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9" r:id="rId3"/>
    <p:sldId id="270" r:id="rId4"/>
    <p:sldId id="363" r:id="rId5"/>
    <p:sldId id="364" r:id="rId6"/>
    <p:sldId id="365" r:id="rId7"/>
    <p:sldId id="366" r:id="rId8"/>
    <p:sldId id="367" r:id="rId9"/>
    <p:sldId id="323" r:id="rId10"/>
    <p:sldId id="324" r:id="rId11"/>
    <p:sldId id="329" r:id="rId12"/>
    <p:sldId id="362" r:id="rId13"/>
    <p:sldId id="370" r:id="rId14"/>
    <p:sldId id="368" r:id="rId15"/>
    <p:sldId id="371" r:id="rId16"/>
    <p:sldId id="301" r:id="rId17"/>
    <p:sldId id="309" r:id="rId18"/>
    <p:sldId id="310" r:id="rId19"/>
    <p:sldId id="315" r:id="rId20"/>
    <p:sldId id="330" r:id="rId21"/>
    <p:sldId id="312" r:id="rId22"/>
    <p:sldId id="283" r:id="rId23"/>
    <p:sldId id="321" r:id="rId24"/>
    <p:sldId id="322" r:id="rId25"/>
    <p:sldId id="284" r:id="rId26"/>
    <p:sldId id="331" r:id="rId27"/>
    <p:sldId id="332" r:id="rId28"/>
    <p:sldId id="333" r:id="rId29"/>
    <p:sldId id="334" r:id="rId30"/>
    <p:sldId id="335" r:id="rId31"/>
    <p:sldId id="342" r:id="rId32"/>
    <p:sldId id="337" r:id="rId33"/>
    <p:sldId id="336" r:id="rId3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59" autoAdjust="0"/>
    <p:restoredTop sz="94590" autoAdjust="0"/>
  </p:normalViewPr>
  <p:slideViewPr>
    <p:cSldViewPr>
      <p:cViewPr varScale="1">
        <p:scale>
          <a:sx n="71" d="100"/>
          <a:sy n="71" d="100"/>
        </p:scale>
        <p:origin x="-150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155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08027EC-7CC6-4967-97FA-1EB8940BE495}" type="datetimeFigureOut">
              <a:rPr lang="fr-FR" smtClean="0"/>
              <a:pPr/>
              <a:t>30/10/2024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8027EC-7CC6-4967-97FA-1EB8940BE495}" type="datetimeFigureOut">
              <a:rPr lang="fr-FR" smtClean="0"/>
              <a:pPr/>
              <a:t>30/10/2024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8027EC-7CC6-4967-97FA-1EB8940BE495}" type="datetimeFigureOut">
              <a:rPr lang="fr-FR" smtClean="0"/>
              <a:pPr/>
              <a:t>30/10/2024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8027EC-7CC6-4967-97FA-1EB8940BE495}" type="datetimeFigureOut">
              <a:rPr lang="fr-FR" smtClean="0"/>
              <a:pPr/>
              <a:t>30/10/2024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8027EC-7CC6-4967-97FA-1EB8940BE495}" type="datetimeFigureOut">
              <a:rPr lang="fr-FR" smtClean="0"/>
              <a:pPr/>
              <a:t>30/10/2024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8027EC-7CC6-4967-97FA-1EB8940BE495}" type="datetimeFigureOut">
              <a:rPr lang="fr-FR" smtClean="0"/>
              <a:pPr/>
              <a:t>30/10/2024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8027EC-7CC6-4967-97FA-1EB8940BE495}" type="datetimeFigureOut">
              <a:rPr lang="fr-FR" smtClean="0"/>
              <a:pPr/>
              <a:t>30/10/2024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8027EC-7CC6-4967-97FA-1EB8940BE495}" type="datetimeFigureOut">
              <a:rPr lang="fr-FR" smtClean="0"/>
              <a:pPr/>
              <a:t>30/10/2024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8027EC-7CC6-4967-97FA-1EB8940BE495}" type="datetimeFigureOut">
              <a:rPr lang="fr-FR" smtClean="0"/>
              <a:pPr/>
              <a:t>30/10/2024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08027EC-7CC6-4967-97FA-1EB8940BE495}" type="datetimeFigureOut">
              <a:rPr lang="fr-FR" smtClean="0"/>
              <a:pPr/>
              <a:t>30/10/2024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08027EC-7CC6-4967-97FA-1EB8940BE495}" type="datetimeFigureOut">
              <a:rPr lang="fr-FR" smtClean="0"/>
              <a:pPr/>
              <a:t>30/10/2024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08027EC-7CC6-4967-97FA-1EB8940BE495}" type="datetimeFigureOut">
              <a:rPr lang="fr-FR" smtClean="0"/>
              <a:pPr/>
              <a:t>30/10/2024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C88AA1A-8CFD-4B5F-BEC5-05028DE0C18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R%C3%A9pertoire" TargetMode="External"/><Relationship Id="rId2" Type="http://schemas.openxmlformats.org/officeDocument/2006/relationships/hyperlink" Target="https://fr.wikipedia.org/wiki/List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mentcamarche.net/contents/1332-xml-introduction-a-x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erveeur/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Annuaire" TargetMode="External"/><Relationship Id="rId2" Type="http://schemas.openxmlformats.org/officeDocument/2006/relationships/hyperlink" Target="https://fr.wikipedia.org/wiki/Acronym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fr.wikipedia.org/wiki/Service_Web#Les_Services_Web_WS" TargetMode="External"/><Relationship Id="rId4" Type="http://schemas.openxmlformats.org/officeDocument/2006/relationships/hyperlink" Target="https://fr.wikipedia.org/wiki/Extensible_Markup_Langu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Architecture des services web</a:t>
            </a:r>
            <a:endParaRPr lang="fr-FR" dirty="0"/>
          </a:p>
        </p:txBody>
      </p:sp>
      <p:pic>
        <p:nvPicPr>
          <p:cNvPr id="9218" name="Picture 2" descr="Image utilisateu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622" y="1428736"/>
            <a:ext cx="8878257" cy="5429264"/>
          </a:xfrm>
          <a:prstGeom prst="rect">
            <a:avLst/>
          </a:prstGeom>
          <a:noFill/>
        </p:spPr>
      </p:pic>
      <p:sp>
        <p:nvSpPr>
          <p:cNvPr id="5" name="Rectangle à coins arrondis 4"/>
          <p:cNvSpPr/>
          <p:nvPr/>
        </p:nvSpPr>
        <p:spPr>
          <a:xfrm>
            <a:off x="4143372" y="2571744"/>
            <a:ext cx="5000628" cy="2071702"/>
          </a:xfrm>
          <a:prstGeom prst="wedgeRoundRectCallout">
            <a:avLst>
              <a:gd name="adj1" fmla="val 450"/>
              <a:gd name="adj2" fmla="val 704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b="1" i="1" u="sng" dirty="0" smtClean="0">
                <a:solidFill>
                  <a:schemeClr val="tx1"/>
                </a:solidFill>
              </a:rPr>
              <a:t>Service provider service</a:t>
            </a:r>
          </a:p>
          <a:p>
            <a:pPr algn="just"/>
            <a:r>
              <a:rPr lang="fr-FR" b="1" dirty="0" smtClean="0"/>
              <a:t>Le fournisseur de service met en application le service Web et le rend disponible sur Internet.</a:t>
            </a:r>
            <a:endParaRPr lang="fr-FR" b="1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0" y="2928934"/>
            <a:ext cx="4929190" cy="2000264"/>
          </a:xfrm>
          <a:prstGeom prst="wedgeRoundRectCallout">
            <a:avLst>
              <a:gd name="adj1" fmla="val 11877"/>
              <a:gd name="adj2" fmla="val 7374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/>
              <a:t>Client : C'est n'importe quel consommateur du service Web</a:t>
            </a:r>
            <a:endParaRPr lang="fr-FR" sz="2400" b="1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1000100" y="0"/>
            <a:ext cx="5357850" cy="1714512"/>
          </a:xfrm>
          <a:prstGeom prst="wedgeRoundRectCallout">
            <a:avLst>
              <a:gd name="adj1" fmla="val 18336"/>
              <a:gd name="adj2" fmla="val 9222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 smtClean="0"/>
          </a:p>
          <a:p>
            <a:pPr algn="ctr"/>
            <a:r>
              <a:rPr lang="fr-FR" sz="2000" b="1" dirty="0" smtClean="0"/>
              <a:t>un registre fournit un endroit central où les programmeurs peuvent publier de</a:t>
            </a:r>
          </a:p>
          <a:p>
            <a:pPr algn="ctr"/>
            <a:r>
              <a:rPr lang="fr-FR" sz="2000" b="1" dirty="0" smtClean="0"/>
              <a:t>nouveaux services ou en trouver. </a:t>
            </a:r>
            <a:endParaRPr lang="fr-FR" sz="2000" b="1" dirty="0"/>
          </a:p>
        </p:txBody>
      </p:sp>
      <p:sp>
        <p:nvSpPr>
          <p:cNvPr id="8" name="Ellipse 7"/>
          <p:cNvSpPr/>
          <p:nvPr/>
        </p:nvSpPr>
        <p:spPr>
          <a:xfrm>
            <a:off x="6143636" y="5000636"/>
            <a:ext cx="2143140" cy="164307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714348" y="5000636"/>
            <a:ext cx="2143140" cy="164307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3571868" y="1428736"/>
            <a:ext cx="2143140" cy="164307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 rot="3101287">
            <a:off x="6138437" y="2733160"/>
            <a:ext cx="3391460" cy="126528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 rot="2507309">
            <a:off x="978196" y="1103050"/>
            <a:ext cx="966753" cy="3818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3143240" y="6000768"/>
            <a:ext cx="3071834" cy="85723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0" y="476672"/>
            <a:ext cx="8625136" cy="2736304"/>
          </a:xfrm>
        </p:spPr>
        <p:txBody>
          <a:bodyPr/>
          <a:lstStyle/>
          <a:p>
            <a:r>
              <a:rPr lang="fr-FR" dirty="0" smtClean="0"/>
              <a:t>Un</a:t>
            </a:r>
            <a:r>
              <a:rPr lang="fr-FR" dirty="0"/>
              <a:t> </a:t>
            </a:r>
            <a:r>
              <a:rPr lang="fr-FR" b="1" dirty="0"/>
              <a:t>annuaire</a:t>
            </a:r>
            <a:r>
              <a:rPr lang="fr-FR" dirty="0"/>
              <a:t> est une </a:t>
            </a:r>
            <a:r>
              <a:rPr lang="fr-FR" dirty="0">
                <a:hlinkClick r:id="rId2" tooltip="Liste"/>
              </a:rPr>
              <a:t>liste</a:t>
            </a:r>
            <a:r>
              <a:rPr lang="fr-FR" dirty="0"/>
              <a:t>, un </a:t>
            </a:r>
            <a:r>
              <a:rPr lang="fr-FR" dirty="0">
                <a:hlinkClick r:id="rId3" tooltip="Répertoire"/>
              </a:rPr>
              <a:t>répertoire</a:t>
            </a:r>
            <a:r>
              <a:rPr lang="fr-FR" dirty="0"/>
              <a:t> mis à jour chaque année qui regroupe des informations (nom, adresse, coordonnées, etc.) sur les membres d’une association, d'une entreprise, d'un établissement d'enseignement, d'un </a:t>
            </a:r>
            <a:r>
              <a:rPr lang="fr-FR" dirty="0" smtClean="0"/>
              <a:t>organisme,</a:t>
            </a:r>
          </a:p>
          <a:p>
            <a:endParaRPr lang="fr-FR" dirty="0" smtClean="0"/>
          </a:p>
        </p:txBody>
      </p:sp>
      <p:sp>
        <p:nvSpPr>
          <p:cNvPr id="5" name="AutoShape 2" descr="https://upload.wikimedia.org/wikipedia/commons/thumb/8/86/Annuaire.jpg/220px-Annuaire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7" name="Picture 3" descr="C:\Users\EL FADJR\Desktop\220px-Annuair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040224"/>
            <a:ext cx="4320480" cy="27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51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79512" y="1481328"/>
            <a:ext cx="8712968" cy="5116024"/>
          </a:xfrm>
        </p:spPr>
        <p:txBody>
          <a:bodyPr>
            <a:normAutofit/>
          </a:bodyPr>
          <a:lstStyle/>
          <a:p>
            <a:pPr algn="just"/>
            <a:r>
              <a:rPr lang="fr-FR" dirty="0" smtClean="0"/>
              <a:t>les </a:t>
            </a:r>
            <a:r>
              <a:rPr lang="fr-FR" dirty="0"/>
              <a:t>compagnies aériennes pourraient enregistrer leurs services dans un répertoire UDDI. </a:t>
            </a:r>
            <a:endParaRPr lang="fr-FR" dirty="0" smtClean="0"/>
          </a:p>
          <a:p>
            <a:pPr algn="just"/>
            <a:r>
              <a:rPr lang="fr-FR" dirty="0" smtClean="0"/>
              <a:t>Ensuite</a:t>
            </a:r>
            <a:r>
              <a:rPr lang="fr-FR" dirty="0"/>
              <a:t>, agences de voyages pourront rechercher le répertoire UDDI pour trouver </a:t>
            </a:r>
            <a:r>
              <a:rPr lang="fr-FR" dirty="0" smtClean="0"/>
              <a:t>service web </a:t>
            </a:r>
            <a:r>
              <a:rPr lang="fr-FR" dirty="0"/>
              <a:t>de réservation des compagnies aériennes</a:t>
            </a:r>
            <a:r>
              <a:rPr lang="fr-FR" dirty="0" smtClean="0"/>
              <a:t>.</a:t>
            </a:r>
          </a:p>
          <a:p>
            <a:pPr algn="just"/>
            <a:r>
              <a:rPr lang="fr-FR" dirty="0" smtClean="0"/>
              <a:t>Lorsque </a:t>
            </a:r>
            <a:r>
              <a:rPr lang="fr-FR" dirty="0"/>
              <a:t>cette interface est trouvée, l'agence de Voyage sera en mesure de communiquer immédiatement avec ce </a:t>
            </a:r>
            <a:r>
              <a:rPr lang="fr-FR" dirty="0" smtClean="0"/>
              <a:t>service</a:t>
            </a:r>
          </a:p>
          <a:p>
            <a:pPr algn="just"/>
            <a:r>
              <a:rPr lang="fr-FR" dirty="0" smtClean="0"/>
              <a:t> réservation, comparaisons des prix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>Exemple:</a:t>
            </a:r>
            <a:r>
              <a:rPr lang="fr-FR" dirty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les </a:t>
            </a:r>
            <a:r>
              <a:rPr lang="fr-FR" dirty="0"/>
              <a:t>compagnies aériennes </a:t>
            </a:r>
          </a:p>
        </p:txBody>
      </p:sp>
    </p:spTree>
    <p:extLst>
      <p:ext uri="{BB962C8B-B14F-4D97-AF65-F5344CB8AC3E}">
        <p14:creationId xmlns:p14="http://schemas.microsoft.com/office/powerpoint/2010/main" val="97623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 descr="C:\Program Files (x86)\Microsoft Office\MEDIA\CAGCAT10\j029323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36712"/>
            <a:ext cx="1565453" cy="115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Program Files (x86)\Microsoft Office\MEDIA\CAGCAT10\j029323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098" y="2564904"/>
            <a:ext cx="1565453" cy="115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Program Files (x86)\Microsoft Office\MEDIA\CAGCAT10\j0293234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69160"/>
            <a:ext cx="1565453" cy="115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à coins arrondis 3"/>
          <p:cNvSpPr/>
          <p:nvPr/>
        </p:nvSpPr>
        <p:spPr>
          <a:xfrm>
            <a:off x="2362708" y="1196752"/>
            <a:ext cx="1872208" cy="7948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Service web1</a:t>
            </a:r>
            <a:endParaRPr lang="fr-FR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2195736" y="4869160"/>
            <a:ext cx="1872208" cy="7948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Service web3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2195736" y="2924944"/>
            <a:ext cx="1872208" cy="7948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Service web2</a:t>
            </a:r>
            <a:endParaRPr lang="fr-FR" dirty="0"/>
          </a:p>
        </p:txBody>
      </p:sp>
      <p:sp>
        <p:nvSpPr>
          <p:cNvPr id="7" name="Ellipse 6"/>
          <p:cNvSpPr/>
          <p:nvPr/>
        </p:nvSpPr>
        <p:spPr>
          <a:xfrm>
            <a:off x="5796136" y="1628800"/>
            <a:ext cx="3168352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Site Agence de voyage</a:t>
            </a:r>
            <a:endParaRPr lang="fr-FR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5724128" y="2816932"/>
            <a:ext cx="3168352" cy="5054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Prix voyage</a:t>
            </a:r>
            <a:endParaRPr lang="fr-FR" dirty="0"/>
          </a:p>
        </p:txBody>
      </p:sp>
      <p:sp>
        <p:nvSpPr>
          <p:cNvPr id="11" name="Rectangle à coins arrondis 10"/>
          <p:cNvSpPr/>
          <p:nvPr/>
        </p:nvSpPr>
        <p:spPr>
          <a:xfrm>
            <a:off x="5580112" y="4242404"/>
            <a:ext cx="3168352" cy="22829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Programme qui appel ces procédure</a:t>
            </a:r>
            <a:endParaRPr lang="fr-FR" dirty="0"/>
          </a:p>
        </p:txBody>
      </p:sp>
      <p:sp>
        <p:nvSpPr>
          <p:cNvPr id="12" name="Flèche vers le bas 11"/>
          <p:cNvSpPr/>
          <p:nvPr/>
        </p:nvSpPr>
        <p:spPr>
          <a:xfrm rot="19119193">
            <a:off x="4442132" y="1645876"/>
            <a:ext cx="432048" cy="29542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vers le bas 13"/>
          <p:cNvSpPr/>
          <p:nvPr/>
        </p:nvSpPr>
        <p:spPr>
          <a:xfrm rot="16981847">
            <a:off x="3851920" y="2794951"/>
            <a:ext cx="432048" cy="27149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vers le bas 14"/>
          <p:cNvSpPr/>
          <p:nvPr/>
        </p:nvSpPr>
        <p:spPr>
          <a:xfrm rot="15567061">
            <a:off x="4702375" y="4583373"/>
            <a:ext cx="432048" cy="13664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vers le haut 12"/>
          <p:cNvSpPr/>
          <p:nvPr/>
        </p:nvSpPr>
        <p:spPr>
          <a:xfrm>
            <a:off x="6804248" y="3322367"/>
            <a:ext cx="936104" cy="83004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5305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s://miro.medium.com/max/700/1*5iE11s5E66LhxHoiKFOh8A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4" descr="https://miro.medium.com/max/700/1*5iE11s5E66LhxHoiKFOh8A.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6" descr="https://miro.medium.com/max/700/1*5iE11s5E66LhxHoiKFOh8A.pn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AutoShape 8" descr="https://miro.medium.com/max/700/1*5iE11s5E66LhxHoiKFOh8A.pn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4105" name="Picture 9" descr="C:\Users\EL FADJR\Desktop\1_5iE11s5E66LhxHoiKFOh8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73" y="312738"/>
            <a:ext cx="9033324" cy="6284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6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consommation d’un service web</a:t>
            </a: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899592" y="1916832"/>
            <a:ext cx="7560840" cy="3816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à coins arrondis 4"/>
          <p:cNvSpPr/>
          <p:nvPr/>
        </p:nvSpPr>
        <p:spPr>
          <a:xfrm>
            <a:off x="6228184" y="5013176"/>
            <a:ext cx="187220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météo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2990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Comme dans la programmation d’un service web la majorité des langage de programmation propose des packages pour facilité la programmation d’un client du service web</a:t>
            </a:r>
          </a:p>
          <a:p>
            <a:r>
              <a:rPr lang="fr-FR" dirty="0" smtClean="0"/>
              <a:t>Dans la majorité des langage il suffit de donner le fichier </a:t>
            </a:r>
            <a:r>
              <a:rPr lang="fr-FR" dirty="0" err="1" smtClean="0"/>
              <a:t>wsdl</a:t>
            </a:r>
            <a:r>
              <a:rPr lang="fr-FR" dirty="0" smtClean="0"/>
              <a:t> +quelques ligne de programmation et le client sera crée (programmation du bouton)</a:t>
            </a:r>
          </a:p>
          <a:p>
            <a:pPr marL="109728" indent="0">
              <a:buNone/>
            </a:pP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715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SOAP (</a:t>
            </a:r>
            <a:r>
              <a:rPr lang="fr-FR" sz="2800" i="1" dirty="0" smtClean="0">
                <a:latin typeface="Adobe Arabic" pitchFamily="18" charset="-78"/>
                <a:cs typeface="Adobe Arabic" pitchFamily="18" charset="-78"/>
              </a:rPr>
              <a:t>Simple Object Access Protocol</a:t>
            </a:r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)</a:t>
            </a:r>
          </a:p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Ce protocole repose entièrement sur le langage de description XML. </a:t>
            </a:r>
          </a:p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Son objectif est de définir la structure générale des messages échangés entre le composants Web Services</a:t>
            </a:r>
          </a:p>
          <a:p>
            <a:pPr marL="109728" indent="0">
              <a:buNone/>
            </a:pPr>
            <a:endParaRPr lang="fr-FR" sz="2800" dirty="0">
              <a:latin typeface="Adobe Arabic" pitchFamily="18" charset="-78"/>
              <a:cs typeface="Adobe Arabic" pitchFamily="18" charset="-78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SOAP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14282" y="1142984"/>
            <a:ext cx="8472518" cy="4864307"/>
          </a:xfrm>
        </p:spPr>
        <p:txBody>
          <a:bodyPr/>
          <a:lstStyle/>
          <a:p>
            <a:r>
              <a:rPr lang="fr-FR" dirty="0" smtClean="0"/>
              <a:t>Un message SOAP est composé de deux parties obligatoires : l'enveloppe SOAP et le corps SOAP ; et une partie optionnelle : l'entête SOAP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SOAP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5214942" y="5786454"/>
            <a:ext cx="1928826" cy="4286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4572000" y="5715016"/>
            <a:ext cx="571504" cy="35719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AutoShape 2" descr="Résultat de recherche d'images pour &quot;structure d'un message soap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2051" name="Picture 3" descr="C:\Users\EL FADJR\Desktop\25f69ed5-fd7b-4ea6-9612-fe5e342b85b2 (1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072" y="2636912"/>
            <a:ext cx="5240696" cy="3813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525963"/>
          </a:xfrm>
        </p:spPr>
        <p:txBody>
          <a:bodyPr>
            <a:normAutofit/>
          </a:bodyPr>
          <a:lstStyle/>
          <a:p>
            <a:r>
              <a:rPr lang="fr-FR" sz="2800" b="1" dirty="0" err="1" smtClean="0">
                <a:latin typeface="Adobe Arabic" pitchFamily="18" charset="-78"/>
                <a:cs typeface="Adobe Arabic" pitchFamily="18" charset="-78"/>
              </a:rPr>
              <a:t>Envelope</a:t>
            </a:r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: c'est lui qui contient le message et ses différentes sous-blocs. Il s'agit du bloc racine XML</a:t>
            </a:r>
          </a:p>
          <a:p>
            <a:r>
              <a:rPr lang="fr-FR" sz="2800" b="1" dirty="0" smtClean="0">
                <a:latin typeface="Adobe Arabic" pitchFamily="18" charset="-78"/>
                <a:cs typeface="Adobe Arabic" pitchFamily="18" charset="-78"/>
              </a:rPr>
              <a:t>Header</a:t>
            </a:r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: c'est un bloc optionnel qui contient des informations d'en-têtes sur le message. Si il est présent, ce bloc doit toujours se trouver avant le bloc </a:t>
            </a:r>
            <a:r>
              <a:rPr lang="fr-FR" sz="2800" b="1" dirty="0" smtClean="0">
                <a:latin typeface="Adobe Arabic" pitchFamily="18" charset="-78"/>
                <a:cs typeface="Adobe Arabic" pitchFamily="18" charset="-78"/>
              </a:rPr>
              <a:t>Body</a:t>
            </a:r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 à l'intérieur du bloc </a:t>
            </a:r>
            <a:r>
              <a:rPr lang="fr-FR" sz="2800" b="1" dirty="0" err="1" smtClean="0">
                <a:latin typeface="Adobe Arabic" pitchFamily="18" charset="-78"/>
                <a:cs typeface="Adobe Arabic" pitchFamily="18" charset="-78"/>
              </a:rPr>
              <a:t>Envelope</a:t>
            </a:r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.</a:t>
            </a:r>
          </a:p>
          <a:p>
            <a:r>
              <a:rPr lang="fr-FR" sz="2800" b="1" dirty="0" smtClean="0">
                <a:latin typeface="Adobe Arabic" pitchFamily="18" charset="-78"/>
                <a:cs typeface="Adobe Arabic" pitchFamily="18" charset="-78"/>
              </a:rPr>
              <a:t>Body</a:t>
            </a:r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: c'est le bloc qui contient le corps du message. Il doit absolument être présent de manière unique dans chaque message et être contenu dans le bloc </a:t>
            </a:r>
            <a:r>
              <a:rPr lang="fr-FR" sz="2800" b="1" dirty="0" err="1" smtClean="0">
                <a:latin typeface="Adobe Arabic" pitchFamily="18" charset="-78"/>
                <a:cs typeface="Adobe Arabic" pitchFamily="18" charset="-78"/>
              </a:rPr>
              <a:t>Envelope</a:t>
            </a:r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. </a:t>
            </a:r>
          </a:p>
          <a:p>
            <a:endParaRPr lang="fr-FR" sz="2800" dirty="0">
              <a:latin typeface="Adobe Arabic" pitchFamily="18" charset="-78"/>
              <a:cs typeface="Adobe Arabic" pitchFamily="18" charset="-78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143000"/>
          </a:xfrm>
        </p:spPr>
        <p:txBody>
          <a:bodyPr/>
          <a:lstStyle/>
          <a:p>
            <a:r>
              <a:rPr lang="fr-FR" dirty="0" smtClean="0"/>
              <a:t>Structure d’un message SOAP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28596" y="2928934"/>
            <a:ext cx="8229600" cy="1143000"/>
          </a:xfrm>
        </p:spPr>
        <p:txBody>
          <a:bodyPr/>
          <a:lstStyle/>
          <a:p>
            <a:r>
              <a:rPr lang="fr-FR" dirty="0" smtClean="0"/>
              <a:t> EXEMPLE DE MESSAGE SOAP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900000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La publication du service </a:t>
            </a:r>
            <a:r>
              <a:rPr lang="fr-FR" sz="2400" dirty="0"/>
              <a:t>: le fournisseur diffuse les descriptions de ses services Web dans l'annuaire</a:t>
            </a:r>
            <a:r>
              <a:rPr lang="fr-FR" sz="2400" dirty="0" smtClean="0"/>
              <a:t>. </a:t>
            </a:r>
            <a:r>
              <a:rPr lang="fr-FR" sz="2400" b="1" dirty="0" smtClean="0">
                <a:solidFill>
                  <a:srgbClr val="FF0000"/>
                </a:solidFill>
              </a:rPr>
              <a:t>UDDI </a:t>
            </a:r>
            <a:r>
              <a:rPr lang="fr-FR" sz="2400" b="1" u="sng" dirty="0">
                <a:solidFill>
                  <a:srgbClr val="FF0000"/>
                </a:solidFill>
              </a:rPr>
              <a:t>(WSDL)</a:t>
            </a:r>
            <a:endParaRPr lang="fr-FR" sz="2400" dirty="0"/>
          </a:p>
          <a:p>
            <a:pPr algn="just"/>
            <a:r>
              <a:rPr lang="fr-FR" sz="2600" b="1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2600" b="1" dirty="0">
                <a:latin typeface="Times New Roman" pitchFamily="18" charset="0"/>
                <a:cs typeface="Times New Roman" pitchFamily="18" charset="0"/>
              </a:rPr>
              <a:t>recherche du service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dirty="0"/>
              <a:t>: le client cherche un service particulier, il s'adresse à un annuaire qui va lui fournir les descriptions et les URL des services demandés afin de lui permettre de les invoquer</a:t>
            </a:r>
            <a:r>
              <a:rPr lang="fr-FR" sz="2600" b="1" u="sng" dirty="0">
                <a:solidFill>
                  <a:srgbClr val="FF0000"/>
                </a:solidFill>
              </a:rPr>
              <a:t>.(UDDI</a:t>
            </a:r>
            <a:r>
              <a:rPr lang="fr-FR" sz="2600" b="1" u="sng" dirty="0" smtClean="0">
                <a:solidFill>
                  <a:srgbClr val="FF0000"/>
                </a:solidFill>
              </a:rPr>
              <a:t>)</a:t>
            </a:r>
            <a:endParaRPr lang="fr-FR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3000" b="1" dirty="0" smtClean="0">
                <a:latin typeface="Times New Roman" pitchFamily="18" charset="0"/>
                <a:cs typeface="Times New Roman" pitchFamily="18" charset="0"/>
              </a:rPr>
              <a:t>L'invocation du service </a:t>
            </a:r>
            <a:r>
              <a:rPr lang="fr-FR" sz="3000" b="1" dirty="0" smtClean="0"/>
              <a:t>: </a:t>
            </a:r>
            <a:r>
              <a:rPr lang="fr-FR" dirty="0" smtClean="0"/>
              <a:t>une fois que le client récupère l'URL et la description du service, il les utilise pour l'invoquer auprès du fournisseur de services. </a:t>
            </a:r>
            <a:r>
              <a:rPr lang="fr-FR" b="1" u="sng" dirty="0" smtClean="0">
                <a:solidFill>
                  <a:srgbClr val="FF0000"/>
                </a:solidFill>
              </a:rPr>
              <a:t>(SOAP)</a:t>
            </a:r>
          </a:p>
          <a:p>
            <a:pPr algn="just"/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Architecture des service web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EL FADJR\Desktop\unname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4624"/>
            <a:ext cx="6984776" cy="6565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à coins arrondis 3"/>
          <p:cNvSpPr/>
          <p:nvPr/>
        </p:nvSpPr>
        <p:spPr>
          <a:xfrm>
            <a:off x="611560" y="3933056"/>
            <a:ext cx="7632848" cy="2808312"/>
          </a:xfrm>
          <a:prstGeom prst="roundRect">
            <a:avLst/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830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fr-FR" sz="2400" dirty="0" smtClean="0">
              <a:latin typeface="Adobe Arabic" pitchFamily="18" charset="-78"/>
              <a:cs typeface="Adobe Arabic" pitchFamily="18" charset="-78"/>
            </a:endParaRPr>
          </a:p>
          <a:p>
            <a:endParaRPr lang="fr-FR" sz="2400" dirty="0" smtClean="0">
              <a:latin typeface="Adobe Arabic" pitchFamily="18" charset="-78"/>
              <a:cs typeface="Adobe Arabic" pitchFamily="18" charset="-78"/>
            </a:endParaRPr>
          </a:p>
          <a:p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&lt;</a:t>
            </a:r>
            <a:r>
              <a:rPr lang="fr-FR" sz="2400" dirty="0" err="1" smtClean="0">
                <a:latin typeface="Adobe Arabic" pitchFamily="18" charset="-78"/>
                <a:cs typeface="Adobe Arabic" pitchFamily="18" charset="-78"/>
              </a:rPr>
              <a:t>soap:Envelope</a:t>
            </a:r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 </a:t>
            </a:r>
          </a:p>
          <a:p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&lt;</a:t>
            </a:r>
            <a:r>
              <a:rPr lang="fr-FR" sz="2400" dirty="0" err="1" smtClean="0">
                <a:latin typeface="Adobe Arabic" pitchFamily="18" charset="-78"/>
                <a:cs typeface="Adobe Arabic" pitchFamily="18" charset="-78"/>
              </a:rPr>
              <a:t>soap:Body</a:t>
            </a:r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&gt;</a:t>
            </a:r>
          </a:p>
          <a:p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          &lt;somme&gt;</a:t>
            </a:r>
          </a:p>
          <a:p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                &lt;par1&gt;4&lt;/par1&gt;</a:t>
            </a:r>
          </a:p>
          <a:p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                &lt;par2&gt;3&lt;/par2&gt;</a:t>
            </a:r>
          </a:p>
          <a:p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                &lt;par3&gt;24&lt;/par3&gt;</a:t>
            </a:r>
          </a:p>
          <a:p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          &lt;/somme&gt;</a:t>
            </a:r>
          </a:p>
          <a:p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 &lt;/</a:t>
            </a:r>
            <a:r>
              <a:rPr lang="fr-FR" sz="2400" dirty="0" err="1" smtClean="0">
                <a:latin typeface="Adobe Arabic" pitchFamily="18" charset="-78"/>
                <a:cs typeface="Adobe Arabic" pitchFamily="18" charset="-78"/>
              </a:rPr>
              <a:t>soap:Body</a:t>
            </a:r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&gt; </a:t>
            </a:r>
          </a:p>
          <a:p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&lt;</a:t>
            </a:r>
            <a:r>
              <a:rPr lang="fr-FR" sz="2400" dirty="0" err="1" smtClean="0">
                <a:latin typeface="Adobe Arabic" pitchFamily="18" charset="-78"/>
                <a:cs typeface="Adobe Arabic" pitchFamily="18" charset="-78"/>
              </a:rPr>
              <a:t>soap:Envelope</a:t>
            </a:r>
            <a:r>
              <a:rPr lang="fr-FR" sz="2400" dirty="0" smtClean="0">
                <a:latin typeface="Adobe Arabic" pitchFamily="18" charset="-78"/>
                <a:cs typeface="Adobe Arabic" pitchFamily="18" charset="-78"/>
              </a:rPr>
              <a:t>&gt;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sz="2200" dirty="0" smtClean="0"/>
              <a:t/>
            </a:r>
            <a:br>
              <a:rPr lang="fr-FR" sz="2200" dirty="0" smtClean="0"/>
            </a:br>
            <a:r>
              <a:rPr lang="fr-FR" sz="2200" dirty="0" smtClean="0"/>
              <a:t>EXEMPLE  pour appeler la méthode du service précédant </a:t>
            </a:r>
            <a:r>
              <a:rPr lang="fr-FR" sz="2200" dirty="0" err="1" smtClean="0"/>
              <a:t>add</a:t>
            </a:r>
            <a:r>
              <a:rPr lang="fr-FR" sz="2200" dirty="0" smtClean="0"/>
              <a:t> 3  on </a:t>
            </a:r>
            <a:r>
              <a:rPr lang="fr-FR" sz="2200" dirty="0" err="1" smtClean="0"/>
              <a:t>ecrit</a:t>
            </a:r>
            <a:r>
              <a:rPr lang="fr-FR" sz="2200" dirty="0" smtClean="0"/>
              <a:t>  le message SOAP suivant: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0" y="0"/>
            <a:ext cx="9144000" cy="214311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dirty="0" smtClean="0"/>
              <a:t>&lt;!-- </a:t>
            </a:r>
          </a:p>
          <a:p>
            <a:r>
              <a:rPr lang="fr-FR" dirty="0" smtClean="0"/>
              <a:t>       Protocole de transport ex. HTTP</a:t>
            </a:r>
          </a:p>
          <a:p>
            <a:r>
              <a:rPr lang="fr-FR" dirty="0" smtClean="0"/>
              <a:t>      --&gt;</a:t>
            </a:r>
          </a:p>
          <a:p>
            <a:r>
              <a:rPr lang="fr-FR" dirty="0" smtClean="0"/>
              <a:t>      POST /stockquote.asmx HTTP/1.1</a:t>
            </a:r>
          </a:p>
          <a:p>
            <a:r>
              <a:rPr lang="fr-FR" dirty="0" smtClean="0"/>
              <a:t>      Host: www.webservicex.net Content-Type: </a:t>
            </a:r>
            <a:r>
              <a:rPr lang="fr-FR" dirty="0" err="1" smtClean="0"/>
              <a:t>text</a:t>
            </a:r>
            <a:r>
              <a:rPr lang="fr-FR" dirty="0" smtClean="0"/>
              <a:t>/</a:t>
            </a:r>
            <a:r>
              <a:rPr lang="fr-FR" dirty="0" err="1" smtClean="0"/>
              <a:t>xml</a:t>
            </a:r>
            <a:r>
              <a:rPr lang="fr-FR" dirty="0" smtClean="0"/>
              <a:t>; </a:t>
            </a:r>
            <a:r>
              <a:rPr lang="fr-FR" dirty="0" err="1" smtClean="0"/>
              <a:t>charset</a:t>
            </a:r>
            <a:r>
              <a:rPr lang="fr-FR" dirty="0" smtClean="0"/>
              <a:t>=</a:t>
            </a:r>
            <a:r>
              <a:rPr lang="fr-FR" dirty="0" err="1" smtClean="0"/>
              <a:t>utf</a:t>
            </a:r>
            <a:r>
              <a:rPr lang="fr-FR" dirty="0" smtClean="0"/>
              <a:t>-8</a:t>
            </a:r>
          </a:p>
          <a:p>
            <a:r>
              <a:rPr lang="fr-FR" dirty="0" smtClean="0"/>
              <a:t>      Content-</a:t>
            </a:r>
            <a:r>
              <a:rPr lang="fr-FR" dirty="0" err="1" smtClean="0"/>
              <a:t>Length</a:t>
            </a:r>
            <a:r>
              <a:rPr lang="fr-FR" dirty="0" smtClean="0"/>
              <a:t>: </a:t>
            </a:r>
            <a:r>
              <a:rPr lang="fr-FR" dirty="0" err="1" smtClean="0"/>
              <a:t>length</a:t>
            </a:r>
            <a:endParaRPr lang="fr-FR" dirty="0" smtClean="0"/>
          </a:p>
          <a:p>
            <a:r>
              <a:rPr lang="fr-FR" dirty="0" smtClean="0"/>
              <a:t>      </a:t>
            </a:r>
            <a:r>
              <a:rPr lang="fr-FR" dirty="0" err="1" smtClean="0"/>
              <a:t>SOAPAction</a:t>
            </a:r>
            <a:r>
              <a:rPr lang="fr-FR" dirty="0" smtClean="0"/>
              <a:t>: "http://www.webserviceX.NET/add3"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0" y="1546243"/>
            <a:ext cx="8929718" cy="4525963"/>
          </a:xfrm>
        </p:spPr>
        <p:txBody>
          <a:bodyPr/>
          <a:lstStyle/>
          <a:p>
            <a:pPr algn="just"/>
            <a:r>
              <a:rPr lang="fr-FR" b="1" u="sng" dirty="0" smtClean="0"/>
              <a:t>Définition: </a:t>
            </a:r>
            <a:r>
              <a:rPr lang="fr-FR" b="1" dirty="0" smtClean="0"/>
              <a:t>Le WSDL ou Web Services Description </a:t>
            </a:r>
            <a:r>
              <a:rPr lang="fr-FR" b="1" dirty="0" err="1" smtClean="0"/>
              <a:t>Language</a:t>
            </a:r>
            <a:r>
              <a:rPr lang="fr-FR" dirty="0" smtClean="0"/>
              <a:t> est un langage reposant sur la notation </a:t>
            </a:r>
            <a:r>
              <a:rPr lang="fr-FR" u="sng" dirty="0" smtClean="0">
                <a:hlinkClick r:id="rId2"/>
              </a:rPr>
              <a:t>XML</a:t>
            </a:r>
            <a:r>
              <a:rPr lang="fr-FR" dirty="0" smtClean="0"/>
              <a:t> permettant de décrire les services web. WSDL permet ainsi de décrire l'emplacement du service web ainsi que les opérations (méthodes, paramètres et valeurs de retour) que le service propose.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                 WSDL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0" y="1481328"/>
            <a:ext cx="8858280" cy="4525963"/>
          </a:xfrm>
        </p:spPr>
        <p:txBody>
          <a:bodyPr>
            <a:normAutofit/>
          </a:bodyPr>
          <a:lstStyle/>
          <a:p>
            <a:r>
              <a:rPr lang="fr-FR" sz="4000" dirty="0" smtClean="0"/>
              <a:t>Le fichier WSDL est utilisé:</a:t>
            </a:r>
          </a:p>
          <a:p>
            <a:r>
              <a:rPr lang="fr-FR" dirty="0" smtClean="0"/>
              <a:t>Soit pour la génération du proxy,</a:t>
            </a:r>
          </a:p>
          <a:p>
            <a:r>
              <a:rPr lang="fr-FR" dirty="0" smtClean="0"/>
              <a:t>Soit par un développeur qui veut programmer son application à zéro,</a:t>
            </a:r>
          </a:p>
          <a:p>
            <a:r>
              <a:rPr lang="fr-FR" dirty="0" smtClean="0"/>
              <a:t>Soit par des applications spéciales pour chercher les services web.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WSDL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WSDL est générer automatiquement pendant la création du service web mais le programmeur peut le rédigé manuellement et facilement car ce dernier est un fichier XML avec des balises prédéfinis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WSDL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Organisation d’Un fichier WSDL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0" y="1481328"/>
            <a:ext cx="8686800" cy="4525963"/>
          </a:xfrm>
        </p:spPr>
        <p:txBody>
          <a:bodyPr>
            <a:normAutofit fontScale="92500" lnSpcReduction="10000"/>
          </a:bodyPr>
          <a:lstStyle/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Un document WSDL est décomposé en deux parties</a:t>
            </a:r>
          </a:p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. </a:t>
            </a:r>
            <a:r>
              <a:rPr lang="fr-FR" sz="2800" b="1" u="sng" dirty="0" smtClean="0">
                <a:latin typeface="Adobe Arabic" pitchFamily="18" charset="-78"/>
                <a:cs typeface="Adobe Arabic" pitchFamily="18" charset="-78"/>
              </a:rPr>
              <a:t>Partie abstraite qui décrit les messages et les opérations disponibles</a:t>
            </a:r>
          </a:p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.Définition(&lt;</a:t>
            </a:r>
            <a:r>
              <a:rPr lang="fr-FR" sz="2800" dirty="0" err="1" smtClean="0">
                <a:latin typeface="Adobe Arabic" pitchFamily="18" charset="-78"/>
                <a:cs typeface="Adobe Arabic" pitchFamily="18" charset="-78"/>
              </a:rPr>
              <a:t>Definitions</a:t>
            </a:r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&gt;)</a:t>
            </a:r>
          </a:p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 Types (&lt;types&gt;)</a:t>
            </a:r>
          </a:p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. Messages (&lt;message&gt;)</a:t>
            </a:r>
          </a:p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. Types de port (&lt;</a:t>
            </a:r>
            <a:r>
              <a:rPr lang="fr-FR" sz="2800" dirty="0" err="1" smtClean="0">
                <a:latin typeface="Adobe Arabic" pitchFamily="18" charset="-78"/>
                <a:cs typeface="Adobe Arabic" pitchFamily="18" charset="-78"/>
              </a:rPr>
              <a:t>portType</a:t>
            </a:r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&gt;)/ opération</a:t>
            </a:r>
          </a:p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. </a:t>
            </a:r>
            <a:r>
              <a:rPr lang="fr-FR" sz="2800" b="1" u="sng" dirty="0" smtClean="0">
                <a:latin typeface="Adobe Arabic" pitchFamily="18" charset="-78"/>
                <a:cs typeface="Adobe Arabic" pitchFamily="18" charset="-78"/>
              </a:rPr>
              <a:t>Partie concrète qui décrit le protocole à utiliser et le type d’encodage à utiliser pour les messages</a:t>
            </a:r>
          </a:p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. </a:t>
            </a:r>
            <a:r>
              <a:rPr lang="fr-FR" sz="2800" dirty="0" err="1" smtClean="0">
                <a:latin typeface="Adobe Arabic" pitchFamily="18" charset="-78"/>
                <a:cs typeface="Adobe Arabic" pitchFamily="18" charset="-78"/>
              </a:rPr>
              <a:t>Bindings</a:t>
            </a:r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 (&lt;binding&gt;)</a:t>
            </a:r>
          </a:p>
          <a:p>
            <a:r>
              <a:rPr lang="fr-FR" sz="2800" dirty="0" smtClean="0">
                <a:latin typeface="Adobe Arabic" pitchFamily="18" charset="-78"/>
                <a:cs typeface="Adobe Arabic" pitchFamily="18" charset="-78"/>
              </a:rPr>
              <a:t>. Services (&lt;service</a:t>
            </a:r>
            <a:r>
              <a:rPr lang="fr-FR" dirty="0" smtClean="0"/>
              <a:t>&gt;)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4525963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20688"/>
            <a:ext cx="7772400" cy="51125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484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764704"/>
            <a:ext cx="8010525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8393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3" y="692696"/>
            <a:ext cx="7953375" cy="5256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589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4664"/>
            <a:ext cx="8892480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917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-285784" y="1500174"/>
            <a:ext cx="9429784" cy="4525963"/>
          </a:xfrm>
        </p:spPr>
        <p:txBody>
          <a:bodyPr/>
          <a:lstStyle/>
          <a:p>
            <a:pPr algn="just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Description en couche des services Web :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Les services Web emploient un ensemble de technologies qui ont été conçues afin de respecter une structure en couches Cette structure est formée de quatre couches majeures :</a:t>
            </a:r>
          </a:p>
          <a:p>
            <a:pPr algn="just"/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Architecture des service web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285852" y="3786190"/>
          <a:ext cx="6096000" cy="170688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fr-FR" b="1" dirty="0"/>
                        <a:t>Découverte de services</a:t>
                      </a:r>
                      <a:endParaRPr lang="fr-FR" dirty="0"/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r-FR" dirty="0"/>
                        <a:t>UDDI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fr-FR" b="1" dirty="0"/>
                        <a:t>Description de services</a:t>
                      </a:r>
                      <a:endParaRPr lang="fr-FR" dirty="0"/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r-FR" dirty="0"/>
                        <a:t>WSDL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fr-FR" b="1"/>
                        <a:t>Communication</a:t>
                      </a:r>
                      <a:endParaRPr lang="fr-FR"/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r-FR" dirty="0"/>
                        <a:t>SOAP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fr-FR" b="1"/>
                        <a:t>Transport</a:t>
                      </a:r>
                      <a:endParaRPr lang="fr-FR"/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fr-FR" dirty="0"/>
                        <a:t>HTTP</a:t>
                      </a:r>
                    </a:p>
                  </a:txBody>
                  <a:tcPr marL="76200" marR="7620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2281238"/>
            <a:ext cx="8553450" cy="30199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620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-819472"/>
            <a:ext cx="8676456" cy="4375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463" y="3501008"/>
            <a:ext cx="5494729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à coins arrondis 5"/>
          <p:cNvSpPr/>
          <p:nvPr/>
        </p:nvSpPr>
        <p:spPr>
          <a:xfrm>
            <a:off x="-23029" y="5373216"/>
            <a:ext cx="9144000" cy="1268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le port </a:t>
            </a:r>
            <a:r>
              <a:rPr lang="fr-FR" dirty="0" smtClean="0"/>
              <a:t>d'</a:t>
            </a:r>
            <a:r>
              <a:rPr lang="fr-FR" dirty="0" err="1" smtClean="0"/>
              <a:t>endpoint</a:t>
            </a:r>
            <a:r>
              <a:rPr lang="fr-FR" dirty="0"/>
              <a:t>" </a:t>
            </a:r>
            <a:r>
              <a:rPr lang="fr-FR" dirty="0">
                <a:hlinkClick r:id="rId4"/>
              </a:rPr>
              <a:t>http</a:t>
            </a:r>
            <a:r>
              <a:rPr lang="fr-FR" dirty="0" smtClean="0">
                <a:hlinkClick r:id="rId4"/>
              </a:rPr>
              <a:t>://serveeur</a:t>
            </a:r>
            <a:r>
              <a:rPr lang="fr-FR" dirty="0" smtClean="0"/>
              <a:t> :8080/axis/</a:t>
            </a:r>
            <a:r>
              <a:rPr lang="fr-FR" dirty="0" err="1" smtClean="0"/>
              <a:t>nomport</a:t>
            </a:r>
            <a:r>
              <a:rPr lang="fr-FR" dirty="0" smtClean="0"/>
              <a:t>/est </a:t>
            </a:r>
            <a:r>
              <a:rPr lang="fr-FR" dirty="0"/>
              <a:t>transporté en utilisant SOAP sur HTTP </a:t>
            </a:r>
            <a:r>
              <a:rPr lang="fr-FR" dirty="0" smtClean="0"/>
              <a:t>et </a:t>
            </a:r>
            <a:r>
              <a:rPr lang="fr-FR" dirty="0"/>
              <a:t>offre les </a:t>
            </a:r>
            <a:r>
              <a:rPr lang="fr-FR" dirty="0" smtClean="0"/>
              <a:t> </a:t>
            </a:r>
            <a:r>
              <a:rPr lang="fr-FR" dirty="0"/>
              <a:t>méthodes précisées avant.</a:t>
            </a:r>
          </a:p>
        </p:txBody>
      </p:sp>
    </p:spTree>
    <p:extLst>
      <p:ext uri="{BB962C8B-B14F-4D97-AF65-F5344CB8AC3E}">
        <p14:creationId xmlns:p14="http://schemas.microsoft.com/office/powerpoint/2010/main" val="331761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23528" y="116632"/>
            <a:ext cx="8229600" cy="6741368"/>
          </a:xfrm>
        </p:spPr>
        <p:txBody>
          <a:bodyPr>
            <a:normAutofit fontScale="92500" lnSpcReduction="20000"/>
          </a:bodyPr>
          <a:lstStyle/>
          <a:p>
            <a:r>
              <a:rPr lang="fr-FR" sz="2000" b="1" dirty="0">
                <a:solidFill>
                  <a:schemeClr val="accent2"/>
                </a:solidFill>
              </a:rPr>
              <a:t>&lt;</a:t>
            </a:r>
            <a:r>
              <a:rPr lang="fr-FR" sz="2000" b="1" dirty="0" err="1">
                <a:solidFill>
                  <a:schemeClr val="accent2"/>
                </a:solidFill>
              </a:rPr>
              <a:t>definitions</a:t>
            </a:r>
            <a:r>
              <a:rPr lang="fr-FR" sz="2000" b="1" dirty="0">
                <a:solidFill>
                  <a:schemeClr val="accent2"/>
                </a:solidFill>
              </a:rPr>
              <a:t>&gt; </a:t>
            </a:r>
            <a:endParaRPr lang="fr-FR" sz="2000" b="1" dirty="0" smtClean="0">
              <a:solidFill>
                <a:schemeClr val="accent2"/>
              </a:solidFill>
            </a:endParaRPr>
          </a:p>
          <a:p>
            <a:r>
              <a:rPr lang="fr-FR" sz="2000" b="1" dirty="0" smtClean="0">
                <a:solidFill>
                  <a:schemeClr val="bg2">
                    <a:lumMod val="50000"/>
                  </a:schemeClr>
                </a:solidFill>
              </a:rPr>
              <a:t>&lt;</a:t>
            </a:r>
            <a:r>
              <a:rPr lang="fr-FR" sz="2000" b="1" dirty="0">
                <a:solidFill>
                  <a:schemeClr val="bg2">
                    <a:lumMod val="50000"/>
                  </a:schemeClr>
                </a:solidFill>
              </a:rPr>
              <a:t>types&gt; </a:t>
            </a:r>
            <a:endParaRPr lang="fr-FR" sz="20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fr-FR" sz="2000" dirty="0" smtClean="0">
                <a:solidFill>
                  <a:schemeClr val="bg2">
                    <a:lumMod val="50000"/>
                  </a:schemeClr>
                </a:solidFill>
              </a:rPr>
              <a:t>définition </a:t>
            </a:r>
            <a:r>
              <a:rPr lang="fr-FR" sz="2000" dirty="0">
                <a:solidFill>
                  <a:schemeClr val="bg2">
                    <a:lumMod val="50000"/>
                  </a:schemeClr>
                </a:solidFill>
              </a:rPr>
              <a:t>des types les types de données des valeurs transmises exprimés en XSD la syntaxe XML </a:t>
            </a:r>
            <a:r>
              <a:rPr lang="fr-FR" sz="2000" dirty="0" err="1">
                <a:solidFill>
                  <a:schemeClr val="bg2">
                    <a:lumMod val="50000"/>
                  </a:schemeClr>
                </a:solidFill>
              </a:rPr>
              <a:t>Schema</a:t>
            </a:r>
            <a:r>
              <a:rPr lang="fr-FR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fr-FR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fr-FR" sz="2000" b="1" dirty="0" smtClean="0">
                <a:solidFill>
                  <a:schemeClr val="bg2">
                    <a:lumMod val="50000"/>
                  </a:schemeClr>
                </a:solidFill>
              </a:rPr>
              <a:t>&lt;/</a:t>
            </a:r>
            <a:r>
              <a:rPr lang="fr-FR" sz="2000" b="1" dirty="0">
                <a:solidFill>
                  <a:schemeClr val="bg2">
                    <a:lumMod val="50000"/>
                  </a:schemeClr>
                </a:solidFill>
              </a:rPr>
              <a:t>types&gt; </a:t>
            </a:r>
            <a:endParaRPr lang="fr-FR" sz="2000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fr-FR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&lt;</a:t>
            </a:r>
            <a:r>
              <a:rPr lang="fr-FR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message&gt; </a:t>
            </a:r>
            <a:endParaRPr lang="fr-FR" sz="2000" b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fr-FR" sz="20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définition </a:t>
            </a:r>
            <a:r>
              <a:rPr lang="fr-FR" sz="2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des messages noms et types des paramètres in, ou et in-out .... </a:t>
            </a:r>
            <a:endParaRPr lang="fr-FR" sz="20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fr-FR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&lt;/</a:t>
            </a:r>
            <a:r>
              <a:rPr lang="fr-FR" sz="20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message&gt; </a:t>
            </a:r>
            <a:endParaRPr lang="fr-FR" sz="2000" b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r>
              <a:rPr lang="fr-FR" sz="2000" b="1" dirty="0" smtClean="0">
                <a:solidFill>
                  <a:srgbClr val="00B050"/>
                </a:solidFill>
              </a:rPr>
              <a:t>&lt;</a:t>
            </a:r>
            <a:r>
              <a:rPr lang="fr-FR" sz="2000" b="1" dirty="0" err="1">
                <a:solidFill>
                  <a:srgbClr val="00B050"/>
                </a:solidFill>
              </a:rPr>
              <a:t>portType</a:t>
            </a:r>
            <a:r>
              <a:rPr lang="fr-FR" sz="2000" b="1" dirty="0">
                <a:solidFill>
                  <a:srgbClr val="00B050"/>
                </a:solidFill>
              </a:rPr>
              <a:t>&gt; </a:t>
            </a:r>
            <a:endParaRPr lang="fr-FR" sz="2000" b="1" dirty="0" smtClean="0">
              <a:solidFill>
                <a:srgbClr val="00B050"/>
              </a:solidFill>
            </a:endParaRPr>
          </a:p>
          <a:p>
            <a:r>
              <a:rPr lang="fr-FR" sz="2000" dirty="0" smtClean="0">
                <a:solidFill>
                  <a:srgbClr val="00B050"/>
                </a:solidFill>
              </a:rPr>
              <a:t>définition des noms </a:t>
            </a:r>
            <a:r>
              <a:rPr lang="fr-FR" sz="2000" dirty="0">
                <a:solidFill>
                  <a:srgbClr val="00B050"/>
                </a:solidFill>
              </a:rPr>
              <a:t>des opérations/méthodes et leurs messages </a:t>
            </a:r>
            <a:r>
              <a:rPr lang="fr-FR" sz="2000" dirty="0" smtClean="0">
                <a:solidFill>
                  <a:srgbClr val="00B050"/>
                </a:solidFill>
              </a:rPr>
              <a:t> </a:t>
            </a:r>
          </a:p>
          <a:p>
            <a:r>
              <a:rPr lang="fr-FR" sz="2000" b="1" dirty="0" smtClean="0">
                <a:solidFill>
                  <a:srgbClr val="00B050"/>
                </a:solidFill>
              </a:rPr>
              <a:t>&lt;/</a:t>
            </a:r>
            <a:r>
              <a:rPr lang="fr-FR" sz="2000" b="1" dirty="0" err="1">
                <a:solidFill>
                  <a:srgbClr val="00B050"/>
                </a:solidFill>
              </a:rPr>
              <a:t>portType</a:t>
            </a:r>
            <a:r>
              <a:rPr lang="fr-FR" sz="2000" b="1" dirty="0">
                <a:solidFill>
                  <a:srgbClr val="00B050"/>
                </a:solidFill>
              </a:rPr>
              <a:t>&gt; </a:t>
            </a:r>
            <a:endParaRPr lang="fr-FR" sz="2000" b="1" dirty="0" smtClean="0">
              <a:solidFill>
                <a:srgbClr val="00B050"/>
              </a:solidFill>
            </a:endParaRPr>
          </a:p>
          <a:p>
            <a:r>
              <a:rPr lang="fr-FR" sz="2000" b="1" dirty="0" smtClean="0">
                <a:solidFill>
                  <a:schemeClr val="accent1">
                    <a:lumMod val="75000"/>
                  </a:schemeClr>
                </a:solidFill>
              </a:rPr>
              <a:t>&lt;</a:t>
            </a:r>
            <a:r>
              <a:rPr lang="fr-FR" sz="2000" b="1" dirty="0" err="1">
                <a:solidFill>
                  <a:schemeClr val="accent1">
                    <a:lumMod val="75000"/>
                  </a:schemeClr>
                </a:solidFill>
              </a:rPr>
              <a:t>binding</a:t>
            </a:r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&gt; </a:t>
            </a:r>
            <a:endParaRPr lang="fr-FR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2000" dirty="0" smtClean="0">
                <a:solidFill>
                  <a:schemeClr val="accent1">
                    <a:lumMod val="75000"/>
                  </a:schemeClr>
                </a:solidFill>
              </a:rPr>
              <a:t>définition </a:t>
            </a:r>
            <a:r>
              <a:rPr lang="fr-FR" sz="2000" dirty="0">
                <a:solidFill>
                  <a:schemeClr val="accent1">
                    <a:lumMod val="75000"/>
                  </a:schemeClr>
                </a:solidFill>
              </a:rPr>
              <a:t>des liaisons (</a:t>
            </a:r>
            <a:r>
              <a:rPr lang="fr-FR" sz="2000" dirty="0" err="1">
                <a:solidFill>
                  <a:schemeClr val="accent1">
                    <a:lumMod val="75000"/>
                  </a:schemeClr>
                </a:solidFill>
              </a:rPr>
              <a:t>binding</a:t>
            </a:r>
            <a:r>
              <a:rPr lang="fr-FR" sz="2000" dirty="0">
                <a:solidFill>
                  <a:schemeClr val="accent1">
                    <a:lumMod val="75000"/>
                  </a:schemeClr>
                </a:solidFill>
              </a:rPr>
              <a:t>) type de transport pour chaque </a:t>
            </a:r>
            <a:endParaRPr lang="fr-FR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2000" b="1" dirty="0" smtClean="0">
                <a:solidFill>
                  <a:schemeClr val="accent1">
                    <a:lumMod val="75000"/>
                  </a:schemeClr>
                </a:solidFill>
              </a:rPr>
              <a:t>&lt;/</a:t>
            </a:r>
            <a:r>
              <a:rPr lang="fr-FR" sz="2000" b="1" dirty="0" err="1">
                <a:solidFill>
                  <a:schemeClr val="accent1">
                    <a:lumMod val="75000"/>
                  </a:schemeClr>
                </a:solidFill>
              </a:rPr>
              <a:t>binding</a:t>
            </a:r>
            <a:r>
              <a:rPr lang="fr-FR" sz="2000" b="1" dirty="0">
                <a:solidFill>
                  <a:schemeClr val="accent1">
                    <a:lumMod val="75000"/>
                  </a:schemeClr>
                </a:solidFill>
              </a:rPr>
              <a:t>&gt; </a:t>
            </a:r>
            <a:endParaRPr lang="fr-FR" sz="2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fr-FR" sz="2000" b="1" dirty="0" smtClean="0">
                <a:solidFill>
                  <a:srgbClr val="7030A0"/>
                </a:solidFill>
              </a:rPr>
              <a:t>&lt;</a:t>
            </a:r>
            <a:r>
              <a:rPr lang="fr-FR" sz="2000" b="1" dirty="0">
                <a:solidFill>
                  <a:srgbClr val="7030A0"/>
                </a:solidFill>
              </a:rPr>
              <a:t>service&gt; </a:t>
            </a:r>
            <a:endParaRPr lang="fr-FR" sz="2000" b="1" dirty="0" smtClean="0">
              <a:solidFill>
                <a:srgbClr val="7030A0"/>
              </a:solidFill>
            </a:endParaRPr>
          </a:p>
          <a:p>
            <a:r>
              <a:rPr lang="fr-FR" sz="2000" dirty="0" smtClean="0">
                <a:solidFill>
                  <a:srgbClr val="7030A0"/>
                </a:solidFill>
              </a:rPr>
              <a:t>définition </a:t>
            </a:r>
            <a:r>
              <a:rPr lang="fr-FR" sz="2000" dirty="0">
                <a:solidFill>
                  <a:srgbClr val="7030A0"/>
                </a:solidFill>
              </a:rPr>
              <a:t>des ports </a:t>
            </a:r>
            <a:endParaRPr lang="fr-FR" sz="2000" dirty="0" smtClean="0">
              <a:solidFill>
                <a:srgbClr val="7030A0"/>
              </a:solidFill>
            </a:endParaRPr>
          </a:p>
          <a:p>
            <a:r>
              <a:rPr lang="fr-FR" sz="2000" dirty="0" smtClean="0">
                <a:solidFill>
                  <a:srgbClr val="7030A0"/>
                </a:solidFill>
              </a:rPr>
              <a:t>&lt;</a:t>
            </a:r>
            <a:r>
              <a:rPr lang="fr-FR" sz="2000" dirty="0">
                <a:solidFill>
                  <a:srgbClr val="7030A0"/>
                </a:solidFill>
              </a:rPr>
              <a:t>port ..../&gt; </a:t>
            </a:r>
            <a:endParaRPr lang="fr-FR" sz="2000" dirty="0" smtClean="0">
              <a:solidFill>
                <a:srgbClr val="7030A0"/>
              </a:solidFill>
            </a:endParaRPr>
          </a:p>
          <a:p>
            <a:r>
              <a:rPr lang="fr-FR" sz="2000" dirty="0" smtClean="0">
                <a:solidFill>
                  <a:srgbClr val="7030A0"/>
                </a:solidFill>
              </a:rPr>
              <a:t>associe </a:t>
            </a:r>
            <a:r>
              <a:rPr lang="fr-FR" sz="2000" dirty="0">
                <a:solidFill>
                  <a:srgbClr val="7030A0"/>
                </a:solidFill>
              </a:rPr>
              <a:t>un "</a:t>
            </a:r>
            <a:r>
              <a:rPr lang="fr-FR" sz="2000" dirty="0" err="1">
                <a:solidFill>
                  <a:srgbClr val="7030A0"/>
                </a:solidFill>
              </a:rPr>
              <a:t>endpoint</a:t>
            </a:r>
            <a:r>
              <a:rPr lang="fr-FR" sz="2000" dirty="0">
                <a:solidFill>
                  <a:srgbClr val="7030A0"/>
                </a:solidFill>
              </a:rPr>
              <a:t>" et une liaison </a:t>
            </a:r>
            <a:endParaRPr lang="fr-FR" sz="2000" dirty="0" smtClean="0">
              <a:solidFill>
                <a:srgbClr val="7030A0"/>
              </a:solidFill>
            </a:endParaRPr>
          </a:p>
          <a:p>
            <a:r>
              <a:rPr lang="fr-FR" sz="2000" dirty="0" smtClean="0">
                <a:solidFill>
                  <a:srgbClr val="7030A0"/>
                </a:solidFill>
              </a:rPr>
              <a:t>&lt;</a:t>
            </a:r>
            <a:r>
              <a:rPr lang="fr-FR" sz="2000" dirty="0">
                <a:solidFill>
                  <a:srgbClr val="7030A0"/>
                </a:solidFill>
              </a:rPr>
              <a:t>port ..../&gt; ...... </a:t>
            </a:r>
            <a:endParaRPr lang="fr-FR" sz="2000" dirty="0" smtClean="0">
              <a:solidFill>
                <a:srgbClr val="7030A0"/>
              </a:solidFill>
            </a:endParaRPr>
          </a:p>
          <a:p>
            <a:r>
              <a:rPr lang="fr-FR" sz="2000" b="1" dirty="0" smtClean="0">
                <a:solidFill>
                  <a:srgbClr val="7030A0"/>
                </a:solidFill>
              </a:rPr>
              <a:t>&lt;/</a:t>
            </a:r>
            <a:r>
              <a:rPr lang="fr-FR" sz="2000" b="1" dirty="0">
                <a:solidFill>
                  <a:srgbClr val="7030A0"/>
                </a:solidFill>
              </a:rPr>
              <a:t>service&gt; </a:t>
            </a:r>
            <a:endParaRPr lang="fr-FR" sz="2000" b="1" dirty="0" smtClean="0">
              <a:solidFill>
                <a:srgbClr val="7030A0"/>
              </a:solidFill>
            </a:endParaRPr>
          </a:p>
          <a:p>
            <a:r>
              <a:rPr lang="fr-FR" sz="2000" b="1" dirty="0" smtClean="0">
                <a:solidFill>
                  <a:schemeClr val="accent2"/>
                </a:solidFill>
              </a:rPr>
              <a:t>&lt;/</a:t>
            </a:r>
            <a:r>
              <a:rPr lang="fr-FR" sz="2000" b="1" dirty="0" err="1">
                <a:solidFill>
                  <a:schemeClr val="accent2"/>
                </a:solidFill>
              </a:rPr>
              <a:t>definitions</a:t>
            </a:r>
            <a:r>
              <a:rPr lang="fr-FR" sz="2000" b="1" dirty="0">
                <a:solidFill>
                  <a:schemeClr val="accent2"/>
                </a:solidFill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773344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9144000" cy="7125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65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07504" y="1481328"/>
            <a:ext cx="8928992" cy="4525963"/>
          </a:xfrm>
        </p:spPr>
        <p:txBody>
          <a:bodyPr/>
          <a:lstStyle/>
          <a:p>
            <a:r>
              <a:rPr lang="fr-FR" dirty="0" smtClean="0"/>
              <a:t>La programmation d’un service web est similaire à la programmation d’un programme simple +des annotations spéciales au services web</a:t>
            </a:r>
          </a:p>
          <a:p>
            <a:r>
              <a:rPr lang="fr-FR" dirty="0" smtClean="0"/>
              <a:t>Le test local et l’hébergement distant d’un service web et similaire à l’hébergement d’un site web</a:t>
            </a:r>
          </a:p>
          <a:p>
            <a:pPr algn="just"/>
            <a:r>
              <a:rPr lang="fr-FR" dirty="0" smtClean="0"/>
              <a:t>Un serveur qui héberge un service web est similaire à serveur des applications ou bien des site web la différence et dans le moteur de traitement des requêtes (moteur http, moteur soap)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Fournisseur </a:t>
            </a:r>
            <a:br>
              <a:rPr lang="fr-FR" dirty="0" smtClean="0"/>
            </a:br>
            <a:r>
              <a:rPr lang="fr-FR" dirty="0" smtClean="0"/>
              <a:t>Programmation d’un service web</a:t>
            </a:r>
            <a:br>
              <a:rPr lang="fr-FR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4594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majorité des langage de programmation propose des annotations </a:t>
            </a:r>
            <a:r>
              <a:rPr lang="fr-FR" dirty="0"/>
              <a:t> </a:t>
            </a:r>
            <a:r>
              <a:rPr lang="fr-FR" dirty="0" smtClean="0"/>
              <a:t>et des package pour facilité la programmation d’un service web: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Programmation d’un service web</a:t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4846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service web java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37512"/>
            <a:ext cx="8208912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Ellipse 3"/>
          <p:cNvSpPr/>
          <p:nvPr/>
        </p:nvSpPr>
        <p:spPr>
          <a:xfrm>
            <a:off x="1475656" y="4221088"/>
            <a:ext cx="1512168" cy="504056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1259632" y="3212975"/>
            <a:ext cx="4112840" cy="648073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907976" y="1916832"/>
            <a:ext cx="4464496" cy="1008112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7739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Exemple service web </a:t>
            </a:r>
            <a:r>
              <a:rPr lang="fr-FR" dirty="0" err="1" smtClean="0"/>
              <a:t>php</a:t>
            </a:r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00200"/>
            <a:ext cx="8064896" cy="4925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983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179512" y="1481328"/>
            <a:ext cx="8784976" cy="4525963"/>
          </a:xfrm>
        </p:spPr>
        <p:txBody>
          <a:bodyPr/>
          <a:lstStyle/>
          <a:p>
            <a:r>
              <a:rPr lang="fr-FR" dirty="0" smtClean="0"/>
              <a:t>Hébergement</a:t>
            </a:r>
          </a:p>
          <a:p>
            <a:r>
              <a:rPr lang="fr-FR" dirty="0" smtClean="0"/>
              <a:t>Publication :publier dans un annuaire les </a:t>
            </a:r>
            <a:r>
              <a:rPr lang="fr-FR" dirty="0" err="1" smtClean="0"/>
              <a:t>caractétistique</a:t>
            </a:r>
            <a:r>
              <a:rPr lang="fr-FR" dirty="0" smtClean="0"/>
              <a:t> de votre service dans</a:t>
            </a:r>
            <a:r>
              <a:rPr lang="fr-FR" dirty="0" smtClean="0">
                <a:sym typeface="Wingdings" pitchFamily="2" charset="2"/>
              </a:rPr>
              <a:t> UDDI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Hébergement et la publication d’un service web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4305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67544" y="404664"/>
            <a:ext cx="8136904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b="1" dirty="0" smtClean="0"/>
          </a:p>
          <a:p>
            <a:pPr algn="ctr"/>
            <a:endParaRPr lang="fr-FR" sz="4000" b="1" dirty="0" smtClean="0"/>
          </a:p>
          <a:p>
            <a:pPr algn="ctr"/>
            <a:endParaRPr lang="fr-FR" sz="4000" b="1" dirty="0"/>
          </a:p>
          <a:p>
            <a:pPr algn="ctr"/>
            <a:r>
              <a:rPr lang="fr-FR" sz="4000" b="1" dirty="0" smtClean="0"/>
              <a:t>UDDI</a:t>
            </a:r>
            <a:endParaRPr lang="fr-FR" sz="4000" b="1" dirty="0"/>
          </a:p>
          <a:p>
            <a:endParaRPr lang="fr-FR" b="1" dirty="0" smtClean="0"/>
          </a:p>
          <a:p>
            <a:r>
              <a:rPr lang="fr-FR" sz="2400" b="1" dirty="0" err="1" smtClean="0"/>
              <a:t>Universal</a:t>
            </a:r>
            <a:r>
              <a:rPr lang="fr-FR" sz="2400" b="1" dirty="0" smtClean="0"/>
              <a:t> </a:t>
            </a:r>
            <a:r>
              <a:rPr lang="fr-FR" sz="2400" b="1" dirty="0"/>
              <a:t>Description </a:t>
            </a:r>
            <a:r>
              <a:rPr lang="fr-FR" sz="2400" b="1" dirty="0" err="1"/>
              <a:t>Discovery</a:t>
            </a:r>
            <a:r>
              <a:rPr lang="fr-FR" sz="2400" b="1" dirty="0"/>
              <a:t> and </a:t>
            </a:r>
            <a:r>
              <a:rPr lang="fr-FR" sz="2400" b="1" dirty="0" err="1"/>
              <a:t>Integration</a:t>
            </a:r>
            <a:r>
              <a:rPr lang="fr-FR" sz="2400" dirty="0"/>
              <a:t>, connu aussi sous l'</a:t>
            </a:r>
            <a:r>
              <a:rPr lang="fr-FR" sz="2400" dirty="0">
                <a:hlinkClick r:id="rId2" tooltip="Acronyme"/>
              </a:rPr>
              <a:t>acronyme</a:t>
            </a:r>
            <a:r>
              <a:rPr lang="fr-FR" sz="2400" dirty="0"/>
              <a:t> </a:t>
            </a:r>
            <a:r>
              <a:rPr lang="fr-FR" sz="2400" b="1" dirty="0"/>
              <a:t>UDDI</a:t>
            </a:r>
            <a:r>
              <a:rPr lang="fr-FR" sz="2400" dirty="0"/>
              <a:t>, est un </a:t>
            </a:r>
            <a:r>
              <a:rPr lang="fr-FR" sz="2400" dirty="0">
                <a:hlinkClick r:id="rId3" tooltip="Annuaire"/>
              </a:rPr>
              <a:t>annuaire</a:t>
            </a:r>
            <a:r>
              <a:rPr lang="fr-FR" sz="2400" dirty="0"/>
              <a:t> de services fondé sur </a:t>
            </a:r>
            <a:r>
              <a:rPr lang="fr-FR" sz="2400" dirty="0">
                <a:hlinkClick r:id="rId4" tooltip="Extensible Markup Language"/>
              </a:rPr>
              <a:t>XML</a:t>
            </a:r>
            <a:r>
              <a:rPr lang="fr-FR" sz="2400" dirty="0"/>
              <a:t> et plus particulièrement destiné aux </a:t>
            </a:r>
            <a:r>
              <a:rPr lang="fr-FR" sz="2400" u="sng" dirty="0">
                <a:hlinkClick r:id="rId5"/>
              </a:rPr>
              <a:t>services Web</a:t>
            </a:r>
            <a:r>
              <a:rPr lang="fr-FR" sz="2400" dirty="0" smtClean="0"/>
              <a:t>.</a:t>
            </a:r>
          </a:p>
          <a:p>
            <a:endParaRPr lang="fr-FR" sz="2400" dirty="0"/>
          </a:p>
          <a:p>
            <a:endParaRPr lang="fr-FR" sz="2400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3221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4343</TotalTime>
  <Words>932</Words>
  <Application>Microsoft Office PowerPoint</Application>
  <PresentationFormat>Affichage à l'écran (4:3)</PresentationFormat>
  <Paragraphs>132</Paragraphs>
  <Slides>33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33</vt:i4>
      </vt:variant>
    </vt:vector>
  </HeadingPairs>
  <TitlesOfParts>
    <vt:vector size="34" baseType="lpstr">
      <vt:lpstr>Rotonde</vt:lpstr>
      <vt:lpstr>Architecture des services web</vt:lpstr>
      <vt:lpstr>Architecture des service web</vt:lpstr>
      <vt:lpstr>Architecture des service web</vt:lpstr>
      <vt:lpstr> Fournisseur  Programmation d’un service web </vt:lpstr>
      <vt:lpstr>Programmation d’un service web </vt:lpstr>
      <vt:lpstr>Exemple service web java</vt:lpstr>
      <vt:lpstr>Exemple service web php</vt:lpstr>
      <vt:lpstr>Hébergement et la publication d’un service web</vt:lpstr>
      <vt:lpstr>Présentation PowerPoint</vt:lpstr>
      <vt:lpstr>Présentation PowerPoint</vt:lpstr>
      <vt:lpstr>Exemple:  les compagnies aériennes </vt:lpstr>
      <vt:lpstr>Présentation PowerPoint</vt:lpstr>
      <vt:lpstr>Présentation PowerPoint</vt:lpstr>
      <vt:lpstr>consommation d’un service web</vt:lpstr>
      <vt:lpstr>Présentation PowerPoint</vt:lpstr>
      <vt:lpstr>SOAP</vt:lpstr>
      <vt:lpstr>SOAP</vt:lpstr>
      <vt:lpstr>Structure d’un message SOAP</vt:lpstr>
      <vt:lpstr> EXEMPLE DE MESSAGE SOAP</vt:lpstr>
      <vt:lpstr>Présentation PowerPoint</vt:lpstr>
      <vt:lpstr> EXEMPLE  pour appeler la méthode du service précédant add 3  on ecrit  le message SOAP suivant: </vt:lpstr>
      <vt:lpstr>                   WSDL</vt:lpstr>
      <vt:lpstr>WSDL</vt:lpstr>
      <vt:lpstr>WSDL</vt:lpstr>
      <vt:lpstr>Organisation d’Un fichier WSDL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EL FADJR</cp:lastModifiedBy>
  <cp:revision>262</cp:revision>
  <dcterms:created xsi:type="dcterms:W3CDTF">2017-10-22T13:17:28Z</dcterms:created>
  <dcterms:modified xsi:type="dcterms:W3CDTF">2024-10-30T18:52:11Z</dcterms:modified>
</cp:coreProperties>
</file>