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393811B-6F04-46D3-81B4-6F4BE14BD107}" type="datetimeFigureOut">
              <a:rPr lang="fr-FR" smtClean="0"/>
              <a:t>05/11/2024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2422893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93811B-6F04-46D3-81B4-6F4BE14BD107}" type="datetimeFigureOut">
              <a:rPr lang="fr-FR" smtClean="0"/>
              <a:t>05/11/2024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182422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93811B-6F04-46D3-81B4-6F4BE14BD107}" type="datetimeFigureOut">
              <a:rPr lang="fr-FR" smtClean="0"/>
              <a:t>05/11/2024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2378732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93811B-6F04-46D3-81B4-6F4BE14BD107}" type="datetimeFigureOut">
              <a:rPr lang="fr-FR" smtClean="0"/>
              <a:t>05/11/2024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4169423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393811B-6F04-46D3-81B4-6F4BE14BD107}" type="datetimeFigureOut">
              <a:rPr lang="fr-FR" smtClean="0"/>
              <a:t>05/11/2024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2807254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393811B-6F04-46D3-81B4-6F4BE14BD107}" type="datetimeFigureOut">
              <a:rPr lang="fr-FR" smtClean="0"/>
              <a:t>05/11/2024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1374098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393811B-6F04-46D3-81B4-6F4BE14BD107}" type="datetimeFigureOut">
              <a:rPr lang="fr-FR" smtClean="0"/>
              <a:t>05/11/2024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264298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393811B-6F04-46D3-81B4-6F4BE14BD107}" type="datetimeFigureOut">
              <a:rPr lang="fr-FR" smtClean="0"/>
              <a:t>05/11/2024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413923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93811B-6F04-46D3-81B4-6F4BE14BD107}" type="datetimeFigureOut">
              <a:rPr lang="fr-FR" smtClean="0"/>
              <a:t>05/11/2024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414222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393811B-6F04-46D3-81B4-6F4BE14BD107}" type="datetimeFigureOut">
              <a:rPr lang="fr-FR" smtClean="0"/>
              <a:t>05/11/2024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231763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393811B-6F04-46D3-81B4-6F4BE14BD107}" type="datetimeFigureOut">
              <a:rPr lang="fr-FR" smtClean="0"/>
              <a:t>05/11/2024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376C3C-3593-4AD4-BAB8-3B212F8127C9}" type="slidenum">
              <a:rPr lang="fr-FR" smtClean="0"/>
              <a:t>‹N°›</a:t>
            </a:fld>
            <a:endParaRPr lang="fr-FR"/>
          </a:p>
        </p:txBody>
      </p:sp>
    </p:spTree>
    <p:extLst>
      <p:ext uri="{BB962C8B-B14F-4D97-AF65-F5344CB8AC3E}">
        <p14:creationId xmlns:p14="http://schemas.microsoft.com/office/powerpoint/2010/main" val="2065998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3811B-6F04-46D3-81B4-6F4BE14BD107}" type="datetimeFigureOut">
              <a:rPr lang="fr-FR" smtClean="0"/>
              <a:t>05/11/2024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76C3C-3593-4AD4-BAB8-3B212F8127C9}" type="slidenum">
              <a:rPr lang="fr-FR" smtClean="0"/>
              <a:t>‹N°›</a:t>
            </a:fld>
            <a:endParaRPr lang="fr-FR"/>
          </a:p>
        </p:txBody>
      </p:sp>
    </p:spTree>
    <p:extLst>
      <p:ext uri="{BB962C8B-B14F-4D97-AF65-F5344CB8AC3E}">
        <p14:creationId xmlns:p14="http://schemas.microsoft.com/office/powerpoint/2010/main" val="704426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38485" y="1842447"/>
            <a:ext cx="7752572" cy="1077218"/>
          </a:xfrm>
          <a:prstGeom prst="rect">
            <a:avLst/>
          </a:prstGeom>
          <a:noFill/>
        </p:spPr>
        <p:txBody>
          <a:bodyPr wrap="none" rtlCol="0">
            <a:spAutoFit/>
          </a:bodyPr>
          <a:lstStyle/>
          <a:p>
            <a:pPr lvl="0"/>
            <a:r>
              <a:rPr lang="fr-FR" sz="3200" b="1" dirty="0" smtClean="0">
                <a:latin typeface="Times New Roman" panose="02020603050405020304" pitchFamily="18" charset="0"/>
                <a:cs typeface="Times New Roman" panose="02020603050405020304" pitchFamily="18" charset="0"/>
              </a:rPr>
              <a:t>Chapoter 4: </a:t>
            </a:r>
            <a:r>
              <a:rPr lang="fr-FR" sz="3200" b="1" dirty="0" err="1" smtClean="0">
                <a:latin typeface="Times New Roman" panose="02020603050405020304" pitchFamily="18" charset="0"/>
                <a:cs typeface="Times New Roman" panose="02020603050405020304" pitchFamily="18" charset="0"/>
              </a:rPr>
              <a:t>Magnetic</a:t>
            </a:r>
            <a:r>
              <a:rPr lang="fr-FR" sz="3200" b="1" dirty="0" smtClean="0">
                <a:latin typeface="Times New Roman" panose="02020603050405020304" pitchFamily="18" charset="0"/>
                <a:cs typeface="Times New Roman" panose="02020603050405020304" pitchFamily="18" charset="0"/>
              </a:rPr>
              <a:t> </a:t>
            </a:r>
            <a:r>
              <a:rPr lang="fr-FR" sz="3200" b="1" dirty="0" err="1" smtClean="0">
                <a:latin typeface="Times New Roman" panose="02020603050405020304" pitchFamily="18" charset="0"/>
                <a:cs typeface="Times New Roman" panose="02020603050405020304" pitchFamily="18" charset="0"/>
              </a:rPr>
              <a:t>stirrer</a:t>
            </a:r>
            <a:r>
              <a:rPr lang="fr-FR" sz="3200" b="1" dirty="0" smtClean="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Hot plate</a:t>
            </a:r>
            <a:endParaRPr lang="fr-FR" sz="3200" b="1" dirty="0">
              <a:latin typeface="Times New Roman" panose="02020603050405020304" pitchFamily="18" charset="0"/>
              <a:cs typeface="Times New Roman" panose="02020603050405020304" pitchFamily="18" charset="0"/>
            </a:endParaRPr>
          </a:p>
          <a:p>
            <a:r>
              <a:rPr lang="fr-FR" sz="3200" b="1" dirty="0" smtClean="0">
                <a:latin typeface="Times New Roman" panose="02020603050405020304" pitchFamily="18" charset="0"/>
                <a:cs typeface="Times New Roman" panose="02020603050405020304" pitchFamily="18" charset="0"/>
              </a:rPr>
              <a:t> </a:t>
            </a:r>
            <a:endParaRPr lang="fr-F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501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8162" y="268112"/>
            <a:ext cx="3373039" cy="587148"/>
          </a:xfrm>
          <a:prstGeom prst="rect">
            <a:avLst/>
          </a:prstGeom>
        </p:spPr>
        <p:txBody>
          <a:bodyPr wrap="none">
            <a:spAutoFit/>
          </a:bodyPr>
          <a:lstStyle/>
          <a:p>
            <a:pPr marL="342900" lvl="0" indent="-342900" algn="just">
              <a:lnSpc>
                <a:spcPct val="150000"/>
              </a:lnSpc>
              <a:spcAft>
                <a:spcPts val="800"/>
              </a:spcAft>
              <a:buFont typeface="+mj-lt"/>
              <a:buAutoNum type="arabicPeriod"/>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Principle of Hot Plate</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741527" y="1032681"/>
            <a:ext cx="10859069" cy="4514377"/>
          </a:xfrm>
          <a:prstGeom prst="rect">
            <a:avLst/>
          </a:prstGeom>
        </p:spPr>
        <p:txBody>
          <a:bodyPr wrap="square">
            <a:spAutoFit/>
          </a:bodyPr>
          <a:lstStyle/>
          <a:p>
            <a:pPr algn="just">
              <a:lnSpc>
                <a:spcPct val="20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The major component of the heating plate is electric alloy wire, and the electric effect is the only real functioning principle. Electric work involves a current flowing through an electric alloy wire that heats up and conducts heat through the outer shell. To prevent the user from experiencing hidden problems when the electric alloy wire is in use, the electric plate is constructed using an insulating material.</a:t>
            </a:r>
          </a:p>
          <a:p>
            <a:pPr algn="just">
              <a:lnSpc>
                <a:spcPct val="200000"/>
              </a:lnSpc>
              <a:spcAft>
                <a:spcPts val="80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 hot plate stirrer normally operates based on a revolving electromagnetic field.</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0936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5190" y="0"/>
            <a:ext cx="3377848" cy="463397"/>
          </a:xfrm>
          <a:prstGeom prst="rect">
            <a:avLst/>
          </a:prstGeom>
        </p:spPr>
        <p:txBody>
          <a:bodyPr wrap="none">
            <a:spAutoFit/>
          </a:bodyPr>
          <a:lstStyle/>
          <a:p>
            <a:pPr lvl="0" algn="just">
              <a:lnSpc>
                <a:spcPct val="150000"/>
              </a:lnSpc>
              <a:spcAft>
                <a:spcPts val="800"/>
              </a:spcAft>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2, Parts of Laboratory Hot Plate</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descr="Parts of Laboratory Hot Plate"/>
          <p:cNvPicPr/>
          <p:nvPr/>
        </p:nvPicPr>
        <p:blipFill>
          <a:blip r:embed="rId2">
            <a:extLst>
              <a:ext uri="{28A0092B-C50C-407E-A947-70E740481C1C}">
                <a14:useLocalDpi xmlns:a14="http://schemas.microsoft.com/office/drawing/2010/main" val="0"/>
              </a:ext>
            </a:extLst>
          </a:blip>
          <a:srcRect/>
          <a:stretch>
            <a:fillRect/>
          </a:stretch>
        </p:blipFill>
        <p:spPr bwMode="auto">
          <a:xfrm>
            <a:off x="6379465" y="833542"/>
            <a:ext cx="5274310" cy="2761615"/>
          </a:xfrm>
          <a:prstGeom prst="rect">
            <a:avLst/>
          </a:prstGeom>
          <a:noFill/>
          <a:ln>
            <a:noFill/>
          </a:ln>
        </p:spPr>
      </p:pic>
      <p:sp>
        <p:nvSpPr>
          <p:cNvPr id="4" name="Rectangle 3"/>
          <p:cNvSpPr/>
          <p:nvPr/>
        </p:nvSpPr>
        <p:spPr>
          <a:xfrm>
            <a:off x="495868" y="1198686"/>
            <a:ext cx="5782102" cy="4524315"/>
          </a:xfrm>
          <a:prstGeom prst="rect">
            <a:avLst/>
          </a:prstGeom>
        </p:spPr>
        <p:txBody>
          <a:bodyPr wrap="square">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Stir control knob:  </a:t>
            </a:r>
            <a:r>
              <a:rPr lang="en-US" sz="2400" dirty="0" smtClean="0">
                <a:latin typeface="Times New Roman" panose="02020603050405020304" pitchFamily="18" charset="0"/>
                <a:cs typeface="Times New Roman" panose="02020603050405020304" pitchFamily="18" charset="0"/>
              </a:rPr>
              <a:t>Appropriate stirring speed should be set by turning it clockwise. </a:t>
            </a:r>
          </a:p>
          <a:p>
            <a:pPr algn="just">
              <a:lnSpc>
                <a:spcPct val="150000"/>
              </a:lnSpc>
            </a:pPr>
            <a:r>
              <a:rPr lang="en-US" sz="2400" b="1" dirty="0" smtClean="0">
                <a:latin typeface="Times New Roman" panose="02020603050405020304" pitchFamily="18" charset="0"/>
                <a:cs typeface="Times New Roman" panose="02020603050405020304" pitchFamily="18" charset="0"/>
              </a:rPr>
              <a:t>Heat control knob</a:t>
            </a:r>
            <a:r>
              <a:rPr lang="en-US" sz="2400" dirty="0" smtClean="0">
                <a:latin typeface="Times New Roman" panose="02020603050405020304" pitchFamily="18" charset="0"/>
                <a:cs typeface="Times New Roman" panose="02020603050405020304" pitchFamily="18" charset="0"/>
              </a:rPr>
              <a:t>:  The desired heating temperature can be set by turning it clockwise.	</a:t>
            </a:r>
          </a:p>
          <a:p>
            <a:pPr algn="just">
              <a:lnSpc>
                <a:spcPct val="150000"/>
              </a:lnSpc>
            </a:pPr>
            <a:r>
              <a:rPr lang="en-US" sz="2400" b="1" dirty="0" smtClean="0">
                <a:latin typeface="Times New Roman" panose="02020603050405020304" pitchFamily="18" charset="0"/>
                <a:cs typeface="Times New Roman" panose="02020603050405020304" pitchFamily="18" charset="0"/>
              </a:rPr>
              <a:t>Hot top indicator: </a:t>
            </a:r>
            <a:r>
              <a:rPr lang="en-US" sz="2400" dirty="0" smtClean="0">
                <a:latin typeface="Times New Roman" panose="02020603050405020304" pitchFamily="18" charset="0"/>
                <a:cs typeface="Times New Roman" panose="02020603050405020304" pitchFamily="18" charset="0"/>
              </a:rPr>
              <a:t>When the top is too hot to touch (hotter than 60°C), the indicator illuminates.</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41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Parts of Laboratory Hot Plate"/>
          <p:cNvPicPr/>
          <p:nvPr/>
        </p:nvPicPr>
        <p:blipFill>
          <a:blip r:embed="rId2">
            <a:extLst>
              <a:ext uri="{28A0092B-C50C-407E-A947-70E740481C1C}">
                <a14:useLocalDpi xmlns:a14="http://schemas.microsoft.com/office/drawing/2010/main" val="0"/>
              </a:ext>
            </a:extLst>
          </a:blip>
          <a:srcRect/>
          <a:stretch>
            <a:fillRect/>
          </a:stretch>
        </p:blipFill>
        <p:spPr bwMode="auto">
          <a:xfrm>
            <a:off x="6597829" y="151154"/>
            <a:ext cx="5274310" cy="2761615"/>
          </a:xfrm>
          <a:prstGeom prst="rect">
            <a:avLst/>
          </a:prstGeom>
          <a:noFill/>
          <a:ln>
            <a:noFill/>
          </a:ln>
        </p:spPr>
      </p:pic>
      <p:sp>
        <p:nvSpPr>
          <p:cNvPr id="2" name="Rectangle 1"/>
          <p:cNvSpPr/>
          <p:nvPr/>
        </p:nvSpPr>
        <p:spPr>
          <a:xfrm>
            <a:off x="2699214" y="0"/>
            <a:ext cx="3026791" cy="669542"/>
          </a:xfrm>
          <a:prstGeom prst="rect">
            <a:avLst/>
          </a:prstGeom>
        </p:spPr>
        <p:txBody>
          <a:bodyPr wrap="none">
            <a:spAutoFit/>
          </a:bodyPr>
          <a:lstStyle/>
          <a:p>
            <a:pPr lvl="0" algn="just">
              <a:lnSpc>
                <a:spcPct val="150000"/>
              </a:lnSpc>
              <a:spcAft>
                <a:spcPts val="800"/>
              </a:spcAft>
            </a:pPr>
            <a:r>
              <a:rPr lang="fr-FR" sz="2800" b="1" dirty="0" smtClean="0">
                <a:effectLst/>
                <a:latin typeface="Times New Roman" panose="02020603050405020304" pitchFamily="18" charset="0"/>
                <a:ea typeface="Calibri" panose="020F0502020204030204" pitchFamily="34" charset="0"/>
                <a:cs typeface="Arial" panose="020B0604020202020204" pitchFamily="34" charset="0"/>
              </a:rPr>
              <a:t>4, Use of Hot Plate</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132765" y="836769"/>
            <a:ext cx="7410734" cy="5909310"/>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Make sure the workspace is organized and spotless.</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Place the hot plate on a level, flat surface.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Ensure that the instrument is clean and dust-free.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Attach the power cord to the required power supply.</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Fill the solution to be heated in the vessel and place it on the plate and wait for heating.</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The heat light turns on when the heat control knob is turned clockwise.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To set the desired heat setting, turn the heat control knob.</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Enter the beaker with the magnetic stirrer.</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Once the light is on, clockwise turn the stir control knob.</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To change the stirring speed to the preferred setting, turn the stir control knob.</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After finishing, switch the device off. Cut the supply’s power.</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Clean up the tool and work area.</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70410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1" y="129370"/>
            <a:ext cx="10426890" cy="5581015"/>
          </a:xfrm>
          <a:prstGeom prst="rect">
            <a:avLst/>
          </a:prstGeom>
        </p:spPr>
        <p:txBody>
          <a:bodyPr wrap="square">
            <a:spAutoFit/>
          </a:bodyPr>
          <a:lstStyle/>
          <a:p>
            <a:pPr lvl="0" algn="just">
              <a:lnSpc>
                <a:spcPct val="150000"/>
              </a:lnSpc>
            </a:pPr>
            <a:r>
              <a:rPr lang="en-US" sz="2000" b="1" dirty="0" smtClean="0">
                <a:effectLst/>
                <a:latin typeface="Times New Roman" panose="02020603050405020304" pitchFamily="18" charset="0"/>
                <a:ea typeface="Calibri" panose="020F0502020204030204" pitchFamily="34" charset="0"/>
                <a:cs typeface="Times New Roman" panose="02020603050405020304" pitchFamily="18" charset="0"/>
              </a:rPr>
              <a:t>5, Maintenances  of using a Hot Plate</a:t>
            </a:r>
          </a:p>
          <a:p>
            <a:pPr lvl="0" algn="just">
              <a:lnSpc>
                <a:spcPct val="150000"/>
              </a:lnSpc>
            </a:pP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Use caution if a spark is seen, the plug or cord is worn, frayed, or broken, or the grounding pin has been removed.</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Never store flammable substances or combustible materials next to the hot plate, and use older hot plates sparingly for flammable materials.</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Check the thermostat for corrosion, which can also result in a spark.</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Unplug devices while not in use.</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Use only borosilicate glassware that can withstand heat, and inspect it for cracks before heating. </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Never put jars, soft glass, or glass flasks directly on a hot plate. </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Make sure the plate’s surface is bigger than the item being heated.</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Never use a hot plate to heat foil or metal pans. Sparks and surface damage are both possible effects.</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540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8006" y="140994"/>
            <a:ext cx="6096000" cy="5837495"/>
          </a:xfrm>
          <a:prstGeom prst="rect">
            <a:avLst/>
          </a:prstGeom>
        </p:spPr>
        <p:txBody>
          <a:bodyPr>
            <a:spAutoFit/>
          </a:bodyPr>
          <a:lstStyle/>
          <a:p>
            <a:pPr marL="342900" lvl="0" indent="-342900" algn="just">
              <a:lnSpc>
                <a:spcPct val="150000"/>
              </a:lnSpc>
              <a:buFont typeface="+mj-lt"/>
              <a:buAutoNum type="romanUcPeriod"/>
            </a:pPr>
            <a:r>
              <a:rPr lang="en-US" sz="2000" b="1" dirty="0" smtClean="0">
                <a:effectLst/>
                <a:latin typeface="Times New Roman" panose="02020603050405020304" pitchFamily="18" charset="0"/>
                <a:ea typeface="Calibri" panose="020F0502020204030204" pitchFamily="34" charset="0"/>
                <a:cs typeface="Arial" panose="020B0604020202020204" pitchFamily="34" charset="0"/>
              </a:rPr>
              <a:t>Magnetic stirrer</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rabicPeriod"/>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Definition  </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A magnetic stirrer, also known as a magnetic mixer, is a widely used laboratory device that revolutionized the process of stirring and mixing solutions. It operates on the principle of a rotating magnetic field generated by either a rotating magnet or stationary electromagnets, which causes a stir bar immersed in a liquid to spin rapidly, thereby facilitating the mixing process.</a:t>
            </a:r>
          </a:p>
          <a:p>
            <a:pPr algn="just">
              <a:lnSpc>
                <a:spcPct val="150000"/>
              </a:lnSpc>
              <a:spcAft>
                <a:spcPts val="800"/>
              </a:spcAft>
            </a:pPr>
            <a:r>
              <a:rPr lang="en-US" sz="2000" dirty="0"/>
              <a:t>Magnetic stirrers use a rotating magnetic field to move a stir bar around in liquid samples, and some are coupled with stirring hot plate.</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descr="https://ars.els-cdn.com/content/image/3-s2.0-B9781455731954000060-f06-05-9781455731954.jpg"/>
          <p:cNvPicPr/>
          <p:nvPr/>
        </p:nvPicPr>
        <p:blipFill>
          <a:blip r:embed="rId2">
            <a:extLst>
              <a:ext uri="{28A0092B-C50C-407E-A947-70E740481C1C}">
                <a14:useLocalDpi xmlns:a14="http://schemas.microsoft.com/office/drawing/2010/main" val="0"/>
              </a:ext>
            </a:extLst>
          </a:blip>
          <a:srcRect/>
          <a:stretch>
            <a:fillRect/>
          </a:stretch>
        </p:blipFill>
        <p:spPr bwMode="auto">
          <a:xfrm>
            <a:off x="7219666" y="850678"/>
            <a:ext cx="4107976" cy="4062516"/>
          </a:xfrm>
          <a:prstGeom prst="rect">
            <a:avLst/>
          </a:prstGeom>
          <a:noFill/>
          <a:ln>
            <a:noFill/>
          </a:ln>
        </p:spPr>
      </p:pic>
    </p:spTree>
    <p:extLst>
      <p:ext uri="{BB962C8B-B14F-4D97-AF65-F5344CB8AC3E}">
        <p14:creationId xmlns:p14="http://schemas.microsoft.com/office/powerpoint/2010/main" val="700596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6018" y="104339"/>
            <a:ext cx="4885505" cy="587148"/>
          </a:xfrm>
          <a:prstGeom prst="rect">
            <a:avLst/>
          </a:prstGeom>
        </p:spPr>
        <p:txBody>
          <a:bodyPr wrap="none">
            <a:spAutoFit/>
          </a:bodyPr>
          <a:lstStyle/>
          <a:p>
            <a:pPr lvl="0"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2, the elements of a magnetic stirrer</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descr="Parts of a Magnetic Stirr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58770" y="691487"/>
            <a:ext cx="6995340" cy="5736609"/>
          </a:xfrm>
          <a:prstGeom prst="rect">
            <a:avLst/>
          </a:prstGeom>
          <a:noFill/>
          <a:ln>
            <a:noFill/>
          </a:ln>
        </p:spPr>
      </p:pic>
      <p:sp>
        <p:nvSpPr>
          <p:cNvPr id="4" name="Rectangle 3"/>
          <p:cNvSpPr/>
          <p:nvPr/>
        </p:nvSpPr>
        <p:spPr>
          <a:xfrm>
            <a:off x="127380" y="1090011"/>
            <a:ext cx="4826757" cy="4823565"/>
          </a:xfrm>
          <a:prstGeom prst="rect">
            <a:avLst/>
          </a:prstGeom>
        </p:spPr>
        <p:txBody>
          <a:bodyPr wrap="square">
            <a:spAutoFit/>
          </a:bodyPr>
          <a:lstStyle/>
          <a:p>
            <a:pPr algn="just">
              <a:lnSpc>
                <a:spcPct val="150000"/>
              </a:lnSpc>
              <a:spcAft>
                <a:spcPts val="800"/>
              </a:spcAft>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Top plate/Hot plate:</a:t>
            </a:r>
            <a:r>
              <a:rPr lang="en-US" dirty="0" smtClean="0">
                <a:effectLst/>
                <a:latin typeface="Times New Roman" panose="02020603050405020304" pitchFamily="18" charset="0"/>
                <a:ea typeface="Calibri" panose="020F0502020204030204" pitchFamily="34" charset="0"/>
                <a:cs typeface="Arial" panose="020B0604020202020204" pitchFamily="34" charset="0"/>
              </a:rPr>
              <a:t> Stainless steel or ceramic is typically used for the plates of magnetic stirrers. </a:t>
            </a:r>
          </a:p>
          <a:p>
            <a:pPr algn="just">
              <a:lnSpc>
                <a:spcPct val="150000"/>
              </a:lnSpc>
              <a:spcAft>
                <a:spcPts val="800"/>
              </a:spcAft>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Ceramic: </a:t>
            </a:r>
            <a:r>
              <a:rPr lang="en-US" dirty="0" smtClean="0">
                <a:effectLst/>
                <a:latin typeface="Times New Roman" panose="02020603050405020304" pitchFamily="18" charset="0"/>
                <a:ea typeface="Calibri" panose="020F0502020204030204" pitchFamily="34" charset="0"/>
                <a:cs typeface="Arial" panose="020B0604020202020204" pitchFamily="34" charset="0"/>
              </a:rPr>
              <a:t>The white surface of ceramic top hotplates makes them suitable for titrations and other tasks requiring clear color vision. They also have high chemical resistance, making them ideal while working with corrosive chemicals that may splash onto the plate surface. </a:t>
            </a:r>
          </a:p>
          <a:p>
            <a:pPr algn="just">
              <a:lnSpc>
                <a:spcPct val="150000"/>
              </a:lnSpc>
              <a:spcAft>
                <a:spcPts val="800"/>
              </a:spcAft>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Stainless steel: </a:t>
            </a:r>
            <a:r>
              <a:rPr lang="en-US" dirty="0" smtClean="0">
                <a:effectLst/>
                <a:latin typeface="Times New Roman" panose="02020603050405020304" pitchFamily="18" charset="0"/>
                <a:ea typeface="Calibri" panose="020F0502020204030204" pitchFamily="34" charset="0"/>
                <a:cs typeface="Arial" panose="020B0604020202020204" pitchFamily="34" charset="0"/>
              </a:rPr>
              <a:t>A stainless steel top plate offers a highly forceful coupling and stirring action since it does not produce eddy currents (like aluminum).</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485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Parts of a Magnetic Stirr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58770" y="691487"/>
            <a:ext cx="6995340" cy="5736609"/>
          </a:xfrm>
          <a:prstGeom prst="rect">
            <a:avLst/>
          </a:prstGeom>
          <a:noFill/>
          <a:ln>
            <a:noFill/>
          </a:ln>
        </p:spPr>
      </p:pic>
      <p:sp>
        <p:nvSpPr>
          <p:cNvPr id="3" name="Rectangle 2"/>
          <p:cNvSpPr/>
          <p:nvPr/>
        </p:nvSpPr>
        <p:spPr>
          <a:xfrm>
            <a:off x="2616018" y="104339"/>
            <a:ext cx="4885505" cy="587148"/>
          </a:xfrm>
          <a:prstGeom prst="rect">
            <a:avLst/>
          </a:prstGeom>
        </p:spPr>
        <p:txBody>
          <a:bodyPr wrap="none">
            <a:spAutoFit/>
          </a:bodyPr>
          <a:lstStyle/>
          <a:p>
            <a:pPr lvl="0"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2, the elements of a magnetic stirrer</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550460" y="926238"/>
            <a:ext cx="4508310" cy="5442516"/>
          </a:xfrm>
          <a:prstGeom prst="rect">
            <a:avLst/>
          </a:prstGeom>
        </p:spPr>
        <p:txBody>
          <a:bodyPr wrap="square">
            <a:spAutoFit/>
          </a:bodyPr>
          <a:lstStyle/>
          <a:p>
            <a:pPr algn="just">
              <a:lnSpc>
                <a:spcPct val="150000"/>
              </a:lnSpc>
              <a:spcAft>
                <a:spcPts val="800"/>
              </a:spcAft>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Stir bar: </a:t>
            </a:r>
            <a:r>
              <a:rPr lang="en-US" dirty="0" smtClean="0">
                <a:effectLst/>
                <a:latin typeface="Times New Roman" panose="02020603050405020304" pitchFamily="18" charset="0"/>
                <a:ea typeface="Calibri" panose="020F0502020204030204" pitchFamily="34" charset="0"/>
                <a:cs typeface="Arial" panose="020B0604020202020204" pitchFamily="34" charset="0"/>
              </a:rPr>
              <a:t>The stir bar refers to a tiny, Teflon-coated, white, rectangular magnet. The sole function of these bars is to stir solutions. </a:t>
            </a:r>
          </a:p>
          <a:p>
            <a:pPr algn="just">
              <a:lnSpc>
                <a:spcPct val="150000"/>
              </a:lnSpc>
              <a:spcAft>
                <a:spcPts val="800"/>
              </a:spcAft>
            </a:pPr>
            <a:r>
              <a:rPr lang="en-US" sz="1600" b="1" dirty="0"/>
              <a:t>Speed controlling knob: </a:t>
            </a:r>
            <a:r>
              <a:rPr lang="en-US" sz="1600" dirty="0"/>
              <a:t>The speed control knob is used to adjust the rotating speed (rpm) of the stir bar depending on the liquid’s density or project needs</a:t>
            </a:r>
            <a:r>
              <a:rPr lang="en-US" sz="1600" dirty="0" smtClean="0"/>
              <a:t>.</a:t>
            </a:r>
          </a:p>
          <a:p>
            <a:pPr algn="just">
              <a:lnSpc>
                <a:spcPct val="150000"/>
              </a:lnSpc>
              <a:spcAft>
                <a:spcPts val="800"/>
              </a:spcAft>
            </a:pPr>
            <a:r>
              <a:rPr lang="en-US" sz="1600" b="1" dirty="0"/>
              <a:t>Temperature controlling knob: </a:t>
            </a:r>
            <a:r>
              <a:rPr lang="en-US" sz="1600" dirty="0"/>
              <a:t>The magnetic stirrer features a knob for temperature control which controls the temperature based on the vessel size, the viscosity of the liquid, and its volume.</a:t>
            </a:r>
            <a:endParaRPr lang="fr-FR" sz="1600" dirty="0"/>
          </a:p>
          <a:p>
            <a:pPr algn="just">
              <a:lnSpc>
                <a:spcPct val="150000"/>
              </a:lnSpc>
              <a:spcAft>
                <a:spcPts val="800"/>
              </a:spcAft>
            </a:pPr>
            <a:endParaRPr lang="fr-FR" sz="1600" dirty="0"/>
          </a:p>
          <a:p>
            <a:pPr algn="just">
              <a:lnSpc>
                <a:spcPct val="150000"/>
              </a:lnSpc>
              <a:spcAft>
                <a:spcPts val="800"/>
              </a:spcAft>
            </a:pP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8770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Parts of a Magnetic Stirr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58770" y="691487"/>
            <a:ext cx="6995340" cy="5736609"/>
          </a:xfrm>
          <a:prstGeom prst="rect">
            <a:avLst/>
          </a:prstGeom>
          <a:noFill/>
          <a:ln>
            <a:noFill/>
          </a:ln>
        </p:spPr>
      </p:pic>
      <p:sp>
        <p:nvSpPr>
          <p:cNvPr id="3" name="Rectangle 2"/>
          <p:cNvSpPr/>
          <p:nvPr/>
        </p:nvSpPr>
        <p:spPr>
          <a:xfrm>
            <a:off x="2616018" y="104339"/>
            <a:ext cx="4885505" cy="587148"/>
          </a:xfrm>
          <a:prstGeom prst="rect">
            <a:avLst/>
          </a:prstGeom>
        </p:spPr>
        <p:txBody>
          <a:bodyPr wrap="none">
            <a:spAutoFit/>
          </a:bodyPr>
          <a:lstStyle/>
          <a:p>
            <a:pPr lvl="0"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2, the elements of a magnetic stirrer</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359391" y="1278635"/>
            <a:ext cx="4567451" cy="3000821"/>
          </a:xfrm>
          <a:prstGeom prst="rect">
            <a:avLst/>
          </a:prstGeom>
        </p:spPr>
        <p:txBody>
          <a:bodyPr wrap="square">
            <a:spAutoFit/>
          </a:bodyPr>
          <a:lstStyle/>
          <a:p>
            <a:pPr algn="just">
              <a:lnSpc>
                <a:spcPct val="150000"/>
              </a:lnSpc>
              <a:spcAft>
                <a:spcPts val="800"/>
              </a:spcAft>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Stir bar retriever: </a:t>
            </a:r>
            <a:r>
              <a:rPr lang="en-US" dirty="0" smtClean="0">
                <a:effectLst/>
                <a:latin typeface="Times New Roman" panose="02020603050405020304" pitchFamily="18" charset="0"/>
                <a:ea typeface="Calibri" panose="020F0502020204030204" pitchFamily="34" charset="0"/>
                <a:cs typeface="Arial" panose="020B0604020202020204" pitchFamily="34" charset="0"/>
              </a:rPr>
              <a:t>These magnets are permanently embedded with PTFE (</a:t>
            </a:r>
            <a:r>
              <a:rPr lang="en-US" dirty="0" err="1" smtClean="0">
                <a:effectLst/>
                <a:latin typeface="Times New Roman" panose="02020603050405020304" pitchFamily="18" charset="0"/>
                <a:ea typeface="Calibri" panose="020F0502020204030204" pitchFamily="34" charset="0"/>
                <a:cs typeface="Arial" panose="020B0604020202020204" pitchFamily="34" charset="0"/>
              </a:rPr>
              <a:t>teflon</a:t>
            </a:r>
            <a:r>
              <a:rPr lang="en-US" dirty="0" smtClean="0">
                <a:effectLst/>
                <a:latin typeface="Times New Roman" panose="02020603050405020304" pitchFamily="18" charset="0"/>
                <a:ea typeface="Calibri" panose="020F0502020204030204" pitchFamily="34" charset="0"/>
                <a:cs typeface="Arial" panose="020B0604020202020204" pitchFamily="34" charset="0"/>
              </a:rPr>
              <a:t>) rod. It facilitates the safe and easy recovery of magnetic stirring and spin bars from irritant and corrosive liquid samples in glass flasks.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However</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it</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is</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less</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commonly</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employed</a:t>
            </a:r>
            <a:r>
              <a:rPr lang="fr-FR" dirty="0" smtClean="0">
                <a:effectLst/>
                <a:latin typeface="Times New Roman" panose="02020603050405020304" pitchFamily="18" charset="0"/>
                <a:ea typeface="Calibri" panose="020F0502020204030204" pitchFamily="34" charset="0"/>
                <a:cs typeface="Arial" panose="020B0604020202020204" pitchFamily="34" charset="0"/>
              </a:rPr>
              <a:t> in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magnetic</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r>
              <a:rPr lang="fr-FR" dirty="0" err="1" smtClean="0">
                <a:effectLst/>
                <a:latin typeface="Times New Roman" panose="02020603050405020304" pitchFamily="18" charset="0"/>
                <a:ea typeface="Calibri" panose="020F0502020204030204" pitchFamily="34" charset="0"/>
                <a:cs typeface="Arial" panose="020B0604020202020204" pitchFamily="34" charset="0"/>
              </a:rPr>
              <a:t>stirring</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565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9767" y="159224"/>
            <a:ext cx="9985612" cy="5114542"/>
          </a:xfrm>
          <a:prstGeom prst="rect">
            <a:avLst/>
          </a:prstGeom>
        </p:spPr>
        <p:txBody>
          <a:bodyPr wrap="square">
            <a:spAutoFit/>
          </a:bodyPr>
          <a:lstStyle/>
          <a:p>
            <a:pPr marL="342900" lvl="0" indent="-342900" algn="just">
              <a:lnSpc>
                <a:spcPct val="150000"/>
              </a:lnSpc>
              <a:spcAft>
                <a:spcPts val="800"/>
              </a:spcAft>
              <a:buFont typeface="+mj-lt"/>
              <a:buAutoNum type="arabicPeriod"/>
            </a:pPr>
            <a:r>
              <a:rPr lang="fr-FR" sz="2400" b="1" smtClean="0">
                <a:effectLst/>
                <a:latin typeface="Times New Roman" panose="02020603050405020304" pitchFamily="18" charset="0"/>
                <a:ea typeface="Calibri" panose="020F0502020204030204" pitchFamily="34" charset="0"/>
                <a:cs typeface="Times New Roman" panose="02020603050405020304" pitchFamily="18" charset="0"/>
              </a:rPr>
              <a:t>Principle</a:t>
            </a:r>
            <a:r>
              <a:rPr lang="fr-FR" sz="2400" b="1" dirty="0" smtClean="0">
                <a:effectLst/>
                <a:latin typeface="Times New Roman" panose="02020603050405020304" pitchFamily="18" charset="0"/>
                <a:ea typeface="Calibri" panose="020F0502020204030204" pitchFamily="34" charset="0"/>
                <a:cs typeface="Times New Roman" panose="02020603050405020304" pitchFamily="18" charset="0"/>
              </a:rPr>
              <a:t> of </a:t>
            </a:r>
            <a:r>
              <a:rPr lang="fr-FR"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Magnetic</a:t>
            </a:r>
            <a:r>
              <a:rPr lang="fr-FR"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Stirrer</a:t>
            </a:r>
            <a:endParaRPr lang="fr-FR"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The magnetic stirrer operates on the principles of attraction for opposite charges and repulsion for like charges. The stirring speed is adjustable, and it is frequently used to stir solvents of various viscosities. A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micromotor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powers a magnet to create a rotating magnetic field that rotates the stirring bar inside the vessel, enabling a thoroughly mixed reaction to take place.  It is equipped with a temperature control system that can heat and regulate the sample’s temperature in accordance with experiment requirements, ensuring that the mixed liquid satisfies the experiment’s requirements while keeping the required temperature</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603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343" y="96757"/>
            <a:ext cx="7067265" cy="6324808"/>
          </a:xfrm>
          <a:prstGeom prst="rect">
            <a:avLst/>
          </a:prstGeom>
        </p:spPr>
        <p:txBody>
          <a:bodyPr wrap="square">
            <a:spAutoFit/>
          </a:bodyPr>
          <a:lstStyle/>
          <a:p>
            <a:pPr lvl="0" algn="ctr">
              <a:lnSpc>
                <a:spcPct val="150000"/>
              </a:lnSpc>
            </a:pPr>
            <a:r>
              <a:rPr lang="en-US" b="1" dirty="0" smtClean="0">
                <a:effectLst/>
                <a:latin typeface="Times New Roman" panose="02020603050405020304" pitchFamily="18" charset="0"/>
                <a:ea typeface="Calibri" panose="020F0502020204030204" pitchFamily="34" charset="0"/>
                <a:cs typeface="Times New Roman" panose="02020603050405020304" pitchFamily="18" charset="0"/>
              </a:rPr>
              <a:t>4, Use of Magnetic Stirrer </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Prepare a container with the liquid solution already inside of it.</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The container should be placed on the hotplate.</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Connect to the mains to turn on the hotplate.</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By pressing the temperature setting button, adjust the hotplate’s temperature.</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Place the magnetic stir bar in a vessel filled with solution.</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Next, turn the stirrer magnetic speed adjustment button clockwise to change the speed of the magnetic stirrer. Turn the magnetic stirrer adjustment knob counter-clockwise if the stirring speed is too high.</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Stir the liquid mixture until uniformity is achieved.</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Remove the magnetic stirrer from the liquid solution container once done.</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Disconnect from the mains to turn off the hotplate.</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Use hot hands to lift the container.</a:t>
            </a:r>
            <a:endParaRPr lang="fr-FR"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Image 2" descr="Parts of a Magnetic Stirr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60608" y="691488"/>
            <a:ext cx="4793501" cy="4180764"/>
          </a:xfrm>
          <a:prstGeom prst="rect">
            <a:avLst/>
          </a:prstGeom>
          <a:noFill/>
          <a:ln>
            <a:noFill/>
          </a:ln>
        </p:spPr>
      </p:pic>
    </p:spTree>
    <p:extLst>
      <p:ext uri="{BB962C8B-B14F-4D97-AF65-F5344CB8AC3E}">
        <p14:creationId xmlns:p14="http://schemas.microsoft.com/office/powerpoint/2010/main" val="1631314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740" y="219587"/>
            <a:ext cx="10413242" cy="5632311"/>
          </a:xfrm>
          <a:prstGeom prst="rect">
            <a:avLst/>
          </a:prstGeom>
        </p:spPr>
        <p:txBody>
          <a:bodyPr wrap="square">
            <a:spAutoFit/>
          </a:bodyPr>
          <a:lstStyle/>
          <a:p>
            <a:pPr lvl="0" algn="ctr">
              <a:lnSpc>
                <a:spcPct val="200000"/>
              </a:lnSpc>
            </a:pPr>
            <a:r>
              <a:rPr lang="en-US" b="1" dirty="0" smtClean="0">
                <a:latin typeface="Times New Roman" panose="02020603050405020304" pitchFamily="18" charset="0"/>
                <a:ea typeface="Calibri" panose="020F0502020204030204" pitchFamily="34" charset="0"/>
                <a:cs typeface="Arial" panose="020B0604020202020204" pitchFamily="34" charset="0"/>
              </a:rPr>
              <a:t>5, </a:t>
            </a:r>
            <a:r>
              <a:rPr lang="en-US" b="1" dirty="0" smtClean="0">
                <a:effectLst/>
                <a:latin typeface="Times New Roman" panose="02020603050405020304" pitchFamily="18" charset="0"/>
                <a:ea typeface="Calibri" panose="020F0502020204030204" pitchFamily="34" charset="0"/>
                <a:cs typeface="Arial" panose="020B0604020202020204" pitchFamily="34" charset="0"/>
              </a:rPr>
              <a:t>Maintenance of Magnetic Stirrer</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To prevent mishaps, the instrument housing needs to be correctly grounded.</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To avoid excessive vibration during operation, the medium-speed operation can run continuously for eight hours, and the high-speed operation can run continuously for four hours.</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To prevent harm to the instrument, keep it dry and clean, forbid solution from entering it, and turn off the power when not in use.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Turn off the power and keep items in a dry, ventilated area when not in use for an extended time.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Stirring heating time should not be lengthy; occasional use can extend the life.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Symbol" panose="05050102010706020507" pitchFamily="18"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If a stirrer is beating or not stirring while mixing, slow it down or turn off the power to verify if the location is correct and the beaker’s bottom is flat.</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871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8940" y="0"/>
            <a:ext cx="2223686" cy="752065"/>
          </a:xfrm>
          <a:prstGeom prst="rect">
            <a:avLst/>
          </a:prstGeom>
        </p:spPr>
        <p:txBody>
          <a:bodyPr wrap="none">
            <a:spAutoFit/>
          </a:bodyPr>
          <a:lstStyle/>
          <a:p>
            <a:pPr lvl="0" algn="just">
              <a:lnSpc>
                <a:spcPct val="150000"/>
              </a:lnSpc>
              <a:spcAft>
                <a:spcPts val="800"/>
              </a:spcAf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2, Hot plate</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464860" y="1179478"/>
            <a:ext cx="8020334" cy="1200329"/>
          </a:xfrm>
          <a:prstGeom prst="rect">
            <a:avLst/>
          </a:prstGeom>
        </p:spPr>
        <p:txBody>
          <a:bodyPr wrap="square">
            <a:spAutoFit/>
          </a:bodyPr>
          <a:lstStyle/>
          <a:p>
            <a:pPr algn="just">
              <a:lnSpc>
                <a:spcPct val="200000"/>
              </a:lnSpc>
            </a:pPr>
            <a:r>
              <a:rPr lang="en-US" dirty="0" smtClean="0">
                <a:effectLst/>
                <a:latin typeface="Times New Roman" panose="02020603050405020304" pitchFamily="18" charset="0"/>
                <a:ea typeface="Calibri" panose="020F0502020204030204" pitchFamily="34" charset="0"/>
              </a:rPr>
              <a:t>A hot plate is a laboratory device used to heat samples, solutions, and materials uniformly without the danger associated with the open flame at precise temperatures</a:t>
            </a:r>
            <a:endParaRPr lang="fr-FR" dirty="0"/>
          </a:p>
        </p:txBody>
      </p:sp>
    </p:spTree>
    <p:extLst>
      <p:ext uri="{BB962C8B-B14F-4D97-AF65-F5344CB8AC3E}">
        <p14:creationId xmlns:p14="http://schemas.microsoft.com/office/powerpoint/2010/main" val="38866774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944</Words>
  <Application>Microsoft Office PowerPoint</Application>
  <PresentationFormat>Grand écran</PresentationFormat>
  <Paragraphs>68</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Calibri</vt:lpstr>
      <vt:lpstr>Calibri Light</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18</cp:revision>
  <dcterms:created xsi:type="dcterms:W3CDTF">2024-11-05T18:42:03Z</dcterms:created>
  <dcterms:modified xsi:type="dcterms:W3CDTF">2024-11-05T19:56:16Z</dcterms:modified>
</cp:coreProperties>
</file>