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F4C"/>
    <a:srgbClr val="60D0B3"/>
    <a:srgbClr val="1818E2"/>
    <a:srgbClr val="FF0066"/>
    <a:srgbClr val="FC3608"/>
    <a:srgbClr val="EF0314"/>
    <a:srgbClr val="F3F3F3"/>
    <a:srgbClr val="1B77C3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71914-4E22-4FF1-819D-DD6B0BDD257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4CD6F3C-6EF9-458A-9067-9E6E451FF3AB}">
      <dgm:prSet phldrT="[Texte]"/>
      <dgm:spPr/>
      <dgm:t>
        <a:bodyPr/>
        <a:lstStyle/>
        <a:p>
          <a:pPr rtl="1"/>
          <a:r>
            <a:rPr lang="ar-DZ" dirty="0" smtClean="0">
              <a:solidFill>
                <a:schemeClr val="bg2">
                  <a:lumMod val="10000"/>
                </a:schemeClr>
              </a:solidFill>
            </a:rPr>
            <a:t>التكنولوجيا و الابتكار</a:t>
          </a:r>
          <a:endParaRPr lang="ar-SA" dirty="0">
            <a:solidFill>
              <a:schemeClr val="bg2">
                <a:lumMod val="10000"/>
              </a:schemeClr>
            </a:solidFill>
          </a:endParaRPr>
        </a:p>
      </dgm:t>
    </dgm:pt>
    <dgm:pt modelId="{BA9C7041-CA6D-4FEC-93AE-DE761662330B}" type="parTrans" cxnId="{A6158BBD-36E7-44E1-87A0-A2D41DDBD722}">
      <dgm:prSet/>
      <dgm:spPr/>
      <dgm:t>
        <a:bodyPr/>
        <a:lstStyle/>
        <a:p>
          <a:pPr rtl="1"/>
          <a:endParaRPr lang="ar-SA"/>
        </a:p>
      </dgm:t>
    </dgm:pt>
    <dgm:pt modelId="{92A7C85A-FAE3-43B0-934E-E9F1059AA950}" type="sibTrans" cxnId="{A6158BBD-36E7-44E1-87A0-A2D41DDBD722}">
      <dgm:prSet/>
      <dgm:spPr/>
      <dgm:t>
        <a:bodyPr/>
        <a:lstStyle/>
        <a:p>
          <a:pPr rtl="1"/>
          <a:endParaRPr lang="ar-SA"/>
        </a:p>
      </dgm:t>
    </dgm:pt>
    <dgm:pt modelId="{798C65A9-DBB5-4C59-A740-A92C91A6D30C}">
      <dgm:prSet phldrT="[Texte]"/>
      <dgm:spPr>
        <a:solidFill>
          <a:srgbClr val="FFFF00"/>
        </a:solidFill>
      </dgm:spPr>
      <dgm:t>
        <a:bodyPr/>
        <a:lstStyle/>
        <a:p>
          <a:pPr rtl="1"/>
          <a:r>
            <a:rPr lang="ar-DZ" b="1" dirty="0" smtClean="0">
              <a:solidFill>
                <a:schemeClr val="bg2">
                  <a:lumMod val="10000"/>
                </a:schemeClr>
              </a:solidFill>
            </a:rPr>
            <a:t>العلاج الجيني </a:t>
          </a:r>
          <a:endParaRPr lang="ar-SA" b="1" dirty="0">
            <a:solidFill>
              <a:schemeClr val="bg2">
                <a:lumMod val="10000"/>
              </a:schemeClr>
            </a:solidFill>
          </a:endParaRPr>
        </a:p>
      </dgm:t>
    </dgm:pt>
    <dgm:pt modelId="{EF646AF1-4CD6-4225-B612-7AF2401BB9E4}" type="parTrans" cxnId="{97170887-1BCE-4F27-9BA8-85773A3BE204}">
      <dgm:prSet/>
      <dgm:spPr>
        <a:solidFill>
          <a:srgbClr val="FFFF00"/>
        </a:solidFill>
      </dgm:spPr>
      <dgm:t>
        <a:bodyPr/>
        <a:lstStyle/>
        <a:p>
          <a:pPr rtl="1"/>
          <a:endParaRPr lang="ar-SA"/>
        </a:p>
      </dgm:t>
    </dgm:pt>
    <dgm:pt modelId="{70A89422-7158-472C-B3FF-81029A05A479}" type="sibTrans" cxnId="{97170887-1BCE-4F27-9BA8-85773A3BE204}">
      <dgm:prSet/>
      <dgm:spPr/>
      <dgm:t>
        <a:bodyPr/>
        <a:lstStyle/>
        <a:p>
          <a:pPr rtl="1"/>
          <a:endParaRPr lang="ar-SA"/>
        </a:p>
      </dgm:t>
    </dgm:pt>
    <dgm:pt modelId="{9FDFA188-1475-403E-978E-09A3B8F64E01}">
      <dgm:prSet phldrT="[Texte]"/>
      <dgm:spPr/>
      <dgm:t>
        <a:bodyPr/>
        <a:lstStyle/>
        <a:p>
          <a:pPr rtl="1"/>
          <a:r>
            <a:rPr lang="ar-DZ" b="1" dirty="0" err="1" smtClean="0">
              <a:solidFill>
                <a:schemeClr val="bg2">
                  <a:lumMod val="10000"/>
                </a:schemeClr>
              </a:solidFill>
            </a:rPr>
            <a:t>الكنولوجيا</a:t>
          </a:r>
          <a:r>
            <a:rPr lang="ar-DZ" b="1" dirty="0" smtClean="0">
              <a:solidFill>
                <a:schemeClr val="bg2">
                  <a:lumMod val="10000"/>
                </a:schemeClr>
              </a:solidFill>
            </a:rPr>
            <a:t> الحيوية </a:t>
          </a:r>
          <a:endParaRPr lang="ar-SA" b="1" dirty="0">
            <a:solidFill>
              <a:schemeClr val="bg2">
                <a:lumMod val="10000"/>
              </a:schemeClr>
            </a:solidFill>
          </a:endParaRPr>
        </a:p>
      </dgm:t>
    </dgm:pt>
    <dgm:pt modelId="{EF05765D-44E2-4A4E-AB85-231195ED0B52}" type="parTrans" cxnId="{0911A160-BB7D-43DC-910F-120181D591DE}">
      <dgm:prSet/>
      <dgm:spPr/>
      <dgm:t>
        <a:bodyPr/>
        <a:lstStyle/>
        <a:p>
          <a:pPr rtl="1"/>
          <a:endParaRPr lang="ar-SA" dirty="0"/>
        </a:p>
      </dgm:t>
    </dgm:pt>
    <dgm:pt modelId="{33320CD6-E421-4C0D-801E-6200A08F74EB}" type="sibTrans" cxnId="{0911A160-BB7D-43DC-910F-120181D591DE}">
      <dgm:prSet/>
      <dgm:spPr/>
      <dgm:t>
        <a:bodyPr/>
        <a:lstStyle/>
        <a:p>
          <a:pPr rtl="1"/>
          <a:endParaRPr lang="ar-SA"/>
        </a:p>
      </dgm:t>
    </dgm:pt>
    <dgm:pt modelId="{ADC238BD-A65F-4972-A8F6-B67E7A784B63}">
      <dgm:prSet phldrT="[Texte]"/>
      <dgm:spPr/>
      <dgm:t>
        <a:bodyPr/>
        <a:lstStyle/>
        <a:p>
          <a:pPr rtl="1"/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CRISPR</a:t>
          </a:r>
          <a:endParaRPr lang="ar-SA" b="1" dirty="0">
            <a:solidFill>
              <a:schemeClr val="bg2">
                <a:lumMod val="10000"/>
              </a:schemeClr>
            </a:solidFill>
          </a:endParaRPr>
        </a:p>
      </dgm:t>
    </dgm:pt>
    <dgm:pt modelId="{48765110-8791-4D30-B9E3-39CAF2401A8F}" type="parTrans" cxnId="{20F8A6FC-789C-4AC6-8A2E-A264A4B1E4F3}">
      <dgm:prSet/>
      <dgm:spPr/>
      <dgm:t>
        <a:bodyPr/>
        <a:lstStyle/>
        <a:p>
          <a:pPr rtl="1"/>
          <a:endParaRPr lang="ar-SA"/>
        </a:p>
      </dgm:t>
    </dgm:pt>
    <dgm:pt modelId="{AF68E8A9-6A34-494B-82AA-5D87C832FE4D}" type="sibTrans" cxnId="{20F8A6FC-789C-4AC6-8A2E-A264A4B1E4F3}">
      <dgm:prSet/>
      <dgm:spPr/>
      <dgm:t>
        <a:bodyPr/>
        <a:lstStyle/>
        <a:p>
          <a:pPr rtl="1"/>
          <a:endParaRPr lang="ar-SA"/>
        </a:p>
      </dgm:t>
    </dgm:pt>
    <dgm:pt modelId="{6CFF7CD3-87B9-4A47-A517-D436EA14E7FF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bg2">
                  <a:lumMod val="10000"/>
                </a:schemeClr>
              </a:solidFill>
            </a:rPr>
            <a:t>الخلايا المناعية </a:t>
          </a:r>
          <a:r>
            <a:rPr lang="fr-FR" b="1" dirty="0" smtClean="0">
              <a:solidFill>
                <a:schemeClr val="bg2">
                  <a:lumMod val="10000"/>
                </a:schemeClr>
              </a:solidFill>
            </a:rPr>
            <a:t>CAR-T</a:t>
          </a:r>
          <a:endParaRPr lang="ar-SA" b="1" dirty="0">
            <a:solidFill>
              <a:schemeClr val="bg2">
                <a:lumMod val="10000"/>
              </a:schemeClr>
            </a:solidFill>
          </a:endParaRPr>
        </a:p>
      </dgm:t>
    </dgm:pt>
    <dgm:pt modelId="{FA575968-0EBB-450A-B251-9FF9CE658461}" type="parTrans" cxnId="{1EB66F2C-B5B1-4A33-AA86-B8D88ACE84B6}">
      <dgm:prSet/>
      <dgm:spPr/>
      <dgm:t>
        <a:bodyPr/>
        <a:lstStyle/>
        <a:p>
          <a:pPr rtl="1"/>
          <a:endParaRPr lang="ar-SA"/>
        </a:p>
      </dgm:t>
    </dgm:pt>
    <dgm:pt modelId="{331A4D1A-DA5F-4340-96BE-3EF9D1C17119}" type="sibTrans" cxnId="{1EB66F2C-B5B1-4A33-AA86-B8D88ACE84B6}">
      <dgm:prSet/>
      <dgm:spPr/>
      <dgm:t>
        <a:bodyPr/>
        <a:lstStyle/>
        <a:p>
          <a:pPr rtl="1"/>
          <a:endParaRPr lang="ar-SA"/>
        </a:p>
      </dgm:t>
    </dgm:pt>
    <dgm:pt modelId="{D61E9D55-779B-49BF-B730-9E26ECB90C6D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bg2">
                  <a:lumMod val="10000"/>
                </a:schemeClr>
              </a:solidFill>
            </a:rPr>
            <a:t>انتاج اللقاحات </a:t>
          </a:r>
          <a:endParaRPr lang="ar-SA" b="1" dirty="0">
            <a:solidFill>
              <a:schemeClr val="bg2">
                <a:lumMod val="10000"/>
              </a:schemeClr>
            </a:solidFill>
          </a:endParaRPr>
        </a:p>
      </dgm:t>
    </dgm:pt>
    <dgm:pt modelId="{9E3137C2-DED9-490B-BB0F-F99C3C3DAC37}" type="parTrans" cxnId="{8F8B6D40-373F-47F1-AE21-19AE81953217}">
      <dgm:prSet/>
      <dgm:spPr/>
      <dgm:t>
        <a:bodyPr/>
        <a:lstStyle/>
        <a:p>
          <a:pPr rtl="1"/>
          <a:endParaRPr lang="ar-SA"/>
        </a:p>
      </dgm:t>
    </dgm:pt>
    <dgm:pt modelId="{3F3BBC3E-D683-428D-819D-3A3553249BFD}" type="sibTrans" cxnId="{8F8B6D40-373F-47F1-AE21-19AE81953217}">
      <dgm:prSet/>
      <dgm:spPr/>
      <dgm:t>
        <a:bodyPr/>
        <a:lstStyle/>
        <a:p>
          <a:pPr rtl="1"/>
          <a:endParaRPr lang="ar-SA"/>
        </a:p>
      </dgm:t>
    </dgm:pt>
    <dgm:pt modelId="{82722C04-ACEF-44A2-9737-D1640E252CD3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bg2">
                  <a:lumMod val="10000"/>
                </a:schemeClr>
              </a:solidFill>
            </a:rPr>
            <a:t>الذكاء الاصطناعي</a:t>
          </a:r>
          <a:endParaRPr lang="ar-SA" b="1" dirty="0">
            <a:solidFill>
              <a:schemeClr val="bg2">
                <a:lumMod val="10000"/>
              </a:schemeClr>
            </a:solidFill>
          </a:endParaRPr>
        </a:p>
      </dgm:t>
    </dgm:pt>
    <dgm:pt modelId="{04C229E2-C364-4517-BF4C-2DC22BF94003}" type="parTrans" cxnId="{BFBC5B1F-9225-47BA-A454-7372054A79B9}">
      <dgm:prSet/>
      <dgm:spPr/>
      <dgm:t>
        <a:bodyPr/>
        <a:lstStyle/>
        <a:p>
          <a:pPr rtl="1"/>
          <a:endParaRPr lang="ar-SA"/>
        </a:p>
      </dgm:t>
    </dgm:pt>
    <dgm:pt modelId="{481931DC-7231-442B-ADDF-870323DD0AEB}" type="sibTrans" cxnId="{BFBC5B1F-9225-47BA-A454-7372054A79B9}">
      <dgm:prSet/>
      <dgm:spPr/>
      <dgm:t>
        <a:bodyPr/>
        <a:lstStyle/>
        <a:p>
          <a:pPr rtl="1"/>
          <a:endParaRPr lang="ar-SA"/>
        </a:p>
      </dgm:t>
    </dgm:pt>
    <dgm:pt modelId="{DB26C29C-B20D-47C7-9926-0AB691EF4481}" type="pres">
      <dgm:prSet presAssocID="{A8971914-4E22-4FF1-819D-DD6B0BDD25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4FCDA27-F0EA-4CAB-AEC9-911E4521B150}" type="pres">
      <dgm:prSet presAssocID="{A4CD6F3C-6EF9-458A-9067-9E6E451FF3AB}" presName="centerShape" presStyleLbl="node0" presStyleIdx="0" presStyleCnt="1" custScaleX="135321" custScaleY="128270" custLinFactNeighborX="-1244" custLinFactNeighborY="-1683"/>
      <dgm:spPr/>
      <dgm:t>
        <a:bodyPr/>
        <a:lstStyle/>
        <a:p>
          <a:pPr rtl="1"/>
          <a:endParaRPr lang="ar-SA"/>
        </a:p>
      </dgm:t>
    </dgm:pt>
    <dgm:pt modelId="{34656B8C-262A-41C0-8C2A-A602B37A73A1}" type="pres">
      <dgm:prSet presAssocID="{EF646AF1-4CD6-4225-B612-7AF2401BB9E4}" presName="parTrans" presStyleLbl="sibTrans2D1" presStyleIdx="0" presStyleCnt="6" custScaleX="140628"/>
      <dgm:spPr/>
      <dgm:t>
        <a:bodyPr/>
        <a:lstStyle/>
        <a:p>
          <a:pPr rtl="1"/>
          <a:endParaRPr lang="ar-SA"/>
        </a:p>
      </dgm:t>
    </dgm:pt>
    <dgm:pt modelId="{04F0FB46-6210-4061-94B7-123AB77C6691}" type="pres">
      <dgm:prSet presAssocID="{EF646AF1-4CD6-4225-B612-7AF2401BB9E4}" presName="connectorText" presStyleLbl="sibTrans2D1" presStyleIdx="0" presStyleCnt="6"/>
      <dgm:spPr/>
      <dgm:t>
        <a:bodyPr/>
        <a:lstStyle/>
        <a:p>
          <a:pPr rtl="1"/>
          <a:endParaRPr lang="ar-SA"/>
        </a:p>
      </dgm:t>
    </dgm:pt>
    <dgm:pt modelId="{79B74382-6903-43D9-9DA7-B76F8DB4A171}" type="pres">
      <dgm:prSet presAssocID="{798C65A9-DBB5-4C59-A740-A92C91A6D30C}" presName="node" presStyleLbl="node1" presStyleIdx="0" presStyleCnt="6" custRadScaleRad="100317" custRadScaleInc="99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7D04A0-9C83-419B-A07D-B587D636DDC5}" type="pres">
      <dgm:prSet presAssocID="{EF05765D-44E2-4A4E-AB85-231195ED0B52}" presName="parTrans" presStyleLbl="sibTrans2D1" presStyleIdx="1" presStyleCnt="6" custAng="15272622" custFlipHor="1" custScaleX="137399"/>
      <dgm:spPr/>
      <dgm:t>
        <a:bodyPr/>
        <a:lstStyle/>
        <a:p>
          <a:pPr rtl="1"/>
          <a:endParaRPr lang="ar-SA"/>
        </a:p>
      </dgm:t>
    </dgm:pt>
    <dgm:pt modelId="{FA4B7F83-9E51-4DE1-872C-1BD17DC3C96E}" type="pres">
      <dgm:prSet presAssocID="{EF05765D-44E2-4A4E-AB85-231195ED0B52}" presName="connectorText" presStyleLbl="sibTrans2D1" presStyleIdx="1" presStyleCnt="6"/>
      <dgm:spPr/>
      <dgm:t>
        <a:bodyPr/>
        <a:lstStyle/>
        <a:p>
          <a:pPr rtl="1"/>
          <a:endParaRPr lang="ar-SA"/>
        </a:p>
      </dgm:t>
    </dgm:pt>
    <dgm:pt modelId="{148DA644-CC1A-43D8-8E93-5A7EC3F0104E}" type="pres">
      <dgm:prSet presAssocID="{9FDFA188-1475-403E-978E-09A3B8F64E01}" presName="node" presStyleLbl="node1" presStyleIdx="1" presStyleCnt="6" custScaleX="101271" custRadScaleRad="132584" custRadScaleInc="-195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09F11E-9528-49C1-A8A8-D8C791258E70}" type="pres">
      <dgm:prSet presAssocID="{48765110-8791-4D30-B9E3-39CAF2401A8F}" presName="parTrans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947C03C7-25F1-4B04-9A07-37AC9E5F7D2C}" type="pres">
      <dgm:prSet presAssocID="{48765110-8791-4D30-B9E3-39CAF2401A8F}" presName="connectorText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A95E2596-1D5B-4A83-BEAB-F383CD86939E}" type="pres">
      <dgm:prSet presAssocID="{ADC238BD-A65F-4972-A8F6-B67E7A784B63}" presName="node" presStyleLbl="node1" presStyleIdx="2" presStyleCnt="6" custRadScaleRad="148153" custRadScaleInc="-19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9E6AB0-E6E8-433D-A7E9-C2C9D1211D4C}" type="pres">
      <dgm:prSet presAssocID="{FA575968-0EBB-450A-B251-9FF9CE658461}" presName="parTrans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52F3FF8F-B11E-4A89-9D2A-AA880C453F96}" type="pres">
      <dgm:prSet presAssocID="{FA575968-0EBB-450A-B251-9FF9CE658461}" presName="connectorText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9C96DBBB-F908-4ABD-8FEF-D634944F3659}" type="pres">
      <dgm:prSet presAssocID="{6CFF7CD3-87B9-4A47-A517-D436EA14E7FF}" presName="node" presStyleLbl="node1" presStyleIdx="3" presStyleCnt="6" custRadScaleRad="116419" custRadScaleInc="-159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1AC1B0-5D6D-4D43-BB88-34F39DAEAE01}" type="pres">
      <dgm:prSet presAssocID="{9E3137C2-DED9-490B-BB0F-F99C3C3DAC37}" presName="parTrans" presStyleLbl="sibTrans2D1" presStyleIdx="4" presStyleCnt="6" custScaleX="182661" custLinFactNeighborX="-1027" custLinFactNeighborY="-1115"/>
      <dgm:spPr/>
      <dgm:t>
        <a:bodyPr/>
        <a:lstStyle/>
        <a:p>
          <a:pPr rtl="1"/>
          <a:endParaRPr lang="ar-SA"/>
        </a:p>
      </dgm:t>
    </dgm:pt>
    <dgm:pt modelId="{68027033-607F-406F-9C10-C08A655469D7}" type="pres">
      <dgm:prSet presAssocID="{9E3137C2-DED9-490B-BB0F-F99C3C3DAC37}" presName="connectorText" presStyleLbl="sibTrans2D1" presStyleIdx="4" presStyleCnt="6"/>
      <dgm:spPr/>
      <dgm:t>
        <a:bodyPr/>
        <a:lstStyle/>
        <a:p>
          <a:pPr rtl="1"/>
          <a:endParaRPr lang="ar-SA"/>
        </a:p>
      </dgm:t>
    </dgm:pt>
    <dgm:pt modelId="{E69ACC52-C2E5-44D7-BB01-EE316FE14241}" type="pres">
      <dgm:prSet presAssocID="{D61E9D55-779B-49BF-B730-9E26ECB90C6D}" presName="node" presStyleLbl="node1" presStyleIdx="4" presStyleCnt="6" custRadScaleRad="123902" custRadScaleInc="-629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940F14-5959-4FE3-98C3-D51E4A4D49AC}" type="pres">
      <dgm:prSet presAssocID="{04C229E2-C364-4517-BF4C-2DC22BF94003}" presName="parTrans" presStyleLbl="sibTrans2D1" presStyleIdx="5" presStyleCnt="6" custScaleX="149796"/>
      <dgm:spPr/>
      <dgm:t>
        <a:bodyPr/>
        <a:lstStyle/>
        <a:p>
          <a:pPr rtl="1"/>
          <a:endParaRPr lang="ar-SA"/>
        </a:p>
      </dgm:t>
    </dgm:pt>
    <dgm:pt modelId="{A471AC2E-9B0D-40ED-B1BF-3FBCAAA499F3}" type="pres">
      <dgm:prSet presAssocID="{04C229E2-C364-4517-BF4C-2DC22BF94003}" presName="connectorText" presStyleLbl="sibTrans2D1" presStyleIdx="5" presStyleCnt="6"/>
      <dgm:spPr/>
      <dgm:t>
        <a:bodyPr/>
        <a:lstStyle/>
        <a:p>
          <a:pPr rtl="1"/>
          <a:endParaRPr lang="ar-SA"/>
        </a:p>
      </dgm:t>
    </dgm:pt>
    <dgm:pt modelId="{F65DF2D7-CA1B-4B30-979C-1F9E69D3682E}" type="pres">
      <dgm:prSet presAssocID="{82722C04-ACEF-44A2-9737-D1640E252CD3}" presName="node" presStyleLbl="node1" presStyleIdx="5" presStyleCnt="6" custRadScaleRad="138614" custRadScaleInc="563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644DA5B-A372-4936-B7F9-7B7280E7DFC7}" type="presOf" srcId="{04C229E2-C364-4517-BF4C-2DC22BF94003}" destId="{A471AC2E-9B0D-40ED-B1BF-3FBCAAA499F3}" srcOrd="1" destOrd="0" presId="urn:microsoft.com/office/officeart/2005/8/layout/radial5"/>
    <dgm:cxn modelId="{1EB66F2C-B5B1-4A33-AA86-B8D88ACE84B6}" srcId="{A4CD6F3C-6EF9-458A-9067-9E6E451FF3AB}" destId="{6CFF7CD3-87B9-4A47-A517-D436EA14E7FF}" srcOrd="3" destOrd="0" parTransId="{FA575968-0EBB-450A-B251-9FF9CE658461}" sibTransId="{331A4D1A-DA5F-4340-96BE-3EF9D1C17119}"/>
    <dgm:cxn modelId="{D047984C-2439-49A9-8835-41721231441B}" type="presOf" srcId="{FA575968-0EBB-450A-B251-9FF9CE658461}" destId="{ED9E6AB0-E6E8-433D-A7E9-C2C9D1211D4C}" srcOrd="0" destOrd="0" presId="urn:microsoft.com/office/officeart/2005/8/layout/radial5"/>
    <dgm:cxn modelId="{97170887-1BCE-4F27-9BA8-85773A3BE204}" srcId="{A4CD6F3C-6EF9-458A-9067-9E6E451FF3AB}" destId="{798C65A9-DBB5-4C59-A740-A92C91A6D30C}" srcOrd="0" destOrd="0" parTransId="{EF646AF1-4CD6-4225-B612-7AF2401BB9E4}" sibTransId="{70A89422-7158-472C-B3FF-81029A05A479}"/>
    <dgm:cxn modelId="{8154CBA0-BC71-4F43-B7F2-F3980CECB104}" type="presOf" srcId="{D61E9D55-779B-49BF-B730-9E26ECB90C6D}" destId="{E69ACC52-C2E5-44D7-BB01-EE316FE14241}" srcOrd="0" destOrd="0" presId="urn:microsoft.com/office/officeart/2005/8/layout/radial5"/>
    <dgm:cxn modelId="{AF18DA98-037B-4ECD-B408-D2D81E18BFC5}" type="presOf" srcId="{EF05765D-44E2-4A4E-AB85-231195ED0B52}" destId="{997D04A0-9C83-419B-A07D-B587D636DDC5}" srcOrd="0" destOrd="0" presId="urn:microsoft.com/office/officeart/2005/8/layout/radial5"/>
    <dgm:cxn modelId="{E84E97CF-FAA4-4C30-AF91-D88048614884}" type="presOf" srcId="{9E3137C2-DED9-490B-BB0F-F99C3C3DAC37}" destId="{68027033-607F-406F-9C10-C08A655469D7}" srcOrd="1" destOrd="0" presId="urn:microsoft.com/office/officeart/2005/8/layout/radial5"/>
    <dgm:cxn modelId="{CAC9B430-D647-4FC8-81BB-31A89FB54054}" type="presOf" srcId="{A8971914-4E22-4FF1-819D-DD6B0BDD257E}" destId="{DB26C29C-B20D-47C7-9926-0AB691EF4481}" srcOrd="0" destOrd="0" presId="urn:microsoft.com/office/officeart/2005/8/layout/radial5"/>
    <dgm:cxn modelId="{EE07F436-2BD7-4BFF-A01F-031A97A20E0B}" type="presOf" srcId="{48765110-8791-4D30-B9E3-39CAF2401A8F}" destId="{7909F11E-9528-49C1-A8A8-D8C791258E70}" srcOrd="0" destOrd="0" presId="urn:microsoft.com/office/officeart/2005/8/layout/radial5"/>
    <dgm:cxn modelId="{FD0A4946-6D3E-4CE8-9FB9-152B3AB4397C}" type="presOf" srcId="{9FDFA188-1475-403E-978E-09A3B8F64E01}" destId="{148DA644-CC1A-43D8-8E93-5A7EC3F0104E}" srcOrd="0" destOrd="0" presId="urn:microsoft.com/office/officeart/2005/8/layout/radial5"/>
    <dgm:cxn modelId="{A6158BBD-36E7-44E1-87A0-A2D41DDBD722}" srcId="{A8971914-4E22-4FF1-819D-DD6B0BDD257E}" destId="{A4CD6F3C-6EF9-458A-9067-9E6E451FF3AB}" srcOrd="0" destOrd="0" parTransId="{BA9C7041-CA6D-4FEC-93AE-DE761662330B}" sibTransId="{92A7C85A-FAE3-43B0-934E-E9F1059AA950}"/>
    <dgm:cxn modelId="{63E03AD1-9E51-4475-8977-8410219ACDA5}" type="presOf" srcId="{ADC238BD-A65F-4972-A8F6-B67E7A784B63}" destId="{A95E2596-1D5B-4A83-BEAB-F383CD86939E}" srcOrd="0" destOrd="0" presId="urn:microsoft.com/office/officeart/2005/8/layout/radial5"/>
    <dgm:cxn modelId="{0945871F-39BF-4C23-B8F0-5ACA507AC0CE}" type="presOf" srcId="{EF05765D-44E2-4A4E-AB85-231195ED0B52}" destId="{FA4B7F83-9E51-4DE1-872C-1BD17DC3C96E}" srcOrd="1" destOrd="0" presId="urn:microsoft.com/office/officeart/2005/8/layout/radial5"/>
    <dgm:cxn modelId="{A9A0AC6B-0A89-4DE1-879B-E6B9A14C0DD5}" type="presOf" srcId="{6CFF7CD3-87B9-4A47-A517-D436EA14E7FF}" destId="{9C96DBBB-F908-4ABD-8FEF-D634944F3659}" srcOrd="0" destOrd="0" presId="urn:microsoft.com/office/officeart/2005/8/layout/radial5"/>
    <dgm:cxn modelId="{62DF59DE-02D7-43CB-840F-78CD086AAE57}" type="presOf" srcId="{798C65A9-DBB5-4C59-A740-A92C91A6D30C}" destId="{79B74382-6903-43D9-9DA7-B76F8DB4A171}" srcOrd="0" destOrd="0" presId="urn:microsoft.com/office/officeart/2005/8/layout/radial5"/>
    <dgm:cxn modelId="{BFBC5B1F-9225-47BA-A454-7372054A79B9}" srcId="{A4CD6F3C-6EF9-458A-9067-9E6E451FF3AB}" destId="{82722C04-ACEF-44A2-9737-D1640E252CD3}" srcOrd="5" destOrd="0" parTransId="{04C229E2-C364-4517-BF4C-2DC22BF94003}" sibTransId="{481931DC-7231-442B-ADDF-870323DD0AEB}"/>
    <dgm:cxn modelId="{C923D803-B05E-4E25-AC1B-EFFDE3339C76}" type="presOf" srcId="{04C229E2-C364-4517-BF4C-2DC22BF94003}" destId="{E8940F14-5959-4FE3-98C3-D51E4A4D49AC}" srcOrd="0" destOrd="0" presId="urn:microsoft.com/office/officeart/2005/8/layout/radial5"/>
    <dgm:cxn modelId="{EF920B21-54C5-4DF0-8434-C7B9D4E18192}" type="presOf" srcId="{EF646AF1-4CD6-4225-B612-7AF2401BB9E4}" destId="{34656B8C-262A-41C0-8C2A-A602B37A73A1}" srcOrd="0" destOrd="0" presId="urn:microsoft.com/office/officeart/2005/8/layout/radial5"/>
    <dgm:cxn modelId="{8F8B6D40-373F-47F1-AE21-19AE81953217}" srcId="{A4CD6F3C-6EF9-458A-9067-9E6E451FF3AB}" destId="{D61E9D55-779B-49BF-B730-9E26ECB90C6D}" srcOrd="4" destOrd="0" parTransId="{9E3137C2-DED9-490B-BB0F-F99C3C3DAC37}" sibTransId="{3F3BBC3E-D683-428D-819D-3A3553249BFD}"/>
    <dgm:cxn modelId="{AE42C943-6C9E-43E8-B0D4-EE997DD7C28F}" type="presOf" srcId="{82722C04-ACEF-44A2-9737-D1640E252CD3}" destId="{F65DF2D7-CA1B-4B30-979C-1F9E69D3682E}" srcOrd="0" destOrd="0" presId="urn:microsoft.com/office/officeart/2005/8/layout/radial5"/>
    <dgm:cxn modelId="{20F8A6FC-789C-4AC6-8A2E-A264A4B1E4F3}" srcId="{A4CD6F3C-6EF9-458A-9067-9E6E451FF3AB}" destId="{ADC238BD-A65F-4972-A8F6-B67E7A784B63}" srcOrd="2" destOrd="0" parTransId="{48765110-8791-4D30-B9E3-39CAF2401A8F}" sibTransId="{AF68E8A9-6A34-494B-82AA-5D87C832FE4D}"/>
    <dgm:cxn modelId="{38FD0B2B-7C6E-44E7-A676-653DE7F53D4C}" type="presOf" srcId="{9E3137C2-DED9-490B-BB0F-F99C3C3DAC37}" destId="{191AC1B0-5D6D-4D43-BB88-34F39DAEAE01}" srcOrd="0" destOrd="0" presId="urn:microsoft.com/office/officeart/2005/8/layout/radial5"/>
    <dgm:cxn modelId="{76C05B4D-728D-4596-869D-35A213FC7C0F}" type="presOf" srcId="{EF646AF1-4CD6-4225-B612-7AF2401BB9E4}" destId="{04F0FB46-6210-4061-94B7-123AB77C6691}" srcOrd="1" destOrd="0" presId="urn:microsoft.com/office/officeart/2005/8/layout/radial5"/>
    <dgm:cxn modelId="{3ABADAAD-5003-485F-959C-F1090D9A2DCC}" type="presOf" srcId="{A4CD6F3C-6EF9-458A-9067-9E6E451FF3AB}" destId="{64FCDA27-F0EA-4CAB-AEC9-911E4521B150}" srcOrd="0" destOrd="0" presId="urn:microsoft.com/office/officeart/2005/8/layout/radial5"/>
    <dgm:cxn modelId="{843951B2-9791-4B5E-BAFF-13ADA672B30C}" type="presOf" srcId="{FA575968-0EBB-450A-B251-9FF9CE658461}" destId="{52F3FF8F-B11E-4A89-9D2A-AA880C453F96}" srcOrd="1" destOrd="0" presId="urn:microsoft.com/office/officeart/2005/8/layout/radial5"/>
    <dgm:cxn modelId="{F392FF37-6818-4BCC-BEAC-D517766D972E}" type="presOf" srcId="{48765110-8791-4D30-B9E3-39CAF2401A8F}" destId="{947C03C7-25F1-4B04-9A07-37AC9E5F7D2C}" srcOrd="1" destOrd="0" presId="urn:microsoft.com/office/officeart/2005/8/layout/radial5"/>
    <dgm:cxn modelId="{0911A160-BB7D-43DC-910F-120181D591DE}" srcId="{A4CD6F3C-6EF9-458A-9067-9E6E451FF3AB}" destId="{9FDFA188-1475-403E-978E-09A3B8F64E01}" srcOrd="1" destOrd="0" parTransId="{EF05765D-44E2-4A4E-AB85-231195ED0B52}" sibTransId="{33320CD6-E421-4C0D-801E-6200A08F74EB}"/>
    <dgm:cxn modelId="{E26134C3-2A45-4020-9984-8380842F8782}" type="presParOf" srcId="{DB26C29C-B20D-47C7-9926-0AB691EF4481}" destId="{64FCDA27-F0EA-4CAB-AEC9-911E4521B150}" srcOrd="0" destOrd="0" presId="urn:microsoft.com/office/officeart/2005/8/layout/radial5"/>
    <dgm:cxn modelId="{ACF9C12C-7B55-4DBB-9031-405F29F14F6A}" type="presParOf" srcId="{DB26C29C-B20D-47C7-9926-0AB691EF4481}" destId="{34656B8C-262A-41C0-8C2A-A602B37A73A1}" srcOrd="1" destOrd="0" presId="urn:microsoft.com/office/officeart/2005/8/layout/radial5"/>
    <dgm:cxn modelId="{0C43E2B0-247B-4328-97F2-EAF2D7B7D7C8}" type="presParOf" srcId="{34656B8C-262A-41C0-8C2A-A602B37A73A1}" destId="{04F0FB46-6210-4061-94B7-123AB77C6691}" srcOrd="0" destOrd="0" presId="urn:microsoft.com/office/officeart/2005/8/layout/radial5"/>
    <dgm:cxn modelId="{179C4FCF-5EA0-495D-ADDF-63FB76CB1304}" type="presParOf" srcId="{DB26C29C-B20D-47C7-9926-0AB691EF4481}" destId="{79B74382-6903-43D9-9DA7-B76F8DB4A171}" srcOrd="2" destOrd="0" presId="urn:microsoft.com/office/officeart/2005/8/layout/radial5"/>
    <dgm:cxn modelId="{590CC76D-2A1A-4573-B6C3-B10914C17828}" type="presParOf" srcId="{DB26C29C-B20D-47C7-9926-0AB691EF4481}" destId="{997D04A0-9C83-419B-A07D-B587D636DDC5}" srcOrd="3" destOrd="0" presId="urn:microsoft.com/office/officeart/2005/8/layout/radial5"/>
    <dgm:cxn modelId="{6E7AE484-25EA-42A5-BA38-9DEAAFBAC69D}" type="presParOf" srcId="{997D04A0-9C83-419B-A07D-B587D636DDC5}" destId="{FA4B7F83-9E51-4DE1-872C-1BD17DC3C96E}" srcOrd="0" destOrd="0" presId="urn:microsoft.com/office/officeart/2005/8/layout/radial5"/>
    <dgm:cxn modelId="{63D6285C-E220-47AC-A679-BA4414394E8C}" type="presParOf" srcId="{DB26C29C-B20D-47C7-9926-0AB691EF4481}" destId="{148DA644-CC1A-43D8-8E93-5A7EC3F0104E}" srcOrd="4" destOrd="0" presId="urn:microsoft.com/office/officeart/2005/8/layout/radial5"/>
    <dgm:cxn modelId="{60DCC11C-D7CC-4F03-9E76-015D2B496ACC}" type="presParOf" srcId="{DB26C29C-B20D-47C7-9926-0AB691EF4481}" destId="{7909F11E-9528-49C1-A8A8-D8C791258E70}" srcOrd="5" destOrd="0" presId="urn:microsoft.com/office/officeart/2005/8/layout/radial5"/>
    <dgm:cxn modelId="{361E41DD-B6CD-4086-97CA-53BA4AFA5792}" type="presParOf" srcId="{7909F11E-9528-49C1-A8A8-D8C791258E70}" destId="{947C03C7-25F1-4B04-9A07-37AC9E5F7D2C}" srcOrd="0" destOrd="0" presId="urn:microsoft.com/office/officeart/2005/8/layout/radial5"/>
    <dgm:cxn modelId="{0F29DE7D-28CB-41CD-83F9-F86365B2CA2E}" type="presParOf" srcId="{DB26C29C-B20D-47C7-9926-0AB691EF4481}" destId="{A95E2596-1D5B-4A83-BEAB-F383CD86939E}" srcOrd="6" destOrd="0" presId="urn:microsoft.com/office/officeart/2005/8/layout/radial5"/>
    <dgm:cxn modelId="{C76FB1EF-C885-4634-81CB-9EFA62A18DEF}" type="presParOf" srcId="{DB26C29C-B20D-47C7-9926-0AB691EF4481}" destId="{ED9E6AB0-E6E8-433D-A7E9-C2C9D1211D4C}" srcOrd="7" destOrd="0" presId="urn:microsoft.com/office/officeart/2005/8/layout/radial5"/>
    <dgm:cxn modelId="{BA4EF86F-A837-4AE0-B989-91B1FE5DB863}" type="presParOf" srcId="{ED9E6AB0-E6E8-433D-A7E9-C2C9D1211D4C}" destId="{52F3FF8F-B11E-4A89-9D2A-AA880C453F96}" srcOrd="0" destOrd="0" presId="urn:microsoft.com/office/officeart/2005/8/layout/radial5"/>
    <dgm:cxn modelId="{C0901130-09A6-42AC-8812-9E411EE43BB0}" type="presParOf" srcId="{DB26C29C-B20D-47C7-9926-0AB691EF4481}" destId="{9C96DBBB-F908-4ABD-8FEF-D634944F3659}" srcOrd="8" destOrd="0" presId="urn:microsoft.com/office/officeart/2005/8/layout/radial5"/>
    <dgm:cxn modelId="{3FF7AAA2-0BD1-4915-8A54-B49A1D6D4B91}" type="presParOf" srcId="{DB26C29C-B20D-47C7-9926-0AB691EF4481}" destId="{191AC1B0-5D6D-4D43-BB88-34F39DAEAE01}" srcOrd="9" destOrd="0" presId="urn:microsoft.com/office/officeart/2005/8/layout/radial5"/>
    <dgm:cxn modelId="{7CC1AC0A-082F-4EFD-AD11-5AA107D5E2EE}" type="presParOf" srcId="{191AC1B0-5D6D-4D43-BB88-34F39DAEAE01}" destId="{68027033-607F-406F-9C10-C08A655469D7}" srcOrd="0" destOrd="0" presId="urn:microsoft.com/office/officeart/2005/8/layout/radial5"/>
    <dgm:cxn modelId="{CE56B79D-F384-4709-94A5-A7BBDCBB656B}" type="presParOf" srcId="{DB26C29C-B20D-47C7-9926-0AB691EF4481}" destId="{E69ACC52-C2E5-44D7-BB01-EE316FE14241}" srcOrd="10" destOrd="0" presId="urn:microsoft.com/office/officeart/2005/8/layout/radial5"/>
    <dgm:cxn modelId="{1E800698-94BA-4CCE-8104-607F29E2DFA4}" type="presParOf" srcId="{DB26C29C-B20D-47C7-9926-0AB691EF4481}" destId="{E8940F14-5959-4FE3-98C3-D51E4A4D49AC}" srcOrd="11" destOrd="0" presId="urn:microsoft.com/office/officeart/2005/8/layout/radial5"/>
    <dgm:cxn modelId="{32514716-A3ED-475C-9F9E-5DD7D6C42BE1}" type="presParOf" srcId="{E8940F14-5959-4FE3-98C3-D51E4A4D49AC}" destId="{A471AC2E-9B0D-40ED-B1BF-3FBCAAA499F3}" srcOrd="0" destOrd="0" presId="urn:microsoft.com/office/officeart/2005/8/layout/radial5"/>
    <dgm:cxn modelId="{67FF4BE4-34FC-4A3C-86A4-45B4FB88FD23}" type="presParOf" srcId="{DB26C29C-B20D-47C7-9926-0AB691EF4481}" destId="{F65DF2D7-CA1B-4B30-979C-1F9E69D3682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7708E-50D6-4A52-A9A8-467C43D92AC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436CF32-31F0-4AEE-B3C0-E822278596BE}">
      <dgm:prSet phldrT="[Texte]"/>
      <dgm:spPr/>
      <dgm:t>
        <a:bodyPr/>
        <a:lstStyle/>
        <a:p>
          <a:pPr rtl="1"/>
          <a:r>
            <a:rPr lang="ar-DZ" dirty="0" smtClean="0">
              <a:solidFill>
                <a:schemeClr val="tx1"/>
              </a:solidFill>
            </a:rPr>
            <a:t>المرحلة </a:t>
          </a:r>
          <a:r>
            <a:rPr lang="fr-FR" dirty="0" smtClean="0">
              <a:solidFill>
                <a:schemeClr val="tx1"/>
              </a:solidFill>
            </a:rPr>
            <a:t>1</a:t>
          </a:r>
          <a:endParaRPr lang="ar-SA" dirty="0">
            <a:solidFill>
              <a:schemeClr val="tx1"/>
            </a:solidFill>
          </a:endParaRPr>
        </a:p>
      </dgm:t>
    </dgm:pt>
    <dgm:pt modelId="{2DBB5FC6-57E2-41DC-B31C-D770EAE81CFB}" type="parTrans" cxnId="{55DAB30B-3BC5-48B5-8BD3-C58711A8DD65}">
      <dgm:prSet/>
      <dgm:spPr/>
      <dgm:t>
        <a:bodyPr/>
        <a:lstStyle/>
        <a:p>
          <a:pPr rtl="1"/>
          <a:endParaRPr lang="ar-SA"/>
        </a:p>
      </dgm:t>
    </dgm:pt>
    <dgm:pt modelId="{F0955E4D-E7CC-4536-AEF5-110FB52D0C28}" type="sibTrans" cxnId="{55DAB30B-3BC5-48B5-8BD3-C58711A8DD65}">
      <dgm:prSet/>
      <dgm:spPr/>
      <dgm:t>
        <a:bodyPr/>
        <a:lstStyle/>
        <a:p>
          <a:pPr rtl="1"/>
          <a:endParaRPr lang="ar-SA"/>
        </a:p>
      </dgm:t>
    </dgm:pt>
    <dgm:pt modelId="{FB01428B-CDF9-4128-BDAC-A494B954173C}">
      <dgm:prSet phldrT="[Texte]" custT="1"/>
      <dgm:spPr/>
      <dgm:t>
        <a:bodyPr/>
        <a:lstStyle/>
        <a:p>
          <a:pPr rtl="1"/>
          <a:r>
            <a:rPr lang="ar-DZ" sz="2400" dirty="0" smtClean="0"/>
            <a:t>اكتشاف الدواء </a:t>
          </a:r>
          <a:endParaRPr lang="ar-SA" sz="2400" dirty="0"/>
        </a:p>
      </dgm:t>
    </dgm:pt>
    <dgm:pt modelId="{6F67B512-1F63-4482-AE52-CE81742ED9F6}" type="parTrans" cxnId="{4A27AD68-0C1C-4891-8C37-B766B2944566}">
      <dgm:prSet/>
      <dgm:spPr/>
      <dgm:t>
        <a:bodyPr/>
        <a:lstStyle/>
        <a:p>
          <a:pPr rtl="1"/>
          <a:endParaRPr lang="ar-SA"/>
        </a:p>
      </dgm:t>
    </dgm:pt>
    <dgm:pt modelId="{8C676184-99A0-4689-A68D-FAE129CE2D27}" type="sibTrans" cxnId="{4A27AD68-0C1C-4891-8C37-B766B2944566}">
      <dgm:prSet/>
      <dgm:spPr/>
      <dgm:t>
        <a:bodyPr/>
        <a:lstStyle/>
        <a:p>
          <a:pPr rtl="1"/>
          <a:endParaRPr lang="ar-SA"/>
        </a:p>
      </dgm:t>
    </dgm:pt>
    <dgm:pt modelId="{149479C8-29F3-4D9A-96D6-FFDF8AA3A033}">
      <dgm:prSet phldrT="[Texte]"/>
      <dgm:spPr/>
      <dgm:t>
        <a:bodyPr/>
        <a:lstStyle/>
        <a:p>
          <a:pPr rtl="1"/>
          <a:r>
            <a:rPr lang="ar-DZ" dirty="0" smtClean="0">
              <a:solidFill>
                <a:schemeClr val="tx1"/>
              </a:solidFill>
            </a:rPr>
            <a:t>المرحلة 2</a:t>
          </a:r>
          <a:endParaRPr lang="ar-SA" dirty="0">
            <a:solidFill>
              <a:schemeClr val="tx1"/>
            </a:solidFill>
          </a:endParaRPr>
        </a:p>
      </dgm:t>
    </dgm:pt>
    <dgm:pt modelId="{2902B6B1-2CE0-441F-90D6-803BB741D30D}" type="parTrans" cxnId="{0D3C434E-2143-4939-99FB-6B4F35BE2594}">
      <dgm:prSet/>
      <dgm:spPr/>
      <dgm:t>
        <a:bodyPr/>
        <a:lstStyle/>
        <a:p>
          <a:pPr rtl="1"/>
          <a:endParaRPr lang="ar-SA"/>
        </a:p>
      </dgm:t>
    </dgm:pt>
    <dgm:pt modelId="{F34FC0FB-D2A2-4976-9D37-32A97AD64E2C}" type="sibTrans" cxnId="{0D3C434E-2143-4939-99FB-6B4F35BE2594}">
      <dgm:prSet/>
      <dgm:spPr/>
      <dgm:t>
        <a:bodyPr/>
        <a:lstStyle/>
        <a:p>
          <a:pPr rtl="1"/>
          <a:endParaRPr lang="ar-SA"/>
        </a:p>
      </dgm:t>
    </dgm:pt>
    <dgm:pt modelId="{78297246-FDC1-440D-BE15-8D6FF9409D9B}">
      <dgm:prSet phldrT="[Texte]" custT="1"/>
      <dgm:spPr/>
      <dgm:t>
        <a:bodyPr/>
        <a:lstStyle/>
        <a:p>
          <a:pPr rtl="1"/>
          <a:r>
            <a:rPr lang="ar-DZ" sz="2400" dirty="0" smtClean="0"/>
            <a:t>تطوير التركيبة الصيدلانية </a:t>
          </a:r>
          <a:endParaRPr lang="ar-SA" sz="2400" dirty="0"/>
        </a:p>
      </dgm:t>
    </dgm:pt>
    <dgm:pt modelId="{3A6F8D8B-0307-4D9C-A72E-D151916E3769}" type="parTrans" cxnId="{C3878C90-E8A8-4635-A191-08615F25B562}">
      <dgm:prSet/>
      <dgm:spPr/>
      <dgm:t>
        <a:bodyPr/>
        <a:lstStyle/>
        <a:p>
          <a:pPr rtl="1"/>
          <a:endParaRPr lang="ar-SA"/>
        </a:p>
      </dgm:t>
    </dgm:pt>
    <dgm:pt modelId="{EC279B43-894C-4305-AA70-3F2D162F0803}" type="sibTrans" cxnId="{C3878C90-E8A8-4635-A191-08615F25B562}">
      <dgm:prSet/>
      <dgm:spPr/>
      <dgm:t>
        <a:bodyPr/>
        <a:lstStyle/>
        <a:p>
          <a:pPr rtl="1"/>
          <a:endParaRPr lang="ar-SA"/>
        </a:p>
      </dgm:t>
    </dgm:pt>
    <dgm:pt modelId="{7D5F7575-A029-49F3-95CB-0A90180D2D32}">
      <dgm:prSet phldrT="[Texte]"/>
      <dgm:spPr/>
      <dgm:t>
        <a:bodyPr/>
        <a:lstStyle/>
        <a:p>
          <a:pPr rtl="1"/>
          <a:r>
            <a:rPr lang="ar-DZ" dirty="0" smtClean="0">
              <a:solidFill>
                <a:schemeClr val="tx1"/>
              </a:solidFill>
            </a:rPr>
            <a:t>المرحلة 3</a:t>
          </a:r>
          <a:endParaRPr lang="ar-SA" dirty="0">
            <a:solidFill>
              <a:schemeClr val="tx1"/>
            </a:solidFill>
          </a:endParaRPr>
        </a:p>
      </dgm:t>
    </dgm:pt>
    <dgm:pt modelId="{CD1AA401-55CA-418D-9FC5-ABAA50906B2A}" type="parTrans" cxnId="{0895E25C-E3DE-44A1-9B0F-3613B0FCB4E1}">
      <dgm:prSet/>
      <dgm:spPr/>
      <dgm:t>
        <a:bodyPr/>
        <a:lstStyle/>
        <a:p>
          <a:pPr rtl="1"/>
          <a:endParaRPr lang="ar-SA"/>
        </a:p>
      </dgm:t>
    </dgm:pt>
    <dgm:pt modelId="{5DAFB210-087B-4EEB-9EFA-3978088FAB6F}" type="sibTrans" cxnId="{0895E25C-E3DE-44A1-9B0F-3613B0FCB4E1}">
      <dgm:prSet/>
      <dgm:spPr/>
      <dgm:t>
        <a:bodyPr/>
        <a:lstStyle/>
        <a:p>
          <a:pPr rtl="1"/>
          <a:endParaRPr lang="ar-SA"/>
        </a:p>
      </dgm:t>
    </dgm:pt>
    <dgm:pt modelId="{C41B9CA1-5F17-42FE-93DD-3A4EA3BDFA73}">
      <dgm:prSet phldrT="[Texte]" custT="1"/>
      <dgm:spPr/>
      <dgm:t>
        <a:bodyPr/>
        <a:lstStyle/>
        <a:p>
          <a:pPr rtl="1"/>
          <a:r>
            <a:rPr lang="ar-DZ" sz="2400" dirty="0" smtClean="0"/>
            <a:t>التجارب السريرية </a:t>
          </a:r>
          <a:endParaRPr lang="ar-SA" sz="2400" dirty="0"/>
        </a:p>
      </dgm:t>
    </dgm:pt>
    <dgm:pt modelId="{F409D5C4-5459-4283-B0F2-403C1DC6E060}" type="parTrans" cxnId="{A6F9317A-DC27-438D-AB73-F4D785114700}">
      <dgm:prSet/>
      <dgm:spPr/>
      <dgm:t>
        <a:bodyPr/>
        <a:lstStyle/>
        <a:p>
          <a:pPr rtl="1"/>
          <a:endParaRPr lang="ar-SA"/>
        </a:p>
      </dgm:t>
    </dgm:pt>
    <dgm:pt modelId="{90602500-83DE-4769-B2BF-01C6E0ABD59A}" type="sibTrans" cxnId="{A6F9317A-DC27-438D-AB73-F4D785114700}">
      <dgm:prSet/>
      <dgm:spPr/>
      <dgm:t>
        <a:bodyPr/>
        <a:lstStyle/>
        <a:p>
          <a:pPr rtl="1"/>
          <a:endParaRPr lang="ar-SA"/>
        </a:p>
      </dgm:t>
    </dgm:pt>
    <dgm:pt modelId="{0885A190-2AE0-4D47-BEBA-DC39D131D7D0}">
      <dgm:prSet phldrT="[Texte]" custT="1"/>
      <dgm:spPr/>
      <dgm:t>
        <a:bodyPr/>
        <a:lstStyle/>
        <a:p>
          <a:pPr rtl="1"/>
          <a:r>
            <a:rPr lang="ar-DZ" sz="1600" dirty="0" smtClean="0">
              <a:solidFill>
                <a:schemeClr val="tx1"/>
              </a:solidFill>
            </a:rPr>
            <a:t>المرحلة 4</a:t>
          </a:r>
          <a:endParaRPr lang="ar-SA" sz="1600" dirty="0">
            <a:solidFill>
              <a:schemeClr val="tx1"/>
            </a:solidFill>
          </a:endParaRPr>
        </a:p>
      </dgm:t>
    </dgm:pt>
    <dgm:pt modelId="{534902CB-F5AA-407B-B3CF-416AB2557CF3}" type="parTrans" cxnId="{5C6BAAFB-B424-4289-8BF0-5A2DEF57CFC7}">
      <dgm:prSet/>
      <dgm:spPr/>
      <dgm:t>
        <a:bodyPr/>
        <a:lstStyle/>
        <a:p>
          <a:pPr rtl="1"/>
          <a:endParaRPr lang="ar-SA"/>
        </a:p>
      </dgm:t>
    </dgm:pt>
    <dgm:pt modelId="{D1F6783B-EBE2-4DF4-AFAC-12BECF88F465}" type="sibTrans" cxnId="{5C6BAAFB-B424-4289-8BF0-5A2DEF57CFC7}">
      <dgm:prSet/>
      <dgm:spPr/>
      <dgm:t>
        <a:bodyPr/>
        <a:lstStyle/>
        <a:p>
          <a:pPr rtl="1"/>
          <a:endParaRPr lang="ar-SA"/>
        </a:p>
      </dgm:t>
    </dgm:pt>
    <dgm:pt modelId="{B6F77D76-4AD1-47E1-9A2B-5484D9DBEC41}">
      <dgm:prSet phldrT="[Texte]" custT="1"/>
      <dgm:spPr/>
      <dgm:t>
        <a:bodyPr/>
        <a:lstStyle/>
        <a:p>
          <a:pPr rtl="1"/>
          <a:r>
            <a:rPr lang="ar-DZ" sz="1600" dirty="0" smtClean="0">
              <a:solidFill>
                <a:schemeClr val="tx1"/>
              </a:solidFill>
            </a:rPr>
            <a:t>المرحلة 5</a:t>
          </a:r>
          <a:endParaRPr lang="ar-SA" sz="1600" dirty="0">
            <a:solidFill>
              <a:schemeClr val="tx1"/>
            </a:solidFill>
          </a:endParaRPr>
        </a:p>
      </dgm:t>
    </dgm:pt>
    <dgm:pt modelId="{C39614D1-E715-42B8-9D6B-080402725023}" type="parTrans" cxnId="{84AF31EF-FCA8-4569-AFE0-9813CF131E4D}">
      <dgm:prSet/>
      <dgm:spPr/>
      <dgm:t>
        <a:bodyPr/>
        <a:lstStyle/>
        <a:p>
          <a:pPr rtl="1"/>
          <a:endParaRPr lang="ar-SA"/>
        </a:p>
      </dgm:t>
    </dgm:pt>
    <dgm:pt modelId="{44A8017E-4C09-4B85-AEFC-29BBF7B5AE4D}" type="sibTrans" cxnId="{84AF31EF-FCA8-4569-AFE0-9813CF131E4D}">
      <dgm:prSet/>
      <dgm:spPr/>
      <dgm:t>
        <a:bodyPr/>
        <a:lstStyle/>
        <a:p>
          <a:pPr rtl="1"/>
          <a:endParaRPr lang="ar-SA"/>
        </a:p>
      </dgm:t>
    </dgm:pt>
    <dgm:pt modelId="{CB34387C-2D41-457E-AB1D-503F940B106F}">
      <dgm:prSet custT="1"/>
      <dgm:spPr/>
      <dgm:t>
        <a:bodyPr/>
        <a:lstStyle/>
        <a:p>
          <a:pPr rtl="1"/>
          <a:r>
            <a:rPr lang="ar-DZ" sz="2400" dirty="0" smtClean="0"/>
            <a:t>الحصول على الموافقة </a:t>
          </a:r>
          <a:endParaRPr lang="ar-SA" sz="2400" dirty="0"/>
        </a:p>
      </dgm:t>
    </dgm:pt>
    <dgm:pt modelId="{667526A7-7195-4938-8637-9F2CF736327E}" type="parTrans" cxnId="{DF59A691-5973-4523-A99A-167E5EDAD0D2}">
      <dgm:prSet/>
      <dgm:spPr/>
      <dgm:t>
        <a:bodyPr/>
        <a:lstStyle/>
        <a:p>
          <a:pPr rtl="1"/>
          <a:endParaRPr lang="ar-SA"/>
        </a:p>
      </dgm:t>
    </dgm:pt>
    <dgm:pt modelId="{E36AEEF8-FDE8-4315-A097-1A450BB78B07}" type="sibTrans" cxnId="{DF59A691-5973-4523-A99A-167E5EDAD0D2}">
      <dgm:prSet/>
      <dgm:spPr/>
      <dgm:t>
        <a:bodyPr/>
        <a:lstStyle/>
        <a:p>
          <a:pPr rtl="1"/>
          <a:endParaRPr lang="ar-SA"/>
        </a:p>
      </dgm:t>
    </dgm:pt>
    <dgm:pt modelId="{C5AA172E-826E-4A75-A235-9F4E327AAC81}">
      <dgm:prSet custT="1"/>
      <dgm:spPr/>
      <dgm:t>
        <a:bodyPr/>
        <a:lstStyle/>
        <a:p>
          <a:pPr rtl="1"/>
          <a:r>
            <a:rPr lang="ar-DZ" sz="2400" dirty="0" smtClean="0"/>
            <a:t>التسويق و التوزيع</a:t>
          </a:r>
          <a:endParaRPr lang="ar-SA" sz="2400" dirty="0"/>
        </a:p>
      </dgm:t>
    </dgm:pt>
    <dgm:pt modelId="{43076843-91D7-43E0-B720-6804EF4EB06E}" type="parTrans" cxnId="{1AE22FBC-837D-4FD6-80CF-19A7525EA455}">
      <dgm:prSet/>
      <dgm:spPr/>
      <dgm:t>
        <a:bodyPr/>
        <a:lstStyle/>
        <a:p>
          <a:pPr rtl="1"/>
          <a:endParaRPr lang="ar-SA"/>
        </a:p>
      </dgm:t>
    </dgm:pt>
    <dgm:pt modelId="{74883320-041B-4299-8252-9396897B6EDD}" type="sibTrans" cxnId="{1AE22FBC-837D-4FD6-80CF-19A7525EA455}">
      <dgm:prSet/>
      <dgm:spPr/>
      <dgm:t>
        <a:bodyPr/>
        <a:lstStyle/>
        <a:p>
          <a:pPr rtl="1"/>
          <a:endParaRPr lang="ar-SA"/>
        </a:p>
      </dgm:t>
    </dgm:pt>
    <dgm:pt modelId="{C4348208-93C0-4F1A-89EF-7CFA288B2DC5}" type="pres">
      <dgm:prSet presAssocID="{EC87708E-50D6-4A52-A9A8-467C43D92A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DF8BCC1-7BAA-407C-B12E-F767876AD57A}" type="pres">
      <dgm:prSet presAssocID="{0436CF32-31F0-4AEE-B3C0-E822278596BE}" presName="composite" presStyleCnt="0"/>
      <dgm:spPr/>
    </dgm:pt>
    <dgm:pt modelId="{D6406381-6D01-4009-AEBF-401B8361D020}" type="pres">
      <dgm:prSet presAssocID="{0436CF32-31F0-4AEE-B3C0-E822278596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ED8328-A6D5-44C8-9A53-F813A0F6CFB9}" type="pres">
      <dgm:prSet presAssocID="{0436CF32-31F0-4AEE-B3C0-E822278596B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8F9A2E-5CA5-4A63-BADF-58821318C7BD}" type="pres">
      <dgm:prSet presAssocID="{F0955E4D-E7CC-4536-AEF5-110FB52D0C28}" presName="sp" presStyleCnt="0"/>
      <dgm:spPr/>
    </dgm:pt>
    <dgm:pt modelId="{E51A59D0-87F7-4350-B14A-4FA0EB40AD2D}" type="pres">
      <dgm:prSet presAssocID="{149479C8-29F3-4D9A-96D6-FFDF8AA3A033}" presName="composite" presStyleCnt="0"/>
      <dgm:spPr/>
    </dgm:pt>
    <dgm:pt modelId="{889046B6-E8AC-47E7-BE14-A17495F9A98E}" type="pres">
      <dgm:prSet presAssocID="{149479C8-29F3-4D9A-96D6-FFDF8AA3A03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FCE13F-B780-48C2-A24B-723C75511C05}" type="pres">
      <dgm:prSet presAssocID="{149479C8-29F3-4D9A-96D6-FFDF8AA3A03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D7E173-187A-4F5B-ADCE-49921230EDCD}" type="pres">
      <dgm:prSet presAssocID="{F34FC0FB-D2A2-4976-9D37-32A97AD64E2C}" presName="sp" presStyleCnt="0"/>
      <dgm:spPr/>
    </dgm:pt>
    <dgm:pt modelId="{D6B234F5-CDEE-4815-A15F-95225621D87B}" type="pres">
      <dgm:prSet presAssocID="{7D5F7575-A029-49F3-95CB-0A90180D2D32}" presName="composite" presStyleCnt="0"/>
      <dgm:spPr/>
    </dgm:pt>
    <dgm:pt modelId="{11778905-0FAD-4C66-B783-FC396BD9EE36}" type="pres">
      <dgm:prSet presAssocID="{7D5F7575-A029-49F3-95CB-0A90180D2D3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FA82C9-7949-487C-A0AF-CC8F9D4742D0}" type="pres">
      <dgm:prSet presAssocID="{7D5F7575-A029-49F3-95CB-0A90180D2D3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2FD274-A504-4FFF-BB68-EEE6ADCDC038}" type="pres">
      <dgm:prSet presAssocID="{5DAFB210-087B-4EEB-9EFA-3978088FAB6F}" presName="sp" presStyleCnt="0"/>
      <dgm:spPr/>
    </dgm:pt>
    <dgm:pt modelId="{B361C907-C25E-4D38-89E5-03DA17E6EF84}" type="pres">
      <dgm:prSet presAssocID="{0885A190-2AE0-4D47-BEBA-DC39D131D7D0}" presName="composite" presStyleCnt="0"/>
      <dgm:spPr/>
    </dgm:pt>
    <dgm:pt modelId="{44535E5A-7224-42A3-9853-6CCC90C03719}" type="pres">
      <dgm:prSet presAssocID="{0885A190-2AE0-4D47-BEBA-DC39D131D7D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23FF18-3B28-4567-8C2A-75C9C2D358B0}" type="pres">
      <dgm:prSet presAssocID="{0885A190-2AE0-4D47-BEBA-DC39D131D7D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8637B8-1B0B-426E-8E92-79CA273CD933}" type="pres">
      <dgm:prSet presAssocID="{D1F6783B-EBE2-4DF4-AFAC-12BECF88F465}" presName="sp" presStyleCnt="0"/>
      <dgm:spPr/>
    </dgm:pt>
    <dgm:pt modelId="{0987AAA4-3086-47A3-8A25-B98E8D785A70}" type="pres">
      <dgm:prSet presAssocID="{B6F77D76-4AD1-47E1-9A2B-5484D9DBEC41}" presName="composite" presStyleCnt="0"/>
      <dgm:spPr/>
    </dgm:pt>
    <dgm:pt modelId="{3CCBEDB3-1317-494E-BB97-E43651C9A366}" type="pres">
      <dgm:prSet presAssocID="{B6F77D76-4AD1-47E1-9A2B-5484D9DBEC4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EEA162-700A-4BE0-88B6-436AF4F5863C}" type="pres">
      <dgm:prSet presAssocID="{B6F77D76-4AD1-47E1-9A2B-5484D9DBEC4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895E25C-E3DE-44A1-9B0F-3613B0FCB4E1}" srcId="{EC87708E-50D6-4A52-A9A8-467C43D92ACC}" destId="{7D5F7575-A029-49F3-95CB-0A90180D2D32}" srcOrd="2" destOrd="0" parTransId="{CD1AA401-55CA-418D-9FC5-ABAA50906B2A}" sibTransId="{5DAFB210-087B-4EEB-9EFA-3978088FAB6F}"/>
    <dgm:cxn modelId="{84AF31EF-FCA8-4569-AFE0-9813CF131E4D}" srcId="{EC87708E-50D6-4A52-A9A8-467C43D92ACC}" destId="{B6F77D76-4AD1-47E1-9A2B-5484D9DBEC41}" srcOrd="4" destOrd="0" parTransId="{C39614D1-E715-42B8-9D6B-080402725023}" sibTransId="{44A8017E-4C09-4B85-AEFC-29BBF7B5AE4D}"/>
    <dgm:cxn modelId="{606FC3F2-6195-40FB-A602-B84D229C3C68}" type="presOf" srcId="{C5AA172E-826E-4A75-A235-9F4E327AAC81}" destId="{4FEEA162-700A-4BE0-88B6-436AF4F5863C}" srcOrd="0" destOrd="0" presId="urn:microsoft.com/office/officeart/2005/8/layout/chevron2"/>
    <dgm:cxn modelId="{C54E3F91-4809-4E7C-AB31-77B408C7739B}" type="presOf" srcId="{0885A190-2AE0-4D47-BEBA-DC39D131D7D0}" destId="{44535E5A-7224-42A3-9853-6CCC90C03719}" srcOrd="0" destOrd="0" presId="urn:microsoft.com/office/officeart/2005/8/layout/chevron2"/>
    <dgm:cxn modelId="{3C434080-99D9-40A8-A542-3A284AEF86CD}" type="presOf" srcId="{C41B9CA1-5F17-42FE-93DD-3A4EA3BDFA73}" destId="{31FA82C9-7949-487C-A0AF-CC8F9D4742D0}" srcOrd="0" destOrd="0" presId="urn:microsoft.com/office/officeart/2005/8/layout/chevron2"/>
    <dgm:cxn modelId="{C3878C90-E8A8-4635-A191-08615F25B562}" srcId="{149479C8-29F3-4D9A-96D6-FFDF8AA3A033}" destId="{78297246-FDC1-440D-BE15-8D6FF9409D9B}" srcOrd="0" destOrd="0" parTransId="{3A6F8D8B-0307-4D9C-A72E-D151916E3769}" sibTransId="{EC279B43-894C-4305-AA70-3F2D162F0803}"/>
    <dgm:cxn modelId="{46E43D4D-050A-47FE-A44B-51351803F31D}" type="presOf" srcId="{EC87708E-50D6-4A52-A9A8-467C43D92ACC}" destId="{C4348208-93C0-4F1A-89EF-7CFA288B2DC5}" srcOrd="0" destOrd="0" presId="urn:microsoft.com/office/officeart/2005/8/layout/chevron2"/>
    <dgm:cxn modelId="{4A27AD68-0C1C-4891-8C37-B766B2944566}" srcId="{0436CF32-31F0-4AEE-B3C0-E822278596BE}" destId="{FB01428B-CDF9-4128-BDAC-A494B954173C}" srcOrd="0" destOrd="0" parTransId="{6F67B512-1F63-4482-AE52-CE81742ED9F6}" sibTransId="{8C676184-99A0-4689-A68D-FAE129CE2D27}"/>
    <dgm:cxn modelId="{92E4C234-0D1F-41B1-8274-AE0DCC51D71E}" type="presOf" srcId="{CB34387C-2D41-457E-AB1D-503F940B106F}" destId="{B823FF18-3B28-4567-8C2A-75C9C2D358B0}" srcOrd="0" destOrd="0" presId="urn:microsoft.com/office/officeart/2005/8/layout/chevron2"/>
    <dgm:cxn modelId="{1AE22FBC-837D-4FD6-80CF-19A7525EA455}" srcId="{B6F77D76-4AD1-47E1-9A2B-5484D9DBEC41}" destId="{C5AA172E-826E-4A75-A235-9F4E327AAC81}" srcOrd="0" destOrd="0" parTransId="{43076843-91D7-43E0-B720-6804EF4EB06E}" sibTransId="{74883320-041B-4299-8252-9396897B6EDD}"/>
    <dgm:cxn modelId="{55DAB30B-3BC5-48B5-8BD3-C58711A8DD65}" srcId="{EC87708E-50D6-4A52-A9A8-467C43D92ACC}" destId="{0436CF32-31F0-4AEE-B3C0-E822278596BE}" srcOrd="0" destOrd="0" parTransId="{2DBB5FC6-57E2-41DC-B31C-D770EAE81CFB}" sibTransId="{F0955E4D-E7CC-4536-AEF5-110FB52D0C28}"/>
    <dgm:cxn modelId="{DF59A691-5973-4523-A99A-167E5EDAD0D2}" srcId="{0885A190-2AE0-4D47-BEBA-DC39D131D7D0}" destId="{CB34387C-2D41-457E-AB1D-503F940B106F}" srcOrd="0" destOrd="0" parTransId="{667526A7-7195-4938-8637-9F2CF736327E}" sibTransId="{E36AEEF8-FDE8-4315-A097-1A450BB78B07}"/>
    <dgm:cxn modelId="{58DB1F51-4BA6-443A-94C6-1A8091ADAB19}" type="presOf" srcId="{0436CF32-31F0-4AEE-B3C0-E822278596BE}" destId="{D6406381-6D01-4009-AEBF-401B8361D020}" srcOrd="0" destOrd="0" presId="urn:microsoft.com/office/officeart/2005/8/layout/chevron2"/>
    <dgm:cxn modelId="{9A78B1DF-C295-494B-93C3-5188987A7AD0}" type="presOf" srcId="{78297246-FDC1-440D-BE15-8D6FF9409D9B}" destId="{79FCE13F-B780-48C2-A24B-723C75511C05}" srcOrd="0" destOrd="0" presId="urn:microsoft.com/office/officeart/2005/8/layout/chevron2"/>
    <dgm:cxn modelId="{0BA9F898-4EB8-4AB4-B50E-0DE7ED1DE6C2}" type="presOf" srcId="{149479C8-29F3-4D9A-96D6-FFDF8AA3A033}" destId="{889046B6-E8AC-47E7-BE14-A17495F9A98E}" srcOrd="0" destOrd="0" presId="urn:microsoft.com/office/officeart/2005/8/layout/chevron2"/>
    <dgm:cxn modelId="{5C6BAAFB-B424-4289-8BF0-5A2DEF57CFC7}" srcId="{EC87708E-50D6-4A52-A9A8-467C43D92ACC}" destId="{0885A190-2AE0-4D47-BEBA-DC39D131D7D0}" srcOrd="3" destOrd="0" parTransId="{534902CB-F5AA-407B-B3CF-416AB2557CF3}" sibTransId="{D1F6783B-EBE2-4DF4-AFAC-12BECF88F465}"/>
    <dgm:cxn modelId="{0595E642-67A3-4AE0-B83F-C4BF095D360C}" type="presOf" srcId="{B6F77D76-4AD1-47E1-9A2B-5484D9DBEC41}" destId="{3CCBEDB3-1317-494E-BB97-E43651C9A366}" srcOrd="0" destOrd="0" presId="urn:microsoft.com/office/officeart/2005/8/layout/chevron2"/>
    <dgm:cxn modelId="{A6F9317A-DC27-438D-AB73-F4D785114700}" srcId="{7D5F7575-A029-49F3-95CB-0A90180D2D32}" destId="{C41B9CA1-5F17-42FE-93DD-3A4EA3BDFA73}" srcOrd="0" destOrd="0" parTransId="{F409D5C4-5459-4283-B0F2-403C1DC6E060}" sibTransId="{90602500-83DE-4769-B2BF-01C6E0ABD59A}"/>
    <dgm:cxn modelId="{B155FD71-3B05-4AE6-AA30-7246B20170AC}" type="presOf" srcId="{7D5F7575-A029-49F3-95CB-0A90180D2D32}" destId="{11778905-0FAD-4C66-B783-FC396BD9EE36}" srcOrd="0" destOrd="0" presId="urn:microsoft.com/office/officeart/2005/8/layout/chevron2"/>
    <dgm:cxn modelId="{0D3C434E-2143-4939-99FB-6B4F35BE2594}" srcId="{EC87708E-50D6-4A52-A9A8-467C43D92ACC}" destId="{149479C8-29F3-4D9A-96D6-FFDF8AA3A033}" srcOrd="1" destOrd="0" parTransId="{2902B6B1-2CE0-441F-90D6-803BB741D30D}" sibTransId="{F34FC0FB-D2A2-4976-9D37-32A97AD64E2C}"/>
    <dgm:cxn modelId="{F43A7593-B241-404D-8B6D-3327996003DA}" type="presOf" srcId="{FB01428B-CDF9-4128-BDAC-A494B954173C}" destId="{40ED8328-A6D5-44C8-9A53-F813A0F6CFB9}" srcOrd="0" destOrd="0" presId="urn:microsoft.com/office/officeart/2005/8/layout/chevron2"/>
    <dgm:cxn modelId="{CF0E66F5-3684-47F9-B1EA-636A82D8C08F}" type="presParOf" srcId="{C4348208-93C0-4F1A-89EF-7CFA288B2DC5}" destId="{ADF8BCC1-7BAA-407C-B12E-F767876AD57A}" srcOrd="0" destOrd="0" presId="urn:microsoft.com/office/officeart/2005/8/layout/chevron2"/>
    <dgm:cxn modelId="{1DD88A21-E300-46FB-822A-892D9E33DB24}" type="presParOf" srcId="{ADF8BCC1-7BAA-407C-B12E-F767876AD57A}" destId="{D6406381-6D01-4009-AEBF-401B8361D020}" srcOrd="0" destOrd="0" presId="urn:microsoft.com/office/officeart/2005/8/layout/chevron2"/>
    <dgm:cxn modelId="{E2AD594E-E074-4CB0-80D7-60579A4C145A}" type="presParOf" srcId="{ADF8BCC1-7BAA-407C-B12E-F767876AD57A}" destId="{40ED8328-A6D5-44C8-9A53-F813A0F6CFB9}" srcOrd="1" destOrd="0" presId="urn:microsoft.com/office/officeart/2005/8/layout/chevron2"/>
    <dgm:cxn modelId="{C5BFEF9D-D945-4A45-A7F1-2102C4A9D4A9}" type="presParOf" srcId="{C4348208-93C0-4F1A-89EF-7CFA288B2DC5}" destId="{558F9A2E-5CA5-4A63-BADF-58821318C7BD}" srcOrd="1" destOrd="0" presId="urn:microsoft.com/office/officeart/2005/8/layout/chevron2"/>
    <dgm:cxn modelId="{AEEFE75A-F242-4630-84CC-26B02883AC5B}" type="presParOf" srcId="{C4348208-93C0-4F1A-89EF-7CFA288B2DC5}" destId="{E51A59D0-87F7-4350-B14A-4FA0EB40AD2D}" srcOrd="2" destOrd="0" presId="urn:microsoft.com/office/officeart/2005/8/layout/chevron2"/>
    <dgm:cxn modelId="{535603E6-C03C-418D-AEB8-DDC30065FEB0}" type="presParOf" srcId="{E51A59D0-87F7-4350-B14A-4FA0EB40AD2D}" destId="{889046B6-E8AC-47E7-BE14-A17495F9A98E}" srcOrd="0" destOrd="0" presId="urn:microsoft.com/office/officeart/2005/8/layout/chevron2"/>
    <dgm:cxn modelId="{EC71AC87-2ECC-4565-A281-677EF6E8EB1A}" type="presParOf" srcId="{E51A59D0-87F7-4350-B14A-4FA0EB40AD2D}" destId="{79FCE13F-B780-48C2-A24B-723C75511C05}" srcOrd="1" destOrd="0" presId="urn:microsoft.com/office/officeart/2005/8/layout/chevron2"/>
    <dgm:cxn modelId="{5763176C-4283-4930-B25A-BA5213E27F36}" type="presParOf" srcId="{C4348208-93C0-4F1A-89EF-7CFA288B2DC5}" destId="{35D7E173-187A-4F5B-ADCE-49921230EDCD}" srcOrd="3" destOrd="0" presId="urn:microsoft.com/office/officeart/2005/8/layout/chevron2"/>
    <dgm:cxn modelId="{77D30327-C130-49B2-98C5-B5913CACA5FA}" type="presParOf" srcId="{C4348208-93C0-4F1A-89EF-7CFA288B2DC5}" destId="{D6B234F5-CDEE-4815-A15F-95225621D87B}" srcOrd="4" destOrd="0" presId="urn:microsoft.com/office/officeart/2005/8/layout/chevron2"/>
    <dgm:cxn modelId="{A8C30437-6493-47F3-A626-DD8F1026D1F2}" type="presParOf" srcId="{D6B234F5-CDEE-4815-A15F-95225621D87B}" destId="{11778905-0FAD-4C66-B783-FC396BD9EE36}" srcOrd="0" destOrd="0" presId="urn:microsoft.com/office/officeart/2005/8/layout/chevron2"/>
    <dgm:cxn modelId="{EF80E9D3-2FC3-4D72-A898-1C64DFAC95BB}" type="presParOf" srcId="{D6B234F5-CDEE-4815-A15F-95225621D87B}" destId="{31FA82C9-7949-487C-A0AF-CC8F9D4742D0}" srcOrd="1" destOrd="0" presId="urn:microsoft.com/office/officeart/2005/8/layout/chevron2"/>
    <dgm:cxn modelId="{BECF41B9-620E-4506-B176-84AB947BA3B7}" type="presParOf" srcId="{C4348208-93C0-4F1A-89EF-7CFA288B2DC5}" destId="{612FD274-A504-4FFF-BB68-EEE6ADCDC038}" srcOrd="5" destOrd="0" presId="urn:microsoft.com/office/officeart/2005/8/layout/chevron2"/>
    <dgm:cxn modelId="{F98AB7C6-8DD3-4BD8-94AF-0CA3BFA8FF0B}" type="presParOf" srcId="{C4348208-93C0-4F1A-89EF-7CFA288B2DC5}" destId="{B361C907-C25E-4D38-89E5-03DA17E6EF84}" srcOrd="6" destOrd="0" presId="urn:microsoft.com/office/officeart/2005/8/layout/chevron2"/>
    <dgm:cxn modelId="{6C139EE2-F08E-4338-B351-D53AF6140701}" type="presParOf" srcId="{B361C907-C25E-4D38-89E5-03DA17E6EF84}" destId="{44535E5A-7224-42A3-9853-6CCC90C03719}" srcOrd="0" destOrd="0" presId="urn:microsoft.com/office/officeart/2005/8/layout/chevron2"/>
    <dgm:cxn modelId="{9963EE4B-6965-4622-B6A8-3767203D8061}" type="presParOf" srcId="{B361C907-C25E-4D38-89E5-03DA17E6EF84}" destId="{B823FF18-3B28-4567-8C2A-75C9C2D358B0}" srcOrd="1" destOrd="0" presId="urn:microsoft.com/office/officeart/2005/8/layout/chevron2"/>
    <dgm:cxn modelId="{DB280BB1-3323-4B7C-8D40-CCF5353CAD56}" type="presParOf" srcId="{C4348208-93C0-4F1A-89EF-7CFA288B2DC5}" destId="{3E8637B8-1B0B-426E-8E92-79CA273CD933}" srcOrd="7" destOrd="0" presId="urn:microsoft.com/office/officeart/2005/8/layout/chevron2"/>
    <dgm:cxn modelId="{5FA2C344-D4CE-46F9-8113-059CCBBC8894}" type="presParOf" srcId="{C4348208-93C0-4F1A-89EF-7CFA288B2DC5}" destId="{0987AAA4-3086-47A3-8A25-B98E8D785A70}" srcOrd="8" destOrd="0" presId="urn:microsoft.com/office/officeart/2005/8/layout/chevron2"/>
    <dgm:cxn modelId="{440C65C2-D1C0-49E7-A7D1-97FE893953D1}" type="presParOf" srcId="{0987AAA4-3086-47A3-8A25-B98E8D785A70}" destId="{3CCBEDB3-1317-494E-BB97-E43651C9A366}" srcOrd="0" destOrd="0" presId="urn:microsoft.com/office/officeart/2005/8/layout/chevron2"/>
    <dgm:cxn modelId="{64DC6BF9-2A36-4935-8011-BDE8E3761833}" type="presParOf" srcId="{0987AAA4-3086-47A3-8A25-B98E8D785A70}" destId="{4FEEA162-700A-4BE0-88B6-436AF4F586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C3C5C7-C768-41FF-98BF-1797AF4DF116}" type="datetimeFigureOut">
              <a:rPr lang="ar-SA" smtClean="0"/>
              <a:t>12/06/46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7B16EA-4124-4DFD-AECD-DFC39F1548CE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19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16EA-4124-4DFD-AECD-DFC39F1548CE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309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3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6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9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4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8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 b="17642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Organigramme : Connecteur 28"/>
          <p:cNvSpPr/>
          <p:nvPr/>
        </p:nvSpPr>
        <p:spPr>
          <a:xfrm>
            <a:off x="3466563" y="5105400"/>
            <a:ext cx="1143000" cy="1066800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39700"/>
          </a:effectLst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Organigramme : Connecteur 29"/>
          <p:cNvSpPr/>
          <p:nvPr/>
        </p:nvSpPr>
        <p:spPr>
          <a:xfrm>
            <a:off x="1752600" y="1219200"/>
            <a:ext cx="1143000" cy="1066800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dist="50800" dir="3540000" sx="1000" sy="1000" algn="ctr" rotWithShape="0">
              <a:srgbClr val="000000"/>
            </a:outerShdw>
            <a:reflection blurRad="127000" endPos="0" dist="50800" dir="5400000" sy="-100000" algn="bl" rotWithShape="0"/>
            <a:softEdge rad="139700"/>
          </a:effectLst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Organigramme : Connecteur 30"/>
          <p:cNvSpPr/>
          <p:nvPr/>
        </p:nvSpPr>
        <p:spPr>
          <a:xfrm>
            <a:off x="6477000" y="4150217"/>
            <a:ext cx="1143000" cy="1066800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77800"/>
          </a:effectLst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7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29000" y="381000"/>
            <a:ext cx="4038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u="sng" dirty="0" smtClean="0">
                <a:solidFill>
                  <a:srgbClr val="1818E2"/>
                </a:solidFill>
              </a:rPr>
              <a:t> - التواجد العالمي لشركة </a:t>
            </a:r>
            <a:r>
              <a:rPr lang="ar-DZ" sz="2400" b="1" u="sng" dirty="0" err="1" smtClean="0">
                <a:solidFill>
                  <a:srgbClr val="1818E2"/>
                </a:solidFill>
              </a:rPr>
              <a:t>سانوفي</a:t>
            </a:r>
            <a:r>
              <a:rPr lang="ar-DZ" sz="2400" b="1" u="sng" dirty="0" smtClean="0">
                <a:solidFill>
                  <a:srgbClr val="1818E2"/>
                </a:solidFill>
              </a:rPr>
              <a:t> :</a:t>
            </a:r>
            <a:r>
              <a:rPr lang="fr-FR" sz="2400" b="1" u="sng" dirty="0" smtClean="0">
                <a:solidFill>
                  <a:srgbClr val="1818E2"/>
                </a:solidFill>
              </a:rPr>
              <a:t>5</a:t>
            </a:r>
            <a:r>
              <a:rPr lang="ar-DZ" sz="2400" b="1" u="sng" dirty="0" smtClean="0">
                <a:solidFill>
                  <a:srgbClr val="1818E2"/>
                </a:solidFill>
              </a:rPr>
              <a:t> </a:t>
            </a:r>
            <a:endParaRPr lang="ar-SA" sz="2400" b="1" u="sng" dirty="0">
              <a:solidFill>
                <a:srgbClr val="1818E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67400" y="1905000"/>
            <a:ext cx="32766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pPr algn="r"/>
            <a:r>
              <a:rPr lang="ar-DZ" sz="2000" dirty="0" smtClean="0"/>
              <a:t>- تعمل </a:t>
            </a:r>
            <a:r>
              <a:rPr lang="ar-DZ" sz="2000" dirty="0" err="1" smtClean="0"/>
              <a:t>سانوفي</a:t>
            </a:r>
            <a:r>
              <a:rPr lang="ar-DZ" sz="2000" dirty="0" smtClean="0"/>
              <a:t> في اكثر من 100 دولة حول العالم .</a:t>
            </a:r>
          </a:p>
          <a:p>
            <a:pPr algn="r"/>
            <a:r>
              <a:rPr lang="ar-DZ" sz="2000" dirty="0" smtClean="0"/>
              <a:t>- تمتلك 41 مصنع </a:t>
            </a:r>
            <a:r>
              <a:rPr lang="ar-DZ" sz="2000" dirty="0" err="1" smtClean="0"/>
              <a:t>لانتاج</a:t>
            </a:r>
            <a:r>
              <a:rPr lang="ar-DZ" sz="2000" dirty="0" smtClean="0"/>
              <a:t> الادوية و اللقاحات .</a:t>
            </a:r>
          </a:p>
          <a:p>
            <a:pPr algn="r"/>
            <a:r>
              <a:rPr lang="ar-DZ" sz="2000" dirty="0" smtClean="0"/>
              <a:t>- تتمتع بحضور قوي في الشرق الأوسط وشمال افريقيا خاصة في دول مثل السعودية ,مصر , الامارات و المغرب.</a:t>
            </a:r>
            <a:endParaRPr lang="ar-SA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1072"/>
            <a:ext cx="5638800" cy="48187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ZoneTexte 11"/>
          <p:cNvSpPr txBox="1"/>
          <p:nvPr/>
        </p:nvSpPr>
        <p:spPr>
          <a:xfrm>
            <a:off x="8305800" y="6477000"/>
            <a:ext cx="457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/>
              <a:t>8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18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4000">
              <a:srgbClr val="E4EFF8"/>
            </a:gs>
            <a:gs pos="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81400" y="304800"/>
            <a:ext cx="502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 smtClean="0">
                <a:solidFill>
                  <a:srgbClr val="1818E2"/>
                </a:solidFill>
              </a:rPr>
              <a:t>التكنولوجيا و الابتكار :</a:t>
            </a:r>
            <a:r>
              <a:rPr lang="fr-FR" sz="2400" b="1" dirty="0" smtClean="0">
                <a:solidFill>
                  <a:srgbClr val="1818E2"/>
                </a:solidFill>
              </a:rPr>
              <a:t> - 6 </a:t>
            </a:r>
            <a:endParaRPr lang="ar-SA" sz="2400" b="1" dirty="0">
              <a:solidFill>
                <a:srgbClr val="1818E2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728603948"/>
              </p:ext>
            </p:extLst>
          </p:nvPr>
        </p:nvGraphicFramePr>
        <p:xfrm>
          <a:off x="2438400" y="2149348"/>
          <a:ext cx="6705600" cy="460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495800" y="914400"/>
            <a:ext cx="4648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dirty="0" smtClean="0"/>
              <a:t>الهدف من التكنولوجيا و الابتكار:</a:t>
            </a:r>
          </a:p>
          <a:p>
            <a:pPr algn="r"/>
            <a:r>
              <a:rPr lang="ar-DZ" dirty="0" smtClean="0"/>
              <a:t>- هو تقديم علاجات جديدة أكثر فعالية .</a:t>
            </a:r>
            <a:endParaRPr lang="fr-FR" dirty="0" smtClean="0"/>
          </a:p>
          <a:p>
            <a:pPr algn="r"/>
            <a:r>
              <a:rPr lang="ar-DZ" dirty="0" smtClean="0"/>
              <a:t>- تقليل الوقت و الموارد اللازمة لتطوير الادوية </a:t>
            </a:r>
            <a:r>
              <a:rPr lang="ar-DZ" dirty="0"/>
              <a:t>.</a:t>
            </a:r>
            <a:endParaRPr lang="ar-DZ" dirty="0" smtClean="0"/>
          </a:p>
          <a:p>
            <a:pPr algn="r"/>
            <a:r>
              <a:rPr lang="ar-DZ" dirty="0" smtClean="0"/>
              <a:t>- تحسين جودة حياة المرضى من خلال حلول صحية متطورة.</a:t>
            </a:r>
            <a:endParaRPr lang="ar-S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2136" r="3456" b="3645"/>
          <a:stretch/>
        </p:blipFill>
        <p:spPr>
          <a:xfrm>
            <a:off x="152400" y="113362"/>
            <a:ext cx="3164983" cy="3468038"/>
          </a:xfrm>
          <a:prstGeom prst="flowChartConnector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" y="6324600"/>
            <a:ext cx="3810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9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38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FCDA27-F0EA-4CAB-AEC9-911E4521B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64FCDA27-F0EA-4CAB-AEC9-911E4521B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656B8C-262A-41C0-8C2A-A602B37A7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34656B8C-262A-41C0-8C2A-A602B37A7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74382-6903-43D9-9DA7-B76F8DB4A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79B74382-6903-43D9-9DA7-B76F8DB4A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D04A0-9C83-419B-A07D-B587D636D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997D04A0-9C83-419B-A07D-B587D636D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8DA644-CC1A-43D8-8E93-5A7EC3F01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148DA644-CC1A-43D8-8E93-5A7EC3F01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09F11E-9528-49C1-A8A8-D8C791258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7909F11E-9528-49C1-A8A8-D8C791258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5E2596-1D5B-4A83-BEAB-F383CD869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>
                                            <p:graphicEl>
                                              <a:dgm id="{A95E2596-1D5B-4A83-BEAB-F383CD869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9E6AB0-E6E8-433D-A7E9-C2C9D1211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ED9E6AB0-E6E8-433D-A7E9-C2C9D1211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6DBBB-F908-4ABD-8FEF-D634944F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>
                                            <p:graphicEl>
                                              <a:dgm id="{9C96DBBB-F908-4ABD-8FEF-D634944F3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1AC1B0-5D6D-4D43-BB88-34F39DAEA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191AC1B0-5D6D-4D43-BB88-34F39DAEA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9ACC52-C2E5-44D7-BB01-EE316FE14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>
                                            <p:graphicEl>
                                              <a:dgm id="{E69ACC52-C2E5-44D7-BB01-EE316FE14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940F14-5959-4FE3-98C3-D51E4A4D4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E8940F14-5959-4FE3-98C3-D51E4A4D4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DF2D7-CA1B-4B30-979C-1F9E69D36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">
                                            <p:graphicEl>
                                              <a:dgm id="{F65DF2D7-CA1B-4B30-979C-1F9E69D36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81400" y="381000"/>
            <a:ext cx="464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u="sng" dirty="0" err="1" smtClean="0">
                <a:solidFill>
                  <a:srgbClr val="1818E2"/>
                </a:solidFill>
              </a:rPr>
              <a:t>تاثير</a:t>
            </a:r>
            <a:r>
              <a:rPr lang="ar-DZ" sz="2400" b="1" u="sng" dirty="0" smtClean="0">
                <a:solidFill>
                  <a:srgbClr val="1818E2"/>
                </a:solidFill>
              </a:rPr>
              <a:t> </a:t>
            </a:r>
            <a:r>
              <a:rPr lang="ar-DZ" sz="2400" b="1" u="sng" dirty="0" err="1" smtClean="0">
                <a:solidFill>
                  <a:srgbClr val="1818E2"/>
                </a:solidFill>
              </a:rPr>
              <a:t>سانوفي</a:t>
            </a:r>
            <a:r>
              <a:rPr lang="ar-DZ" sz="2400" b="1" u="sng" dirty="0" smtClean="0">
                <a:solidFill>
                  <a:srgbClr val="1818E2"/>
                </a:solidFill>
              </a:rPr>
              <a:t> على الاقتصاد المحلي :</a:t>
            </a:r>
            <a:r>
              <a:rPr lang="fr-FR" sz="2400" b="1" u="sng" dirty="0" smtClean="0">
                <a:solidFill>
                  <a:srgbClr val="1818E2"/>
                </a:solidFill>
              </a:rPr>
              <a:t>- 7</a:t>
            </a:r>
            <a:endParaRPr lang="ar-SA" sz="2400" b="1" u="sng" dirty="0">
              <a:solidFill>
                <a:srgbClr val="1818E2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67200" y="1524000"/>
            <a:ext cx="4267200" cy="3124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DZ" dirty="0" smtClean="0">
                <a:solidFill>
                  <a:schemeClr val="tx1"/>
                </a:solidFill>
              </a:rPr>
              <a:t>- خلق فرص العمل. </a:t>
            </a:r>
          </a:p>
          <a:p>
            <a:pPr algn="r"/>
            <a:r>
              <a:rPr lang="ar-DZ" dirty="0" smtClean="0">
                <a:solidFill>
                  <a:schemeClr val="tx1"/>
                </a:solidFill>
              </a:rPr>
              <a:t>- توطين الصناعة من خلال نقل التكنولوجيا الدوائية الى البلدان النامية .</a:t>
            </a:r>
          </a:p>
          <a:p>
            <a:pPr algn="r"/>
            <a:r>
              <a:rPr lang="ar-DZ" dirty="0" smtClean="0">
                <a:solidFill>
                  <a:schemeClr val="tx1"/>
                </a:solidFill>
              </a:rPr>
              <a:t>- تعزيز الاقتصاد الصحي من خلال تحسين جودة الرعاية الصحية و تقليل تكاليف العلاج من خلال الادوية المتطورة </a:t>
            </a:r>
            <a:r>
              <a:rPr lang="ar-DZ" dirty="0" err="1" smtClean="0">
                <a:solidFill>
                  <a:schemeClr val="tx1"/>
                </a:solidFill>
              </a:rPr>
              <a:t>وجعم</a:t>
            </a:r>
            <a:r>
              <a:rPr lang="ar-DZ" dirty="0" smtClean="0">
                <a:solidFill>
                  <a:schemeClr val="tx1"/>
                </a:solidFill>
              </a:rPr>
              <a:t> البرامج الوطنية للتطعيم و الرعاية الصحية .</a:t>
            </a:r>
          </a:p>
          <a:p>
            <a:pPr algn="r"/>
            <a:r>
              <a:rPr lang="ar-DZ" dirty="0" smtClean="0">
                <a:solidFill>
                  <a:schemeClr val="tx1"/>
                </a:solidFill>
              </a:rPr>
              <a:t>- الاستثمارات المباشرة كبناء المصانع ومراكز الأبحاث المحلية مما يعزز البنية التحتية الصناعية .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7" b="37779"/>
          <a:stretch/>
        </p:blipFill>
        <p:spPr>
          <a:xfrm>
            <a:off x="152400" y="1066800"/>
            <a:ext cx="3962400" cy="4876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29600" y="6324600"/>
            <a:ext cx="457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10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797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72000" y="228600"/>
            <a:ext cx="4038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r-FR" sz="2400" b="1" u="sng" dirty="0" smtClean="0">
                <a:solidFill>
                  <a:srgbClr val="1818E2"/>
                </a:solidFill>
              </a:rPr>
              <a:t> </a:t>
            </a:r>
            <a:r>
              <a:rPr lang="ar-DZ" sz="2400" b="1" u="sng" dirty="0" smtClean="0">
                <a:solidFill>
                  <a:srgbClr val="1818E2"/>
                </a:solidFill>
              </a:rPr>
              <a:t>تصنيع و تسويق الادوية :</a:t>
            </a:r>
            <a:r>
              <a:rPr lang="fr-FR" sz="2400" b="1" u="sng" dirty="0" smtClean="0">
                <a:solidFill>
                  <a:srgbClr val="1818E2"/>
                </a:solidFill>
              </a:rPr>
              <a:t>- 8 </a:t>
            </a:r>
            <a:endParaRPr lang="ar-SA" sz="2400" b="1" u="sng" dirty="0">
              <a:solidFill>
                <a:srgbClr val="1818E2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71141810"/>
              </p:ext>
            </p:extLst>
          </p:nvPr>
        </p:nvGraphicFramePr>
        <p:xfrm>
          <a:off x="1295400" y="1676400"/>
          <a:ext cx="716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382000" y="6324600"/>
            <a:ext cx="457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11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183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06381-6D01-4009-AEBF-401B8361D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6406381-6D01-4009-AEBF-401B8361D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6406381-6D01-4009-AEBF-401B8361D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6406381-6D01-4009-AEBF-401B8361D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D8328-A6D5-44C8-9A53-F813A0F6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40ED8328-A6D5-44C8-9A53-F813A0F6C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0ED8328-A6D5-44C8-9A53-F813A0F6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0ED8328-A6D5-44C8-9A53-F813A0F6C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9046B6-E8AC-47E7-BE14-A17495F9A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889046B6-E8AC-47E7-BE14-A17495F9A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889046B6-E8AC-47E7-BE14-A17495F9A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889046B6-E8AC-47E7-BE14-A17495F9A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CE13F-B780-48C2-A24B-723C75511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79FCE13F-B780-48C2-A24B-723C75511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79FCE13F-B780-48C2-A24B-723C75511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79FCE13F-B780-48C2-A24B-723C75511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778905-0FAD-4C66-B783-FC396BD9E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11778905-0FAD-4C66-B783-FC396BD9E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11778905-0FAD-4C66-B783-FC396BD9E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11778905-0FAD-4C66-B783-FC396BD9E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FA82C9-7949-487C-A0AF-CC8F9D474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31FA82C9-7949-487C-A0AF-CC8F9D474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31FA82C9-7949-487C-A0AF-CC8F9D474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31FA82C9-7949-487C-A0AF-CC8F9D474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535E5A-7224-42A3-9853-6CCC90C0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44535E5A-7224-42A3-9853-6CCC90C03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44535E5A-7224-42A3-9853-6CCC90C0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44535E5A-7224-42A3-9853-6CCC90C0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23FF18-3B28-4567-8C2A-75C9C2D35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B823FF18-3B28-4567-8C2A-75C9C2D35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B823FF18-3B28-4567-8C2A-75C9C2D35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B823FF18-3B28-4567-8C2A-75C9C2D35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CBEDB3-1317-494E-BB97-E43651C9A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3CCBEDB3-1317-494E-BB97-E43651C9A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3CCBEDB3-1317-494E-BB97-E43651C9A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3CCBEDB3-1317-494E-BB97-E43651C9A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EEA162-700A-4BE0-88B6-436AF4F58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4FEEA162-700A-4BE0-88B6-436AF4F58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4FEEA162-700A-4BE0-88B6-436AF4F58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4FEEA162-700A-4BE0-88B6-436AF4F58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33800" y="609600"/>
            <a:ext cx="502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u="sng" dirty="0" smtClean="0">
                <a:solidFill>
                  <a:srgbClr val="1818E2"/>
                </a:solidFill>
              </a:rPr>
              <a:t>المسؤولية الاجتماعية :</a:t>
            </a:r>
            <a:r>
              <a:rPr lang="fr-FR" sz="2400" b="1" u="sng" dirty="0" smtClean="0">
                <a:solidFill>
                  <a:srgbClr val="1818E2"/>
                </a:solidFill>
              </a:rPr>
              <a:t>- 9</a:t>
            </a:r>
            <a:endParaRPr lang="ar-SA" sz="2400" b="1" u="sng" dirty="0">
              <a:solidFill>
                <a:srgbClr val="1818E2"/>
              </a:solidFill>
            </a:endParaRPr>
          </a:p>
        </p:txBody>
      </p:sp>
      <p:sp>
        <p:nvSpPr>
          <p:cNvPr id="3" name="Pentagone 2"/>
          <p:cNvSpPr/>
          <p:nvPr/>
        </p:nvSpPr>
        <p:spPr>
          <a:xfrm flipH="1">
            <a:off x="2133600" y="1447800"/>
            <a:ext cx="5334000" cy="1447800"/>
          </a:xfrm>
          <a:prstGeom prst="homePlate">
            <a:avLst/>
          </a:prstGeom>
          <a:solidFill>
            <a:schemeClr val="accent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</a:rPr>
              <a:t>1- الوصول الى الادوية :</a:t>
            </a:r>
            <a:r>
              <a:rPr lang="ar-DZ" dirty="0" smtClean="0">
                <a:solidFill>
                  <a:schemeClr val="tx1"/>
                </a:solidFill>
              </a:rPr>
              <a:t>أطلقت </a:t>
            </a:r>
            <a:r>
              <a:rPr lang="ar-DZ" dirty="0" err="1" smtClean="0">
                <a:solidFill>
                  <a:schemeClr val="tx1"/>
                </a:solidFill>
              </a:rPr>
              <a:t>سانوفي</a:t>
            </a:r>
            <a:r>
              <a:rPr lang="ar-DZ" dirty="0" smtClean="0">
                <a:solidFill>
                  <a:schemeClr val="tx1"/>
                </a:solidFill>
              </a:rPr>
              <a:t> مبادرات لتحسين توافر الادوية الأساسية في الدول النامية . في عام 2022 قدمت علامة تجارية غير ربحية لتوفير ادوية مثل الانسولين بأسعار منخفضة . </a:t>
            </a:r>
            <a:endParaRPr lang="ar-SA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Pentagone 3"/>
          <p:cNvSpPr/>
          <p:nvPr/>
        </p:nvSpPr>
        <p:spPr>
          <a:xfrm flipH="1">
            <a:off x="2133600" y="3124200"/>
            <a:ext cx="5334000" cy="1447800"/>
          </a:xfrm>
          <a:prstGeom prst="homePlate">
            <a:avLst/>
          </a:prstGeom>
          <a:solidFill>
            <a:schemeClr val="accent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</a:rPr>
              <a:t>2- الصحة العامة : </a:t>
            </a:r>
            <a:r>
              <a:rPr lang="ar-DZ" dirty="0" smtClean="0">
                <a:solidFill>
                  <a:schemeClr val="tx1"/>
                </a:solidFill>
              </a:rPr>
              <a:t>دعم حملات التطعيم في الدول النامية , و التوعية حول الوقاية من الامراض المزمنة 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Pentagone 4"/>
          <p:cNvSpPr/>
          <p:nvPr/>
        </p:nvSpPr>
        <p:spPr>
          <a:xfrm flipH="1">
            <a:off x="2133600" y="4800600"/>
            <a:ext cx="5334001" cy="1447800"/>
          </a:xfrm>
          <a:prstGeom prst="homePlate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</a:rPr>
              <a:t>3- الاستدامة البيئية : </a:t>
            </a:r>
            <a:r>
              <a:rPr lang="ar-DZ" dirty="0" smtClean="0">
                <a:solidFill>
                  <a:schemeClr val="tx1"/>
                </a:solidFill>
              </a:rPr>
              <a:t>التزام الشركة بخفض انبعاثات الكاربون وتحسين ممارسات الإنتاج المستدامة.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29600" y="6300989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433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91000" y="533400"/>
            <a:ext cx="3429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u="sng" dirty="0" smtClean="0">
                <a:solidFill>
                  <a:srgbClr val="1818E2"/>
                </a:solidFill>
              </a:rPr>
              <a:t>التحديات والإنجازات :</a:t>
            </a:r>
            <a:r>
              <a:rPr lang="fr-FR" sz="2400" b="1" u="sng" dirty="0" smtClean="0">
                <a:solidFill>
                  <a:srgbClr val="1818E2"/>
                </a:solidFill>
              </a:rPr>
              <a:t>- 10 </a:t>
            </a:r>
            <a:endParaRPr lang="ar-SA" sz="2400" b="1" u="sng" dirty="0">
              <a:solidFill>
                <a:srgbClr val="1818E2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789054" y="1447800"/>
            <a:ext cx="1981200" cy="1143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chemeClr val="tx1"/>
                </a:solidFill>
              </a:rPr>
              <a:t>التحديات :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2941664"/>
            <a:ext cx="3124200" cy="762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التنافس الشديد في قطاع الادوية 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4119265"/>
            <a:ext cx="31242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ارتفاع تكاليف البحث و التطوير 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5232129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القضايا القانونية المتعلقة ببعض المنتجات واثارها الجانبية.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7924800" y="3322664"/>
            <a:ext cx="609600" cy="12236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>
            <a:off x="7924800" y="4620296"/>
            <a:ext cx="609600" cy="122366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7772400" y="1879329"/>
            <a:ext cx="1181100" cy="1369368"/>
          </a:xfrm>
          <a:prstGeom prst="curvedLeftArrow">
            <a:avLst>
              <a:gd name="adj1" fmla="val 25000"/>
              <a:gd name="adj2" fmla="val 50000"/>
              <a:gd name="adj3" fmla="val 3707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31354" y="1430499"/>
            <a:ext cx="1981200" cy="1143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chemeClr val="tx1"/>
                </a:solidFill>
              </a:rPr>
              <a:t>الإنجازات :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" y="2924363"/>
            <a:ext cx="3124200" cy="762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ريادتها في انتاج الادوية البيولوجية واللقاحات.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500" y="4101964"/>
            <a:ext cx="31242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تطوير أدوية مبتكرة </a:t>
            </a:r>
            <a:r>
              <a:rPr lang="ar-DZ" dirty="0" err="1" smtClean="0">
                <a:solidFill>
                  <a:schemeClr val="tx1"/>
                </a:solidFill>
              </a:rPr>
              <a:t>للامراض</a:t>
            </a:r>
            <a:r>
              <a:rPr lang="ar-DZ" dirty="0" smtClean="0">
                <a:solidFill>
                  <a:schemeClr val="tx1"/>
                </a:solidFill>
              </a:rPr>
              <a:t> النادرة و المزمنة 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" y="5214828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تعزيز وجودها في الأسواق الناشئة 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" name="Flèche courbée vers la gauche 17"/>
          <p:cNvSpPr/>
          <p:nvPr/>
        </p:nvSpPr>
        <p:spPr>
          <a:xfrm>
            <a:off x="3467100" y="3305363"/>
            <a:ext cx="609600" cy="12236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9" name="Flèche courbée vers la gauche 18"/>
          <p:cNvSpPr/>
          <p:nvPr/>
        </p:nvSpPr>
        <p:spPr>
          <a:xfrm>
            <a:off x="3467100" y="4602995"/>
            <a:ext cx="609600" cy="122366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Flèche courbée vers la gauche 19"/>
          <p:cNvSpPr/>
          <p:nvPr/>
        </p:nvSpPr>
        <p:spPr>
          <a:xfrm>
            <a:off x="3314700" y="1862028"/>
            <a:ext cx="1181100" cy="1369368"/>
          </a:xfrm>
          <a:prstGeom prst="curvedLeftArrow">
            <a:avLst>
              <a:gd name="adj1" fmla="val 25000"/>
              <a:gd name="adj2" fmla="val 50000"/>
              <a:gd name="adj3" fmla="val 3707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05800" y="6324600"/>
            <a:ext cx="647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13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96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581400" cy="228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3962400" y="1752600"/>
            <a:ext cx="4876800" cy="3429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dirty="0" err="1" smtClean="0">
                <a:solidFill>
                  <a:schemeClr val="tx1"/>
                </a:solidFill>
              </a:rPr>
              <a:t>سانوفي</a:t>
            </a:r>
            <a:r>
              <a:rPr lang="ar-DZ" sz="2000" dirty="0" smtClean="0">
                <a:solidFill>
                  <a:schemeClr val="tx1"/>
                </a:solidFill>
              </a:rPr>
              <a:t> هي شركة عالمية رائدة في صناعة الادوية و اللقاحات , تساهم بشكل كبير في تحسين الرعاية الصحية عالميا . من خلال التزامها بالابتكار و المسؤولية الاجتماعية, تواصل الشركة تطوير حلول طبية مبتكرة , مع تحقيق توازن بين الأرباح </a:t>
            </a:r>
            <a:r>
              <a:rPr lang="ar-DZ" sz="2000" dirty="0" err="1" smtClean="0">
                <a:solidFill>
                  <a:schemeClr val="tx1"/>
                </a:solidFill>
              </a:rPr>
              <a:t>التجاية</a:t>
            </a:r>
            <a:r>
              <a:rPr lang="ar-DZ" sz="2000" dirty="0" smtClean="0">
                <a:solidFill>
                  <a:schemeClr val="tx1"/>
                </a:solidFill>
              </a:rPr>
              <a:t> و الالتزام الأخلاقي تجاه المجتمعات المحتاجة .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82000" y="6324600"/>
            <a:ext cx="457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14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10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04445 L 0.22969 0.38218 C 0.24479 0.4581 0.26719 0.5 0.29045 0.5 C 0.31719 0.5 0.33837 0.4581 0.35347 0.38218 L 0.425 0.0444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4" y="235799"/>
            <a:ext cx="1264259" cy="986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08" y="235799"/>
            <a:ext cx="1072896" cy="987552"/>
          </a:xfrm>
          <a:prstGeom prst="rect">
            <a:avLst/>
          </a:prstGeom>
        </p:spPr>
      </p:pic>
      <p:sp>
        <p:nvSpPr>
          <p:cNvPr id="4" name="Titre 7"/>
          <p:cNvSpPr txBox="1">
            <a:spLocks/>
          </p:cNvSpPr>
          <p:nvPr/>
        </p:nvSpPr>
        <p:spPr>
          <a:xfrm>
            <a:off x="1705961" y="235799"/>
            <a:ext cx="5796472" cy="141269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MINISTRY OF HIGHER EDUCATION AND SCIENTIFIC RESEARCHE</a:t>
            </a:r>
            <a:r>
              <a:rPr lang="ar-DZ" sz="2800" b="1" dirty="0" smtClean="0"/>
              <a:t> </a:t>
            </a:r>
            <a:br>
              <a:rPr lang="ar-DZ" sz="2800" b="1" dirty="0" smtClean="0"/>
            </a:br>
            <a:r>
              <a:rPr lang="fr-FR" sz="2400" b="1" dirty="0" smtClean="0"/>
              <a:t>ABDELHAFID BOUSSOUF UNIVERSITY CENTRE MILA</a:t>
            </a:r>
            <a:endParaRPr lang="ar-SA" sz="24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667000" y="2522831"/>
            <a:ext cx="3721994" cy="1171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SANOFI</a:t>
            </a:r>
            <a:endParaRPr lang="ar-SA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ogner un rectangle avec un coin du même côté 5"/>
          <p:cNvSpPr/>
          <p:nvPr/>
        </p:nvSpPr>
        <p:spPr>
          <a:xfrm>
            <a:off x="71989" y="4527652"/>
            <a:ext cx="3466800" cy="175152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PREPARED by: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MEDAOUD IBTISSAM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MOKEDDEM NEDJELA</a:t>
            </a:r>
          </a:p>
        </p:txBody>
      </p:sp>
      <p:sp>
        <p:nvSpPr>
          <p:cNvPr id="7" name="Rogner un rectangle avec un coin du même côté 6"/>
          <p:cNvSpPr/>
          <p:nvPr/>
        </p:nvSpPr>
        <p:spPr>
          <a:xfrm>
            <a:off x="5466957" y="4556265"/>
            <a:ext cx="3466647" cy="175152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 the supervision of:</a:t>
            </a:r>
          </a:p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DR: IMANE MAYOUF </a:t>
            </a:r>
            <a:r>
              <a:rPr lang="ar-DZ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86200" y="6279179"/>
            <a:ext cx="1764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smtClean="0"/>
              <a:t>2024 - 2025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4826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152400" y="1524000"/>
            <a:ext cx="2895600" cy="2819400"/>
            <a:chOff x="152400" y="1524000"/>
            <a:chExt cx="2895600" cy="2819400"/>
          </a:xfrm>
        </p:grpSpPr>
        <p:sp>
          <p:nvSpPr>
            <p:cNvPr id="2" name="Ellipse 1"/>
            <p:cNvSpPr/>
            <p:nvPr/>
          </p:nvSpPr>
          <p:spPr>
            <a:xfrm>
              <a:off x="457200" y="1828800"/>
              <a:ext cx="2286000" cy="2209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r-FR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PLAN</a:t>
              </a:r>
              <a:endParaRPr lang="ar-SA" sz="4800" b="1" dirty="0"/>
            </a:p>
          </p:txBody>
        </p:sp>
        <p:sp>
          <p:nvSpPr>
            <p:cNvPr id="10" name="Bouée 9"/>
            <p:cNvSpPr/>
            <p:nvPr/>
          </p:nvSpPr>
          <p:spPr>
            <a:xfrm>
              <a:off x="152400" y="1524000"/>
              <a:ext cx="2895600" cy="2819400"/>
            </a:xfrm>
            <a:prstGeom prst="donut">
              <a:avLst>
                <a:gd name="adj" fmla="val 7119"/>
              </a:avLst>
            </a:prstGeom>
            <a:solidFill>
              <a:srgbClr val="0070C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17" name="Légende encadrée avec une bordure 1 16"/>
          <p:cNvSpPr/>
          <p:nvPr/>
        </p:nvSpPr>
        <p:spPr>
          <a:xfrm>
            <a:off x="4375061" y="183657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354755"/>
              <a:gd name="adj4" fmla="val -56414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400" b="1" dirty="0" smtClean="0"/>
              <a:t>1-   </a:t>
            </a:r>
            <a:r>
              <a:rPr lang="ar-DZ" sz="2400" b="1" dirty="0" smtClean="0"/>
              <a:t>المقدمة</a:t>
            </a:r>
            <a:endParaRPr lang="ar-SA" sz="2400" b="1" dirty="0"/>
          </a:p>
        </p:txBody>
      </p:sp>
      <p:sp>
        <p:nvSpPr>
          <p:cNvPr id="18" name="Légende encadrée avec une bordure 1 17"/>
          <p:cNvSpPr/>
          <p:nvPr/>
        </p:nvSpPr>
        <p:spPr>
          <a:xfrm>
            <a:off x="4375061" y="816868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261797"/>
              <a:gd name="adj4" fmla="val -48945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2- </a:t>
            </a:r>
            <a:r>
              <a:rPr lang="ar-DZ" sz="2000" b="1" dirty="0" smtClean="0"/>
              <a:t>المجالات الرئيسية لعمل الشركة </a:t>
            </a:r>
            <a:endParaRPr lang="ar-SA" sz="2000" b="1" dirty="0"/>
          </a:p>
        </p:txBody>
      </p:sp>
      <p:sp>
        <p:nvSpPr>
          <p:cNvPr id="19" name="Légende encadrée avec une bordure 1 18"/>
          <p:cNvSpPr/>
          <p:nvPr/>
        </p:nvSpPr>
        <p:spPr>
          <a:xfrm>
            <a:off x="4375061" y="1485226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166021"/>
              <a:gd name="adj4" fmla="val -44622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3- </a:t>
            </a:r>
            <a:r>
              <a:rPr lang="ar-DZ" sz="2000" b="1" dirty="0" smtClean="0"/>
              <a:t>أهم الادوية و المنتجات التي تقدمها </a:t>
            </a:r>
            <a:r>
              <a:rPr lang="fr-FR" sz="2000" b="1" dirty="0" smtClean="0"/>
              <a:t>  </a:t>
            </a:r>
            <a:endParaRPr lang="ar-SA" sz="2000" b="1" dirty="0"/>
          </a:p>
        </p:txBody>
      </p:sp>
      <p:sp>
        <p:nvSpPr>
          <p:cNvPr id="20" name="Légende encadrée avec une bordure 1 19"/>
          <p:cNvSpPr/>
          <p:nvPr/>
        </p:nvSpPr>
        <p:spPr>
          <a:xfrm>
            <a:off x="4375061" y="2118437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98416"/>
              <a:gd name="adj4" fmla="val -40692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4-</a:t>
            </a:r>
            <a:r>
              <a:rPr lang="ar-DZ" sz="2000" b="1" dirty="0" smtClean="0"/>
              <a:t>البحث و التطوير </a:t>
            </a:r>
            <a:endParaRPr lang="ar-SA" sz="2000" b="1" dirty="0"/>
          </a:p>
        </p:txBody>
      </p:sp>
      <p:sp>
        <p:nvSpPr>
          <p:cNvPr id="21" name="Légende encadrée avec une bordure 1 20"/>
          <p:cNvSpPr/>
          <p:nvPr/>
        </p:nvSpPr>
        <p:spPr>
          <a:xfrm>
            <a:off x="4375061" y="2751648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25177"/>
              <a:gd name="adj4" fmla="val -39512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5</a:t>
            </a:r>
            <a:r>
              <a:rPr lang="ar-DZ" sz="2000" b="1" dirty="0" smtClean="0"/>
              <a:t>التواجد العالمي - </a:t>
            </a:r>
            <a:endParaRPr lang="ar-SA" sz="2000" b="1" dirty="0"/>
          </a:p>
        </p:txBody>
      </p:sp>
      <p:sp>
        <p:nvSpPr>
          <p:cNvPr id="22" name="Légende encadrée avec une bordure 1 21"/>
          <p:cNvSpPr/>
          <p:nvPr/>
        </p:nvSpPr>
        <p:spPr>
          <a:xfrm>
            <a:off x="4375061" y="3384859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-50879"/>
              <a:gd name="adj4" fmla="val -41086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6</a:t>
            </a:r>
            <a:r>
              <a:rPr lang="ar-DZ" sz="2000" b="1" dirty="0" smtClean="0"/>
              <a:t>التكنولوجيا و الابتكار - </a:t>
            </a:r>
            <a:endParaRPr lang="ar-SA" sz="2000" b="1" dirty="0"/>
          </a:p>
        </p:txBody>
      </p:sp>
      <p:sp>
        <p:nvSpPr>
          <p:cNvPr id="23" name="Légende encadrée avec une bordure 1 22"/>
          <p:cNvSpPr/>
          <p:nvPr/>
        </p:nvSpPr>
        <p:spPr>
          <a:xfrm>
            <a:off x="4375061" y="4018070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-126937"/>
              <a:gd name="adj4" fmla="val -43443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b="1" dirty="0" smtClean="0"/>
              <a:t>7</a:t>
            </a:r>
            <a:r>
              <a:rPr lang="ar-DZ" b="1" dirty="0" err="1" smtClean="0"/>
              <a:t>تاثير</a:t>
            </a:r>
            <a:r>
              <a:rPr lang="ar-DZ" b="1" dirty="0" smtClean="0"/>
              <a:t> </a:t>
            </a:r>
            <a:r>
              <a:rPr lang="ar-DZ" b="1" dirty="0" err="1" smtClean="0"/>
              <a:t>سانوفي</a:t>
            </a:r>
            <a:r>
              <a:rPr lang="ar-DZ" b="1" dirty="0" smtClean="0"/>
              <a:t> على الاقتصاد المحلي</a:t>
            </a:r>
            <a:r>
              <a:rPr lang="ar-DZ" dirty="0" smtClean="0"/>
              <a:t> </a:t>
            </a:r>
            <a:r>
              <a:rPr lang="ar-DZ" b="1" dirty="0" smtClean="0"/>
              <a:t>-</a:t>
            </a:r>
            <a:endParaRPr lang="ar-SA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458200" y="6400800"/>
            <a:ext cx="457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1</a:t>
            </a:r>
            <a:endParaRPr lang="ar-SA" dirty="0"/>
          </a:p>
        </p:txBody>
      </p:sp>
      <p:sp>
        <p:nvSpPr>
          <p:cNvPr id="13" name="Légende encadrée avec une bordure 1 12"/>
          <p:cNvSpPr/>
          <p:nvPr/>
        </p:nvSpPr>
        <p:spPr>
          <a:xfrm>
            <a:off x="4375061" y="4651281"/>
            <a:ext cx="3276600" cy="457200"/>
          </a:xfrm>
          <a:prstGeom prst="accentBorderCallout1">
            <a:avLst>
              <a:gd name="adj1" fmla="val 66638"/>
              <a:gd name="adj2" fmla="val -2830"/>
              <a:gd name="adj3" fmla="val -217075"/>
              <a:gd name="adj4" fmla="val -46195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8-</a:t>
            </a:r>
            <a:r>
              <a:rPr lang="ar-DZ" sz="2000" b="1" dirty="0" smtClean="0"/>
              <a:t>تصنيف وتسويق الادوية </a:t>
            </a:r>
            <a:endParaRPr lang="ar-SA" sz="2000" b="1" dirty="0"/>
          </a:p>
        </p:txBody>
      </p:sp>
      <p:sp>
        <p:nvSpPr>
          <p:cNvPr id="14" name="Légende encadrée avec une bordure 1 13"/>
          <p:cNvSpPr/>
          <p:nvPr/>
        </p:nvSpPr>
        <p:spPr>
          <a:xfrm>
            <a:off x="4375061" y="5284492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-324118"/>
              <a:gd name="adj4" fmla="val -50125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9-</a:t>
            </a:r>
            <a:r>
              <a:rPr lang="ar-DZ" sz="2000" b="1" dirty="0" smtClean="0"/>
              <a:t>المسؤولية الاجتماعية </a:t>
            </a:r>
            <a:endParaRPr lang="ar-SA" sz="2000" b="1" dirty="0"/>
          </a:p>
        </p:txBody>
      </p:sp>
      <p:sp>
        <p:nvSpPr>
          <p:cNvPr id="15" name="Légende encadrée avec une bordure 1 14"/>
          <p:cNvSpPr/>
          <p:nvPr/>
        </p:nvSpPr>
        <p:spPr>
          <a:xfrm>
            <a:off x="4375061" y="5820108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-417076"/>
              <a:gd name="adj4" fmla="val -52876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000" b="1" dirty="0" smtClean="0"/>
              <a:t>10-</a:t>
            </a:r>
            <a:r>
              <a:rPr lang="ar-DZ" sz="2000" b="1" dirty="0" smtClean="0"/>
              <a:t>التحديات و الإنجازات </a:t>
            </a:r>
            <a:endParaRPr lang="ar-SA" sz="2000" b="1" dirty="0"/>
          </a:p>
        </p:txBody>
      </p:sp>
      <p:sp>
        <p:nvSpPr>
          <p:cNvPr id="16" name="Légende encadrée avec une bordure 1 15"/>
          <p:cNvSpPr/>
          <p:nvPr/>
        </p:nvSpPr>
        <p:spPr>
          <a:xfrm>
            <a:off x="4375061" y="6326140"/>
            <a:ext cx="3276600" cy="457200"/>
          </a:xfrm>
          <a:prstGeom prst="accentBorderCallout1">
            <a:avLst>
              <a:gd name="adj1" fmla="val 32835"/>
              <a:gd name="adj2" fmla="val -2437"/>
              <a:gd name="adj3" fmla="val -490315"/>
              <a:gd name="adj4" fmla="val -57593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400" b="1" dirty="0" smtClean="0"/>
              <a:t>11-</a:t>
            </a:r>
            <a:r>
              <a:rPr lang="ar-DZ" sz="2400" b="1" dirty="0" smtClean="0"/>
              <a:t>الخاتمة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614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6028"/>
            <a:ext cx="6400800" cy="2057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ZoneTexte 1"/>
          <p:cNvSpPr txBox="1"/>
          <p:nvPr/>
        </p:nvSpPr>
        <p:spPr>
          <a:xfrm>
            <a:off x="8305800" y="65532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2</a:t>
            </a:r>
            <a:endParaRPr lang="ar-S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36667"/>
          <a:stretch/>
        </p:blipFill>
        <p:spPr>
          <a:xfrm>
            <a:off x="152400" y="2906413"/>
            <a:ext cx="3276600" cy="284609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2" name="Groupe 11"/>
          <p:cNvGrpSpPr/>
          <p:nvPr/>
        </p:nvGrpSpPr>
        <p:grpSpPr>
          <a:xfrm>
            <a:off x="3429000" y="2362200"/>
            <a:ext cx="5410200" cy="3883530"/>
            <a:chOff x="3429000" y="2362200"/>
            <a:chExt cx="5410200" cy="388353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429000" y="2362200"/>
              <a:ext cx="5410200" cy="38835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886200" y="2744411"/>
              <a:ext cx="4495800" cy="31700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DZ" sz="2000" dirty="0" err="1" smtClean="0">
                  <a:latin typeface="Consolas" panose="020B0609020204030204" pitchFamily="49" charset="0"/>
                  <a:cs typeface="+mj-cs"/>
                </a:rPr>
                <a:t>سانوفي</a:t>
              </a:r>
              <a:r>
                <a:rPr lang="ar-DZ" sz="2000" dirty="0" smtClean="0">
                  <a:latin typeface="Consolas" panose="020B0609020204030204" pitchFamily="49" charset="0"/>
                  <a:cs typeface="+mj-cs"/>
                </a:rPr>
                <a:t> هي شركة فرنسية متعددة الجنسيات متخصصة في الصناعات الدوائية و الرعاية الصحية . </a:t>
              </a:r>
              <a:r>
                <a:rPr lang="ar-DZ" sz="2000" dirty="0" err="1" smtClean="0">
                  <a:latin typeface="Consolas" panose="020B0609020204030204" pitchFamily="49" charset="0"/>
                  <a:cs typeface="+mj-cs"/>
                </a:rPr>
                <a:t>تاسست</a:t>
              </a:r>
              <a:r>
                <a:rPr lang="ar-DZ" sz="2000" dirty="0" smtClean="0">
                  <a:latin typeface="Consolas" panose="020B0609020204030204" pitchFamily="49" charset="0"/>
                  <a:cs typeface="+mj-cs"/>
                </a:rPr>
                <a:t> عام </a:t>
              </a:r>
              <a:r>
                <a:rPr lang="ar-DZ" sz="2000" b="1" dirty="0" smtClean="0">
                  <a:latin typeface="Consolas" panose="020B0609020204030204" pitchFamily="49" charset="0"/>
                  <a:cs typeface="+mj-cs"/>
                </a:rPr>
                <a:t>2004</a:t>
              </a:r>
              <a:r>
                <a:rPr lang="ar-DZ" sz="2000" dirty="0" smtClean="0">
                  <a:latin typeface="Consolas" panose="020B0609020204030204" pitchFamily="49" charset="0"/>
                  <a:cs typeface="+mj-cs"/>
                </a:rPr>
                <a:t> بعد اندماج شركتي </a:t>
              </a:r>
              <a:r>
                <a:rPr lang="ar-DZ" sz="2000" b="1" dirty="0" err="1" smtClean="0">
                  <a:latin typeface="Consolas" panose="020B0609020204030204" pitchFamily="49" charset="0"/>
                  <a:cs typeface="+mj-cs"/>
                </a:rPr>
                <a:t>سانوفي-سينتيلابو</a:t>
              </a:r>
              <a:r>
                <a:rPr lang="ar-DZ" sz="2000" b="1" dirty="0" smtClean="0">
                  <a:latin typeface="Consolas" panose="020B0609020204030204" pitchFamily="49" charset="0"/>
                  <a:cs typeface="+mj-cs"/>
                </a:rPr>
                <a:t> و </a:t>
              </a:r>
              <a:r>
                <a:rPr lang="ar-DZ" sz="2000" b="1" dirty="0" err="1" smtClean="0">
                  <a:latin typeface="Consolas" panose="020B0609020204030204" pitchFamily="49" charset="0"/>
                  <a:cs typeface="+mj-cs"/>
                </a:rPr>
                <a:t>أفنتيس</a:t>
              </a:r>
              <a:r>
                <a:rPr lang="ar-DZ" sz="2000" b="1" dirty="0" smtClean="0">
                  <a:latin typeface="Consolas" panose="020B0609020204030204" pitchFamily="49" charset="0"/>
                  <a:cs typeface="+mj-cs"/>
                </a:rPr>
                <a:t> </a:t>
              </a:r>
              <a:r>
                <a:rPr lang="ar-DZ" sz="2000" dirty="0" smtClean="0">
                  <a:latin typeface="Consolas" panose="020B0609020204030204" pitchFamily="49" charset="0"/>
                  <a:cs typeface="+mj-cs"/>
                </a:rPr>
                <a:t>, وهي اليوم واحدة من اكبر شركات الادوية عالميا .يقع مقرها الرئيسي في باريس (فرنسا) وتعمل في اكثر من 100 دولة , حيث احتلت المركز الخامس في مبيعات الادوية الوصفية عام 2013 . تعمل </a:t>
              </a:r>
              <a:r>
                <a:rPr lang="ar-DZ" sz="2000" dirty="0" err="1" smtClean="0">
                  <a:latin typeface="Consolas" panose="020B0609020204030204" pitchFamily="49" charset="0"/>
                  <a:cs typeface="+mj-cs"/>
                </a:rPr>
                <a:t>سانوفي</a:t>
              </a:r>
              <a:r>
                <a:rPr lang="ar-DZ" sz="2000" dirty="0" smtClean="0">
                  <a:latin typeface="Consolas" panose="020B0609020204030204" pitchFamily="49" charset="0"/>
                  <a:cs typeface="+mj-cs"/>
                </a:rPr>
                <a:t> على تطوير و تصنيع الادوية و اللقاحات ,كما تعد </a:t>
              </a:r>
              <a:r>
                <a:rPr lang="ar-DZ" sz="2000" dirty="0" err="1" smtClean="0">
                  <a:latin typeface="Consolas" panose="020B0609020204030204" pitchFamily="49" charset="0"/>
                  <a:cs typeface="+mj-cs"/>
                </a:rPr>
                <a:t>سانوفي</a:t>
              </a:r>
              <a:r>
                <a:rPr lang="ar-DZ" sz="2000" dirty="0" smtClean="0">
                  <a:latin typeface="Consolas" panose="020B0609020204030204" pitchFamily="49" charset="0"/>
                  <a:cs typeface="+mj-cs"/>
                </a:rPr>
                <a:t> باستور جزءا منها وهي اكبر منتج للقات في العالم .  </a:t>
              </a:r>
              <a:endParaRPr lang="ar-SA" sz="2000" dirty="0">
                <a:latin typeface="Consolas" panose="020B0609020204030204" pitchFamily="49" charset="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6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1199" y="644225"/>
            <a:ext cx="5282485" cy="830997"/>
          </a:xfrm>
          <a:prstGeom prst="rect">
            <a:avLst/>
          </a:prstGeom>
          <a:noFill/>
          <a:ln w="3175">
            <a:solidFill>
              <a:srgbClr val="1818E2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DZ" sz="2400" b="1" u="sng" dirty="0" smtClean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DZ" sz="2400" b="1" u="sng" dirty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المجالات الرئيسية لعمل </a:t>
            </a:r>
            <a:r>
              <a:rPr lang="ar-DZ" sz="2400" b="1" u="sng" dirty="0" smtClean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الشركة</a:t>
            </a:r>
            <a:r>
              <a:rPr lang="fr-FR" sz="2400" b="1" u="sng" dirty="0" smtClean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2400" b="1" u="sng" dirty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u="sng" dirty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u="sng" dirty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areas of the </a:t>
            </a:r>
            <a:r>
              <a:rPr lang="fr-FR" sz="2400" b="1" u="sng" dirty="0" err="1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company’s</a:t>
            </a:r>
            <a:r>
              <a:rPr lang="fr-FR" sz="2400" b="1" u="sng" dirty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u="sng" dirty="0" err="1" smtClean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fr-FR" sz="2400" b="1" u="sng" dirty="0" smtClean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2400" u="sng" dirty="0">
              <a:solidFill>
                <a:srgbClr val="1818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èche gauche 10"/>
          <p:cNvSpPr/>
          <p:nvPr/>
        </p:nvSpPr>
        <p:spPr>
          <a:xfrm>
            <a:off x="6130344" y="1886866"/>
            <a:ext cx="2819400" cy="16002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b="1" dirty="0">
                <a:solidFill>
                  <a:srgbClr val="FF0066"/>
                </a:solidFill>
              </a:rPr>
              <a:t>الادوية الموصوفة </a:t>
            </a:r>
            <a:r>
              <a:rPr lang="ar-DZ" sz="2400" b="1" dirty="0">
                <a:solidFill>
                  <a:srgbClr val="FF0066"/>
                </a:solidFill>
                <a:sym typeface="Wingdings" panose="05000000000000000000" pitchFamily="2" charset="2"/>
              </a:rPr>
              <a:t></a:t>
            </a:r>
            <a:endParaRPr lang="ar-SA" sz="2400" dirty="0"/>
          </a:p>
        </p:txBody>
      </p:sp>
      <p:sp>
        <p:nvSpPr>
          <p:cNvPr id="12" name="Ellipse 11"/>
          <p:cNvSpPr/>
          <p:nvPr/>
        </p:nvSpPr>
        <p:spPr>
          <a:xfrm>
            <a:off x="34344" y="1734466"/>
            <a:ext cx="6096000" cy="19050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>
              <a:buChar char="•"/>
            </a:pPr>
            <a:r>
              <a:rPr lang="fr-FR" dirty="0">
                <a:sym typeface="Wingdings" panose="05000000000000000000" pitchFamily="2" charset="2"/>
              </a:rPr>
              <a:t>(</a:t>
            </a:r>
            <a:r>
              <a:rPr lang="fr-FR" b="1" dirty="0">
                <a:sym typeface="Wingdings" panose="05000000000000000000" pitchFamily="2" charset="2"/>
              </a:rPr>
              <a:t>prescription </a:t>
            </a:r>
            <a:r>
              <a:rPr lang="fr-FR" b="1" dirty="0" err="1">
                <a:sym typeface="Wingdings" panose="05000000000000000000" pitchFamily="2" charset="2"/>
              </a:rPr>
              <a:t>Medicines</a:t>
            </a:r>
            <a:r>
              <a:rPr lang="fr-FR" dirty="0">
                <a:sym typeface="Wingdings" panose="05000000000000000000" pitchFamily="2" charset="2"/>
              </a:rPr>
              <a:t>)</a:t>
            </a:r>
            <a:r>
              <a:rPr lang="ar-DZ" dirty="0">
                <a:sym typeface="Wingdings" panose="05000000000000000000" pitchFamily="2" charset="2"/>
              </a:rPr>
              <a:t> : تركز على علاج الامراض المزمنة مثل امراض القلب ,السكري ,و الأورام.</a:t>
            </a:r>
            <a:endParaRPr lang="ar-SA" dirty="0"/>
          </a:p>
        </p:txBody>
      </p:sp>
      <p:sp>
        <p:nvSpPr>
          <p:cNvPr id="15" name="Flèche gauche 14"/>
          <p:cNvSpPr/>
          <p:nvPr/>
        </p:nvSpPr>
        <p:spPr>
          <a:xfrm>
            <a:off x="6130344" y="4126606"/>
            <a:ext cx="2819400" cy="16002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rgbClr val="FF0066"/>
                </a:solidFill>
              </a:rPr>
              <a:t>اللقاحات </a:t>
            </a:r>
            <a:r>
              <a:rPr lang="ar-DZ" sz="2400" b="1" dirty="0" smtClean="0">
                <a:solidFill>
                  <a:srgbClr val="FF0066"/>
                </a:solidFill>
                <a:sym typeface="Wingdings" panose="05000000000000000000" pitchFamily="2" charset="2"/>
              </a:rPr>
              <a:t></a:t>
            </a:r>
            <a:endParaRPr lang="ar-SA" sz="2400" dirty="0"/>
          </a:p>
        </p:txBody>
      </p:sp>
      <p:sp>
        <p:nvSpPr>
          <p:cNvPr id="16" name="Ellipse 15"/>
          <p:cNvSpPr/>
          <p:nvPr/>
        </p:nvSpPr>
        <p:spPr>
          <a:xfrm>
            <a:off x="34344" y="3974206"/>
            <a:ext cx="6096000" cy="19050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(</a:t>
            </a:r>
            <a:r>
              <a:rPr lang="fr-FR" b="1" dirty="0" err="1" smtClean="0">
                <a:sym typeface="Wingdings" panose="05000000000000000000" pitchFamily="2" charset="2"/>
              </a:rPr>
              <a:t>sanofi</a:t>
            </a:r>
            <a:r>
              <a:rPr lang="fr-FR" b="1" dirty="0" smtClean="0">
                <a:sym typeface="Wingdings" panose="05000000000000000000" pitchFamily="2" charset="2"/>
              </a:rPr>
              <a:t> pasteur 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  <a:r>
              <a:rPr lang="ar-DZ" dirty="0" smtClean="0">
                <a:sym typeface="Wingdings" panose="05000000000000000000" pitchFamily="2" charset="2"/>
              </a:rPr>
              <a:t> :تعد </a:t>
            </a:r>
            <a:r>
              <a:rPr lang="ar-DZ" dirty="0" err="1" smtClean="0">
                <a:sym typeface="Wingdings" panose="05000000000000000000" pitchFamily="2" charset="2"/>
              </a:rPr>
              <a:t>سانوفي</a:t>
            </a:r>
            <a:r>
              <a:rPr lang="ar-DZ" dirty="0" smtClean="0">
                <a:sym typeface="Wingdings" panose="05000000000000000000" pitchFamily="2" charset="2"/>
              </a:rPr>
              <a:t> واحدة من اكبر منتجي اللقاحات عالميا . تغطي لقاحاتها امراضا مثل </a:t>
            </a:r>
            <a:r>
              <a:rPr lang="ar-DZ" dirty="0" err="1" smtClean="0">
                <a:sym typeface="Wingdings" panose="05000000000000000000" pitchFamily="2" charset="2"/>
              </a:rPr>
              <a:t>الافلونزا</a:t>
            </a:r>
            <a:r>
              <a:rPr lang="ar-DZ" dirty="0" smtClean="0">
                <a:sym typeface="Wingdings" panose="05000000000000000000" pitchFamily="2" charset="2"/>
              </a:rPr>
              <a:t> , </a:t>
            </a:r>
            <a:endParaRPr lang="ar-SA" dirty="0"/>
          </a:p>
        </p:txBody>
      </p:sp>
      <p:sp>
        <p:nvSpPr>
          <p:cNvPr id="2" name="ZoneTexte 1"/>
          <p:cNvSpPr txBox="1"/>
          <p:nvPr/>
        </p:nvSpPr>
        <p:spPr>
          <a:xfrm>
            <a:off x="8229600" y="65532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3</a:t>
            </a:r>
            <a:endParaRPr lang="ar-S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18889"/>
          <a:stretch/>
        </p:blipFill>
        <p:spPr>
          <a:xfrm>
            <a:off x="9660" y="40246"/>
            <a:ext cx="1843826" cy="16942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18889"/>
          <a:stretch/>
        </p:blipFill>
        <p:spPr>
          <a:xfrm>
            <a:off x="7344177" y="40245"/>
            <a:ext cx="1799823" cy="16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31124" y="2895600"/>
            <a:ext cx="6096000" cy="19050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(</a:t>
            </a:r>
            <a:r>
              <a:rPr lang="fr-FR" b="1" dirty="0" err="1" smtClean="0">
                <a:sym typeface="Wingdings" panose="05000000000000000000" pitchFamily="2" charset="2"/>
              </a:rPr>
              <a:t>Healthcare</a:t>
            </a:r>
            <a:r>
              <a:rPr lang="fr-FR" b="1" dirty="0" smtClean="0">
                <a:sym typeface="Wingdings" panose="05000000000000000000" pitchFamily="2" charset="2"/>
              </a:rPr>
              <a:t> consumer 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  <a:r>
              <a:rPr lang="ar-DZ" dirty="0" smtClean="0">
                <a:sym typeface="Wingdings" panose="05000000000000000000" pitchFamily="2" charset="2"/>
              </a:rPr>
              <a:t> :تشمل منتجات للرعاية اليومية مثل المسكنات و أدوية الجهاز الهضمي .</a:t>
            </a:r>
            <a:endParaRPr lang="ar-SA" dirty="0"/>
          </a:p>
        </p:txBody>
      </p:sp>
      <p:sp>
        <p:nvSpPr>
          <p:cNvPr id="4" name="Flèche gauche 3"/>
          <p:cNvSpPr/>
          <p:nvPr/>
        </p:nvSpPr>
        <p:spPr>
          <a:xfrm>
            <a:off x="6127124" y="3048000"/>
            <a:ext cx="2819400" cy="160020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rgbClr val="FF0066"/>
                </a:solidFill>
              </a:rPr>
              <a:t>الرعاية الصحية الاستهلاكية </a:t>
            </a:r>
            <a:r>
              <a:rPr lang="ar-DZ" sz="2400" b="1" dirty="0" smtClean="0">
                <a:solidFill>
                  <a:srgbClr val="FF0066"/>
                </a:solidFill>
                <a:sym typeface="Wingdings" panose="05000000000000000000" pitchFamily="2" charset="2"/>
              </a:rPr>
              <a:t></a:t>
            </a:r>
            <a:endParaRPr lang="ar-SA" sz="2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0" b="19514"/>
          <a:stretch/>
        </p:blipFill>
        <p:spPr>
          <a:xfrm>
            <a:off x="0" y="108396"/>
            <a:ext cx="9018431" cy="240620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305800" y="64008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38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4600" y="228600"/>
            <a:ext cx="5943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DZ" sz="2400" b="1" u="sng" dirty="0" smtClean="0">
                <a:solidFill>
                  <a:srgbClr val="1818E2"/>
                </a:solidFill>
              </a:rPr>
              <a:t>- اهم الادوية و المنتجات التي تقدمها :</a:t>
            </a:r>
            <a:r>
              <a:rPr lang="fr-FR" sz="2400" b="1" u="sng" dirty="0" smtClean="0">
                <a:solidFill>
                  <a:srgbClr val="1818E2"/>
                </a:solidFill>
              </a:rPr>
              <a:t>4</a:t>
            </a:r>
            <a:r>
              <a:rPr lang="ar-DZ" sz="2400" b="1" u="sng" dirty="0" smtClean="0">
                <a:solidFill>
                  <a:srgbClr val="1818E2"/>
                </a:solidFill>
              </a:rPr>
              <a:t> </a:t>
            </a:r>
          </a:p>
          <a:p>
            <a:pPr algn="r"/>
            <a:r>
              <a:rPr lang="fr-FR" sz="2400" b="1" u="sng" dirty="0" smtClean="0">
                <a:solidFill>
                  <a:srgbClr val="1818E2"/>
                </a:solidFill>
              </a:rPr>
              <a:t>THE </a:t>
            </a:r>
            <a:r>
              <a:rPr lang="fr-FR" sz="2400" b="1" u="sng" dirty="0" err="1" smtClean="0">
                <a:solidFill>
                  <a:srgbClr val="1818E2"/>
                </a:solidFill>
              </a:rPr>
              <a:t>most</a:t>
            </a:r>
            <a:r>
              <a:rPr lang="fr-FR" sz="2400" b="1" u="sng" dirty="0" smtClean="0">
                <a:solidFill>
                  <a:srgbClr val="1818E2"/>
                </a:solidFill>
              </a:rPr>
              <a:t>  important </a:t>
            </a:r>
            <a:r>
              <a:rPr lang="fr-FR" sz="2400" b="1" u="sng" dirty="0" err="1" smtClean="0">
                <a:solidFill>
                  <a:srgbClr val="1818E2"/>
                </a:solidFill>
              </a:rPr>
              <a:t>medicines</a:t>
            </a:r>
            <a:r>
              <a:rPr lang="fr-FR" sz="2400" b="1" u="sng" dirty="0" smtClean="0">
                <a:solidFill>
                  <a:srgbClr val="1818E2"/>
                </a:solidFill>
              </a:rPr>
              <a:t> and </a:t>
            </a:r>
            <a:r>
              <a:rPr lang="fr-FR" sz="2400" b="1" u="sng" dirty="0" err="1" smtClean="0">
                <a:solidFill>
                  <a:srgbClr val="1818E2"/>
                </a:solidFill>
              </a:rPr>
              <a:t>products</a:t>
            </a:r>
            <a:r>
              <a:rPr lang="fr-FR" sz="2400" b="1" u="sng" dirty="0" smtClean="0">
                <a:solidFill>
                  <a:srgbClr val="1818E2"/>
                </a:solidFill>
              </a:rPr>
              <a:t> : </a:t>
            </a:r>
            <a:r>
              <a:rPr lang="fr-FR" sz="2400" b="1" u="sng" dirty="0" err="1" smtClean="0">
                <a:solidFill>
                  <a:srgbClr val="1818E2"/>
                </a:solidFill>
              </a:rPr>
              <a:t>offered</a:t>
            </a:r>
            <a:endParaRPr lang="ar-SA" sz="2400" b="1" u="sng" dirty="0">
              <a:solidFill>
                <a:srgbClr val="1818E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1" r="1235" b="32222"/>
          <a:stretch/>
        </p:blipFill>
        <p:spPr>
          <a:xfrm>
            <a:off x="1905000" y="1648921"/>
            <a:ext cx="3048000" cy="24171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Flèche gauche 8"/>
          <p:cNvSpPr/>
          <p:nvPr/>
        </p:nvSpPr>
        <p:spPr>
          <a:xfrm>
            <a:off x="4953000" y="1981200"/>
            <a:ext cx="3695700" cy="1752600"/>
          </a:xfrm>
          <a:prstGeom prst="leftArrow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err="1" smtClean="0">
                <a:solidFill>
                  <a:schemeClr val="tx1"/>
                </a:solidFill>
              </a:rPr>
              <a:t>بلافيكس</a:t>
            </a:r>
            <a:r>
              <a:rPr lang="ar-DZ" sz="2400" b="1" dirty="0" smtClean="0">
                <a:solidFill>
                  <a:schemeClr val="tx1"/>
                </a:solidFill>
              </a:rPr>
              <a:t> : </a:t>
            </a:r>
            <a:r>
              <a:rPr lang="ar-DZ" sz="2000" b="1" dirty="0" smtClean="0">
                <a:solidFill>
                  <a:schemeClr val="tx1"/>
                </a:solidFill>
              </a:rPr>
              <a:t>مضاد لتخثر الدم للوقاية من السكتات و النوبات القلبية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7777"/>
          <a:stretch/>
        </p:blipFill>
        <p:spPr>
          <a:xfrm>
            <a:off x="1905000" y="4286071"/>
            <a:ext cx="3086100" cy="19623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Flèche gauche 10"/>
          <p:cNvSpPr/>
          <p:nvPr/>
        </p:nvSpPr>
        <p:spPr>
          <a:xfrm>
            <a:off x="4991100" y="4352835"/>
            <a:ext cx="3657600" cy="1828799"/>
          </a:xfrm>
          <a:prstGeom prst="leftArrow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err="1" smtClean="0">
                <a:solidFill>
                  <a:schemeClr val="tx1"/>
                </a:solidFill>
              </a:rPr>
              <a:t>لانتوس</a:t>
            </a:r>
            <a:r>
              <a:rPr lang="ar-DZ" sz="2400" b="1" dirty="0" smtClean="0">
                <a:solidFill>
                  <a:schemeClr val="tx1"/>
                </a:solidFill>
              </a:rPr>
              <a:t> : </a:t>
            </a:r>
            <a:r>
              <a:rPr lang="ar-DZ" sz="2000" b="1" dirty="0" smtClean="0">
                <a:solidFill>
                  <a:schemeClr val="tx1"/>
                </a:solidFill>
              </a:rPr>
              <a:t>انسولين طويل المفعول </a:t>
            </a:r>
            <a:r>
              <a:rPr lang="ar-DZ" sz="2000" b="1" dirty="0" err="1" smtClean="0">
                <a:solidFill>
                  <a:schemeClr val="tx1"/>
                </a:solidFill>
              </a:rPr>
              <a:t>لادارة</a:t>
            </a:r>
            <a:r>
              <a:rPr lang="ar-DZ" sz="2000" b="1" dirty="0" smtClean="0">
                <a:solidFill>
                  <a:schemeClr val="tx1"/>
                </a:solidFill>
              </a:rPr>
              <a:t> مرض السكري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05800" y="6422751"/>
            <a:ext cx="342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5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53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gauche 2"/>
          <p:cNvSpPr/>
          <p:nvPr/>
        </p:nvSpPr>
        <p:spPr>
          <a:xfrm>
            <a:off x="4381500" y="457200"/>
            <a:ext cx="3886200" cy="1828800"/>
          </a:xfrm>
          <a:prstGeom prst="leftArrow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err="1" smtClean="0">
                <a:solidFill>
                  <a:schemeClr val="tx1"/>
                </a:solidFill>
              </a:rPr>
              <a:t>دوليبران</a:t>
            </a:r>
            <a:r>
              <a:rPr lang="ar-DZ" sz="2400" b="1" dirty="0" smtClean="0">
                <a:solidFill>
                  <a:schemeClr val="tx1"/>
                </a:solidFill>
              </a:rPr>
              <a:t> : </a:t>
            </a:r>
            <a:r>
              <a:rPr lang="ar-DZ" sz="2000" b="1" dirty="0" smtClean="0">
                <a:solidFill>
                  <a:schemeClr val="tx1"/>
                </a:solidFill>
              </a:rPr>
              <a:t>مسكن للألم وخافض للحرارة يحتوي على </a:t>
            </a:r>
            <a:r>
              <a:rPr lang="ar-DZ" sz="2000" b="1" dirty="0" err="1" smtClean="0">
                <a:solidFill>
                  <a:schemeClr val="tx1"/>
                </a:solidFill>
              </a:rPr>
              <a:t>البراسيطامول</a:t>
            </a:r>
            <a:r>
              <a:rPr lang="ar-DZ" sz="2000" b="1" dirty="0" smtClean="0">
                <a:solidFill>
                  <a:schemeClr val="tx1"/>
                </a:solidFill>
              </a:rPr>
              <a:t>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/>
        </p:blipFill>
        <p:spPr>
          <a:xfrm>
            <a:off x="1295400" y="2625144"/>
            <a:ext cx="3086100" cy="199300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Flèche gauche 4"/>
          <p:cNvSpPr/>
          <p:nvPr/>
        </p:nvSpPr>
        <p:spPr>
          <a:xfrm>
            <a:off x="4381500" y="2742395"/>
            <a:ext cx="3886200" cy="1758503"/>
          </a:xfrm>
          <a:prstGeom prst="leftArrow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err="1" smtClean="0">
                <a:solidFill>
                  <a:schemeClr val="tx1"/>
                </a:solidFill>
              </a:rPr>
              <a:t>هيغزازيم</a:t>
            </a:r>
            <a:r>
              <a:rPr lang="ar-DZ" sz="2400" b="1" dirty="0" smtClean="0">
                <a:solidFill>
                  <a:schemeClr val="tx1"/>
                </a:solidFill>
              </a:rPr>
              <a:t> : </a:t>
            </a:r>
            <a:r>
              <a:rPr lang="ar-DZ" sz="2000" b="1" dirty="0" smtClean="0">
                <a:solidFill>
                  <a:schemeClr val="tx1"/>
                </a:solidFill>
              </a:rPr>
              <a:t>لقاح سداسي يحمي الأطفال من ستة امراض معدية شائعة</a:t>
            </a:r>
            <a:r>
              <a:rPr lang="ar-DZ" sz="2400" b="1" dirty="0" smtClean="0">
                <a:solidFill>
                  <a:schemeClr val="tx1"/>
                </a:solidFill>
              </a:rPr>
              <a:t>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8" b="36665"/>
          <a:stretch/>
        </p:blipFill>
        <p:spPr>
          <a:xfrm>
            <a:off x="1295400" y="4818039"/>
            <a:ext cx="3086100" cy="18288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Flèche gauche 6"/>
          <p:cNvSpPr/>
          <p:nvPr/>
        </p:nvSpPr>
        <p:spPr>
          <a:xfrm>
            <a:off x="4381500" y="4818039"/>
            <a:ext cx="3886200" cy="1600200"/>
          </a:xfrm>
          <a:prstGeom prst="leftArrow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err="1" smtClean="0">
                <a:solidFill>
                  <a:schemeClr val="tx1"/>
                </a:solidFill>
              </a:rPr>
              <a:t>دوبيكسنت</a:t>
            </a:r>
            <a:r>
              <a:rPr lang="ar-DZ" sz="2400" dirty="0" smtClean="0">
                <a:solidFill>
                  <a:schemeClr val="tx1"/>
                </a:solidFill>
              </a:rPr>
              <a:t> : </a:t>
            </a:r>
            <a:r>
              <a:rPr lang="ar-DZ" sz="2000" b="1" dirty="0" smtClean="0">
                <a:solidFill>
                  <a:schemeClr val="tx1"/>
                </a:solidFill>
              </a:rPr>
              <a:t>دواء بيولوجي لعلاج التهاب الجلد </a:t>
            </a:r>
            <a:r>
              <a:rPr lang="ar-DZ" sz="2000" b="1" dirty="0" err="1" smtClean="0">
                <a:solidFill>
                  <a:schemeClr val="tx1"/>
                </a:solidFill>
              </a:rPr>
              <a:t>التأتبي</a:t>
            </a:r>
            <a:r>
              <a:rPr lang="ar-DZ" sz="2000" b="1" dirty="0" smtClean="0">
                <a:solidFill>
                  <a:schemeClr val="tx1"/>
                </a:solidFill>
              </a:rPr>
              <a:t> و الربو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67700" y="6405828"/>
            <a:ext cx="571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6</a:t>
            </a:r>
            <a:endParaRPr lang="ar-S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12105" r="51064" b="12105"/>
          <a:stretch/>
        </p:blipFill>
        <p:spPr>
          <a:xfrm>
            <a:off x="1295400" y="337201"/>
            <a:ext cx="3085200" cy="191230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579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53400" y="6400800"/>
            <a:ext cx="533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/>
              <a:t>7</a:t>
            </a:r>
            <a:endParaRPr lang="ar-SA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426293" y="2848421"/>
            <a:ext cx="6553200" cy="3114378"/>
            <a:chOff x="2438400" y="2728409"/>
            <a:chExt cx="6553200" cy="2563370"/>
          </a:xfrm>
        </p:grpSpPr>
        <p:sp>
          <p:nvSpPr>
            <p:cNvPr id="5" name="Arrondir un rectangle avec un coin diagonal 4"/>
            <p:cNvSpPr/>
            <p:nvPr/>
          </p:nvSpPr>
          <p:spPr>
            <a:xfrm>
              <a:off x="2438400" y="2728409"/>
              <a:ext cx="6553200" cy="2547568"/>
            </a:xfrm>
            <a:prstGeom prst="round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DZ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614411" y="2885206"/>
              <a:ext cx="6324600" cy="24065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DZ" dirty="0" smtClean="0"/>
                <a:t>و هو القسم المسؤول عن :</a:t>
              </a:r>
            </a:p>
            <a:p>
              <a:pPr algn="r"/>
              <a:r>
                <a:rPr lang="ar-DZ" sz="2000" b="1" dirty="0" smtClean="0"/>
                <a:t>البحث العلمي :</a:t>
              </a:r>
            </a:p>
            <a:p>
              <a:pPr algn="r"/>
              <a:r>
                <a:rPr lang="ar-DZ" dirty="0" smtClean="0"/>
                <a:t>- دراسة الامراض واكتشاف مركبات جديدة .</a:t>
              </a:r>
            </a:p>
            <a:p>
              <a:pPr algn="r"/>
              <a:r>
                <a:rPr lang="ar-DZ" dirty="0" smtClean="0"/>
                <a:t>- اجراء تجارب سريرية لضمان سلامة و فعالية الادوية .</a:t>
              </a:r>
            </a:p>
            <a:p>
              <a:pPr algn="r"/>
              <a:r>
                <a:rPr lang="ar-DZ" sz="2000" b="1" dirty="0" smtClean="0"/>
                <a:t>التطوير :</a:t>
              </a:r>
            </a:p>
            <a:p>
              <a:pPr algn="r"/>
              <a:r>
                <a:rPr lang="ar-DZ" dirty="0" smtClean="0"/>
                <a:t>- تحسين الادوية الموجودة او تطوير طرق جديدة </a:t>
              </a:r>
              <a:r>
                <a:rPr lang="ar-DZ" dirty="0" err="1" smtClean="0"/>
                <a:t>لانتجها</a:t>
              </a:r>
              <a:r>
                <a:rPr lang="ar-DZ" dirty="0" smtClean="0"/>
                <a:t> .</a:t>
              </a:r>
            </a:p>
            <a:p>
              <a:pPr algn="r"/>
              <a:r>
                <a:rPr lang="ar-DZ" dirty="0" smtClean="0"/>
                <a:t>- العمل على انتاج أدوية و لقاحات مبتكرة باستخدام التكنولوجيا الحديثة .</a:t>
              </a:r>
            </a:p>
            <a:p>
              <a:pPr algn="r"/>
              <a:r>
                <a:rPr lang="ar-DZ" dirty="0" smtClean="0"/>
                <a:t>في شركة </a:t>
              </a:r>
              <a:r>
                <a:rPr lang="ar-DZ" dirty="0" err="1" smtClean="0"/>
                <a:t>سانوفي</a:t>
              </a:r>
              <a:r>
                <a:rPr lang="ar-DZ" dirty="0" smtClean="0"/>
                <a:t> , يمثل جزءا أساسيا من عملها , حيث تستثمر مليارات الدولارات سنويا لتطوير أدوية ولقاحات تلبي احتياجات المرضى حول العالم . </a:t>
              </a:r>
            </a:p>
            <a:p>
              <a:pPr algn="r"/>
              <a:endParaRPr lang="ar-DZ" dirty="0" smtClean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395169" cy="4501166"/>
          </a:xfrm>
          <a:prstGeom prst="round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0" y="0"/>
            <a:ext cx="9144000" cy="2057400"/>
            <a:chOff x="0" y="0"/>
            <a:chExt cx="9144000" cy="219495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97" b="35926"/>
            <a:stretch/>
          </p:blipFill>
          <p:spPr>
            <a:xfrm>
              <a:off x="0" y="0"/>
              <a:ext cx="9144000" cy="21949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14600" y="0"/>
              <a:ext cx="4114800" cy="990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fr-FR" sz="2800" b="1" dirty="0">
                  <a:solidFill>
                    <a:srgbClr val="1818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(R&amp;D) </a:t>
              </a:r>
              <a:r>
                <a:rPr lang="ar-DZ" sz="2800" b="1" dirty="0">
                  <a:solidFill>
                    <a:srgbClr val="1818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البحث والتطوير</a:t>
              </a:r>
              <a:r>
                <a:rPr lang="fr-FR" sz="2800" b="1" dirty="0">
                  <a:solidFill>
                    <a:srgbClr val="1818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- 5</a:t>
              </a:r>
              <a:endParaRPr lang="ar-SA" sz="2800" b="1" dirty="0">
                <a:solidFill>
                  <a:srgbClr val="181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9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757</Words>
  <Application>Microsoft Office PowerPoint</Application>
  <PresentationFormat>Affichage à l'écran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تقي الدين</dc:creator>
  <cp:lastModifiedBy>تقي الدين</cp:lastModifiedBy>
  <cp:revision>169</cp:revision>
  <dcterms:created xsi:type="dcterms:W3CDTF">2006-08-16T00:00:00Z</dcterms:created>
  <dcterms:modified xsi:type="dcterms:W3CDTF">2024-12-13T14:10:20Z</dcterms:modified>
</cp:coreProperties>
</file>