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23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610C4E1-F10A-4066-9170-1B05F1D0458B}" v="18" dt="2023-10-07T10:32:03.7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82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microsoft.com/office/2015/10/relationships/revisionInfo" Target="revisionInfo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Cliquez pour déplacer la diapo</a:t>
            </a:r>
          </a:p>
        </p:txBody>
      </p:sp>
      <p:sp>
        <p:nvSpPr>
          <p:cNvPr id="98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fr-FR" sz="2000" b="0" strike="noStrike" spc="-1">
                <a:latin typeface="Arial"/>
              </a:rPr>
              <a:t>Cliquez pour modifier le format des notes</a:t>
            </a:r>
          </a:p>
        </p:txBody>
      </p:sp>
      <p:sp>
        <p:nvSpPr>
          <p:cNvPr id="99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fr-FR" sz="1400" b="0" strike="noStrike" spc="-1">
                <a:latin typeface="Times New Roman"/>
              </a:rPr>
              <a:t>&lt;en-tête&gt;</a:t>
            </a:r>
          </a:p>
        </p:txBody>
      </p:sp>
      <p:sp>
        <p:nvSpPr>
          <p:cNvPr id="100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fr-FR" sz="1400" b="0" strike="noStrike" spc="-1">
                <a:latin typeface="Times New Roman"/>
              </a:rPr>
              <a:t>&lt;date/heure&gt;</a:t>
            </a:r>
          </a:p>
        </p:txBody>
      </p:sp>
      <p:sp>
        <p:nvSpPr>
          <p:cNvPr id="101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fr-FR" sz="1400" b="0" strike="noStrike" spc="-1">
                <a:latin typeface="Times New Roman"/>
              </a:rPr>
              <a:t>&lt;pied de page&gt;</a:t>
            </a:r>
          </a:p>
        </p:txBody>
      </p:sp>
      <p:sp>
        <p:nvSpPr>
          <p:cNvPr id="102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CF81DABB-DA5C-466C-98F3-6B495FFD4BB5}" type="slidenum">
              <a:rPr lang="fr-FR" sz="1400" b="0" strike="noStrike" spc="-1">
                <a:latin typeface="Times New Roman"/>
              </a:rPr>
              <a:t>‹N°›</a:t>
            </a:fld>
            <a:endParaRPr lang="fr-FR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88900" y="744538"/>
            <a:ext cx="6616700" cy="3722687"/>
          </a:xfrm>
          <a:prstGeom prst="rect">
            <a:avLst/>
          </a:prstGeom>
        </p:spPr>
      </p:sp>
      <p:sp>
        <p:nvSpPr>
          <p:cNvPr id="159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320" cy="3599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fr-FR" sz="2000" b="0" strike="noStrike" spc="-1">
              <a:latin typeface="Arial"/>
            </a:endParaRPr>
          </a:p>
        </p:txBody>
      </p:sp>
      <p:sp>
        <p:nvSpPr>
          <p:cNvPr id="160" name="Espace réservé du numéro de diapositive 3"/>
          <p:cNvSpPr/>
          <p:nvPr/>
        </p:nvSpPr>
        <p:spPr>
          <a:xfrm>
            <a:off x="3884760" y="8685360"/>
            <a:ext cx="2970720" cy="457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46655D9A-E8B9-424A-AA33-698665DB2307}" type="slidenum">
              <a:rPr lang="fr-FR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1</a:t>
            </a:fld>
            <a:endParaRPr lang="fr-FR" sz="12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88900" y="744538"/>
            <a:ext cx="6616700" cy="3722687"/>
          </a:xfrm>
          <a:prstGeom prst="rect">
            <a:avLst/>
          </a:prstGeom>
        </p:spPr>
      </p:sp>
      <p:sp>
        <p:nvSpPr>
          <p:cNvPr id="162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320" cy="3599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fr-FR" sz="2000" b="0" strike="noStrike" spc="-1">
              <a:latin typeface="Arial"/>
            </a:endParaRPr>
          </a:p>
        </p:txBody>
      </p:sp>
      <p:sp>
        <p:nvSpPr>
          <p:cNvPr id="163" name="Espace réservé du numéro de diapositive 3"/>
          <p:cNvSpPr/>
          <p:nvPr/>
        </p:nvSpPr>
        <p:spPr>
          <a:xfrm>
            <a:off x="3884760" y="8685360"/>
            <a:ext cx="2970720" cy="457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18D13E2C-7670-4163-96B3-358A1942EC7B}" type="slidenum">
              <a:rPr lang="fr-FR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2</a:t>
            </a:fld>
            <a:endParaRPr lang="fr-FR" sz="12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88900" y="744538"/>
            <a:ext cx="6616700" cy="3722687"/>
          </a:xfrm>
          <a:prstGeom prst="rect">
            <a:avLst/>
          </a:prstGeom>
        </p:spPr>
      </p:sp>
      <p:sp>
        <p:nvSpPr>
          <p:cNvPr id="165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320" cy="3599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fr-FR" sz="2000" b="0" strike="noStrike" spc="-1">
              <a:latin typeface="Arial"/>
            </a:endParaRPr>
          </a:p>
        </p:txBody>
      </p:sp>
      <p:sp>
        <p:nvSpPr>
          <p:cNvPr id="166" name="Espace réservé du numéro de diapositive 3"/>
          <p:cNvSpPr/>
          <p:nvPr/>
        </p:nvSpPr>
        <p:spPr>
          <a:xfrm>
            <a:off x="3884760" y="8685360"/>
            <a:ext cx="2970720" cy="457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8DA8A9DC-F011-4AF5-A03D-33E3D74A5E3B}" type="slidenum">
              <a:rPr lang="fr-FR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3</a:t>
            </a:fld>
            <a:endParaRPr lang="fr-FR" sz="12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88900" y="744538"/>
            <a:ext cx="6616700" cy="3722687"/>
          </a:xfrm>
          <a:prstGeom prst="rect">
            <a:avLst/>
          </a:prstGeom>
        </p:spPr>
      </p:sp>
      <p:sp>
        <p:nvSpPr>
          <p:cNvPr id="168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320" cy="3599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fr-FR" sz="2000" b="0" strike="noStrike" spc="-1">
              <a:latin typeface="Arial"/>
            </a:endParaRPr>
          </a:p>
        </p:txBody>
      </p:sp>
      <p:sp>
        <p:nvSpPr>
          <p:cNvPr id="169" name="Espace réservé du numéro de diapositive 3"/>
          <p:cNvSpPr/>
          <p:nvPr/>
        </p:nvSpPr>
        <p:spPr>
          <a:xfrm>
            <a:off x="3884760" y="8685360"/>
            <a:ext cx="2970720" cy="457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EECF8D58-27DF-4AFB-BEA0-283C367EDFF8}" type="slidenum">
              <a:rPr lang="fr-FR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8</a:t>
            </a:fld>
            <a:endParaRPr lang="fr-FR" sz="12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88900" y="744538"/>
            <a:ext cx="6616700" cy="3722687"/>
          </a:xfrm>
          <a:prstGeom prst="rect">
            <a:avLst/>
          </a:prstGeom>
        </p:spPr>
      </p:sp>
      <p:sp>
        <p:nvSpPr>
          <p:cNvPr id="171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320" cy="3599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fr-FR" sz="2000" b="0" strike="noStrike" spc="-1">
              <a:latin typeface="Arial"/>
            </a:endParaRPr>
          </a:p>
        </p:txBody>
      </p:sp>
      <p:sp>
        <p:nvSpPr>
          <p:cNvPr id="172" name="Espace réservé du numéro de diapositive 3"/>
          <p:cNvSpPr/>
          <p:nvPr/>
        </p:nvSpPr>
        <p:spPr>
          <a:xfrm>
            <a:off x="3884760" y="8685360"/>
            <a:ext cx="2970720" cy="457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C41814AA-B944-4AA6-B5E2-D2686FFD5543}" type="slidenum">
              <a:rPr lang="fr-FR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9</a:t>
            </a:fld>
            <a:endParaRPr lang="fr-FR" sz="12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8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0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8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9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2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3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4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5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6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3" hidden="1"/>
          <p:cNvSpPr/>
          <p:nvPr/>
        </p:nvSpPr>
        <p:spPr>
          <a:xfrm>
            <a:off x="304920" y="228600"/>
            <a:ext cx="11593440" cy="2467800"/>
          </a:xfrm>
          <a:prstGeom prst="roundRect">
            <a:avLst>
              <a:gd name="adj" fmla="val 3362"/>
            </a:avLst>
          </a:prstGeom>
          <a:gradFill rotWithShape="0">
            <a:gsLst>
              <a:gs pos="10000">
                <a:srgbClr val="95B3D7"/>
              </a:gs>
              <a:gs pos="100000">
                <a:srgbClr val="376092"/>
              </a:gs>
            </a:gsLst>
            <a:lin ang="162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17" name="Group 15"/>
          <p:cNvGrpSpPr/>
          <p:nvPr/>
        </p:nvGrpSpPr>
        <p:grpSpPr>
          <a:xfrm>
            <a:off x="282240" y="1679400"/>
            <a:ext cx="11630160" cy="1328760"/>
            <a:chOff x="282240" y="1679400"/>
            <a:chExt cx="11630160" cy="1328760"/>
          </a:xfrm>
        </p:grpSpPr>
        <p:sp>
          <p:nvSpPr>
            <p:cNvPr id="2" name="Freeform 14"/>
            <p:cNvSpPr/>
            <p:nvPr/>
          </p:nvSpPr>
          <p:spPr>
            <a:xfrm>
              <a:off x="8063280" y="1824480"/>
              <a:ext cx="3834000" cy="712800"/>
            </a:xfrm>
            <a:custGeom>
              <a:avLst/>
              <a:gdLst/>
              <a:ahLst/>
              <a:cxnLst/>
              <a:rect l="l" t="t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" name="Freeform 18"/>
            <p:cNvSpPr/>
            <p:nvPr/>
          </p:nvSpPr>
          <p:spPr>
            <a:xfrm>
              <a:off x="3492360" y="1696320"/>
              <a:ext cx="7391520" cy="848880"/>
            </a:xfrm>
            <a:custGeom>
              <a:avLst/>
              <a:gdLst/>
              <a:ahLst/>
              <a:cxnLst/>
              <a:rect l="l" t="t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" name="Freeform 22"/>
            <p:cNvSpPr/>
            <p:nvPr/>
          </p:nvSpPr>
          <p:spPr>
            <a:xfrm>
              <a:off x="3771720" y="1708560"/>
              <a:ext cx="7289640" cy="773280"/>
            </a:xfrm>
            <a:custGeom>
              <a:avLst/>
              <a:gdLst/>
              <a:ahLst/>
              <a:cxnLst/>
              <a:rect l="l" t="t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" name="Freeform 26"/>
            <p:cNvSpPr/>
            <p:nvPr/>
          </p:nvSpPr>
          <p:spPr>
            <a:xfrm>
              <a:off x="7479360" y="1694880"/>
              <a:ext cx="4409640" cy="650520"/>
            </a:xfrm>
            <a:custGeom>
              <a:avLst/>
              <a:gdLst/>
              <a:ahLst/>
              <a:cxnLst/>
              <a:rect l="l" t="t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" name="Freeform 10"/>
            <p:cNvSpPr/>
            <p:nvPr/>
          </p:nvSpPr>
          <p:spPr>
            <a:xfrm>
              <a:off x="282240" y="1679400"/>
              <a:ext cx="11630160" cy="1328760"/>
            </a:xfrm>
            <a:custGeom>
              <a:avLst/>
              <a:gdLst/>
              <a:ahLst/>
              <a:cxnLst/>
              <a:rect l="l" t="t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blipFill rotWithShape="0">
              <a:blip r:embed="rId15"/>
              <a:stretch/>
            </a:blipFill>
            <a:ln w="952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7" name="Rounded Rectangle 15"/>
          <p:cNvSpPr/>
          <p:nvPr/>
        </p:nvSpPr>
        <p:spPr>
          <a:xfrm>
            <a:off x="304920" y="228600"/>
            <a:ext cx="11593440" cy="6033960"/>
          </a:xfrm>
          <a:prstGeom prst="roundRect">
            <a:avLst>
              <a:gd name="adj" fmla="val 1272"/>
            </a:avLst>
          </a:prstGeom>
          <a:gradFill rotWithShape="0">
            <a:gsLst>
              <a:gs pos="0">
                <a:srgbClr val="376092"/>
              </a:gs>
              <a:gs pos="100000">
                <a:srgbClr val="95B3D7"/>
              </a:gs>
            </a:gsLst>
            <a:lin ang="54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8" name="Group 9"/>
          <p:cNvGrpSpPr/>
          <p:nvPr/>
        </p:nvGrpSpPr>
        <p:grpSpPr>
          <a:xfrm>
            <a:off x="282240" y="5353920"/>
            <a:ext cx="11630160" cy="1330560"/>
            <a:chOff x="282240" y="5353920"/>
            <a:chExt cx="11630160" cy="1330560"/>
          </a:xfrm>
        </p:grpSpPr>
        <p:sp>
          <p:nvSpPr>
            <p:cNvPr id="9" name="Freeform 14"/>
            <p:cNvSpPr/>
            <p:nvPr/>
          </p:nvSpPr>
          <p:spPr>
            <a:xfrm>
              <a:off x="8073360" y="5499360"/>
              <a:ext cx="3839040" cy="713880"/>
            </a:xfrm>
            <a:custGeom>
              <a:avLst/>
              <a:gdLst/>
              <a:ahLst/>
              <a:cxnLst/>
              <a:rect l="l" t="t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0" name="Freeform 18"/>
            <p:cNvSpPr/>
            <p:nvPr/>
          </p:nvSpPr>
          <p:spPr>
            <a:xfrm>
              <a:off x="3496680" y="5370840"/>
              <a:ext cx="7401240" cy="850320"/>
            </a:xfrm>
            <a:custGeom>
              <a:avLst/>
              <a:gdLst/>
              <a:ahLst/>
              <a:cxnLst/>
              <a:rect l="l" t="t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1" name="Freeform 22"/>
            <p:cNvSpPr/>
            <p:nvPr/>
          </p:nvSpPr>
          <p:spPr>
            <a:xfrm>
              <a:off x="3776040" y="5383080"/>
              <a:ext cx="7299000" cy="774360"/>
            </a:xfrm>
            <a:custGeom>
              <a:avLst/>
              <a:gdLst/>
              <a:ahLst/>
              <a:cxnLst/>
              <a:rect l="l" t="t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2" name="Freeform 26"/>
            <p:cNvSpPr/>
            <p:nvPr/>
          </p:nvSpPr>
          <p:spPr>
            <a:xfrm>
              <a:off x="7488720" y="5369760"/>
              <a:ext cx="4415400" cy="651240"/>
            </a:xfrm>
            <a:custGeom>
              <a:avLst/>
              <a:gdLst/>
              <a:ahLst/>
              <a:cxnLst/>
              <a:rect l="l" t="t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3" name="Freeform 10"/>
            <p:cNvSpPr/>
            <p:nvPr/>
          </p:nvSpPr>
          <p:spPr>
            <a:xfrm>
              <a:off x="282240" y="5353920"/>
              <a:ext cx="11630160" cy="1330560"/>
            </a:xfrm>
            <a:custGeom>
              <a:avLst/>
              <a:gdLst/>
              <a:ahLst/>
              <a:cxnLst/>
              <a:rect l="l" t="t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blipFill rotWithShape="0">
              <a:blip r:embed="rId15"/>
              <a:stretch/>
            </a:blipFill>
            <a:ln w="952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fr-FR" sz="4400" b="0" strike="noStrike" spc="-1">
                <a:solidFill>
                  <a:srgbClr val="000000"/>
                </a:solidFill>
                <a:latin typeface="Arial"/>
              </a:rPr>
              <a:t>Cliquez pour éditer le format du texte-titre</a:t>
            </a: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08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800" b="0" strike="noStrike" spc="-1">
                <a:solidFill>
                  <a:srgbClr val="000000"/>
                </a:solidFill>
                <a:latin typeface="Arial"/>
              </a:rPr>
              <a:t>Cliquez pour éditer le format du plan de texte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800" b="0" strike="noStrike" spc="-1">
                <a:solidFill>
                  <a:srgbClr val="000000"/>
                </a:solidFill>
                <a:latin typeface="Arial"/>
              </a:rPr>
              <a:t>Second niveau de plan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800" b="0" strike="noStrike" spc="-1">
                <a:solidFill>
                  <a:srgbClr val="000000"/>
                </a:solidFill>
                <a:latin typeface="Arial"/>
              </a:rPr>
              <a:t>Troisième niveau de plan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800" b="0" strike="noStrike" spc="-1">
                <a:solidFill>
                  <a:srgbClr val="000000"/>
                </a:solidFill>
                <a:latin typeface="Arial"/>
              </a:rPr>
              <a:t>Quatrième niveau de plan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800" b="0" strike="noStrike" spc="-1">
                <a:solidFill>
                  <a:srgbClr val="000000"/>
                </a:solidFill>
                <a:latin typeface="Arial"/>
              </a:rPr>
              <a:t>Cinquième niveau de plan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800" b="0" strike="noStrike" spc="-1">
                <a:solidFill>
                  <a:srgbClr val="000000"/>
                </a:solidFill>
                <a:latin typeface="Arial"/>
              </a:rPr>
              <a:t>Sixième niveau de plan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800" b="0" strike="noStrike" spc="-1">
                <a:solidFill>
                  <a:srgbClr val="000000"/>
                </a:solidFill>
                <a:latin typeface="Arial"/>
              </a:rPr>
              <a:t>Septième niveau de plan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Rounded Rectangle 13"/>
          <p:cNvSpPr/>
          <p:nvPr/>
        </p:nvSpPr>
        <p:spPr>
          <a:xfrm>
            <a:off x="304920" y="228600"/>
            <a:ext cx="11593440" cy="2467800"/>
          </a:xfrm>
          <a:prstGeom prst="roundRect">
            <a:avLst>
              <a:gd name="adj" fmla="val 3362"/>
            </a:avLst>
          </a:prstGeom>
          <a:gradFill rotWithShape="0">
            <a:gsLst>
              <a:gs pos="10000">
                <a:srgbClr val="95B3D7"/>
              </a:gs>
              <a:gs pos="100000">
                <a:srgbClr val="376092"/>
              </a:gs>
            </a:gsLst>
            <a:lin ang="162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53" name="Group 15"/>
          <p:cNvGrpSpPr/>
          <p:nvPr/>
        </p:nvGrpSpPr>
        <p:grpSpPr>
          <a:xfrm>
            <a:off x="282240" y="1679400"/>
            <a:ext cx="11630160" cy="1328760"/>
            <a:chOff x="282240" y="1679400"/>
            <a:chExt cx="11630160" cy="1328760"/>
          </a:xfrm>
        </p:grpSpPr>
        <p:sp>
          <p:nvSpPr>
            <p:cNvPr id="54" name="Freeform 14"/>
            <p:cNvSpPr/>
            <p:nvPr/>
          </p:nvSpPr>
          <p:spPr>
            <a:xfrm>
              <a:off x="8063280" y="1824480"/>
              <a:ext cx="3834000" cy="712800"/>
            </a:xfrm>
            <a:custGeom>
              <a:avLst/>
              <a:gdLst/>
              <a:ahLst/>
              <a:cxnLst/>
              <a:rect l="l" t="t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5" name="Freeform 18"/>
            <p:cNvSpPr/>
            <p:nvPr/>
          </p:nvSpPr>
          <p:spPr>
            <a:xfrm>
              <a:off x="3492360" y="1696320"/>
              <a:ext cx="7391520" cy="848880"/>
            </a:xfrm>
            <a:custGeom>
              <a:avLst/>
              <a:gdLst/>
              <a:ahLst/>
              <a:cxnLst/>
              <a:rect l="l" t="t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6" name="Freeform 22"/>
            <p:cNvSpPr/>
            <p:nvPr/>
          </p:nvSpPr>
          <p:spPr>
            <a:xfrm>
              <a:off x="3771720" y="1708560"/>
              <a:ext cx="7289640" cy="773280"/>
            </a:xfrm>
            <a:custGeom>
              <a:avLst/>
              <a:gdLst/>
              <a:ahLst/>
              <a:cxnLst/>
              <a:rect l="l" t="t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7" name="Freeform 26"/>
            <p:cNvSpPr/>
            <p:nvPr/>
          </p:nvSpPr>
          <p:spPr>
            <a:xfrm>
              <a:off x="7479360" y="1694880"/>
              <a:ext cx="4409640" cy="650520"/>
            </a:xfrm>
            <a:custGeom>
              <a:avLst/>
              <a:gdLst/>
              <a:ahLst/>
              <a:cxnLst/>
              <a:rect l="l" t="t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8" name="Freeform 10"/>
            <p:cNvSpPr/>
            <p:nvPr/>
          </p:nvSpPr>
          <p:spPr>
            <a:xfrm>
              <a:off x="282240" y="1679400"/>
              <a:ext cx="11630160" cy="1328760"/>
            </a:xfrm>
            <a:custGeom>
              <a:avLst/>
              <a:gdLst/>
              <a:ahLst/>
              <a:cxnLst/>
              <a:rect l="l" t="t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blipFill rotWithShape="0">
              <a:blip r:embed="rId15"/>
              <a:stretch/>
            </a:blipFill>
            <a:ln w="952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Cliquez pour éditer le format du texte-titre</a:t>
            </a: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800" b="0" strike="noStrike" spc="-1">
                <a:solidFill>
                  <a:srgbClr val="000000"/>
                </a:solidFill>
                <a:latin typeface="Arial"/>
              </a:rPr>
              <a:t>Cliquez pour éditer le format du plan de texte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000" b="0" strike="noStrike" spc="-1">
                <a:solidFill>
                  <a:srgbClr val="000000"/>
                </a:solidFill>
                <a:latin typeface="Arial"/>
              </a:rPr>
              <a:t>Second niveau de plan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Troisième niveau de plan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Quatrième niveau de plan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Arial"/>
              </a:rPr>
              <a:t>Cinquième niveau de plan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Arial"/>
              </a:rPr>
              <a:t>Sixième niveau de plan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Arial"/>
              </a:rPr>
              <a:t>Septième niveau de plan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Titre 1"/>
          <p:cNvSpPr/>
          <p:nvPr/>
        </p:nvSpPr>
        <p:spPr>
          <a:xfrm>
            <a:off x="1724040" y="2125080"/>
            <a:ext cx="8596800" cy="1768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rmAutofit/>
          </a:bodyPr>
          <a:lstStyle/>
          <a:p>
            <a:pPr algn="ctr">
              <a:lnSpc>
                <a:spcPct val="100000"/>
              </a:lnSpc>
            </a:pPr>
            <a:br>
              <a:rPr dirty="0"/>
            </a:br>
            <a:br>
              <a:rPr dirty="0"/>
            </a:br>
            <a:r>
              <a:rPr lang="fr-FR" sz="4000" b="0" strike="noStrike" spc="-1" dirty="0">
                <a:solidFill>
                  <a:srgbClr val="FFFFFF"/>
                </a:solidFill>
                <a:latin typeface="Times New Roman"/>
                <a:ea typeface="DejaVu Sans"/>
              </a:rPr>
              <a:t>Cours de l'algorithmique avancée et complexité</a:t>
            </a:r>
            <a:endParaRPr lang="fr-FR" sz="4000" b="0" strike="noStrike" spc="-1" dirty="0">
              <a:latin typeface="Arial"/>
            </a:endParaRPr>
          </a:p>
        </p:txBody>
      </p:sp>
      <p:sp>
        <p:nvSpPr>
          <p:cNvPr id="104" name="Sous-titre 2"/>
          <p:cNvSpPr/>
          <p:nvPr/>
        </p:nvSpPr>
        <p:spPr>
          <a:xfrm>
            <a:off x="1724040" y="3771000"/>
            <a:ext cx="8742960" cy="2177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endParaRPr lang="fr-FR" sz="1800" b="0" strike="noStrike" spc="-1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fr-FR" sz="2400" b="0" strike="noStrike" spc="-1">
                <a:solidFill>
                  <a:srgbClr val="FFFFFF"/>
                </a:solidFill>
                <a:latin typeface="Times New Roman"/>
                <a:ea typeface="DejaVu Sans"/>
              </a:rPr>
              <a:t>Par</a:t>
            </a:r>
            <a:endParaRPr lang="fr-FR" sz="2400" b="0" strike="noStrike" spc="-1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fr-FR" sz="2400" b="0" strike="noStrike" spc="-1">
                <a:solidFill>
                  <a:srgbClr val="FFFFFF"/>
                </a:solidFill>
                <a:latin typeface="Times New Roman"/>
                <a:ea typeface="DejaVu Sans"/>
              </a:rPr>
              <a:t>Dr. Guemri Oualid</a:t>
            </a:r>
            <a:endParaRPr lang="fr-FR" sz="2400" b="0" strike="noStrike" spc="-1">
              <a:latin typeface="Arial"/>
            </a:endParaRPr>
          </a:p>
        </p:txBody>
      </p:sp>
      <p:sp>
        <p:nvSpPr>
          <p:cNvPr id="105" name="ZoneTexte 3"/>
          <p:cNvSpPr/>
          <p:nvPr/>
        </p:nvSpPr>
        <p:spPr>
          <a:xfrm>
            <a:off x="1405080" y="487800"/>
            <a:ext cx="9484920" cy="162976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vertOverflow="overflow" horzOverflow="overflow"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fr-FR" sz="2000" b="0" strike="noStrike" spc="-1" dirty="0">
                <a:solidFill>
                  <a:srgbClr val="FFFFFF"/>
                </a:solidFill>
                <a:latin typeface="Times New Roman"/>
                <a:ea typeface="DejaVu Sans"/>
              </a:rPr>
              <a:t>Centre Universitaire de Mila</a:t>
            </a:r>
            <a:endParaRPr lang="fr-FR" sz="2000" b="0" strike="noStrike" spc="-1" dirty="0">
              <a:latin typeface="Arial"/>
            </a:endParaRPr>
          </a:p>
          <a:p>
            <a:pPr algn="ctr"/>
            <a:r>
              <a:rPr lang="fr-FR" sz="2000" spc="-1" dirty="0">
                <a:solidFill>
                  <a:srgbClr val="FFFFFF"/>
                </a:solidFill>
                <a:latin typeface="Times New Roman"/>
              </a:rPr>
              <a:t>institut de Mathématiques et informatiques</a:t>
            </a:r>
          </a:p>
          <a:p>
            <a:pPr algn="ctr">
              <a:lnSpc>
                <a:spcPct val="100000"/>
              </a:lnSpc>
            </a:pPr>
            <a:r>
              <a:rPr lang="en-US" sz="2000" b="0" strike="noStrike" spc="-1" dirty="0">
                <a:solidFill>
                  <a:srgbClr val="FFFFFF"/>
                </a:solidFill>
                <a:latin typeface="Times New Roman"/>
                <a:ea typeface="DejaVu Sans"/>
              </a:rPr>
              <a:t>Département de </a:t>
            </a:r>
            <a:r>
              <a:rPr lang="en-US" sz="2000" spc="-1" dirty="0" err="1">
                <a:solidFill>
                  <a:srgbClr val="FFFFFF"/>
                </a:solidFill>
                <a:latin typeface="Times New Roman"/>
                <a:ea typeface="DejaVu Sans"/>
              </a:rPr>
              <a:t>l'informatique</a:t>
            </a:r>
            <a:br>
              <a:rPr dirty="0"/>
            </a:br>
            <a:endParaRPr lang="fr-FR" sz="20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2000" b="0" strike="noStrike" spc="-1" dirty="0">
                <a:solidFill>
                  <a:srgbClr val="FFFFFF"/>
                </a:solidFill>
                <a:latin typeface="Times New Roman"/>
                <a:ea typeface="DejaVu Sans"/>
              </a:rPr>
              <a:t>Master 1 I2A                                                                                              Année : </a:t>
            </a:r>
            <a:r>
              <a:rPr lang="fr-FR" sz="2000" spc="-1" dirty="0">
                <a:solidFill>
                  <a:srgbClr val="FFFFFF"/>
                </a:solidFill>
                <a:latin typeface="Times New Roman"/>
                <a:ea typeface="DejaVu Sans"/>
              </a:rPr>
              <a:t>2024/2025</a:t>
            </a:r>
            <a:endParaRPr lang="fr-FR" sz="20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Espace réservé du contenu 1"/>
          <p:cNvSpPr/>
          <p:nvPr/>
        </p:nvSpPr>
        <p:spPr>
          <a:xfrm>
            <a:off x="612360" y="2229480"/>
            <a:ext cx="10845720" cy="3428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endParaRPr lang="fr-FR" sz="1800" b="0" strike="noStrike" spc="-1">
              <a:latin typeface="Arial"/>
            </a:endParaRPr>
          </a:p>
          <a:p>
            <a:pPr>
              <a:lnSpc>
                <a:spcPct val="80000"/>
              </a:lnSpc>
              <a:spcBef>
                <a:spcPts val="519"/>
              </a:spcBef>
              <a:tabLst>
                <a:tab pos="0" algn="l"/>
              </a:tabLst>
            </a:pPr>
            <a:r>
              <a:rPr lang="fr-FR" sz="2800" b="0" strike="noStrike" spc="-1">
                <a:solidFill>
                  <a:srgbClr val="1F497D"/>
                </a:solidFill>
                <a:latin typeface="Times New Roman"/>
                <a:ea typeface="DejaVu Sans"/>
              </a:rPr>
              <a:t>Soit un tableau </a:t>
            </a:r>
            <a:r>
              <a:rPr lang="fr-FR" sz="2800" b="0" i="1" strike="noStrike" spc="-1">
                <a:solidFill>
                  <a:srgbClr val="1F497D"/>
                </a:solidFill>
                <a:latin typeface="Times New Roman"/>
                <a:ea typeface="DejaVu Sans"/>
              </a:rPr>
              <a:t>T</a:t>
            </a:r>
            <a:r>
              <a:rPr lang="fr-FR" sz="2800" b="0" strike="noStrike" spc="-1">
                <a:solidFill>
                  <a:srgbClr val="1F497D"/>
                </a:solidFill>
                <a:latin typeface="Times New Roman"/>
                <a:ea typeface="DejaVu Sans"/>
              </a:rPr>
              <a:t> de </a:t>
            </a:r>
            <a:r>
              <a:rPr lang="fr-FR" sz="2800" b="0" i="1" strike="noStrike" spc="-1">
                <a:solidFill>
                  <a:srgbClr val="1F497D"/>
                </a:solidFill>
                <a:latin typeface="Times New Roman"/>
                <a:ea typeface="DejaVu Sans"/>
              </a:rPr>
              <a:t>n</a:t>
            </a:r>
            <a:r>
              <a:rPr lang="fr-FR" sz="2800" b="0" strike="noStrike" spc="-1">
                <a:solidFill>
                  <a:srgbClr val="1F497D"/>
                </a:solidFill>
                <a:latin typeface="Times New Roman"/>
                <a:ea typeface="DejaVu Sans"/>
              </a:rPr>
              <a:t> éléments et un élément </a:t>
            </a:r>
            <a:r>
              <a:rPr lang="fr-FR" sz="2800" b="0" i="1" strike="noStrike" spc="-1">
                <a:solidFill>
                  <a:srgbClr val="1F497D"/>
                </a:solidFill>
                <a:latin typeface="Times New Roman"/>
                <a:ea typeface="DejaVu Sans"/>
              </a:rPr>
              <a:t>e</a:t>
            </a:r>
            <a:r>
              <a:rPr lang="fr-FR" sz="2800" b="0" strike="noStrike" spc="-1">
                <a:solidFill>
                  <a:srgbClr val="1F497D"/>
                </a:solidFill>
                <a:latin typeface="Times New Roman"/>
                <a:ea typeface="DejaVu Sans"/>
              </a:rPr>
              <a:t> (supposant un entier) :</a:t>
            </a:r>
            <a:endParaRPr lang="fr-FR" sz="2800" b="0" strike="noStrike" spc="-1">
              <a:latin typeface="Arial"/>
            </a:endParaRPr>
          </a:p>
          <a:p>
            <a:pPr marL="343080" indent="-342000">
              <a:lnSpc>
                <a:spcPct val="80000"/>
              </a:lnSpc>
              <a:spcBef>
                <a:spcPts val="519"/>
              </a:spcBef>
              <a:buClr>
                <a:srgbClr val="4F81BD"/>
              </a:buClr>
              <a:buFont typeface="Arial"/>
              <a:buChar char="•"/>
              <a:tabLst>
                <a:tab pos="0" algn="l"/>
              </a:tabLst>
            </a:pPr>
            <a:r>
              <a:rPr lang="fr-FR" sz="2800" b="0" strike="noStrike" spc="-1">
                <a:solidFill>
                  <a:srgbClr val="1F497D"/>
                </a:solidFill>
                <a:latin typeface="Times New Roman"/>
                <a:ea typeface="DejaVu Sans"/>
              </a:rPr>
              <a:t>En général, la recherche de l'existence de </a:t>
            </a:r>
            <a:r>
              <a:rPr lang="fr-FR" sz="2800" b="0" i="1" strike="noStrike" spc="-1">
                <a:solidFill>
                  <a:srgbClr val="1F497D"/>
                </a:solidFill>
                <a:latin typeface="Times New Roman"/>
                <a:ea typeface="DejaVu Sans"/>
              </a:rPr>
              <a:t>e</a:t>
            </a:r>
            <a:r>
              <a:rPr lang="fr-FR" sz="2800" b="0" strike="noStrike" spc="-1">
                <a:solidFill>
                  <a:srgbClr val="1F497D"/>
                </a:solidFill>
                <a:latin typeface="Times New Roman"/>
                <a:ea typeface="DejaVu Sans"/>
              </a:rPr>
              <a:t> dans </a:t>
            </a:r>
            <a:r>
              <a:rPr lang="fr-FR" sz="2800" b="0" i="1" strike="noStrike" spc="-1">
                <a:solidFill>
                  <a:srgbClr val="1F497D"/>
                </a:solidFill>
                <a:latin typeface="Times New Roman"/>
                <a:ea typeface="DejaVu Sans"/>
              </a:rPr>
              <a:t>T</a:t>
            </a:r>
            <a:r>
              <a:rPr lang="fr-FR" sz="2800" b="0" strike="noStrike" spc="-1">
                <a:solidFill>
                  <a:srgbClr val="1F497D"/>
                </a:solidFill>
                <a:latin typeface="Times New Roman"/>
                <a:ea typeface="DejaVu Sans"/>
              </a:rPr>
              <a:t> est en </a:t>
            </a:r>
            <a:r>
              <a:rPr lang="fr-FR" sz="2800" b="0" i="1" strike="noStrike" spc="-1">
                <a:solidFill>
                  <a:srgbClr val="1F497D"/>
                </a:solidFill>
                <a:latin typeface="Times New Roman"/>
                <a:ea typeface="DejaVu Sans"/>
              </a:rPr>
              <a:t>O(n)</a:t>
            </a:r>
            <a:r>
              <a:rPr lang="fr-FR" sz="2800" b="0" strike="noStrike" spc="-1">
                <a:solidFill>
                  <a:srgbClr val="1F497D"/>
                </a:solidFill>
                <a:latin typeface="Times New Roman"/>
                <a:ea typeface="DejaVu Sans"/>
              </a:rPr>
              <a:t> et l'insertion de </a:t>
            </a:r>
            <a:r>
              <a:rPr lang="fr-FR" sz="2800" b="0" i="1" strike="noStrike" spc="-1">
                <a:solidFill>
                  <a:srgbClr val="1F497D"/>
                </a:solidFill>
                <a:latin typeface="Times New Roman"/>
                <a:ea typeface="DejaVu Sans"/>
              </a:rPr>
              <a:t>e</a:t>
            </a:r>
            <a:r>
              <a:rPr lang="fr-FR" sz="2800" b="0" strike="noStrike" spc="-1">
                <a:solidFill>
                  <a:srgbClr val="1F497D"/>
                </a:solidFill>
                <a:latin typeface="Times New Roman"/>
                <a:ea typeface="DejaVu Sans"/>
              </a:rPr>
              <a:t> dans </a:t>
            </a:r>
            <a:r>
              <a:rPr lang="fr-FR" sz="2800" b="0" i="1" strike="noStrike" spc="-1">
                <a:solidFill>
                  <a:srgbClr val="1F497D"/>
                </a:solidFill>
                <a:latin typeface="Times New Roman"/>
                <a:ea typeface="DejaVu Sans"/>
              </a:rPr>
              <a:t>T</a:t>
            </a:r>
            <a:r>
              <a:rPr lang="fr-FR" sz="2800" b="0" strike="noStrike" spc="-1">
                <a:solidFill>
                  <a:srgbClr val="1F497D"/>
                </a:solidFill>
                <a:latin typeface="Times New Roman"/>
                <a:ea typeface="DejaVu Sans"/>
              </a:rPr>
              <a:t> est en </a:t>
            </a:r>
            <a:r>
              <a:rPr lang="fr-FR" sz="2800" b="0" i="1" strike="noStrike" spc="-1">
                <a:solidFill>
                  <a:srgbClr val="1F497D"/>
                </a:solidFill>
                <a:latin typeface="Times New Roman"/>
                <a:ea typeface="DejaVu Sans"/>
              </a:rPr>
              <a:t>O(1)</a:t>
            </a:r>
            <a:r>
              <a:rPr lang="fr-FR" sz="2800" b="0" strike="noStrike" spc="-1">
                <a:solidFill>
                  <a:srgbClr val="1F497D"/>
                </a:solidFill>
                <a:latin typeface="Times New Roman"/>
                <a:ea typeface="DejaVu Sans"/>
              </a:rPr>
              <a:t>. </a:t>
            </a:r>
            <a:endParaRPr lang="fr-FR" sz="2800" b="0" strike="noStrike" spc="-1">
              <a:latin typeface="Arial"/>
            </a:endParaRPr>
          </a:p>
          <a:p>
            <a:pPr marL="343080" indent="-342000">
              <a:lnSpc>
                <a:spcPct val="80000"/>
              </a:lnSpc>
              <a:spcBef>
                <a:spcPts val="519"/>
              </a:spcBef>
              <a:buClr>
                <a:srgbClr val="4F81BD"/>
              </a:buClr>
              <a:buFont typeface="Arial"/>
              <a:buChar char="•"/>
              <a:tabLst>
                <a:tab pos="0" algn="l"/>
              </a:tabLst>
            </a:pPr>
            <a:r>
              <a:rPr lang="fr-FR" sz="2800" b="0" strike="noStrike" spc="-1">
                <a:solidFill>
                  <a:srgbClr val="1F497D"/>
                </a:solidFill>
                <a:latin typeface="Times New Roman"/>
                <a:ea typeface="DejaVu Sans"/>
              </a:rPr>
              <a:t>Si</a:t>
            </a:r>
            <a:r>
              <a:rPr lang="fr-FR" sz="2800" b="0" strike="noStrike" spc="-1">
                <a:solidFill>
                  <a:srgbClr val="FF0000"/>
                </a:solidFill>
                <a:latin typeface="Times New Roman"/>
                <a:ea typeface="DejaVu Sans"/>
              </a:rPr>
              <a:t> </a:t>
            </a:r>
            <a:r>
              <a:rPr lang="fr-FR" sz="2800" b="0" strike="noStrike" spc="-1">
                <a:solidFill>
                  <a:srgbClr val="1F497D"/>
                </a:solidFill>
                <a:latin typeface="Times New Roman"/>
                <a:ea typeface="DejaVu Sans"/>
              </a:rPr>
              <a:t>le tableau est trié, alors la recherche de l'existence de </a:t>
            </a:r>
            <a:r>
              <a:rPr lang="fr-FR" sz="2800" b="0" i="1" strike="noStrike" spc="-1">
                <a:solidFill>
                  <a:srgbClr val="1F497D"/>
                </a:solidFill>
                <a:latin typeface="Times New Roman"/>
                <a:ea typeface="DejaVu Sans"/>
              </a:rPr>
              <a:t>e</a:t>
            </a:r>
            <a:r>
              <a:rPr lang="fr-FR" sz="2800" b="0" strike="noStrike" spc="-1">
                <a:solidFill>
                  <a:srgbClr val="1F497D"/>
                </a:solidFill>
                <a:latin typeface="Times New Roman"/>
                <a:ea typeface="DejaVu Sans"/>
              </a:rPr>
              <a:t> dans </a:t>
            </a:r>
            <a:r>
              <a:rPr lang="fr-FR" sz="2800" b="0" i="1" strike="noStrike" spc="-1">
                <a:solidFill>
                  <a:srgbClr val="1F497D"/>
                </a:solidFill>
                <a:latin typeface="Times New Roman"/>
                <a:ea typeface="DejaVu Sans"/>
              </a:rPr>
              <a:t>T</a:t>
            </a:r>
            <a:r>
              <a:rPr lang="fr-FR" sz="2800" b="0" strike="noStrike" spc="-1">
                <a:solidFill>
                  <a:srgbClr val="1F497D"/>
                </a:solidFill>
                <a:latin typeface="Times New Roman"/>
                <a:ea typeface="DejaVu Sans"/>
              </a:rPr>
              <a:t> (par la recherche dichotomique) est en </a:t>
            </a:r>
            <a:r>
              <a:rPr lang="fr-FR" sz="2800" b="0" i="1" strike="noStrike" spc="-1">
                <a:solidFill>
                  <a:srgbClr val="1F497D"/>
                </a:solidFill>
                <a:latin typeface="Times New Roman"/>
                <a:ea typeface="DejaVu Sans"/>
              </a:rPr>
              <a:t>O(long(n))</a:t>
            </a:r>
            <a:r>
              <a:rPr lang="fr-FR" sz="2800" b="0" strike="noStrike" spc="-1">
                <a:solidFill>
                  <a:srgbClr val="1F497D"/>
                </a:solidFill>
                <a:latin typeface="Times New Roman"/>
                <a:ea typeface="DejaVu Sans"/>
              </a:rPr>
              <a:t>, mais l'insertion de </a:t>
            </a:r>
            <a:r>
              <a:rPr lang="fr-FR" sz="2800" b="0" i="1" strike="noStrike" spc="-1">
                <a:solidFill>
                  <a:srgbClr val="1F497D"/>
                </a:solidFill>
                <a:latin typeface="Times New Roman"/>
                <a:ea typeface="DejaVu Sans"/>
              </a:rPr>
              <a:t>e</a:t>
            </a:r>
            <a:r>
              <a:rPr lang="fr-FR" sz="2800" b="0" strike="noStrike" spc="-1">
                <a:solidFill>
                  <a:srgbClr val="1F497D"/>
                </a:solidFill>
                <a:latin typeface="Times New Roman"/>
                <a:ea typeface="DejaVu Sans"/>
              </a:rPr>
              <a:t> dans </a:t>
            </a:r>
            <a:r>
              <a:rPr lang="fr-FR" sz="2800" b="0" i="1" strike="noStrike" spc="-1">
                <a:solidFill>
                  <a:srgbClr val="1F497D"/>
                </a:solidFill>
                <a:latin typeface="Times New Roman"/>
                <a:ea typeface="DejaVu Sans"/>
              </a:rPr>
              <a:t>T</a:t>
            </a:r>
            <a:r>
              <a:rPr lang="fr-FR" sz="2800" b="0" strike="noStrike" spc="-1">
                <a:solidFill>
                  <a:srgbClr val="1F497D"/>
                </a:solidFill>
                <a:latin typeface="Times New Roman"/>
                <a:ea typeface="DejaVu Sans"/>
              </a:rPr>
              <a:t> est en </a:t>
            </a:r>
            <a:r>
              <a:rPr lang="fr-FR" sz="2800" b="0" i="1" strike="noStrike" spc="-1">
                <a:solidFill>
                  <a:srgbClr val="1F497D"/>
                </a:solidFill>
                <a:latin typeface="Times New Roman"/>
                <a:ea typeface="DejaVu Sans"/>
              </a:rPr>
              <a:t>O(n)</a:t>
            </a:r>
            <a:r>
              <a:rPr lang="fr-FR" sz="2800" b="0" strike="noStrike" spc="-1">
                <a:solidFill>
                  <a:srgbClr val="1F497D"/>
                </a:solidFill>
                <a:latin typeface="Times New Roman"/>
                <a:ea typeface="DejaVu Sans"/>
              </a:rPr>
              <a:t>.</a:t>
            </a:r>
            <a:endParaRPr lang="fr-FR" sz="2800" b="0" strike="noStrike" spc="-1">
              <a:latin typeface="Arial"/>
            </a:endParaRPr>
          </a:p>
          <a:p>
            <a:pPr marL="343080" indent="-342000">
              <a:lnSpc>
                <a:spcPct val="80000"/>
              </a:lnSpc>
              <a:spcBef>
                <a:spcPts val="519"/>
              </a:spcBef>
              <a:buClr>
                <a:srgbClr val="4F81BD"/>
              </a:buClr>
              <a:buFont typeface="Wingdings" charset="2"/>
              <a:buChar char=""/>
              <a:tabLst>
                <a:tab pos="0" algn="l"/>
              </a:tabLst>
            </a:pPr>
            <a:r>
              <a:rPr lang="fr-FR" sz="2800" b="0" strike="noStrike" spc="-1">
                <a:solidFill>
                  <a:srgbClr val="1F497D"/>
                </a:solidFill>
                <a:latin typeface="Times New Roman"/>
                <a:ea typeface="DejaVu Sans"/>
              </a:rPr>
              <a:t> </a:t>
            </a:r>
            <a:r>
              <a:rPr lang="fr-FR" sz="2800" b="1" i="1" strike="noStrike" spc="-1">
                <a:solidFill>
                  <a:srgbClr val="1F497D"/>
                </a:solidFill>
                <a:latin typeface="Times New Roman"/>
                <a:ea typeface="DejaVu Sans"/>
              </a:rPr>
              <a:t>Comment peut-on améliorer l'efficacité des opérations de l'insertion, la surpression et la recherche dans un tableau ? </a:t>
            </a:r>
            <a:endParaRPr lang="fr-FR" sz="2800" b="0" strike="noStrike" spc="-1">
              <a:latin typeface="Arial"/>
            </a:endParaRPr>
          </a:p>
          <a:p>
            <a:pPr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endParaRPr lang="fr-FR" sz="2800" b="0" strike="noStrike" spc="-1">
              <a:latin typeface="Arial"/>
            </a:endParaRPr>
          </a:p>
          <a:p>
            <a:pPr algn="just"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endParaRPr lang="fr-FR" sz="2800" b="0" strike="noStrike" spc="-1">
              <a:latin typeface="Arial"/>
            </a:endParaRPr>
          </a:p>
        </p:txBody>
      </p:sp>
      <p:sp>
        <p:nvSpPr>
          <p:cNvPr id="126" name="Espace réservé du numéro de diapositive 2"/>
          <p:cNvSpPr/>
          <p:nvPr/>
        </p:nvSpPr>
        <p:spPr>
          <a:xfrm>
            <a:off x="10640880" y="6214680"/>
            <a:ext cx="154800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fld id="{7F2C0737-27CE-4BA3-989B-C91A7FE166A3}" type="slidenum">
              <a:rPr lang="en-GB" sz="1000" b="0" strike="noStrike" spc="-1">
                <a:solidFill>
                  <a:srgbClr val="1F497D"/>
                </a:solidFill>
                <a:latin typeface="Candara"/>
                <a:ea typeface="DejaVu Sans"/>
              </a:rPr>
              <a:t>10</a:t>
            </a:fld>
            <a:endParaRPr lang="fr-FR" sz="1000" b="0" strike="noStrike" spc="-1">
              <a:latin typeface="Arial"/>
            </a:endParaRPr>
          </a:p>
        </p:txBody>
      </p:sp>
      <p:sp>
        <p:nvSpPr>
          <p:cNvPr id="127" name="Titre 3"/>
          <p:cNvSpPr/>
          <p:nvPr/>
        </p:nvSpPr>
        <p:spPr>
          <a:xfrm>
            <a:off x="609480" y="338400"/>
            <a:ext cx="10971720" cy="1251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fr-FR" sz="3600" b="0" strike="noStrike" spc="-1">
                <a:solidFill>
                  <a:srgbClr val="FFFFFF"/>
                </a:solidFill>
                <a:latin typeface="Times New Roman"/>
                <a:ea typeface="DejaVu Sans"/>
              </a:rPr>
              <a:t>1. Introduction</a:t>
            </a:r>
            <a:endParaRPr lang="fr-FR" sz="36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Espace réservé du contenu 1"/>
          <p:cNvSpPr/>
          <p:nvPr/>
        </p:nvSpPr>
        <p:spPr>
          <a:xfrm>
            <a:off x="707760" y="2920320"/>
            <a:ext cx="10637280" cy="20174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457200" indent="-456120">
              <a:lnSpc>
                <a:spcPct val="80000"/>
              </a:lnSpc>
              <a:spcBef>
                <a:spcPts val="561"/>
              </a:spcBef>
              <a:buClr>
                <a:srgbClr val="4F81BD"/>
              </a:buClr>
              <a:buFont typeface="Arial"/>
              <a:buChar char="•"/>
            </a:pPr>
            <a:r>
              <a:rPr lang="fr-FR" sz="28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Les tables de hachages sont des structures de données qui  permettent d'améliorer la complexité des opérations d'insertion, de la suppression et de la recherche dans un tableau.</a:t>
            </a:r>
            <a:endParaRPr lang="fr-FR" sz="2800" b="0" strike="noStrike" spc="-1">
              <a:latin typeface="Arial"/>
            </a:endParaRPr>
          </a:p>
          <a:p>
            <a:pPr marL="457200" indent="-456120">
              <a:lnSpc>
                <a:spcPct val="80000"/>
              </a:lnSpc>
              <a:spcBef>
                <a:spcPts val="561"/>
              </a:spcBef>
              <a:buClr>
                <a:srgbClr val="4F81BD"/>
              </a:buClr>
              <a:buFont typeface="Arial"/>
              <a:buChar char="•"/>
            </a:pPr>
            <a:r>
              <a:rPr lang="fr-FR" sz="28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Le but est de rendre la complexité de ces opérations en </a:t>
            </a:r>
            <a:r>
              <a:rPr lang="fr-FR" sz="2800" b="0" i="1" strike="noStrike" spc="-1">
                <a:solidFill>
                  <a:srgbClr val="1F497D"/>
                </a:solidFill>
                <a:latin typeface="Times New Roman"/>
                <a:ea typeface="Candara"/>
              </a:rPr>
              <a:t>O(1)</a:t>
            </a:r>
            <a:r>
              <a:rPr lang="fr-FR" sz="28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.</a:t>
            </a:r>
            <a:endParaRPr lang="fr-FR" sz="2800" b="0" strike="noStrike" spc="-1">
              <a:latin typeface="Arial"/>
            </a:endParaRPr>
          </a:p>
          <a:p>
            <a:pPr>
              <a:lnSpc>
                <a:spcPct val="80000"/>
              </a:lnSpc>
              <a:spcBef>
                <a:spcPts val="561"/>
              </a:spcBef>
              <a:tabLst>
                <a:tab pos="0" algn="l"/>
              </a:tabLst>
            </a:pPr>
            <a:endParaRPr lang="fr-FR" sz="2800" b="0" strike="noStrike" spc="-1">
              <a:latin typeface="Arial"/>
            </a:endParaRPr>
          </a:p>
          <a:p>
            <a:pPr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endParaRPr lang="fr-FR" sz="2800" b="0" strike="noStrike" spc="-1">
              <a:latin typeface="Arial"/>
            </a:endParaRPr>
          </a:p>
          <a:p>
            <a:pPr algn="just"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endParaRPr lang="fr-FR" sz="2800" b="0" strike="noStrike" spc="-1">
              <a:latin typeface="Arial"/>
            </a:endParaRPr>
          </a:p>
        </p:txBody>
      </p:sp>
      <p:sp>
        <p:nvSpPr>
          <p:cNvPr id="129" name="Espace réservé du numéro de diapositive 2"/>
          <p:cNvSpPr/>
          <p:nvPr/>
        </p:nvSpPr>
        <p:spPr>
          <a:xfrm>
            <a:off x="10640880" y="6214680"/>
            <a:ext cx="154800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fld id="{66ADD313-FCF5-4005-98D2-3415E30FB93C}" type="slidenum">
              <a:rPr lang="en-GB" sz="1000" b="0" strike="noStrike" spc="-1">
                <a:solidFill>
                  <a:srgbClr val="1F497D"/>
                </a:solidFill>
                <a:latin typeface="Candara"/>
                <a:ea typeface="DejaVu Sans"/>
              </a:rPr>
              <a:t>11</a:t>
            </a:fld>
            <a:endParaRPr lang="fr-FR" sz="1000" b="0" strike="noStrike" spc="-1">
              <a:latin typeface="Arial"/>
            </a:endParaRPr>
          </a:p>
        </p:txBody>
      </p:sp>
      <p:sp>
        <p:nvSpPr>
          <p:cNvPr id="130" name="Titre 3"/>
          <p:cNvSpPr/>
          <p:nvPr/>
        </p:nvSpPr>
        <p:spPr>
          <a:xfrm>
            <a:off x="609480" y="338400"/>
            <a:ext cx="10971720" cy="1251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fr-FR" sz="3600" b="0" strike="noStrike" spc="-1">
                <a:solidFill>
                  <a:srgbClr val="FFFFFF"/>
                </a:solidFill>
                <a:latin typeface="Times New Roman"/>
                <a:ea typeface="DejaVu Sans"/>
              </a:rPr>
              <a:t>2. Définition</a:t>
            </a:r>
            <a:r>
              <a:rPr lang="fr-FR" sz="3600" b="0" strike="noStrike" spc="-1">
                <a:solidFill>
                  <a:srgbClr val="FFFFFF"/>
                </a:solidFill>
                <a:latin typeface="Times New Roman"/>
                <a:ea typeface="Candara"/>
              </a:rPr>
              <a:t> d'une table de hachage</a:t>
            </a:r>
            <a:r>
              <a:rPr lang="fr-FR" sz="3600" b="0" strike="noStrike" spc="-1">
                <a:solidFill>
                  <a:srgbClr val="FFFFFF"/>
                </a:solidFill>
                <a:latin typeface="Candara"/>
                <a:ea typeface="Candara"/>
              </a:rPr>
              <a:t> </a:t>
            </a:r>
            <a:endParaRPr lang="fr-FR" sz="36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Espace réservé du contenu 1"/>
          <p:cNvSpPr/>
          <p:nvPr/>
        </p:nvSpPr>
        <p:spPr>
          <a:xfrm>
            <a:off x="774360" y="2586960"/>
            <a:ext cx="10799280" cy="3229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274320" indent="-272520">
              <a:lnSpc>
                <a:spcPct val="100000"/>
              </a:lnSpc>
              <a:spcBef>
                <a:spcPts val="479"/>
              </a:spcBef>
              <a:buClr>
                <a:srgbClr val="4F81BD"/>
              </a:buClr>
              <a:buFont typeface="Arial"/>
              <a:buChar char="•"/>
            </a:pP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Soit </a:t>
            </a:r>
            <a:r>
              <a:rPr lang="fr-FR" sz="2400" b="0" i="1" strike="noStrike" spc="-1">
                <a:solidFill>
                  <a:srgbClr val="1F497D"/>
                </a:solidFill>
                <a:latin typeface="Times New Roman"/>
                <a:ea typeface="Candara"/>
              </a:rPr>
              <a:t>E</a:t>
            </a: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 un ensemble d'éléments, et soit pour chaque </a:t>
            </a:r>
            <a:r>
              <a:rPr lang="fr-FR" sz="2400" b="0" i="1" strike="noStrike" spc="-1">
                <a:solidFill>
                  <a:srgbClr val="1F497D"/>
                </a:solidFill>
                <a:latin typeface="Times New Roman"/>
                <a:ea typeface="Candara"/>
              </a:rPr>
              <a:t>e </a:t>
            </a:r>
            <a:r>
              <a:rPr lang="fr-FR" sz="2400" b="1" strike="noStrike" spc="-1">
                <a:solidFill>
                  <a:srgbClr val="1F497D"/>
                </a:solidFill>
                <a:latin typeface="Candara"/>
                <a:ea typeface="Candara"/>
              </a:rPr>
              <a:t>∈</a:t>
            </a:r>
            <a:r>
              <a:rPr lang="fr-FR" sz="2400" b="0" i="1" strike="noStrike" spc="-1">
                <a:solidFill>
                  <a:srgbClr val="1F497D"/>
                </a:solidFill>
                <a:latin typeface="Times New Roman"/>
                <a:ea typeface="Candara"/>
              </a:rPr>
              <a:t> E</a:t>
            </a: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 une clé </a:t>
            </a:r>
            <a:r>
              <a:rPr lang="fr-FR" sz="2400" b="0" i="1" strike="noStrike" spc="-1">
                <a:solidFill>
                  <a:srgbClr val="1F497D"/>
                </a:solidFill>
                <a:latin typeface="Times New Roman"/>
                <a:ea typeface="Candara"/>
              </a:rPr>
              <a:t>k</a:t>
            </a:r>
            <a:r>
              <a:rPr lang="fr-FR" sz="2400" b="0" i="1" strike="noStrike" spc="-1" baseline="-25000">
                <a:solidFill>
                  <a:srgbClr val="1F497D"/>
                </a:solidFill>
                <a:latin typeface="Times New Roman"/>
                <a:ea typeface="Candara"/>
              </a:rPr>
              <a:t>e</a:t>
            </a:r>
            <a:endParaRPr lang="fr-FR" sz="2400" b="0" strike="noStrike" spc="-1">
              <a:latin typeface="Arial"/>
            </a:endParaRPr>
          </a:p>
          <a:p>
            <a:pPr marL="274320" indent="-272520">
              <a:lnSpc>
                <a:spcPct val="100000"/>
              </a:lnSpc>
              <a:spcBef>
                <a:spcPts val="479"/>
              </a:spcBef>
              <a:buClr>
                <a:srgbClr val="4F81BD"/>
              </a:buClr>
              <a:buFont typeface="Arial"/>
              <a:buChar char="•"/>
            </a:pP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Soit </a:t>
            </a:r>
            <a:r>
              <a:rPr lang="fr-FR" sz="2400" b="0" i="1" strike="noStrike" spc="-1">
                <a:solidFill>
                  <a:srgbClr val="1F497D"/>
                </a:solidFill>
                <a:latin typeface="Times New Roman"/>
                <a:ea typeface="Candara"/>
              </a:rPr>
              <a:t>h</a:t>
            </a: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 une fonction qui retourne pour chaque élément </a:t>
            </a:r>
            <a:r>
              <a:rPr lang="fr-FR" sz="2400" b="0" i="1" strike="noStrike" spc="-1">
                <a:solidFill>
                  <a:srgbClr val="1F497D"/>
                </a:solidFill>
                <a:latin typeface="Times New Roman"/>
                <a:ea typeface="Candara"/>
              </a:rPr>
              <a:t>e </a:t>
            </a:r>
            <a:r>
              <a:rPr lang="fr-FR" sz="2400" b="1" strike="noStrike" spc="-1">
                <a:solidFill>
                  <a:srgbClr val="1F497D"/>
                </a:solidFill>
                <a:latin typeface="Candara"/>
                <a:ea typeface="Candara"/>
              </a:rPr>
              <a:t>∈</a:t>
            </a:r>
            <a:r>
              <a:rPr lang="fr-FR" sz="2400" b="0" i="1" strike="noStrike" spc="-1">
                <a:solidFill>
                  <a:srgbClr val="1F497D"/>
                </a:solidFill>
                <a:latin typeface="Times New Roman"/>
                <a:ea typeface="Candara"/>
              </a:rPr>
              <a:t> E</a:t>
            </a: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, une valeur </a:t>
            </a:r>
            <a:r>
              <a:rPr lang="fr-FR" sz="2400" b="0" i="1" strike="noStrike" spc="-1">
                <a:solidFill>
                  <a:srgbClr val="1F497D"/>
                </a:solidFill>
                <a:latin typeface="Times New Roman"/>
                <a:ea typeface="Candara"/>
              </a:rPr>
              <a:t>h(k</a:t>
            </a:r>
            <a:r>
              <a:rPr lang="fr-FR" sz="2400" b="0" i="1" strike="noStrike" spc="-1" baseline="-25000">
                <a:solidFill>
                  <a:srgbClr val="1F497D"/>
                </a:solidFill>
                <a:latin typeface="Times New Roman"/>
                <a:ea typeface="Candara"/>
              </a:rPr>
              <a:t>e</a:t>
            </a:r>
            <a:r>
              <a:rPr lang="fr-FR" sz="2400" b="0" i="1" strike="noStrike" spc="-1">
                <a:solidFill>
                  <a:srgbClr val="1F497D"/>
                </a:solidFill>
                <a:latin typeface="Times New Roman"/>
                <a:ea typeface="Candara"/>
              </a:rPr>
              <a:t>)</a:t>
            </a: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, </a:t>
            </a:r>
            <a:endParaRPr lang="fr-FR" sz="2400" b="0" strike="noStrike" spc="-1">
              <a:latin typeface="Arial"/>
            </a:endParaRPr>
          </a:p>
          <a:p>
            <a:pPr marL="274320" indent="-272520">
              <a:lnSpc>
                <a:spcPct val="10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  dont </a:t>
            </a:r>
            <a:r>
              <a:rPr lang="fr-FR" sz="2400" b="0" i="1" strike="noStrike" spc="-1">
                <a:solidFill>
                  <a:srgbClr val="1F497D"/>
                </a:solidFill>
                <a:latin typeface="Times New Roman"/>
                <a:ea typeface="Candara"/>
              </a:rPr>
              <a:t>0 ≤ h(k</a:t>
            </a:r>
            <a:r>
              <a:rPr lang="fr-FR" sz="2400" b="0" i="1" strike="noStrike" spc="-1" baseline="-25000">
                <a:solidFill>
                  <a:srgbClr val="1F497D"/>
                </a:solidFill>
                <a:latin typeface="Times New Roman"/>
                <a:ea typeface="Candara"/>
              </a:rPr>
              <a:t>e</a:t>
            </a:r>
            <a:r>
              <a:rPr lang="fr-FR" sz="2400" b="0" i="1" strike="noStrike" spc="-1">
                <a:solidFill>
                  <a:srgbClr val="1F497D"/>
                </a:solidFill>
                <a:latin typeface="Times New Roman"/>
                <a:ea typeface="Candara"/>
              </a:rPr>
              <a:t>) ≤ n</a:t>
            </a: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 (</a:t>
            </a:r>
            <a:r>
              <a:rPr lang="fr-FR" sz="2400" b="0" i="1" strike="noStrike" spc="-1">
                <a:solidFill>
                  <a:srgbClr val="1F497D"/>
                </a:solidFill>
                <a:latin typeface="Times New Roman"/>
                <a:ea typeface="Candara"/>
              </a:rPr>
              <a:t>n </a:t>
            </a: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est la taille de la table de hachage);</a:t>
            </a:r>
            <a:endParaRPr lang="fr-FR" sz="2400" b="0" strike="noStrike" spc="-1">
              <a:latin typeface="Arial"/>
            </a:endParaRPr>
          </a:p>
          <a:p>
            <a:pPr marL="274320" indent="-272520">
              <a:lnSpc>
                <a:spcPct val="100000"/>
              </a:lnSpc>
              <a:spcBef>
                <a:spcPts val="479"/>
              </a:spcBef>
              <a:buClr>
                <a:srgbClr val="4F81BD"/>
              </a:buClr>
              <a:buFont typeface="Wingdings" charset="2"/>
              <a:buChar char=""/>
              <a:tabLst>
                <a:tab pos="0" algn="l"/>
              </a:tabLst>
            </a:pP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Dans une table de hachage </a:t>
            </a:r>
            <a:r>
              <a:rPr lang="fr-FR" sz="2400" b="0" i="1" strike="noStrike" spc="-1">
                <a:solidFill>
                  <a:srgbClr val="1F497D"/>
                </a:solidFill>
                <a:latin typeface="Times New Roman"/>
                <a:ea typeface="Candara"/>
              </a:rPr>
              <a:t>T</a:t>
            </a: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, la position de chaque élément </a:t>
            </a:r>
            <a:r>
              <a:rPr lang="fr-FR" sz="2400" b="0" i="1" strike="noStrike" spc="-1">
                <a:solidFill>
                  <a:srgbClr val="1F497D"/>
                </a:solidFill>
                <a:latin typeface="Times New Roman"/>
                <a:ea typeface="Candara"/>
              </a:rPr>
              <a:t>e </a:t>
            </a:r>
            <a:r>
              <a:rPr lang="fr-FR" sz="2400" b="1" strike="noStrike" spc="-1">
                <a:solidFill>
                  <a:srgbClr val="1F497D"/>
                </a:solidFill>
                <a:latin typeface="Candara"/>
                <a:ea typeface="Candara"/>
              </a:rPr>
              <a:t>∈</a:t>
            </a:r>
            <a:r>
              <a:rPr lang="fr-FR" sz="2400" b="0" i="1" strike="noStrike" spc="-1">
                <a:solidFill>
                  <a:srgbClr val="1F497D"/>
                </a:solidFill>
                <a:latin typeface="Times New Roman"/>
                <a:ea typeface="Candara"/>
              </a:rPr>
              <a:t> E</a:t>
            </a: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 dans </a:t>
            </a:r>
            <a:r>
              <a:rPr lang="fr-FR" sz="2400" b="0" i="1" strike="noStrike" spc="-1">
                <a:solidFill>
                  <a:srgbClr val="1F497D"/>
                </a:solidFill>
                <a:latin typeface="Times New Roman"/>
                <a:ea typeface="Candara"/>
              </a:rPr>
              <a:t>T</a:t>
            </a: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 (pour l'insérer, le chercher ou le supprimer) est calculée par la fonction </a:t>
            </a:r>
            <a:r>
              <a:rPr lang="fr-FR" sz="2400" b="0" i="1" strike="noStrike" spc="-1">
                <a:solidFill>
                  <a:srgbClr val="1F497D"/>
                </a:solidFill>
                <a:latin typeface="Times New Roman"/>
                <a:ea typeface="Candara"/>
              </a:rPr>
              <a:t>h </a:t>
            </a: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(la valeur</a:t>
            </a:r>
            <a:r>
              <a:rPr lang="fr-FR" sz="2400" b="0" i="1" strike="noStrike" spc="-1">
                <a:solidFill>
                  <a:srgbClr val="1F497D"/>
                </a:solidFill>
                <a:latin typeface="Times New Roman"/>
                <a:ea typeface="Candara"/>
              </a:rPr>
              <a:t> h(k</a:t>
            </a:r>
            <a:r>
              <a:rPr lang="fr-FR" sz="2400" b="0" i="1" strike="noStrike" spc="-1" baseline="-25000">
                <a:solidFill>
                  <a:srgbClr val="1F497D"/>
                </a:solidFill>
                <a:latin typeface="Times New Roman"/>
                <a:ea typeface="Candara"/>
              </a:rPr>
              <a:t>e</a:t>
            </a:r>
            <a:r>
              <a:rPr lang="fr-FR" sz="2400" b="0" i="1" strike="noStrike" spc="-1">
                <a:solidFill>
                  <a:srgbClr val="1F497D"/>
                </a:solidFill>
                <a:latin typeface="Times New Roman"/>
                <a:ea typeface="Candara"/>
              </a:rPr>
              <a:t>)</a:t>
            </a: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). </a:t>
            </a:r>
            <a:endParaRPr lang="fr-FR" sz="2400" b="0" strike="noStrike" spc="-1">
              <a:latin typeface="Arial"/>
            </a:endParaRPr>
          </a:p>
          <a:p>
            <a:pPr marL="274320" indent="-272520">
              <a:lnSpc>
                <a:spcPct val="100000"/>
              </a:lnSpc>
              <a:spcBef>
                <a:spcPts val="479"/>
              </a:spcBef>
              <a:buClr>
                <a:srgbClr val="4F81BD"/>
              </a:buClr>
              <a:buFont typeface="Arial"/>
              <a:buChar char="•"/>
              <a:tabLst>
                <a:tab pos="0" algn="l"/>
              </a:tabLst>
            </a:pPr>
            <a:r>
              <a:rPr lang="fr-FR" sz="2400" b="0" i="1" strike="noStrike" spc="-1">
                <a:solidFill>
                  <a:srgbClr val="1F497D"/>
                </a:solidFill>
                <a:latin typeface="Times New Roman"/>
                <a:ea typeface="Candara"/>
              </a:rPr>
              <a:t>h</a:t>
            </a: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 est appelée fonction de hachage.</a:t>
            </a:r>
            <a:endParaRPr lang="fr-FR" sz="2400" b="0" strike="noStrike" spc="-1">
              <a:latin typeface="Arial"/>
            </a:endParaRPr>
          </a:p>
          <a:p>
            <a:pPr marL="274320" indent="-272520">
              <a:lnSpc>
                <a:spcPct val="80000"/>
              </a:lnSpc>
              <a:spcBef>
                <a:spcPts val="479"/>
              </a:spcBef>
              <a:buClr>
                <a:srgbClr val="4F81BD"/>
              </a:buClr>
              <a:buFont typeface="Arial"/>
              <a:buChar char="•"/>
              <a:tabLst>
                <a:tab pos="0" algn="l"/>
              </a:tabLst>
            </a:pP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La valeur </a:t>
            </a:r>
            <a:r>
              <a:rPr lang="fr-FR" sz="2400" b="0" i="1" strike="noStrike" spc="-1">
                <a:solidFill>
                  <a:srgbClr val="1F497D"/>
                </a:solidFill>
                <a:latin typeface="Times New Roman"/>
                <a:ea typeface="Candara"/>
              </a:rPr>
              <a:t>h(k</a:t>
            </a:r>
            <a:r>
              <a:rPr lang="fr-FR" sz="2400" b="0" i="1" strike="noStrike" spc="-1" baseline="-25000">
                <a:solidFill>
                  <a:srgbClr val="1F497D"/>
                </a:solidFill>
                <a:latin typeface="Times New Roman"/>
                <a:ea typeface="Candara"/>
              </a:rPr>
              <a:t>e</a:t>
            </a:r>
            <a:r>
              <a:rPr lang="fr-FR" sz="2400" b="0" i="1" strike="noStrike" spc="-1">
                <a:solidFill>
                  <a:srgbClr val="1F497D"/>
                </a:solidFill>
                <a:latin typeface="Times New Roman"/>
                <a:ea typeface="Candara"/>
              </a:rPr>
              <a:t>)</a:t>
            </a: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 (pour chaque </a:t>
            </a:r>
            <a:r>
              <a:rPr lang="fr-FR" sz="2400" b="0" i="1" strike="noStrike" spc="-1">
                <a:solidFill>
                  <a:srgbClr val="1F497D"/>
                </a:solidFill>
                <a:latin typeface="Times New Roman"/>
                <a:ea typeface="Candara"/>
              </a:rPr>
              <a:t>e </a:t>
            </a:r>
            <a:r>
              <a:rPr lang="fr-FR" sz="2400" b="1" strike="noStrike" spc="-1">
                <a:solidFill>
                  <a:srgbClr val="1F497D"/>
                </a:solidFill>
                <a:latin typeface="Candara"/>
                <a:ea typeface="Candara"/>
              </a:rPr>
              <a:t>∈</a:t>
            </a:r>
            <a:r>
              <a:rPr lang="fr-FR" sz="2400" b="0" i="1" strike="noStrike" spc="-1">
                <a:solidFill>
                  <a:srgbClr val="1F497D"/>
                </a:solidFill>
                <a:latin typeface="Times New Roman"/>
                <a:ea typeface="Candara"/>
              </a:rPr>
              <a:t> E</a:t>
            </a: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) est appelée valeur de hachage.</a:t>
            </a:r>
            <a:endParaRPr lang="fr-FR" sz="2400" b="0" strike="noStrike" spc="-1">
              <a:latin typeface="Arial"/>
            </a:endParaRPr>
          </a:p>
          <a:p>
            <a:pPr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endParaRPr lang="fr-FR" sz="2400" b="0" strike="noStrike" spc="-1">
              <a:latin typeface="Arial"/>
            </a:endParaRPr>
          </a:p>
          <a:p>
            <a:pPr algn="just"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endParaRPr lang="fr-FR" sz="2400" b="0" strike="noStrike" spc="-1">
              <a:latin typeface="Arial"/>
            </a:endParaRPr>
          </a:p>
        </p:txBody>
      </p:sp>
      <p:sp>
        <p:nvSpPr>
          <p:cNvPr id="132" name="Espace réservé du numéro de diapositive 2"/>
          <p:cNvSpPr/>
          <p:nvPr/>
        </p:nvSpPr>
        <p:spPr>
          <a:xfrm>
            <a:off x="10640880" y="6214680"/>
            <a:ext cx="154800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fld id="{A0777C38-2D4A-4F04-B811-7FDFA0E87C77}" type="slidenum">
              <a:rPr lang="en-GB" sz="1000" b="0" strike="noStrike" spc="-1">
                <a:solidFill>
                  <a:srgbClr val="1F497D"/>
                </a:solidFill>
                <a:latin typeface="Candara"/>
                <a:ea typeface="DejaVu Sans"/>
              </a:rPr>
              <a:t>12</a:t>
            </a:fld>
            <a:endParaRPr lang="fr-FR" sz="1000" b="0" strike="noStrike" spc="-1">
              <a:latin typeface="Arial"/>
            </a:endParaRPr>
          </a:p>
        </p:txBody>
      </p:sp>
      <p:sp>
        <p:nvSpPr>
          <p:cNvPr id="133" name="Titre 3"/>
          <p:cNvSpPr/>
          <p:nvPr/>
        </p:nvSpPr>
        <p:spPr>
          <a:xfrm>
            <a:off x="609480" y="338400"/>
            <a:ext cx="10971720" cy="1251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fr-FR" sz="3600" b="0" strike="noStrike" spc="-1">
                <a:solidFill>
                  <a:srgbClr val="FFFFFF"/>
                </a:solidFill>
                <a:latin typeface="Times New Roman"/>
                <a:ea typeface="DejaVu Sans"/>
              </a:rPr>
              <a:t>2. Définition</a:t>
            </a:r>
            <a:r>
              <a:rPr lang="fr-FR" sz="3600" b="0" strike="noStrike" spc="-1">
                <a:solidFill>
                  <a:srgbClr val="FFFFFF"/>
                </a:solidFill>
                <a:latin typeface="Times New Roman"/>
                <a:ea typeface="Candara"/>
              </a:rPr>
              <a:t> d'une table de hachage</a:t>
            </a:r>
            <a:r>
              <a:rPr lang="fr-FR" sz="3600" b="0" strike="noStrike" spc="-1">
                <a:solidFill>
                  <a:srgbClr val="FFFFFF"/>
                </a:solidFill>
                <a:latin typeface="Candara"/>
                <a:ea typeface="Candara"/>
              </a:rPr>
              <a:t> </a:t>
            </a:r>
            <a:endParaRPr lang="fr-FR" sz="36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Espace réservé du contenu 1"/>
          <p:cNvSpPr/>
          <p:nvPr/>
        </p:nvSpPr>
        <p:spPr>
          <a:xfrm>
            <a:off x="531720" y="2684520"/>
            <a:ext cx="10637280" cy="3342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274320" indent="-272520">
              <a:lnSpc>
                <a:spcPct val="100000"/>
              </a:lnSpc>
              <a:spcBef>
                <a:spcPts val="479"/>
              </a:spcBef>
              <a:buClr>
                <a:srgbClr val="4F81BD"/>
              </a:buClr>
              <a:buFont typeface="Wingdings" charset="2"/>
              <a:buChar char=""/>
            </a:pPr>
            <a:r>
              <a:rPr lang="fr-FR" sz="2800" b="0" strike="noStrike" spc="-1">
                <a:solidFill>
                  <a:srgbClr val="1F497D"/>
                </a:solidFill>
                <a:latin typeface="Times New Roman"/>
                <a:ea typeface="DejaVu Sans"/>
              </a:rPr>
              <a:t>Il est parfois possible qu'une fonction de hachage donne la même adresse (dans le tableau) à deux clés différentes !</a:t>
            </a:r>
            <a:endParaRPr lang="fr-FR" sz="2800" b="0" strike="noStrike" spc="-1">
              <a:latin typeface="Arial"/>
            </a:endParaRPr>
          </a:p>
          <a:p>
            <a:pPr marL="274320" indent="-272520" algn="just">
              <a:lnSpc>
                <a:spcPct val="80000"/>
              </a:lnSpc>
              <a:spcBef>
                <a:spcPts val="641"/>
              </a:spcBef>
              <a:buClr>
                <a:srgbClr val="4F81BD"/>
              </a:buClr>
              <a:buFont typeface="Wingdings" charset="2"/>
              <a:buChar char=""/>
            </a:pPr>
            <a:r>
              <a:rPr lang="fr-FR" sz="2800" b="0" strike="noStrike" spc="-1">
                <a:solidFill>
                  <a:srgbClr val="1F497D"/>
                </a:solidFill>
                <a:latin typeface="Times New Roman"/>
                <a:ea typeface="DejaVu Sans"/>
              </a:rPr>
              <a:t>Ce problème est appelé </a:t>
            </a:r>
            <a:r>
              <a:rPr lang="fr-FR" sz="2800" b="1" i="1" strike="noStrike" spc="-1">
                <a:solidFill>
                  <a:srgbClr val="1F497D"/>
                </a:solidFill>
                <a:latin typeface="Times New Roman"/>
                <a:ea typeface="DejaVu Sans"/>
              </a:rPr>
              <a:t>"Problème de collision"</a:t>
            </a:r>
            <a:endParaRPr lang="fr-FR" sz="2800" b="0" strike="noStrike" spc="-1">
              <a:latin typeface="Arial"/>
            </a:endParaRPr>
          </a:p>
          <a:p>
            <a:pPr marL="274320" indent="-272520" algn="just">
              <a:lnSpc>
                <a:spcPct val="80000"/>
              </a:lnSpc>
              <a:spcBef>
                <a:spcPts val="479"/>
              </a:spcBef>
              <a:buClr>
                <a:srgbClr val="4F81BD"/>
              </a:buClr>
              <a:buFont typeface="Wingdings" charset="2"/>
              <a:buChar char=""/>
            </a:pPr>
            <a:r>
              <a:rPr lang="fr-FR" sz="2800" b="0" strike="noStrike" spc="-1">
                <a:solidFill>
                  <a:srgbClr val="1F497D"/>
                </a:solidFill>
                <a:latin typeface="Times New Roman"/>
                <a:ea typeface="DejaVu Sans"/>
              </a:rPr>
              <a:t>On dispose de deux solutions à ce problème :</a:t>
            </a:r>
            <a:endParaRPr lang="fr-FR" sz="2800" b="0" strike="noStrike" spc="-1">
              <a:latin typeface="Arial"/>
            </a:endParaRPr>
          </a:p>
          <a:p>
            <a:pPr algn="just">
              <a:lnSpc>
                <a:spcPct val="80000"/>
              </a:lnSpc>
              <a:spcBef>
                <a:spcPts val="641"/>
              </a:spcBef>
              <a:tabLst>
                <a:tab pos="0" algn="l"/>
              </a:tabLst>
            </a:pPr>
            <a:r>
              <a:rPr lang="fr-FR" sz="2800" b="1" i="1" strike="noStrike" spc="-1">
                <a:solidFill>
                  <a:srgbClr val="1F497D"/>
                </a:solidFill>
                <a:latin typeface="Times New Roman"/>
                <a:ea typeface="DejaVu Sans"/>
              </a:rPr>
              <a:t>   </a:t>
            </a:r>
            <a:r>
              <a:rPr lang="fr-FR" sz="2800" b="1" strike="noStrike" spc="-1">
                <a:solidFill>
                  <a:srgbClr val="1F497D"/>
                </a:solidFill>
                <a:latin typeface="Times New Roman"/>
                <a:ea typeface="DejaVu Sans"/>
              </a:rPr>
              <a:t>(1) Le chainage </a:t>
            </a:r>
            <a:endParaRPr lang="fr-FR" sz="2800" b="0" strike="noStrike" spc="-1">
              <a:latin typeface="Arial"/>
            </a:endParaRPr>
          </a:p>
          <a:p>
            <a:pPr algn="just"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fr-FR" sz="2800" b="1" strike="noStrike" spc="-1">
                <a:solidFill>
                  <a:srgbClr val="1F497D"/>
                </a:solidFill>
                <a:latin typeface="Times New Roman"/>
                <a:ea typeface="DejaVu Sans"/>
              </a:rPr>
              <a:t>   (2) L'adressage ouvert</a:t>
            </a:r>
            <a:endParaRPr lang="fr-FR" sz="2800" b="0" strike="noStrike" spc="-1">
              <a:latin typeface="Arial"/>
            </a:endParaRPr>
          </a:p>
          <a:p>
            <a:pPr algn="just">
              <a:lnSpc>
                <a:spcPct val="80000"/>
              </a:lnSpc>
              <a:spcBef>
                <a:spcPts val="641"/>
              </a:spcBef>
              <a:tabLst>
                <a:tab pos="0" algn="l"/>
              </a:tabLst>
            </a:pPr>
            <a:r>
              <a:rPr lang="fr-FR" sz="3200" b="0" strike="noStrike" spc="-1">
                <a:solidFill>
                  <a:srgbClr val="1F497D"/>
                </a:solidFill>
                <a:latin typeface="Times New Roman"/>
                <a:ea typeface="DejaVu Sans"/>
              </a:rPr>
              <a:t>   </a:t>
            </a:r>
            <a:endParaRPr lang="fr-FR" sz="3200" b="0" strike="noStrike" spc="-1">
              <a:latin typeface="Arial"/>
            </a:endParaRPr>
          </a:p>
        </p:txBody>
      </p:sp>
      <p:sp>
        <p:nvSpPr>
          <p:cNvPr id="135" name="Espace réservé du numéro de diapositive 2"/>
          <p:cNvSpPr/>
          <p:nvPr/>
        </p:nvSpPr>
        <p:spPr>
          <a:xfrm>
            <a:off x="10640880" y="6214680"/>
            <a:ext cx="154800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fld id="{912DC87F-9CF7-4B8E-AD38-13B34DF9CBD4}" type="slidenum">
              <a:rPr lang="en-GB" sz="1000" b="0" strike="noStrike" spc="-1">
                <a:solidFill>
                  <a:srgbClr val="1F497D"/>
                </a:solidFill>
                <a:latin typeface="Candara"/>
                <a:ea typeface="DejaVu Sans"/>
              </a:rPr>
              <a:t>13</a:t>
            </a:fld>
            <a:endParaRPr lang="fr-FR" sz="1000" b="0" strike="noStrike" spc="-1">
              <a:latin typeface="Arial"/>
            </a:endParaRPr>
          </a:p>
        </p:txBody>
      </p:sp>
      <p:sp>
        <p:nvSpPr>
          <p:cNvPr id="136" name="Titre 3"/>
          <p:cNvSpPr/>
          <p:nvPr/>
        </p:nvSpPr>
        <p:spPr>
          <a:xfrm>
            <a:off x="609480" y="338400"/>
            <a:ext cx="10971720" cy="1251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fr-FR" sz="3600" b="0" strike="noStrike" spc="-1">
                <a:solidFill>
                  <a:srgbClr val="FFFFFF"/>
                </a:solidFill>
                <a:latin typeface="Times New Roman"/>
                <a:ea typeface="DejaVu Sans"/>
              </a:rPr>
              <a:t>3. Problème</a:t>
            </a:r>
            <a:r>
              <a:rPr lang="fr-FR" sz="3600" b="0" strike="noStrike" spc="-1">
                <a:solidFill>
                  <a:srgbClr val="FFFFFF"/>
                </a:solidFill>
                <a:latin typeface="Times New Roman"/>
                <a:ea typeface="Candara"/>
              </a:rPr>
              <a:t> de collision</a:t>
            </a:r>
            <a:r>
              <a:rPr lang="fr-FR" sz="3600" b="0" strike="noStrike" spc="-1">
                <a:solidFill>
                  <a:srgbClr val="FFFFFF"/>
                </a:solidFill>
                <a:latin typeface="Candara"/>
                <a:ea typeface="Candara"/>
              </a:rPr>
              <a:t> </a:t>
            </a:r>
            <a:endParaRPr lang="fr-FR" sz="36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Espace réservé du contenu 1"/>
          <p:cNvSpPr/>
          <p:nvPr/>
        </p:nvSpPr>
        <p:spPr>
          <a:xfrm>
            <a:off x="531720" y="2684520"/>
            <a:ext cx="11151360" cy="3161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274320" indent="-272520">
              <a:lnSpc>
                <a:spcPct val="100000"/>
              </a:lnSpc>
              <a:spcBef>
                <a:spcPts val="479"/>
              </a:spcBef>
              <a:buClr>
                <a:srgbClr val="4F81BD"/>
              </a:buClr>
              <a:buFont typeface="Wingdings" charset="2"/>
              <a:buChar char=""/>
            </a:pPr>
            <a:r>
              <a:rPr lang="fr-FR" sz="2800" b="0" strike="noStrike" spc="-1">
                <a:solidFill>
                  <a:srgbClr val="1F497D"/>
                </a:solidFill>
                <a:latin typeface="Times New Roman"/>
                <a:ea typeface="DejaVu Sans"/>
              </a:rPr>
              <a:t>Le chainage est une solution au problème de collision qui consiste à placer tous les éléments hachés dans la même adresse dans une liste chainée (donc, l'adresse ou bien la case du tableau contient le pointeur de cette liste) . </a:t>
            </a:r>
            <a:endParaRPr lang="fr-FR" sz="2800" b="0" strike="noStrike" spc="-1">
              <a:latin typeface="Arial"/>
            </a:endParaRPr>
          </a:p>
          <a:p>
            <a:pPr marL="274320" indent="-272520">
              <a:lnSpc>
                <a:spcPct val="100000"/>
              </a:lnSpc>
              <a:spcBef>
                <a:spcPts val="479"/>
              </a:spcBef>
              <a:buClr>
                <a:srgbClr val="4F81BD"/>
              </a:buClr>
              <a:buFont typeface="Arial"/>
              <a:buChar char="•"/>
            </a:pPr>
            <a:r>
              <a:rPr lang="fr-FR" sz="2800" b="0" strike="noStrike" spc="-1">
                <a:solidFill>
                  <a:srgbClr val="1F497D"/>
                </a:solidFill>
                <a:latin typeface="Times New Roman"/>
                <a:ea typeface="DejaVu Sans"/>
              </a:rPr>
              <a:t>La recherche d'un élément consiste à le chercher dans la liste;</a:t>
            </a:r>
            <a:endParaRPr lang="fr-FR" sz="2800" b="0" strike="noStrike" spc="-1">
              <a:latin typeface="Arial"/>
            </a:endParaRPr>
          </a:p>
          <a:p>
            <a:pPr marL="274320" indent="-272520">
              <a:lnSpc>
                <a:spcPct val="100000"/>
              </a:lnSpc>
              <a:spcBef>
                <a:spcPts val="479"/>
              </a:spcBef>
              <a:buClr>
                <a:srgbClr val="4F81BD"/>
              </a:buClr>
              <a:buFont typeface="Arial"/>
              <a:buChar char="•"/>
            </a:pPr>
            <a:r>
              <a:rPr lang="fr-FR" sz="2800" b="0" strike="noStrike" spc="-1">
                <a:solidFill>
                  <a:srgbClr val="1F497D"/>
                </a:solidFill>
                <a:latin typeface="Times New Roman"/>
                <a:ea typeface="DejaVu Sans"/>
              </a:rPr>
              <a:t>La suppression d'un élément consiste à le supprimer de cette liste;</a:t>
            </a:r>
            <a:endParaRPr lang="fr-FR" sz="28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lang="fr-FR" sz="2800" b="0" strike="noStrike" spc="-1">
              <a:latin typeface="Arial"/>
            </a:endParaRPr>
          </a:p>
          <a:p>
            <a:pPr algn="just">
              <a:lnSpc>
                <a:spcPct val="80000"/>
              </a:lnSpc>
              <a:spcBef>
                <a:spcPts val="641"/>
              </a:spcBef>
              <a:tabLst>
                <a:tab pos="0" algn="l"/>
              </a:tabLst>
            </a:pPr>
            <a:r>
              <a:rPr lang="fr-FR" sz="3200" b="0" strike="noStrike" spc="-1">
                <a:solidFill>
                  <a:srgbClr val="1F497D"/>
                </a:solidFill>
                <a:latin typeface="Times New Roman"/>
                <a:ea typeface="DejaVu Sans"/>
              </a:rPr>
              <a:t>   </a:t>
            </a:r>
            <a:endParaRPr lang="fr-FR" sz="3200" b="0" strike="noStrike" spc="-1">
              <a:latin typeface="Arial"/>
            </a:endParaRPr>
          </a:p>
        </p:txBody>
      </p:sp>
      <p:sp>
        <p:nvSpPr>
          <p:cNvPr id="138" name="Espace réservé du numéro de diapositive 2"/>
          <p:cNvSpPr/>
          <p:nvPr/>
        </p:nvSpPr>
        <p:spPr>
          <a:xfrm>
            <a:off x="10640880" y="6214680"/>
            <a:ext cx="154800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fld id="{19DA129B-E493-442C-84DC-862F95CBBD2E}" type="slidenum">
              <a:rPr lang="en-GB" sz="1000" b="0" strike="noStrike" spc="-1">
                <a:solidFill>
                  <a:srgbClr val="1F497D"/>
                </a:solidFill>
                <a:latin typeface="Candara"/>
                <a:ea typeface="DejaVu Sans"/>
              </a:rPr>
              <a:t>14</a:t>
            </a:fld>
            <a:endParaRPr lang="fr-FR" sz="1000" b="0" strike="noStrike" spc="-1">
              <a:latin typeface="Arial"/>
            </a:endParaRPr>
          </a:p>
        </p:txBody>
      </p:sp>
      <p:sp>
        <p:nvSpPr>
          <p:cNvPr id="139" name="Titre 3"/>
          <p:cNvSpPr/>
          <p:nvPr/>
        </p:nvSpPr>
        <p:spPr>
          <a:xfrm>
            <a:off x="609480" y="338400"/>
            <a:ext cx="10971720" cy="1251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fr-FR" sz="3600" b="0" strike="noStrike" spc="-1">
                <a:solidFill>
                  <a:srgbClr val="FFFFFF"/>
                </a:solidFill>
                <a:latin typeface="Times New Roman"/>
                <a:ea typeface="DejaVu Sans"/>
              </a:rPr>
              <a:t> 4. Le chainage</a:t>
            </a:r>
            <a:endParaRPr lang="fr-FR" sz="36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Espace réservé du contenu 1"/>
          <p:cNvSpPr/>
          <p:nvPr/>
        </p:nvSpPr>
        <p:spPr>
          <a:xfrm>
            <a:off x="531720" y="2684520"/>
            <a:ext cx="10637280" cy="2952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274320" indent="-272520">
              <a:lnSpc>
                <a:spcPct val="100000"/>
              </a:lnSpc>
              <a:spcBef>
                <a:spcPts val="479"/>
              </a:spcBef>
              <a:buClr>
                <a:srgbClr val="4F81BD"/>
              </a:buClr>
              <a:buFont typeface="Arial"/>
              <a:buChar char="•"/>
            </a:pPr>
            <a:r>
              <a:rPr lang="fr-FR" sz="2800" b="0" strike="noStrike" spc="-1">
                <a:solidFill>
                  <a:srgbClr val="1F497D"/>
                </a:solidFill>
                <a:latin typeface="Times New Roman"/>
                <a:ea typeface="DejaVu Sans"/>
              </a:rPr>
              <a:t>Avec l'adressage ouvert et en cas de collision, l'élément à insérer </a:t>
            </a:r>
            <a:r>
              <a:rPr lang="fr-FR" sz="2800" b="0" i="1" strike="noStrike" spc="-1">
                <a:solidFill>
                  <a:srgbClr val="1F497D"/>
                </a:solidFill>
                <a:latin typeface="Times New Roman"/>
                <a:ea typeface="DejaVu Sans"/>
              </a:rPr>
              <a:t>e</a:t>
            </a:r>
            <a:r>
              <a:rPr lang="fr-FR" sz="2800" b="0" strike="noStrike" spc="-1">
                <a:solidFill>
                  <a:srgbClr val="1F497D"/>
                </a:solidFill>
                <a:latin typeface="Times New Roman"/>
                <a:ea typeface="DejaVu Sans"/>
              </a:rPr>
              <a:t> est placé dans une autre adresse (autre que </a:t>
            </a:r>
            <a:r>
              <a:rPr lang="fr-FR" sz="2800" b="0" i="1" strike="noStrike" spc="-1">
                <a:solidFill>
                  <a:srgbClr val="1F497D"/>
                </a:solidFill>
                <a:latin typeface="Times New Roman"/>
                <a:ea typeface="DejaVu Sans"/>
              </a:rPr>
              <a:t>h(k</a:t>
            </a:r>
            <a:r>
              <a:rPr lang="fr-FR" sz="2800" b="0" i="1" strike="noStrike" spc="-1" baseline="-25000">
                <a:solidFill>
                  <a:srgbClr val="1F497D"/>
                </a:solidFill>
                <a:latin typeface="Times New Roman"/>
                <a:ea typeface="DejaVu Sans"/>
              </a:rPr>
              <a:t>e</a:t>
            </a:r>
            <a:r>
              <a:rPr lang="fr-FR" sz="2800" b="0" i="1" strike="noStrike" spc="-1">
                <a:solidFill>
                  <a:srgbClr val="1F497D"/>
                </a:solidFill>
                <a:latin typeface="Times New Roman"/>
                <a:ea typeface="DejaVu Sans"/>
              </a:rPr>
              <a:t>)</a:t>
            </a:r>
            <a:r>
              <a:rPr lang="fr-FR" sz="2800" b="0" strike="noStrike" spc="-1">
                <a:solidFill>
                  <a:srgbClr val="1F497D"/>
                </a:solidFill>
                <a:latin typeface="Times New Roman"/>
                <a:ea typeface="DejaVu Sans"/>
              </a:rPr>
              <a:t>). </a:t>
            </a:r>
            <a:endParaRPr lang="fr-FR" sz="2800" b="0" strike="noStrike" spc="-1">
              <a:latin typeface="Arial"/>
            </a:endParaRPr>
          </a:p>
          <a:p>
            <a:pPr marL="274320" indent="-272520">
              <a:lnSpc>
                <a:spcPct val="100000"/>
              </a:lnSpc>
              <a:spcBef>
                <a:spcPts val="479"/>
              </a:spcBef>
              <a:buClr>
                <a:srgbClr val="4F81BD"/>
              </a:buClr>
              <a:buFont typeface="Arial"/>
              <a:buChar char="•"/>
            </a:pPr>
            <a:r>
              <a:rPr lang="fr-FR" sz="2800" b="0" strike="noStrike" spc="-1">
                <a:solidFill>
                  <a:srgbClr val="1F497D"/>
                </a:solidFill>
                <a:latin typeface="Times New Roman"/>
                <a:ea typeface="DejaVu Sans"/>
              </a:rPr>
              <a:t>Cette nouvelle adresse est déterminé par une méthode de sondage.</a:t>
            </a:r>
            <a:endParaRPr lang="fr-FR" sz="2800" b="0" strike="noStrike" spc="-1">
              <a:latin typeface="Arial"/>
            </a:endParaRPr>
          </a:p>
          <a:p>
            <a:pPr marL="274320" indent="-272520">
              <a:lnSpc>
                <a:spcPct val="100000"/>
              </a:lnSpc>
              <a:spcBef>
                <a:spcPts val="479"/>
              </a:spcBef>
              <a:buClr>
                <a:srgbClr val="4F81BD"/>
              </a:buClr>
              <a:buFont typeface="Arial"/>
              <a:buChar char="•"/>
            </a:pPr>
            <a:r>
              <a:rPr lang="fr-FR" sz="2800" b="0" strike="noStrike" spc="-1">
                <a:solidFill>
                  <a:srgbClr val="1F497D"/>
                </a:solidFill>
                <a:latin typeface="Times New Roman"/>
                <a:ea typeface="DejaVu Sans"/>
              </a:rPr>
              <a:t>La méthode de sondage calcule à chaque fois une nouvelle adresse jusqu’à l'arriver à une adresse libre, et donc </a:t>
            </a:r>
            <a:r>
              <a:rPr lang="fr-FR" sz="2800" b="0" i="1" strike="noStrike" spc="-1">
                <a:solidFill>
                  <a:srgbClr val="1F497D"/>
                </a:solidFill>
                <a:latin typeface="Times New Roman"/>
                <a:ea typeface="DejaVu Sans"/>
              </a:rPr>
              <a:t>e</a:t>
            </a:r>
            <a:r>
              <a:rPr lang="fr-FR" sz="2800" b="0" strike="noStrike" spc="-1">
                <a:solidFill>
                  <a:srgbClr val="1F497D"/>
                </a:solidFill>
                <a:latin typeface="Times New Roman"/>
                <a:ea typeface="DejaVu Sans"/>
              </a:rPr>
              <a:t> est inséré à cette adresse libre.</a:t>
            </a:r>
            <a:endParaRPr lang="fr-FR" sz="28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lang="fr-FR" sz="2800" b="0" strike="noStrike" spc="-1">
              <a:latin typeface="Arial"/>
            </a:endParaRPr>
          </a:p>
        </p:txBody>
      </p:sp>
      <p:sp>
        <p:nvSpPr>
          <p:cNvPr id="141" name="Espace réservé du numéro de diapositive 2"/>
          <p:cNvSpPr/>
          <p:nvPr/>
        </p:nvSpPr>
        <p:spPr>
          <a:xfrm>
            <a:off x="10640880" y="6214680"/>
            <a:ext cx="154800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fld id="{33AF9874-B72E-417A-B6BA-32DFB638B156}" type="slidenum">
              <a:rPr lang="en-GB" sz="1000" b="0" strike="noStrike" spc="-1">
                <a:solidFill>
                  <a:srgbClr val="1F497D"/>
                </a:solidFill>
                <a:latin typeface="Candara"/>
                <a:ea typeface="DejaVu Sans"/>
              </a:rPr>
              <a:t>15</a:t>
            </a:fld>
            <a:endParaRPr lang="fr-FR" sz="1000" b="0" strike="noStrike" spc="-1">
              <a:latin typeface="Arial"/>
            </a:endParaRPr>
          </a:p>
        </p:txBody>
      </p:sp>
      <p:sp>
        <p:nvSpPr>
          <p:cNvPr id="142" name="Titre 3"/>
          <p:cNvSpPr/>
          <p:nvPr/>
        </p:nvSpPr>
        <p:spPr>
          <a:xfrm>
            <a:off x="609480" y="338400"/>
            <a:ext cx="10971720" cy="1251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fr-FR" sz="3600" b="0" strike="noStrike" spc="-1">
                <a:solidFill>
                  <a:srgbClr val="FFFFFF"/>
                </a:solidFill>
                <a:latin typeface="Times New Roman"/>
                <a:ea typeface="DejaVu Sans"/>
              </a:rPr>
              <a:t> 5. Adressage ouvert</a:t>
            </a:r>
            <a:endParaRPr lang="fr-FR" sz="36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Espace réservé du contenu 1"/>
          <p:cNvSpPr/>
          <p:nvPr/>
        </p:nvSpPr>
        <p:spPr>
          <a:xfrm>
            <a:off x="855360" y="2875320"/>
            <a:ext cx="10637280" cy="2447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274320" indent="-272520">
              <a:lnSpc>
                <a:spcPct val="100000"/>
              </a:lnSpc>
              <a:spcBef>
                <a:spcPts val="479"/>
              </a:spcBef>
              <a:buClr>
                <a:srgbClr val="4F81BD"/>
              </a:buClr>
              <a:buFont typeface="Wingdings" charset="2"/>
              <a:buChar char=""/>
            </a:pPr>
            <a:r>
              <a:rPr lang="fr-FR" sz="2800" b="0" strike="noStrike" spc="-1">
                <a:solidFill>
                  <a:srgbClr val="1F497D"/>
                </a:solidFill>
                <a:latin typeface="Times New Roman"/>
                <a:ea typeface="DejaVu Sans"/>
              </a:rPr>
              <a:t> Dans cette solution, on utilise une fonction de sondage linéaire.</a:t>
            </a:r>
            <a:endParaRPr lang="fr-FR" sz="2800" b="0" strike="noStrike" spc="-1">
              <a:latin typeface="Arial"/>
            </a:endParaRPr>
          </a:p>
          <a:p>
            <a:pPr marL="274320" indent="-272520">
              <a:lnSpc>
                <a:spcPct val="100000"/>
              </a:lnSpc>
              <a:spcBef>
                <a:spcPts val="479"/>
              </a:spcBef>
              <a:buClr>
                <a:srgbClr val="4F81BD"/>
              </a:buClr>
              <a:buFont typeface="Arial"/>
              <a:buChar char="•"/>
            </a:pPr>
            <a:r>
              <a:rPr lang="fr-FR" sz="2800" b="0" strike="noStrike" spc="-1">
                <a:solidFill>
                  <a:srgbClr val="1F497D"/>
                </a:solidFill>
                <a:latin typeface="Times New Roman"/>
                <a:ea typeface="DejaVu Sans"/>
              </a:rPr>
              <a:t>Exemple :</a:t>
            </a:r>
            <a:endParaRPr lang="fr-FR" sz="28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fr-FR" sz="2800" b="0" strike="noStrike" spc="-1">
                <a:solidFill>
                  <a:srgbClr val="1F497D"/>
                </a:solidFill>
                <a:latin typeface="Times New Roman"/>
                <a:ea typeface="DejaVu Sans"/>
              </a:rPr>
              <a:t>                                 </a:t>
            </a:r>
            <a:r>
              <a:rPr lang="fr-FR" sz="2800" b="0" i="1" strike="noStrike" spc="-1">
                <a:solidFill>
                  <a:srgbClr val="1F497D"/>
                </a:solidFill>
                <a:latin typeface="Times New Roman"/>
                <a:ea typeface="DejaVu Sans"/>
              </a:rPr>
              <a:t>h</a:t>
            </a:r>
            <a:r>
              <a:rPr lang="fr-FR" sz="2800" b="0" i="1" strike="noStrike" spc="-1" baseline="-25000">
                <a:solidFill>
                  <a:srgbClr val="1F497D"/>
                </a:solidFill>
                <a:latin typeface="Times New Roman"/>
                <a:ea typeface="DejaVu Sans"/>
              </a:rPr>
              <a:t>i</a:t>
            </a:r>
            <a:r>
              <a:rPr lang="fr-FR" sz="2800" b="0" i="1" strike="noStrike" spc="-1">
                <a:solidFill>
                  <a:srgbClr val="1F497D"/>
                </a:solidFill>
                <a:latin typeface="Times New Roman"/>
                <a:ea typeface="DejaVu Sans"/>
              </a:rPr>
              <a:t>(k</a:t>
            </a:r>
            <a:r>
              <a:rPr lang="fr-FR" sz="2800" b="0" i="1" strike="noStrike" spc="-1" baseline="-25000">
                <a:solidFill>
                  <a:srgbClr val="1F497D"/>
                </a:solidFill>
                <a:latin typeface="Times New Roman"/>
                <a:ea typeface="DejaVu Sans"/>
              </a:rPr>
              <a:t>e</a:t>
            </a:r>
            <a:r>
              <a:rPr lang="fr-FR" sz="2800" b="0" i="1" strike="noStrike" spc="-1">
                <a:solidFill>
                  <a:srgbClr val="1F497D"/>
                </a:solidFill>
                <a:latin typeface="Times New Roman"/>
                <a:ea typeface="DejaVu Sans"/>
              </a:rPr>
              <a:t>)</a:t>
            </a:r>
            <a:r>
              <a:rPr lang="fr-FR" sz="2800" b="0" strike="noStrike" spc="-1">
                <a:solidFill>
                  <a:srgbClr val="1F497D"/>
                </a:solidFill>
                <a:latin typeface="Times New Roman"/>
                <a:ea typeface="DejaVu Sans"/>
              </a:rPr>
              <a:t> = (</a:t>
            </a:r>
            <a:r>
              <a:rPr lang="fr-FR" sz="2800" b="0" i="1" strike="noStrike" spc="-1">
                <a:solidFill>
                  <a:srgbClr val="1F497D"/>
                </a:solidFill>
                <a:latin typeface="Times New Roman"/>
                <a:ea typeface="DejaVu Sans"/>
              </a:rPr>
              <a:t>h(k</a:t>
            </a:r>
            <a:r>
              <a:rPr lang="fr-FR" sz="2800" b="0" i="1" strike="noStrike" spc="-1" baseline="-25000">
                <a:solidFill>
                  <a:srgbClr val="1F497D"/>
                </a:solidFill>
                <a:latin typeface="Times New Roman"/>
                <a:ea typeface="DejaVu Sans"/>
              </a:rPr>
              <a:t>e</a:t>
            </a:r>
            <a:r>
              <a:rPr lang="fr-FR" sz="2800" b="0" i="1" strike="noStrike" spc="-1">
                <a:solidFill>
                  <a:srgbClr val="1F497D"/>
                </a:solidFill>
                <a:latin typeface="Times New Roman"/>
                <a:ea typeface="DejaVu Sans"/>
              </a:rPr>
              <a:t>) + i</a:t>
            </a:r>
            <a:r>
              <a:rPr lang="fr-FR" sz="2800" b="0" strike="noStrike" spc="-1">
                <a:solidFill>
                  <a:srgbClr val="1F497D"/>
                </a:solidFill>
                <a:latin typeface="Times New Roman"/>
                <a:ea typeface="DejaVu Sans"/>
              </a:rPr>
              <a:t>) </a:t>
            </a:r>
            <a:r>
              <a:rPr lang="fr-FR" sz="2800" b="0" i="1" strike="noStrike" spc="-1">
                <a:solidFill>
                  <a:srgbClr val="1F497D"/>
                </a:solidFill>
                <a:latin typeface="Times New Roman"/>
                <a:ea typeface="DejaVu Sans"/>
              </a:rPr>
              <a:t>% n</a:t>
            </a:r>
            <a:r>
              <a:rPr lang="fr-FR" sz="2800" b="0" strike="noStrike" spc="-1">
                <a:solidFill>
                  <a:srgbClr val="1F497D"/>
                </a:solidFill>
                <a:latin typeface="Times New Roman"/>
                <a:ea typeface="DejaVu Sans"/>
              </a:rPr>
              <a:t>;</a:t>
            </a:r>
            <a:endParaRPr lang="fr-FR" sz="2800" b="0" strike="noStrike" spc="-1">
              <a:latin typeface="Arial"/>
            </a:endParaRPr>
          </a:p>
          <a:p>
            <a:pPr marL="274320" indent="-272520">
              <a:lnSpc>
                <a:spcPct val="100000"/>
              </a:lnSpc>
              <a:spcBef>
                <a:spcPts val="479"/>
              </a:spcBef>
              <a:buClr>
                <a:srgbClr val="4F81BD"/>
              </a:buClr>
              <a:buFont typeface="Arial"/>
              <a:buChar char="•"/>
              <a:tabLst>
                <a:tab pos="0" algn="l"/>
              </a:tabLst>
            </a:pPr>
            <a:r>
              <a:rPr lang="fr-FR" sz="2800" b="0" i="1" strike="noStrike" spc="-1">
                <a:solidFill>
                  <a:srgbClr val="1F497D"/>
                </a:solidFill>
                <a:latin typeface="Times New Roman"/>
                <a:ea typeface="DejaVu Sans"/>
              </a:rPr>
              <a:t>h</a:t>
            </a:r>
            <a:r>
              <a:rPr lang="fr-FR" sz="2800" b="0" i="1" strike="noStrike" spc="-1" baseline="-25000">
                <a:solidFill>
                  <a:srgbClr val="1F497D"/>
                </a:solidFill>
                <a:latin typeface="Times New Roman"/>
                <a:ea typeface="DejaVu Sans"/>
              </a:rPr>
              <a:t>i</a:t>
            </a:r>
            <a:r>
              <a:rPr lang="fr-FR" sz="2800" b="0" i="1" strike="noStrike" spc="-1">
                <a:solidFill>
                  <a:srgbClr val="1F497D"/>
                </a:solidFill>
                <a:latin typeface="Times New Roman"/>
                <a:ea typeface="DejaVu Sans"/>
              </a:rPr>
              <a:t>(k</a:t>
            </a:r>
            <a:r>
              <a:rPr lang="fr-FR" sz="2800" b="0" i="1" strike="noStrike" spc="-1" baseline="-25000">
                <a:solidFill>
                  <a:srgbClr val="1F497D"/>
                </a:solidFill>
                <a:latin typeface="Times New Roman"/>
                <a:ea typeface="DejaVu Sans"/>
              </a:rPr>
              <a:t>e</a:t>
            </a:r>
            <a:r>
              <a:rPr lang="fr-FR" sz="2800" b="0" i="1" strike="noStrike" spc="-1">
                <a:solidFill>
                  <a:srgbClr val="1F497D"/>
                </a:solidFill>
                <a:latin typeface="Times New Roman"/>
                <a:ea typeface="DejaVu Sans"/>
              </a:rPr>
              <a:t>) </a:t>
            </a:r>
            <a:r>
              <a:rPr lang="fr-FR" sz="2800" b="0" strike="noStrike" spc="-1">
                <a:solidFill>
                  <a:srgbClr val="1F497D"/>
                </a:solidFill>
                <a:latin typeface="Times New Roman"/>
                <a:ea typeface="DejaVu Sans"/>
              </a:rPr>
              <a:t>: est l'adresse de tableau calculée à la </a:t>
            </a:r>
            <a:r>
              <a:rPr lang="fr-FR" sz="2800" b="0" i="1" strike="noStrike" spc="-1">
                <a:solidFill>
                  <a:srgbClr val="1F497D"/>
                </a:solidFill>
                <a:latin typeface="Times New Roman"/>
                <a:ea typeface="DejaVu Sans"/>
              </a:rPr>
              <a:t>i</a:t>
            </a:r>
            <a:r>
              <a:rPr lang="fr-FR" sz="2800" b="0" i="1" strike="noStrike" spc="-1" baseline="30000">
                <a:solidFill>
                  <a:srgbClr val="1F497D"/>
                </a:solidFill>
                <a:latin typeface="Times New Roman"/>
                <a:ea typeface="DejaVu Sans"/>
              </a:rPr>
              <a:t>ème</a:t>
            </a:r>
            <a:r>
              <a:rPr lang="fr-FR" sz="2800" b="0" strike="noStrike" spc="-1">
                <a:solidFill>
                  <a:srgbClr val="1F497D"/>
                </a:solidFill>
                <a:latin typeface="Times New Roman"/>
                <a:ea typeface="DejaVu Sans"/>
              </a:rPr>
              <a:t> tentative.</a:t>
            </a:r>
            <a:endParaRPr lang="fr-FR" sz="2800" b="0" strike="noStrike" spc="-1">
              <a:latin typeface="Arial"/>
            </a:endParaRPr>
          </a:p>
          <a:p>
            <a:pPr marL="274320" indent="-272520">
              <a:lnSpc>
                <a:spcPct val="100000"/>
              </a:lnSpc>
              <a:spcBef>
                <a:spcPts val="479"/>
              </a:spcBef>
              <a:buClr>
                <a:srgbClr val="4F81BD"/>
              </a:buClr>
              <a:buFont typeface="Arial"/>
              <a:buChar char="•"/>
              <a:tabLst>
                <a:tab pos="0" algn="l"/>
              </a:tabLst>
            </a:pPr>
            <a:r>
              <a:rPr lang="fr-FR" sz="2800" b="0" i="1" strike="noStrike" spc="-1">
                <a:solidFill>
                  <a:srgbClr val="1F497D"/>
                </a:solidFill>
                <a:latin typeface="Times New Roman"/>
                <a:ea typeface="DejaVu Sans"/>
              </a:rPr>
              <a:t>n</a:t>
            </a:r>
            <a:r>
              <a:rPr lang="fr-FR" sz="2800" b="0" strike="noStrike" spc="-1">
                <a:solidFill>
                  <a:srgbClr val="1F497D"/>
                </a:solidFill>
                <a:latin typeface="Times New Roman"/>
                <a:ea typeface="DejaVu Sans"/>
              </a:rPr>
              <a:t> est la taille de tableau.</a:t>
            </a: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DejaVu Sans"/>
              </a:rPr>
              <a:t> </a:t>
            </a:r>
            <a:endParaRPr lang="fr-FR" sz="2400" b="0" strike="noStrike" spc="-1">
              <a:latin typeface="Arial"/>
            </a:endParaRPr>
          </a:p>
          <a:p>
            <a:pPr algn="just">
              <a:lnSpc>
                <a:spcPct val="80000"/>
              </a:lnSpc>
              <a:spcBef>
                <a:spcPts val="641"/>
              </a:spcBef>
              <a:tabLst>
                <a:tab pos="0" algn="l"/>
              </a:tabLst>
            </a:pPr>
            <a:r>
              <a:rPr lang="fr-FR" sz="3200" b="0" strike="noStrike" spc="-1">
                <a:solidFill>
                  <a:srgbClr val="1F497D"/>
                </a:solidFill>
                <a:latin typeface="Times New Roman"/>
                <a:ea typeface="DejaVu Sans"/>
              </a:rPr>
              <a:t>   </a:t>
            </a:r>
            <a:endParaRPr lang="fr-FR" sz="3200" b="0" strike="noStrike" spc="-1">
              <a:latin typeface="Arial"/>
            </a:endParaRPr>
          </a:p>
        </p:txBody>
      </p:sp>
      <p:sp>
        <p:nvSpPr>
          <p:cNvPr id="144" name="Espace réservé du numéro de diapositive 2"/>
          <p:cNvSpPr/>
          <p:nvPr/>
        </p:nvSpPr>
        <p:spPr>
          <a:xfrm>
            <a:off x="10640880" y="6214680"/>
            <a:ext cx="154800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fld id="{27CF6133-0F16-4639-B388-81FDD34E1EAF}" type="slidenum">
              <a:rPr lang="en-GB" sz="1000" b="0" strike="noStrike" spc="-1">
                <a:solidFill>
                  <a:srgbClr val="1F497D"/>
                </a:solidFill>
                <a:latin typeface="Candara"/>
                <a:ea typeface="DejaVu Sans"/>
              </a:rPr>
              <a:t>16</a:t>
            </a:fld>
            <a:endParaRPr lang="fr-FR" sz="1000" b="0" strike="noStrike" spc="-1">
              <a:latin typeface="Arial"/>
            </a:endParaRPr>
          </a:p>
        </p:txBody>
      </p:sp>
      <p:sp>
        <p:nvSpPr>
          <p:cNvPr id="145" name="Titre 3"/>
          <p:cNvSpPr/>
          <p:nvPr/>
        </p:nvSpPr>
        <p:spPr>
          <a:xfrm>
            <a:off x="609480" y="338400"/>
            <a:ext cx="10971720" cy="1251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fr-FR" sz="3600" b="0" strike="noStrike" spc="-1">
                <a:solidFill>
                  <a:srgbClr val="FFFFFF"/>
                </a:solidFill>
                <a:latin typeface="Times New Roman"/>
                <a:ea typeface="DejaVu Sans"/>
              </a:rPr>
              <a:t> 5.1. Adressage ouvert avec sondage </a:t>
            </a:r>
            <a:br/>
            <a:r>
              <a:rPr lang="fr-FR" sz="3600" b="0" strike="noStrike" spc="-1">
                <a:solidFill>
                  <a:srgbClr val="FFFFFF"/>
                </a:solidFill>
                <a:latin typeface="Times New Roman"/>
                <a:ea typeface="DejaVu Sans"/>
              </a:rPr>
              <a:t>linéaire</a:t>
            </a:r>
            <a:endParaRPr lang="fr-FR" sz="36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Espace réservé du contenu 1"/>
          <p:cNvSpPr/>
          <p:nvPr/>
        </p:nvSpPr>
        <p:spPr>
          <a:xfrm>
            <a:off x="607680" y="2865600"/>
            <a:ext cx="10637280" cy="2476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274320" indent="-272520">
              <a:lnSpc>
                <a:spcPct val="100000"/>
              </a:lnSpc>
              <a:spcBef>
                <a:spcPts val="479"/>
              </a:spcBef>
              <a:buClr>
                <a:srgbClr val="4F81BD"/>
              </a:buClr>
              <a:buFont typeface="Wingdings,Sans-Serif"/>
              <a:buChar char="Ø"/>
            </a:pPr>
            <a:r>
              <a:rPr lang="fr-FR" sz="2800" b="0" strike="noStrike" spc="-1">
                <a:solidFill>
                  <a:srgbClr val="1F497D"/>
                </a:solidFill>
                <a:latin typeface="Times New Roman"/>
                <a:ea typeface="DejaVu Sans"/>
              </a:rPr>
              <a:t>Dans cette solution, on utilise la fonction de sondage quadratique.</a:t>
            </a:r>
            <a:endParaRPr lang="fr-FR" sz="2800" b="0" strike="noStrike" spc="-1">
              <a:latin typeface="Arial"/>
            </a:endParaRPr>
          </a:p>
          <a:p>
            <a:pPr marL="274320" indent="-272520">
              <a:lnSpc>
                <a:spcPct val="100000"/>
              </a:lnSpc>
              <a:spcBef>
                <a:spcPts val="479"/>
              </a:spcBef>
              <a:buClr>
                <a:srgbClr val="4F81BD"/>
              </a:buClr>
              <a:buFont typeface="Arial,Sans-Serif"/>
              <a:buChar char="•"/>
            </a:pPr>
            <a:r>
              <a:rPr lang="fr-FR" sz="2800" b="0" strike="noStrike" spc="-1">
                <a:solidFill>
                  <a:srgbClr val="1F497D"/>
                </a:solidFill>
                <a:latin typeface="Times New Roman"/>
                <a:ea typeface="DejaVu Sans"/>
              </a:rPr>
              <a:t>Exemple :</a:t>
            </a:r>
            <a:endParaRPr lang="fr-FR" sz="28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fr-FR" sz="2800" b="0" strike="noStrike" spc="-1">
                <a:solidFill>
                  <a:srgbClr val="1F497D"/>
                </a:solidFill>
                <a:latin typeface="Times New Roman"/>
                <a:ea typeface="DejaVu Sans"/>
              </a:rPr>
              <a:t>                                       </a:t>
            </a:r>
            <a:r>
              <a:rPr lang="fr-FR" sz="2800" b="0" i="1" strike="noStrike" spc="-1">
                <a:solidFill>
                  <a:srgbClr val="1F497D"/>
                </a:solidFill>
                <a:latin typeface="Times New Roman"/>
                <a:ea typeface="DejaVu Sans"/>
              </a:rPr>
              <a:t>h</a:t>
            </a:r>
            <a:r>
              <a:rPr lang="fr-FR" sz="2800" b="0" i="1" strike="noStrike" spc="-1" baseline="-25000">
                <a:solidFill>
                  <a:srgbClr val="1F497D"/>
                </a:solidFill>
                <a:latin typeface="Times New Roman"/>
                <a:ea typeface="DejaVu Sans"/>
              </a:rPr>
              <a:t>i</a:t>
            </a:r>
            <a:r>
              <a:rPr lang="fr-FR" sz="2800" b="0" i="1" strike="noStrike" spc="-1">
                <a:solidFill>
                  <a:srgbClr val="1F497D"/>
                </a:solidFill>
                <a:latin typeface="Times New Roman"/>
                <a:ea typeface="DejaVu Sans"/>
              </a:rPr>
              <a:t>(k</a:t>
            </a:r>
            <a:r>
              <a:rPr lang="fr-FR" sz="2800" b="0" i="1" strike="noStrike" spc="-1" baseline="-25000">
                <a:solidFill>
                  <a:srgbClr val="1F497D"/>
                </a:solidFill>
                <a:latin typeface="Times New Roman"/>
                <a:ea typeface="DejaVu Sans"/>
              </a:rPr>
              <a:t>e</a:t>
            </a:r>
            <a:r>
              <a:rPr lang="fr-FR" sz="2800" b="0" i="1" strike="noStrike" spc="-1">
                <a:solidFill>
                  <a:srgbClr val="1F497D"/>
                </a:solidFill>
                <a:latin typeface="Times New Roman"/>
                <a:ea typeface="DejaVu Sans"/>
              </a:rPr>
              <a:t>)</a:t>
            </a:r>
            <a:r>
              <a:rPr lang="fr-FR" sz="2800" b="0" strike="noStrike" spc="-1">
                <a:solidFill>
                  <a:srgbClr val="1F497D"/>
                </a:solidFill>
                <a:latin typeface="Times New Roman"/>
                <a:ea typeface="DejaVu Sans"/>
              </a:rPr>
              <a:t> = (</a:t>
            </a:r>
            <a:r>
              <a:rPr lang="fr-FR" sz="2800" b="0" i="1" strike="noStrike" spc="-1">
                <a:solidFill>
                  <a:srgbClr val="1F497D"/>
                </a:solidFill>
                <a:latin typeface="Times New Roman"/>
                <a:ea typeface="DejaVu Sans"/>
              </a:rPr>
              <a:t>h(k</a:t>
            </a:r>
            <a:r>
              <a:rPr lang="fr-FR" sz="2800" b="0" i="1" strike="noStrike" spc="-1" baseline="-25000">
                <a:solidFill>
                  <a:srgbClr val="1F497D"/>
                </a:solidFill>
                <a:latin typeface="Times New Roman"/>
                <a:ea typeface="DejaVu Sans"/>
              </a:rPr>
              <a:t>e</a:t>
            </a:r>
            <a:r>
              <a:rPr lang="fr-FR" sz="2800" b="0" i="1" strike="noStrike" spc="-1">
                <a:solidFill>
                  <a:srgbClr val="1F497D"/>
                </a:solidFill>
                <a:latin typeface="Times New Roman"/>
                <a:ea typeface="DejaVu Sans"/>
              </a:rPr>
              <a:t>) + c</a:t>
            </a:r>
            <a:r>
              <a:rPr lang="fr-FR" sz="2800" b="0" i="1" strike="noStrike" spc="-1" baseline="-25000">
                <a:solidFill>
                  <a:srgbClr val="1F497D"/>
                </a:solidFill>
                <a:latin typeface="Times New Roman"/>
                <a:ea typeface="DejaVu Sans"/>
              </a:rPr>
              <a:t>1</a:t>
            </a:r>
            <a:r>
              <a:rPr lang="fr-FR" sz="2800" b="0" i="1" strike="noStrike" spc="-1">
                <a:solidFill>
                  <a:srgbClr val="1F497D"/>
                </a:solidFill>
                <a:latin typeface="Times New Roman"/>
                <a:ea typeface="DejaVu Sans"/>
              </a:rPr>
              <a:t>×i + c</a:t>
            </a:r>
            <a:r>
              <a:rPr lang="fr-FR" sz="2800" b="0" i="1" strike="noStrike" spc="-1" baseline="-25000">
                <a:solidFill>
                  <a:srgbClr val="1F497D"/>
                </a:solidFill>
                <a:latin typeface="Times New Roman"/>
                <a:ea typeface="DejaVu Sans"/>
              </a:rPr>
              <a:t>2</a:t>
            </a:r>
            <a:r>
              <a:rPr lang="fr-FR" sz="2800" b="0" i="1" strike="noStrike" spc="-1">
                <a:solidFill>
                  <a:srgbClr val="1F497D"/>
                </a:solidFill>
                <a:latin typeface="Times New Roman"/>
                <a:ea typeface="DejaVu Sans"/>
              </a:rPr>
              <a:t>×i</a:t>
            </a:r>
            <a:r>
              <a:rPr lang="fr-FR" sz="2800" b="0" strike="noStrike" spc="-1" baseline="30000">
                <a:solidFill>
                  <a:srgbClr val="1F497D"/>
                </a:solidFill>
                <a:latin typeface="Times New Roman"/>
                <a:ea typeface="DejaVu Sans"/>
              </a:rPr>
              <a:t>2</a:t>
            </a:r>
            <a:r>
              <a:rPr lang="fr-FR" sz="2800" b="0" strike="noStrike" spc="-1">
                <a:solidFill>
                  <a:srgbClr val="1F497D"/>
                </a:solidFill>
                <a:latin typeface="Times New Roman"/>
                <a:ea typeface="DejaVu Sans"/>
              </a:rPr>
              <a:t> )</a:t>
            </a:r>
            <a:r>
              <a:rPr lang="fr-FR" sz="2800" b="0" i="1" strike="noStrike" spc="-1">
                <a:solidFill>
                  <a:srgbClr val="1F497D"/>
                </a:solidFill>
                <a:latin typeface="Times New Roman"/>
                <a:ea typeface="DejaVu Sans"/>
              </a:rPr>
              <a:t>% n</a:t>
            </a:r>
            <a:r>
              <a:rPr lang="fr-FR" sz="2800" b="0" strike="noStrike" spc="-1">
                <a:solidFill>
                  <a:srgbClr val="1F497D"/>
                </a:solidFill>
                <a:latin typeface="Times New Roman"/>
                <a:ea typeface="DejaVu Sans"/>
              </a:rPr>
              <a:t>;</a:t>
            </a:r>
            <a:endParaRPr lang="fr-FR" sz="2800" b="0" strike="noStrike" spc="-1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479"/>
              </a:spcBef>
              <a:buClr>
                <a:srgbClr val="4F81BD"/>
              </a:buClr>
              <a:buFont typeface="Arial"/>
              <a:buChar char="•"/>
              <a:tabLst>
                <a:tab pos="0" algn="l"/>
              </a:tabLst>
            </a:pPr>
            <a:r>
              <a:rPr lang="fr-FR" sz="2800" b="0" strike="noStrike" spc="-1">
                <a:solidFill>
                  <a:srgbClr val="1F497D"/>
                </a:solidFill>
                <a:latin typeface="Times New Roman"/>
                <a:ea typeface="DejaVu Sans"/>
              </a:rPr>
              <a:t> </a:t>
            </a:r>
            <a:r>
              <a:rPr lang="fr-FR" sz="2800" b="0" i="1" strike="noStrike" spc="-1">
                <a:solidFill>
                  <a:srgbClr val="1F497D"/>
                </a:solidFill>
                <a:latin typeface="Times New Roman"/>
                <a:ea typeface="DejaVu Sans"/>
              </a:rPr>
              <a:t>h</a:t>
            </a:r>
            <a:r>
              <a:rPr lang="fr-FR" sz="2800" b="0" i="1" strike="noStrike" spc="-1" baseline="-25000">
                <a:solidFill>
                  <a:srgbClr val="1F497D"/>
                </a:solidFill>
                <a:latin typeface="Times New Roman"/>
                <a:ea typeface="DejaVu Sans"/>
              </a:rPr>
              <a:t>i</a:t>
            </a:r>
            <a:r>
              <a:rPr lang="fr-FR" sz="2800" b="0" i="1" strike="noStrike" spc="-1">
                <a:solidFill>
                  <a:srgbClr val="1F497D"/>
                </a:solidFill>
                <a:latin typeface="Times New Roman"/>
                <a:ea typeface="DejaVu Sans"/>
              </a:rPr>
              <a:t>(k</a:t>
            </a:r>
            <a:r>
              <a:rPr lang="fr-FR" sz="2800" b="0" i="1" strike="noStrike" spc="-1" baseline="-25000">
                <a:solidFill>
                  <a:srgbClr val="1F497D"/>
                </a:solidFill>
                <a:latin typeface="Times New Roman"/>
                <a:ea typeface="DejaVu Sans"/>
              </a:rPr>
              <a:t>e</a:t>
            </a:r>
            <a:r>
              <a:rPr lang="fr-FR" sz="2800" b="0" i="1" strike="noStrike" spc="-1">
                <a:solidFill>
                  <a:srgbClr val="1F497D"/>
                </a:solidFill>
                <a:latin typeface="Times New Roman"/>
                <a:ea typeface="DejaVu Sans"/>
              </a:rPr>
              <a:t>) </a:t>
            </a:r>
            <a:r>
              <a:rPr lang="fr-FR" sz="2800" b="0" strike="noStrike" spc="-1">
                <a:solidFill>
                  <a:srgbClr val="1F497D"/>
                </a:solidFill>
                <a:latin typeface="Times New Roman"/>
                <a:ea typeface="DejaVu Sans"/>
              </a:rPr>
              <a:t>: est l'adresse de tableau calculée à la </a:t>
            </a:r>
            <a:r>
              <a:rPr lang="fr-FR" sz="2800" b="0" i="1" strike="noStrike" spc="-1">
                <a:solidFill>
                  <a:srgbClr val="1F497D"/>
                </a:solidFill>
                <a:latin typeface="Times New Roman"/>
                <a:ea typeface="DejaVu Sans"/>
              </a:rPr>
              <a:t>i</a:t>
            </a:r>
            <a:r>
              <a:rPr lang="fr-FR" sz="2800" b="0" i="1" strike="noStrike" spc="-1" baseline="30000">
                <a:solidFill>
                  <a:srgbClr val="1F497D"/>
                </a:solidFill>
                <a:latin typeface="Times New Roman"/>
                <a:ea typeface="DejaVu Sans"/>
              </a:rPr>
              <a:t>ème</a:t>
            </a:r>
            <a:r>
              <a:rPr lang="fr-FR" sz="2800" b="0" strike="noStrike" spc="-1">
                <a:solidFill>
                  <a:srgbClr val="1F497D"/>
                </a:solidFill>
                <a:latin typeface="Times New Roman"/>
                <a:ea typeface="DejaVu Sans"/>
              </a:rPr>
              <a:t> tentative. </a:t>
            </a:r>
            <a:endParaRPr lang="fr-FR" sz="28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tabLst>
                <a:tab pos="0" algn="l"/>
              </a:tabLst>
            </a:pPr>
            <a:endParaRPr lang="fr-FR" sz="2800" b="0" strike="noStrike" spc="-1">
              <a:latin typeface="Arial"/>
            </a:endParaRPr>
          </a:p>
          <a:p>
            <a:pPr algn="just">
              <a:lnSpc>
                <a:spcPct val="80000"/>
              </a:lnSpc>
              <a:spcBef>
                <a:spcPts val="641"/>
              </a:spcBef>
              <a:tabLst>
                <a:tab pos="0" algn="l"/>
              </a:tabLst>
            </a:pPr>
            <a:r>
              <a:rPr lang="fr-FR" sz="3200" b="0" strike="noStrike" spc="-1">
                <a:solidFill>
                  <a:srgbClr val="1F497D"/>
                </a:solidFill>
                <a:latin typeface="Times New Roman"/>
                <a:ea typeface="DejaVu Sans"/>
              </a:rPr>
              <a:t>   </a:t>
            </a:r>
            <a:endParaRPr lang="fr-FR" sz="3200" b="0" strike="noStrike" spc="-1">
              <a:latin typeface="Arial"/>
            </a:endParaRPr>
          </a:p>
        </p:txBody>
      </p:sp>
      <p:sp>
        <p:nvSpPr>
          <p:cNvPr id="147" name="Espace réservé du numéro de diapositive 2"/>
          <p:cNvSpPr/>
          <p:nvPr/>
        </p:nvSpPr>
        <p:spPr>
          <a:xfrm>
            <a:off x="10640880" y="6214680"/>
            <a:ext cx="154800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fld id="{5559CDB9-FE5A-4309-BB9C-8DEBD7B5CF46}" type="slidenum">
              <a:rPr lang="en-GB" sz="1000" b="0" strike="noStrike" spc="-1">
                <a:solidFill>
                  <a:srgbClr val="1F497D"/>
                </a:solidFill>
                <a:latin typeface="Candara"/>
                <a:ea typeface="DejaVu Sans"/>
              </a:rPr>
              <a:t>17</a:t>
            </a:fld>
            <a:endParaRPr lang="fr-FR" sz="1000" b="0" strike="noStrike" spc="-1">
              <a:latin typeface="Arial"/>
            </a:endParaRPr>
          </a:p>
        </p:txBody>
      </p:sp>
      <p:sp>
        <p:nvSpPr>
          <p:cNvPr id="148" name="Titre 3"/>
          <p:cNvSpPr/>
          <p:nvPr/>
        </p:nvSpPr>
        <p:spPr>
          <a:xfrm>
            <a:off x="609480" y="338400"/>
            <a:ext cx="10971720" cy="1251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fr-FR" sz="3600" b="0" strike="noStrike" spc="-1">
                <a:solidFill>
                  <a:srgbClr val="FFFFFF"/>
                </a:solidFill>
                <a:latin typeface="Times New Roman"/>
                <a:ea typeface="DejaVu Sans"/>
              </a:rPr>
              <a:t>5.2. Adressage ouvert avec sondage </a:t>
            </a:r>
            <a:br/>
            <a:r>
              <a:rPr lang="fr-FR" sz="3600" b="0" strike="noStrike" spc="-1">
                <a:solidFill>
                  <a:srgbClr val="FFFFFF"/>
                </a:solidFill>
                <a:latin typeface="Times New Roman"/>
                <a:ea typeface="DejaVu Sans"/>
              </a:rPr>
              <a:t>quadratique</a:t>
            </a:r>
            <a:endParaRPr lang="fr-FR" sz="36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Espace réservé du contenu 1"/>
          <p:cNvSpPr/>
          <p:nvPr/>
        </p:nvSpPr>
        <p:spPr>
          <a:xfrm>
            <a:off x="569880" y="2389320"/>
            <a:ext cx="10637280" cy="3342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274320" indent="-272520">
              <a:lnSpc>
                <a:spcPct val="100000"/>
              </a:lnSpc>
              <a:spcBef>
                <a:spcPts val="479"/>
              </a:spcBef>
              <a:buClr>
                <a:srgbClr val="4F81BD"/>
              </a:buClr>
              <a:buFont typeface="Wingdings" charset="2"/>
              <a:buChar char=""/>
            </a:pP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DejaVu Sans"/>
              </a:rPr>
              <a:t>Dans cette solution, on utilise une deuxième fonction de hachage pour calculer la nouvelle adresse.</a:t>
            </a:r>
            <a:endParaRPr lang="fr-FR" sz="2400" b="0" strike="noStrike" spc="-1">
              <a:latin typeface="Arial"/>
            </a:endParaRPr>
          </a:p>
          <a:p>
            <a:pPr marL="274320" indent="-272520">
              <a:lnSpc>
                <a:spcPct val="100000"/>
              </a:lnSpc>
              <a:spcBef>
                <a:spcPts val="479"/>
              </a:spcBef>
              <a:buClr>
                <a:srgbClr val="4F81BD"/>
              </a:buClr>
              <a:buFont typeface="Wingdings" charset="2"/>
              <a:buChar char=""/>
            </a:pP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DejaVu Sans"/>
              </a:rPr>
              <a:t>Example :</a:t>
            </a:r>
            <a:endParaRPr lang="fr-FR" sz="2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DejaVu Sans"/>
              </a:rPr>
              <a:t>Soit </a:t>
            </a:r>
            <a:r>
              <a:rPr lang="fr-FR" sz="2400" b="0" i="1" strike="noStrike" spc="-1">
                <a:solidFill>
                  <a:srgbClr val="1F497D"/>
                </a:solidFill>
                <a:latin typeface="Times New Roman"/>
                <a:ea typeface="DejaVu Sans"/>
              </a:rPr>
              <a:t>h(k</a:t>
            </a:r>
            <a:r>
              <a:rPr lang="fr-FR" sz="2400" b="0" i="1" strike="noStrike" spc="-1" baseline="-25000">
                <a:solidFill>
                  <a:srgbClr val="1F497D"/>
                </a:solidFill>
                <a:latin typeface="Times New Roman"/>
                <a:ea typeface="DejaVu Sans"/>
              </a:rPr>
              <a:t>e</a:t>
            </a:r>
            <a:r>
              <a:rPr lang="fr-FR" sz="2400" b="0" i="1" strike="noStrike" spc="-1">
                <a:solidFill>
                  <a:srgbClr val="1F497D"/>
                </a:solidFill>
                <a:latin typeface="Times New Roman"/>
                <a:ea typeface="DejaVu Sans"/>
              </a:rPr>
              <a:t>)</a:t>
            </a: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DejaVu Sans"/>
              </a:rPr>
              <a:t> une fonction de hachage et soit une deuxième fonction de hachage </a:t>
            </a:r>
            <a:r>
              <a:rPr lang="fr-FR" sz="2400" b="0" i="1" strike="noStrike" spc="-1">
                <a:solidFill>
                  <a:srgbClr val="1F497D"/>
                </a:solidFill>
                <a:latin typeface="Times New Roman"/>
                <a:ea typeface="DejaVu Sans"/>
              </a:rPr>
              <a:t>h</a:t>
            </a:r>
            <a:r>
              <a:rPr lang="fr-FR" sz="2400" b="0" i="1" strike="noStrike" spc="-1" baseline="-25000">
                <a:solidFill>
                  <a:srgbClr val="1F497D"/>
                </a:solidFill>
                <a:latin typeface="Times New Roman"/>
                <a:ea typeface="DejaVu Sans"/>
              </a:rPr>
              <a:t>2</a:t>
            </a:r>
            <a:r>
              <a:rPr lang="fr-FR" sz="2400" b="0" i="1" strike="noStrike" spc="-1">
                <a:solidFill>
                  <a:srgbClr val="1F497D"/>
                </a:solidFill>
                <a:latin typeface="Times New Roman"/>
                <a:ea typeface="DejaVu Sans"/>
              </a:rPr>
              <a:t>(k</a:t>
            </a:r>
            <a:r>
              <a:rPr lang="fr-FR" sz="2400" b="0" i="1" strike="noStrike" spc="-1" baseline="-25000">
                <a:solidFill>
                  <a:srgbClr val="1F497D"/>
                </a:solidFill>
                <a:latin typeface="Times New Roman"/>
                <a:ea typeface="DejaVu Sans"/>
              </a:rPr>
              <a:t>e</a:t>
            </a:r>
            <a:r>
              <a:rPr lang="fr-FR" sz="2400" b="0" i="1" strike="noStrike" spc="-1">
                <a:solidFill>
                  <a:srgbClr val="1F497D"/>
                </a:solidFill>
                <a:latin typeface="Times New Roman"/>
                <a:ea typeface="DejaVu Sans"/>
              </a:rPr>
              <a:t>).</a:t>
            </a:r>
            <a:endParaRPr lang="fr-FR" sz="2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DejaVu Sans"/>
              </a:rPr>
              <a:t>En cas de collision avec l'adresse </a:t>
            </a:r>
            <a:r>
              <a:rPr lang="fr-FR" sz="2400" b="0" i="1" strike="noStrike" spc="-1">
                <a:solidFill>
                  <a:srgbClr val="1F497D"/>
                </a:solidFill>
                <a:latin typeface="Times New Roman"/>
                <a:ea typeface="DejaVu Sans"/>
              </a:rPr>
              <a:t>h(k</a:t>
            </a:r>
            <a:r>
              <a:rPr lang="fr-FR" sz="2400" b="0" i="1" strike="noStrike" spc="-1" baseline="-25000">
                <a:solidFill>
                  <a:srgbClr val="1F497D"/>
                </a:solidFill>
                <a:latin typeface="Times New Roman"/>
                <a:ea typeface="DejaVu Sans"/>
              </a:rPr>
              <a:t>e</a:t>
            </a:r>
            <a:r>
              <a:rPr lang="fr-FR" sz="2400" b="0" i="1" strike="noStrike" spc="-1">
                <a:solidFill>
                  <a:srgbClr val="1F497D"/>
                </a:solidFill>
                <a:latin typeface="Times New Roman"/>
                <a:ea typeface="DejaVu Sans"/>
              </a:rPr>
              <a:t>), </a:t>
            </a: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DejaVu Sans"/>
              </a:rPr>
              <a:t>la nouvelle adresse</a:t>
            </a:r>
            <a:r>
              <a:rPr lang="fr-FR" sz="2400" b="0" i="1" strike="noStrike" spc="-1">
                <a:solidFill>
                  <a:srgbClr val="1F497D"/>
                </a:solidFill>
                <a:latin typeface="Times New Roman"/>
                <a:ea typeface="DejaVu Sans"/>
              </a:rPr>
              <a:t> h</a:t>
            </a:r>
            <a:r>
              <a:rPr lang="fr-FR" sz="2400" b="0" i="1" strike="noStrike" spc="-1" baseline="-25000">
                <a:solidFill>
                  <a:srgbClr val="1F497D"/>
                </a:solidFill>
                <a:latin typeface="Times New Roman"/>
                <a:ea typeface="DejaVu Sans"/>
              </a:rPr>
              <a:t>i</a:t>
            </a:r>
            <a:r>
              <a:rPr lang="fr-FR" sz="2400" b="0" i="1" strike="noStrike" spc="-1">
                <a:solidFill>
                  <a:srgbClr val="1F497D"/>
                </a:solidFill>
                <a:latin typeface="Times New Roman"/>
                <a:ea typeface="DejaVu Sans"/>
              </a:rPr>
              <a:t>(k</a:t>
            </a:r>
            <a:r>
              <a:rPr lang="fr-FR" sz="2400" b="0" i="1" strike="noStrike" spc="-1" baseline="-25000">
                <a:solidFill>
                  <a:srgbClr val="1F497D"/>
                </a:solidFill>
                <a:latin typeface="Times New Roman"/>
                <a:ea typeface="DejaVu Sans"/>
              </a:rPr>
              <a:t>e</a:t>
            </a:r>
            <a:r>
              <a:rPr lang="fr-FR" sz="2400" b="0" i="1" strike="noStrike" spc="-1">
                <a:solidFill>
                  <a:srgbClr val="1F497D"/>
                </a:solidFill>
                <a:latin typeface="Times New Roman"/>
                <a:ea typeface="DejaVu Sans"/>
              </a:rPr>
              <a:t>) </a:t>
            </a: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DejaVu Sans"/>
              </a:rPr>
              <a:t>à</a:t>
            </a:r>
            <a:r>
              <a:rPr lang="fr-FR" sz="2400" b="0" i="1" strike="noStrike" spc="-1">
                <a:solidFill>
                  <a:srgbClr val="1F497D"/>
                </a:solidFill>
                <a:latin typeface="Times New Roman"/>
                <a:ea typeface="DejaVu Sans"/>
              </a:rPr>
              <a:t> i</a:t>
            </a:r>
            <a:r>
              <a:rPr lang="fr-FR" sz="2400" b="0" i="1" strike="noStrike" spc="-1" baseline="30000">
                <a:solidFill>
                  <a:srgbClr val="1F497D"/>
                </a:solidFill>
                <a:latin typeface="Times New Roman"/>
                <a:ea typeface="DejaVu Sans"/>
              </a:rPr>
              <a:t>ème</a:t>
            </a:r>
            <a:r>
              <a:rPr lang="fr-FR" sz="2400" b="0" i="1" strike="noStrike" spc="-1">
                <a:solidFill>
                  <a:srgbClr val="1F497D"/>
                </a:solidFill>
                <a:latin typeface="Times New Roman"/>
                <a:ea typeface="DejaVu Sans"/>
              </a:rPr>
              <a:t> </a:t>
            </a: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DejaVu Sans"/>
              </a:rPr>
              <a:t>tentative est calculée comme suit :</a:t>
            </a:r>
            <a:endParaRPr lang="fr-FR" sz="2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fr-FR" sz="2400" b="0" i="1" strike="noStrike" spc="-1">
                <a:solidFill>
                  <a:srgbClr val="1F497D"/>
                </a:solidFill>
                <a:latin typeface="Times New Roman"/>
                <a:ea typeface="DejaVu Sans"/>
              </a:rPr>
              <a:t>                                       h</a:t>
            </a:r>
            <a:r>
              <a:rPr lang="fr-FR" sz="2400" b="0" i="1" strike="noStrike" spc="-1" baseline="-25000">
                <a:solidFill>
                  <a:srgbClr val="1F497D"/>
                </a:solidFill>
                <a:latin typeface="Times New Roman"/>
                <a:ea typeface="DejaVu Sans"/>
              </a:rPr>
              <a:t>i</a:t>
            </a:r>
            <a:r>
              <a:rPr lang="fr-FR" sz="2400" b="0" i="1" strike="noStrike" spc="-1">
                <a:solidFill>
                  <a:srgbClr val="1F497D"/>
                </a:solidFill>
                <a:latin typeface="Times New Roman"/>
                <a:ea typeface="DejaVu Sans"/>
              </a:rPr>
              <a:t>(k</a:t>
            </a:r>
            <a:r>
              <a:rPr lang="fr-FR" sz="2400" b="0" i="1" strike="noStrike" spc="-1" baseline="-25000">
                <a:solidFill>
                  <a:srgbClr val="1F497D"/>
                </a:solidFill>
                <a:latin typeface="Times New Roman"/>
                <a:ea typeface="DejaVu Sans"/>
              </a:rPr>
              <a:t>e</a:t>
            </a:r>
            <a:r>
              <a:rPr lang="fr-FR" sz="2400" b="0" i="1" strike="noStrike" spc="-1">
                <a:solidFill>
                  <a:srgbClr val="1F497D"/>
                </a:solidFill>
                <a:latin typeface="Times New Roman"/>
                <a:ea typeface="DejaVu Sans"/>
              </a:rPr>
              <a:t>) = (h(k</a:t>
            </a:r>
            <a:r>
              <a:rPr lang="fr-FR" sz="2400" b="0" i="1" strike="noStrike" spc="-1" baseline="-25000">
                <a:solidFill>
                  <a:srgbClr val="1F497D"/>
                </a:solidFill>
                <a:latin typeface="Times New Roman"/>
                <a:ea typeface="DejaVu Sans"/>
              </a:rPr>
              <a:t>e</a:t>
            </a:r>
            <a:r>
              <a:rPr lang="fr-FR" sz="2400" b="0" i="1" strike="noStrike" spc="-1">
                <a:solidFill>
                  <a:srgbClr val="1F497D"/>
                </a:solidFill>
                <a:latin typeface="Times New Roman"/>
                <a:ea typeface="DejaVu Sans"/>
              </a:rPr>
              <a:t>) +</a:t>
            </a: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DejaVu Sans"/>
              </a:rPr>
              <a:t> </a:t>
            </a:r>
            <a:r>
              <a:rPr lang="fr-FR" sz="2400" b="0" i="1" strike="noStrike" spc="-1">
                <a:solidFill>
                  <a:srgbClr val="1F497D"/>
                </a:solidFill>
                <a:latin typeface="Times New Roman"/>
                <a:ea typeface="DejaVu Sans"/>
              </a:rPr>
              <a:t>i*h</a:t>
            </a:r>
            <a:r>
              <a:rPr lang="fr-FR" sz="2400" b="0" i="1" strike="noStrike" spc="-1" baseline="-25000">
                <a:solidFill>
                  <a:srgbClr val="1F497D"/>
                </a:solidFill>
                <a:latin typeface="Times New Roman"/>
                <a:ea typeface="DejaVu Sans"/>
              </a:rPr>
              <a:t>2</a:t>
            </a:r>
            <a:r>
              <a:rPr lang="fr-FR" sz="2400" b="0" i="1" strike="noStrike" spc="-1">
                <a:solidFill>
                  <a:srgbClr val="1F497D"/>
                </a:solidFill>
                <a:latin typeface="Times New Roman"/>
                <a:ea typeface="DejaVu Sans"/>
              </a:rPr>
              <a:t>(k</a:t>
            </a:r>
            <a:r>
              <a:rPr lang="fr-FR" sz="2400" b="0" i="1" strike="noStrike" spc="-1" baseline="-25000">
                <a:solidFill>
                  <a:srgbClr val="1F497D"/>
                </a:solidFill>
                <a:latin typeface="Times New Roman"/>
                <a:ea typeface="DejaVu Sans"/>
              </a:rPr>
              <a:t>e</a:t>
            </a:r>
            <a:r>
              <a:rPr lang="fr-FR" sz="2400" b="0" i="1" strike="noStrike" spc="-1">
                <a:solidFill>
                  <a:srgbClr val="1F497D"/>
                </a:solidFill>
                <a:latin typeface="Times New Roman"/>
                <a:ea typeface="DejaVu Sans"/>
              </a:rPr>
              <a:t>))% n</a:t>
            </a:r>
            <a:endParaRPr lang="fr-FR" sz="2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tabLst>
                <a:tab pos="0" algn="l"/>
              </a:tabLst>
            </a:pPr>
            <a:endParaRPr lang="fr-FR" sz="2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tabLst>
                <a:tab pos="0" algn="l"/>
              </a:tabLst>
            </a:pPr>
            <a:endParaRPr lang="fr-FR" sz="2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tabLst>
                <a:tab pos="0" algn="l"/>
              </a:tabLst>
            </a:pPr>
            <a:endParaRPr lang="fr-FR" sz="2400" b="0" strike="noStrike" spc="-1">
              <a:latin typeface="Arial"/>
            </a:endParaRPr>
          </a:p>
          <a:p>
            <a:pPr algn="just">
              <a:lnSpc>
                <a:spcPct val="80000"/>
              </a:lnSpc>
              <a:spcBef>
                <a:spcPts val="641"/>
              </a:spcBef>
              <a:tabLst>
                <a:tab pos="0" algn="l"/>
              </a:tabLst>
            </a:pPr>
            <a:r>
              <a:rPr lang="fr-FR" sz="3200" b="0" strike="noStrike" spc="-1">
                <a:solidFill>
                  <a:srgbClr val="1F497D"/>
                </a:solidFill>
                <a:latin typeface="Times New Roman"/>
                <a:ea typeface="DejaVu Sans"/>
              </a:rPr>
              <a:t>   </a:t>
            </a:r>
            <a:endParaRPr lang="fr-FR" sz="3200" b="0" strike="noStrike" spc="-1">
              <a:latin typeface="Arial"/>
            </a:endParaRPr>
          </a:p>
        </p:txBody>
      </p:sp>
      <p:sp>
        <p:nvSpPr>
          <p:cNvPr id="150" name="Espace réservé du numéro de diapositive 2"/>
          <p:cNvSpPr/>
          <p:nvPr/>
        </p:nvSpPr>
        <p:spPr>
          <a:xfrm>
            <a:off x="10640880" y="6214680"/>
            <a:ext cx="154800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fld id="{1C10296C-2B18-43E3-A756-F2D89DE7AAAF}" type="slidenum">
              <a:rPr lang="en-GB" sz="1000" b="0" strike="noStrike" spc="-1">
                <a:solidFill>
                  <a:srgbClr val="1F497D"/>
                </a:solidFill>
                <a:latin typeface="Candara"/>
                <a:ea typeface="DejaVu Sans"/>
              </a:rPr>
              <a:t>18</a:t>
            </a:fld>
            <a:endParaRPr lang="fr-FR" sz="1000" b="0" strike="noStrike" spc="-1">
              <a:latin typeface="Arial"/>
            </a:endParaRPr>
          </a:p>
        </p:txBody>
      </p:sp>
      <p:sp>
        <p:nvSpPr>
          <p:cNvPr id="151" name="Titre 3"/>
          <p:cNvSpPr/>
          <p:nvPr/>
        </p:nvSpPr>
        <p:spPr>
          <a:xfrm>
            <a:off x="609480" y="338400"/>
            <a:ext cx="10971720" cy="1251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fr-FR" sz="3600" b="0" strike="noStrike" spc="-1">
                <a:solidFill>
                  <a:srgbClr val="FFFFFF"/>
                </a:solidFill>
                <a:latin typeface="Times New Roman"/>
                <a:ea typeface="DejaVu Sans"/>
              </a:rPr>
              <a:t> 5.3. Adressage ouvert avec  </a:t>
            </a:r>
            <a:br/>
            <a:r>
              <a:rPr lang="fr-FR" sz="3600" b="0" strike="noStrike" spc="-1">
                <a:solidFill>
                  <a:srgbClr val="FFFFFF"/>
                </a:solidFill>
                <a:latin typeface="Times New Roman"/>
                <a:ea typeface="DejaVu Sans"/>
              </a:rPr>
              <a:t>double hachage</a:t>
            </a:r>
            <a:endParaRPr lang="fr-FR" sz="36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Espace réservé du contenu 1"/>
          <p:cNvSpPr/>
          <p:nvPr/>
        </p:nvSpPr>
        <p:spPr>
          <a:xfrm>
            <a:off x="664920" y="2551320"/>
            <a:ext cx="10637280" cy="3923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274320" indent="-273240">
              <a:lnSpc>
                <a:spcPct val="100000"/>
              </a:lnSpc>
              <a:spcBef>
                <a:spcPts val="479"/>
              </a:spcBef>
              <a:buClr>
                <a:srgbClr val="4F81BD"/>
              </a:buClr>
              <a:buFont typeface="Wingdings" charset="2"/>
              <a:buChar char=""/>
            </a:pP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DejaVu Sans"/>
              </a:rPr>
              <a:t>Il existe des situations où les éléments sont stockés dans le tableau de cote a cote sous forme des clusters ou des grumeaux. Cette manière de placement augmente le cout des opérations</a:t>
            </a:r>
            <a:r>
              <a:rPr lang="fr-FR" sz="2400" b="0" strike="noStrike" spc="-1">
                <a:solidFill>
                  <a:srgbClr val="1F497D"/>
                </a:solidFill>
                <a:latin typeface="Candara"/>
                <a:ea typeface="Candara"/>
              </a:rPr>
              <a:t> </a:t>
            </a: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! On appelle ça:  </a:t>
            </a:r>
            <a:r>
              <a:rPr lang="fr-FR" sz="2400" b="1" i="1" strike="noStrike" spc="-1">
                <a:solidFill>
                  <a:srgbClr val="1F497D"/>
                </a:solidFill>
                <a:latin typeface="Times New Roman"/>
                <a:ea typeface="Candara"/>
              </a:rPr>
              <a:t>le problème de grumelage.</a:t>
            </a:r>
            <a:endParaRPr lang="fr-FR" sz="2400" b="0" strike="noStrike" spc="-1">
              <a:latin typeface="Arial"/>
            </a:endParaRPr>
          </a:p>
          <a:p>
            <a:pPr marL="274320" indent="-273240">
              <a:lnSpc>
                <a:spcPct val="100000"/>
              </a:lnSpc>
              <a:spcBef>
                <a:spcPts val="479"/>
              </a:spcBef>
              <a:buClr>
                <a:srgbClr val="4F81BD"/>
              </a:buClr>
              <a:buFont typeface="Wingdings" charset="2"/>
              <a:buChar char=""/>
            </a:pP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La méthode de l'adressage ouvert avec sondage linéaire est la méthode la plus  sensible au problème de grumelage, par rapport aux autres (avec sondage quadratique et avec double sondage)</a:t>
            </a:r>
            <a:endParaRPr lang="fr-FR" sz="2400" b="0" strike="noStrike" spc="-1">
              <a:latin typeface="Arial"/>
            </a:endParaRPr>
          </a:p>
          <a:p>
            <a:pPr marL="274320" indent="-273240">
              <a:lnSpc>
                <a:spcPct val="100000"/>
              </a:lnSpc>
              <a:spcBef>
                <a:spcPts val="479"/>
              </a:spcBef>
              <a:buClr>
                <a:srgbClr val="4F81BD"/>
              </a:buClr>
              <a:buFont typeface="Wingdings" charset="2"/>
              <a:buChar char=""/>
            </a:pPr>
            <a:r>
              <a:rPr lang="fr-FR" sz="2400" b="1" i="1" strike="noStrike" spc="-1">
                <a:solidFill>
                  <a:srgbClr val="1F497D"/>
                </a:solidFill>
                <a:latin typeface="Times New Roman"/>
                <a:ea typeface="Candara"/>
              </a:rPr>
              <a:t>La solution au problème de grumelage est d'utiliser une bonne fonction de hachage qui peut réaliser une distribution uniforme des valeurs de hachage.. </a:t>
            </a:r>
            <a:endParaRPr lang="fr-FR" sz="2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tabLst>
                <a:tab pos="0" algn="l"/>
              </a:tabLst>
            </a:pPr>
            <a:endParaRPr lang="fr-FR" sz="2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tabLst>
                <a:tab pos="0" algn="l"/>
              </a:tabLst>
            </a:pPr>
            <a:endParaRPr lang="fr-FR" sz="2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tabLst>
                <a:tab pos="0" algn="l"/>
              </a:tabLst>
            </a:pPr>
            <a:endParaRPr lang="fr-FR" sz="2400" b="0" strike="noStrike" spc="-1">
              <a:latin typeface="Arial"/>
            </a:endParaRPr>
          </a:p>
          <a:p>
            <a:pPr algn="just">
              <a:lnSpc>
                <a:spcPct val="80000"/>
              </a:lnSpc>
              <a:spcBef>
                <a:spcPts val="641"/>
              </a:spcBef>
              <a:tabLst>
                <a:tab pos="0" algn="l"/>
              </a:tabLst>
            </a:pPr>
            <a:endParaRPr lang="fr-FR" sz="2400" b="0" strike="noStrike" spc="-1">
              <a:latin typeface="Arial"/>
            </a:endParaRPr>
          </a:p>
          <a:p>
            <a:pPr algn="just">
              <a:lnSpc>
                <a:spcPct val="80000"/>
              </a:lnSpc>
              <a:spcBef>
                <a:spcPts val="641"/>
              </a:spcBef>
              <a:tabLst>
                <a:tab pos="0" algn="l"/>
              </a:tabLst>
            </a:pPr>
            <a:r>
              <a:rPr lang="fr-FR" sz="3200" b="0" strike="noStrike" spc="-1">
                <a:solidFill>
                  <a:srgbClr val="1F497D"/>
                </a:solidFill>
                <a:highlight>
                  <a:srgbClr val="FFFF00"/>
                </a:highlight>
                <a:latin typeface="Times New Roman"/>
                <a:ea typeface="Candara"/>
              </a:rPr>
              <a:t>   </a:t>
            </a:r>
            <a:endParaRPr lang="fr-FR" sz="3200" b="0" strike="noStrike" spc="-1">
              <a:latin typeface="Arial"/>
            </a:endParaRPr>
          </a:p>
        </p:txBody>
      </p:sp>
      <p:sp>
        <p:nvSpPr>
          <p:cNvPr id="153" name="Espace réservé du numéro de diapositive 2"/>
          <p:cNvSpPr/>
          <p:nvPr/>
        </p:nvSpPr>
        <p:spPr>
          <a:xfrm>
            <a:off x="10640880" y="6214680"/>
            <a:ext cx="154800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fld id="{F7290AE3-387F-4848-8D81-6ED1E50C488E}" type="slidenum">
              <a:rPr lang="en-GB" sz="1000" b="0" strike="noStrike" spc="-1">
                <a:solidFill>
                  <a:srgbClr val="1F497D"/>
                </a:solidFill>
                <a:latin typeface="Candara"/>
                <a:ea typeface="DejaVu Sans"/>
              </a:rPr>
              <a:t>19</a:t>
            </a:fld>
            <a:endParaRPr lang="fr-FR" sz="1000" b="0" strike="noStrike" spc="-1">
              <a:latin typeface="Arial"/>
            </a:endParaRPr>
          </a:p>
        </p:txBody>
      </p:sp>
      <p:sp>
        <p:nvSpPr>
          <p:cNvPr id="154" name="Titre 3"/>
          <p:cNvSpPr/>
          <p:nvPr/>
        </p:nvSpPr>
        <p:spPr>
          <a:xfrm>
            <a:off x="609480" y="338400"/>
            <a:ext cx="10971720" cy="1251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fr-FR" sz="3600" b="0" strike="noStrike" spc="-1">
                <a:solidFill>
                  <a:srgbClr val="FFFFFF"/>
                </a:solidFill>
                <a:latin typeface="Times New Roman"/>
                <a:ea typeface="DejaVu Sans"/>
              </a:rPr>
              <a:t>6. Problème</a:t>
            </a:r>
            <a:r>
              <a:rPr lang="fr-FR" sz="3600" b="0" strike="noStrike" spc="-1">
                <a:solidFill>
                  <a:srgbClr val="FFFFFF"/>
                </a:solidFill>
                <a:latin typeface="Times New Roman"/>
                <a:ea typeface="Candara"/>
              </a:rPr>
              <a:t> de grumelage </a:t>
            </a:r>
            <a:endParaRPr lang="fr-FR" sz="36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Titre 1"/>
          <p:cNvSpPr/>
          <p:nvPr/>
        </p:nvSpPr>
        <p:spPr>
          <a:xfrm>
            <a:off x="1724040" y="2156760"/>
            <a:ext cx="8742960" cy="17791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fr-FR" sz="4000" b="0" strike="noStrike" spc="-1">
                <a:solidFill>
                  <a:srgbClr val="FFFFFF"/>
                </a:solidFill>
                <a:latin typeface="Times New Roman"/>
                <a:ea typeface="DejaVu Sans"/>
              </a:rPr>
              <a:t>Chapitre 1 :</a:t>
            </a:r>
            <a:br/>
            <a:r>
              <a:rPr lang="fr-FR" sz="4000" b="0" strike="noStrike" spc="-1">
                <a:solidFill>
                  <a:srgbClr val="FFFFFF"/>
                </a:solidFill>
                <a:latin typeface="Times New Roman"/>
                <a:ea typeface="DejaVu Sans"/>
              </a:rPr>
              <a:t> Complexité algorithmique</a:t>
            </a:r>
            <a:endParaRPr lang="fr-FR" sz="40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Espace réservé du contenu 1"/>
          <p:cNvSpPr/>
          <p:nvPr/>
        </p:nvSpPr>
        <p:spPr>
          <a:xfrm>
            <a:off x="269640" y="2644200"/>
            <a:ext cx="11656440" cy="33728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274320" indent="-273240">
              <a:lnSpc>
                <a:spcPct val="100000"/>
              </a:lnSpc>
              <a:spcBef>
                <a:spcPts val="519"/>
              </a:spcBef>
              <a:buClr>
                <a:srgbClr val="4F81BD"/>
              </a:buClr>
              <a:buFont typeface="Wingdings,Sans-Serif"/>
              <a:buChar char="Ø"/>
            </a:pPr>
            <a:r>
              <a:rPr lang="fr-FR" sz="2600" b="0" strike="noStrike" spc="-1">
                <a:solidFill>
                  <a:srgbClr val="1F497D"/>
                </a:solidFill>
                <a:latin typeface="Times New Roman"/>
                <a:ea typeface="DejaVu Sans"/>
              </a:rPr>
              <a:t>Il est claire que le développement d'une bonne fonction de hachage est indispensable pour l'efficacité des opérations : d'insertion, de recherche et de suppression.</a:t>
            </a:r>
            <a:endParaRPr lang="fr-FR" sz="2600" b="0" strike="noStrike" spc="-1">
              <a:latin typeface="Arial"/>
            </a:endParaRPr>
          </a:p>
          <a:p>
            <a:pPr marL="274320" indent="-273240">
              <a:lnSpc>
                <a:spcPct val="100000"/>
              </a:lnSpc>
              <a:spcBef>
                <a:spcPts val="519"/>
              </a:spcBef>
              <a:buClr>
                <a:srgbClr val="4F81BD"/>
              </a:buClr>
              <a:buFont typeface="Wingdings,Sans-Serif"/>
              <a:buChar char="Ø"/>
            </a:pPr>
            <a:r>
              <a:rPr lang="fr-FR" sz="2600" b="0" strike="noStrike" spc="-1">
                <a:solidFill>
                  <a:srgbClr val="1F497D"/>
                </a:solidFill>
                <a:latin typeface="Times New Roman"/>
                <a:ea typeface="DejaVu Sans"/>
              </a:rPr>
              <a:t>La proportion des cases utilisées dans une table de hachage est calculé comme suit :</a:t>
            </a:r>
            <a:endParaRPr lang="fr-FR" sz="26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519"/>
              </a:spcBef>
              <a:tabLst>
                <a:tab pos="0" algn="l"/>
              </a:tabLst>
            </a:pPr>
            <a:r>
              <a:rPr lang="fr-FR" sz="2600" b="0" strike="noStrike" spc="-1">
                <a:solidFill>
                  <a:srgbClr val="1F497D"/>
                </a:solidFill>
                <a:latin typeface="Times New Roman"/>
                <a:ea typeface="DejaVu Sans"/>
              </a:rPr>
              <a:t>         α = </a:t>
            </a:r>
            <a:r>
              <a:rPr lang="fr-FR" sz="2600" b="0" i="1" strike="noStrike" spc="-1">
                <a:solidFill>
                  <a:srgbClr val="1F497D"/>
                </a:solidFill>
                <a:latin typeface="Times New Roman"/>
                <a:ea typeface="DejaVu Sans"/>
              </a:rPr>
              <a:t>y/n</a:t>
            </a:r>
            <a:r>
              <a:rPr lang="fr-FR" sz="2600" b="0" strike="noStrike" spc="-1">
                <a:solidFill>
                  <a:srgbClr val="1F497D"/>
                </a:solidFill>
                <a:latin typeface="Times New Roman"/>
                <a:ea typeface="DejaVu Sans"/>
              </a:rPr>
              <a:t>, où :  </a:t>
            </a:r>
            <a:r>
              <a:rPr lang="fr-FR" sz="2600" b="0" i="1" strike="noStrike" spc="-1">
                <a:solidFill>
                  <a:srgbClr val="1F497D"/>
                </a:solidFill>
                <a:latin typeface="Times New Roman"/>
                <a:ea typeface="DejaVu Sans"/>
              </a:rPr>
              <a:t>y </a:t>
            </a:r>
            <a:r>
              <a:rPr lang="fr-FR" sz="2600" b="0" strike="noStrike" spc="-1">
                <a:solidFill>
                  <a:srgbClr val="1F497D"/>
                </a:solidFill>
                <a:latin typeface="Times New Roman"/>
                <a:ea typeface="DejaVu Sans"/>
              </a:rPr>
              <a:t>est le nombre de cases utilisées et </a:t>
            </a:r>
            <a:r>
              <a:rPr lang="fr-FR" sz="2600" b="0" i="1" strike="noStrike" spc="-1">
                <a:solidFill>
                  <a:srgbClr val="1F497D"/>
                </a:solidFill>
                <a:latin typeface="Times New Roman"/>
                <a:ea typeface="DejaVu Sans"/>
              </a:rPr>
              <a:t>n</a:t>
            </a:r>
            <a:r>
              <a:rPr lang="fr-FR" sz="2600" b="0" strike="noStrike" spc="-1">
                <a:solidFill>
                  <a:srgbClr val="1F497D"/>
                </a:solidFill>
                <a:latin typeface="Times New Roman"/>
                <a:ea typeface="DejaVu Sans"/>
              </a:rPr>
              <a:t> est le nombre de cases dans le tableau.</a:t>
            </a:r>
            <a:endParaRPr lang="fr-FR" sz="26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519"/>
              </a:spcBef>
              <a:tabLst>
                <a:tab pos="0" algn="l"/>
              </a:tabLst>
            </a:pPr>
            <a:r>
              <a:rPr lang="fr-FR" sz="2600" b="0" strike="noStrike" spc="-1">
                <a:solidFill>
                  <a:srgbClr val="1F497D"/>
                </a:solidFill>
                <a:latin typeface="Times New Roman"/>
                <a:ea typeface="DejaVu Sans"/>
              </a:rPr>
              <a:t>         α est appelé </a:t>
            </a:r>
            <a:r>
              <a:rPr lang="fr-FR" sz="2600" b="1" i="1" strike="noStrike" spc="-1">
                <a:solidFill>
                  <a:srgbClr val="1F497D"/>
                </a:solidFill>
                <a:latin typeface="Times New Roman"/>
                <a:ea typeface="DejaVu Sans"/>
              </a:rPr>
              <a:t>Facteur de charge</a:t>
            </a:r>
            <a:endParaRPr lang="fr-FR" sz="26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439"/>
              </a:spcBef>
              <a:tabLst>
                <a:tab pos="0" algn="l"/>
              </a:tabLst>
            </a:pPr>
            <a:endParaRPr lang="fr-FR" sz="2600" b="0" strike="noStrike" spc="-1">
              <a:latin typeface="Arial"/>
            </a:endParaRPr>
          </a:p>
          <a:p>
            <a:pPr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endParaRPr lang="fr-FR" sz="2600" b="0" strike="noStrike" spc="-1">
              <a:latin typeface="Arial"/>
            </a:endParaRPr>
          </a:p>
          <a:p>
            <a:pPr algn="just"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endParaRPr lang="fr-FR" sz="2600" b="0" strike="noStrike" spc="-1">
              <a:latin typeface="Arial"/>
            </a:endParaRPr>
          </a:p>
        </p:txBody>
      </p:sp>
      <p:sp>
        <p:nvSpPr>
          <p:cNvPr id="156" name="Espace réservé du numéro de diapositive 2"/>
          <p:cNvSpPr/>
          <p:nvPr/>
        </p:nvSpPr>
        <p:spPr>
          <a:xfrm>
            <a:off x="10640880" y="6214680"/>
            <a:ext cx="154800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fld id="{14B7A10A-B276-4C3D-867F-10695DAD85BC}" type="slidenum">
              <a:rPr lang="en-GB" sz="1000" b="0" strike="noStrike" spc="-1">
                <a:solidFill>
                  <a:srgbClr val="1F497D"/>
                </a:solidFill>
                <a:latin typeface="Candara"/>
                <a:ea typeface="DejaVu Sans"/>
              </a:rPr>
              <a:t>20</a:t>
            </a:fld>
            <a:endParaRPr lang="fr-FR" sz="1000" b="0" strike="noStrike" spc="-1">
              <a:latin typeface="Arial"/>
            </a:endParaRPr>
          </a:p>
        </p:txBody>
      </p:sp>
      <p:sp>
        <p:nvSpPr>
          <p:cNvPr id="157" name="Titre 3"/>
          <p:cNvSpPr/>
          <p:nvPr/>
        </p:nvSpPr>
        <p:spPr>
          <a:xfrm>
            <a:off x="609480" y="338400"/>
            <a:ext cx="10971720" cy="1251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fr-FR" sz="3600" b="0" strike="noStrike" spc="-1">
                <a:solidFill>
                  <a:srgbClr val="FFFFFF"/>
                </a:solidFill>
                <a:latin typeface="Times New Roman"/>
                <a:ea typeface="DejaVu Sans"/>
              </a:rPr>
              <a:t>Remarques importantes </a:t>
            </a:r>
            <a:endParaRPr lang="fr-FR" sz="36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Titre 1"/>
          <p:cNvSpPr/>
          <p:nvPr/>
        </p:nvSpPr>
        <p:spPr>
          <a:xfrm>
            <a:off x="2167920" y="2719800"/>
            <a:ext cx="8695800" cy="2075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fr-FR" sz="3600" b="0" strike="noStrike" spc="-1">
                <a:solidFill>
                  <a:srgbClr val="FFFFFF"/>
                </a:solidFill>
                <a:latin typeface="Times New Roman"/>
                <a:ea typeface="DejaVu Sans"/>
              </a:rPr>
              <a:t>1. La complexité algorithmique</a:t>
            </a:r>
            <a:br/>
            <a:r>
              <a:rPr lang="fr-FR" sz="3600" b="0" strike="noStrike" spc="-1">
                <a:solidFill>
                  <a:srgbClr val="FFFFFF"/>
                </a:solidFill>
                <a:latin typeface="Times New Roman"/>
                <a:ea typeface="DejaVu Sans"/>
              </a:rPr>
              <a:t>2. L'ordre de grandeur asymptotique</a:t>
            </a:r>
            <a:br/>
            <a:r>
              <a:rPr lang="fr-FR" sz="3600" b="0" strike="noStrike" spc="-1">
                <a:solidFill>
                  <a:srgbClr val="FFFFFF"/>
                </a:solidFill>
                <a:latin typeface="Times New Roman"/>
                <a:ea typeface="DejaVu Sans"/>
              </a:rPr>
              <a:t>3. Les classes classiques de complexité</a:t>
            </a:r>
            <a:br/>
            <a:endParaRPr lang="fr-FR" sz="3600" b="0" strike="noStrike" spc="-1">
              <a:latin typeface="Arial"/>
            </a:endParaRPr>
          </a:p>
        </p:txBody>
      </p:sp>
      <p:sp>
        <p:nvSpPr>
          <p:cNvPr id="108" name="Titre 1"/>
          <p:cNvSpPr/>
          <p:nvPr/>
        </p:nvSpPr>
        <p:spPr>
          <a:xfrm>
            <a:off x="3624120" y="1355040"/>
            <a:ext cx="4832280" cy="626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3600" b="0" strike="noStrike" spc="-1">
                <a:solidFill>
                  <a:srgbClr val="FFFFFF"/>
                </a:solidFill>
                <a:latin typeface="Times New Roman"/>
                <a:ea typeface="DejaVu Sans"/>
              </a:rPr>
              <a:t>Plan </a:t>
            </a:r>
            <a:endParaRPr lang="fr-FR" sz="36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Espace réservé du contenu 1"/>
          <p:cNvSpPr/>
          <p:nvPr/>
        </p:nvSpPr>
        <p:spPr>
          <a:xfrm>
            <a:off x="573480" y="2888280"/>
            <a:ext cx="10731960" cy="2675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274320" indent="-272520">
              <a:lnSpc>
                <a:spcPct val="80000"/>
              </a:lnSpc>
              <a:spcBef>
                <a:spcPts val="561"/>
              </a:spcBef>
              <a:buClr>
                <a:srgbClr val="4F81BD"/>
              </a:buClr>
              <a:buFont typeface="Wingdings" charset="2"/>
              <a:buChar char=""/>
            </a:pPr>
            <a:r>
              <a:rPr lang="fr-FR" sz="28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La complexité d'un algorithme est la quantité de ressources nécessaires pour que cet algorithme accomplit sa tâche. Il existe deux types de complexité :</a:t>
            </a:r>
            <a:endParaRPr lang="fr-FR" sz="2800" b="0" strike="noStrike" spc="-1">
              <a:latin typeface="Arial"/>
            </a:endParaRPr>
          </a:p>
          <a:p>
            <a:pPr marL="1440">
              <a:lnSpc>
                <a:spcPct val="80000"/>
              </a:lnSpc>
              <a:spcBef>
                <a:spcPts val="561"/>
              </a:spcBef>
            </a:pPr>
            <a:r>
              <a:rPr lang="fr-FR" sz="28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 1) </a:t>
            </a:r>
            <a:r>
              <a:rPr lang="fr-FR" sz="2800" b="1" strike="noStrike" spc="-1">
                <a:solidFill>
                  <a:srgbClr val="1F497D"/>
                </a:solidFill>
                <a:latin typeface="Times New Roman"/>
                <a:ea typeface="Candara"/>
              </a:rPr>
              <a:t>La complexité spatiale</a:t>
            </a:r>
            <a:r>
              <a:rPr lang="fr-FR" sz="28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 : concerne la taille de la mémoire nécessaire pour l'exécution de l'algorithme.</a:t>
            </a:r>
            <a:endParaRPr lang="fr-FR" sz="2800" b="0" strike="noStrike" spc="-1">
              <a:latin typeface="Arial"/>
            </a:endParaRPr>
          </a:p>
          <a:p>
            <a:pPr>
              <a:lnSpc>
                <a:spcPct val="80000"/>
              </a:lnSpc>
              <a:spcBef>
                <a:spcPts val="561"/>
              </a:spcBef>
              <a:tabLst>
                <a:tab pos="0" algn="l"/>
              </a:tabLst>
            </a:pPr>
            <a:r>
              <a:rPr lang="fr-FR" sz="28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 2) </a:t>
            </a:r>
            <a:r>
              <a:rPr lang="fr-FR" sz="2800" b="1" strike="noStrike" spc="-1">
                <a:solidFill>
                  <a:srgbClr val="1F497D"/>
                </a:solidFill>
                <a:latin typeface="Times New Roman"/>
                <a:ea typeface="Candara"/>
              </a:rPr>
              <a:t>La complexité temporelle</a:t>
            </a:r>
            <a:r>
              <a:rPr lang="fr-FR" sz="28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 : concerne le nombre d’instructions élémentaires  qu'il doit exécuter.</a:t>
            </a:r>
            <a:endParaRPr lang="fr-FR" sz="2800" b="0" strike="noStrike" spc="-1">
              <a:latin typeface="Arial"/>
            </a:endParaRPr>
          </a:p>
          <a:p>
            <a:pPr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endParaRPr lang="fr-FR" sz="2800" b="0" strike="noStrike" spc="-1">
              <a:latin typeface="Arial"/>
            </a:endParaRPr>
          </a:p>
          <a:p>
            <a:pPr algn="just"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endParaRPr lang="fr-FR" sz="2800" b="0" strike="noStrike" spc="-1">
              <a:latin typeface="Arial"/>
            </a:endParaRPr>
          </a:p>
        </p:txBody>
      </p:sp>
      <p:sp>
        <p:nvSpPr>
          <p:cNvPr id="110" name="Espace réservé du numéro de diapositive 2"/>
          <p:cNvSpPr/>
          <p:nvPr/>
        </p:nvSpPr>
        <p:spPr>
          <a:xfrm>
            <a:off x="10640880" y="6214680"/>
            <a:ext cx="154800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fld id="{00A6AC55-7C0C-473B-AC00-0C84474923F6}" type="slidenum">
              <a:rPr lang="en-GB" sz="1000" b="0" strike="noStrike" spc="-1">
                <a:solidFill>
                  <a:srgbClr val="1F497D"/>
                </a:solidFill>
                <a:latin typeface="Candara"/>
                <a:ea typeface="DejaVu Sans"/>
              </a:rPr>
              <a:t>4</a:t>
            </a:fld>
            <a:endParaRPr lang="fr-FR" sz="1000" b="0" strike="noStrike" spc="-1">
              <a:latin typeface="Arial"/>
            </a:endParaRPr>
          </a:p>
        </p:txBody>
      </p:sp>
      <p:sp>
        <p:nvSpPr>
          <p:cNvPr id="111" name="Titre 3"/>
          <p:cNvSpPr/>
          <p:nvPr/>
        </p:nvSpPr>
        <p:spPr>
          <a:xfrm>
            <a:off x="609480" y="338400"/>
            <a:ext cx="10971720" cy="1251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fr-FR" sz="3600" b="0" strike="noStrike" spc="-1">
                <a:solidFill>
                  <a:srgbClr val="FFFFFF"/>
                </a:solidFill>
                <a:latin typeface="Times New Roman"/>
                <a:ea typeface="DejaVu Sans"/>
              </a:rPr>
              <a:t>1. La complexité algorithmique</a:t>
            </a:r>
            <a:r>
              <a:rPr lang="fr-FR" sz="3600" b="0" strike="noStrike" spc="-1">
                <a:solidFill>
                  <a:srgbClr val="FFFFFF"/>
                </a:solidFill>
                <a:latin typeface="Candara"/>
                <a:ea typeface="Candara"/>
              </a:rPr>
              <a:t> </a:t>
            </a:r>
            <a:endParaRPr lang="fr-FR" sz="36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Espace réservé du contenu 1"/>
          <p:cNvSpPr/>
          <p:nvPr/>
        </p:nvSpPr>
        <p:spPr>
          <a:xfrm>
            <a:off x="440280" y="2574000"/>
            <a:ext cx="11474640" cy="3428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endParaRPr lang="fr-FR" sz="1800" b="0" strike="noStrike" spc="-1" dirty="0">
              <a:latin typeface="Arial"/>
            </a:endParaRPr>
          </a:p>
          <a:p>
            <a:pPr marL="274320" indent="-272520">
              <a:lnSpc>
                <a:spcPct val="80000"/>
              </a:lnSpc>
              <a:spcBef>
                <a:spcPts val="439"/>
              </a:spcBef>
              <a:buClr>
                <a:srgbClr val="4F81BD"/>
              </a:buClr>
              <a:buFont typeface="Wingdings" charset="2"/>
              <a:buChar char=""/>
              <a:tabLst>
                <a:tab pos="0" algn="l"/>
              </a:tabLst>
            </a:pPr>
            <a:r>
              <a:rPr lang="fr-FR" sz="2800" b="0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La complexité d’un algorithme est toujours mesurée en fonction de la taille des données en entrée (</a:t>
            </a:r>
            <a:r>
              <a:rPr lang="fr-FR" sz="2800" b="0" i="1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f(</a:t>
            </a:r>
            <a:r>
              <a:rPr lang="fr-FR" sz="2800" b="1" i="1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n), n</a:t>
            </a:r>
            <a:r>
              <a:rPr lang="fr-FR" sz="2800" b="0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 est la taille des données en entrée). </a:t>
            </a:r>
            <a:endParaRPr lang="fr-FR" sz="2800" b="0" strike="noStrike" spc="-1" dirty="0">
              <a:latin typeface="Arial"/>
            </a:endParaRPr>
          </a:p>
          <a:p>
            <a:pPr marL="274320" indent="-272520">
              <a:lnSpc>
                <a:spcPct val="80000"/>
              </a:lnSpc>
              <a:spcBef>
                <a:spcPts val="439"/>
              </a:spcBef>
              <a:buClr>
                <a:srgbClr val="4F81BD"/>
              </a:buClr>
              <a:buFont typeface="Wingdings" charset="2"/>
              <a:buChar char=""/>
              <a:tabLst>
                <a:tab pos="0" algn="l"/>
              </a:tabLst>
            </a:pPr>
            <a:r>
              <a:rPr lang="fr-FR" sz="2800" b="0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Pour un algorithme, la complexité est calculé dans le </a:t>
            </a:r>
            <a:r>
              <a:rPr lang="fr-FR" sz="2800" b="1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meilleur</a:t>
            </a:r>
            <a:r>
              <a:rPr lang="fr-FR" sz="2800" b="0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, </a:t>
            </a:r>
            <a:r>
              <a:rPr lang="fr-FR" sz="2800" b="1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moyen </a:t>
            </a:r>
            <a:r>
              <a:rPr lang="fr-FR" sz="2800" b="0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et le </a:t>
            </a:r>
            <a:r>
              <a:rPr lang="fr-FR" sz="2800" b="1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pire </a:t>
            </a:r>
            <a:r>
              <a:rPr lang="fr-FR" sz="2800" b="0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des cas.</a:t>
            </a:r>
            <a:endParaRPr lang="fr-FR" sz="2800" b="0" strike="noStrike" spc="-1" dirty="0">
              <a:latin typeface="Arial"/>
            </a:endParaRPr>
          </a:p>
          <a:p>
            <a:pPr marL="274320" indent="-272520">
              <a:lnSpc>
                <a:spcPct val="80000"/>
              </a:lnSpc>
              <a:spcBef>
                <a:spcPts val="439"/>
              </a:spcBef>
              <a:buClr>
                <a:srgbClr val="4F81BD"/>
              </a:buClr>
              <a:buFont typeface="Wingdings" charset="2"/>
              <a:buChar char=""/>
              <a:tabLst>
                <a:tab pos="0" algn="l"/>
              </a:tabLst>
            </a:pPr>
            <a:r>
              <a:rPr lang="fr-FR" sz="2800" b="0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Dans la littérature, lorsqu'on parle de la complexité d'un algorithme, il s’agit de la complexité </a:t>
            </a:r>
            <a:r>
              <a:rPr lang="fr-FR" sz="2800" b="1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temporelle </a:t>
            </a:r>
            <a:r>
              <a:rPr lang="fr-FR" sz="2800" b="0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dans le </a:t>
            </a:r>
            <a:r>
              <a:rPr lang="fr-FR" sz="2800" b="1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pire </a:t>
            </a:r>
            <a:r>
              <a:rPr lang="fr-FR" sz="2800" b="0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des cas. </a:t>
            </a:r>
            <a:endParaRPr lang="fr-FR" sz="2800" b="0" strike="noStrike" spc="-1" dirty="0">
              <a:latin typeface="Arial"/>
            </a:endParaRPr>
          </a:p>
          <a:p>
            <a:pPr marL="274320" indent="-272520">
              <a:lnSpc>
                <a:spcPct val="80000"/>
              </a:lnSpc>
              <a:spcBef>
                <a:spcPts val="439"/>
              </a:spcBef>
              <a:buClr>
                <a:srgbClr val="4F81BD"/>
              </a:buClr>
              <a:buFont typeface="Wingdings" charset="2"/>
              <a:buChar char=""/>
              <a:tabLst>
                <a:tab pos="0" algn="l"/>
              </a:tabLst>
            </a:pPr>
            <a:r>
              <a:rPr lang="fr-FR" sz="2800" b="0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Exemples : </a:t>
            </a:r>
            <a:r>
              <a:rPr lang="fr-FR" sz="2800" b="1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f(n) </a:t>
            </a:r>
            <a:r>
              <a:rPr lang="fr-FR" sz="2800" b="0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= </a:t>
            </a:r>
            <a:r>
              <a:rPr lang="fr-FR" sz="2800" b="1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4n + 10 instructions</a:t>
            </a:r>
            <a:r>
              <a:rPr lang="fr-FR" sz="2800" b="0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, </a:t>
            </a:r>
            <a:r>
              <a:rPr lang="fr-FR" sz="2800" b="1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f(n) </a:t>
            </a:r>
            <a:r>
              <a:rPr lang="fr-FR" sz="2800" b="0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= </a:t>
            </a:r>
            <a:r>
              <a:rPr lang="fr-FR" sz="2800" b="1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n</a:t>
            </a:r>
            <a:r>
              <a:rPr lang="fr-FR" sz="2800" b="1" strike="noStrike" spc="-1" baseline="30000" dirty="0">
                <a:solidFill>
                  <a:srgbClr val="1F497D"/>
                </a:solidFill>
                <a:latin typeface="Times New Roman"/>
                <a:ea typeface="Candara"/>
              </a:rPr>
              <a:t>2</a:t>
            </a:r>
            <a:r>
              <a:rPr lang="fr-FR" sz="2800" b="1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 + 3n + 1 instructions, </a:t>
            </a:r>
            <a:endParaRPr lang="fr-FR" sz="2800" b="0" strike="noStrike" spc="-1" dirty="0">
              <a:latin typeface="Arial"/>
            </a:endParaRPr>
          </a:p>
          <a:p>
            <a:pPr marL="1440"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r>
              <a:rPr lang="fr-FR" sz="2800" b="1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 </a:t>
            </a:r>
            <a:r>
              <a:rPr lang="fr-FR" sz="2800" b="0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etc...</a:t>
            </a:r>
            <a:endParaRPr lang="fr-FR" sz="2800" b="0" strike="noStrike" spc="-1" dirty="0">
              <a:latin typeface="Arial"/>
            </a:endParaRPr>
          </a:p>
          <a:p>
            <a:pPr algn="just"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endParaRPr lang="fr-FR" sz="2800" b="0" strike="noStrike" spc="-1" dirty="0">
              <a:latin typeface="Arial"/>
            </a:endParaRPr>
          </a:p>
        </p:txBody>
      </p:sp>
      <p:sp>
        <p:nvSpPr>
          <p:cNvPr id="113" name="Espace réservé du numéro de diapositive 2"/>
          <p:cNvSpPr/>
          <p:nvPr/>
        </p:nvSpPr>
        <p:spPr>
          <a:xfrm>
            <a:off x="10640880" y="6214680"/>
            <a:ext cx="154800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fld id="{0D5D6FD3-D960-439A-A5B3-0D965AB692F9}" type="slidenum">
              <a:rPr lang="en-GB" sz="1000" b="0" strike="noStrike" spc="-1">
                <a:solidFill>
                  <a:srgbClr val="1F497D"/>
                </a:solidFill>
                <a:latin typeface="Candara"/>
                <a:ea typeface="DejaVu Sans"/>
              </a:rPr>
              <a:t>5</a:t>
            </a:fld>
            <a:endParaRPr lang="fr-FR" sz="1000" b="0" strike="noStrike" spc="-1">
              <a:latin typeface="Arial"/>
            </a:endParaRPr>
          </a:p>
        </p:txBody>
      </p:sp>
      <p:sp>
        <p:nvSpPr>
          <p:cNvPr id="114" name="Titre 3"/>
          <p:cNvSpPr/>
          <p:nvPr/>
        </p:nvSpPr>
        <p:spPr>
          <a:xfrm>
            <a:off x="609480" y="338400"/>
            <a:ext cx="10971720" cy="1251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fr-FR" sz="3600" b="0" strike="noStrike" spc="-1">
                <a:solidFill>
                  <a:srgbClr val="FFFFFF"/>
                </a:solidFill>
                <a:latin typeface="Times New Roman"/>
                <a:ea typeface="DejaVu Sans"/>
              </a:rPr>
              <a:t>1. La complexité algorithmique</a:t>
            </a:r>
            <a:r>
              <a:rPr lang="fr-FR" sz="3600" b="0" strike="noStrike" spc="-1">
                <a:solidFill>
                  <a:srgbClr val="FFFFFF"/>
                </a:solidFill>
                <a:latin typeface="Candara"/>
                <a:ea typeface="Candara"/>
              </a:rPr>
              <a:t> </a:t>
            </a:r>
            <a:endParaRPr lang="fr-FR" sz="36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Espace réservé du contenu 1"/>
          <p:cNvSpPr/>
          <p:nvPr/>
        </p:nvSpPr>
        <p:spPr>
          <a:xfrm>
            <a:off x="939240" y="2607480"/>
            <a:ext cx="10131480" cy="3182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274320" indent="-272520" algn="just">
              <a:lnSpc>
                <a:spcPct val="80000"/>
              </a:lnSpc>
              <a:spcBef>
                <a:spcPts val="479"/>
              </a:spcBef>
              <a:buClr>
                <a:srgbClr val="4F81BD"/>
              </a:buClr>
              <a:buFont typeface="Wingdings" charset="2"/>
              <a:buChar char=""/>
            </a:pP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L'ordre de grandeur asymptotique (grand O) d'une fonction:</a:t>
            </a:r>
            <a:endParaRPr lang="fr-FR" sz="2400" b="0" strike="noStrike" spc="-1">
              <a:latin typeface="Arial"/>
            </a:endParaRPr>
          </a:p>
          <a:p>
            <a:pPr algn="just"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 Soient</a:t>
            </a:r>
            <a:r>
              <a:rPr lang="fr-FR" sz="2400" b="1" strike="noStrike" spc="-1">
                <a:solidFill>
                  <a:srgbClr val="1F497D"/>
                </a:solidFill>
                <a:latin typeface="Candara"/>
                <a:ea typeface="Candara"/>
              </a:rPr>
              <a:t> </a:t>
            </a: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deux fonctions </a:t>
            </a:r>
            <a:r>
              <a:rPr lang="fr-FR" sz="2400" b="1" strike="noStrike" spc="-1">
                <a:solidFill>
                  <a:srgbClr val="1F497D"/>
                </a:solidFill>
                <a:latin typeface="Times New Roman"/>
                <a:ea typeface="Candara"/>
              </a:rPr>
              <a:t>f(n)</a:t>
            </a: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 et </a:t>
            </a:r>
            <a:r>
              <a:rPr lang="fr-FR" sz="2400" b="1" strike="noStrike" spc="-1">
                <a:solidFill>
                  <a:srgbClr val="1F497D"/>
                </a:solidFill>
                <a:latin typeface="Times New Roman"/>
                <a:ea typeface="Candara"/>
              </a:rPr>
              <a:t>g(n)</a:t>
            </a: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, on dit que </a:t>
            </a:r>
            <a:r>
              <a:rPr lang="fr-FR" sz="2400" b="1" strike="noStrike" spc="-1">
                <a:solidFill>
                  <a:srgbClr val="1F497D"/>
                </a:solidFill>
                <a:latin typeface="Times New Roman"/>
                <a:ea typeface="Candara"/>
              </a:rPr>
              <a:t>f(n)</a:t>
            </a: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 est en </a:t>
            </a:r>
            <a:r>
              <a:rPr lang="fr-FR" sz="2400" b="1" strike="noStrike" spc="-1">
                <a:solidFill>
                  <a:srgbClr val="1F497D"/>
                </a:solidFill>
                <a:latin typeface="Times New Roman"/>
                <a:ea typeface="Candara"/>
              </a:rPr>
              <a:t>O(g(s))</a:t>
            </a: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 ou bien </a:t>
            </a:r>
            <a:r>
              <a:rPr lang="fr-FR" sz="2400" b="1" strike="noStrike" spc="-1">
                <a:solidFill>
                  <a:srgbClr val="1F497D"/>
                </a:solidFill>
                <a:latin typeface="Times New Roman"/>
                <a:ea typeface="Candara"/>
              </a:rPr>
              <a:t>f(n)</a:t>
            </a: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 ∈ </a:t>
            </a:r>
            <a:r>
              <a:rPr lang="fr-FR" sz="2400" b="1" strike="noStrike" spc="-1">
                <a:solidFill>
                  <a:srgbClr val="1F497D"/>
                </a:solidFill>
                <a:latin typeface="Times New Roman"/>
                <a:ea typeface="Candara"/>
              </a:rPr>
              <a:t>O(g(s))</a:t>
            </a: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 si : </a:t>
            </a:r>
            <a:endParaRPr lang="fr-FR" sz="2400" b="0" strike="noStrike" spc="-1">
              <a:latin typeface="Arial"/>
            </a:endParaRPr>
          </a:p>
          <a:p>
            <a:pPr algn="ctr"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 </a:t>
            </a:r>
            <a:r>
              <a:rPr lang="fr-FR" sz="2400" b="1" strike="noStrike" spc="-1">
                <a:solidFill>
                  <a:srgbClr val="1F497D"/>
                </a:solidFill>
                <a:latin typeface="Candara"/>
                <a:ea typeface="Candara"/>
              </a:rPr>
              <a:t>∃</a:t>
            </a:r>
            <a:r>
              <a:rPr lang="fr-FR" sz="2400" b="1" i="1" strike="noStrike" spc="-1">
                <a:solidFill>
                  <a:srgbClr val="1F497D"/>
                </a:solidFill>
                <a:latin typeface="Times New Roman"/>
                <a:ea typeface="Candara"/>
              </a:rPr>
              <a:t>n</a:t>
            </a:r>
            <a:r>
              <a:rPr lang="fr-FR" sz="2400" b="1" i="1" strike="noStrike" spc="-1" baseline="-25000">
                <a:solidFill>
                  <a:srgbClr val="1F497D"/>
                </a:solidFill>
                <a:latin typeface="Times New Roman"/>
                <a:ea typeface="Candara"/>
              </a:rPr>
              <a:t>0</a:t>
            </a:r>
            <a:r>
              <a:rPr lang="fr-FR" sz="2400" b="1" i="1" strike="noStrike" spc="-1">
                <a:solidFill>
                  <a:srgbClr val="1F497D"/>
                </a:solidFill>
                <a:latin typeface="Times New Roman"/>
                <a:ea typeface="Candara"/>
              </a:rPr>
              <a:t>, </a:t>
            </a:r>
            <a:r>
              <a:rPr lang="fr-FR" sz="2400" b="1" strike="noStrike" spc="-1">
                <a:solidFill>
                  <a:srgbClr val="1F497D"/>
                </a:solidFill>
                <a:latin typeface="Candara"/>
                <a:ea typeface="Candara"/>
              </a:rPr>
              <a:t>∃</a:t>
            </a:r>
            <a:r>
              <a:rPr lang="fr-FR" sz="2400" b="1" i="1" strike="noStrike" spc="-1">
                <a:solidFill>
                  <a:srgbClr val="1F497D"/>
                </a:solidFill>
                <a:latin typeface="Times New Roman"/>
                <a:ea typeface="Candara"/>
              </a:rPr>
              <a:t>c, </a:t>
            </a:r>
            <a:r>
              <a:rPr lang="fr-FR" sz="2400" b="0" strike="noStrike" spc="-1">
                <a:solidFill>
                  <a:srgbClr val="1F497D"/>
                </a:solidFill>
                <a:latin typeface="Candara"/>
                <a:ea typeface="Candara"/>
              </a:rPr>
              <a:t>∀</a:t>
            </a:r>
            <a:r>
              <a:rPr lang="fr-FR" sz="2400" b="1" i="1" strike="noStrike" spc="-1">
                <a:solidFill>
                  <a:srgbClr val="1F497D"/>
                </a:solidFill>
                <a:latin typeface="Times New Roman"/>
                <a:ea typeface="Candara"/>
              </a:rPr>
              <a:t>n ≥ n</a:t>
            </a:r>
            <a:r>
              <a:rPr lang="fr-FR" sz="2400" b="1" i="1" strike="noStrike" spc="-1" baseline="-25000">
                <a:solidFill>
                  <a:srgbClr val="1F497D"/>
                </a:solidFill>
                <a:latin typeface="Times New Roman"/>
                <a:ea typeface="Candara"/>
              </a:rPr>
              <a:t>0</a:t>
            </a:r>
            <a:r>
              <a:rPr lang="fr-FR" sz="2400" b="1" i="1" strike="noStrike" spc="-1">
                <a:solidFill>
                  <a:srgbClr val="1F497D"/>
                </a:solidFill>
                <a:latin typeface="Times New Roman"/>
                <a:ea typeface="Candara"/>
              </a:rPr>
              <a:t>  f(n) ≤ g(n)×c</a:t>
            </a: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 où </a:t>
            </a:r>
            <a:r>
              <a:rPr lang="fr-FR" sz="2400" b="1" i="1" strike="noStrike" spc="-1">
                <a:solidFill>
                  <a:srgbClr val="1F497D"/>
                </a:solidFill>
                <a:latin typeface="Times New Roman"/>
                <a:ea typeface="Candara"/>
              </a:rPr>
              <a:t>c</a:t>
            </a: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 est une constante.</a:t>
            </a:r>
            <a:br/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  </a:t>
            </a:r>
            <a:endParaRPr lang="fr-FR" sz="2400" b="0" strike="noStrike" spc="-1">
              <a:latin typeface="Arial"/>
            </a:endParaRPr>
          </a:p>
          <a:p>
            <a:pPr marL="457200" indent="-456840">
              <a:lnSpc>
                <a:spcPct val="80000"/>
              </a:lnSpc>
              <a:spcBef>
                <a:spcPts val="479"/>
              </a:spcBef>
              <a:buClr>
                <a:srgbClr val="1F497D"/>
              </a:buClr>
              <a:buFont typeface="Wingdings" charset="2"/>
              <a:buChar char=""/>
              <a:tabLst>
                <a:tab pos="0" algn="l"/>
              </a:tabLst>
            </a:pP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C’est à dire à partir d'un seuil </a:t>
            </a:r>
            <a:r>
              <a:rPr lang="fr-FR" sz="2400" b="1" i="1" strike="noStrike" spc="-1">
                <a:solidFill>
                  <a:srgbClr val="1F497D"/>
                </a:solidFill>
                <a:latin typeface="Times New Roman"/>
                <a:ea typeface="Candara"/>
              </a:rPr>
              <a:t>n</a:t>
            </a:r>
            <a:r>
              <a:rPr lang="fr-FR" sz="2400" b="1" i="1" strike="noStrike" spc="-1" baseline="-25000">
                <a:solidFill>
                  <a:srgbClr val="1F497D"/>
                </a:solidFill>
                <a:latin typeface="Times New Roman"/>
                <a:ea typeface="Candara"/>
              </a:rPr>
              <a:t>0</a:t>
            </a: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, la fonction </a:t>
            </a:r>
            <a:r>
              <a:rPr lang="fr-FR" sz="2400" b="1" i="1" strike="noStrike" spc="-1">
                <a:solidFill>
                  <a:srgbClr val="1F497D"/>
                </a:solidFill>
                <a:latin typeface="Times New Roman"/>
                <a:ea typeface="Candara"/>
              </a:rPr>
              <a:t>f(n) </a:t>
            </a: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est dominée par </a:t>
            </a:r>
            <a:r>
              <a:rPr lang="fr-FR" sz="2400" b="1" i="1" strike="noStrike" spc="-1">
                <a:solidFill>
                  <a:srgbClr val="1F497D"/>
                </a:solidFill>
                <a:latin typeface="Times New Roman"/>
                <a:ea typeface="Candara"/>
              </a:rPr>
              <a:t>g(n)×c</a:t>
            </a: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. Exemples : </a:t>
            </a:r>
            <a:endParaRPr lang="fr-FR" sz="2400" b="0" strike="noStrike" spc="-1">
              <a:latin typeface="Arial"/>
            </a:endParaRPr>
          </a:p>
          <a:p>
            <a:pPr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      </a:t>
            </a:r>
            <a:r>
              <a:rPr lang="fr-FR" sz="2400" b="1" strike="noStrike" spc="-1">
                <a:solidFill>
                  <a:srgbClr val="1F497D"/>
                </a:solidFill>
                <a:latin typeface="Times New Roman"/>
                <a:ea typeface="Candara"/>
              </a:rPr>
              <a:t>f(n)</a:t>
            </a: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 =</a:t>
            </a:r>
            <a:r>
              <a:rPr lang="fr-FR" sz="2400" b="1" strike="noStrike" spc="-1">
                <a:solidFill>
                  <a:srgbClr val="1F497D"/>
                </a:solidFill>
                <a:latin typeface="Times New Roman"/>
                <a:ea typeface="Candara"/>
              </a:rPr>
              <a:t> n×4 + 10</a:t>
            </a: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 est en </a:t>
            </a:r>
            <a:r>
              <a:rPr lang="fr-FR" sz="2400" b="1" strike="noStrike" spc="-1">
                <a:solidFill>
                  <a:srgbClr val="1F497D"/>
                </a:solidFill>
                <a:latin typeface="Times New Roman"/>
                <a:ea typeface="Candara"/>
              </a:rPr>
              <a:t>O(n),  f(n)</a:t>
            </a: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 = </a:t>
            </a:r>
            <a:r>
              <a:rPr lang="fr-FR" sz="2400" b="1" strike="noStrike" spc="-1">
                <a:solidFill>
                  <a:srgbClr val="1F497D"/>
                </a:solidFill>
                <a:latin typeface="Times New Roman"/>
                <a:ea typeface="Candara"/>
              </a:rPr>
              <a:t>n</a:t>
            </a:r>
            <a:r>
              <a:rPr lang="fr-FR" sz="2400" b="1" strike="noStrike" spc="-1" baseline="30000">
                <a:solidFill>
                  <a:srgbClr val="1F497D"/>
                </a:solidFill>
                <a:latin typeface="Times New Roman"/>
                <a:ea typeface="Candara"/>
              </a:rPr>
              <a:t>2</a:t>
            </a:r>
            <a:r>
              <a:rPr lang="fr-FR" sz="2400" b="1" strike="noStrike" spc="-1">
                <a:solidFill>
                  <a:srgbClr val="1F497D"/>
                </a:solidFill>
                <a:latin typeface="Times New Roman"/>
                <a:ea typeface="Candara"/>
              </a:rPr>
              <a:t> + 3n + 1</a:t>
            </a: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 est en </a:t>
            </a:r>
            <a:r>
              <a:rPr lang="fr-FR" sz="2400" b="1" strike="noStrike" spc="-1">
                <a:solidFill>
                  <a:srgbClr val="1F497D"/>
                </a:solidFill>
                <a:latin typeface="Times New Roman"/>
                <a:ea typeface="Candara"/>
              </a:rPr>
              <a:t>O(n</a:t>
            </a:r>
            <a:r>
              <a:rPr lang="fr-FR" sz="2400" b="1" strike="noStrike" spc="-1" baseline="30000">
                <a:solidFill>
                  <a:srgbClr val="1F497D"/>
                </a:solidFill>
                <a:latin typeface="Times New Roman"/>
                <a:ea typeface="Candara"/>
              </a:rPr>
              <a:t>2</a:t>
            </a:r>
            <a:r>
              <a:rPr lang="fr-FR" sz="2400" b="1" strike="noStrike" spc="-1">
                <a:solidFill>
                  <a:srgbClr val="1F497D"/>
                </a:solidFill>
                <a:latin typeface="Times New Roman"/>
                <a:ea typeface="Candara"/>
              </a:rPr>
              <a:t>)</a:t>
            </a: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.</a:t>
            </a:r>
            <a:endParaRPr lang="fr-FR" sz="2400" b="0" strike="noStrike" spc="-1">
              <a:latin typeface="Arial"/>
            </a:endParaRPr>
          </a:p>
          <a:p>
            <a:pPr marL="458640" indent="-456840" algn="just">
              <a:lnSpc>
                <a:spcPct val="80000"/>
              </a:lnSpc>
              <a:spcBef>
                <a:spcPts val="479"/>
              </a:spcBef>
              <a:buClr>
                <a:srgbClr val="4F81BD"/>
              </a:buClr>
              <a:buFont typeface="Wingdings" charset="2"/>
              <a:buChar char=""/>
              <a:tabLst>
                <a:tab pos="0" algn="l"/>
              </a:tabLst>
            </a:pPr>
            <a:r>
              <a:rPr lang="fr-FR" sz="2400" b="1" i="1" strike="noStrike" spc="-1">
                <a:solidFill>
                  <a:srgbClr val="1F497D"/>
                </a:solidFill>
                <a:latin typeface="Times New Roman"/>
                <a:ea typeface="Candara"/>
              </a:rPr>
              <a:t>Pour évaluer et comparer les performances des algorithmes, on utilise souvent l’ordre de grandeur de la complexité. </a:t>
            </a:r>
            <a:r>
              <a:rPr lang="fr-FR" sz="2800" b="0" strike="noStrike" spc="-1">
                <a:solidFill>
                  <a:srgbClr val="1F497D"/>
                </a:solidFill>
                <a:latin typeface="Consolas"/>
                <a:ea typeface="Candara"/>
              </a:rPr>
              <a:t> </a:t>
            </a:r>
            <a:endParaRPr lang="fr-FR" sz="2800" b="0" strike="noStrike" spc="-1">
              <a:latin typeface="Arial"/>
            </a:endParaRPr>
          </a:p>
          <a:p>
            <a:pPr algn="just"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endParaRPr lang="fr-FR" sz="2800" b="0" strike="noStrike" spc="-1">
              <a:latin typeface="Arial"/>
            </a:endParaRPr>
          </a:p>
        </p:txBody>
      </p:sp>
      <p:sp>
        <p:nvSpPr>
          <p:cNvPr id="116" name="Espace réservé du numéro de diapositive 2"/>
          <p:cNvSpPr/>
          <p:nvPr/>
        </p:nvSpPr>
        <p:spPr>
          <a:xfrm>
            <a:off x="10640880" y="6214680"/>
            <a:ext cx="154800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fld id="{D70CF8C0-8B93-41C8-9885-7BB4441CDD12}" type="slidenum">
              <a:rPr lang="en-GB" sz="1000" b="0" strike="noStrike" spc="-1">
                <a:solidFill>
                  <a:srgbClr val="1F497D"/>
                </a:solidFill>
                <a:latin typeface="Candara"/>
                <a:ea typeface="DejaVu Sans"/>
              </a:rPr>
              <a:t>6</a:t>
            </a:fld>
            <a:endParaRPr lang="fr-FR" sz="1000" b="0" strike="noStrike" spc="-1">
              <a:latin typeface="Arial"/>
            </a:endParaRPr>
          </a:p>
        </p:txBody>
      </p:sp>
      <p:sp>
        <p:nvSpPr>
          <p:cNvPr id="117" name="Titre 3"/>
          <p:cNvSpPr/>
          <p:nvPr/>
        </p:nvSpPr>
        <p:spPr>
          <a:xfrm>
            <a:off x="609480" y="338400"/>
            <a:ext cx="10971720" cy="1251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fr-FR" sz="3600" b="0" strike="noStrike" spc="-1">
                <a:solidFill>
                  <a:srgbClr val="FFFFFF"/>
                </a:solidFill>
                <a:latin typeface="Times New Roman"/>
                <a:ea typeface="DejaVu Sans"/>
              </a:rPr>
              <a:t>2. L'ordre</a:t>
            </a:r>
            <a:r>
              <a:rPr lang="fr-FR" sz="3600" b="0" strike="noStrike" spc="-1">
                <a:solidFill>
                  <a:srgbClr val="FFFFFF"/>
                </a:solidFill>
                <a:latin typeface="Times New Roman"/>
                <a:ea typeface="Candara"/>
              </a:rPr>
              <a:t> de grandeur asymptotique</a:t>
            </a:r>
            <a:r>
              <a:rPr lang="fr-FR" sz="3600" b="0" strike="noStrike" spc="-1">
                <a:solidFill>
                  <a:srgbClr val="FFFFFF"/>
                </a:solidFill>
                <a:latin typeface="Candara"/>
                <a:ea typeface="Candara"/>
              </a:rPr>
              <a:t> </a:t>
            </a:r>
            <a:endParaRPr lang="fr-FR" sz="36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Espace réservé du contenu 1"/>
          <p:cNvSpPr/>
          <p:nvPr/>
        </p:nvSpPr>
        <p:spPr>
          <a:xfrm>
            <a:off x="1325520" y="2290320"/>
            <a:ext cx="9401400" cy="424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just"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Les classes classiques de complexité :</a:t>
            </a:r>
            <a:endParaRPr lang="fr-FR" sz="2400" b="0" strike="noStrike" spc="-1">
              <a:latin typeface="Arial"/>
            </a:endParaRPr>
          </a:p>
          <a:p>
            <a:pPr algn="just"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endParaRPr lang="fr-FR" sz="2400" b="0" strike="noStrike" spc="-1">
              <a:latin typeface="Arial"/>
            </a:endParaRPr>
          </a:p>
          <a:p>
            <a:pPr algn="just"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endParaRPr lang="fr-FR" sz="2400" b="0" strike="noStrike" spc="-1">
              <a:latin typeface="Arial"/>
            </a:endParaRPr>
          </a:p>
          <a:p>
            <a:pPr algn="just"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endParaRPr lang="fr-FR" sz="2400" b="0" strike="noStrike" spc="-1">
              <a:latin typeface="Arial"/>
            </a:endParaRPr>
          </a:p>
          <a:p>
            <a:pPr algn="just"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endParaRPr lang="fr-FR" sz="2400" b="0" strike="noStrike" spc="-1">
              <a:latin typeface="Arial"/>
            </a:endParaRPr>
          </a:p>
          <a:p>
            <a:pPr algn="just"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endParaRPr lang="fr-FR" sz="2400" b="0" strike="noStrike" spc="-1">
              <a:latin typeface="Arial"/>
            </a:endParaRPr>
          </a:p>
        </p:txBody>
      </p:sp>
      <p:sp>
        <p:nvSpPr>
          <p:cNvPr id="119" name="Espace réservé du numéro de diapositive 2"/>
          <p:cNvSpPr/>
          <p:nvPr/>
        </p:nvSpPr>
        <p:spPr>
          <a:xfrm>
            <a:off x="10640880" y="6214680"/>
            <a:ext cx="154800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fld id="{41075699-CA18-44AB-AA9E-0028822ED332}" type="slidenum">
              <a:rPr lang="en-GB" sz="1000" b="0" strike="noStrike" spc="-1">
                <a:solidFill>
                  <a:srgbClr val="1F497D"/>
                </a:solidFill>
                <a:latin typeface="Candara"/>
                <a:ea typeface="DejaVu Sans"/>
              </a:rPr>
              <a:t>7</a:t>
            </a:fld>
            <a:endParaRPr lang="fr-FR" sz="1000" b="0" strike="noStrike" spc="-1">
              <a:latin typeface="Arial"/>
            </a:endParaRPr>
          </a:p>
        </p:txBody>
      </p:sp>
      <p:sp>
        <p:nvSpPr>
          <p:cNvPr id="120" name="Titre 3"/>
          <p:cNvSpPr/>
          <p:nvPr/>
        </p:nvSpPr>
        <p:spPr>
          <a:xfrm>
            <a:off x="609480" y="338400"/>
            <a:ext cx="10971720" cy="1251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fr-FR" sz="3600" b="0" strike="noStrike" spc="-1">
                <a:solidFill>
                  <a:srgbClr val="FFFFFF"/>
                </a:solidFill>
                <a:latin typeface="Times New Roman"/>
                <a:ea typeface="DejaVu Sans"/>
              </a:rPr>
              <a:t>3. Les classes classiques de complexité</a:t>
            </a:r>
            <a:endParaRPr lang="fr-FR" sz="3600" b="0" strike="noStrike" spc="-1">
              <a:latin typeface="Arial"/>
            </a:endParaRPr>
          </a:p>
        </p:txBody>
      </p:sp>
      <p:graphicFrame>
        <p:nvGraphicFramePr>
          <p:cNvPr id="121" name="Tableau 5"/>
          <p:cNvGraphicFramePr/>
          <p:nvPr>
            <p:extLst>
              <p:ext uri="{D42A27DB-BD31-4B8C-83A1-F6EECF244321}">
                <p14:modId xmlns:p14="http://schemas.microsoft.com/office/powerpoint/2010/main" val="2854677937"/>
              </p:ext>
            </p:extLst>
          </p:nvPr>
        </p:nvGraphicFramePr>
        <p:xfrm>
          <a:off x="3512160" y="2828880"/>
          <a:ext cx="5153400" cy="3291840"/>
        </p:xfrm>
        <a:graphic>
          <a:graphicData uri="http://schemas.openxmlformats.org/drawingml/2006/table">
            <a:tbl>
              <a:tblPr/>
              <a:tblGrid>
                <a:gridCol w="2576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768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4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800" b="0" strike="noStrike" spc="-1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O : ordre de grandeur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Type de complexité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4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O(1)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Constante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4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8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O(log</a:t>
                      </a:r>
                      <a:r>
                        <a:rPr lang="fr-FR" sz="8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2</a:t>
                      </a:r>
                      <a:r>
                        <a:rPr lang="fr-FR" sz="18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(n))</a:t>
                      </a:r>
                      <a:endParaRPr lang="fr-FR" sz="18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fr-FR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Logarithmique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4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O(n)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Linéaire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4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8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O(nlog</a:t>
                      </a:r>
                      <a:r>
                        <a:rPr lang="fr-FR" sz="8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2</a:t>
                      </a:r>
                      <a:r>
                        <a:rPr lang="fr-FR" sz="18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(n))</a:t>
                      </a:r>
                      <a:endParaRPr lang="fr-FR" sz="18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Quasi-linéaire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46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O(n</a:t>
                      </a:r>
                      <a:r>
                        <a:rPr lang="fr-FR" sz="1800" b="0" strike="noStrike" spc="-1" baseline="3000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2</a:t>
                      </a:r>
                      <a:r>
                        <a:rPr lang="fr-FR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)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Quadratique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46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O(n</a:t>
                      </a:r>
                      <a:r>
                        <a:rPr lang="fr-FR" sz="1800" b="0" strike="noStrike" spc="-1" baseline="3000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3</a:t>
                      </a:r>
                      <a:r>
                        <a:rPr lang="fr-FR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) 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Cubique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46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O(c</a:t>
                      </a:r>
                      <a:r>
                        <a:rPr lang="fr-FR" sz="1800" b="0" strike="noStrike" spc="-1" baseline="3000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n</a:t>
                      </a:r>
                      <a:r>
                        <a:rPr lang="fr-FR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)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Exponentielle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4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O(n!)</a:t>
                      </a:r>
                      <a:endParaRPr lang="fr-F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8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Factorielle</a:t>
                      </a:r>
                      <a:endParaRPr lang="fr-FR" sz="18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Titre 1"/>
          <p:cNvSpPr/>
          <p:nvPr/>
        </p:nvSpPr>
        <p:spPr>
          <a:xfrm>
            <a:off x="1724040" y="2156760"/>
            <a:ext cx="8742960" cy="17791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fr-FR" sz="4000" b="0" strike="noStrike" spc="-1">
                <a:solidFill>
                  <a:srgbClr val="FFFFFF"/>
                </a:solidFill>
                <a:latin typeface="Times New Roman"/>
                <a:ea typeface="DejaVu Sans"/>
              </a:rPr>
              <a:t>Chapitre 2 :</a:t>
            </a:r>
            <a:br/>
            <a:r>
              <a:rPr lang="fr-FR" sz="4000" b="0" strike="noStrike" spc="-1">
                <a:solidFill>
                  <a:srgbClr val="FFFFFF"/>
                </a:solidFill>
                <a:latin typeface="Times New Roman"/>
                <a:ea typeface="DejaVu Sans"/>
              </a:rPr>
              <a:t> Les tables de hachage</a:t>
            </a:r>
            <a:endParaRPr lang="fr-FR" sz="40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Titre 1"/>
          <p:cNvSpPr/>
          <p:nvPr/>
        </p:nvSpPr>
        <p:spPr>
          <a:xfrm>
            <a:off x="2167920" y="2053080"/>
            <a:ext cx="8695800" cy="27424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fr-FR" sz="2800" b="0" strike="noStrike" spc="-1">
                <a:solidFill>
                  <a:srgbClr val="FFFFFF"/>
                </a:solidFill>
                <a:latin typeface="Times New Roman"/>
                <a:ea typeface="DejaVu Sans"/>
              </a:rPr>
              <a:t>1. Introduction</a:t>
            </a:r>
            <a:br/>
            <a:r>
              <a:rPr lang="fr-FR" sz="2800" b="0" strike="noStrike" spc="-1">
                <a:solidFill>
                  <a:srgbClr val="FFFFFF"/>
                </a:solidFill>
                <a:latin typeface="Times New Roman"/>
                <a:ea typeface="DejaVu Sans"/>
              </a:rPr>
              <a:t>2. Définition d'une table de hachage</a:t>
            </a:r>
            <a:br/>
            <a:r>
              <a:rPr lang="fr-FR" sz="2800" b="0" strike="noStrike" spc="-1">
                <a:solidFill>
                  <a:srgbClr val="FFFFFF"/>
                </a:solidFill>
                <a:latin typeface="Times New Roman"/>
                <a:ea typeface="DejaVu Sans"/>
              </a:rPr>
              <a:t>3. Problème de collision</a:t>
            </a:r>
            <a:br/>
            <a:r>
              <a:rPr lang="fr-FR" sz="2800" b="0" strike="noStrike" spc="-1">
                <a:solidFill>
                  <a:srgbClr val="FFFFFF"/>
                </a:solidFill>
                <a:latin typeface="Times New Roman"/>
                <a:ea typeface="DejaVu Sans"/>
              </a:rPr>
              <a:t>4. Le chainage</a:t>
            </a:r>
            <a:br/>
            <a:r>
              <a:rPr lang="fr-FR" sz="2800" b="0" strike="noStrike" spc="-1">
                <a:solidFill>
                  <a:srgbClr val="FFFFFF"/>
                </a:solidFill>
                <a:latin typeface="Times New Roman"/>
                <a:ea typeface="DejaVu Sans"/>
              </a:rPr>
              <a:t>5. Adressage ouvert</a:t>
            </a:r>
            <a:br/>
            <a:r>
              <a:rPr lang="fr-FR" sz="2800" b="0" strike="noStrike" spc="-1">
                <a:solidFill>
                  <a:srgbClr val="FFFFFF"/>
                </a:solidFill>
                <a:latin typeface="Times New Roman"/>
                <a:ea typeface="DejaVu Sans"/>
              </a:rPr>
              <a:t>6. Problème de grumelage</a:t>
            </a:r>
            <a:endParaRPr lang="fr-FR" sz="2800" b="0" strike="noStrike" spc="-1">
              <a:latin typeface="Arial"/>
            </a:endParaRPr>
          </a:p>
        </p:txBody>
      </p:sp>
      <p:sp>
        <p:nvSpPr>
          <p:cNvPr id="124" name="Titre 1"/>
          <p:cNvSpPr/>
          <p:nvPr/>
        </p:nvSpPr>
        <p:spPr>
          <a:xfrm>
            <a:off x="3624120" y="1174320"/>
            <a:ext cx="4832280" cy="626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3600" b="0" strike="noStrike" spc="-1">
                <a:solidFill>
                  <a:srgbClr val="FFFFFF"/>
                </a:solidFill>
                <a:latin typeface="Times New Roman"/>
                <a:ea typeface="DejaVu Sans"/>
              </a:rPr>
              <a:t>Plan </a:t>
            </a:r>
            <a:endParaRPr lang="fr-FR" sz="3600" b="0" strike="noStrike" spc="-1">
              <a:latin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1416</Words>
  <Application>Microsoft Office PowerPoint</Application>
  <PresentationFormat>Grand écran</PresentationFormat>
  <Paragraphs>148</Paragraphs>
  <Slides>20</Slides>
  <Notes>5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20</vt:i4>
      </vt:variant>
    </vt:vector>
  </HeadingPairs>
  <TitlesOfParts>
    <vt:vector size="30" baseType="lpstr">
      <vt:lpstr>Arial</vt:lpstr>
      <vt:lpstr>Arial,Sans-Serif</vt:lpstr>
      <vt:lpstr>Candara</vt:lpstr>
      <vt:lpstr>Consolas</vt:lpstr>
      <vt:lpstr>Symbol</vt:lpstr>
      <vt:lpstr>Times New Roman</vt:lpstr>
      <vt:lpstr>Wingdings</vt:lpstr>
      <vt:lpstr>Wingdings,Sans-Serif</vt:lpstr>
      <vt:lpstr>Office Theme</vt:lpstr>
      <vt:lpstr>Office Theme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/>
  <dc:creator/>
  <dc:description/>
  <cp:lastModifiedBy>Oualid Guemri</cp:lastModifiedBy>
  <cp:revision>1020</cp:revision>
  <dcterms:created xsi:type="dcterms:W3CDTF">2022-08-03T08:44:48Z</dcterms:created>
  <dcterms:modified xsi:type="dcterms:W3CDTF">2024-10-15T14:23:03Z</dcterms:modified>
  <dc:language>fr-FR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5</vt:i4>
  </property>
  <property fmtid="{D5CDD505-2E9C-101B-9397-08002B2CF9AE}" pid="3" name="PresentationFormat">
    <vt:lpwstr>Grand écran</vt:lpwstr>
  </property>
  <property fmtid="{D5CDD505-2E9C-101B-9397-08002B2CF9AE}" pid="4" name="Slides">
    <vt:i4>20</vt:i4>
  </property>
</Properties>
</file>