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38C4D-4EB1-4D8B-B8C7-806CC92C02CC}" type="datetimeFigureOut">
              <a:rPr lang="fr-FR" smtClean="0"/>
              <a:t>09/04/2023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B69F6-9625-4A13-BAFB-1984F44A7241}"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course include</a:t>
            </a:r>
            <a:r>
              <a:rPr lang="en-US" sz="1200" kern="1200" baseline="0" dirty="0" smtClean="0">
                <a:solidFill>
                  <a:schemeClr val="tx1"/>
                </a:solidFill>
                <a:latin typeface="+mn-lt"/>
                <a:ea typeface="+mn-ea"/>
                <a:cs typeface="+mn-cs"/>
              </a:rPr>
              <a:t> four chapters, the first concerns the microbiology: </a:t>
            </a:r>
            <a:r>
              <a:rPr lang="en-US" sz="1200" b="0" i="0" kern="1200" dirty="0" smtClean="0">
                <a:solidFill>
                  <a:schemeClr val="tx1"/>
                </a:solidFill>
                <a:latin typeface="+mn-lt"/>
                <a:ea typeface="+mn-ea"/>
                <a:cs typeface="+mn-cs"/>
              </a:rPr>
              <a:t> Natural waters  Wastewater  Raw water and its </a:t>
            </a:r>
            <a:r>
              <a:rPr lang="en-US" sz="1200" b="0" i="0" kern="1200" noProof="0" dirty="0" smtClean="0">
                <a:solidFill>
                  <a:schemeClr val="tx1"/>
                </a:solidFill>
                <a:latin typeface="+mn-lt"/>
                <a:ea typeface="+mn-ea"/>
                <a:cs typeface="+mn-cs"/>
              </a:rPr>
              <a:t>potability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The soil microbiology  explains </a:t>
            </a:r>
            <a:r>
              <a:rPr lang="fr-FR" sz="1200" b="0" i="0" kern="1200" baseline="0" dirty="0" smtClean="0">
                <a:solidFill>
                  <a:schemeClr val="tx1"/>
                </a:solidFill>
                <a:latin typeface="+mn-lt"/>
                <a:ea typeface="+mn-ea"/>
                <a:cs typeface="+mn-cs"/>
              </a:rPr>
              <a:t>the </a:t>
            </a:r>
            <a:r>
              <a:rPr lang="en-US" sz="1200" b="0" i="0" kern="1200" baseline="0" noProof="0" dirty="0" smtClean="0">
                <a:solidFill>
                  <a:schemeClr val="tx1"/>
                </a:solidFill>
                <a:latin typeface="+mn-lt"/>
                <a:ea typeface="+mn-ea"/>
                <a:cs typeface="+mn-cs"/>
              </a:rPr>
              <a:t>s</a:t>
            </a:r>
            <a:r>
              <a:rPr lang="en-US" sz="1200" b="0" i="0" kern="1200" noProof="0" dirty="0" smtClean="0">
                <a:solidFill>
                  <a:schemeClr val="tx1"/>
                </a:solidFill>
                <a:latin typeface="+mn-lt"/>
                <a:ea typeface="+mn-ea"/>
                <a:cs typeface="+mn-cs"/>
              </a:rPr>
              <a:t>pecificity of the telluric ecosystem  the Soil microflora: main microbial groups  the Interactions with fauna, water and plants  and we</a:t>
            </a:r>
            <a:r>
              <a:rPr lang="en-US" sz="1200" b="0" i="0" kern="1200" baseline="0" noProof="0" dirty="0" smtClean="0">
                <a:solidFill>
                  <a:schemeClr val="tx1"/>
                </a:solidFill>
                <a:latin typeface="+mn-lt"/>
                <a:ea typeface="+mn-ea"/>
                <a:cs typeface="+mn-cs"/>
              </a:rPr>
              <a:t> will take here the </a:t>
            </a:r>
            <a:r>
              <a:rPr lang="en-US" sz="1200" b="0" i="0" kern="1200" noProof="0" dirty="0" smtClean="0">
                <a:solidFill>
                  <a:schemeClr val="tx1"/>
                </a:solidFill>
                <a:latin typeface="+mn-lt"/>
                <a:ea typeface="+mn-ea"/>
                <a:cs typeface="+mn-cs"/>
              </a:rPr>
              <a:t>Nitrogen </a:t>
            </a:r>
            <a:r>
              <a:rPr lang="fr-FR" sz="1200" b="0" i="0" kern="1200" dirty="0" smtClean="0">
                <a:solidFill>
                  <a:schemeClr val="tx1"/>
                </a:solidFill>
                <a:latin typeface="+mn-lt"/>
                <a:ea typeface="+mn-ea"/>
                <a:cs typeface="+mn-cs"/>
              </a:rPr>
              <a:t>fixation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chapter presents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noProof="0" dirty="0" smtClean="0">
                <a:solidFill>
                  <a:schemeClr val="tx1"/>
                </a:solidFill>
                <a:latin typeface="+mn-lt"/>
                <a:ea typeface="+mn-ea"/>
                <a:cs typeface="+mn-cs"/>
              </a:rPr>
              <a:t>microflora</a:t>
            </a:r>
            <a:r>
              <a:rPr lang="en-US" sz="1200" kern="1200" dirty="0" smtClean="0">
                <a:solidFill>
                  <a:schemeClr val="tx1"/>
                </a:solidFill>
                <a:latin typeface="+mn-lt"/>
                <a:ea typeface="+mn-ea"/>
                <a:cs typeface="+mn-cs"/>
              </a:rPr>
              <a:t> of </a:t>
            </a:r>
            <a:r>
              <a:rPr lang="en-US" sz="1200" b="0" i="0" kern="1200" dirty="0" smtClean="0">
                <a:solidFill>
                  <a:schemeClr val="tx1"/>
                </a:solidFill>
                <a:latin typeface="+mn-lt"/>
                <a:ea typeface="+mn-ea"/>
                <a:cs typeface="+mn-cs"/>
              </a:rPr>
              <a:t>the digestive tract of human</a:t>
            </a:r>
            <a:r>
              <a:rPr lang="en-US" sz="1200" b="0" i="0" kern="1200" baseline="0" dirty="0" smtClean="0">
                <a:solidFill>
                  <a:schemeClr val="tx1"/>
                </a:solidFill>
                <a:latin typeface="+mn-lt"/>
                <a:ea typeface="+mn-ea"/>
                <a:cs typeface="+mn-cs"/>
              </a:rPr>
              <a:t> and </a:t>
            </a:r>
            <a:r>
              <a:rPr lang="en-US" sz="1200" b="0" i="0" kern="1200" dirty="0" smtClean="0">
                <a:solidFill>
                  <a:schemeClr val="tx1"/>
                </a:solidFill>
                <a:latin typeface="+mn-lt"/>
                <a:ea typeface="+mn-ea"/>
                <a:cs typeface="+mn-cs"/>
              </a:rPr>
              <a:t>ruminants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And </a:t>
            </a:r>
            <a:r>
              <a:rPr lang="en-US" sz="1200" kern="1200" noProof="0" dirty="0" smtClean="0">
                <a:solidFill>
                  <a:schemeClr val="tx1"/>
                </a:solidFill>
                <a:latin typeface="+mn-lt"/>
                <a:ea typeface="+mn-ea"/>
                <a:cs typeface="+mn-cs"/>
              </a:rPr>
              <a:t>finally</a:t>
            </a:r>
            <a:r>
              <a:rPr lang="fr-FR" sz="1200" kern="1200" dirty="0" smtClean="0">
                <a:solidFill>
                  <a:schemeClr val="tx1"/>
                </a:solidFill>
                <a:latin typeface="+mn-lt"/>
                <a:ea typeface="+mn-ea"/>
                <a:cs typeface="+mn-cs"/>
              </a:rPr>
              <a:t> </a:t>
            </a:r>
            <a:r>
              <a:rPr lang="en-US" sz="1200" kern="1200" noProof="0" dirty="0" smtClean="0">
                <a:solidFill>
                  <a:schemeClr val="tx1"/>
                </a:solidFill>
                <a:latin typeface="+mn-lt"/>
                <a:ea typeface="+mn-ea"/>
                <a:cs typeface="+mn-cs"/>
              </a:rPr>
              <a:t>we will take some basics of hygiene and disinfection  and discover</a:t>
            </a:r>
            <a:r>
              <a:rPr lang="en-US" sz="1200" kern="1200" baseline="0" noProof="0" dirty="0" smtClean="0">
                <a:solidFill>
                  <a:schemeClr val="tx1"/>
                </a:solidFill>
                <a:latin typeface="+mn-lt"/>
                <a:ea typeface="+mn-ea"/>
                <a:cs typeface="+mn-cs"/>
              </a:rPr>
              <a:t> the main sources of contamination including : </a:t>
            </a:r>
            <a:r>
              <a:rPr lang="en-US" sz="1200" b="0" i="0" kern="1200" dirty="0" smtClean="0">
                <a:solidFill>
                  <a:schemeClr val="tx1"/>
                </a:solidFill>
                <a:latin typeface="+mn-lt"/>
                <a:ea typeface="+mn-ea"/>
                <a:cs typeface="+mn-cs"/>
              </a:rPr>
              <a:t>air, water, raw materials, personnel</a:t>
            </a:r>
            <a:endParaRPr lang="en-US" sz="1200" kern="1200" noProof="0" dirty="0" smtClean="0">
              <a:solidFill>
                <a:schemeClr val="tx1"/>
              </a:solidFill>
              <a:latin typeface="+mn-lt"/>
              <a:ea typeface="+mn-ea"/>
              <a:cs typeface="+mn-cs"/>
            </a:endParaRPr>
          </a:p>
          <a:p>
            <a:endParaRPr lang="fr-FR" dirty="0" smtClean="0"/>
          </a:p>
        </p:txBody>
      </p:sp>
      <p:sp>
        <p:nvSpPr>
          <p:cNvPr id="4" name="Espace réservé du numéro de diapositive 3"/>
          <p:cNvSpPr>
            <a:spLocks noGrp="1"/>
          </p:cNvSpPr>
          <p:nvPr>
            <p:ph type="sldNum" sz="quarter" idx="10"/>
          </p:nvPr>
        </p:nvSpPr>
        <p:spPr/>
        <p:txBody>
          <a:bodyPr/>
          <a:lstStyle/>
          <a:p>
            <a:fld id="{3D844819-C35C-473D-AB86-2EF165AB399D}"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59A5BBE-A5CF-48C5-A21F-09D77659DA2E}"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9A5BBE-A5CF-48C5-A21F-09D77659DA2E}" type="datetimeFigureOut">
              <a:rPr lang="fr-FR" smtClean="0"/>
              <a:t>09/04/2023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59A5BBE-A5CF-48C5-A21F-09D77659DA2E}" type="datetimeFigureOut">
              <a:rPr lang="fr-FR" smtClean="0"/>
              <a:t>09/04/2023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9A5BBE-A5CF-48C5-A21F-09D77659DA2E}" type="datetimeFigureOut">
              <a:rPr lang="fr-FR" smtClean="0"/>
              <a:t>09/04/2023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9A5BBE-A5CF-48C5-A21F-09D77659DA2E}"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59A5BBE-A5CF-48C5-A21F-09D77659DA2E}" type="datetimeFigureOut">
              <a:rPr lang="fr-FR" smtClean="0"/>
              <a:t>09/04/2023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7ECAC2-0801-4BCD-942E-9BFD992B6CF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A5BBE-A5CF-48C5-A21F-09D77659DA2E}" type="datetimeFigureOut">
              <a:rPr lang="fr-FR" smtClean="0"/>
              <a:t>09/04/2023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ECAC2-0801-4BCD-942E-9BFD992B6CF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deepl.com/translator?utm_source=windows&amp;utm_medium=app&amp;utm_campaign=windows-sha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descr="Classification of Microorganisms • Smart Science Pro"/>
          <p:cNvPicPr/>
          <p:nvPr/>
        </p:nvPicPr>
        <p:blipFill>
          <a:blip r:embed="rId2">
            <a:duotone>
              <a:prstClr val="black"/>
              <a:schemeClr val="accent5">
                <a:tint val="45000"/>
                <a:satMod val="400000"/>
              </a:schemeClr>
            </a:duotone>
          </a:blip>
          <a:srcRect/>
          <a:stretch>
            <a:fillRect/>
          </a:stretch>
        </p:blipFill>
        <p:spPr bwMode="auto">
          <a:xfrm>
            <a:off x="0" y="-24"/>
            <a:ext cx="9144000" cy="6858024"/>
          </a:xfrm>
          <a:prstGeom prst="rect">
            <a:avLst/>
          </a:prstGeom>
          <a:noFill/>
          <a:ln w="9525">
            <a:noFill/>
            <a:miter lim="800000"/>
            <a:headEnd/>
            <a:tailEnd/>
          </a:ln>
        </p:spPr>
      </p:pic>
      <p:sp>
        <p:nvSpPr>
          <p:cNvPr id="5" name="Rectangle 4"/>
          <p:cNvSpPr/>
          <p:nvPr/>
        </p:nvSpPr>
        <p:spPr>
          <a:xfrm>
            <a:off x="1357290" y="0"/>
            <a:ext cx="71438"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flipV="1">
            <a:off x="0" y="0"/>
            <a:ext cx="9144000" cy="2571744"/>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571604" y="2643182"/>
            <a:ext cx="6786610" cy="2185214"/>
          </a:xfrm>
          <a:prstGeom prst="rect">
            <a:avLst/>
          </a:prstGeom>
          <a:noFill/>
        </p:spPr>
        <p:txBody>
          <a:bodyPr wrap="square" rtlCol="0">
            <a:spAutoFit/>
          </a:bodyPr>
          <a:lstStyle/>
          <a:p>
            <a:r>
              <a:rPr lang="fr-FR" sz="5400" b="1" dirty="0" smtClean="0">
                <a:solidFill>
                  <a:schemeClr val="bg1"/>
                </a:solidFill>
              </a:rPr>
              <a:t>MICROBIOLOGIE</a:t>
            </a:r>
          </a:p>
          <a:p>
            <a:r>
              <a:rPr lang="fr-FR" sz="2800" b="1" dirty="0" smtClean="0">
                <a:solidFill>
                  <a:schemeClr val="bg1"/>
                </a:solidFill>
              </a:rPr>
              <a:t> </a:t>
            </a:r>
          </a:p>
          <a:p>
            <a:r>
              <a:rPr lang="fr-FR" sz="5400" b="1" dirty="0" smtClean="0">
                <a:solidFill>
                  <a:schemeClr val="bg1"/>
                </a:solidFill>
              </a:rPr>
              <a:t>DE L’ENVIRONNEMENT</a:t>
            </a:r>
            <a:endParaRPr lang="fr-FR" sz="5600" b="1" dirty="0">
              <a:solidFill>
                <a:schemeClr val="bg1"/>
              </a:solidFill>
            </a:endParaRPr>
          </a:p>
        </p:txBody>
      </p:sp>
      <p:sp>
        <p:nvSpPr>
          <p:cNvPr id="9" name="ZoneTexte 8"/>
          <p:cNvSpPr txBox="1"/>
          <p:nvPr/>
        </p:nvSpPr>
        <p:spPr>
          <a:xfrm>
            <a:off x="1357290" y="1"/>
            <a:ext cx="7786710" cy="1261884"/>
          </a:xfrm>
          <a:prstGeom prst="rect">
            <a:avLst/>
          </a:prstGeom>
          <a:noFill/>
        </p:spPr>
        <p:txBody>
          <a:bodyPr wrap="square" rtlCol="0">
            <a:spAutoFit/>
          </a:bodyPr>
          <a:lstStyle/>
          <a:p>
            <a:r>
              <a:rPr lang="fr-FR" sz="2400" b="1" dirty="0" smtClean="0">
                <a:solidFill>
                  <a:schemeClr val="bg1"/>
                </a:solidFill>
              </a:rPr>
              <a:t>Centre universitaire ABDELHAFID BOUSSOUF-Mila</a:t>
            </a:r>
          </a:p>
          <a:p>
            <a:r>
              <a:rPr lang="fr-FR" sz="2400" b="1" dirty="0" smtClean="0">
                <a:solidFill>
                  <a:schemeClr val="bg1"/>
                </a:solidFill>
              </a:rPr>
              <a:t>L3-Microbiologie</a:t>
            </a:r>
            <a:endParaRPr lang="fr-FR" sz="2400" b="1" dirty="0" smtClean="0">
              <a:solidFill>
                <a:schemeClr val="bg1"/>
              </a:solidFill>
            </a:endParaRPr>
          </a:p>
          <a:p>
            <a:endParaRPr lang="en-US" sz="2800" b="1" dirty="0">
              <a:solidFill>
                <a:schemeClr val="bg1"/>
              </a:solidFill>
            </a:endParaRPr>
          </a:p>
        </p:txBody>
      </p:sp>
      <p:sp>
        <p:nvSpPr>
          <p:cNvPr id="10" name="ZoneTexte 9"/>
          <p:cNvSpPr txBox="1"/>
          <p:nvPr/>
        </p:nvSpPr>
        <p:spPr>
          <a:xfrm>
            <a:off x="3286116" y="6334780"/>
            <a:ext cx="3071834" cy="523220"/>
          </a:xfrm>
          <a:prstGeom prst="rect">
            <a:avLst/>
          </a:prstGeom>
          <a:noFill/>
        </p:spPr>
        <p:txBody>
          <a:bodyPr wrap="square" rtlCol="0">
            <a:spAutoFit/>
          </a:bodyPr>
          <a:lstStyle/>
          <a:p>
            <a:pPr algn="ctr"/>
            <a:r>
              <a:rPr lang="fr-FR" sz="2800" b="1" i="1" dirty="0" smtClean="0">
                <a:solidFill>
                  <a:schemeClr val="bg1"/>
                </a:solidFill>
              </a:rPr>
              <a:t>2022-2023</a:t>
            </a:r>
            <a:endParaRPr lang="fr-FR" sz="32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857232"/>
            <a:ext cx="9144064" cy="5816977"/>
          </a:xfrm>
          <a:prstGeom prst="rect">
            <a:avLst/>
          </a:prstGeom>
          <a:noFill/>
        </p:spPr>
        <p:txBody>
          <a:bodyPr wrap="square" rtlCol="0">
            <a:spAutoFit/>
          </a:bodyPr>
          <a:lstStyle/>
          <a:p>
            <a:pPr>
              <a:lnSpc>
                <a:spcPct val="150000"/>
              </a:lnSpc>
            </a:pPr>
            <a:r>
              <a:rPr lang="fr-FR" dirty="0" smtClean="0"/>
              <a:t>	</a:t>
            </a:r>
            <a:r>
              <a:rPr lang="fr-FR" sz="2400" b="1" dirty="0" smtClean="0">
                <a:solidFill>
                  <a:srgbClr val="FF0000"/>
                </a:solidFill>
              </a:rPr>
              <a:t>2. Interactions négatives : </a:t>
            </a:r>
            <a:r>
              <a:rPr lang="fr-FR" dirty="0" smtClean="0"/>
              <a:t>Au moins un partenaire est affecté négativement </a:t>
            </a:r>
            <a:r>
              <a:rPr lang="fr-FR" sz="2400" dirty="0" smtClean="0"/>
              <a:t/>
            </a:r>
            <a:br>
              <a:rPr lang="fr-FR" sz="2400" dirty="0" smtClean="0"/>
            </a:br>
            <a:r>
              <a:rPr lang="fr-FR" sz="2000" b="1" dirty="0" smtClean="0">
                <a:solidFill>
                  <a:srgbClr val="7030A0"/>
                </a:solidFill>
              </a:rPr>
              <a:t>a. Prédation : </a:t>
            </a:r>
            <a:r>
              <a:rPr lang="fr-FR" sz="2000" dirty="0" smtClean="0"/>
              <a:t>C</a:t>
            </a:r>
            <a:r>
              <a:rPr lang="fr-FR" dirty="0" smtClean="0"/>
              <a:t>'est une attaque directe où " le prédateur " engloutit et digère l'autre micro-organisme appelé " la proie " provoquant sa mort. </a:t>
            </a:r>
            <a:br>
              <a:rPr lang="fr-FR" dirty="0" smtClean="0"/>
            </a:br>
            <a:r>
              <a:rPr lang="fr-FR" sz="2000" b="1" dirty="0" smtClean="0">
                <a:solidFill>
                  <a:srgbClr val="7030A0"/>
                </a:solidFill>
              </a:rPr>
              <a:t>b. Le parasitisme </a:t>
            </a:r>
            <a:r>
              <a:rPr lang="fr-FR" b="1" dirty="0" smtClean="0">
                <a:solidFill>
                  <a:srgbClr val="7030A0"/>
                </a:solidFill>
              </a:rPr>
              <a:t>: I</a:t>
            </a:r>
            <a:r>
              <a:rPr lang="fr-FR" dirty="0" smtClean="0"/>
              <a:t>l s'agit d'une forme de symbiose : un organisme (parasite) bénéficie d'un autre (hôte). Le second est affecté négativement.</a:t>
            </a:r>
            <a:r>
              <a:rPr lang="fr-FR" sz="2400" dirty="0" smtClean="0"/>
              <a:t/>
            </a:r>
            <a:br>
              <a:rPr lang="fr-FR" sz="2400" dirty="0" smtClean="0"/>
            </a:br>
            <a:r>
              <a:rPr lang="fr-FR" sz="2000" b="1" dirty="0" smtClean="0">
                <a:solidFill>
                  <a:srgbClr val="7030A0"/>
                </a:solidFill>
              </a:rPr>
              <a:t>c. L'amensalisme </a:t>
            </a:r>
            <a:r>
              <a:rPr lang="fr-FR" b="1" dirty="0" smtClean="0">
                <a:solidFill>
                  <a:srgbClr val="7030A0"/>
                </a:solidFill>
              </a:rPr>
              <a:t>: </a:t>
            </a:r>
            <a:r>
              <a:rPr lang="fr-FR" dirty="0" smtClean="0"/>
              <a:t>c'est un processus unidirectionnel dans lequel un organisme a un effet négatif sur un autre. Il est basé sur la libération d'un composé spécifique qui nuit à un autre organisme (exemple : production d'antibiotiques). </a:t>
            </a:r>
            <a:r>
              <a:rPr lang="fr-FR" sz="2400" dirty="0" smtClean="0"/>
              <a:t/>
            </a:r>
            <a:br>
              <a:rPr lang="fr-FR" sz="2400" dirty="0" smtClean="0"/>
            </a:br>
            <a:r>
              <a:rPr lang="fr-FR" sz="2000" b="1" dirty="0" smtClean="0">
                <a:solidFill>
                  <a:srgbClr val="7030A0"/>
                </a:solidFill>
              </a:rPr>
              <a:t>d. Compétition </a:t>
            </a:r>
            <a:r>
              <a:rPr lang="fr-FR" b="1" dirty="0" smtClean="0">
                <a:solidFill>
                  <a:srgbClr val="7030A0"/>
                </a:solidFill>
              </a:rPr>
              <a:t>: E</a:t>
            </a:r>
            <a:r>
              <a:rPr lang="fr-FR" dirty="0" smtClean="0"/>
              <a:t>lle décrit une rivalité entre les espèces microbiennes pour les nutriments, l'espace et les ressources (source d'azote, source de carbone, donneurs et accepteurs d'électrons, vitamines, lumière et eau).</a:t>
            </a:r>
            <a:r>
              <a:rPr lang="fr-FR" sz="2400" dirty="0" smtClean="0"/>
              <a:t/>
            </a:r>
            <a:br>
              <a:rPr lang="fr-FR" sz="2400" dirty="0" smtClean="0"/>
            </a:br>
            <a:r>
              <a:rPr lang="fr-FR" dirty="0" smtClean="0"/>
              <a:t>⃰ Si la compétition se produit pour un nutriment limitant, elle conduira à </a:t>
            </a:r>
            <a:r>
              <a:rPr lang="fr-FR" u="sng" dirty="0" smtClean="0"/>
              <a:t>l'exclusion</a:t>
            </a:r>
            <a:r>
              <a:rPr lang="fr-FR" dirty="0" smtClean="0"/>
              <a:t> de la population à croissance plus lente.</a:t>
            </a:r>
            <a:endParaRPr lang="fr-FR" dirty="0"/>
          </a:p>
        </p:txBody>
      </p:sp>
      <p:sp>
        <p:nvSpPr>
          <p:cNvPr id="5" name="Rectangle 4"/>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II. Interactions microbiennes</a:t>
            </a:r>
            <a:endParaRPr lang="fr-FR" sz="4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1129003"/>
            <a:ext cx="8786874" cy="5586145"/>
          </a:xfrm>
          <a:prstGeom prst="rect">
            <a:avLst/>
          </a:prstGeom>
          <a:noFill/>
        </p:spPr>
        <p:txBody>
          <a:bodyPr wrap="square" rtlCol="0">
            <a:spAutoFit/>
          </a:bodyPr>
          <a:lstStyle/>
          <a:p>
            <a:pPr>
              <a:lnSpc>
                <a:spcPct val="150000"/>
              </a:lnSpc>
            </a:pPr>
            <a:r>
              <a:rPr lang="fr-FR" dirty="0" smtClean="0"/>
              <a:t>	</a:t>
            </a:r>
            <a:r>
              <a:rPr lang="fr-FR" sz="2000" dirty="0" smtClean="0"/>
              <a:t>Les micro-organismes représentent la partie la plus riche de la nature en termes de diversité ; en fait, nous vivons dans "</a:t>
            </a:r>
            <a:r>
              <a:rPr lang="fr-FR" sz="2000" dirty="0" smtClean="0">
                <a:solidFill>
                  <a:srgbClr val="FF0000"/>
                </a:solidFill>
              </a:rPr>
              <a:t>un monde microbien</a:t>
            </a:r>
            <a:r>
              <a:rPr lang="fr-FR" sz="2000" dirty="0" smtClean="0"/>
              <a:t>", car aucun organisme n'est plus abondant et diversifié que les micro-organismes. Ils se distinguent par leur métabolisme cellulaire, leur physiologie et leur morphologie, par leurs habitats et fonctions écologiques, ainsi que par leur structure, leur expression et leur évolution génomiques.</a:t>
            </a:r>
            <a:br>
              <a:rPr lang="fr-FR" sz="2000" dirty="0" smtClean="0"/>
            </a:br>
            <a:r>
              <a:rPr lang="fr-FR" sz="2000" dirty="0" smtClean="0"/>
              <a:t>Les paramètres environnementaux (température, pH, pression...) et les exigences de croissance (oxygène, illumination, matière organique...) ont un impact important sur la composition des communautés microbiennes et leur diversité. Dans les environnements extrêmes, un seul facteur prédomine généralement (exemple : les halophiles dans les lacs salés).</a:t>
            </a:r>
            <a:r>
              <a:rPr lang="fr-FR" sz="2400" dirty="0" smtClean="0"/>
              <a:t/>
            </a:r>
            <a:br>
              <a:rPr lang="fr-FR" sz="2400" dirty="0" smtClean="0"/>
            </a:br>
            <a:endParaRPr lang="fr-FR" dirty="0">
              <a:solidFill>
                <a:srgbClr val="FF0000"/>
              </a:solidFill>
            </a:endParaRPr>
          </a:p>
        </p:txBody>
      </p:sp>
      <p:sp>
        <p:nvSpPr>
          <p:cNvPr id="5" name="Rectangle 4"/>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III. Diversité microbienne</a:t>
            </a:r>
            <a:endParaRPr lang="fr-FR" sz="4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III. Diversité microbienne</a:t>
            </a:r>
            <a:endParaRPr lang="fr-FR" sz="4400" b="1" dirty="0"/>
          </a:p>
        </p:txBody>
      </p:sp>
      <p:pic>
        <p:nvPicPr>
          <p:cNvPr id="23554" name="Picture 2"/>
          <p:cNvPicPr>
            <a:picLocks noChangeAspect="1" noChangeArrowheads="1"/>
          </p:cNvPicPr>
          <p:nvPr/>
        </p:nvPicPr>
        <p:blipFill>
          <a:blip r:embed="rId2"/>
          <a:srcRect/>
          <a:stretch>
            <a:fillRect/>
          </a:stretch>
        </p:blipFill>
        <p:spPr bwMode="auto">
          <a:xfrm>
            <a:off x="1142976" y="1071570"/>
            <a:ext cx="6718318"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p:cNvPicPr>
            <a:picLocks noChangeAspect="1" noChangeArrowheads="1"/>
          </p:cNvPicPr>
          <p:nvPr/>
        </p:nvPicPr>
        <p:blipFill>
          <a:blip r:embed="rId3"/>
          <a:srcRect/>
          <a:stretch>
            <a:fillRect/>
          </a:stretch>
        </p:blipFill>
        <p:spPr bwMode="auto">
          <a:xfrm>
            <a:off x="4572000" y="4071942"/>
            <a:ext cx="4572000" cy="2782952"/>
          </a:xfrm>
          <a:prstGeom prst="rect">
            <a:avLst/>
          </a:prstGeom>
          <a:noFill/>
          <a:ln w="9525">
            <a:noFill/>
            <a:miter lim="800000"/>
            <a:headEnd/>
            <a:tailEnd/>
          </a:ln>
          <a:effectLst/>
        </p:spPr>
      </p:pic>
      <p:sp>
        <p:nvSpPr>
          <p:cNvPr id="4" name="Rectangle 3"/>
          <p:cNvSpPr/>
          <p:nvPr/>
        </p:nvSpPr>
        <p:spPr>
          <a:xfrm>
            <a:off x="0" y="0"/>
            <a:ext cx="9144000" cy="135729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Microbiologie de l’environnement</a:t>
            </a:r>
            <a:endParaRPr lang="en-US" sz="4400" b="1" dirty="0"/>
          </a:p>
        </p:txBody>
      </p:sp>
      <p:sp>
        <p:nvSpPr>
          <p:cNvPr id="3076" name="AutoShape 4" descr="What's in your water? | Clean Water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8" name="AutoShape 6" descr="What's in your water? | Clean Water 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0" name="Picture 8" descr="The Amazing Effects of Water on Our Body | Cinergee"/>
          <p:cNvPicPr>
            <a:picLocks noChangeAspect="1" noChangeArrowheads="1"/>
          </p:cNvPicPr>
          <p:nvPr/>
        </p:nvPicPr>
        <p:blipFill>
          <a:blip r:embed="rId4" cstate="print"/>
          <a:srcRect/>
          <a:stretch>
            <a:fillRect/>
          </a:stretch>
        </p:blipFill>
        <p:spPr bwMode="auto">
          <a:xfrm>
            <a:off x="1" y="1357298"/>
            <a:ext cx="4500561" cy="3000396"/>
          </a:xfrm>
          <a:prstGeom prst="rect">
            <a:avLst/>
          </a:prstGeom>
          <a:noFill/>
        </p:spPr>
      </p:pic>
      <p:sp>
        <p:nvSpPr>
          <p:cNvPr id="7" name="ZoneTexte 6"/>
          <p:cNvSpPr txBox="1"/>
          <p:nvPr/>
        </p:nvSpPr>
        <p:spPr>
          <a:xfrm>
            <a:off x="0" y="1357298"/>
            <a:ext cx="2286016" cy="523220"/>
          </a:xfrm>
          <a:prstGeom prst="rect">
            <a:avLst/>
          </a:prstGeom>
          <a:noFill/>
        </p:spPr>
        <p:txBody>
          <a:bodyPr wrap="square" rtlCol="0">
            <a:spAutoFit/>
          </a:bodyPr>
          <a:lstStyle/>
          <a:p>
            <a:pPr algn="ctr"/>
            <a:r>
              <a:rPr lang="fr-FR" sz="2800" b="1" dirty="0" smtClean="0"/>
              <a:t>Eau</a:t>
            </a:r>
            <a:endParaRPr lang="en-US" sz="2800" b="1" dirty="0"/>
          </a:p>
        </p:txBody>
      </p:sp>
      <p:sp>
        <p:nvSpPr>
          <p:cNvPr id="3082" name="AutoShape 10" descr="Why Soil Microorganisms are Vital to your Gut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84" name="AutoShape 12" descr="Why Soil Microorganisms are Vital to your Gut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86" name="Picture 14" descr="Soil Microbiology: The Scientific Discipline of Microbial Communities in  Soil : Plantlet"/>
          <p:cNvPicPr>
            <a:picLocks noChangeAspect="1" noChangeArrowheads="1"/>
          </p:cNvPicPr>
          <p:nvPr/>
        </p:nvPicPr>
        <p:blipFill>
          <a:blip r:embed="rId5"/>
          <a:srcRect l="16514" t="20031" r="16055"/>
          <a:stretch>
            <a:fillRect/>
          </a:stretch>
        </p:blipFill>
        <p:spPr bwMode="auto">
          <a:xfrm>
            <a:off x="4500562" y="1357299"/>
            <a:ext cx="4643437" cy="2764960"/>
          </a:xfrm>
          <a:prstGeom prst="rect">
            <a:avLst/>
          </a:prstGeom>
          <a:noFill/>
        </p:spPr>
      </p:pic>
      <p:sp>
        <p:nvSpPr>
          <p:cNvPr id="11" name="ZoneTexte 10"/>
          <p:cNvSpPr txBox="1"/>
          <p:nvPr/>
        </p:nvSpPr>
        <p:spPr>
          <a:xfrm>
            <a:off x="5929322" y="1357298"/>
            <a:ext cx="3214678" cy="523220"/>
          </a:xfrm>
          <a:prstGeom prst="rect">
            <a:avLst/>
          </a:prstGeom>
          <a:noFill/>
        </p:spPr>
        <p:txBody>
          <a:bodyPr wrap="square" rtlCol="0">
            <a:spAutoFit/>
          </a:bodyPr>
          <a:lstStyle/>
          <a:p>
            <a:pPr algn="ctr"/>
            <a:r>
              <a:rPr lang="en-US" sz="2800" b="1" dirty="0" smtClean="0"/>
              <a:t>Sol</a:t>
            </a:r>
            <a:endParaRPr lang="en-US" sz="2800" b="1" dirty="0"/>
          </a:p>
        </p:txBody>
      </p:sp>
      <p:pic>
        <p:nvPicPr>
          <p:cNvPr id="3090" name="Picture 18" descr="Magnifying Glass Gut Flora stock vector. Illustration of abdomen - 60838468"/>
          <p:cNvPicPr>
            <a:picLocks noChangeAspect="1" noChangeArrowheads="1"/>
          </p:cNvPicPr>
          <p:nvPr/>
        </p:nvPicPr>
        <p:blipFill>
          <a:blip r:embed="rId6"/>
          <a:srcRect b="9014"/>
          <a:stretch>
            <a:fillRect/>
          </a:stretch>
        </p:blipFill>
        <p:spPr bwMode="auto">
          <a:xfrm>
            <a:off x="0" y="4071942"/>
            <a:ext cx="4286248" cy="2786058"/>
          </a:xfrm>
          <a:prstGeom prst="rect">
            <a:avLst/>
          </a:prstGeom>
          <a:noFill/>
        </p:spPr>
      </p:pic>
      <p:sp>
        <p:nvSpPr>
          <p:cNvPr id="14" name="ZoneTexte 13"/>
          <p:cNvSpPr txBox="1"/>
          <p:nvPr/>
        </p:nvSpPr>
        <p:spPr>
          <a:xfrm>
            <a:off x="0" y="6334780"/>
            <a:ext cx="3214678" cy="523220"/>
          </a:xfrm>
          <a:prstGeom prst="rect">
            <a:avLst/>
          </a:prstGeom>
          <a:noFill/>
        </p:spPr>
        <p:txBody>
          <a:bodyPr wrap="square" rtlCol="0">
            <a:spAutoFit/>
          </a:bodyPr>
          <a:lstStyle/>
          <a:p>
            <a:r>
              <a:rPr lang="fr-FR" sz="2800" b="1" dirty="0" smtClean="0"/>
              <a:t>Tube digestif </a:t>
            </a:r>
            <a:endParaRPr lang="en-US" sz="2800" b="1" dirty="0"/>
          </a:p>
        </p:txBody>
      </p:sp>
      <p:sp>
        <p:nvSpPr>
          <p:cNvPr id="15" name="ZoneTexte 14"/>
          <p:cNvSpPr txBox="1"/>
          <p:nvPr/>
        </p:nvSpPr>
        <p:spPr>
          <a:xfrm>
            <a:off x="5715040" y="6396335"/>
            <a:ext cx="3571868" cy="461665"/>
          </a:xfrm>
          <a:prstGeom prst="rect">
            <a:avLst/>
          </a:prstGeom>
          <a:noFill/>
        </p:spPr>
        <p:txBody>
          <a:bodyPr wrap="square" rtlCol="0">
            <a:spAutoFit/>
          </a:bodyPr>
          <a:lstStyle/>
          <a:p>
            <a:pPr algn="ctr"/>
            <a:r>
              <a:rPr lang="en-US" sz="2400" b="1" dirty="0" smtClean="0">
                <a:solidFill>
                  <a:schemeClr val="bg1"/>
                </a:solidFill>
              </a:rPr>
              <a:t>Contamination &amp; </a:t>
            </a:r>
            <a:r>
              <a:rPr lang="en-US" sz="2400" b="1" dirty="0" smtClean="0">
                <a:solidFill>
                  <a:schemeClr val="bg1"/>
                </a:solidFill>
              </a:rPr>
              <a:t>hygiene</a:t>
            </a:r>
            <a:endParaRPr lang="en-US" sz="2400" b="1" dirty="0">
              <a:solidFill>
                <a:schemeClr val="bg1"/>
              </a:solidFill>
            </a:endParaRPr>
          </a:p>
        </p:txBody>
      </p:sp>
      <p:sp>
        <p:nvSpPr>
          <p:cNvPr id="3092" name="AutoShape 20" descr="data:image/jpeg;base64,/9j/4AAQSkZJRgABAQAAAQABAAD/2wCEAAoHCBUWFRgWFhYYGRgaGhwcGhwZGhocGhkYGhgaGhoaGBgcIS4lHB4rIRgYJjgmKy8xNTU1GiQ7QDszPy40NTEBDAwMEA8QHhISHzQrJCs2NDQ0NDQ0NDQ0NDQ0NDQ0NDQ0NDQ0NDQ0NDQ0NDQ0NDQ0NDQ0MTQ0NDQ0NDQ0NDQ0NP/AABEIAOEA4QMBIgACEQEDEQH/xAAcAAACAgMBAQAAAAAAAAAAAAAEBQMGAAIHAQj/xABAEAACAAQEAwYDBQcDBAMBAAABAgADBBEFEiExQVFhBiIycYGRE6GxB0JSwdEUIzNiguHwFXKyFnOS8VNjwjT/xAAaAQADAQEBAQAAAAAAAAAAAAABAgMABAUG/8QAKBEAAgICAgIBBAEFAAAAAAAAAAECEQMxEiEEQVETImGBkTJCcaHB/9oADAMBAAIRAxEAPwDBGwjRGvG4juPEFeNp3TFJcaxe8XW6GKNOHeMRybO7x39pssbRqkemJlzy0YBcgcyB7x6YyU+VlPIwUBnauzay0kItxsB8obIcuo2jmkzGFeWuUm49IY4Z2wKgLMBtz3iywykuSRF54qXFl3n19htA61rNwgekxaRNAysI9q8TlSyLkbge8Tca2iqlfaYwpcNS+dgCTE8x1TaNRXLkDDlCSrq2YwnbG6RNWVl4rtfVFTmB1hiXHGEeLWO0NQLHGG4lmtrDZ6cOIpeC0U92tKRm11OyjzY6R0PD8OKqBMcE/hTYf1H9IFhoRUeHlZt7aWMMzLtwhy9KiHVPW5v9Y3kSEOqH0P6wrkMog9FMIAMNGRXXrAbSCp2iWVdTcbcRGDoBnyypsYCniHlXNQix34W3EI6vSGixZIDeNADwiULBciVxhmxKNqSmI1aI8QmgCwOsSVM/KLXhJUTrmMlbM3XRmePIgzR5DUKVzDXusHwnlYjIlixPuY0mdqJQ2AMHmkjmeCUn0MMRW6GKVPpXLmyMfQw+HaxWYLl3Nto6D2ewuU6ByASdTe0TlJS0dGLFKK7OUSMInNsh9SIPkdl6h9gvzMdmbCkAsFHSIqTCgjlr6ROy9HHajsxMQ2cgHygR8OCNZiDHY8WwgTXBI7o4jeKf227OMJRny9VTVrb5RufSK4WuSslmi3H7SotNVRYRoXvrFcn1bZrCLT2ewxp2dWbKQoIvpvf/AD1jvj5EW+JxPxXFX7FjVrIwKEg9OMMarFHmKvTWDOz2BSp2b4j5XBsB5QVjXZ+ZI3F1Ox428oRxjKX3P9B5OK+1fsbYB2lyp37kKNf7xY8KxKTPBa1ieHH2ilycYkJRmQsq81m7zW673320tD3s9UoArJlDWy2P+b7RzyhuS1o6IzpKLfex0tIjo7hwLEgL+vUwipsJedOWWOJ1P4VG5/ziY0qanJNcO1tzpsbnhF47H0iiSJt+/M1PRb90e2vrEm6RVfcw8YcktFSWMqqLWH1PMwOUtDky4iemBidlqAkqmtZtR1394gmyvvSzZuR4we1EOBiBqRhxjGohpMSLXXZhup+o5iJ2qjYgAX4QHV0QfvXKuuzDf15iIpFQT3WsGG/I9RGQGCvWd8qdxvBBYMIXdpKIsvxkuHTxW4rz8xCfD8bcGzi45jf+8OKWZZXONplSFFhA8uasxbo2sDPcHWCLZpUzb6mFzNrEtTNhZiFeklDMmZgg45Sbk7AQ2hdheaMip/8AXVP+CZ7D9YyByXyHi/gi/wCkxe5a8H0HY1Cd/eHYe+gDn0t9Y2lq6kMNPNhE6H5UI8R7HrIIc2K3FxyHnFuoKpJcoMr3sNidYGxGtExMrsv1ip1NIik3nHLyvaEcX6GjL5OhYd2skzO6WGYcDvpEo7TSLsA4Nt+kcwSspZJzBgWAtqee8FUGI02dXBXKxJYW5342hqBZdR2zkZHJbwk3HE2iv4f2tM550jISkxTlvztZhY8CD8jE1BW0TOyhF7x12I4XPWIq6glyXDLlVSe6RwPK8PFpbElfTRQaLAHWoCmzZGBPIqD+Yi3do5ktZaGV3ZugJXQ243t6CPUKmY0y/ctqYgxKkT9j+Omtzv8A1EfWHhK2l+RZ3Tf4IuyFGZ1ZKVvCpzueia29WKj1hh297QNMqWloRklDKerkXb2uB7wJhkuZSyUqSy/vQFAB1Abw39oRVNMUY63Lktc8bm5JPnD55qUunoTFBqNNDPB6aTNR87hX1IiOVQzUu9yUU3DDodDCuThrZu7cnnDfFJ8+VSleB9dISWSXDin0Vxwj9RSkiQTVqZiJnLO5VR66fqY7ThyKiKo0CgAeQFo4V9mVG0yq+I3hlIW/qbur8s3tHbU2jmgpV9zs7PJyY5NLGqSGlxziZRC2lQlhfhB6kw5BM9YRBMDDYwTePDGCLXmsdCB5iFeK0zZcymxGqn8j0h8zIeMDVSKVsOMFCsSYbiAmLrow0Zf84RXq/D/hzCB4Tqvly9ILnSWlzSy7316iD54WcnUajoYdE2IVzJ3lJB5iCZddOcZQM5521HrGJJLd0bw+wanCDKPU84IF2zTCcAuQ03vH8PAefOK79s7BaZEGl3XQdNfyjo1MLRyb7bKi7SkHMn2W35xKb2XjFI5TkEZGaxkQsai0VHaaoPhQDzJMBtilW+xPopjuUvshIA0UW6AD6QBiuEyZAuEEdF2Qk+MbZxoy6t9y9vb6RNK7N1MzWxIPEk/nFyxHEsrZLoA3DiI2lVjgaEW6Wg0D6i9Fbp+wU0jvMBA9d2V+EjsXNx1i6JUzWBsTbjrFW7T1qhGUsMx5frAaoMZpuimU9c6NcHaLv2bxyXUS2pqg2Y/w2PyAPMRz0mN0exBG42hCtF6wie9Os+RMtY5rHmCNxFnwyQpwicpN7ZyvvmHziiU+ICaiGapJBtmHHh7xZcXxREphTIxW4HqNf1jXRkk2VPDa1phVXc5E8IvoPIRYMUHxUaatlEsZQL6k2BJ8tYUSMLQKqAnM2t4Bxu8qyKx18XWNozak7LNUdsZSZESUBlWzHTU2Hvx1hXjuPzJ6EFcicL6fKK1h8j4k1EJtmYC5jsFP2JpnCq5zk22PvAlkUWk/ZlH2EfZlg4kUYdh35xD9Qn3B7a/1Rd5JY7D1OwjyRRgAC1lAACjgANB0EGpLFhc5RFBNklLLtcg3J39OUEC8eylGUWNxHsAZIwCMMDVEnN99lPAg6exgdpU1eIcexjGsJnU6NuoPXj7wlxxAiBkurKdbcVO9+fCNarEQDkZih5MCPnCitmurplbMjsVcbqVyk+h0hkhXInV84DHfYx4sqxuN4GpHsPWGioCbja3zhkIyGhogguTcnj0hnRyrG8Ryk0tBsjSC2GKDJZjif2oz89UF/Cn/ACP9o7NOeyk9I4R2if4tTMfrYeS6RNw5Idz4lc+AIyDfgmMhPoG+sXim7e1VPZZssTBzQ2b1UxPifaw1agJLcc+6b/KKLh2O5FzZc7DgbfnBVX27mEAIgXnc/kBDdIDjyTQDj2FzwQ5VlHAnT+8L6abVKcqlozE+0M+eMrsLdBb53gaixSZLbMG94VuxoxroYJjFWpKByL6QmrFYMc5JPWCajFXZ853gKZMLEk7mAm/Y7SWiMxkYYyCAb4e10tya/wA4e9qkuZJHFR9BFVo55RgRr0h9jeK/GWXpYqLQPaBVWWLEqUIJLjioilY3OzTjm2H0i319YWSQvT8hFSxwgtcDjvDyExgzzVDqyrYC2kdq+zab8SW1QwYLfIl7m+XxEdL2HoY4rhaK0xQ+q8o+jMIlpJpaeTLFgstSfNhmPrckmEUE3b9FJPocNUAefL9Y9loXILQLTy76mGMvpuIoIgm9hHhnCBXcxESY3E1hbuCLREs62hiHNEVRfxDhv5f2jUawqcEcWcBvMbeR4QgxaUgTMgtlNvQ3F4kxfElkyWmMdBYC3EsQoHzhZJdnAcnTcDhDRQjZvS0TWDMNOA5xPPqmXhpBAc21MB1Rh4oDD6RyQDDBdoAw8d0QxUwJDIWY/W5Kd25AmOELPYlmN9bk+pvHUftCr7Syg46Rzc2tGrolOVsD+JGRtcRkCgCVSUNx/wC4aYdRyqhwGbIePCIJ0u/DXjAVipuNCIm0WjL42WXFcHpJctgrkzB1J/tFdoJCswDQxlYojKVddbbwDJoJrgsikrzHKJZOlujoxu3dG2KSkVrLrC1jBbUL8RETU7CBCkquwzdu6oHj28SiUbbfKM+CeAJ8gYoTNqRAzAGGaMJM0F1zrxECyMOm3BVDD1ez058rNbhp0jcWxXJLZNjHaWW8gS5ckIfxaD6RWJkwGWBfvXi+Yl2ZlzAuXuWGtuMQJ2PkC2Ykw3CTF+rFFLwhrTkvzjuXY6lmksrMGkqNLkkhjsi/y2uSOGnOKG+CSUICJdrgLzLE2AHW8dbwajWnkpJvqou5/E51Y+V9B0Ag8aZlNS0NEWCUXSBHnoou7hR139ANYynxKXbxZh+IfpvGpmtBvw7xo0qNWxSQMoaYiljZQxCljyAO5goMp2IMDtB6YC8qIyCIYskRMkGzNHNftMrhKlykNwrzCxNtBkGi35ktf+mJMBxhHReW1+EP+3GHftFPkVUdwwZQ4uNFYG3I2beOV9naoypy0zjKhaxufC17Wv1PHrBtrsWkdVaYLXgebqIMqaFUVSp0P+e8Ykm+kUjJNWhXF3QRh692Jql7CN5UvKsQzFzGBtjejln2h14zonEmKpUghLiGn2kECrW/In5wunVaFAAYzfbJuOhJ8doyJtIyEHLFX4bmGZfF9YQT5J10sRFxRoExDDg4zLo31h5RIRlRS3X3iw9j8ceS5lgB1maWbSx84W1VPvpZhw5xFQIRNQ2t3hEJwUlxkrR1Qm12tl4r5bswAVFvvYj9IIpaRQO8oPr/AGgGqqLPcajTaJpOJC3hJMPHHGKpE5ZJyD6ihlOLFFt0iJaGWvhRRAkzEph8KAecIZ2LVDzBLQFifuoCzew1ilpeifGUtstd1HIR7+2IN2EbYd2QrJoBMp1vxeyD2bX5Qa/ZWnla1NZJTmqnO3tpY+kbkbgKp2NIvEmBTjZbREufc+0NZlXhUvwSZlSeDOcqH+kWHyjX/rOYgy00iRTr/Igv72gcmMoxQPR4XiEx0eXTuMrK4LjIt1YML57XFxwjpU2qIF2AFhqLg2bzG8ckrscqZvjnuw5BiF9hpBfZrFXlky8udGN7MxXIx3YGx34i3DzvoxlKVGlOMI2+kOu0+ONLUlQGYnKoO1+fMgb6RR/i1Lv8QvMz2sCpK5R+FctrDpF0MuS83O7FmO2ndQcFW/14w2SklMNAsenDx1FLkebLy3JtQr9s5pNlTmcOzzC62IcsxYEG4sTrodYseF9vqqQAs0LMUcSMp9WXQeZUxYZ+HIOHtFdxKiQ3tbziz8eEl0TXmyjKpL+C9dn+3iT2KMjowXNa6sCOasLXGo4RZ3qw6XU6EeUcEwqY0ioQrtmItfQBhYjytf1AjsuGTM0pSOe3LU7x5mbEovo9THlckB19dlfKN7e19oodJhq1FRUq2+pHnFknVSZy7sLk6xVMJxQpXTiFupGnWJtJUPs6P2LqvjymkzdXlHK3Mj7reo+d4ZyZWUsp3U2jnMrFpkqa02VZWYWI3FuvvHr4rPclmmNdt7aCBGDV/AXM6TMnovidR5kQrqO0VMpyq2c/y6/OKPkLHUk+ZvBSUAGsUUI+2SlknfSKr29EqZM+KznNsEH1JilMnKLR2sUZ4rcHjFvRSLlXZplMZG14yNwiG2XzJG6RAa5OcDz8WRYm5JEFGT9G2JYeHF10cbdYb9gKWTOdpE9BmscvmN/W2o8oqc7tDyjXC8YdZyuDY3GvUG4hJSi9FoRktlwxrB3pnIcD4bEhG4X/ACuNfeFj1SDjHScdlitoMyC5KhhzVgL/AC1EcSmSnBKte4JB8xCqbSGeNN2XaRitNTqrPT/GLgHO5IlgclUbnziWb9pDKMtNJSWP5ERB/wDon5RV6DF2RckxQ8vYq2tvIwSMFlv36Zsw4ofGvlzgSt9oyqPTDJXaGoqSRNmO3TM2X2vaNJkhcyXUEZh9DCvCWyTSp0N7EHeHFS+3+5frFI6Jy/qBq2UM5sNP7QMZZiw4bSrMqZaNqjMMwva4AJIuNr2t6x0aZ2Ro3XL8FV5FCVb3B19bwspqL0aKbRxUy4c01MFUDlvDrtF2dSmmIEmF7gtlYDMgvYEkaEHW2g8JhUDfY2UcT9RfT1OnnHr+BjXH6nzr/B5XnZW5cF62SCxNtedgLm3C/AX6kROjkbXHtf5Ex7TIANF031IF+pLG5PUxMUbfKP8AzB+QX8477+TzXFvRq+IPlIvv7wom1OpvE9dPy3uOHOFSoW23J0/zlCSkorotixufb/Q0wbDjNYvbRe6Db7xH5D6xcafExTqW8TEWyDW52zE/dHzis0z5ECDYfM8TEwn9I8TNlc5Nnv4cShFIFywqpB+/b1hxU1KKCWI8ohwTDW70xh4jceURKmzy48UWhg8qIml6Q6YpkgXhmz2QnpC2kPCJsUnZZZ8oYBzvtBPzzWhQYMq2JYnrApgpjkd4yN7xkazEtGWJsSYJqpMDSZuRvWCqmpDDSOKinsWOloNpgLCBZsS002CMdw+yevzSHltspuL7WO4+sUHtrSolU+TwsbiPOy2PmUjoDbMbg8tLH6Qvx+qDkEG9tLwz+RE6dCl21jJNY8tlZCQbgXHUw97PSqWZowvMG6s2h6qBuIYdqERaZgiKtmQ6C2zDjDKLq7EllXLjRiTPiKHqJTIwNhNC2B5ZunnBT4bmRmLjQXAA3trpDaln3RRuMoGuxFoDqMPKAtKIy/elt4TzyH7p6beUV40jn52zbBaZGu5N2Ugqb2sdxpHUMFqTMlhiOm1gbcR0in/ZyJbrNZBY5gLMBdDlvYHfiIt+NVnwad5mpKoSANCWtZQPM2ESdyaikWinG5N9HMu0NY0yfNbUkzCiqLbL3Ftc72W8KbhnVbEBdSjWGo0W++bXUEaaGJpljxzBQD3lLBg1+hII3B6xBTTWcswbS4Ufhaw1JHO99Y+ijHilFeujwW75Tfu/9k2JZlUnNMHQMykE6DLaxte29x5RJh1OUQZndmI1LMxuegvt5fOBai7OigMBqxJtqBtYDQ623vsYMntbbT6QySbsnOUlBQT32KsXn3IUam9/QbfMD2Me0MwJrYs2wsNh5xeZ3Yr9wkxBnmZQXU7knXueQNrcbc9680vKdrW3Frag63HAx5HkeU5txjo9rx/GWOMXLYKrTn8KW6mCEwmY3je3QQypiHGm8Gy5McZ2C+kwKUpBYFj1MOiq2sI1WR1iZUAjGAJ9PAUxLCHMwCFdXYQyYrQukaNGmOKWSwjdDrA+MTCEvDCsqs3DtYjNAOcFvOvHgeBYHaA/2ERkGaRkAFsqrvHnxIgLRreIHVRO0yNVmWiKMjBGmG1BzQ1qaCY6IktGd3OiqLk8dIQ4ae+IteH4i8lRORirSybHQ8LbHQwyEl0xHiWC1NKyifLeUxGZSeOu4YG14MnY8zyHlTRmYgZXG+hBsw47bxN2g7YzqpQs1i4Butwq5TtcZQIRowbhyuDxEZMDV9tHQcIqi0tLXNwB3RfXlpxh2mH1LjSWQCN37g+escywnH51NMzSmKi1rDYjb3iz/wCszJ4zrNdzuyOxLLzsNiOoisZNohLEk7Z0LsDhbyfi5nRrsvgNwCFNwTz1EH9usRWXLRCRmmNZQ17NlFzf1y+pEQfZ9NQ0ykHvMzlvMMRr6ARv23w550u8sBnS9gRcMGtcbHW4U7cDDYGo5U5asOVN4mlto54uZQzE93S63vZT4SpsCdFW/TXhrLRSGC3DqF1YnKTqdSczDieQgWdPDKEbdAAxAJNlI3UeRBOgFz5GaoDMoVLMpHdym4OnG/lrytH0KqrPDcXr5fwQUUpnabNVgFZgt7m5CjTUqRxPsYf4Bhnxp2VzeWgzTG1Wy2OUi50zEbXNspPSAqdAq5ZagXAAucyuNMpUDUN00PSOhdlMK+FTkuvfmd5wykaWsqZTrYDgeLNHD5mb6WF1tnR4+L6uW2ul/wA/I1w6sluLS2zgcTxHMG1iIBx3s6lRd0ISZbU/dblmHA/zD5wxpaZZagJLNumUaf1ERHOr2S5K2H85VR/5X/WPnlkcVcj2bpdnMnV5Mwo4KsDqD9eo6wylVIIvE/bevluiFltMJOQrcNkG+a/iUkiwNtyRxBrdJNMdEJKcbQqa9FjWpj34xgGWNN4IluB1h6DYQATENRT3idZsZa8YIoWRa8A4qgKGHM5NYW18vuGHJspLxpmiebL1iIoYQxpnjI3+GYyMAqrLaNRE8xbxENIidR6iXjb4Ue5o1LmMYIoRZx5xZZqfuJg63ir0h76+cWdxdHHSGiTlsqwliDqeQrI1xqtiDxjakwea7WAMGTKB5JZG3yX9DAQXI2rcHASWynVwT7WiOnp3Qg6qw2I0I8ofUSh1ps5FixU35Zbw5xIUmQhnAYbMDqD5cR0htE22DdmO07SHGckKT3yB3W27xA8LabjQ8RxjrVLWo+UgghrG/CxFx6GOBfERyQrAkcvrDnBO0UynAQjMl7gfeS5ucp4i+tvYiG2a6Ok4n2DlPO+MkxpbG7CxuoZiMxC6Xvrx4wXgvZZZDvMaYJpICp3MuTfOfEQSbgX4AHmYVUPbBJygI2o4Xs3/AIt9YNp8TDlkclQ6kZr2tcEbgaEgnXhp1tsmbMsbSboRwx3ddj6TSUcoh0SSjAEBlVV35EDXaDXqLLm0udr9dopUqVQ0AZ3mu72uXmzPizSBtlABVR1UXtCLF+2jzVtIut/C5FiBcHug3tyzG56X257nPf8AJW0uolpxKoSmYzZ9TNLMTlRVRTbkoylso01JAhXN7Zy38Epi34nyA8OKC+vmPyhJSzKepsr/ALqpta7G6zANAcx3NuPvaBKnD2lNldSp+RHAg8R1hlih7Qr7JapjOcu5ux+Q4ADgBG6U9hAqOVPONZ1e2wiypaNQzkTLaQZKIin1GJsoveDMOxokd4eoh0C6dFqzRPLMIkxNecHU9arfeEagphM8QrrdjDFnvCyq3ggYhmUmsaClhoyiIWMKKBfssZBWaPYxjm6PfSPChvpEUFSHsREDpZNT4Y7QSMEaCf8AVVVYEnY452Fob7SVzb6CFwjJ3idoPR/pFbNc7EXJiyy0uB1X8oy/AWmthj9p5UtQEXvDeFM7FjUOXYWOXL+kI5tMcxAHGD6CUUBvx/SMn2HikrGVQ5NGLXBVt/SK3lZtyTFjpif2dl4Zh9Ynw/DmP3YMgKSihDS4dMuCoIPAxY0w2dkzMl7b25c7Q0pKIhhsPnFpoALWMaKJTynNgCDdT7cIP/1WZlAY+o4+f6w/7Q4FqXQb72is5Lfn5wzRoyT0b1E66ML7qfpBdB4EP8lvZ2H5QqdCtyuxvccNuEHUNQpRFBGYA3HHVywNvJhCsouw6aoYWIuNx0I2IO4PUQTR43MljJMX9ok/hb+JL5lHGt/rxBgP4ote4gOdPy6iCkFos02hE1DNo3E1Rq8trLNTzGzDr/6ivvUMQe6bg2IOhB6iFFDiDrNDo5R76Mulj6bxdZOMSaiyViiVNOi1CDuPy+Io/wA6cYeqJXZTWdn05wfhwZDlOxh7iHZ95BzkBkbVXTVGHMEQBl1/zeM5fAYxa2az6Vr3WPJUlwd4YjUCPMsDkxuKJ6erdRvfziCZXgnWPYHdBeCpAcTd5o5xEz9Y0eWDEXwyOMawUybNGRHGRjUznrCNlaNTHoEQOg1eCZVGSLwK0G0s22kFAlddE0nD9bmHUprZR6QrlTCD0hqlrXgonbeyObTd47RpNk5QD1hlUWBHlAdTMBAHI3g0Lyd0e0BvKmC2zA/OLHRzAyg3it0HgmjmLwrpsYdCR1g2vZpRctHSJOUawdLrkEcyOMzDteJ6epmk3JsIKkkSeF+2dPTEkOhtaKp2moEB+Ih04gQjm1zfi+cQzcVZhkFzGck0GOKSdhDSTlB3B2I+hHCEMuWwmAG9wNxyANtfS0GfvDoNB1guRK+8+rWtfbTqOJhbTLqLSBp81yBr68/0MCGYx0JMOJkocPbhA82UOIuOY8Q9/EOh94onQj7AElm4Ih/QPmGVgCDuDEEigcjMlmXmCN+VjqD0grDZXf284a1IRdMe4fUVFMp+D+9kN45D94W45Cdj8/ODZdHIqwWpGyzBq1PMNnU8chPiHT6QRTSO4ICrsHVyHBKOPC6aMCNvOEaKKwYSmUlWBVlOoIII8wYIlpcaxP8A66RaViKFhslTLHfUf/YOI6H5wVWYa6oJiMs2S2qzE1W38w+6fOFGEs1bQOYMqliFUggIGERsh5QYQYicmCYF+EeUZE14yNQDmpFjGwgmrlfeECCJPoqnaNWGsbITwjxoxGtACGU824sYd0/ghCw4qD1hzRv3IZMSS9mYrUkFbcoCpHYvryME1ClrWBJ6C/0iemwmcBnKEKN77+ggX2Hj0TUb2LjmsIJqZXOnGLBTL3z1WI3aUm63bjpf5w0tAjsDkq7W7vyghpD2g2XiaZdgPOF9Vi+bRflCWNxRIkkDVjE6gEdxfXYRlBhjzAC2xi10eEoiW+cFJszkkVMSH4tbyH5mFNS7hiNfWLXidEUBIuYGosJLjM1hAoyYqp5jmxPqP7wYdfOLLQ9ngdgWhpL7KKxGewHTT5wydCSplFpp7y2uhseItdWHJl4j5jgRDvCjLeYWQ5HI/hk3udyZbffGnh8Q6jWJO0HZsyDmR86cfxp/uA3HUeoG5rR/TzBH5wya2hOmdSodVEHNTaRSuz/agpZKgF0/+QC8xeWdfvjr4v8AdHQc6OgdGDowurrqD68+kZsdCSrpFYG4BB3B5QiopNRSsZlI1gfHJfVGHKx4/wCXizzVG0DuoGkYzQFSTqatOVB+zVQ8Uhz3HPH4bH6fI7xDPpGRijKVYbg7/wBxCTtrLVTKbLYnN3hodLEawzwvtK6ykWuQz5DKMk9NZku/4juw89fPaCA8mpAsxYsVXhd0E6S4nSW1Vk1t0YDYwhmJDLsAJaMgi0ZBoxz1vBC0xkZEJFIaPGjIyMgDFj7O+B42l7HzjIyMtgkPey3hfzEPcS/gP/tMZGQPZv7Sm0vj/pgbFth5RkZDy0LHYgMGUfiEZGQpQv2HbLDpNoyMh0RkLK/YxlN4R5x5GQHsZFowLwmJ5/GPYyEkTlordV4184o9T/Eb1+sZGQuH2TxbJpX6Revs0/gVX/cH/FYyMi70WWxtM8fvEU3cRkZAQzKx292lf1/QQXhn/wDEn/bH0jIyGFGP2O+Cq8x/xMCYj/Ef/cYyMgrYHpAUZGRkO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94" name="AutoShape 22" descr="data:image/jpeg;base64,/9j/4AAQSkZJRgABAQAAAQABAAD/2wCEAAoHCBUWFRgWFhYYGRgaGhwcGhwZGhocGhkYGhgaGhoaGBgcIS4lHB4rIRgYJjgmKy8xNTU1GiQ7QDszPy40NTEBDAwMEA8QHhISHzQrJCs2NDQ0NDQ0NDQ0NDQ0NDQ0NDQ0NDQ0NDQ0NDQ0NDQ0NDQ0NDQ0MTQ0NDQ0NDQ0NDQ0NP/AABEIAOEA4QMBIgACEQEDEQH/xAAcAAACAgMBAQAAAAAAAAAAAAAEBQMGAAIHAQj/xABAEAACAAQEAwYDBQcDBAMBAAABAgADBBEFEiExQVFhBiIycYGRE6GxB0JSwdEUIzNiguHwFXKyFnOS8VNjwjT/xAAaAQADAQEBAQAAAAAAAAAAAAABAgMABAUG/8QAKBEAAgICAgIBBAEFAAAAAAAAAAECEQMxEiEEQVETImGBkTJCcaHB/9oADAMBAAIRAxEAPwDBGwjRGvG4juPEFeNp3TFJcaxe8XW6GKNOHeMRybO7x39pssbRqkemJlzy0YBcgcyB7x6YyU+VlPIwUBnauzay0kItxsB8obIcuo2jmkzGFeWuUm49IY4Z2wKgLMBtz3iywykuSRF54qXFl3n19htA61rNwgekxaRNAysI9q8TlSyLkbge8Tca2iqlfaYwpcNS+dgCTE8x1TaNRXLkDDlCSrq2YwnbG6RNWVl4rtfVFTmB1hiXHGEeLWO0NQLHGG4lmtrDZ6cOIpeC0U92tKRm11OyjzY6R0PD8OKqBMcE/hTYf1H9IFhoRUeHlZt7aWMMzLtwhy9KiHVPW5v9Y3kSEOqH0P6wrkMog9FMIAMNGRXXrAbSCp2iWVdTcbcRGDoBnyypsYCniHlXNQix34W3EI6vSGixZIDeNADwiULBciVxhmxKNqSmI1aI8QmgCwOsSVM/KLXhJUTrmMlbM3XRmePIgzR5DUKVzDXusHwnlYjIlixPuY0mdqJQ2AMHmkjmeCUn0MMRW6GKVPpXLmyMfQw+HaxWYLl3Nto6D2ewuU6ByASdTe0TlJS0dGLFKK7OUSMInNsh9SIPkdl6h9gvzMdmbCkAsFHSIqTCgjlr6ROy9HHajsxMQ2cgHygR8OCNZiDHY8WwgTXBI7o4jeKf227OMJRny9VTVrb5RufSK4WuSslmi3H7SotNVRYRoXvrFcn1bZrCLT2ewxp2dWbKQoIvpvf/AD1jvj5EW+JxPxXFX7FjVrIwKEg9OMMarFHmKvTWDOz2BSp2b4j5XBsB5QVjXZ+ZI3F1Ox428oRxjKX3P9B5OK+1fsbYB2lyp37kKNf7xY8KxKTPBa1ieHH2ilycYkJRmQsq81m7zW673320tD3s9UoArJlDWy2P+b7RzyhuS1o6IzpKLfex0tIjo7hwLEgL+vUwipsJedOWWOJ1P4VG5/ziY0qanJNcO1tzpsbnhF47H0iiSJt+/M1PRb90e2vrEm6RVfcw8YcktFSWMqqLWH1PMwOUtDky4iemBidlqAkqmtZtR1394gmyvvSzZuR4we1EOBiBqRhxjGohpMSLXXZhup+o5iJ2qjYgAX4QHV0QfvXKuuzDf15iIpFQT3WsGG/I9RGQGCvWd8qdxvBBYMIXdpKIsvxkuHTxW4rz8xCfD8bcGzi45jf+8OKWZZXONplSFFhA8uasxbo2sDPcHWCLZpUzb6mFzNrEtTNhZiFeklDMmZgg45Sbk7AQ2hdheaMip/8AXVP+CZ7D9YyByXyHi/gi/wCkxe5a8H0HY1Cd/eHYe+gDn0t9Y2lq6kMNPNhE6H5UI8R7HrIIc2K3FxyHnFuoKpJcoMr3sNidYGxGtExMrsv1ip1NIik3nHLyvaEcX6GjL5OhYd2skzO6WGYcDvpEo7TSLsA4Nt+kcwSspZJzBgWAtqee8FUGI02dXBXKxJYW5342hqBZdR2zkZHJbwk3HE2iv4f2tM550jISkxTlvztZhY8CD8jE1BW0TOyhF7x12I4XPWIq6glyXDLlVSe6RwPK8PFpbElfTRQaLAHWoCmzZGBPIqD+Yi3do5ktZaGV3ZugJXQ243t6CPUKmY0y/ctqYgxKkT9j+Omtzv8A1EfWHhK2l+RZ3Tf4IuyFGZ1ZKVvCpzueia29WKj1hh297QNMqWloRklDKerkXb2uB7wJhkuZSyUqSy/vQFAB1Abw39oRVNMUY63Lktc8bm5JPnD55qUunoTFBqNNDPB6aTNR87hX1IiOVQzUu9yUU3DDodDCuThrZu7cnnDfFJ8+VSleB9dISWSXDin0Vxwj9RSkiQTVqZiJnLO5VR66fqY7ThyKiKo0CgAeQFo4V9mVG0yq+I3hlIW/qbur8s3tHbU2jmgpV9zs7PJyY5NLGqSGlxziZRC2lQlhfhB6kw5BM9YRBMDDYwTePDGCLXmsdCB5iFeK0zZcymxGqn8j0h8zIeMDVSKVsOMFCsSYbiAmLrow0Zf84RXq/D/hzCB4Tqvly9ILnSWlzSy7316iD54WcnUajoYdE2IVzJ3lJB5iCZddOcZQM5521HrGJJLd0bw+wanCDKPU84IF2zTCcAuQ03vH8PAefOK79s7BaZEGl3XQdNfyjo1MLRyb7bKi7SkHMn2W35xKb2XjFI5TkEZGaxkQsai0VHaaoPhQDzJMBtilW+xPopjuUvshIA0UW6AD6QBiuEyZAuEEdF2Qk+MbZxoy6t9y9vb6RNK7N1MzWxIPEk/nFyxHEsrZLoA3DiI2lVjgaEW6Wg0D6i9Fbp+wU0jvMBA9d2V+EjsXNx1i6JUzWBsTbjrFW7T1qhGUsMx5frAaoMZpuimU9c6NcHaLv2bxyXUS2pqg2Y/w2PyAPMRz0mN0exBG42hCtF6wie9Os+RMtY5rHmCNxFnwyQpwicpN7ZyvvmHziiU+ICaiGapJBtmHHh7xZcXxREphTIxW4HqNf1jXRkk2VPDa1phVXc5E8IvoPIRYMUHxUaatlEsZQL6k2BJ8tYUSMLQKqAnM2t4Bxu8qyKx18XWNozak7LNUdsZSZESUBlWzHTU2Hvx1hXjuPzJ6EFcicL6fKK1h8j4k1EJtmYC5jsFP2JpnCq5zk22PvAlkUWk/ZlH2EfZlg4kUYdh35xD9Qn3B7a/1Rd5JY7D1OwjyRRgAC1lAACjgANB0EGpLFhc5RFBNklLLtcg3J39OUEC8eylGUWNxHsAZIwCMMDVEnN99lPAg6exgdpU1eIcexjGsJnU6NuoPXj7wlxxAiBkurKdbcVO9+fCNarEQDkZih5MCPnCitmurplbMjsVcbqVyk+h0hkhXInV84DHfYx4sqxuN4GpHsPWGioCbja3zhkIyGhogguTcnj0hnRyrG8Ryk0tBsjSC2GKDJZjif2oz89UF/Cn/ACP9o7NOeyk9I4R2if4tTMfrYeS6RNw5Idz4lc+AIyDfgmMhPoG+sXim7e1VPZZssTBzQ2b1UxPifaw1agJLcc+6b/KKLh2O5FzZc7DgbfnBVX27mEAIgXnc/kBDdIDjyTQDj2FzwQ5VlHAnT+8L6abVKcqlozE+0M+eMrsLdBb53gaixSZLbMG94VuxoxroYJjFWpKByL6QmrFYMc5JPWCajFXZ853gKZMLEk7mAm/Y7SWiMxkYYyCAb4e10tya/wA4e9qkuZJHFR9BFVo55RgRr0h9jeK/GWXpYqLQPaBVWWLEqUIJLjioilY3OzTjm2H0i319YWSQvT8hFSxwgtcDjvDyExgzzVDqyrYC2kdq+zab8SW1QwYLfIl7m+XxEdL2HoY4rhaK0xQ+q8o+jMIlpJpaeTLFgstSfNhmPrckmEUE3b9FJPocNUAefL9Y9loXILQLTy76mGMvpuIoIgm9hHhnCBXcxESY3E1hbuCLREs62hiHNEVRfxDhv5f2jUawqcEcWcBvMbeR4QgxaUgTMgtlNvQ3F4kxfElkyWmMdBYC3EsQoHzhZJdnAcnTcDhDRQjZvS0TWDMNOA5xPPqmXhpBAc21MB1Rh4oDD6RyQDDBdoAw8d0QxUwJDIWY/W5Kd25AmOELPYlmN9bk+pvHUftCr7Syg46Rzc2tGrolOVsD+JGRtcRkCgCVSUNx/wC4aYdRyqhwGbIePCIJ0u/DXjAVipuNCIm0WjL42WXFcHpJctgrkzB1J/tFdoJCswDQxlYojKVddbbwDJoJrgsikrzHKJZOlujoxu3dG2KSkVrLrC1jBbUL8RETU7CBCkquwzdu6oHj28SiUbbfKM+CeAJ8gYoTNqRAzAGGaMJM0F1zrxECyMOm3BVDD1ez058rNbhp0jcWxXJLZNjHaWW8gS5ckIfxaD6RWJkwGWBfvXi+Yl2ZlzAuXuWGtuMQJ2PkC2Ykw3CTF+rFFLwhrTkvzjuXY6lmksrMGkqNLkkhjsi/y2uSOGnOKG+CSUICJdrgLzLE2AHW8dbwajWnkpJvqou5/E51Y+V9B0Ag8aZlNS0NEWCUXSBHnoou7hR139ANYynxKXbxZh+IfpvGpmtBvw7xo0qNWxSQMoaYiljZQxCljyAO5goMp2IMDtB6YC8qIyCIYskRMkGzNHNftMrhKlykNwrzCxNtBkGi35ktf+mJMBxhHReW1+EP+3GHftFPkVUdwwZQ4uNFYG3I2beOV9naoypy0zjKhaxufC17Wv1PHrBtrsWkdVaYLXgebqIMqaFUVSp0P+e8Ykm+kUjJNWhXF3QRh692Jql7CN5UvKsQzFzGBtjejln2h14zonEmKpUghLiGn2kECrW/In5wunVaFAAYzfbJuOhJ8doyJtIyEHLFX4bmGZfF9YQT5J10sRFxRoExDDg4zLo31h5RIRlRS3X3iw9j8ceS5lgB1maWbSx84W1VPvpZhw5xFQIRNQ2t3hEJwUlxkrR1Qm12tl4r5bswAVFvvYj9IIpaRQO8oPr/AGgGqqLPcajTaJpOJC3hJMPHHGKpE5ZJyD6ihlOLFFt0iJaGWvhRRAkzEph8KAecIZ2LVDzBLQFifuoCzew1ilpeifGUtstd1HIR7+2IN2EbYd2QrJoBMp1vxeyD2bX5Qa/ZWnla1NZJTmqnO3tpY+kbkbgKp2NIvEmBTjZbREufc+0NZlXhUvwSZlSeDOcqH+kWHyjX/rOYgy00iRTr/Igv72gcmMoxQPR4XiEx0eXTuMrK4LjIt1YML57XFxwjpU2qIF2AFhqLg2bzG8ckrscqZvjnuw5BiF9hpBfZrFXlky8udGN7MxXIx3YGx34i3DzvoxlKVGlOMI2+kOu0+ONLUlQGYnKoO1+fMgb6RR/i1Lv8QvMz2sCpK5R+FctrDpF0MuS83O7FmO2ndQcFW/14w2SklMNAsenDx1FLkebLy3JtQr9s5pNlTmcOzzC62IcsxYEG4sTrodYseF9vqqQAs0LMUcSMp9WXQeZUxYZ+HIOHtFdxKiQ3tbziz8eEl0TXmyjKpL+C9dn+3iT2KMjowXNa6sCOasLXGo4RZ3qw6XU6EeUcEwqY0ioQrtmItfQBhYjytf1AjsuGTM0pSOe3LU7x5mbEovo9THlckB19dlfKN7e19oodJhq1FRUq2+pHnFknVSZy7sLk6xVMJxQpXTiFupGnWJtJUPs6P2LqvjymkzdXlHK3Mj7reo+d4ZyZWUsp3U2jnMrFpkqa02VZWYWI3FuvvHr4rPclmmNdt7aCBGDV/AXM6TMnovidR5kQrqO0VMpyq2c/y6/OKPkLHUk+ZvBSUAGsUUI+2SlknfSKr29EqZM+KznNsEH1JilMnKLR2sUZ4rcHjFvRSLlXZplMZG14yNwiG2XzJG6RAa5OcDz8WRYm5JEFGT9G2JYeHF10cbdYb9gKWTOdpE9BmscvmN/W2o8oqc7tDyjXC8YdZyuDY3GvUG4hJSi9FoRktlwxrB3pnIcD4bEhG4X/ACuNfeFj1SDjHScdlitoMyC5KhhzVgL/AC1EcSmSnBKte4JB8xCqbSGeNN2XaRitNTqrPT/GLgHO5IlgclUbnziWb9pDKMtNJSWP5ERB/wDon5RV6DF2RckxQ8vYq2tvIwSMFlv36Zsw4ofGvlzgSt9oyqPTDJXaGoqSRNmO3TM2X2vaNJkhcyXUEZh9DCvCWyTSp0N7EHeHFS+3+5frFI6Jy/qBq2UM5sNP7QMZZiw4bSrMqZaNqjMMwva4AJIuNr2t6x0aZ2Ro3XL8FV5FCVb3B19bwspqL0aKbRxUy4c01MFUDlvDrtF2dSmmIEmF7gtlYDMgvYEkaEHW2g8JhUDfY2UcT9RfT1OnnHr+BjXH6nzr/B5XnZW5cF62SCxNtedgLm3C/AX6kROjkbXHtf5Ex7TIANF031IF+pLG5PUxMUbfKP8AzB+QX8477+TzXFvRq+IPlIvv7wom1OpvE9dPy3uOHOFSoW23J0/zlCSkorotixufb/Q0wbDjNYvbRe6Db7xH5D6xcafExTqW8TEWyDW52zE/dHzis0z5ECDYfM8TEwn9I8TNlc5Nnv4cShFIFywqpB+/b1hxU1KKCWI8ohwTDW70xh4jceURKmzy48UWhg8qIml6Q6YpkgXhmz2QnpC2kPCJsUnZZZ8oYBzvtBPzzWhQYMq2JYnrApgpjkd4yN7xkazEtGWJsSYJqpMDSZuRvWCqmpDDSOKinsWOloNpgLCBZsS002CMdw+yevzSHltspuL7WO4+sUHtrSolU+TwsbiPOy2PmUjoDbMbg8tLH6Qvx+qDkEG9tLwz+RE6dCl21jJNY8tlZCQbgXHUw97PSqWZowvMG6s2h6qBuIYdqERaZgiKtmQ6C2zDjDKLq7EllXLjRiTPiKHqJTIwNhNC2B5ZunnBT4bmRmLjQXAA3trpDaln3RRuMoGuxFoDqMPKAtKIy/elt4TzyH7p6beUV40jn52zbBaZGu5N2Ugqb2sdxpHUMFqTMlhiOm1gbcR0in/ZyJbrNZBY5gLMBdDlvYHfiIt+NVnwad5mpKoSANCWtZQPM2ESdyaikWinG5N9HMu0NY0yfNbUkzCiqLbL3Ftc72W8KbhnVbEBdSjWGo0W++bXUEaaGJpljxzBQD3lLBg1+hII3B6xBTTWcswbS4Ufhaw1JHO99Y+ijHilFeujwW75Tfu/9k2JZlUnNMHQMykE6DLaxte29x5RJh1OUQZndmI1LMxuegvt5fOBai7OigMBqxJtqBtYDQ623vsYMntbbT6QySbsnOUlBQT32KsXn3IUam9/QbfMD2Me0MwJrYs2wsNh5xeZ3Yr9wkxBnmZQXU7knXueQNrcbc9680vKdrW3Frag63HAx5HkeU5txjo9rx/GWOMXLYKrTn8KW6mCEwmY3je3QQypiHGm8Gy5McZ2C+kwKUpBYFj1MOiq2sI1WR1iZUAjGAJ9PAUxLCHMwCFdXYQyYrQukaNGmOKWSwjdDrA+MTCEvDCsqs3DtYjNAOcFvOvHgeBYHaA/2ERkGaRkAFsqrvHnxIgLRreIHVRO0yNVmWiKMjBGmG1BzQ1qaCY6IktGd3OiqLk8dIQ4ae+IteH4i8lRORirSybHQ8LbHQwyEl0xHiWC1NKyifLeUxGZSeOu4YG14MnY8zyHlTRmYgZXG+hBsw47bxN2g7YzqpQs1i4Butwq5TtcZQIRowbhyuDxEZMDV9tHQcIqi0tLXNwB3RfXlpxh2mH1LjSWQCN37g+escywnH51NMzSmKi1rDYjb3iz/wCszJ4zrNdzuyOxLLzsNiOoisZNohLEk7Z0LsDhbyfi5nRrsvgNwCFNwTz1EH9usRWXLRCRmmNZQ17NlFzf1y+pEQfZ9NQ0ykHvMzlvMMRr6ARv23w550u8sBnS9gRcMGtcbHW4U7cDDYGo5U5asOVN4mlto54uZQzE93S63vZT4SpsCdFW/TXhrLRSGC3DqF1YnKTqdSczDieQgWdPDKEbdAAxAJNlI3UeRBOgFz5GaoDMoVLMpHdym4OnG/lrytH0KqrPDcXr5fwQUUpnabNVgFZgt7m5CjTUqRxPsYf4Bhnxp2VzeWgzTG1Wy2OUi50zEbXNspPSAqdAq5ZagXAAucyuNMpUDUN00PSOhdlMK+FTkuvfmd5wykaWsqZTrYDgeLNHD5mb6WF1tnR4+L6uW2ul/wA/I1w6sluLS2zgcTxHMG1iIBx3s6lRd0ISZbU/dblmHA/zD5wxpaZZagJLNumUaf1ERHOr2S5K2H85VR/5X/WPnlkcVcj2bpdnMnV5Mwo4KsDqD9eo6wylVIIvE/bevluiFltMJOQrcNkG+a/iUkiwNtyRxBrdJNMdEJKcbQqa9FjWpj34xgGWNN4IluB1h6DYQATENRT3idZsZa8YIoWRa8A4qgKGHM5NYW18vuGHJspLxpmiebL1iIoYQxpnjI3+GYyMAqrLaNRE8xbxENIidR6iXjb4Ue5o1LmMYIoRZx5xZZqfuJg63ir0h76+cWdxdHHSGiTlsqwliDqeQrI1xqtiDxjakwea7WAMGTKB5JZG3yX9DAQXI2rcHASWynVwT7WiOnp3Qg6qw2I0I8ofUSh1ps5FixU35Zbw5xIUmQhnAYbMDqD5cR0htE22DdmO07SHGckKT3yB3W27xA8LabjQ8RxjrVLWo+UgghrG/CxFx6GOBfERyQrAkcvrDnBO0UynAQjMl7gfeS5ucp4i+tvYiG2a6Ok4n2DlPO+MkxpbG7CxuoZiMxC6Xvrx4wXgvZZZDvMaYJpICp3MuTfOfEQSbgX4AHmYVUPbBJygI2o4Xs3/AIt9YNp8TDlkclQ6kZr2tcEbgaEgnXhp1tsmbMsbSboRwx3ddj6TSUcoh0SSjAEBlVV35EDXaDXqLLm0udr9dopUqVQ0AZ3mu72uXmzPizSBtlABVR1UXtCLF+2jzVtIut/C5FiBcHug3tyzG56X257nPf8AJW0uolpxKoSmYzZ9TNLMTlRVRTbkoylso01JAhXN7Zy38Epi34nyA8OKC+vmPyhJSzKepsr/ALqpta7G6zANAcx3NuPvaBKnD2lNldSp+RHAg8R1hlih7Qr7JapjOcu5ux+Q4ADgBG6U9hAqOVPONZ1e2wiypaNQzkTLaQZKIin1GJsoveDMOxokd4eoh0C6dFqzRPLMIkxNecHU9arfeEagphM8QrrdjDFnvCyq3ggYhmUmsaClhoyiIWMKKBfssZBWaPYxjm6PfSPChvpEUFSHsREDpZNT4Y7QSMEaCf8AVVVYEnY452Fob7SVzb6CFwjJ3idoPR/pFbNc7EXJiyy0uB1X8oy/AWmthj9p5UtQEXvDeFM7FjUOXYWOXL+kI5tMcxAHGD6CUUBvx/SMn2HikrGVQ5NGLXBVt/SK3lZtyTFjpif2dl4Zh9Ynw/DmP3YMgKSihDS4dMuCoIPAxY0w2dkzMl7b25c7Q0pKIhhsPnFpoALWMaKJTynNgCDdT7cIP/1WZlAY+o4+f6w/7Q4FqXQb72is5Lfn5wzRoyT0b1E66ML7qfpBdB4EP8lvZ2H5QqdCtyuxvccNuEHUNQpRFBGYA3HHVywNvJhCsouw6aoYWIuNx0I2IO4PUQTR43MljJMX9ok/hb+JL5lHGt/rxBgP4ote4gOdPy6iCkFos02hE1DNo3E1Rq8trLNTzGzDr/6ivvUMQe6bg2IOhB6iFFDiDrNDo5R76Mulj6bxdZOMSaiyViiVNOi1CDuPy+Io/wA6cYeqJXZTWdn05wfhwZDlOxh7iHZ95BzkBkbVXTVGHMEQBl1/zeM5fAYxa2az6Vr3WPJUlwd4YjUCPMsDkxuKJ6erdRvfziCZXgnWPYHdBeCpAcTd5o5xEz9Y0eWDEXwyOMawUybNGRHGRjUznrCNlaNTHoEQOg1eCZVGSLwK0G0s22kFAlddE0nD9bmHUprZR6QrlTCD0hqlrXgonbeyObTd47RpNk5QD1hlUWBHlAdTMBAHI3g0Lyd0e0BvKmC2zA/OLHRzAyg3it0HgmjmLwrpsYdCR1g2vZpRctHSJOUawdLrkEcyOMzDteJ6epmk3JsIKkkSeF+2dPTEkOhtaKp2moEB+Ih04gQjm1zfi+cQzcVZhkFzGck0GOKSdhDSTlB3B2I+hHCEMuWwmAG9wNxyANtfS0GfvDoNB1guRK+8+rWtfbTqOJhbTLqLSBp81yBr68/0MCGYx0JMOJkocPbhA82UOIuOY8Q9/EOh94onQj7AElm4Ih/QPmGVgCDuDEEigcjMlmXmCN+VjqD0grDZXf284a1IRdMe4fUVFMp+D+9kN45D94W45Cdj8/ODZdHIqwWpGyzBq1PMNnU8chPiHT6QRTSO4ICrsHVyHBKOPC6aMCNvOEaKKwYSmUlWBVlOoIII8wYIlpcaxP8A66RaViKFhslTLHfUf/YOI6H5wVWYa6oJiMs2S2qzE1W38w+6fOFGEs1bQOYMqliFUggIGERsh5QYQYicmCYF+EeUZE14yNQDmpFjGwgmrlfeECCJPoqnaNWGsbITwjxoxGtACGU824sYd0/ghCw4qD1hzRv3IZMSS9mYrUkFbcoCpHYvryME1ClrWBJ6C/0iemwmcBnKEKN77+ggX2Hj0TUb2LjmsIJqZXOnGLBTL3z1WI3aUm63bjpf5w0tAjsDkq7W7vyghpD2g2XiaZdgPOF9Vi+bRflCWNxRIkkDVjE6gEdxfXYRlBhjzAC2xi10eEoiW+cFJszkkVMSH4tbyH5mFNS7hiNfWLXidEUBIuYGosJLjM1hAoyYqp5jmxPqP7wYdfOLLQ9ngdgWhpL7KKxGewHTT5wydCSplFpp7y2uhseItdWHJl4j5jgRDvCjLeYWQ5HI/hk3udyZbffGnh8Q6jWJO0HZsyDmR86cfxp/uA3HUeoG5rR/TzBH5wya2hOmdSodVEHNTaRSuz/agpZKgF0/+QC8xeWdfvjr4v8AdHQc6OgdGDowurrqD68+kZsdCSrpFYG4BB3B5QiopNRSsZlI1gfHJfVGHKx4/wCXizzVG0DuoGkYzQFSTqatOVB+zVQ8Uhz3HPH4bH6fI7xDPpGRijKVYbg7/wBxCTtrLVTKbLYnN3hodLEawzwvtK6ykWuQz5DKMk9NZku/4juw89fPaCA8mpAsxYsVXhd0E6S4nSW1Vk1t0YDYwhmJDLsAJaMgi0ZBoxz1vBC0xkZEJFIaPGjIyMgDFj7O+B42l7HzjIyMtgkPey3hfzEPcS/gP/tMZGQPZv7Sm0vj/pgbFth5RkZDy0LHYgMGUfiEZGQpQv2HbLDpNoyMh0RkLK/YxlN4R5x5GQHsZFowLwmJ5/GPYyEkTlordV4184o9T/Eb1+sZGQuH2TxbJpX6Revs0/gVX/cH/FYyMi70WWxtM8fvEU3cRkZAQzKx292lf1/QQXhn/wDEn/bH0jIyGFGP2O+Cq8x/xMCYj/Ef/cYyMgrYHpAUZGRkO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96" name="AutoShape 24" descr="data:image/jpeg;base64,/9j/4AAQSkZJRgABAQAAAQABAAD/2wCEAAoHCBUWFRgWFhYYGRgaGhwcGhwZGhocGhkYGhgaGhoaGBgcIS4lHB4rIRgYJjgmKy8xNTU1GiQ7QDszPy40NTEBDAwMEA8QHhISHzQrJCs2NDQ0NDQ0NDQ0NDQ0NDQ0NDQ0NDQ0NDQ0NDQ0NDQ0NDQ0NDQ0MTQ0NDQ0NDQ0NDQ0NP/AABEIAOEA4QMBIgACEQEDEQH/xAAcAAACAgMBAQAAAAAAAAAAAAAEBQMGAAIHAQj/xABAEAACAAQEAwYDBQcDBAMBAAABAgADBBEFEiExQVFhBiIycYGRE6GxB0JSwdEUIzNiguHwFXKyFnOS8VNjwjT/xAAaAQADAQEBAQAAAAAAAAAAAAABAgMABAUG/8QAKBEAAgICAgIBBAEFAAAAAAAAAAECEQMxEiEEQVETImGBkTJCcaHB/9oADAMBAAIRAxEAPwDBGwjRGvG4juPEFeNp3TFJcaxe8XW6GKNOHeMRybO7x39pssbRqkemJlzy0YBcgcyB7x6YyU+VlPIwUBnauzay0kItxsB8obIcuo2jmkzGFeWuUm49IY4Z2wKgLMBtz3iywykuSRF54qXFl3n19htA61rNwgekxaRNAysI9q8TlSyLkbge8Tca2iqlfaYwpcNS+dgCTE8x1TaNRXLkDDlCSrq2YwnbG6RNWVl4rtfVFTmB1hiXHGEeLWO0NQLHGG4lmtrDZ6cOIpeC0U92tKRm11OyjzY6R0PD8OKqBMcE/hTYf1H9IFhoRUeHlZt7aWMMzLtwhy9KiHVPW5v9Y3kSEOqH0P6wrkMog9FMIAMNGRXXrAbSCp2iWVdTcbcRGDoBnyypsYCniHlXNQix34W3EI6vSGixZIDeNADwiULBciVxhmxKNqSmI1aI8QmgCwOsSVM/KLXhJUTrmMlbM3XRmePIgzR5DUKVzDXusHwnlYjIlixPuY0mdqJQ2AMHmkjmeCUn0MMRW6GKVPpXLmyMfQw+HaxWYLl3Nto6D2ewuU6ByASdTe0TlJS0dGLFKK7OUSMInNsh9SIPkdl6h9gvzMdmbCkAsFHSIqTCgjlr6ROy9HHajsxMQ2cgHygR8OCNZiDHY8WwgTXBI7o4jeKf227OMJRny9VTVrb5RufSK4WuSslmi3H7SotNVRYRoXvrFcn1bZrCLT2ewxp2dWbKQoIvpvf/AD1jvj5EW+JxPxXFX7FjVrIwKEg9OMMarFHmKvTWDOz2BSp2b4j5XBsB5QVjXZ+ZI3F1Ox428oRxjKX3P9B5OK+1fsbYB2lyp37kKNf7xY8KxKTPBa1ieHH2ilycYkJRmQsq81m7zW673320tD3s9UoArJlDWy2P+b7RzyhuS1o6IzpKLfex0tIjo7hwLEgL+vUwipsJedOWWOJ1P4VG5/ziY0qanJNcO1tzpsbnhF47H0iiSJt+/M1PRb90e2vrEm6RVfcw8YcktFSWMqqLWH1PMwOUtDky4iemBidlqAkqmtZtR1394gmyvvSzZuR4we1EOBiBqRhxjGohpMSLXXZhup+o5iJ2qjYgAX4QHV0QfvXKuuzDf15iIpFQT3WsGG/I9RGQGCvWd8qdxvBBYMIXdpKIsvxkuHTxW4rz8xCfD8bcGzi45jf+8OKWZZXONplSFFhA8uasxbo2sDPcHWCLZpUzb6mFzNrEtTNhZiFeklDMmZgg45Sbk7AQ2hdheaMip/8AXVP+CZ7D9YyByXyHi/gi/wCkxe5a8H0HY1Cd/eHYe+gDn0t9Y2lq6kMNPNhE6H5UI8R7HrIIc2K3FxyHnFuoKpJcoMr3sNidYGxGtExMrsv1ip1NIik3nHLyvaEcX6GjL5OhYd2skzO6WGYcDvpEo7TSLsA4Nt+kcwSspZJzBgWAtqee8FUGI02dXBXKxJYW5342hqBZdR2zkZHJbwk3HE2iv4f2tM550jISkxTlvztZhY8CD8jE1BW0TOyhF7x12I4XPWIq6glyXDLlVSe6RwPK8PFpbElfTRQaLAHWoCmzZGBPIqD+Yi3do5ktZaGV3ZugJXQ243t6CPUKmY0y/ctqYgxKkT9j+Omtzv8A1EfWHhK2l+RZ3Tf4IuyFGZ1ZKVvCpzueia29WKj1hh297QNMqWloRklDKerkXb2uB7wJhkuZSyUqSy/vQFAB1Abw39oRVNMUY63Lktc8bm5JPnD55qUunoTFBqNNDPB6aTNR87hX1IiOVQzUu9yUU3DDodDCuThrZu7cnnDfFJ8+VSleB9dISWSXDin0Vxwj9RSkiQTVqZiJnLO5VR66fqY7ThyKiKo0CgAeQFo4V9mVG0yq+I3hlIW/qbur8s3tHbU2jmgpV9zs7PJyY5NLGqSGlxziZRC2lQlhfhB6kw5BM9YRBMDDYwTePDGCLXmsdCB5iFeK0zZcymxGqn8j0h8zIeMDVSKVsOMFCsSYbiAmLrow0Zf84RXq/D/hzCB4Tqvly9ILnSWlzSy7316iD54WcnUajoYdE2IVzJ3lJB5iCZddOcZQM5521HrGJJLd0bw+wanCDKPU84IF2zTCcAuQ03vH8PAefOK79s7BaZEGl3XQdNfyjo1MLRyb7bKi7SkHMn2W35xKb2XjFI5TkEZGaxkQsai0VHaaoPhQDzJMBtilW+xPopjuUvshIA0UW6AD6QBiuEyZAuEEdF2Qk+MbZxoy6t9y9vb6RNK7N1MzWxIPEk/nFyxHEsrZLoA3DiI2lVjgaEW6Wg0D6i9Fbp+wU0jvMBA9d2V+EjsXNx1i6JUzWBsTbjrFW7T1qhGUsMx5frAaoMZpuimU9c6NcHaLv2bxyXUS2pqg2Y/w2PyAPMRz0mN0exBG42hCtF6wie9Os+RMtY5rHmCNxFnwyQpwicpN7ZyvvmHziiU+ICaiGapJBtmHHh7xZcXxREphTIxW4HqNf1jXRkk2VPDa1phVXc5E8IvoPIRYMUHxUaatlEsZQL6k2BJ8tYUSMLQKqAnM2t4Bxu8qyKx18XWNozak7LNUdsZSZESUBlWzHTU2Hvx1hXjuPzJ6EFcicL6fKK1h8j4k1EJtmYC5jsFP2JpnCq5zk22PvAlkUWk/ZlH2EfZlg4kUYdh35xD9Qn3B7a/1Rd5JY7D1OwjyRRgAC1lAACjgANB0EGpLFhc5RFBNklLLtcg3J39OUEC8eylGUWNxHsAZIwCMMDVEnN99lPAg6exgdpU1eIcexjGsJnU6NuoPXj7wlxxAiBkurKdbcVO9+fCNarEQDkZih5MCPnCitmurplbMjsVcbqVyk+h0hkhXInV84DHfYx4sqxuN4GpHsPWGioCbja3zhkIyGhogguTcnj0hnRyrG8Ryk0tBsjSC2GKDJZjif2oz89UF/Cn/ACP9o7NOeyk9I4R2if4tTMfrYeS6RNw5Idz4lc+AIyDfgmMhPoG+sXim7e1VPZZssTBzQ2b1UxPifaw1agJLcc+6b/KKLh2O5FzZc7DgbfnBVX27mEAIgXnc/kBDdIDjyTQDj2FzwQ5VlHAnT+8L6abVKcqlozE+0M+eMrsLdBb53gaixSZLbMG94VuxoxroYJjFWpKByL6QmrFYMc5JPWCajFXZ853gKZMLEk7mAm/Y7SWiMxkYYyCAb4e10tya/wA4e9qkuZJHFR9BFVo55RgRr0h9jeK/GWXpYqLQPaBVWWLEqUIJLjioilY3OzTjm2H0i319YWSQvT8hFSxwgtcDjvDyExgzzVDqyrYC2kdq+zab8SW1QwYLfIl7m+XxEdL2HoY4rhaK0xQ+q8o+jMIlpJpaeTLFgstSfNhmPrckmEUE3b9FJPocNUAefL9Y9loXILQLTy76mGMvpuIoIgm9hHhnCBXcxESY3E1hbuCLREs62hiHNEVRfxDhv5f2jUawqcEcWcBvMbeR4QgxaUgTMgtlNvQ3F4kxfElkyWmMdBYC3EsQoHzhZJdnAcnTcDhDRQjZvS0TWDMNOA5xPPqmXhpBAc21MB1Rh4oDD6RyQDDBdoAw8d0QxUwJDIWY/W5Kd25AmOELPYlmN9bk+pvHUftCr7Syg46Rzc2tGrolOVsD+JGRtcRkCgCVSUNx/wC4aYdRyqhwGbIePCIJ0u/DXjAVipuNCIm0WjL42WXFcHpJctgrkzB1J/tFdoJCswDQxlYojKVddbbwDJoJrgsikrzHKJZOlujoxu3dG2KSkVrLrC1jBbUL8RETU7CBCkquwzdu6oHj28SiUbbfKM+CeAJ8gYoTNqRAzAGGaMJM0F1zrxECyMOm3BVDD1ez058rNbhp0jcWxXJLZNjHaWW8gS5ckIfxaD6RWJkwGWBfvXi+Yl2ZlzAuXuWGtuMQJ2PkC2Ykw3CTF+rFFLwhrTkvzjuXY6lmksrMGkqNLkkhjsi/y2uSOGnOKG+CSUICJdrgLzLE2AHW8dbwajWnkpJvqou5/E51Y+V9B0Ag8aZlNS0NEWCUXSBHnoou7hR139ANYynxKXbxZh+IfpvGpmtBvw7xo0qNWxSQMoaYiljZQxCljyAO5goMp2IMDtB6YC8qIyCIYskRMkGzNHNftMrhKlykNwrzCxNtBkGi35ktf+mJMBxhHReW1+EP+3GHftFPkVUdwwZQ4uNFYG3I2beOV9naoypy0zjKhaxufC17Wv1PHrBtrsWkdVaYLXgebqIMqaFUVSp0P+e8Ykm+kUjJNWhXF3QRh692Jql7CN5UvKsQzFzGBtjejln2h14zonEmKpUghLiGn2kECrW/In5wunVaFAAYzfbJuOhJ8doyJtIyEHLFX4bmGZfF9YQT5J10sRFxRoExDDg4zLo31h5RIRlRS3X3iw9j8ceS5lgB1maWbSx84W1VPvpZhw5xFQIRNQ2t3hEJwUlxkrR1Qm12tl4r5bswAVFvvYj9IIpaRQO8oPr/AGgGqqLPcajTaJpOJC3hJMPHHGKpE5ZJyD6ihlOLFFt0iJaGWvhRRAkzEph8KAecIZ2LVDzBLQFifuoCzew1ilpeifGUtstd1HIR7+2IN2EbYd2QrJoBMp1vxeyD2bX5Qa/ZWnla1NZJTmqnO3tpY+kbkbgKp2NIvEmBTjZbREufc+0NZlXhUvwSZlSeDOcqH+kWHyjX/rOYgy00iRTr/Igv72gcmMoxQPR4XiEx0eXTuMrK4LjIt1YML57XFxwjpU2qIF2AFhqLg2bzG8ckrscqZvjnuw5BiF9hpBfZrFXlky8udGN7MxXIx3YGx34i3DzvoxlKVGlOMI2+kOu0+ONLUlQGYnKoO1+fMgb6RR/i1Lv8QvMz2sCpK5R+FctrDpF0MuS83O7FmO2ndQcFW/14w2SklMNAsenDx1FLkebLy3JtQr9s5pNlTmcOzzC62IcsxYEG4sTrodYseF9vqqQAs0LMUcSMp9WXQeZUxYZ+HIOHtFdxKiQ3tbziz8eEl0TXmyjKpL+C9dn+3iT2KMjowXNa6sCOasLXGo4RZ3qw6XU6EeUcEwqY0ioQrtmItfQBhYjytf1AjsuGTM0pSOe3LU7x5mbEovo9THlckB19dlfKN7e19oodJhq1FRUq2+pHnFknVSZy7sLk6xVMJxQpXTiFupGnWJtJUPs6P2LqvjymkzdXlHK3Mj7reo+d4ZyZWUsp3U2jnMrFpkqa02VZWYWI3FuvvHr4rPclmmNdt7aCBGDV/AXM6TMnovidR5kQrqO0VMpyq2c/y6/OKPkLHUk+ZvBSUAGsUUI+2SlknfSKr29EqZM+KznNsEH1JilMnKLR2sUZ4rcHjFvRSLlXZplMZG14yNwiG2XzJG6RAa5OcDz8WRYm5JEFGT9G2JYeHF10cbdYb9gKWTOdpE9BmscvmN/W2o8oqc7tDyjXC8YdZyuDY3GvUG4hJSi9FoRktlwxrB3pnIcD4bEhG4X/ACuNfeFj1SDjHScdlitoMyC5KhhzVgL/AC1EcSmSnBKte4JB8xCqbSGeNN2XaRitNTqrPT/GLgHO5IlgclUbnziWb9pDKMtNJSWP5ERB/wDon5RV6DF2RckxQ8vYq2tvIwSMFlv36Zsw4ofGvlzgSt9oyqPTDJXaGoqSRNmO3TM2X2vaNJkhcyXUEZh9DCvCWyTSp0N7EHeHFS+3+5frFI6Jy/qBq2UM5sNP7QMZZiw4bSrMqZaNqjMMwva4AJIuNr2t6x0aZ2Ro3XL8FV5FCVb3B19bwspqL0aKbRxUy4c01MFUDlvDrtF2dSmmIEmF7gtlYDMgvYEkaEHW2g8JhUDfY2UcT9RfT1OnnHr+BjXH6nzr/B5XnZW5cF62SCxNtedgLm3C/AX6kROjkbXHtf5Ex7TIANF031IF+pLG5PUxMUbfKP8AzB+QX8477+TzXFvRq+IPlIvv7wom1OpvE9dPy3uOHOFSoW23J0/zlCSkorotixufb/Q0wbDjNYvbRe6Db7xH5D6xcafExTqW8TEWyDW52zE/dHzis0z5ECDYfM8TEwn9I8TNlc5Nnv4cShFIFywqpB+/b1hxU1KKCWI8ohwTDW70xh4jceURKmzy48UWhg8qIml6Q6YpkgXhmz2QnpC2kPCJsUnZZZ8oYBzvtBPzzWhQYMq2JYnrApgpjkd4yN7xkazEtGWJsSYJqpMDSZuRvWCqmpDDSOKinsWOloNpgLCBZsS002CMdw+yevzSHltspuL7WO4+sUHtrSolU+TwsbiPOy2PmUjoDbMbg8tLH6Qvx+qDkEG9tLwz+RE6dCl21jJNY8tlZCQbgXHUw97PSqWZowvMG6s2h6qBuIYdqERaZgiKtmQ6C2zDjDKLq7EllXLjRiTPiKHqJTIwNhNC2B5ZunnBT4bmRmLjQXAA3trpDaln3RRuMoGuxFoDqMPKAtKIy/elt4TzyH7p6beUV40jn52zbBaZGu5N2Ugqb2sdxpHUMFqTMlhiOm1gbcR0in/ZyJbrNZBY5gLMBdDlvYHfiIt+NVnwad5mpKoSANCWtZQPM2ESdyaikWinG5N9HMu0NY0yfNbUkzCiqLbL3Ftc72W8KbhnVbEBdSjWGo0W++bXUEaaGJpljxzBQD3lLBg1+hII3B6xBTTWcswbS4Ufhaw1JHO99Y+ijHilFeujwW75Tfu/9k2JZlUnNMHQMykE6DLaxte29x5RJh1OUQZndmI1LMxuegvt5fOBai7OigMBqxJtqBtYDQ623vsYMntbbT6QySbsnOUlBQT32KsXn3IUam9/QbfMD2Me0MwJrYs2wsNh5xeZ3Yr9wkxBnmZQXU7knXueQNrcbc9680vKdrW3Frag63HAx5HkeU5txjo9rx/GWOMXLYKrTn8KW6mCEwmY3je3QQypiHGm8Gy5McZ2C+kwKUpBYFj1MOiq2sI1WR1iZUAjGAJ9PAUxLCHMwCFdXYQyYrQukaNGmOKWSwjdDrA+MTCEvDCsqs3DtYjNAOcFvOvHgeBYHaA/2ERkGaRkAFsqrvHnxIgLRreIHVRO0yNVmWiKMjBGmG1BzQ1qaCY6IktGd3OiqLk8dIQ4ae+IteH4i8lRORirSybHQ8LbHQwyEl0xHiWC1NKyifLeUxGZSeOu4YG14MnY8zyHlTRmYgZXG+hBsw47bxN2g7YzqpQs1i4Butwq5TtcZQIRowbhyuDxEZMDV9tHQcIqi0tLXNwB3RfXlpxh2mH1LjSWQCN37g+escywnH51NMzSmKi1rDYjb3iz/wCszJ4zrNdzuyOxLLzsNiOoisZNohLEk7Z0LsDhbyfi5nRrsvgNwCFNwTz1EH9usRWXLRCRmmNZQ17NlFzf1y+pEQfZ9NQ0ykHvMzlvMMRr6ARv23w550u8sBnS9gRcMGtcbHW4U7cDDYGo5U5asOVN4mlto54uZQzE93S63vZT4SpsCdFW/TXhrLRSGC3DqF1YnKTqdSczDieQgWdPDKEbdAAxAJNlI3UeRBOgFz5GaoDMoVLMpHdym4OnG/lrytH0KqrPDcXr5fwQUUpnabNVgFZgt7m5CjTUqRxPsYf4Bhnxp2VzeWgzTG1Wy2OUi50zEbXNspPSAqdAq5ZagXAAucyuNMpUDUN00PSOhdlMK+FTkuvfmd5wykaWsqZTrYDgeLNHD5mb6WF1tnR4+L6uW2ul/wA/I1w6sluLS2zgcTxHMG1iIBx3s6lRd0ISZbU/dblmHA/zD5wxpaZZagJLNumUaf1ERHOr2S5K2H85VR/5X/WPnlkcVcj2bpdnMnV5Mwo4KsDqD9eo6wylVIIvE/bevluiFltMJOQrcNkG+a/iUkiwNtyRxBrdJNMdEJKcbQqa9FjWpj34xgGWNN4IluB1h6DYQATENRT3idZsZa8YIoWRa8A4qgKGHM5NYW18vuGHJspLxpmiebL1iIoYQxpnjI3+GYyMAqrLaNRE8xbxENIidR6iXjb4Ue5o1LmMYIoRZx5xZZqfuJg63ir0h76+cWdxdHHSGiTlsqwliDqeQrI1xqtiDxjakwea7WAMGTKB5JZG3yX9DAQXI2rcHASWynVwT7WiOnp3Qg6qw2I0I8ofUSh1ps5FixU35Zbw5xIUmQhnAYbMDqD5cR0htE22DdmO07SHGckKT3yB3W27xA8LabjQ8RxjrVLWo+UgghrG/CxFx6GOBfERyQrAkcvrDnBO0UynAQjMl7gfeS5ucp4i+tvYiG2a6Ok4n2DlPO+MkxpbG7CxuoZiMxC6Xvrx4wXgvZZZDvMaYJpICp3MuTfOfEQSbgX4AHmYVUPbBJygI2o4Xs3/AIt9YNp8TDlkclQ6kZr2tcEbgaEgnXhp1tsmbMsbSboRwx3ddj6TSUcoh0SSjAEBlVV35EDXaDXqLLm0udr9dopUqVQ0AZ3mu72uXmzPizSBtlABVR1UXtCLF+2jzVtIut/C5FiBcHug3tyzG56X257nPf8AJW0uolpxKoSmYzZ9TNLMTlRVRTbkoylso01JAhXN7Zy38Epi34nyA8OKC+vmPyhJSzKepsr/ALqpta7G6zANAcx3NuPvaBKnD2lNldSp+RHAg8R1hlih7Qr7JapjOcu5ux+Q4ADgBG6U9hAqOVPONZ1e2wiypaNQzkTLaQZKIin1GJsoveDMOxokd4eoh0C6dFqzRPLMIkxNecHU9arfeEagphM8QrrdjDFnvCyq3ggYhmUmsaClhoyiIWMKKBfssZBWaPYxjm6PfSPChvpEUFSHsREDpZNT4Y7QSMEaCf8AVVVYEnY452Fob7SVzb6CFwjJ3idoPR/pFbNc7EXJiyy0uB1X8oy/AWmthj9p5UtQEXvDeFM7FjUOXYWOXL+kI5tMcxAHGD6CUUBvx/SMn2HikrGVQ5NGLXBVt/SK3lZtyTFjpif2dl4Zh9Ynw/DmP3YMgKSihDS4dMuCoIPAxY0w2dkzMl7b25c7Q0pKIhhsPnFpoALWMaKJTynNgCDdT7cIP/1WZlAY+o4+f6w/7Q4FqXQb72is5Lfn5wzRoyT0b1E66ML7qfpBdB4EP8lvZ2H5QqdCtyuxvccNuEHUNQpRFBGYA3HHVywNvJhCsouw6aoYWIuNx0I2IO4PUQTR43MljJMX9ok/hb+JL5lHGt/rxBgP4ote4gOdPy6iCkFos02hE1DNo3E1Rq8trLNTzGzDr/6ivvUMQe6bg2IOhB6iFFDiDrNDo5R76Mulj6bxdZOMSaiyViiVNOi1CDuPy+Io/wA6cYeqJXZTWdn05wfhwZDlOxh7iHZ95BzkBkbVXTVGHMEQBl1/zeM5fAYxa2az6Vr3WPJUlwd4YjUCPMsDkxuKJ6erdRvfziCZXgnWPYHdBeCpAcTd5o5xEz9Y0eWDEXwyOMawUybNGRHGRjUznrCNlaNTHoEQOg1eCZVGSLwK0G0s22kFAlddE0nD9bmHUprZR6QrlTCD0hqlrXgonbeyObTd47RpNk5QD1hlUWBHlAdTMBAHI3g0Lyd0e0BvKmC2zA/OLHRzAyg3it0HgmjmLwrpsYdCR1g2vZpRctHSJOUawdLrkEcyOMzDteJ6epmk3JsIKkkSeF+2dPTEkOhtaKp2moEB+Ih04gQjm1zfi+cQzcVZhkFzGck0GOKSdhDSTlB3B2I+hHCEMuWwmAG9wNxyANtfS0GfvDoNB1guRK+8+rWtfbTqOJhbTLqLSBp81yBr68/0MCGYx0JMOJkocPbhA82UOIuOY8Q9/EOh94onQj7AElm4Ih/QPmGVgCDuDEEigcjMlmXmCN+VjqD0grDZXf284a1IRdMe4fUVFMp+D+9kN45D94W45Cdj8/ODZdHIqwWpGyzBq1PMNnU8chPiHT6QRTSO4ICrsHVyHBKOPC6aMCNvOEaKKwYSmUlWBVlOoIII8wYIlpcaxP8A66RaViKFhslTLHfUf/YOI6H5wVWYa6oJiMs2S2qzE1W38w+6fOFGEs1bQOYMqliFUggIGERsh5QYQYicmCYF+EeUZE14yNQDmpFjGwgmrlfeECCJPoqnaNWGsbITwjxoxGtACGU824sYd0/ghCw4qD1hzRv3IZMSS9mYrUkFbcoCpHYvryME1ClrWBJ6C/0iemwmcBnKEKN77+ggX2Hj0TUb2LjmsIJqZXOnGLBTL3z1WI3aUm63bjpf5w0tAjsDkq7W7vyghpD2g2XiaZdgPOF9Vi+bRflCWNxRIkkDVjE6gEdxfXYRlBhjzAC2xi10eEoiW+cFJszkkVMSH4tbyH5mFNS7hiNfWLXidEUBIuYGosJLjM1hAoyYqp5jmxPqP7wYdfOLLQ9ngdgWhpL7KKxGewHTT5wydCSplFpp7y2uhseItdWHJl4j5jgRDvCjLeYWQ5HI/hk3udyZbffGnh8Q6jWJO0HZsyDmR86cfxp/uA3HUeoG5rR/TzBH5wya2hOmdSodVEHNTaRSuz/agpZKgF0/+QC8xeWdfvjr4v8AdHQc6OgdGDowurrqD68+kZsdCSrpFYG4BB3B5QiopNRSsZlI1gfHJfVGHKx4/wCXizzVG0DuoGkYzQFSTqatOVB+zVQ8Uhz3HPH4bH6fI7xDPpGRijKVYbg7/wBxCTtrLVTKbLYnN3hodLEawzwvtK6ykWuQz5DKMk9NZku/4juw89fPaCA8mpAsxYsVXhd0E6S4nSW1Vk1t0YDYwhmJDLsAJaMgi0ZBoxz1vBC0xkZEJFIaPGjIyMgDFj7O+B42l7HzjIyMtgkPey3hfzEPcS/gP/tMZGQPZv7Sm0vj/pgbFth5RkZDy0LHYgMGUfiEZGQpQv2HbLDpNoyMh0RkLK/YxlN4R5x5GQHsZFowLwmJ5/GPYyEkTlordV4184o9T/Eb1+sZGQuH2TxbJpX6Revs0/gVX/cH/FYyMi70WWxtM8fvEU3cRkZAQzKx292lf1/QQXhn/wDEn/bH0jIyGFGP2O+Cq8x/xMCYj/Ef/cYyMgrYHpAUZGRkO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4" name="Picture 2" descr="Microorganism Images - Free Download on Freepik"/>
          <p:cNvPicPr>
            <a:picLocks noChangeAspect="1" noChangeArrowheads="1"/>
          </p:cNvPicPr>
          <p:nvPr/>
        </p:nvPicPr>
        <p:blipFill>
          <a:blip r:embed="rId7" cstate="print"/>
          <a:srcRect/>
          <a:stretch>
            <a:fillRect/>
          </a:stretch>
        </p:blipFill>
        <p:spPr bwMode="auto">
          <a:xfrm>
            <a:off x="3428992" y="3357562"/>
            <a:ext cx="2071702" cy="1476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0010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INTRODUCTION</a:t>
            </a:r>
            <a:endParaRPr lang="fr-FR" sz="4400" b="1" dirty="0"/>
          </a:p>
        </p:txBody>
      </p:sp>
      <p:sp>
        <p:nvSpPr>
          <p:cNvPr id="3" name="ZoneTexte 2"/>
          <p:cNvSpPr txBox="1"/>
          <p:nvPr/>
        </p:nvSpPr>
        <p:spPr>
          <a:xfrm>
            <a:off x="428596" y="642918"/>
            <a:ext cx="8358246" cy="7017306"/>
          </a:xfrm>
          <a:prstGeom prst="rect">
            <a:avLst/>
          </a:prstGeom>
          <a:noFill/>
        </p:spPr>
        <p:txBody>
          <a:bodyPr wrap="square" rtlCol="0">
            <a:spAutoFit/>
          </a:bodyPr>
          <a:lstStyle/>
          <a:p>
            <a:endParaRPr lang="fr-FR" dirty="0" smtClean="0"/>
          </a:p>
          <a:p>
            <a:pPr>
              <a:lnSpc>
                <a:spcPct val="200000"/>
              </a:lnSpc>
            </a:pPr>
            <a:r>
              <a:rPr lang="fr-FR" sz="2000" dirty="0" smtClean="0"/>
              <a:t>	</a:t>
            </a:r>
          </a:p>
          <a:p>
            <a:pPr>
              <a:lnSpc>
                <a:spcPct val="200000"/>
              </a:lnSpc>
            </a:pPr>
            <a:r>
              <a:rPr lang="fr-FR" sz="2000" b="1" dirty="0" smtClean="0"/>
              <a:t>	La </a:t>
            </a:r>
            <a:r>
              <a:rPr lang="fr-FR" sz="2000" b="1" dirty="0" smtClean="0"/>
              <a:t>microbiologie environnementale est l'étude des relations entre les microorganismes et l'environnement, et de leurs effets bénéfiques et néfastes sur la santé et le bien-être de l'homme.</a:t>
            </a:r>
            <a:br>
              <a:rPr lang="fr-FR" sz="2000" b="1" dirty="0" smtClean="0"/>
            </a:br>
            <a:endParaRPr lang="fr-FR" sz="2000" b="1" dirty="0" smtClean="0"/>
          </a:p>
          <a:p>
            <a:pPr>
              <a:lnSpc>
                <a:spcPct val="200000"/>
              </a:lnSpc>
            </a:pPr>
            <a:r>
              <a:rPr lang="fr-FR" sz="2000" b="1" dirty="0" smtClean="0"/>
              <a:t>L'évolution </a:t>
            </a:r>
            <a:r>
              <a:rPr lang="fr-FR" sz="2000" b="1" dirty="0" smtClean="0"/>
              <a:t>importante de ce domaine scientifique au cours des dernières décennies est due à la découverte de nouveaux micro-organismes et au développement de nouvelles technologies permettant de comprendre de nouveaux aspects des activités microbiennes.</a:t>
            </a: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 Notions</a:t>
            </a:r>
            <a:endParaRPr lang="fr-FR" sz="4400" b="1" dirty="0"/>
          </a:p>
        </p:txBody>
      </p:sp>
      <p:sp>
        <p:nvSpPr>
          <p:cNvPr id="3" name="ZoneTexte 2"/>
          <p:cNvSpPr txBox="1"/>
          <p:nvPr/>
        </p:nvSpPr>
        <p:spPr>
          <a:xfrm>
            <a:off x="214282" y="857232"/>
            <a:ext cx="8929718" cy="7666842"/>
          </a:xfrm>
          <a:prstGeom prst="rect">
            <a:avLst/>
          </a:prstGeom>
          <a:noFill/>
        </p:spPr>
        <p:txBody>
          <a:bodyPr wrap="square" rtlCol="0">
            <a:spAutoFit/>
          </a:bodyPr>
          <a:lstStyle/>
          <a:p>
            <a:pPr>
              <a:lnSpc>
                <a:spcPct val="150000"/>
              </a:lnSpc>
              <a:buFont typeface="Arial" pitchFamily="34" charset="0"/>
              <a:buChar char="•"/>
            </a:pPr>
            <a:r>
              <a:rPr lang="fr-FR" sz="2400" b="1" dirty="0" smtClean="0">
                <a:solidFill>
                  <a:srgbClr val="FF0000"/>
                </a:solidFill>
              </a:rPr>
              <a:t>Ecologie:  </a:t>
            </a:r>
            <a:r>
              <a:rPr lang="fr-FR" b="1" dirty="0" smtClean="0"/>
              <a:t>Mot grec : </a:t>
            </a:r>
            <a:r>
              <a:rPr lang="fr-FR" b="1" dirty="0" err="1" smtClean="0"/>
              <a:t>oїkos</a:t>
            </a:r>
            <a:r>
              <a:rPr lang="fr-FR" b="1" dirty="0" smtClean="0"/>
              <a:t> (habitat) et logos (science).</a:t>
            </a:r>
          </a:p>
          <a:p>
            <a:r>
              <a:rPr lang="fr-FR" b="1" dirty="0" smtClean="0"/>
              <a:t>C’est l'étude des organismes et de leurs interactions avec leur environnement.</a:t>
            </a:r>
          </a:p>
          <a:p>
            <a:pPr>
              <a:lnSpc>
                <a:spcPct val="150000"/>
              </a:lnSpc>
              <a:buFont typeface="Arial" pitchFamily="34" charset="0"/>
              <a:buChar char="•"/>
            </a:pPr>
            <a:r>
              <a:rPr lang="fr-FR" sz="2400" b="1" dirty="0" smtClean="0">
                <a:solidFill>
                  <a:srgbClr val="FF0000"/>
                </a:solidFill>
              </a:rPr>
              <a:t> Ecosystème : </a:t>
            </a:r>
            <a:r>
              <a:rPr lang="fr-FR" b="1" dirty="0" smtClean="0"/>
              <a:t>« C’est un système dynamique constitue par un grand nombre d'individus vivant dans un même milieu et qui se maintient et se régularise grâce a de très nombreuses relations entre ses composants », il comprend donc une communauté d'organismes et leur environnement (exemples : écosystème aquatique, écosystème aride...). C'est une unité constituée de deux composantes indissociables :</a:t>
            </a:r>
            <a:br>
              <a:rPr lang="fr-FR" b="1" dirty="0" smtClean="0"/>
            </a:br>
            <a:r>
              <a:rPr lang="fr-FR" b="1" dirty="0" smtClean="0">
                <a:solidFill>
                  <a:schemeClr val="accent1">
                    <a:lumMod val="75000"/>
                  </a:schemeClr>
                </a:solidFill>
              </a:rPr>
              <a:t>       o Biocénose </a:t>
            </a:r>
            <a:r>
              <a:rPr lang="fr-FR" b="1" dirty="0" smtClean="0"/>
              <a:t>: la composante biotique (êtres vivants : animaux, végétaux, micro-organismes), elle est composée de trois catégories d'êtres vivants : les producteurs, les consommateurs et les décomposeurs.</a:t>
            </a:r>
            <a:br>
              <a:rPr lang="fr-FR" b="1" dirty="0" smtClean="0"/>
            </a:br>
            <a:r>
              <a:rPr lang="fr-FR" b="1" dirty="0" smtClean="0">
                <a:solidFill>
                  <a:schemeClr val="accent1">
                    <a:lumMod val="75000"/>
                  </a:schemeClr>
                </a:solidFill>
              </a:rPr>
              <a:t>       o Biotope : </a:t>
            </a:r>
            <a:r>
              <a:rPr lang="fr-FR" b="1" dirty="0" smtClean="0"/>
              <a:t>la composante abiotique : un milieu aux caractéristiques spécifiques (physiques et chimiques) (température, humidité, climat).</a:t>
            </a:r>
            <a:br>
              <a:rPr lang="fr-FR" b="1" dirty="0" smtClean="0"/>
            </a:br>
            <a:r>
              <a:rPr lang="fr-FR" b="1" dirty="0" smtClean="0">
                <a:solidFill>
                  <a:srgbClr val="FF0000"/>
                </a:solidFill>
              </a:rPr>
              <a:t>⃰ L'ensemble des écosystèmes forme la biosphère. </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785786" y="1000108"/>
            <a:ext cx="7417917" cy="5500702"/>
          </a:xfrm>
          <a:prstGeom prst="rect">
            <a:avLst/>
          </a:prstGeom>
          <a:noFill/>
          <a:ln w="9525">
            <a:noFill/>
            <a:miter lim="800000"/>
            <a:headEnd/>
            <a:tailEnd/>
          </a:ln>
          <a:effectLst/>
        </p:spPr>
      </p:pic>
      <p:sp>
        <p:nvSpPr>
          <p:cNvPr id="8" name="Rectangle 7"/>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 Notions</a:t>
            </a:r>
            <a:endParaRPr lang="fr-FR"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8596" y="1357299"/>
            <a:ext cx="8715404" cy="7906010"/>
          </a:xfrm>
          <a:prstGeom prst="rect">
            <a:avLst/>
          </a:prstGeom>
          <a:noFill/>
        </p:spPr>
        <p:txBody>
          <a:bodyPr wrap="square" rtlCol="0">
            <a:spAutoFit/>
          </a:bodyPr>
          <a:lstStyle/>
          <a:p>
            <a:pPr>
              <a:lnSpc>
                <a:spcPct val="150000"/>
              </a:lnSpc>
              <a:buFont typeface="Arial" pitchFamily="34" charset="0"/>
              <a:buChar char="•"/>
            </a:pPr>
            <a:r>
              <a:rPr lang="fr-FR" sz="2400" b="1" dirty="0" smtClean="0">
                <a:solidFill>
                  <a:srgbClr val="FF0000"/>
                </a:solidFill>
              </a:rPr>
              <a:t> Habitat &amp; niche:</a:t>
            </a:r>
          </a:p>
          <a:p>
            <a:pPr>
              <a:lnSpc>
                <a:spcPct val="150000"/>
              </a:lnSpc>
            </a:pPr>
            <a:r>
              <a:rPr lang="fr-FR" sz="2000" dirty="0" smtClean="0"/>
              <a:t>Il est difficile de définir l'habitat et la niche de manière précise et sans ambiguïté :</a:t>
            </a:r>
          </a:p>
          <a:p>
            <a:pPr>
              <a:lnSpc>
                <a:spcPct val="150000"/>
              </a:lnSpc>
            </a:pPr>
            <a:endParaRPr lang="fr-FR" sz="1050" dirty="0" smtClean="0"/>
          </a:p>
          <a:p>
            <a:pPr>
              <a:lnSpc>
                <a:spcPct val="150000"/>
              </a:lnSpc>
            </a:pPr>
            <a:r>
              <a:rPr lang="fr-FR" sz="2000" dirty="0" smtClean="0">
                <a:solidFill>
                  <a:schemeClr val="accent1">
                    <a:lumMod val="75000"/>
                  </a:schemeClr>
                </a:solidFill>
              </a:rPr>
              <a:t>un habitat </a:t>
            </a:r>
            <a:r>
              <a:rPr lang="fr-FR" sz="2000" dirty="0" smtClean="0"/>
              <a:t>est un </a:t>
            </a:r>
            <a:r>
              <a:rPr lang="fr-FR" sz="2000" u="sng" dirty="0" smtClean="0"/>
              <a:t>lieu</a:t>
            </a:r>
            <a:r>
              <a:rPr lang="fr-FR" sz="2000" dirty="0" smtClean="0"/>
              <a:t> où vit l'organisme ; chaque organisme a au moins un habitat.</a:t>
            </a:r>
            <a:br>
              <a:rPr lang="fr-FR" sz="2000" dirty="0" smtClean="0"/>
            </a:br>
            <a:endParaRPr lang="fr-FR" sz="2000" dirty="0" smtClean="0"/>
          </a:p>
          <a:p>
            <a:pPr>
              <a:lnSpc>
                <a:spcPct val="150000"/>
              </a:lnSpc>
            </a:pPr>
            <a:r>
              <a:rPr lang="fr-FR" sz="2000" dirty="0" smtClean="0">
                <a:solidFill>
                  <a:schemeClr val="accent1">
                    <a:lumMod val="75000"/>
                  </a:schemeClr>
                </a:solidFill>
              </a:rPr>
              <a:t>La niche </a:t>
            </a:r>
            <a:r>
              <a:rPr lang="fr-FR" sz="2000" dirty="0" smtClean="0"/>
              <a:t>est un terme plus abstrait que l'habitat, elle définit la </a:t>
            </a:r>
            <a:r>
              <a:rPr lang="fr-FR" sz="2000" u="sng" dirty="0" smtClean="0"/>
              <a:t>fonction</a:t>
            </a:r>
            <a:r>
              <a:rPr lang="fr-FR" sz="2000" dirty="0" smtClean="0"/>
              <a:t> d'un organisme dans sa communauté biotique, ses interactions avec les composantes de l'écosystème (environnement et autres espèces de la communauté) et sa position dans les gradients environnementaux de température, d'humidité, de pH,..., et autres facteurs.</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6" name="Rectangle 5"/>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 Notions</a:t>
            </a:r>
            <a:endParaRPr lang="fr-FR" sz="4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928670"/>
            <a:ext cx="9144000" cy="3831818"/>
          </a:xfrm>
          <a:prstGeom prst="rect">
            <a:avLst/>
          </a:prstGeom>
          <a:noFill/>
        </p:spPr>
        <p:txBody>
          <a:bodyPr wrap="square" rtlCol="0">
            <a:spAutoFit/>
          </a:bodyPr>
          <a:lstStyle/>
          <a:p>
            <a:pPr>
              <a:lnSpc>
                <a:spcPct val="150000"/>
              </a:lnSpc>
            </a:pP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4"/>
          <p:cNvSpPr/>
          <p:nvPr/>
        </p:nvSpPr>
        <p:spPr>
          <a:xfrm>
            <a:off x="5143504" y="5357826"/>
            <a:ext cx="4143404" cy="1200329"/>
          </a:xfrm>
          <a:prstGeom prst="rect">
            <a:avLst/>
          </a:prstGeom>
        </p:spPr>
        <p:txBody>
          <a:bodyPr wrap="square">
            <a:spAutoFit/>
          </a:bodyPr>
          <a:lstStyle/>
          <a:p>
            <a:r>
              <a:rPr lang="fr-FR" dirty="0" smtClean="0"/>
              <a:t>Un seul habitat: tronc , deux niches écologiques distinctes pour deux espèces : mousses et lichens</a:t>
            </a:r>
          </a:p>
          <a:p>
            <a:r>
              <a:rPr lang="fr-FR" dirty="0" smtClean="0"/>
              <a:t>Facteurs: l'élévation et l'hygrométrie</a:t>
            </a:r>
            <a:endParaRPr lang="fr-FR" dirty="0"/>
          </a:p>
        </p:txBody>
      </p:sp>
      <p:pic>
        <p:nvPicPr>
          <p:cNvPr id="2051" name="Picture 3"/>
          <p:cNvPicPr>
            <a:picLocks noChangeAspect="1" noChangeArrowheads="1"/>
          </p:cNvPicPr>
          <p:nvPr/>
        </p:nvPicPr>
        <p:blipFill>
          <a:blip r:embed="rId2"/>
          <a:srcRect/>
          <a:stretch>
            <a:fillRect/>
          </a:stretch>
        </p:blipFill>
        <p:spPr bwMode="auto">
          <a:xfrm>
            <a:off x="5500694" y="1142984"/>
            <a:ext cx="3214693" cy="4214842"/>
          </a:xfrm>
          <a:prstGeom prst="rect">
            <a:avLst/>
          </a:prstGeom>
          <a:noFill/>
          <a:ln w="9525">
            <a:noFill/>
            <a:miter lim="800000"/>
            <a:headEnd/>
            <a:tailEnd/>
          </a:ln>
          <a:effectLst/>
        </p:spPr>
      </p:pic>
      <p:sp>
        <p:nvSpPr>
          <p:cNvPr id="8" name="Rectangle 7"/>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 Notions</a:t>
            </a:r>
            <a:endParaRPr lang="fr-FR" sz="4400" b="1" dirty="0"/>
          </a:p>
        </p:txBody>
      </p:sp>
      <p:pic>
        <p:nvPicPr>
          <p:cNvPr id="2052" name="Picture 4"/>
          <p:cNvPicPr>
            <a:picLocks noChangeAspect="1" noChangeArrowheads="1"/>
          </p:cNvPicPr>
          <p:nvPr/>
        </p:nvPicPr>
        <p:blipFill>
          <a:blip r:embed="rId3"/>
          <a:srcRect r="3947"/>
          <a:stretch>
            <a:fillRect/>
          </a:stretch>
        </p:blipFill>
        <p:spPr bwMode="auto">
          <a:xfrm>
            <a:off x="0" y="1060152"/>
            <a:ext cx="5214942" cy="55739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1000108"/>
            <a:ext cx="8929718" cy="6324808"/>
          </a:xfrm>
          <a:prstGeom prst="rect">
            <a:avLst/>
          </a:prstGeom>
          <a:noFill/>
        </p:spPr>
        <p:txBody>
          <a:bodyPr wrap="square" rtlCol="0">
            <a:spAutoFit/>
          </a:bodyPr>
          <a:lstStyle/>
          <a:p>
            <a:pPr>
              <a:lnSpc>
                <a:spcPct val="150000"/>
              </a:lnSpc>
            </a:pPr>
            <a:r>
              <a:rPr lang="fr-FR" dirty="0" smtClean="0"/>
              <a:t>	Les interactions microbiennes sont importantes pour l'établissement et le maintien de la communauté biologique. Elles comprennent les changements physicochimiques, l'échange de métabolites, la conversion de métabolites, la signalisation, la chimiotaxie et l'échange génétique.</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4"/>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II. Interactions microbiennes</a:t>
            </a:r>
            <a:endParaRPr lang="fr-FR" sz="4400" b="1" dirty="0"/>
          </a:p>
        </p:txBody>
      </p:sp>
      <p:pic>
        <p:nvPicPr>
          <p:cNvPr id="3074" name="Picture 2" descr="Interactions among Microbial Populations : Plantlet"/>
          <p:cNvPicPr>
            <a:picLocks noChangeAspect="1" noChangeArrowheads="1"/>
          </p:cNvPicPr>
          <p:nvPr/>
        </p:nvPicPr>
        <p:blipFill>
          <a:blip r:embed="rId2"/>
          <a:srcRect/>
          <a:stretch>
            <a:fillRect/>
          </a:stretch>
        </p:blipFill>
        <p:spPr bwMode="auto">
          <a:xfrm>
            <a:off x="800739" y="2786058"/>
            <a:ext cx="7843227" cy="4071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4282" y="1000108"/>
            <a:ext cx="8929718" cy="11172289"/>
          </a:xfrm>
          <a:prstGeom prst="rect">
            <a:avLst/>
          </a:prstGeom>
          <a:noFill/>
        </p:spPr>
        <p:txBody>
          <a:bodyPr wrap="square" rtlCol="0">
            <a:spAutoFit/>
          </a:bodyPr>
          <a:lstStyle/>
          <a:p>
            <a:pPr>
              <a:lnSpc>
                <a:spcPct val="150000"/>
              </a:lnSpc>
            </a:pPr>
            <a:r>
              <a:rPr lang="fr-FR" dirty="0" smtClean="0"/>
              <a:t>	</a:t>
            </a:r>
            <a:r>
              <a:rPr lang="fr-FR" sz="2400" b="1" dirty="0" smtClean="0">
                <a:solidFill>
                  <a:srgbClr val="FF0000"/>
                </a:solidFill>
              </a:rPr>
              <a:t>1. Interactions positives : </a:t>
            </a:r>
            <a:r>
              <a:rPr lang="fr-FR" dirty="0" smtClean="0"/>
              <a:t>Elles sont bénéfiques pour les différents partenaires.</a:t>
            </a:r>
            <a:br>
              <a:rPr lang="fr-FR" dirty="0" smtClean="0"/>
            </a:br>
            <a:r>
              <a:rPr lang="fr-FR" sz="2000" b="1" dirty="0" smtClean="0">
                <a:solidFill>
                  <a:schemeClr val="accent1">
                    <a:lumMod val="75000"/>
                  </a:schemeClr>
                </a:solidFill>
              </a:rPr>
              <a:t>a. Le mutualisme </a:t>
            </a:r>
            <a:r>
              <a:rPr lang="fr-FR" dirty="0" smtClean="0"/>
              <a:t>: Les micro-organismes s'aident mutuellement à se développer ; c'est une association obligatoire dans laquelle le mutualiste et l'hôte sont dépendants l'un de l'autre.</a:t>
            </a:r>
            <a:br>
              <a:rPr lang="fr-FR" dirty="0" smtClean="0"/>
            </a:br>
            <a:r>
              <a:rPr lang="fr-FR" sz="2000" b="1" dirty="0" smtClean="0">
                <a:solidFill>
                  <a:schemeClr val="accent1">
                    <a:lumMod val="75000"/>
                  </a:schemeClr>
                </a:solidFill>
              </a:rPr>
              <a:t>b. </a:t>
            </a:r>
            <a:r>
              <a:rPr lang="fr-FR" sz="2000" b="1" dirty="0" err="1" smtClean="0">
                <a:solidFill>
                  <a:schemeClr val="accent1">
                    <a:lumMod val="75000"/>
                  </a:schemeClr>
                </a:solidFill>
              </a:rPr>
              <a:t>Protocoopération</a:t>
            </a:r>
            <a:r>
              <a:rPr lang="fr-FR" sz="2000" b="1" dirty="0" smtClean="0">
                <a:solidFill>
                  <a:schemeClr val="accent1">
                    <a:lumMod val="75000"/>
                  </a:schemeClr>
                </a:solidFill>
              </a:rPr>
              <a:t> </a:t>
            </a:r>
            <a:r>
              <a:rPr lang="fr-FR" dirty="0" smtClean="0"/>
              <a:t>: appelée aussi synergie ; c'est une relation mutuellement bénéfique, mais elle n'est pas obligatoire comme le mutualisme. Des ressources bénéfiques complémentaires sont fournies par chacun des partenaires.</a:t>
            </a:r>
            <a:br>
              <a:rPr lang="fr-FR" dirty="0" smtClean="0"/>
            </a:br>
            <a:r>
              <a:rPr lang="fr-FR" sz="2000" b="1" dirty="0" smtClean="0">
                <a:solidFill>
                  <a:schemeClr val="accent1">
                    <a:lumMod val="75000"/>
                  </a:schemeClr>
                </a:solidFill>
              </a:rPr>
              <a:t>c. Commensalisme </a:t>
            </a:r>
            <a:r>
              <a:rPr lang="fr-FR" dirty="0" smtClean="0"/>
              <a:t>: le commensal bénéficie tandis que l'hôte n'est pas affecté positivement ou négativement. Exemple : le produit d'un micro-organisme est le substrat d'une autre espèce. </a:t>
            </a:r>
            <a:br>
              <a:rPr lang="fr-FR" dirty="0" smtClean="0"/>
            </a:br>
            <a:r>
              <a:rPr lang="fr-FR" dirty="0" smtClean="0"/>
              <a:t>⃰ Le commensal n'est pas dépendant de l'hôte et peut survivre sans lui.</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err="1" smtClean="0">
                <a:hlinkClick r:id="rId2"/>
              </a:rPr>
              <a:t>Translated</a:t>
            </a:r>
            <a:r>
              <a:rPr lang="fr-FR" dirty="0" smtClean="0">
                <a:hlinkClick r:id="rId2"/>
              </a:rPr>
              <a:t> </a:t>
            </a:r>
            <a:r>
              <a:rPr lang="fr-FR" dirty="0" err="1" smtClean="0">
                <a:hlinkClick r:id="rId2"/>
              </a:rPr>
              <a:t>with</a:t>
            </a:r>
            <a:r>
              <a:rPr lang="fr-FR" dirty="0" smtClean="0">
                <a:hlinkClick r:id="rId2"/>
              </a:rPr>
              <a:t> </a:t>
            </a:r>
            <a:r>
              <a:rPr lang="fr-FR" dirty="0" err="1" smtClean="0">
                <a:hlinkClick r:id="rId2"/>
              </a:rPr>
              <a:t>DeepL</a:t>
            </a: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5" name="Rectangle 4"/>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smtClean="0"/>
              <a:t>II. Interactions microbiennes</a:t>
            </a:r>
            <a:endParaRPr lang="fr-FR" sz="4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Affichage à l'écran (4:3)</PresentationFormat>
  <Paragraphs>45</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PMS</dc:creator>
  <cp:lastModifiedBy>PMS</cp:lastModifiedBy>
  <cp:revision>1</cp:revision>
  <dcterms:created xsi:type="dcterms:W3CDTF">2023-04-09T01:07:47Z</dcterms:created>
  <dcterms:modified xsi:type="dcterms:W3CDTF">2023-04-09T01:08:21Z</dcterms:modified>
</cp:coreProperties>
</file>