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57"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18/04/2024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18/04/2024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18/04/2024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18/04/2024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18/04/2024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18/04/2024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55" b="49874"/>
          <a:stretch/>
        </p:blipFill>
        <p:spPr bwMode="auto">
          <a:xfrm>
            <a:off x="-97363" y="857250"/>
            <a:ext cx="925216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10" descr="LOGO FINAL"/>
          <p:cNvPicPr>
            <a:picLocks noChangeAspect="1" noChangeArrowheads="1"/>
          </p:cNvPicPr>
          <p:nvPr/>
        </p:nvPicPr>
        <p:blipFill>
          <a:blip r:embed="rId3"/>
          <a:srcRect/>
          <a:stretch>
            <a:fillRect/>
          </a:stretch>
        </p:blipFill>
        <p:spPr bwMode="auto">
          <a:xfrm>
            <a:off x="3345955" y="903401"/>
            <a:ext cx="2365524" cy="1624345"/>
          </a:xfrm>
          <a:prstGeom prst="rect">
            <a:avLst/>
          </a:prstGeom>
          <a:noFill/>
        </p:spPr>
      </p:pic>
      <p:sp>
        <p:nvSpPr>
          <p:cNvPr id="6" name="Text Box 4"/>
          <p:cNvSpPr txBox="1">
            <a:spLocks noChangeArrowheads="1"/>
          </p:cNvSpPr>
          <p:nvPr/>
        </p:nvSpPr>
        <p:spPr bwMode="auto">
          <a:xfrm>
            <a:off x="5916368" y="912306"/>
            <a:ext cx="2413437" cy="6643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rtl="1" fontAlgn="base">
              <a:spcBef>
                <a:spcPct val="0"/>
              </a:spcBef>
              <a:spcAft>
                <a:spcPct val="0"/>
              </a:spcAft>
            </a:pPr>
            <a:r>
              <a:rPr lang="fr-FR" dirty="0">
                <a:latin typeface="Calibri" pitchFamily="34" charset="0"/>
                <a:ea typeface="Calibri" pitchFamily="34" charset="0"/>
                <a:cs typeface="Arabic Transparent"/>
              </a:rPr>
              <a:t> </a:t>
            </a:r>
            <a:r>
              <a:rPr lang="ar-DZ" dirty="0" err="1">
                <a:latin typeface="Arabic Transparent"/>
                <a:ea typeface="Calibri" pitchFamily="34" charset="0"/>
                <a:cs typeface="Arial" pitchFamily="34" charset="0"/>
              </a:rPr>
              <a:t>المركزالجامعي</a:t>
            </a:r>
            <a:r>
              <a:rPr lang="ar-DZ" dirty="0">
                <a:latin typeface="Arabic Transparent"/>
                <a:ea typeface="Calibri" pitchFamily="34" charset="0"/>
                <a:cs typeface="Arial" pitchFamily="34" charset="0"/>
              </a:rPr>
              <a:t> عبد الحفيظ </a:t>
            </a:r>
            <a:endParaRPr lang="en-US" dirty="0">
              <a:latin typeface="Arial" pitchFamily="34" charset="0"/>
              <a:cs typeface="Arial" pitchFamily="34" charset="0"/>
            </a:endParaRPr>
          </a:p>
          <a:p>
            <a:pPr algn="ctr" defTabSz="685800" rtl="1" eaLnBrk="0" fontAlgn="base" hangingPunct="0">
              <a:spcBef>
                <a:spcPct val="0"/>
              </a:spcBef>
              <a:spcAft>
                <a:spcPct val="0"/>
              </a:spcAft>
            </a:pPr>
            <a:r>
              <a:rPr lang="ar-DZ" dirty="0" err="1">
                <a:latin typeface="Arabic Transparent"/>
                <a:ea typeface="Calibri" pitchFamily="34" charset="0"/>
                <a:cs typeface="Arial" pitchFamily="34" charset="0"/>
              </a:rPr>
              <a:t>بوالصوف</a:t>
            </a:r>
            <a:r>
              <a:rPr lang="ar-DZ" dirty="0">
                <a:latin typeface="Arabic Transparent"/>
                <a:ea typeface="Calibri" pitchFamily="34" charset="0"/>
                <a:cs typeface="Arial" pitchFamily="34" charset="0"/>
              </a:rPr>
              <a:t> ميلة</a:t>
            </a:r>
            <a:endParaRPr lang="en-US" dirty="0">
              <a:latin typeface="Arial" pitchFamily="34" charset="0"/>
              <a:cs typeface="Arial" pitchFamily="34" charset="0"/>
            </a:endParaRPr>
          </a:p>
          <a:p>
            <a:pPr defTabSz="685800" eaLnBrk="0" fontAlgn="base" hangingPunct="0">
              <a:spcBef>
                <a:spcPct val="0"/>
              </a:spcBef>
              <a:spcAft>
                <a:spcPct val="0"/>
              </a:spcAft>
            </a:pPr>
            <a:endParaRPr lang="en-US" dirty="0">
              <a:latin typeface="Arial" pitchFamily="34" charset="0"/>
              <a:cs typeface="Arial" pitchFamily="34" charset="0"/>
            </a:endParaRPr>
          </a:p>
        </p:txBody>
      </p:sp>
      <p:sp>
        <p:nvSpPr>
          <p:cNvPr id="7" name="Text Box 5"/>
          <p:cNvSpPr txBox="1">
            <a:spLocks noChangeArrowheads="1"/>
          </p:cNvSpPr>
          <p:nvPr/>
        </p:nvSpPr>
        <p:spPr bwMode="auto">
          <a:xfrm>
            <a:off x="405247" y="880142"/>
            <a:ext cx="2067803" cy="696521"/>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pPr>
            <a:r>
              <a:rPr lang="fr-FR" sz="1200" b="1" dirty="0">
                <a:latin typeface="Calibri" pitchFamily="34" charset="0"/>
                <a:ea typeface="Calibri" pitchFamily="34" charset="0"/>
                <a:cs typeface="Arial" pitchFamily="34" charset="0"/>
              </a:rPr>
              <a:t>Université de</a:t>
            </a:r>
            <a:endParaRPr lang="fr-FR" sz="1200" dirty="0">
              <a:latin typeface="Arial" pitchFamily="34" charset="0"/>
              <a:cs typeface="Arial" pitchFamily="34" charset="0"/>
            </a:endParaRPr>
          </a:p>
          <a:p>
            <a:pPr algn="ctr" defTabSz="685800" eaLnBrk="0" fontAlgn="base" hangingPunct="0">
              <a:spcBef>
                <a:spcPct val="0"/>
              </a:spcBef>
              <a:spcAft>
                <a:spcPct val="0"/>
              </a:spcAft>
            </a:pPr>
            <a:r>
              <a:rPr lang="fr-FR" sz="1200" b="1" dirty="0">
                <a:latin typeface="Arial" pitchFamily="34" charset="0"/>
                <a:ea typeface="Times New Roman" pitchFamily="18" charset="0"/>
                <a:cs typeface="Arial" pitchFamily="34" charset="0"/>
              </a:rPr>
              <a:t>Abdelhafid Boussouf Mila</a:t>
            </a:r>
            <a:endParaRPr lang="fr-FR" sz="1200" dirty="0">
              <a:latin typeface="Arial" pitchFamily="34" charset="0"/>
              <a:cs typeface="Arial" pitchFamily="34" charset="0"/>
            </a:endParaRPr>
          </a:p>
          <a:p>
            <a:pPr defTabSz="685800" eaLnBrk="0" fontAlgn="base" hangingPunct="0">
              <a:spcBef>
                <a:spcPct val="0"/>
              </a:spcBef>
              <a:spcAft>
                <a:spcPct val="0"/>
              </a:spcAft>
            </a:pPr>
            <a:endParaRPr lang="fr-FR" sz="1200" dirty="0">
              <a:latin typeface="Arial" pitchFamily="34" charset="0"/>
              <a:cs typeface="Arial" pitchFamily="34" charset="0"/>
            </a:endParaRPr>
          </a:p>
        </p:txBody>
      </p:sp>
      <p:sp>
        <p:nvSpPr>
          <p:cNvPr id="8" name="Line 9"/>
          <p:cNvSpPr>
            <a:spLocks noChangeShapeType="1"/>
          </p:cNvSpPr>
          <p:nvPr/>
        </p:nvSpPr>
        <p:spPr bwMode="auto">
          <a:xfrm>
            <a:off x="405246" y="2366527"/>
            <a:ext cx="7817338" cy="24347"/>
          </a:xfrm>
          <a:prstGeom prst="line">
            <a:avLst/>
          </a:prstGeom>
          <a:noFill/>
          <a:ln w="57150">
            <a:solidFill>
              <a:srgbClr val="666699"/>
            </a:solid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 name="Text Box 6"/>
          <p:cNvSpPr txBox="1">
            <a:spLocks noChangeArrowheads="1"/>
          </p:cNvSpPr>
          <p:nvPr/>
        </p:nvSpPr>
        <p:spPr bwMode="auto">
          <a:xfrm>
            <a:off x="5711479" y="1577585"/>
            <a:ext cx="3460850" cy="4822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685800" fontAlgn="base">
              <a:spcBef>
                <a:spcPct val="0"/>
              </a:spcBef>
              <a:spcAft>
                <a:spcPct val="0"/>
              </a:spcAft>
            </a:pPr>
            <a:r>
              <a:rPr lang="fr-FR" sz="1350" b="1" dirty="0">
                <a:latin typeface="Simplified Arabic Fixed" pitchFamily="49" charset="-78"/>
                <a:ea typeface="Calibri" pitchFamily="34" charset="0"/>
                <a:cs typeface="Simplified Arabic Fixed" pitchFamily="49" charset="-78"/>
              </a:rPr>
              <a:t>Institut des Sciences et Technologie</a:t>
            </a:r>
            <a:endParaRPr lang="fr-FR" sz="1350" dirty="0">
              <a:latin typeface="Arial" pitchFamily="34" charset="0"/>
              <a:cs typeface="Arial" pitchFamily="34" charset="0"/>
            </a:endParaRPr>
          </a:p>
          <a:p>
            <a:pPr algn="ctr" defTabSz="685800" eaLnBrk="0" fontAlgn="base" hangingPunct="0">
              <a:spcBef>
                <a:spcPct val="0"/>
              </a:spcBef>
              <a:spcAft>
                <a:spcPct val="0"/>
              </a:spcAft>
            </a:pPr>
            <a:r>
              <a:rPr lang="fr-FR" dirty="0">
                <a:latin typeface="Calibri" pitchFamily="34" charset="0"/>
                <a:ea typeface="Calibri" pitchFamily="34" charset="0"/>
                <a:cs typeface="Arial" pitchFamily="34" charset="0"/>
              </a:rPr>
              <a:t> </a:t>
            </a:r>
            <a:endParaRPr lang="fr-FR" sz="1350" dirty="0">
              <a:latin typeface="Arial" pitchFamily="34" charset="0"/>
              <a:cs typeface="Arial" pitchFamily="34" charset="0"/>
            </a:endParaRPr>
          </a:p>
        </p:txBody>
      </p:sp>
      <p:sp>
        <p:nvSpPr>
          <p:cNvPr id="10" name="Text Box 7"/>
          <p:cNvSpPr txBox="1">
            <a:spLocks noChangeArrowheads="1"/>
          </p:cNvSpPr>
          <p:nvPr/>
        </p:nvSpPr>
        <p:spPr bwMode="auto">
          <a:xfrm>
            <a:off x="1998" y="1432277"/>
            <a:ext cx="2951141" cy="6429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685800" rtl="1" fontAlgn="base">
              <a:spcBef>
                <a:spcPct val="0"/>
              </a:spcBef>
              <a:spcAft>
                <a:spcPct val="0"/>
              </a:spcAft>
            </a:pPr>
            <a:endParaRPr lang="ar-DZ" b="1" dirty="0">
              <a:solidFill>
                <a:schemeClr val="bg1"/>
              </a:solidFill>
              <a:latin typeface="Palace Script MT" pitchFamily="66" charset="0"/>
              <a:cs typeface="Simplified Arabic Fixed" pitchFamily="49" charset="-78"/>
            </a:endParaRPr>
          </a:p>
          <a:p>
            <a:pPr algn="ctr" defTabSz="685800" rtl="1" fontAlgn="base">
              <a:spcBef>
                <a:spcPct val="0"/>
              </a:spcBef>
              <a:spcAft>
                <a:spcPct val="0"/>
              </a:spcAft>
            </a:pPr>
            <a:r>
              <a:rPr lang="fr-FR" b="1" dirty="0">
                <a:solidFill>
                  <a:schemeClr val="bg1"/>
                </a:solidFill>
                <a:latin typeface="+mj-lt"/>
                <a:cs typeface="Simplified Arabic Fixed" pitchFamily="49" charset="-78"/>
              </a:rPr>
              <a:t>1</a:t>
            </a:r>
            <a:r>
              <a:rPr lang="fr-FR" b="1" baseline="30000" dirty="0">
                <a:solidFill>
                  <a:schemeClr val="bg1"/>
                </a:solidFill>
                <a:latin typeface="+mj-lt"/>
                <a:cs typeface="Simplified Arabic Fixed" pitchFamily="49" charset="-78"/>
              </a:rPr>
              <a:t>ère</a:t>
            </a:r>
            <a:r>
              <a:rPr lang="fr-FR" b="1" dirty="0">
                <a:solidFill>
                  <a:schemeClr val="bg1"/>
                </a:solidFill>
                <a:latin typeface="+mj-lt"/>
                <a:cs typeface="Simplified Arabic Fixed" pitchFamily="49" charset="-78"/>
              </a:rPr>
              <a:t> Année Master électromécanique</a:t>
            </a:r>
            <a:endParaRPr lang="fr-FR" dirty="0">
              <a:solidFill>
                <a:schemeClr val="bg1"/>
              </a:solidFill>
              <a:latin typeface="+mj-lt"/>
              <a:cs typeface="Arial" pitchFamily="34" charset="0"/>
            </a:endParaRPr>
          </a:p>
          <a:p>
            <a:pPr defTabSz="685800" eaLnBrk="0" fontAlgn="base" hangingPunct="0">
              <a:spcBef>
                <a:spcPct val="0"/>
              </a:spcBef>
              <a:spcAft>
                <a:spcPct val="0"/>
              </a:spcAft>
            </a:pPr>
            <a:endParaRPr lang="fr-FR" dirty="0">
              <a:latin typeface="Arial" pitchFamily="34" charset="0"/>
              <a:cs typeface="Arial" pitchFamily="34" charset="0"/>
            </a:endParaRPr>
          </a:p>
        </p:txBody>
      </p:sp>
      <p:sp>
        <p:nvSpPr>
          <p:cNvPr id="11" name="Rectangle 10"/>
          <p:cNvSpPr>
            <a:spLocks noChangeArrowheads="1"/>
          </p:cNvSpPr>
          <p:nvPr/>
        </p:nvSpPr>
        <p:spPr bwMode="auto">
          <a:xfrm>
            <a:off x="758538" y="101489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fr-FR" sz="1350"/>
          </a:p>
        </p:txBody>
      </p:sp>
      <p:sp>
        <p:nvSpPr>
          <p:cNvPr id="12" name="Rectangle 12"/>
          <p:cNvSpPr>
            <a:spLocks noChangeArrowheads="1"/>
          </p:cNvSpPr>
          <p:nvPr/>
        </p:nvSpPr>
        <p:spPr bwMode="auto">
          <a:xfrm>
            <a:off x="758538" y="1150043"/>
            <a:ext cx="138564" cy="692497"/>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r>
              <a:rPr lang="fr-FR" sz="1350">
                <a:latin typeface="Arial" pitchFamily="34" charset="0"/>
                <a:cs typeface="Arial" pitchFamily="34" charset="0"/>
              </a:rPr>
              <a:t/>
            </a:r>
            <a:br>
              <a:rPr lang="fr-FR" sz="1350">
                <a:latin typeface="Arial" pitchFamily="34" charset="0"/>
                <a:cs typeface="Arial" pitchFamily="34" charset="0"/>
              </a:rPr>
            </a:br>
            <a:endParaRPr lang="fr-FR" sz="1350">
              <a:latin typeface="Arial" pitchFamily="34" charset="0"/>
              <a:cs typeface="Arial" pitchFamily="34" charset="0"/>
            </a:endParaRPr>
          </a:p>
          <a:p>
            <a:pPr defTabSz="685800" eaLnBrk="0" fontAlgn="base" hangingPunct="0">
              <a:spcBef>
                <a:spcPct val="0"/>
              </a:spcBef>
              <a:spcAft>
                <a:spcPct val="0"/>
              </a:spcAft>
            </a:pPr>
            <a:endParaRPr lang="fr-FR" sz="1350">
              <a:latin typeface="Arial" pitchFamily="34" charset="0"/>
              <a:cs typeface="Arial" pitchFamily="34" charset="0"/>
            </a:endParaRPr>
          </a:p>
        </p:txBody>
      </p:sp>
      <p:sp>
        <p:nvSpPr>
          <p:cNvPr id="13" name="Rectangle 13"/>
          <p:cNvSpPr>
            <a:spLocks noChangeArrowheads="1"/>
          </p:cNvSpPr>
          <p:nvPr/>
        </p:nvSpPr>
        <p:spPr bwMode="auto">
          <a:xfrm>
            <a:off x="758538" y="1425369"/>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fr-FR" sz="1350">
              <a:latin typeface="Arial" pitchFamily="34" charset="0"/>
              <a:cs typeface="Arial" pitchFamily="34" charset="0"/>
            </a:endParaRPr>
          </a:p>
          <a:p>
            <a:pPr defTabSz="685800" eaLnBrk="0" fontAlgn="base" hangingPunct="0">
              <a:spcBef>
                <a:spcPct val="0"/>
              </a:spcBef>
              <a:spcAft>
                <a:spcPct val="0"/>
              </a:spcAft>
            </a:pPr>
            <a:endParaRPr lang="fr-FR" sz="1350">
              <a:latin typeface="Arial" pitchFamily="34" charset="0"/>
              <a:cs typeface="Arial" pitchFamily="34" charset="0"/>
            </a:endParaRPr>
          </a:p>
        </p:txBody>
      </p:sp>
      <p:sp>
        <p:nvSpPr>
          <p:cNvPr id="14" name="Rectangle 14"/>
          <p:cNvSpPr>
            <a:spLocks noChangeArrowheads="1"/>
          </p:cNvSpPr>
          <p:nvPr/>
        </p:nvSpPr>
        <p:spPr bwMode="auto">
          <a:xfrm>
            <a:off x="758537" y="1529242"/>
            <a:ext cx="253916"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r>
              <a:rPr lang="fr-FR" sz="1350">
                <a:latin typeface="Calibri" pitchFamily="34" charset="0"/>
                <a:cs typeface="Arial" pitchFamily="34" charset="0"/>
              </a:rPr>
              <a:t>   </a:t>
            </a:r>
            <a:endParaRPr lang="en-US" sz="1350">
              <a:latin typeface="Arial" pitchFamily="34" charset="0"/>
              <a:cs typeface="Arial" pitchFamily="34" charset="0"/>
            </a:endParaRPr>
          </a:p>
        </p:txBody>
      </p:sp>
      <p:sp>
        <p:nvSpPr>
          <p:cNvPr id="16" name="Rectangle 15"/>
          <p:cNvSpPr/>
          <p:nvPr/>
        </p:nvSpPr>
        <p:spPr>
          <a:xfrm>
            <a:off x="2056790" y="4338588"/>
            <a:ext cx="4685426"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b="1" dirty="0">
                <a:latin typeface="Comic Sans MS" pitchFamily="66" charset="0"/>
              </a:rPr>
              <a:t>Chapitre </a:t>
            </a:r>
            <a:r>
              <a:rPr lang="fr-FR" sz="2400" b="1" dirty="0" smtClean="0">
                <a:latin typeface="Comic Sans MS" pitchFamily="66" charset="0"/>
              </a:rPr>
              <a:t>04: </a:t>
            </a:r>
            <a:r>
              <a:rPr lang="fr-FR" sz="2400" b="1" dirty="0">
                <a:latin typeface="Comic Sans MS" pitchFamily="66" charset="0"/>
              </a:rPr>
              <a:t>Commande des machines </a:t>
            </a:r>
            <a:r>
              <a:rPr lang="fr-FR" sz="2400" b="1" dirty="0" smtClean="0">
                <a:latin typeface="Comic Sans MS" pitchFamily="66" charset="0"/>
              </a:rPr>
              <a:t>synchrones</a:t>
            </a:r>
            <a:endParaRPr lang="fr-FR" sz="2400" dirty="0">
              <a:latin typeface="Comic Sans MS" pitchFamily="66" charset="0"/>
            </a:endParaRPr>
          </a:p>
        </p:txBody>
      </p:sp>
      <p:sp>
        <p:nvSpPr>
          <p:cNvPr id="17" name="Text Box 7"/>
          <p:cNvSpPr txBox="1">
            <a:spLocks noChangeArrowheads="1"/>
          </p:cNvSpPr>
          <p:nvPr/>
        </p:nvSpPr>
        <p:spPr bwMode="auto">
          <a:xfrm>
            <a:off x="6546982" y="5625700"/>
            <a:ext cx="2625347" cy="3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685800" rtl="1" fontAlgn="base">
              <a:spcBef>
                <a:spcPct val="0"/>
              </a:spcBef>
              <a:spcAft>
                <a:spcPct val="0"/>
              </a:spcAft>
            </a:pPr>
            <a:r>
              <a:rPr lang="fr-FR" b="1" dirty="0">
                <a:latin typeface="Times New Roman" pitchFamily="18" charset="0"/>
                <a:cs typeface="Times New Roman" pitchFamily="18" charset="0"/>
              </a:rPr>
              <a:t>Dr: HIMOUR Kamal</a:t>
            </a:r>
            <a:endParaRPr lang="fr-FR" dirty="0">
              <a:latin typeface="Times New Roman" pitchFamily="18" charset="0"/>
              <a:cs typeface="Times New Roman" pitchFamily="18" charset="0"/>
            </a:endParaRPr>
          </a:p>
          <a:p>
            <a:pPr defTabSz="685800" eaLnBrk="0" fontAlgn="base" hangingPunct="0">
              <a:spcBef>
                <a:spcPct val="0"/>
              </a:spcBef>
              <a:spcAft>
                <a:spcPct val="0"/>
              </a:spcAft>
            </a:pPr>
            <a:endParaRPr lang="fr-FR" dirty="0">
              <a:latin typeface="Arial" pitchFamily="34" charset="0"/>
              <a:cs typeface="Arial" pitchFamily="34" charset="0"/>
            </a:endParaRPr>
          </a:p>
        </p:txBody>
      </p:sp>
      <p:sp>
        <p:nvSpPr>
          <p:cNvPr id="19" name="Rectangle 18"/>
          <p:cNvSpPr/>
          <p:nvPr/>
        </p:nvSpPr>
        <p:spPr>
          <a:xfrm>
            <a:off x="1347012" y="2932711"/>
            <a:ext cx="5788207" cy="1015663"/>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000" b="1" dirty="0">
                <a:latin typeface="Comic Sans MS" pitchFamily="66" charset="0"/>
              </a:rPr>
              <a:t>Cours: Commande des machines électriques</a:t>
            </a:r>
            <a:endParaRPr lang="fr-FR" sz="3000" dirty="0">
              <a:latin typeface="Comic Sans MS" pitchFamily="66" charset="0"/>
            </a:endParaRPr>
          </a:p>
        </p:txBody>
      </p:sp>
    </p:spTree>
    <p:extLst>
      <p:ext uri="{BB962C8B-B14F-4D97-AF65-F5344CB8AC3E}">
        <p14:creationId xmlns:p14="http://schemas.microsoft.com/office/powerpoint/2010/main" val="35369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250" fill="hold"/>
                                        <p:tgtEl>
                                          <p:spTgt spid="19"/>
                                        </p:tgtEl>
                                        <p:attrNameLst>
                                          <p:attrName>ppt_x</p:attrName>
                                        </p:attrNameLst>
                                      </p:cBhvr>
                                      <p:tavLst>
                                        <p:tav tm="0">
                                          <p:val>
                                            <p:strVal val="#ppt_x"/>
                                          </p:val>
                                        </p:tav>
                                        <p:tav tm="100000">
                                          <p:val>
                                            <p:strVal val="#ppt_x"/>
                                          </p:val>
                                        </p:tav>
                                      </p:tavLst>
                                    </p:anim>
                                    <p:anim calcmode="lin" valueType="num">
                                      <p:cBhvr additive="base">
                                        <p:cTn id="14"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I.2. Le </a:t>
            </a:r>
            <a:r>
              <a:rPr lang="fr-FR" sz="2800" b="1" dirty="0">
                <a:solidFill>
                  <a:srgbClr val="FF0000"/>
                </a:solidFill>
                <a:latin typeface="Perpetua" panose="02020502060401020303" pitchFamily="18" charset="0"/>
              </a:rPr>
              <a:t>modèle </a:t>
            </a:r>
            <a:r>
              <a:rPr lang="fr-FR" sz="2800" b="1" dirty="0" smtClean="0">
                <a:solidFill>
                  <a:srgbClr val="FF0000"/>
                </a:solidFill>
                <a:latin typeface="Perpetua" panose="02020502060401020303" pitchFamily="18" charset="0"/>
              </a:rPr>
              <a:t>biphasé </a:t>
            </a:r>
            <a:r>
              <a:rPr lang="fr-FR" sz="2800" b="1" dirty="0">
                <a:solidFill>
                  <a:srgbClr val="FF0000"/>
                </a:solidFill>
                <a:latin typeface="Perpetua" panose="02020502060401020303" pitchFamily="18" charset="0"/>
              </a:rPr>
              <a:t>de la MSAP (modèle en </a:t>
            </a:r>
            <a:r>
              <a:rPr lang="fr-FR" sz="2800" b="1" dirty="0" err="1" smtClean="0">
                <a:solidFill>
                  <a:srgbClr val="FF0000"/>
                </a:solidFill>
                <a:latin typeface="Perpetua" panose="02020502060401020303" pitchFamily="18" charset="0"/>
              </a:rPr>
              <a:t>dq</a:t>
            </a:r>
            <a:r>
              <a:rPr lang="fr-FR" sz="2800" b="1" dirty="0" smtClean="0">
                <a:solidFill>
                  <a:srgbClr val="FF0000"/>
                </a:solidFill>
                <a:latin typeface="Perpetua" panose="02020502060401020303" pitchFamily="18" charset="0"/>
              </a:rPr>
              <a:t>)</a:t>
            </a:r>
            <a:r>
              <a:rPr lang="fr-FR" sz="1600" dirty="0" smtClean="0">
                <a:solidFill>
                  <a:srgbClr val="FF0000"/>
                </a:solidFill>
                <a:latin typeface="Perpetua" panose="02020502060401020303" pitchFamily="18" charset="0"/>
              </a:rPr>
              <a:t> </a:t>
            </a:r>
            <a:endParaRPr lang="fr-FR" sz="2400" b="1" dirty="0">
              <a:solidFill>
                <a:srgbClr val="FF0000"/>
              </a:solidFill>
              <a:latin typeface="Perpetua" panose="02020502060401020303" pitchFamily="18" charset="0"/>
            </a:endParaRPr>
          </a:p>
        </p:txBody>
      </p:sp>
      <p:sp>
        <p:nvSpPr>
          <p:cNvPr id="7" name="Rectangle 6"/>
          <p:cNvSpPr/>
          <p:nvPr/>
        </p:nvSpPr>
        <p:spPr>
          <a:xfrm>
            <a:off x="0" y="1331549"/>
            <a:ext cx="5508104" cy="369332"/>
          </a:xfrm>
          <a:prstGeom prst="rect">
            <a:avLst/>
          </a:prstGeom>
        </p:spPr>
        <p:txBody>
          <a:bodyPr wrap="square">
            <a:spAutoFit/>
          </a:bodyPr>
          <a:lstStyle/>
          <a:p>
            <a:r>
              <a:rPr lang="fr-FR" b="1" dirty="0" smtClean="0">
                <a:solidFill>
                  <a:srgbClr val="FF0000"/>
                </a:solidFill>
                <a:latin typeface="Times New Roman" panose="02020603050405020304" pitchFamily="18" charset="0"/>
              </a:rPr>
              <a:t>3) Principe de la transformation de Concordia</a:t>
            </a:r>
            <a:endParaRPr lang="fr-FR" dirty="0">
              <a:solidFill>
                <a:srgbClr val="FF0000"/>
              </a:solidFill>
            </a:endParaRPr>
          </a:p>
        </p:txBody>
      </p:sp>
      <p:sp>
        <p:nvSpPr>
          <p:cNvPr id="12" name="Rectangle 11"/>
          <p:cNvSpPr/>
          <p:nvPr/>
        </p:nvSpPr>
        <p:spPr>
          <a:xfrm>
            <a:off x="168958" y="1828929"/>
            <a:ext cx="4572000" cy="369332"/>
          </a:xfrm>
          <a:prstGeom prst="rect">
            <a:avLst/>
          </a:prstGeom>
        </p:spPr>
        <p:txBody>
          <a:bodyPr>
            <a:spAutoFit/>
          </a:bodyPr>
          <a:lstStyle/>
          <a:p>
            <a:r>
              <a:rPr lang="fr-FR" b="1" dirty="0" smtClean="0">
                <a:solidFill>
                  <a:srgbClr val="000000"/>
                </a:solidFill>
                <a:latin typeface="Times New Roman" panose="02020603050405020304" pitchFamily="18" charset="0"/>
              </a:rPr>
              <a:t>b) </a:t>
            </a:r>
            <a:r>
              <a:rPr lang="fr-FR" b="1" dirty="0">
                <a:solidFill>
                  <a:srgbClr val="000000"/>
                </a:solidFill>
                <a:latin typeface="Times New Roman" panose="02020603050405020304" pitchFamily="18" charset="0"/>
              </a:rPr>
              <a:t>Passage </a:t>
            </a:r>
            <a:r>
              <a:rPr lang="fr-FR" b="1" dirty="0" smtClean="0">
                <a:solidFill>
                  <a:srgbClr val="000000"/>
                </a:solidFill>
                <a:latin typeface="Times New Roman" panose="02020603050405020304" pitchFamily="18" charset="0"/>
              </a:rPr>
              <a:t>inverse </a:t>
            </a:r>
            <a:r>
              <a:rPr lang="fr-FR" b="1" dirty="0">
                <a:solidFill>
                  <a:srgbClr val="000000"/>
                </a:solidFill>
                <a:latin typeface="Times New Roman" panose="02020603050405020304" pitchFamily="18" charset="0"/>
              </a:rPr>
              <a:t>du </a:t>
            </a:r>
            <a:r>
              <a:rPr lang="fr-FR" b="1" dirty="0" smtClean="0">
                <a:solidFill>
                  <a:srgbClr val="000000"/>
                </a:solidFill>
                <a:latin typeface="Times New Roman" panose="02020603050405020304" pitchFamily="18" charset="0"/>
              </a:rPr>
              <a:t>biphasé </a:t>
            </a:r>
            <a:r>
              <a:rPr lang="fr-FR" b="1" dirty="0">
                <a:solidFill>
                  <a:srgbClr val="000000"/>
                </a:solidFill>
                <a:latin typeface="Times New Roman" panose="02020603050405020304" pitchFamily="18" charset="0"/>
              </a:rPr>
              <a:t>au </a:t>
            </a:r>
            <a:r>
              <a:rPr lang="fr-FR" b="1" dirty="0" smtClean="0">
                <a:solidFill>
                  <a:srgbClr val="000000"/>
                </a:solidFill>
                <a:latin typeface="Times New Roman" panose="02020603050405020304" pitchFamily="18" charset="0"/>
              </a:rPr>
              <a:t>triphasé</a:t>
            </a:r>
            <a:r>
              <a:rPr lang="fr-FR" dirty="0" smtClean="0"/>
              <a:t> </a:t>
            </a:r>
            <a:endParaRPr lang="fr-FR" dirty="0"/>
          </a:p>
        </p:txBody>
      </p:sp>
      <p:pic>
        <p:nvPicPr>
          <p:cNvPr id="4" name="Image 3"/>
          <p:cNvPicPr>
            <a:picLocks noChangeAspect="1"/>
          </p:cNvPicPr>
          <p:nvPr/>
        </p:nvPicPr>
        <p:blipFill>
          <a:blip r:embed="rId2"/>
          <a:stretch>
            <a:fillRect/>
          </a:stretch>
        </p:blipFill>
        <p:spPr>
          <a:xfrm>
            <a:off x="2051720" y="2420888"/>
            <a:ext cx="2009695" cy="1117278"/>
          </a:xfrm>
          <a:prstGeom prst="rect">
            <a:avLst/>
          </a:prstGeom>
        </p:spPr>
      </p:pic>
      <p:pic>
        <p:nvPicPr>
          <p:cNvPr id="6" name="Image 5"/>
          <p:cNvPicPr>
            <a:picLocks noChangeAspect="1"/>
          </p:cNvPicPr>
          <p:nvPr/>
        </p:nvPicPr>
        <p:blipFill>
          <a:blip r:embed="rId3"/>
          <a:stretch>
            <a:fillRect/>
          </a:stretch>
        </p:blipFill>
        <p:spPr>
          <a:xfrm>
            <a:off x="1115616" y="3760793"/>
            <a:ext cx="6211416" cy="2142107"/>
          </a:xfrm>
          <a:prstGeom prst="rect">
            <a:avLst/>
          </a:prstGeom>
        </p:spPr>
      </p:pic>
      <p:sp>
        <p:nvSpPr>
          <p:cNvPr id="9" name="Rectangle 8"/>
          <p:cNvSpPr/>
          <p:nvPr/>
        </p:nvSpPr>
        <p:spPr>
          <a:xfrm>
            <a:off x="377788" y="6021288"/>
            <a:ext cx="8280919" cy="646331"/>
          </a:xfrm>
          <a:prstGeom prst="rect">
            <a:avLst/>
          </a:prstGeom>
        </p:spPr>
        <p:txBody>
          <a:bodyPr wrap="square">
            <a:spAutoFit/>
          </a:bodyPr>
          <a:lstStyle/>
          <a:p>
            <a:r>
              <a:rPr lang="fr-FR" dirty="0">
                <a:solidFill>
                  <a:srgbClr val="000000"/>
                </a:solidFill>
                <a:latin typeface="Times New Roman" panose="02020603050405020304" pitchFamily="18" charset="0"/>
              </a:rPr>
              <a:t>Le coefficient </a:t>
            </a:r>
            <a:r>
              <a:rPr lang="fr-FR" dirty="0" err="1">
                <a:solidFill>
                  <a:srgbClr val="000000"/>
                </a:solidFill>
                <a:latin typeface="Times New Roman" panose="02020603050405020304" pitchFamily="18" charset="0"/>
              </a:rPr>
              <a:t>sqrt</a:t>
            </a:r>
            <a:r>
              <a:rPr lang="fr-FR" dirty="0">
                <a:solidFill>
                  <a:srgbClr val="000000"/>
                </a:solidFill>
                <a:latin typeface="Times New Roman" panose="02020603050405020304" pitchFamily="18" charset="0"/>
              </a:rPr>
              <a:t>(2/3) pour la conservation de la puissance lors du passage direct ou inverse pour Park et Concordia.</a:t>
            </a:r>
            <a:r>
              <a:rPr lang="fr-FR" dirty="0"/>
              <a:t> </a:t>
            </a:r>
          </a:p>
        </p:txBody>
      </p:sp>
    </p:spTree>
    <p:extLst>
      <p:ext uri="{BB962C8B-B14F-4D97-AF65-F5344CB8AC3E}">
        <p14:creationId xmlns:p14="http://schemas.microsoft.com/office/powerpoint/2010/main" val="1161967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I.2. Le </a:t>
            </a:r>
            <a:r>
              <a:rPr lang="fr-FR" sz="2800" b="1" dirty="0">
                <a:solidFill>
                  <a:srgbClr val="FF0000"/>
                </a:solidFill>
                <a:latin typeface="Perpetua" panose="02020502060401020303" pitchFamily="18" charset="0"/>
              </a:rPr>
              <a:t>modèle </a:t>
            </a:r>
            <a:r>
              <a:rPr lang="fr-FR" sz="2800" b="1" dirty="0" smtClean="0">
                <a:solidFill>
                  <a:srgbClr val="FF0000"/>
                </a:solidFill>
                <a:latin typeface="Perpetua" panose="02020502060401020303" pitchFamily="18" charset="0"/>
              </a:rPr>
              <a:t>biphasé </a:t>
            </a:r>
            <a:r>
              <a:rPr lang="fr-FR" sz="2800" b="1" dirty="0">
                <a:solidFill>
                  <a:srgbClr val="FF0000"/>
                </a:solidFill>
                <a:latin typeface="Perpetua" panose="02020502060401020303" pitchFamily="18" charset="0"/>
              </a:rPr>
              <a:t>de la MSAP (modèle en </a:t>
            </a:r>
            <a:r>
              <a:rPr lang="fr-FR" sz="2800" b="1" dirty="0" err="1" smtClean="0">
                <a:solidFill>
                  <a:srgbClr val="FF0000"/>
                </a:solidFill>
                <a:latin typeface="Perpetua" panose="02020502060401020303" pitchFamily="18" charset="0"/>
              </a:rPr>
              <a:t>dq</a:t>
            </a:r>
            <a:r>
              <a:rPr lang="fr-FR" sz="2800" b="1" dirty="0" smtClean="0">
                <a:solidFill>
                  <a:srgbClr val="FF0000"/>
                </a:solidFill>
                <a:latin typeface="Perpetua" panose="02020502060401020303" pitchFamily="18" charset="0"/>
              </a:rPr>
              <a:t>)</a:t>
            </a:r>
            <a:r>
              <a:rPr lang="fr-FR" sz="1600" dirty="0" smtClean="0">
                <a:solidFill>
                  <a:srgbClr val="FF0000"/>
                </a:solidFill>
                <a:latin typeface="Perpetua" panose="02020502060401020303" pitchFamily="18" charset="0"/>
              </a:rPr>
              <a:t> </a:t>
            </a:r>
            <a:endParaRPr lang="fr-FR" sz="2400" b="1" dirty="0">
              <a:solidFill>
                <a:srgbClr val="FF0000"/>
              </a:solidFill>
              <a:latin typeface="Perpetua" panose="02020502060401020303" pitchFamily="18" charset="0"/>
            </a:endParaRPr>
          </a:p>
        </p:txBody>
      </p:sp>
      <p:sp>
        <p:nvSpPr>
          <p:cNvPr id="7" name="Rectangle 6"/>
          <p:cNvSpPr/>
          <p:nvPr/>
        </p:nvSpPr>
        <p:spPr>
          <a:xfrm>
            <a:off x="0" y="1331549"/>
            <a:ext cx="5508104" cy="369332"/>
          </a:xfrm>
          <a:prstGeom prst="rect">
            <a:avLst/>
          </a:prstGeom>
        </p:spPr>
        <p:txBody>
          <a:bodyPr wrap="square">
            <a:spAutoFit/>
          </a:bodyPr>
          <a:lstStyle/>
          <a:p>
            <a:r>
              <a:rPr lang="fr-FR" b="1" dirty="0" smtClean="0">
                <a:solidFill>
                  <a:srgbClr val="FF0000"/>
                </a:solidFill>
                <a:latin typeface="Times New Roman" panose="02020603050405020304" pitchFamily="18" charset="0"/>
              </a:rPr>
              <a:t>4) Passage du repère (d, q) au repère (</a:t>
            </a:r>
            <a:r>
              <a:rPr lang="el-GR" b="1" dirty="0" smtClean="0">
                <a:solidFill>
                  <a:srgbClr val="FF0000"/>
                </a:solidFill>
                <a:latin typeface="Times New Roman" panose="02020603050405020304" pitchFamily="18" charset="0"/>
              </a:rPr>
              <a:t>α</a:t>
            </a:r>
            <a:r>
              <a:rPr lang="fr-FR" b="1" dirty="0" smtClean="0">
                <a:solidFill>
                  <a:srgbClr val="FF0000"/>
                </a:solidFill>
                <a:latin typeface="Times New Roman" panose="02020603050405020304" pitchFamily="18" charset="0"/>
              </a:rPr>
              <a:t>, </a:t>
            </a:r>
            <a:r>
              <a:rPr lang="el-GR" b="1" dirty="0" smtClean="0">
                <a:solidFill>
                  <a:srgbClr val="FF0000"/>
                </a:solidFill>
                <a:latin typeface="Times New Roman" panose="02020603050405020304" pitchFamily="18" charset="0"/>
              </a:rPr>
              <a:t>β</a:t>
            </a:r>
            <a:r>
              <a:rPr lang="fr-FR" b="1" dirty="0" smtClean="0">
                <a:solidFill>
                  <a:srgbClr val="FF0000"/>
                </a:solidFill>
                <a:latin typeface="Times New Roman" panose="02020603050405020304" pitchFamily="18" charset="0"/>
              </a:rPr>
              <a:t>)</a:t>
            </a:r>
            <a:endParaRPr lang="fr-FR" dirty="0">
              <a:solidFill>
                <a:srgbClr val="FF0000"/>
              </a:solidFill>
            </a:endParaRPr>
          </a:p>
        </p:txBody>
      </p:sp>
      <p:sp>
        <p:nvSpPr>
          <p:cNvPr id="5" name="Rectangle 4"/>
          <p:cNvSpPr/>
          <p:nvPr/>
        </p:nvSpPr>
        <p:spPr>
          <a:xfrm>
            <a:off x="179512" y="1988840"/>
            <a:ext cx="7920880" cy="923330"/>
          </a:xfrm>
          <a:prstGeom prst="rect">
            <a:avLst/>
          </a:prstGeom>
        </p:spPr>
        <p:txBody>
          <a:bodyPr wrap="square">
            <a:spAutoFit/>
          </a:bodyPr>
          <a:lstStyle/>
          <a:p>
            <a:r>
              <a:rPr lang="fr-FR" dirty="0">
                <a:solidFill>
                  <a:srgbClr val="000000"/>
                </a:solidFill>
                <a:latin typeface="Times New Roman" panose="02020603050405020304" pitchFamily="18" charset="0"/>
              </a:rPr>
              <a:t>Le passage des composantes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 aux composantes (d, q ) est donné par une matrice de rotation exprimée par :</a:t>
            </a:r>
            <a:r>
              <a:rPr lang="fr-FR" dirty="0"/>
              <a:t> </a:t>
            </a:r>
            <a:br>
              <a:rPr lang="fr-FR" dirty="0"/>
            </a:br>
            <a:endParaRPr lang="fr-FR" dirty="0"/>
          </a:p>
        </p:txBody>
      </p:sp>
      <p:pic>
        <p:nvPicPr>
          <p:cNvPr id="8" name="Image 7"/>
          <p:cNvPicPr>
            <a:picLocks noChangeAspect="1"/>
          </p:cNvPicPr>
          <p:nvPr/>
        </p:nvPicPr>
        <p:blipFill>
          <a:blip r:embed="rId2"/>
          <a:stretch>
            <a:fillRect/>
          </a:stretch>
        </p:blipFill>
        <p:spPr>
          <a:xfrm>
            <a:off x="1115616" y="2971281"/>
            <a:ext cx="1914525" cy="752475"/>
          </a:xfrm>
          <a:prstGeom prst="rect">
            <a:avLst/>
          </a:prstGeom>
        </p:spPr>
      </p:pic>
      <p:pic>
        <p:nvPicPr>
          <p:cNvPr id="10" name="Image 9"/>
          <p:cNvPicPr>
            <a:picLocks noChangeAspect="1"/>
          </p:cNvPicPr>
          <p:nvPr/>
        </p:nvPicPr>
        <p:blipFill>
          <a:blip r:embed="rId3"/>
          <a:stretch>
            <a:fillRect/>
          </a:stretch>
        </p:blipFill>
        <p:spPr>
          <a:xfrm>
            <a:off x="3851920" y="3095105"/>
            <a:ext cx="2133600" cy="504825"/>
          </a:xfrm>
          <a:prstGeom prst="rect">
            <a:avLst/>
          </a:prstGeom>
        </p:spPr>
      </p:pic>
      <p:sp>
        <p:nvSpPr>
          <p:cNvPr id="11" name="Rectangle 10"/>
          <p:cNvSpPr/>
          <p:nvPr/>
        </p:nvSpPr>
        <p:spPr>
          <a:xfrm>
            <a:off x="744141" y="4077072"/>
            <a:ext cx="4572000" cy="646331"/>
          </a:xfrm>
          <a:prstGeom prst="rect">
            <a:avLst/>
          </a:prstGeom>
        </p:spPr>
        <p:txBody>
          <a:bodyPr>
            <a:spAutoFit/>
          </a:bodyPr>
          <a:lstStyle/>
          <a:p>
            <a:r>
              <a:rPr lang="fr-FR" dirty="0">
                <a:solidFill>
                  <a:srgbClr val="000000"/>
                </a:solidFill>
                <a:latin typeface="Times New Roman" panose="02020603050405020304" pitchFamily="18" charset="0"/>
              </a:rPr>
              <a:t>[</a:t>
            </a:r>
            <a:r>
              <a:rPr lang="fr-FR" i="1" dirty="0">
                <a:solidFill>
                  <a:srgbClr val="000000"/>
                </a:solidFill>
                <a:latin typeface="Times New Roman" panose="02020603050405020304" pitchFamily="18" charset="0"/>
              </a:rPr>
              <a:t>R</a:t>
            </a:r>
            <a:r>
              <a:rPr lang="fr-FR" dirty="0">
                <a:solidFill>
                  <a:srgbClr val="000000"/>
                </a:solidFill>
                <a:latin typeface="Times New Roman" panose="02020603050405020304" pitchFamily="18" charset="0"/>
              </a:rPr>
              <a:t>] Matrice de passage (</a:t>
            </a:r>
            <a:r>
              <a:rPr lang="fr-FR" dirty="0" err="1">
                <a:solidFill>
                  <a:srgbClr val="000000"/>
                </a:solidFill>
                <a:latin typeface="Times New Roman" panose="02020603050405020304" pitchFamily="18" charset="0"/>
              </a:rPr>
              <a:t>d,q</a:t>
            </a:r>
            <a:r>
              <a:rPr lang="fr-FR" dirty="0">
                <a:solidFill>
                  <a:srgbClr val="000000"/>
                </a:solidFill>
                <a:latin typeface="Times New Roman" panose="02020603050405020304" pitchFamily="18" charset="0"/>
              </a:rPr>
              <a:t>) vers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a:t>
            </a:r>
            <a:r>
              <a:rPr lang="fr-FR" dirty="0"/>
              <a:t> </a:t>
            </a:r>
            <a:br>
              <a:rPr lang="fr-FR" dirty="0"/>
            </a:br>
            <a:endParaRPr lang="fr-FR" dirty="0"/>
          </a:p>
        </p:txBody>
      </p:sp>
    </p:spTree>
    <p:extLst>
      <p:ext uri="{BB962C8B-B14F-4D97-AF65-F5344CB8AC3E}">
        <p14:creationId xmlns:p14="http://schemas.microsoft.com/office/powerpoint/2010/main" val="384331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I.2. Le </a:t>
            </a:r>
            <a:r>
              <a:rPr lang="fr-FR" sz="2800" b="1" dirty="0">
                <a:solidFill>
                  <a:srgbClr val="FF0000"/>
                </a:solidFill>
                <a:latin typeface="Perpetua" panose="02020502060401020303" pitchFamily="18" charset="0"/>
              </a:rPr>
              <a:t>modèle </a:t>
            </a:r>
            <a:r>
              <a:rPr lang="fr-FR" sz="2800" b="1" dirty="0" smtClean="0">
                <a:solidFill>
                  <a:srgbClr val="FF0000"/>
                </a:solidFill>
                <a:latin typeface="Perpetua" panose="02020502060401020303" pitchFamily="18" charset="0"/>
              </a:rPr>
              <a:t>biphasé </a:t>
            </a:r>
            <a:r>
              <a:rPr lang="fr-FR" sz="2800" b="1" dirty="0">
                <a:solidFill>
                  <a:srgbClr val="FF0000"/>
                </a:solidFill>
                <a:latin typeface="Perpetua" panose="02020502060401020303" pitchFamily="18" charset="0"/>
              </a:rPr>
              <a:t>de la MSAP (modèle en </a:t>
            </a:r>
            <a:r>
              <a:rPr lang="fr-FR" sz="2800" b="1" dirty="0" err="1" smtClean="0">
                <a:solidFill>
                  <a:srgbClr val="FF0000"/>
                </a:solidFill>
                <a:latin typeface="Perpetua" panose="02020502060401020303" pitchFamily="18" charset="0"/>
              </a:rPr>
              <a:t>dq</a:t>
            </a:r>
            <a:r>
              <a:rPr lang="fr-FR" sz="2800" b="1" dirty="0" smtClean="0">
                <a:solidFill>
                  <a:srgbClr val="FF0000"/>
                </a:solidFill>
                <a:latin typeface="Perpetua" panose="02020502060401020303" pitchFamily="18" charset="0"/>
              </a:rPr>
              <a:t>)</a:t>
            </a:r>
            <a:r>
              <a:rPr lang="fr-FR" sz="1600" dirty="0" smtClean="0">
                <a:solidFill>
                  <a:srgbClr val="FF0000"/>
                </a:solidFill>
                <a:latin typeface="Perpetua" panose="02020502060401020303" pitchFamily="18" charset="0"/>
              </a:rPr>
              <a:t> </a:t>
            </a:r>
            <a:endParaRPr lang="fr-FR" sz="2400" b="1" dirty="0">
              <a:solidFill>
                <a:srgbClr val="FF0000"/>
              </a:solidFill>
              <a:latin typeface="Perpetua" panose="02020502060401020303" pitchFamily="18" charset="0"/>
            </a:endParaRPr>
          </a:p>
        </p:txBody>
      </p:sp>
      <p:sp>
        <p:nvSpPr>
          <p:cNvPr id="7" name="Rectangle 6"/>
          <p:cNvSpPr/>
          <p:nvPr/>
        </p:nvSpPr>
        <p:spPr>
          <a:xfrm>
            <a:off x="0" y="1331549"/>
            <a:ext cx="5508104" cy="369332"/>
          </a:xfrm>
          <a:prstGeom prst="rect">
            <a:avLst/>
          </a:prstGeom>
        </p:spPr>
        <p:txBody>
          <a:bodyPr wrap="square">
            <a:spAutoFit/>
          </a:bodyPr>
          <a:lstStyle/>
          <a:p>
            <a:r>
              <a:rPr lang="fr-FR" b="1" dirty="0" smtClean="0">
                <a:solidFill>
                  <a:srgbClr val="FF0000"/>
                </a:solidFill>
                <a:latin typeface="Times New Roman" panose="02020603050405020304" pitchFamily="18" charset="0"/>
              </a:rPr>
              <a:t>5) Modélisation de la MSAP dans le repère de Park</a:t>
            </a:r>
            <a:endParaRPr lang="fr-FR" dirty="0">
              <a:solidFill>
                <a:srgbClr val="FF0000"/>
              </a:solidFill>
            </a:endParaRPr>
          </a:p>
        </p:txBody>
      </p:sp>
      <p:sp>
        <p:nvSpPr>
          <p:cNvPr id="4" name="Rectangle 3"/>
          <p:cNvSpPr/>
          <p:nvPr/>
        </p:nvSpPr>
        <p:spPr>
          <a:xfrm>
            <a:off x="323528" y="1916832"/>
            <a:ext cx="4572000" cy="646331"/>
          </a:xfrm>
          <a:prstGeom prst="rect">
            <a:avLst/>
          </a:prstGeom>
        </p:spPr>
        <p:txBody>
          <a:bodyPr>
            <a:spAutoFit/>
          </a:bodyPr>
          <a:lstStyle/>
          <a:p>
            <a:r>
              <a:rPr lang="fr-FR" b="1" dirty="0">
                <a:solidFill>
                  <a:srgbClr val="000000"/>
                </a:solidFill>
                <a:latin typeface="Times New Roman" panose="02020603050405020304" pitchFamily="18" charset="0"/>
              </a:rPr>
              <a:t>a) équations électriques</a:t>
            </a:r>
            <a:r>
              <a:rPr lang="fr-FR" dirty="0"/>
              <a:t> </a:t>
            </a:r>
            <a:br>
              <a:rPr lang="fr-FR" dirty="0"/>
            </a:br>
            <a:endParaRPr lang="fr-FR" dirty="0"/>
          </a:p>
        </p:txBody>
      </p:sp>
      <p:pic>
        <p:nvPicPr>
          <p:cNvPr id="6" name="Image 5"/>
          <p:cNvPicPr>
            <a:picLocks noChangeAspect="1"/>
          </p:cNvPicPr>
          <p:nvPr/>
        </p:nvPicPr>
        <p:blipFill>
          <a:blip r:embed="rId2"/>
          <a:stretch>
            <a:fillRect/>
          </a:stretch>
        </p:blipFill>
        <p:spPr>
          <a:xfrm>
            <a:off x="827584" y="2226694"/>
            <a:ext cx="7905750" cy="1533525"/>
          </a:xfrm>
          <a:prstGeom prst="rect">
            <a:avLst/>
          </a:prstGeom>
        </p:spPr>
      </p:pic>
      <p:sp>
        <p:nvSpPr>
          <p:cNvPr id="9" name="Rectangle 8"/>
          <p:cNvSpPr/>
          <p:nvPr/>
        </p:nvSpPr>
        <p:spPr>
          <a:xfrm>
            <a:off x="367253" y="3944882"/>
            <a:ext cx="4572000" cy="646331"/>
          </a:xfrm>
          <a:prstGeom prst="rect">
            <a:avLst/>
          </a:prstGeom>
        </p:spPr>
        <p:txBody>
          <a:bodyPr>
            <a:spAutoFit/>
          </a:bodyPr>
          <a:lstStyle/>
          <a:p>
            <a:r>
              <a:rPr lang="fr-FR" dirty="0">
                <a:solidFill>
                  <a:srgbClr val="000000"/>
                </a:solidFill>
                <a:latin typeface="Times New Roman" panose="02020603050405020304" pitchFamily="18" charset="0"/>
              </a:rPr>
              <a:t>Et les équations des flux sont ;</a:t>
            </a:r>
            <a:r>
              <a:rPr lang="fr-FR" dirty="0"/>
              <a:t> </a:t>
            </a:r>
            <a:br>
              <a:rPr lang="fr-FR" dirty="0"/>
            </a:br>
            <a:endParaRPr lang="fr-FR" dirty="0"/>
          </a:p>
        </p:txBody>
      </p:sp>
      <p:pic>
        <p:nvPicPr>
          <p:cNvPr id="12" name="Image 11"/>
          <p:cNvPicPr>
            <a:picLocks noChangeAspect="1"/>
          </p:cNvPicPr>
          <p:nvPr/>
        </p:nvPicPr>
        <p:blipFill>
          <a:blip r:embed="rId3"/>
          <a:stretch>
            <a:fillRect/>
          </a:stretch>
        </p:blipFill>
        <p:spPr>
          <a:xfrm>
            <a:off x="3700140" y="3679301"/>
            <a:ext cx="2390775" cy="762000"/>
          </a:xfrm>
          <a:prstGeom prst="rect">
            <a:avLst/>
          </a:prstGeom>
        </p:spPr>
      </p:pic>
      <p:sp>
        <p:nvSpPr>
          <p:cNvPr id="13" name="Rectangle 12"/>
          <p:cNvSpPr/>
          <p:nvPr/>
        </p:nvSpPr>
        <p:spPr>
          <a:xfrm>
            <a:off x="395536" y="4612661"/>
            <a:ext cx="8640960" cy="369332"/>
          </a:xfrm>
          <a:prstGeom prst="rect">
            <a:avLst/>
          </a:prstGeom>
        </p:spPr>
        <p:txBody>
          <a:bodyPr wrap="square">
            <a:spAutoFit/>
          </a:bodyPr>
          <a:lstStyle/>
          <a:p>
            <a:r>
              <a:rPr lang="fr-FR" b="1" dirty="0">
                <a:solidFill>
                  <a:srgbClr val="000000"/>
                </a:solidFill>
                <a:latin typeface="Times New Roman" panose="02020603050405020304" pitchFamily="18" charset="0"/>
              </a:rPr>
              <a:t>b) Equation </a:t>
            </a:r>
            <a:r>
              <a:rPr lang="fr-FR" b="1" dirty="0" smtClean="0">
                <a:solidFill>
                  <a:srgbClr val="000000"/>
                </a:solidFill>
                <a:latin typeface="Times New Roman" panose="02020603050405020304" pitchFamily="18" charset="0"/>
              </a:rPr>
              <a:t>électromagnétique</a:t>
            </a:r>
            <a:endParaRPr lang="fr-FR" b="1" dirty="0">
              <a:solidFill>
                <a:srgbClr val="000000"/>
              </a:solidFill>
              <a:latin typeface="Times New Roman" panose="02020603050405020304" pitchFamily="18" charset="0"/>
            </a:endParaRPr>
          </a:p>
        </p:txBody>
      </p:sp>
      <p:pic>
        <p:nvPicPr>
          <p:cNvPr id="14" name="Image 13"/>
          <p:cNvPicPr>
            <a:picLocks noChangeAspect="1"/>
          </p:cNvPicPr>
          <p:nvPr/>
        </p:nvPicPr>
        <p:blipFill>
          <a:blip r:embed="rId4"/>
          <a:stretch>
            <a:fillRect/>
          </a:stretch>
        </p:blipFill>
        <p:spPr>
          <a:xfrm>
            <a:off x="1691680" y="5153353"/>
            <a:ext cx="3276600" cy="428625"/>
          </a:xfrm>
          <a:prstGeom prst="rect">
            <a:avLst/>
          </a:prstGeom>
        </p:spPr>
      </p:pic>
      <p:sp>
        <p:nvSpPr>
          <p:cNvPr id="15" name="Rectangle 14"/>
          <p:cNvSpPr/>
          <p:nvPr/>
        </p:nvSpPr>
        <p:spPr>
          <a:xfrm>
            <a:off x="323527" y="5904706"/>
            <a:ext cx="4572000" cy="646331"/>
          </a:xfrm>
          <a:prstGeom prst="rect">
            <a:avLst/>
          </a:prstGeom>
        </p:spPr>
        <p:txBody>
          <a:bodyPr>
            <a:spAutoFit/>
          </a:bodyPr>
          <a:lstStyle/>
          <a:p>
            <a:r>
              <a:rPr lang="fr-FR" b="1" dirty="0">
                <a:solidFill>
                  <a:srgbClr val="000000"/>
                </a:solidFill>
                <a:latin typeface="Times New Roman" panose="02020603050405020304" pitchFamily="18" charset="0"/>
              </a:rPr>
              <a:t>c) Equations mécaniques</a:t>
            </a:r>
            <a:r>
              <a:rPr lang="fr-FR" dirty="0"/>
              <a:t> </a:t>
            </a:r>
            <a:br>
              <a:rPr lang="fr-FR" dirty="0"/>
            </a:br>
            <a:endParaRPr lang="fr-FR" dirty="0"/>
          </a:p>
        </p:txBody>
      </p:sp>
      <p:pic>
        <p:nvPicPr>
          <p:cNvPr id="16" name="Image 15"/>
          <p:cNvPicPr>
            <a:picLocks noChangeAspect="1"/>
          </p:cNvPicPr>
          <p:nvPr/>
        </p:nvPicPr>
        <p:blipFill>
          <a:blip r:embed="rId5"/>
          <a:stretch>
            <a:fillRect/>
          </a:stretch>
        </p:blipFill>
        <p:spPr>
          <a:xfrm>
            <a:off x="1835696" y="6308149"/>
            <a:ext cx="2562225" cy="485775"/>
          </a:xfrm>
          <a:prstGeom prst="rect">
            <a:avLst/>
          </a:prstGeom>
        </p:spPr>
      </p:pic>
    </p:spTree>
    <p:extLst>
      <p:ext uri="{BB962C8B-B14F-4D97-AF65-F5344CB8AC3E}">
        <p14:creationId xmlns:p14="http://schemas.microsoft.com/office/powerpoint/2010/main" val="2109078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I.2. Le </a:t>
            </a:r>
            <a:r>
              <a:rPr lang="fr-FR" sz="2800" b="1" dirty="0">
                <a:solidFill>
                  <a:srgbClr val="FF0000"/>
                </a:solidFill>
                <a:latin typeface="Perpetua" panose="02020502060401020303" pitchFamily="18" charset="0"/>
              </a:rPr>
              <a:t>modèle </a:t>
            </a:r>
            <a:r>
              <a:rPr lang="fr-FR" sz="2800" b="1" dirty="0" smtClean="0">
                <a:solidFill>
                  <a:srgbClr val="FF0000"/>
                </a:solidFill>
                <a:latin typeface="Perpetua" panose="02020502060401020303" pitchFamily="18" charset="0"/>
              </a:rPr>
              <a:t>biphasé </a:t>
            </a:r>
            <a:r>
              <a:rPr lang="fr-FR" sz="2800" b="1" dirty="0">
                <a:solidFill>
                  <a:srgbClr val="FF0000"/>
                </a:solidFill>
                <a:latin typeface="Perpetua" panose="02020502060401020303" pitchFamily="18" charset="0"/>
              </a:rPr>
              <a:t>de la MSAP (modèle en </a:t>
            </a:r>
            <a:r>
              <a:rPr lang="fr-FR" sz="2800" b="1" dirty="0" err="1" smtClean="0">
                <a:solidFill>
                  <a:srgbClr val="FF0000"/>
                </a:solidFill>
                <a:latin typeface="Perpetua" panose="02020502060401020303" pitchFamily="18" charset="0"/>
              </a:rPr>
              <a:t>dq</a:t>
            </a:r>
            <a:r>
              <a:rPr lang="fr-FR" sz="2800" b="1" dirty="0" smtClean="0">
                <a:solidFill>
                  <a:srgbClr val="FF0000"/>
                </a:solidFill>
                <a:latin typeface="Perpetua" panose="02020502060401020303" pitchFamily="18" charset="0"/>
              </a:rPr>
              <a:t>)</a:t>
            </a:r>
            <a:r>
              <a:rPr lang="fr-FR" sz="1600" dirty="0" smtClean="0">
                <a:solidFill>
                  <a:srgbClr val="FF0000"/>
                </a:solidFill>
                <a:latin typeface="Perpetua" panose="02020502060401020303" pitchFamily="18" charset="0"/>
              </a:rPr>
              <a:t> </a:t>
            </a:r>
            <a:endParaRPr lang="fr-FR" sz="2400" b="1" dirty="0">
              <a:solidFill>
                <a:srgbClr val="FF0000"/>
              </a:solidFill>
              <a:latin typeface="Perpetua" panose="02020502060401020303" pitchFamily="18" charset="0"/>
            </a:endParaRPr>
          </a:p>
        </p:txBody>
      </p:sp>
      <p:sp>
        <p:nvSpPr>
          <p:cNvPr id="7" name="Rectangle 6"/>
          <p:cNvSpPr/>
          <p:nvPr/>
        </p:nvSpPr>
        <p:spPr>
          <a:xfrm>
            <a:off x="0" y="1331549"/>
            <a:ext cx="5508104" cy="369332"/>
          </a:xfrm>
          <a:prstGeom prst="rect">
            <a:avLst/>
          </a:prstGeom>
        </p:spPr>
        <p:txBody>
          <a:bodyPr wrap="square">
            <a:spAutoFit/>
          </a:bodyPr>
          <a:lstStyle/>
          <a:p>
            <a:r>
              <a:rPr lang="fr-FR" b="1" dirty="0" smtClean="0">
                <a:solidFill>
                  <a:srgbClr val="FF0000"/>
                </a:solidFill>
                <a:latin typeface="Times New Roman" panose="02020603050405020304" pitchFamily="18" charset="0"/>
              </a:rPr>
              <a:t>6) Mise sous forme d’équation d’état</a:t>
            </a:r>
            <a:endParaRPr lang="fr-FR" dirty="0">
              <a:solidFill>
                <a:srgbClr val="FF0000"/>
              </a:solidFill>
            </a:endParaRPr>
          </a:p>
        </p:txBody>
      </p:sp>
      <p:pic>
        <p:nvPicPr>
          <p:cNvPr id="5" name="Image 4"/>
          <p:cNvPicPr>
            <a:picLocks noChangeAspect="1"/>
          </p:cNvPicPr>
          <p:nvPr/>
        </p:nvPicPr>
        <p:blipFill>
          <a:blip r:embed="rId2"/>
          <a:stretch>
            <a:fillRect/>
          </a:stretch>
        </p:blipFill>
        <p:spPr>
          <a:xfrm>
            <a:off x="1043608" y="1823102"/>
            <a:ext cx="4581525" cy="1524000"/>
          </a:xfrm>
          <a:prstGeom prst="rect">
            <a:avLst/>
          </a:prstGeom>
        </p:spPr>
      </p:pic>
      <p:sp>
        <p:nvSpPr>
          <p:cNvPr id="8" name="Rectangle 7"/>
          <p:cNvSpPr/>
          <p:nvPr/>
        </p:nvSpPr>
        <p:spPr>
          <a:xfrm>
            <a:off x="179512" y="3717032"/>
            <a:ext cx="8064896" cy="369332"/>
          </a:xfrm>
          <a:prstGeom prst="rect">
            <a:avLst/>
          </a:prstGeom>
        </p:spPr>
        <p:txBody>
          <a:bodyPr wrap="square">
            <a:spAutoFit/>
          </a:bodyPr>
          <a:lstStyle/>
          <a:p>
            <a:r>
              <a:rPr lang="fr-FR" dirty="0">
                <a:solidFill>
                  <a:srgbClr val="000000"/>
                </a:solidFill>
                <a:latin typeface="Times New Roman" panose="02020603050405020304" pitchFamily="18" charset="0"/>
              </a:rPr>
              <a:t>Autre configuration dans le cas d’une régulation de la position θ du rotor</a:t>
            </a:r>
            <a:r>
              <a:rPr lang="fr-FR" dirty="0"/>
              <a:t> </a:t>
            </a:r>
          </a:p>
        </p:txBody>
      </p:sp>
      <p:pic>
        <p:nvPicPr>
          <p:cNvPr id="10" name="Image 9"/>
          <p:cNvPicPr>
            <a:picLocks noChangeAspect="1"/>
          </p:cNvPicPr>
          <p:nvPr/>
        </p:nvPicPr>
        <p:blipFill>
          <a:blip r:embed="rId3"/>
          <a:stretch>
            <a:fillRect/>
          </a:stretch>
        </p:blipFill>
        <p:spPr>
          <a:xfrm>
            <a:off x="539552" y="4310740"/>
            <a:ext cx="7124700" cy="2105025"/>
          </a:xfrm>
          <a:prstGeom prst="rect">
            <a:avLst/>
          </a:prstGeom>
        </p:spPr>
      </p:pic>
    </p:spTree>
    <p:extLst>
      <p:ext uri="{BB962C8B-B14F-4D97-AF65-F5344CB8AC3E}">
        <p14:creationId xmlns:p14="http://schemas.microsoft.com/office/powerpoint/2010/main" val="264404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I.3. Commande vectorielle </a:t>
            </a:r>
            <a:r>
              <a:rPr lang="fr-FR" sz="2800" b="1" dirty="0">
                <a:solidFill>
                  <a:srgbClr val="FF0000"/>
                </a:solidFill>
                <a:latin typeface="Perpetua" panose="02020502060401020303" pitchFamily="18" charset="0"/>
              </a:rPr>
              <a:t>de la </a:t>
            </a:r>
            <a:r>
              <a:rPr lang="fr-FR" sz="2800" b="1" dirty="0" smtClean="0">
                <a:solidFill>
                  <a:srgbClr val="FF0000"/>
                </a:solidFill>
                <a:latin typeface="Perpetua" panose="02020502060401020303" pitchFamily="18" charset="0"/>
              </a:rPr>
              <a:t>MSAP</a:t>
            </a:r>
            <a:endParaRPr lang="fr-FR" sz="2400" b="1" dirty="0">
              <a:solidFill>
                <a:srgbClr val="FF0000"/>
              </a:solidFill>
              <a:latin typeface="Perpetua" panose="02020502060401020303" pitchFamily="18" charset="0"/>
            </a:endParaRPr>
          </a:p>
        </p:txBody>
      </p:sp>
      <p:sp>
        <p:nvSpPr>
          <p:cNvPr id="4" name="Rectangle 3"/>
          <p:cNvSpPr/>
          <p:nvPr/>
        </p:nvSpPr>
        <p:spPr>
          <a:xfrm>
            <a:off x="10732" y="1484784"/>
            <a:ext cx="9025764" cy="4678204"/>
          </a:xfrm>
          <a:prstGeom prst="rect">
            <a:avLst/>
          </a:prstGeom>
        </p:spPr>
        <p:txBody>
          <a:bodyPr wrap="square">
            <a:spAutoFit/>
          </a:bodyPr>
          <a:lstStyle/>
          <a:p>
            <a:r>
              <a:rPr lang="fr-FR" b="1" dirty="0">
                <a:solidFill>
                  <a:srgbClr val="FF0000"/>
                </a:solidFill>
                <a:latin typeface="Times New Roman" panose="02020603050405020304" pitchFamily="18" charset="0"/>
              </a:rPr>
              <a:t>1. Modèle de la machine en vue de la commande</a:t>
            </a:r>
          </a:p>
          <a:p>
            <a:pPr marL="342900" indent="-342900">
              <a:buFont typeface="Wingdings" panose="05000000000000000000" pitchFamily="2" charset="2"/>
              <a:buChar char="§"/>
            </a:pPr>
            <a:r>
              <a:rPr lang="fr-FR" sz="2000" dirty="0">
                <a:solidFill>
                  <a:srgbClr val="000000"/>
                </a:solidFill>
                <a:latin typeface="Times New Roman" panose="02020603050405020304" pitchFamily="18" charset="0"/>
              </a:rPr>
              <a:t>Par analyse de l’équation du couple, on peut constater que le modèle est non linéaire et il est couplé. En effet, le couple électromagnétique dépend </a:t>
            </a:r>
            <a:r>
              <a:rPr lang="fr-FR" sz="2000" dirty="0" smtClean="0">
                <a:solidFill>
                  <a:srgbClr val="000000"/>
                </a:solidFill>
                <a:latin typeface="Times New Roman" panose="02020603050405020304" pitchFamily="18" charset="0"/>
              </a:rPr>
              <a:t>à la </a:t>
            </a:r>
            <a:r>
              <a:rPr lang="fr-FR" sz="2000" dirty="0">
                <a:solidFill>
                  <a:srgbClr val="000000"/>
                </a:solidFill>
                <a:latin typeface="Times New Roman" panose="02020603050405020304" pitchFamily="18" charset="0"/>
              </a:rPr>
              <a:t>fois des grandeurs </a:t>
            </a:r>
            <a:r>
              <a:rPr lang="fr-FR" sz="2000" dirty="0" err="1">
                <a:solidFill>
                  <a:srgbClr val="000000"/>
                </a:solidFill>
                <a:latin typeface="Times New Roman" panose="02020603050405020304" pitchFamily="18" charset="0"/>
              </a:rPr>
              <a:t>I</a:t>
            </a:r>
            <a:r>
              <a:rPr lang="fr-FR" sz="1100" dirty="0" err="1">
                <a:solidFill>
                  <a:srgbClr val="000000"/>
                </a:solidFill>
                <a:latin typeface="Times New Roman" panose="02020603050405020304" pitchFamily="18" charset="0"/>
              </a:rPr>
              <a:t>sd</a:t>
            </a:r>
            <a:r>
              <a:rPr lang="fr-FR" sz="1100" dirty="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et </a:t>
            </a:r>
            <a:r>
              <a:rPr lang="fr-FR" sz="2000" dirty="0" err="1">
                <a:solidFill>
                  <a:srgbClr val="000000"/>
                </a:solidFill>
                <a:latin typeface="Times New Roman" panose="02020603050405020304" pitchFamily="18" charset="0"/>
              </a:rPr>
              <a:t>I</a:t>
            </a:r>
            <a:r>
              <a:rPr lang="fr-FR" sz="1100" dirty="0" err="1">
                <a:solidFill>
                  <a:srgbClr val="000000"/>
                </a:solidFill>
                <a:latin typeface="Times New Roman" panose="02020603050405020304" pitchFamily="18" charset="0"/>
              </a:rPr>
              <a:t>sq</a:t>
            </a:r>
            <a:r>
              <a:rPr lang="fr-FR" sz="2000" dirty="0">
                <a:solidFill>
                  <a:srgbClr val="000000"/>
                </a:solidFill>
                <a:latin typeface="Times New Roman" panose="02020603050405020304" pitchFamily="18" charset="0"/>
              </a:rPr>
              <a:t>. </a:t>
            </a:r>
            <a:endParaRPr lang="fr-FR" sz="2000" dirty="0" smtClean="0">
              <a:solidFill>
                <a:srgbClr val="000000"/>
              </a:solidFill>
              <a:latin typeface="Times New Roman" panose="02020603050405020304" pitchFamily="18" charset="0"/>
            </a:endParaRPr>
          </a:p>
          <a:p>
            <a:endParaRPr lang="fr-FR" sz="2000" dirty="0" smtClean="0">
              <a:solidFill>
                <a:srgbClr val="000000"/>
              </a:solidFill>
              <a:latin typeface="Times New Roman" panose="02020603050405020304" pitchFamily="18" charset="0"/>
            </a:endParaRPr>
          </a:p>
          <a:p>
            <a:pPr marL="342900" indent="-342900">
              <a:buFont typeface="Wingdings" panose="05000000000000000000" pitchFamily="2" charset="2"/>
              <a:buChar char="§"/>
            </a:pPr>
            <a:r>
              <a:rPr lang="fr-FR" sz="2000" dirty="0" smtClean="0">
                <a:solidFill>
                  <a:srgbClr val="000000"/>
                </a:solidFill>
                <a:latin typeface="Times New Roman" panose="02020603050405020304" pitchFamily="18" charset="0"/>
              </a:rPr>
              <a:t>Donc </a:t>
            </a:r>
            <a:r>
              <a:rPr lang="fr-FR" sz="2000" dirty="0">
                <a:solidFill>
                  <a:srgbClr val="000000"/>
                </a:solidFill>
                <a:latin typeface="Times New Roman" panose="02020603050405020304" pitchFamily="18" charset="0"/>
              </a:rPr>
              <a:t>la solution réside dans la technique de la commande vectorielle pour établir un modèle linéaire </a:t>
            </a:r>
            <a:r>
              <a:rPr lang="fr-FR" sz="2000" dirty="0" smtClean="0">
                <a:solidFill>
                  <a:srgbClr val="000000"/>
                </a:solidFill>
                <a:latin typeface="Times New Roman" panose="02020603050405020304" pitchFamily="18" charset="0"/>
              </a:rPr>
              <a:t>et transformer </a:t>
            </a:r>
            <a:r>
              <a:rPr lang="fr-FR" sz="2000" dirty="0">
                <a:solidFill>
                  <a:srgbClr val="000000"/>
                </a:solidFill>
                <a:latin typeface="Times New Roman" panose="02020603050405020304" pitchFamily="18" charset="0"/>
              </a:rPr>
              <a:t>la MSAP en une structure équivalente à la machine à </a:t>
            </a:r>
            <a:r>
              <a:rPr lang="fr-FR" sz="2000" dirty="0" smtClean="0">
                <a:solidFill>
                  <a:srgbClr val="000000"/>
                </a:solidFill>
                <a:latin typeface="Times New Roman" panose="02020603050405020304" pitchFamily="18" charset="0"/>
              </a:rPr>
              <a:t>courant continu </a:t>
            </a:r>
            <a:r>
              <a:rPr lang="fr-FR" sz="2000" dirty="0">
                <a:solidFill>
                  <a:srgbClr val="000000"/>
                </a:solidFill>
                <a:latin typeface="Times New Roman" panose="02020603050405020304" pitchFamily="18" charset="0"/>
              </a:rPr>
              <a:t>à excitation séparée. </a:t>
            </a:r>
            <a:endParaRPr lang="fr-FR" sz="2000" dirty="0" smtClean="0">
              <a:solidFill>
                <a:srgbClr val="000000"/>
              </a:solidFill>
              <a:latin typeface="Times New Roman" panose="02020603050405020304" pitchFamily="18" charset="0"/>
            </a:endParaRPr>
          </a:p>
          <a:p>
            <a:endParaRPr lang="fr-FR" sz="2000" dirty="0" smtClean="0">
              <a:solidFill>
                <a:srgbClr val="000000"/>
              </a:solidFill>
              <a:latin typeface="Times New Roman" panose="02020603050405020304" pitchFamily="18" charset="0"/>
            </a:endParaRPr>
          </a:p>
          <a:p>
            <a:pPr marL="342900" indent="-342900">
              <a:buFont typeface="Wingdings" panose="05000000000000000000" pitchFamily="2" charset="2"/>
              <a:buChar char="§"/>
            </a:pPr>
            <a:r>
              <a:rPr lang="fr-FR" sz="2000" dirty="0" smtClean="0">
                <a:solidFill>
                  <a:srgbClr val="000000"/>
                </a:solidFill>
                <a:latin typeface="Times New Roman" panose="02020603050405020304" pitchFamily="18" charset="0"/>
              </a:rPr>
              <a:t>L'application </a:t>
            </a:r>
            <a:r>
              <a:rPr lang="fr-FR" sz="2000" dirty="0">
                <a:solidFill>
                  <a:srgbClr val="000000"/>
                </a:solidFill>
                <a:latin typeface="Times New Roman" panose="02020603050405020304" pitchFamily="18" charset="0"/>
              </a:rPr>
              <a:t>de la commande vectorielle nécessite que l'axe de la composante </a:t>
            </a:r>
            <a:r>
              <a:rPr lang="fr-FR" sz="2000" i="1" dirty="0" err="1" smtClean="0">
                <a:solidFill>
                  <a:srgbClr val="000000"/>
                </a:solidFill>
                <a:latin typeface="Times New Roman" panose="02020603050405020304" pitchFamily="18" charset="0"/>
              </a:rPr>
              <a:t>I</a:t>
            </a:r>
            <a:r>
              <a:rPr lang="fr-FR" sz="1100" i="1" dirty="0" err="1" smtClean="0">
                <a:solidFill>
                  <a:srgbClr val="000000"/>
                </a:solidFill>
                <a:latin typeface="Times New Roman" panose="02020603050405020304" pitchFamily="18" charset="0"/>
              </a:rPr>
              <a:t>sq</a:t>
            </a:r>
            <a:r>
              <a:rPr lang="fr-FR" sz="1100" i="1" dirty="0" smtClean="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soit en quadrature </a:t>
            </a:r>
            <a:r>
              <a:rPr lang="fr-FR" sz="2000" dirty="0">
                <a:solidFill>
                  <a:srgbClr val="000000"/>
                </a:solidFill>
                <a:latin typeface="Times New Roman" panose="02020603050405020304" pitchFamily="18" charset="0"/>
              </a:rPr>
              <a:t>par rapport au flux rotorique par conséquent, la composante </a:t>
            </a:r>
            <a:r>
              <a:rPr lang="fr-FR" sz="2000" i="1" dirty="0" err="1" smtClean="0">
                <a:solidFill>
                  <a:srgbClr val="000000"/>
                </a:solidFill>
                <a:latin typeface="Times New Roman" panose="02020603050405020304" pitchFamily="18" charset="0"/>
              </a:rPr>
              <a:t>I</a:t>
            </a:r>
            <a:r>
              <a:rPr lang="fr-FR" sz="1100" i="1" dirty="0" err="1" smtClean="0">
                <a:solidFill>
                  <a:srgbClr val="000000"/>
                </a:solidFill>
                <a:latin typeface="Times New Roman" panose="02020603050405020304" pitchFamily="18" charset="0"/>
              </a:rPr>
              <a:t>sd</a:t>
            </a:r>
            <a:r>
              <a:rPr lang="fr-FR" sz="1100" i="1" dirty="0" smtClean="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du </a:t>
            </a:r>
            <a:r>
              <a:rPr lang="fr-FR" sz="2000" dirty="0">
                <a:solidFill>
                  <a:srgbClr val="000000"/>
                </a:solidFill>
                <a:latin typeface="Times New Roman" panose="02020603050405020304" pitchFamily="18" charset="0"/>
              </a:rPr>
              <a:t>courant </a:t>
            </a:r>
            <a:r>
              <a:rPr lang="fr-FR" sz="2000" dirty="0" smtClean="0">
                <a:solidFill>
                  <a:srgbClr val="000000"/>
                </a:solidFill>
                <a:latin typeface="Times New Roman" panose="02020603050405020304" pitchFamily="18" charset="0"/>
              </a:rPr>
              <a:t>statorique doit </a:t>
            </a:r>
            <a:r>
              <a:rPr lang="fr-FR" sz="2000" dirty="0">
                <a:solidFill>
                  <a:srgbClr val="000000"/>
                </a:solidFill>
                <a:latin typeface="Times New Roman" panose="02020603050405020304" pitchFamily="18" charset="0"/>
              </a:rPr>
              <a:t>être linéaire au flux rotorique. Si le courant </a:t>
            </a:r>
            <a:r>
              <a:rPr lang="fr-FR" sz="2000" i="1" dirty="0" err="1" smtClean="0">
                <a:solidFill>
                  <a:srgbClr val="000000"/>
                </a:solidFill>
                <a:latin typeface="Times New Roman" panose="02020603050405020304" pitchFamily="18" charset="0"/>
              </a:rPr>
              <a:t>I</a:t>
            </a:r>
            <a:r>
              <a:rPr lang="fr-FR" sz="1100" i="1" dirty="0" err="1" smtClean="0">
                <a:solidFill>
                  <a:srgbClr val="000000"/>
                </a:solidFill>
                <a:latin typeface="Times New Roman" panose="02020603050405020304" pitchFamily="18" charset="0"/>
              </a:rPr>
              <a:t>sd</a:t>
            </a:r>
            <a:r>
              <a:rPr lang="fr-FR" sz="1100" i="1" dirty="0" smtClean="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est </a:t>
            </a:r>
            <a:r>
              <a:rPr lang="fr-FR" sz="2000" dirty="0">
                <a:solidFill>
                  <a:srgbClr val="000000"/>
                </a:solidFill>
                <a:latin typeface="Times New Roman" panose="02020603050405020304" pitchFamily="18" charset="0"/>
              </a:rPr>
              <a:t>dans la même direction que le </a:t>
            </a:r>
            <a:r>
              <a:rPr lang="fr-FR" sz="2000" dirty="0" smtClean="0">
                <a:solidFill>
                  <a:srgbClr val="000000"/>
                </a:solidFill>
                <a:latin typeface="Times New Roman" panose="02020603050405020304" pitchFamily="18" charset="0"/>
              </a:rPr>
              <a:t>flux rotorique</a:t>
            </a:r>
            <a:r>
              <a:rPr lang="fr-FR" sz="2000" dirty="0">
                <a:solidFill>
                  <a:srgbClr val="000000"/>
                </a:solidFill>
                <a:latin typeface="Times New Roman" panose="02020603050405020304" pitchFamily="18" charset="0"/>
              </a:rPr>
              <a:t>, le flux statorique suivant l'axe (d) s'ajoute au flux des aimants, ce qui donne </a:t>
            </a:r>
            <a:r>
              <a:rPr lang="fr-FR" sz="2000" dirty="0" smtClean="0">
                <a:solidFill>
                  <a:srgbClr val="000000"/>
                </a:solidFill>
                <a:latin typeface="Times New Roman" panose="02020603050405020304" pitchFamily="18" charset="0"/>
              </a:rPr>
              <a:t>une augmentation </a:t>
            </a:r>
            <a:r>
              <a:rPr lang="fr-FR" sz="2000" dirty="0">
                <a:solidFill>
                  <a:srgbClr val="000000"/>
                </a:solidFill>
                <a:latin typeface="Times New Roman" panose="02020603050405020304" pitchFamily="18" charset="0"/>
              </a:rPr>
              <a:t>au flux d'entrefer</a:t>
            </a:r>
            <a:r>
              <a:rPr lang="fr-FR" sz="2000" dirty="0"/>
              <a:t> </a:t>
            </a:r>
            <a:br>
              <a:rPr lang="fr-FR" sz="2000" dirty="0"/>
            </a:br>
            <a:endParaRPr lang="fr-FR" sz="2000" dirty="0"/>
          </a:p>
        </p:txBody>
      </p:sp>
    </p:spTree>
    <p:extLst>
      <p:ext uri="{BB962C8B-B14F-4D97-AF65-F5344CB8AC3E}">
        <p14:creationId xmlns:p14="http://schemas.microsoft.com/office/powerpoint/2010/main" val="264312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I.3. Commande vectorielle </a:t>
            </a:r>
            <a:r>
              <a:rPr lang="fr-FR" sz="2800" b="1" dirty="0">
                <a:solidFill>
                  <a:srgbClr val="FF0000"/>
                </a:solidFill>
                <a:latin typeface="Perpetua" panose="02020502060401020303" pitchFamily="18" charset="0"/>
              </a:rPr>
              <a:t>de la </a:t>
            </a:r>
            <a:r>
              <a:rPr lang="fr-FR" sz="2800" b="1" dirty="0" smtClean="0">
                <a:solidFill>
                  <a:srgbClr val="FF0000"/>
                </a:solidFill>
                <a:latin typeface="Perpetua" panose="02020502060401020303" pitchFamily="18" charset="0"/>
              </a:rPr>
              <a:t>MSAP</a:t>
            </a:r>
            <a:endParaRPr lang="fr-FR" sz="2400" b="1" dirty="0">
              <a:solidFill>
                <a:srgbClr val="FF0000"/>
              </a:solidFill>
              <a:latin typeface="Perpetua" panose="02020502060401020303" pitchFamily="18" charset="0"/>
            </a:endParaRPr>
          </a:p>
        </p:txBody>
      </p:sp>
      <p:sp>
        <p:nvSpPr>
          <p:cNvPr id="4" name="Rectangle 3"/>
          <p:cNvSpPr/>
          <p:nvPr/>
        </p:nvSpPr>
        <p:spPr>
          <a:xfrm>
            <a:off x="59118" y="1340767"/>
            <a:ext cx="9025764" cy="369332"/>
          </a:xfrm>
          <a:prstGeom prst="rect">
            <a:avLst/>
          </a:prstGeom>
        </p:spPr>
        <p:txBody>
          <a:bodyPr wrap="square">
            <a:spAutoFit/>
          </a:bodyPr>
          <a:lstStyle/>
          <a:p>
            <a:r>
              <a:rPr lang="fr-FR" b="1" dirty="0">
                <a:solidFill>
                  <a:srgbClr val="FF0000"/>
                </a:solidFill>
                <a:latin typeface="Times New Roman" panose="02020603050405020304" pitchFamily="18" charset="0"/>
              </a:rPr>
              <a:t>1. Modèle de la machine en vue de la </a:t>
            </a:r>
            <a:r>
              <a:rPr lang="fr-FR" b="1" dirty="0" smtClean="0">
                <a:solidFill>
                  <a:srgbClr val="FF0000"/>
                </a:solidFill>
                <a:latin typeface="Times New Roman" panose="02020603050405020304" pitchFamily="18" charset="0"/>
              </a:rPr>
              <a:t>commande</a:t>
            </a:r>
            <a:endParaRPr lang="fr-FR" b="1" dirty="0">
              <a:solidFill>
                <a:srgbClr val="FF0000"/>
              </a:solidFill>
              <a:latin typeface="Times New Roman" panose="02020603050405020304" pitchFamily="18" charset="0"/>
            </a:endParaRPr>
          </a:p>
        </p:txBody>
      </p:sp>
      <p:sp>
        <p:nvSpPr>
          <p:cNvPr id="5" name="Rectangle 4"/>
          <p:cNvSpPr/>
          <p:nvPr/>
        </p:nvSpPr>
        <p:spPr>
          <a:xfrm>
            <a:off x="467544" y="1736914"/>
            <a:ext cx="8208912" cy="1015663"/>
          </a:xfrm>
          <a:prstGeom prst="rect">
            <a:avLst/>
          </a:prstGeom>
        </p:spPr>
        <p:txBody>
          <a:bodyPr wrap="square">
            <a:spAutoFit/>
          </a:bodyPr>
          <a:lstStyle/>
          <a:p>
            <a:r>
              <a:rPr lang="fr-FR" sz="2000" dirty="0">
                <a:solidFill>
                  <a:srgbClr val="000000"/>
                </a:solidFill>
                <a:latin typeface="Times New Roman" panose="02020603050405020304" pitchFamily="18" charset="0"/>
              </a:rPr>
              <a:t>D'autre part, si le courant </a:t>
            </a:r>
            <a:r>
              <a:rPr lang="fr-FR" sz="2000" i="1" dirty="0" err="1" smtClean="0">
                <a:solidFill>
                  <a:srgbClr val="000000"/>
                </a:solidFill>
                <a:latin typeface="Times New Roman" panose="02020603050405020304" pitchFamily="18" charset="0"/>
              </a:rPr>
              <a:t>I</a:t>
            </a:r>
            <a:r>
              <a:rPr lang="fr-FR" sz="1100" i="1" dirty="0" err="1" smtClean="0">
                <a:solidFill>
                  <a:srgbClr val="000000"/>
                </a:solidFill>
                <a:latin typeface="Times New Roman" panose="02020603050405020304" pitchFamily="18" charset="0"/>
              </a:rPr>
              <a:t>sd</a:t>
            </a:r>
            <a:r>
              <a:rPr lang="fr-FR" sz="1100" i="1" dirty="0" smtClean="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est </a:t>
            </a:r>
            <a:r>
              <a:rPr lang="fr-FR" sz="2000" dirty="0">
                <a:solidFill>
                  <a:srgbClr val="000000"/>
                </a:solidFill>
                <a:latin typeface="Times New Roman" panose="02020603050405020304" pitchFamily="18" charset="0"/>
              </a:rPr>
              <a:t>négatif, le flux statorique </a:t>
            </a:r>
            <a:r>
              <a:rPr lang="fr-FR" sz="2000" dirty="0" smtClean="0">
                <a:solidFill>
                  <a:srgbClr val="000000"/>
                </a:solidFill>
                <a:latin typeface="Times New Roman" panose="02020603050405020304" pitchFamily="18" charset="0"/>
              </a:rPr>
              <a:t>sera opposition </a:t>
            </a:r>
            <a:r>
              <a:rPr lang="fr-FR" sz="2000" dirty="0">
                <a:solidFill>
                  <a:srgbClr val="000000"/>
                </a:solidFill>
                <a:latin typeface="Times New Roman" panose="02020603050405020304" pitchFamily="18" charset="0"/>
              </a:rPr>
              <a:t>à celui du rotor, ce qui donne une diminution du flux d'entrefer </a:t>
            </a:r>
            <a:r>
              <a:rPr lang="fr-FR" sz="2000" dirty="0" smtClean="0">
                <a:solidFill>
                  <a:srgbClr val="000000"/>
                </a:solidFill>
                <a:latin typeface="Times New Roman" panose="02020603050405020304" pitchFamily="18" charset="0"/>
              </a:rPr>
              <a:t>(Défluxage).</a:t>
            </a:r>
            <a:endParaRPr lang="fr-FR" sz="2000" dirty="0">
              <a:solidFill>
                <a:srgbClr val="000000"/>
              </a:solidFill>
              <a:latin typeface="Times New Roman" panose="02020603050405020304" pitchFamily="18" charset="0"/>
            </a:endParaRPr>
          </a:p>
          <a:p>
            <a:r>
              <a:rPr lang="fr-FR" sz="2000" dirty="0">
                <a:solidFill>
                  <a:srgbClr val="000000"/>
                </a:solidFill>
                <a:latin typeface="Times New Roman" panose="02020603050405020304" pitchFamily="18" charset="0"/>
              </a:rPr>
              <a:t>Le courant </a:t>
            </a:r>
            <a:r>
              <a:rPr lang="fr-FR" sz="2000" i="1" dirty="0" err="1" smtClean="0">
                <a:solidFill>
                  <a:srgbClr val="000000"/>
                </a:solidFill>
                <a:latin typeface="Times New Roman" panose="02020603050405020304" pitchFamily="18" charset="0"/>
              </a:rPr>
              <a:t>I</a:t>
            </a:r>
            <a:r>
              <a:rPr lang="fr-FR" sz="1100" i="1" dirty="0" err="1" smtClean="0">
                <a:solidFill>
                  <a:srgbClr val="000000"/>
                </a:solidFill>
                <a:latin typeface="Times New Roman" panose="02020603050405020304" pitchFamily="18" charset="0"/>
              </a:rPr>
              <a:t>sd</a:t>
            </a:r>
            <a:r>
              <a:rPr lang="fr-FR" sz="1100" i="1" dirty="0" smtClean="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doit </a:t>
            </a:r>
            <a:r>
              <a:rPr lang="fr-FR" sz="2000" dirty="0">
                <a:solidFill>
                  <a:srgbClr val="000000"/>
                </a:solidFill>
                <a:latin typeface="Times New Roman" panose="02020603050405020304" pitchFamily="18" charset="0"/>
              </a:rPr>
              <a:t>être nul, lorsque le système travaille à couple constant</a:t>
            </a:r>
            <a:r>
              <a:rPr lang="fr-FR" sz="2000" dirty="0" smtClean="0">
                <a:solidFill>
                  <a:srgbClr val="000000"/>
                </a:solidFill>
                <a:latin typeface="Times New Roman" panose="02020603050405020304" pitchFamily="18" charset="0"/>
              </a:rPr>
              <a:t>.</a:t>
            </a:r>
            <a:endParaRPr lang="fr-FR" sz="2000" dirty="0">
              <a:solidFill>
                <a:srgbClr val="000000"/>
              </a:solidFill>
              <a:latin typeface="Times New Roman" panose="02020603050405020304" pitchFamily="18" charset="0"/>
            </a:endParaRPr>
          </a:p>
        </p:txBody>
      </p:sp>
      <p:sp>
        <p:nvSpPr>
          <p:cNvPr id="6" name="Rectangle 5"/>
          <p:cNvSpPr/>
          <p:nvPr/>
        </p:nvSpPr>
        <p:spPr>
          <a:xfrm>
            <a:off x="487510" y="2852936"/>
            <a:ext cx="4572000" cy="646331"/>
          </a:xfrm>
          <a:prstGeom prst="rect">
            <a:avLst/>
          </a:prstGeom>
        </p:spPr>
        <p:txBody>
          <a:bodyPr>
            <a:spAutoFit/>
          </a:bodyPr>
          <a:lstStyle/>
          <a:p>
            <a:r>
              <a:rPr lang="fr-FR" dirty="0">
                <a:solidFill>
                  <a:srgbClr val="000000"/>
                </a:solidFill>
                <a:latin typeface="Times New Roman" panose="02020603050405020304" pitchFamily="18" charset="0"/>
              </a:rPr>
              <a:t>Donc ; </a:t>
            </a:r>
            <a:r>
              <a:rPr lang="fr-FR" dirty="0" err="1" smtClean="0">
                <a:solidFill>
                  <a:srgbClr val="000000"/>
                </a:solidFill>
                <a:latin typeface="Times New Roman" panose="02020603050405020304" pitchFamily="18" charset="0"/>
              </a:rPr>
              <a:t>I</a:t>
            </a:r>
            <a:r>
              <a:rPr lang="fr-FR" sz="1050" dirty="0" err="1" smtClean="0">
                <a:solidFill>
                  <a:srgbClr val="000000"/>
                </a:solidFill>
                <a:latin typeface="Times New Roman" panose="02020603050405020304" pitchFamily="18" charset="0"/>
              </a:rPr>
              <a:t>sd</a:t>
            </a:r>
            <a:r>
              <a:rPr lang="fr-FR" dirty="0" smtClean="0">
                <a:solidFill>
                  <a:srgbClr val="000000"/>
                </a:solidFill>
                <a:latin typeface="Times New Roman" panose="02020603050405020304" pitchFamily="18" charset="0"/>
              </a:rPr>
              <a:t>=0 </a:t>
            </a:r>
            <a:r>
              <a:rPr lang="fr-FR" dirty="0">
                <a:solidFill>
                  <a:srgbClr val="000000"/>
                </a:solidFill>
                <a:latin typeface="Symbol" panose="05050102010706020507" pitchFamily="18" charset="2"/>
              </a:rPr>
              <a:t></a:t>
            </a:r>
            <a:r>
              <a:rPr lang="fr-FR" dirty="0" err="1" smtClean="0">
                <a:solidFill>
                  <a:srgbClr val="000000"/>
                </a:solidFill>
                <a:latin typeface="Times New Roman" panose="02020603050405020304" pitchFamily="18" charset="0"/>
              </a:rPr>
              <a:t>I</a:t>
            </a:r>
            <a:r>
              <a:rPr lang="fr-FR" sz="1050" dirty="0" err="1" smtClean="0">
                <a:solidFill>
                  <a:srgbClr val="000000"/>
                </a:solidFill>
                <a:latin typeface="Times New Roman" panose="02020603050405020304" pitchFamily="18" charset="0"/>
              </a:rPr>
              <a:t>sq</a:t>
            </a:r>
            <a:r>
              <a:rPr lang="fr-FR" dirty="0" smtClean="0">
                <a:solidFill>
                  <a:srgbClr val="000000"/>
                </a:solidFill>
                <a:latin typeface="Times New Roman" panose="02020603050405020304" pitchFamily="18" charset="0"/>
              </a:rPr>
              <a:t>=I</a:t>
            </a:r>
            <a:r>
              <a:rPr lang="fr-FR" sz="1050" dirty="0" smtClean="0">
                <a:solidFill>
                  <a:srgbClr val="000000"/>
                </a:solidFill>
                <a:latin typeface="Times New Roman" panose="02020603050405020304" pitchFamily="18" charset="0"/>
              </a:rPr>
              <a:t>s      , </a:t>
            </a:r>
            <a:r>
              <a:rPr lang="fr-FR" dirty="0" smtClean="0">
                <a:solidFill>
                  <a:srgbClr val="000000"/>
                </a:solidFill>
                <a:latin typeface="Times New Roman" panose="02020603050405020304" pitchFamily="18" charset="0"/>
              </a:rPr>
              <a:t>D’où </a:t>
            </a:r>
            <a:r>
              <a:rPr lang="fr-FR" dirty="0">
                <a:solidFill>
                  <a:srgbClr val="000000"/>
                </a:solidFill>
                <a:latin typeface="Times New Roman" panose="02020603050405020304" pitchFamily="18" charset="0"/>
              </a:rPr>
              <a:t>: </a:t>
            </a:r>
            <a:r>
              <a:rPr lang="fr-FR" dirty="0">
                <a:solidFill>
                  <a:srgbClr val="000000"/>
                </a:solidFill>
                <a:latin typeface="Symbol" panose="05050102010706020507" pitchFamily="18" charset="2"/>
              </a:rPr>
              <a:t></a:t>
            </a:r>
            <a:r>
              <a:rPr lang="fr-FR" sz="1050" dirty="0" err="1">
                <a:solidFill>
                  <a:srgbClr val="000000"/>
                </a:solidFill>
                <a:latin typeface="Times New Roman" panose="02020603050405020304" pitchFamily="18" charset="0"/>
              </a:rPr>
              <a:t>sd</a:t>
            </a:r>
            <a:r>
              <a:rPr lang="fr-FR" dirty="0">
                <a:solidFill>
                  <a:srgbClr val="000000"/>
                </a:solidFill>
                <a:latin typeface="Times New Roman" panose="02020603050405020304" pitchFamily="18" charset="0"/>
              </a:rPr>
              <a:t>=</a:t>
            </a:r>
            <a:r>
              <a:rPr lang="fr-FR" dirty="0">
                <a:solidFill>
                  <a:srgbClr val="000000"/>
                </a:solidFill>
                <a:latin typeface="Symbol" panose="05050102010706020507" pitchFamily="18" charset="2"/>
              </a:rPr>
              <a:t></a:t>
            </a:r>
            <a:r>
              <a:rPr lang="fr-FR" sz="1050" dirty="0">
                <a:solidFill>
                  <a:srgbClr val="000000"/>
                </a:solidFill>
                <a:latin typeface="Times New Roman" panose="02020603050405020304" pitchFamily="18" charset="0"/>
              </a:rPr>
              <a:t>f</a:t>
            </a:r>
            <a:r>
              <a:rPr lang="fr-FR" dirty="0"/>
              <a:t> </a:t>
            </a:r>
            <a:br>
              <a:rPr lang="fr-FR" dirty="0"/>
            </a:br>
            <a:endParaRPr lang="fr-FR" dirty="0"/>
          </a:p>
        </p:txBody>
      </p:sp>
      <p:sp>
        <p:nvSpPr>
          <p:cNvPr id="7" name="Rectangle 6"/>
          <p:cNvSpPr/>
          <p:nvPr/>
        </p:nvSpPr>
        <p:spPr>
          <a:xfrm>
            <a:off x="395536" y="3278894"/>
            <a:ext cx="8106625" cy="1323439"/>
          </a:xfrm>
          <a:prstGeom prst="rect">
            <a:avLst/>
          </a:prstGeom>
        </p:spPr>
        <p:txBody>
          <a:bodyPr wrap="square">
            <a:spAutoFit/>
          </a:bodyPr>
          <a:lstStyle/>
          <a:p>
            <a:r>
              <a:rPr lang="fr-FR" sz="2000" dirty="0">
                <a:solidFill>
                  <a:srgbClr val="000000"/>
                </a:solidFill>
                <a:latin typeface="Times New Roman" panose="02020603050405020304" pitchFamily="18" charset="0"/>
              </a:rPr>
              <a:t>Le couple électromagnétique est : Ce=1,5.p.Iq.</a:t>
            </a:r>
            <a:r>
              <a:rPr lang="fr-FR" sz="2000" dirty="0">
                <a:solidFill>
                  <a:srgbClr val="000000"/>
                </a:solidFill>
                <a:latin typeface="Symbol" panose="05050102010706020507" pitchFamily="18" charset="2"/>
              </a:rPr>
              <a:t></a:t>
            </a:r>
            <a:r>
              <a:rPr lang="fr-FR" sz="1100" dirty="0">
                <a:solidFill>
                  <a:srgbClr val="000000"/>
                </a:solidFill>
                <a:latin typeface="Times New Roman" panose="02020603050405020304" pitchFamily="18" charset="0"/>
              </a:rPr>
              <a:t>f</a:t>
            </a:r>
          </a:p>
          <a:p>
            <a:r>
              <a:rPr lang="fr-FR" sz="2000" dirty="0">
                <a:solidFill>
                  <a:srgbClr val="000000"/>
                </a:solidFill>
                <a:latin typeface="Times New Roman" panose="02020603050405020304" pitchFamily="18" charset="0"/>
              </a:rPr>
              <a:t>Comme le flux </a:t>
            </a:r>
            <a:r>
              <a:rPr lang="fr-FR" sz="2000" dirty="0">
                <a:solidFill>
                  <a:srgbClr val="000000"/>
                </a:solidFill>
                <a:latin typeface="Symbol" panose="05050102010706020507" pitchFamily="18" charset="2"/>
              </a:rPr>
              <a:t></a:t>
            </a:r>
            <a:r>
              <a:rPr lang="fr-FR" sz="1100" dirty="0">
                <a:solidFill>
                  <a:srgbClr val="000000"/>
                </a:solidFill>
                <a:latin typeface="Times New Roman" panose="02020603050405020304" pitchFamily="18" charset="0"/>
              </a:rPr>
              <a:t>f </a:t>
            </a:r>
            <a:r>
              <a:rPr lang="fr-FR" sz="2000" dirty="0">
                <a:solidFill>
                  <a:srgbClr val="000000"/>
                </a:solidFill>
                <a:latin typeface="Times New Roman" panose="02020603050405020304" pitchFamily="18" charset="0"/>
              </a:rPr>
              <a:t>= </a:t>
            </a:r>
            <a:r>
              <a:rPr lang="fr-FR" sz="2000" dirty="0" err="1">
                <a:solidFill>
                  <a:srgbClr val="000000"/>
                </a:solidFill>
                <a:latin typeface="Times New Roman" panose="02020603050405020304" pitchFamily="18" charset="0"/>
              </a:rPr>
              <a:t>cte</a:t>
            </a:r>
            <a:r>
              <a:rPr lang="fr-FR" sz="2000" dirty="0">
                <a:solidFill>
                  <a:srgbClr val="000000"/>
                </a:solidFill>
                <a:latin typeface="Times New Roman" panose="02020603050405020304" pitchFamily="18" charset="0"/>
              </a:rPr>
              <a:t> , donc le couple est directement proportionnel à (I</a:t>
            </a:r>
            <a:r>
              <a:rPr lang="fr-FR" sz="1100" dirty="0">
                <a:solidFill>
                  <a:srgbClr val="000000"/>
                </a:solidFill>
                <a:latin typeface="Times New Roman" panose="02020603050405020304" pitchFamily="18" charset="0"/>
              </a:rPr>
              <a:t>s</a:t>
            </a:r>
            <a:r>
              <a:rPr lang="fr-FR" sz="2000" dirty="0">
                <a:solidFill>
                  <a:srgbClr val="000000"/>
                </a:solidFill>
                <a:latin typeface="Times New Roman" panose="02020603050405020304" pitchFamily="18" charset="0"/>
              </a:rPr>
              <a:t>=</a:t>
            </a:r>
            <a:r>
              <a:rPr lang="fr-FR" sz="2000" dirty="0" err="1">
                <a:solidFill>
                  <a:srgbClr val="000000"/>
                </a:solidFill>
                <a:latin typeface="Times New Roman" panose="02020603050405020304" pitchFamily="18" charset="0"/>
              </a:rPr>
              <a:t>I</a:t>
            </a:r>
            <a:r>
              <a:rPr lang="fr-FR" sz="1100" dirty="0" err="1">
                <a:solidFill>
                  <a:srgbClr val="000000"/>
                </a:solidFill>
                <a:latin typeface="Times New Roman" panose="02020603050405020304" pitchFamily="18" charset="0"/>
              </a:rPr>
              <a:t>sq</a:t>
            </a:r>
            <a:r>
              <a:rPr lang="fr-FR" sz="2000" dirty="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Ce=</a:t>
            </a:r>
            <a:r>
              <a:rPr lang="fr-FR" sz="2000" dirty="0" err="1" smtClean="0">
                <a:solidFill>
                  <a:srgbClr val="000000"/>
                </a:solidFill>
                <a:latin typeface="Times New Roman" panose="02020603050405020304" pitchFamily="18" charset="0"/>
              </a:rPr>
              <a:t>kt.I</a:t>
            </a:r>
            <a:r>
              <a:rPr lang="fr-FR" sz="1100" dirty="0" err="1" smtClean="0">
                <a:solidFill>
                  <a:srgbClr val="000000"/>
                </a:solidFill>
                <a:latin typeface="Times New Roman" panose="02020603050405020304" pitchFamily="18" charset="0"/>
              </a:rPr>
              <a:t>sq</a:t>
            </a:r>
            <a:r>
              <a:rPr lang="fr-FR" sz="1100" dirty="0" smtClean="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Avec </a:t>
            </a:r>
            <a:r>
              <a:rPr lang="fr-FR" sz="2000" dirty="0" err="1" smtClean="0">
                <a:solidFill>
                  <a:srgbClr val="000000"/>
                </a:solidFill>
                <a:latin typeface="Times New Roman" panose="02020603050405020304" pitchFamily="18" charset="0"/>
              </a:rPr>
              <a:t>kt</a:t>
            </a:r>
            <a:r>
              <a:rPr lang="fr-FR" sz="2000" dirty="0">
                <a:solidFill>
                  <a:srgbClr val="000000"/>
                </a:solidFill>
                <a:latin typeface="Times New Roman" panose="02020603050405020304" pitchFamily="18" charset="0"/>
              </a:rPr>
              <a:t>= 1,5.p.</a:t>
            </a:r>
            <a:r>
              <a:rPr lang="fr-FR" sz="2000" dirty="0">
                <a:solidFill>
                  <a:srgbClr val="000000"/>
                </a:solidFill>
                <a:latin typeface="Symbol" panose="05050102010706020507" pitchFamily="18" charset="2"/>
              </a:rPr>
              <a:t></a:t>
            </a:r>
            <a:r>
              <a:rPr lang="fr-FR" sz="1100" dirty="0">
                <a:solidFill>
                  <a:srgbClr val="000000"/>
                </a:solidFill>
                <a:latin typeface="Times New Roman" panose="02020603050405020304" pitchFamily="18" charset="0"/>
              </a:rPr>
              <a:t>f</a:t>
            </a:r>
            <a:r>
              <a:rPr lang="fr-FR" sz="2000" dirty="0"/>
              <a:t> </a:t>
            </a:r>
            <a:br>
              <a:rPr lang="fr-FR" sz="2000" dirty="0"/>
            </a:br>
            <a:endParaRPr lang="fr-FR" sz="2000" dirty="0"/>
          </a:p>
        </p:txBody>
      </p:sp>
      <p:pic>
        <p:nvPicPr>
          <p:cNvPr id="8" name="Image 7"/>
          <p:cNvPicPr>
            <a:picLocks noChangeAspect="1"/>
          </p:cNvPicPr>
          <p:nvPr/>
        </p:nvPicPr>
        <p:blipFill>
          <a:blip r:embed="rId2"/>
          <a:stretch>
            <a:fillRect/>
          </a:stretch>
        </p:blipFill>
        <p:spPr>
          <a:xfrm>
            <a:off x="1835696" y="4355926"/>
            <a:ext cx="4781550" cy="2457450"/>
          </a:xfrm>
          <a:prstGeom prst="rect">
            <a:avLst/>
          </a:prstGeom>
        </p:spPr>
      </p:pic>
    </p:spTree>
    <p:extLst>
      <p:ext uri="{BB962C8B-B14F-4D97-AF65-F5344CB8AC3E}">
        <p14:creationId xmlns:p14="http://schemas.microsoft.com/office/powerpoint/2010/main" val="3844578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I.3. Commande vectorielle </a:t>
            </a:r>
            <a:r>
              <a:rPr lang="fr-FR" sz="2800" b="1" dirty="0">
                <a:solidFill>
                  <a:srgbClr val="FF0000"/>
                </a:solidFill>
                <a:latin typeface="Perpetua" panose="02020502060401020303" pitchFamily="18" charset="0"/>
              </a:rPr>
              <a:t>de la </a:t>
            </a:r>
            <a:r>
              <a:rPr lang="fr-FR" sz="2800" b="1" dirty="0" smtClean="0">
                <a:solidFill>
                  <a:srgbClr val="FF0000"/>
                </a:solidFill>
                <a:latin typeface="Perpetua" panose="02020502060401020303" pitchFamily="18" charset="0"/>
              </a:rPr>
              <a:t>MSAP</a:t>
            </a:r>
            <a:endParaRPr lang="fr-FR" sz="2400" b="1" dirty="0">
              <a:solidFill>
                <a:srgbClr val="FF0000"/>
              </a:solidFill>
              <a:latin typeface="Perpetua" panose="02020502060401020303" pitchFamily="18" charset="0"/>
            </a:endParaRPr>
          </a:p>
        </p:txBody>
      </p:sp>
      <p:sp>
        <p:nvSpPr>
          <p:cNvPr id="4" name="Rectangle 3"/>
          <p:cNvSpPr/>
          <p:nvPr/>
        </p:nvSpPr>
        <p:spPr>
          <a:xfrm>
            <a:off x="59118" y="1340767"/>
            <a:ext cx="9025764" cy="369332"/>
          </a:xfrm>
          <a:prstGeom prst="rect">
            <a:avLst/>
          </a:prstGeom>
        </p:spPr>
        <p:txBody>
          <a:bodyPr wrap="square">
            <a:spAutoFit/>
          </a:bodyPr>
          <a:lstStyle/>
          <a:p>
            <a:r>
              <a:rPr lang="fr-FR" b="1" dirty="0">
                <a:solidFill>
                  <a:srgbClr val="FF0000"/>
                </a:solidFill>
                <a:latin typeface="Times New Roman" panose="02020603050405020304" pitchFamily="18" charset="0"/>
              </a:rPr>
              <a:t>1. Modèle de la machine en vue de la </a:t>
            </a:r>
            <a:r>
              <a:rPr lang="fr-FR" b="1" dirty="0" smtClean="0">
                <a:solidFill>
                  <a:srgbClr val="FF0000"/>
                </a:solidFill>
                <a:latin typeface="Times New Roman" panose="02020603050405020304" pitchFamily="18" charset="0"/>
              </a:rPr>
              <a:t>commande</a:t>
            </a:r>
            <a:endParaRPr lang="fr-FR" b="1" dirty="0">
              <a:solidFill>
                <a:srgbClr val="FF0000"/>
              </a:solidFill>
              <a:latin typeface="Times New Roman" panose="02020603050405020304" pitchFamily="18" charset="0"/>
            </a:endParaRPr>
          </a:p>
        </p:txBody>
      </p:sp>
      <p:sp>
        <p:nvSpPr>
          <p:cNvPr id="9" name="Rectangle 8"/>
          <p:cNvSpPr/>
          <p:nvPr/>
        </p:nvSpPr>
        <p:spPr>
          <a:xfrm>
            <a:off x="70992" y="1761437"/>
            <a:ext cx="8677472" cy="400110"/>
          </a:xfrm>
          <a:prstGeom prst="rect">
            <a:avLst/>
          </a:prstGeom>
        </p:spPr>
        <p:txBody>
          <a:bodyPr wrap="square">
            <a:spAutoFit/>
          </a:bodyPr>
          <a:lstStyle/>
          <a:p>
            <a:r>
              <a:rPr lang="fr-FR" sz="2000" dirty="0">
                <a:solidFill>
                  <a:srgbClr val="000000"/>
                </a:solidFill>
                <a:latin typeface="Times New Roman" panose="02020603050405020304" pitchFamily="18" charset="0"/>
              </a:rPr>
              <a:t>Pour </a:t>
            </a:r>
            <a:r>
              <a:rPr lang="fr-FR" sz="2000" dirty="0" err="1">
                <a:solidFill>
                  <a:srgbClr val="000000"/>
                </a:solidFill>
                <a:latin typeface="Times New Roman" panose="02020603050405020304" pitchFamily="18" charset="0"/>
              </a:rPr>
              <a:t>I</a:t>
            </a:r>
            <a:r>
              <a:rPr lang="fr-FR" sz="1100" dirty="0" err="1">
                <a:solidFill>
                  <a:srgbClr val="000000"/>
                </a:solidFill>
                <a:latin typeface="Times New Roman" panose="02020603050405020304" pitchFamily="18" charset="0"/>
              </a:rPr>
              <a:t>sd</a:t>
            </a:r>
            <a:r>
              <a:rPr lang="fr-FR" sz="2000" dirty="0">
                <a:solidFill>
                  <a:srgbClr val="000000"/>
                </a:solidFill>
                <a:latin typeface="Times New Roman" panose="02020603050405020304" pitchFamily="18" charset="0"/>
              </a:rPr>
              <a:t>=0, le système d’équations de la MSAP sera réduit aux </a:t>
            </a:r>
            <a:r>
              <a:rPr lang="fr-FR" sz="2000" dirty="0" smtClean="0">
                <a:solidFill>
                  <a:srgbClr val="000000"/>
                </a:solidFill>
                <a:latin typeface="Times New Roman" panose="02020603050405020304" pitchFamily="18" charset="0"/>
              </a:rPr>
              <a:t>équations suivantes</a:t>
            </a:r>
            <a:r>
              <a:rPr lang="fr-FR" sz="2000" dirty="0">
                <a:solidFill>
                  <a:srgbClr val="000000"/>
                </a:solidFill>
                <a:latin typeface="Times New Roman" panose="02020603050405020304" pitchFamily="18" charset="0"/>
              </a:rPr>
              <a:t>:</a:t>
            </a:r>
            <a:r>
              <a:rPr lang="fr-FR" sz="2000" dirty="0"/>
              <a:t> </a:t>
            </a:r>
          </a:p>
        </p:txBody>
      </p:sp>
      <p:pic>
        <p:nvPicPr>
          <p:cNvPr id="10" name="Image 9"/>
          <p:cNvPicPr>
            <a:picLocks noChangeAspect="1"/>
          </p:cNvPicPr>
          <p:nvPr/>
        </p:nvPicPr>
        <p:blipFill>
          <a:blip r:embed="rId2"/>
          <a:stretch>
            <a:fillRect/>
          </a:stretch>
        </p:blipFill>
        <p:spPr>
          <a:xfrm>
            <a:off x="395536" y="2172534"/>
            <a:ext cx="3609975" cy="1019175"/>
          </a:xfrm>
          <a:prstGeom prst="rect">
            <a:avLst/>
          </a:prstGeom>
        </p:spPr>
      </p:pic>
      <p:pic>
        <p:nvPicPr>
          <p:cNvPr id="11" name="Image 10"/>
          <p:cNvPicPr>
            <a:picLocks noChangeAspect="1"/>
          </p:cNvPicPr>
          <p:nvPr/>
        </p:nvPicPr>
        <p:blipFill>
          <a:blip r:embed="rId3"/>
          <a:stretch>
            <a:fillRect/>
          </a:stretch>
        </p:blipFill>
        <p:spPr>
          <a:xfrm>
            <a:off x="4211960" y="2172534"/>
            <a:ext cx="3105150" cy="1019175"/>
          </a:xfrm>
          <a:prstGeom prst="rect">
            <a:avLst/>
          </a:prstGeom>
        </p:spPr>
      </p:pic>
      <p:sp>
        <p:nvSpPr>
          <p:cNvPr id="12" name="Rectangle 11"/>
          <p:cNvSpPr/>
          <p:nvPr/>
        </p:nvSpPr>
        <p:spPr>
          <a:xfrm>
            <a:off x="74871" y="3356992"/>
            <a:ext cx="8677472" cy="1015663"/>
          </a:xfrm>
          <a:prstGeom prst="rect">
            <a:avLst/>
          </a:prstGeom>
        </p:spPr>
        <p:txBody>
          <a:bodyPr wrap="square">
            <a:spAutoFit/>
          </a:bodyPr>
          <a:lstStyle/>
          <a:p>
            <a:r>
              <a:rPr lang="fr-FR" sz="2000" dirty="0">
                <a:solidFill>
                  <a:srgbClr val="000000"/>
                </a:solidFill>
                <a:latin typeface="Times New Roman" panose="02020603050405020304" pitchFamily="18" charset="0"/>
              </a:rPr>
              <a:t>On remarque que cette stratégie permet d’éliminer le problème de couplage entre </a:t>
            </a:r>
            <a:r>
              <a:rPr lang="fr-FR" sz="2000" dirty="0" smtClean="0">
                <a:solidFill>
                  <a:srgbClr val="000000"/>
                </a:solidFill>
                <a:latin typeface="Times New Roman" panose="02020603050405020304" pitchFamily="18" charset="0"/>
              </a:rPr>
              <a:t>les axes </a:t>
            </a:r>
            <a:r>
              <a:rPr lang="fr-FR" sz="2000" dirty="0">
                <a:solidFill>
                  <a:srgbClr val="000000"/>
                </a:solidFill>
                <a:latin typeface="Times New Roman" panose="02020603050405020304" pitchFamily="18" charset="0"/>
              </a:rPr>
              <a:t>(</a:t>
            </a:r>
            <a:r>
              <a:rPr lang="fr-FR" sz="2000" dirty="0" err="1">
                <a:solidFill>
                  <a:srgbClr val="000000"/>
                </a:solidFill>
                <a:latin typeface="Times New Roman" panose="02020603050405020304" pitchFamily="18" charset="0"/>
              </a:rPr>
              <a:t>d,q</a:t>
            </a:r>
            <a:r>
              <a:rPr lang="fr-FR" sz="2000" dirty="0">
                <a:solidFill>
                  <a:srgbClr val="000000"/>
                </a:solidFill>
                <a:latin typeface="Times New Roman" panose="02020603050405020304" pitchFamily="18" charset="0"/>
              </a:rPr>
              <a:t>) Lorsque le courant </a:t>
            </a:r>
            <a:r>
              <a:rPr lang="fr-FR" sz="2000" dirty="0" err="1" smtClean="0">
                <a:solidFill>
                  <a:srgbClr val="000000"/>
                </a:solidFill>
                <a:latin typeface="Times New Roman" panose="02020603050405020304" pitchFamily="18" charset="0"/>
              </a:rPr>
              <a:t>I</a:t>
            </a:r>
            <a:r>
              <a:rPr lang="fr-FR" sz="1100" dirty="0" err="1" smtClean="0">
                <a:solidFill>
                  <a:srgbClr val="000000"/>
                </a:solidFill>
                <a:latin typeface="Times New Roman" panose="02020603050405020304" pitchFamily="18" charset="0"/>
              </a:rPr>
              <a:t>sd</a:t>
            </a:r>
            <a:r>
              <a:rPr lang="fr-FR" sz="1100" dirty="0" smtClean="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est </a:t>
            </a:r>
            <a:r>
              <a:rPr lang="fr-FR" sz="2000" dirty="0">
                <a:solidFill>
                  <a:srgbClr val="000000"/>
                </a:solidFill>
                <a:latin typeface="Times New Roman" panose="02020603050405020304" pitchFamily="18" charset="0"/>
              </a:rPr>
              <a:t>nul ,le modèle de la MSAP est réduit au modèle équivalent à la machine à courant continu à excitation séparée </a:t>
            </a:r>
            <a:endParaRPr lang="fr-FR" sz="2000" dirty="0"/>
          </a:p>
        </p:txBody>
      </p:sp>
      <p:pic>
        <p:nvPicPr>
          <p:cNvPr id="13" name="Image 12"/>
          <p:cNvPicPr>
            <a:picLocks noChangeAspect="1"/>
          </p:cNvPicPr>
          <p:nvPr/>
        </p:nvPicPr>
        <p:blipFill>
          <a:blip r:embed="rId4"/>
          <a:stretch>
            <a:fillRect/>
          </a:stretch>
        </p:blipFill>
        <p:spPr>
          <a:xfrm>
            <a:off x="879698" y="4387154"/>
            <a:ext cx="7277100" cy="2354214"/>
          </a:xfrm>
          <a:prstGeom prst="rect">
            <a:avLst/>
          </a:prstGeom>
        </p:spPr>
      </p:pic>
    </p:spTree>
    <p:extLst>
      <p:ext uri="{BB962C8B-B14F-4D97-AF65-F5344CB8AC3E}">
        <p14:creationId xmlns:p14="http://schemas.microsoft.com/office/powerpoint/2010/main" val="3525925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I.3. Commande vectorielle </a:t>
            </a:r>
            <a:r>
              <a:rPr lang="fr-FR" sz="2800" b="1" dirty="0">
                <a:solidFill>
                  <a:srgbClr val="FF0000"/>
                </a:solidFill>
                <a:latin typeface="Perpetua" panose="02020502060401020303" pitchFamily="18" charset="0"/>
              </a:rPr>
              <a:t>de la </a:t>
            </a:r>
            <a:r>
              <a:rPr lang="fr-FR" sz="2800" b="1" dirty="0" smtClean="0">
                <a:solidFill>
                  <a:srgbClr val="FF0000"/>
                </a:solidFill>
                <a:latin typeface="Perpetua" panose="02020502060401020303" pitchFamily="18" charset="0"/>
              </a:rPr>
              <a:t>MSAP</a:t>
            </a:r>
            <a:endParaRPr lang="fr-FR" sz="2400" b="1" dirty="0">
              <a:solidFill>
                <a:srgbClr val="FF0000"/>
              </a:solidFill>
              <a:latin typeface="Perpetua" panose="02020502060401020303" pitchFamily="18" charset="0"/>
            </a:endParaRPr>
          </a:p>
        </p:txBody>
      </p:sp>
      <p:sp>
        <p:nvSpPr>
          <p:cNvPr id="4" name="Rectangle 3"/>
          <p:cNvSpPr/>
          <p:nvPr/>
        </p:nvSpPr>
        <p:spPr>
          <a:xfrm>
            <a:off x="59118" y="1340767"/>
            <a:ext cx="9025764" cy="369332"/>
          </a:xfrm>
          <a:prstGeom prst="rect">
            <a:avLst/>
          </a:prstGeom>
        </p:spPr>
        <p:txBody>
          <a:bodyPr wrap="square">
            <a:spAutoFit/>
          </a:bodyPr>
          <a:lstStyle/>
          <a:p>
            <a:r>
              <a:rPr lang="fr-FR" b="1" dirty="0" smtClean="0">
                <a:solidFill>
                  <a:srgbClr val="FF0000"/>
                </a:solidFill>
                <a:latin typeface="Times New Roman" panose="02020603050405020304" pitchFamily="18" charset="0"/>
              </a:rPr>
              <a:t>2. Découplage par compensation</a:t>
            </a:r>
            <a:endParaRPr lang="fr-FR" b="1" dirty="0">
              <a:solidFill>
                <a:srgbClr val="FF0000"/>
              </a:solidFill>
              <a:latin typeface="Times New Roman" panose="02020603050405020304" pitchFamily="18" charset="0"/>
            </a:endParaRPr>
          </a:p>
        </p:txBody>
      </p:sp>
      <p:sp>
        <p:nvSpPr>
          <p:cNvPr id="5" name="Rectangle 4"/>
          <p:cNvSpPr/>
          <p:nvPr/>
        </p:nvSpPr>
        <p:spPr>
          <a:xfrm>
            <a:off x="123332" y="1834163"/>
            <a:ext cx="8964488" cy="1015663"/>
          </a:xfrm>
          <a:prstGeom prst="rect">
            <a:avLst/>
          </a:prstGeom>
        </p:spPr>
        <p:txBody>
          <a:bodyPr wrap="square">
            <a:spAutoFit/>
          </a:bodyPr>
          <a:lstStyle/>
          <a:p>
            <a:r>
              <a:rPr lang="fr-FR" sz="2000" dirty="0">
                <a:solidFill>
                  <a:srgbClr val="000000"/>
                </a:solidFill>
                <a:latin typeface="Times New Roman" panose="02020603050405020304" pitchFamily="18" charset="0"/>
              </a:rPr>
              <a:t>Le principe de ce découplage revient à définir deux nouvelles variables de commande </a:t>
            </a:r>
            <a:r>
              <a:rPr lang="fr-FR" sz="2000" i="1" dirty="0" smtClean="0">
                <a:solidFill>
                  <a:srgbClr val="000000"/>
                </a:solidFill>
                <a:latin typeface="Times New Roman" panose="02020603050405020304" pitchFamily="18" charset="0"/>
              </a:rPr>
              <a:t>V</a:t>
            </a:r>
            <a:r>
              <a:rPr lang="fr-FR" sz="900" i="1" dirty="0" smtClean="0">
                <a:solidFill>
                  <a:srgbClr val="000000"/>
                </a:solidFill>
                <a:latin typeface="Times New Roman" panose="02020603050405020304" pitchFamily="18" charset="0"/>
              </a:rPr>
              <a:t>sd</a:t>
            </a:r>
            <a:r>
              <a:rPr lang="fr-FR" sz="900" dirty="0" smtClean="0">
                <a:solidFill>
                  <a:srgbClr val="000000"/>
                </a:solidFill>
                <a:latin typeface="Times New Roman" panose="02020603050405020304" pitchFamily="18" charset="0"/>
              </a:rPr>
              <a:t>1 </a:t>
            </a:r>
            <a:r>
              <a:rPr lang="fr-FR" sz="2000" dirty="0" smtClean="0">
                <a:solidFill>
                  <a:srgbClr val="000000"/>
                </a:solidFill>
                <a:latin typeface="Times New Roman" panose="02020603050405020304" pitchFamily="18" charset="0"/>
              </a:rPr>
              <a:t>et </a:t>
            </a:r>
            <a:r>
              <a:rPr lang="fr-FR" sz="2000" i="1" dirty="0">
                <a:solidFill>
                  <a:srgbClr val="000000"/>
                </a:solidFill>
                <a:latin typeface="Times New Roman" panose="02020603050405020304" pitchFamily="18" charset="0"/>
              </a:rPr>
              <a:t>V</a:t>
            </a:r>
            <a:r>
              <a:rPr lang="fr-FR" sz="900" i="1" dirty="0">
                <a:solidFill>
                  <a:srgbClr val="000000"/>
                </a:solidFill>
                <a:latin typeface="Times New Roman" panose="02020603050405020304" pitchFamily="18" charset="0"/>
              </a:rPr>
              <a:t>sq</a:t>
            </a:r>
            <a:r>
              <a:rPr lang="fr-FR" sz="900" dirty="0">
                <a:solidFill>
                  <a:srgbClr val="000000"/>
                </a:solidFill>
                <a:latin typeface="Times New Roman" panose="02020603050405020304" pitchFamily="18" charset="0"/>
              </a:rPr>
              <a:t>1 </a:t>
            </a:r>
            <a:r>
              <a:rPr lang="fr-FR" sz="2000" dirty="0"/>
              <a:t/>
            </a:r>
            <a:br>
              <a:rPr lang="fr-FR" sz="2000" dirty="0"/>
            </a:br>
            <a:endParaRPr lang="fr-FR" sz="2000" dirty="0"/>
          </a:p>
        </p:txBody>
      </p:sp>
      <p:pic>
        <p:nvPicPr>
          <p:cNvPr id="6" name="Image 5"/>
          <p:cNvPicPr>
            <a:picLocks noChangeAspect="1"/>
          </p:cNvPicPr>
          <p:nvPr/>
        </p:nvPicPr>
        <p:blipFill>
          <a:blip r:embed="rId2"/>
          <a:stretch>
            <a:fillRect/>
          </a:stretch>
        </p:blipFill>
        <p:spPr>
          <a:xfrm>
            <a:off x="683568" y="2708920"/>
            <a:ext cx="1512168" cy="720389"/>
          </a:xfrm>
          <a:prstGeom prst="rect">
            <a:avLst/>
          </a:prstGeom>
        </p:spPr>
      </p:pic>
      <p:pic>
        <p:nvPicPr>
          <p:cNvPr id="7" name="Image 6"/>
          <p:cNvPicPr>
            <a:picLocks noChangeAspect="1"/>
          </p:cNvPicPr>
          <p:nvPr/>
        </p:nvPicPr>
        <p:blipFill>
          <a:blip r:embed="rId3"/>
          <a:stretch>
            <a:fillRect/>
          </a:stretch>
        </p:blipFill>
        <p:spPr>
          <a:xfrm>
            <a:off x="3203848" y="2564904"/>
            <a:ext cx="1922519" cy="1272729"/>
          </a:xfrm>
          <a:prstGeom prst="rect">
            <a:avLst/>
          </a:prstGeom>
        </p:spPr>
      </p:pic>
      <p:sp>
        <p:nvSpPr>
          <p:cNvPr id="8" name="Rectangle 7"/>
          <p:cNvSpPr/>
          <p:nvPr/>
        </p:nvSpPr>
        <p:spPr>
          <a:xfrm>
            <a:off x="5724128" y="2526660"/>
            <a:ext cx="3096344" cy="646331"/>
          </a:xfrm>
          <a:prstGeom prst="rect">
            <a:avLst/>
          </a:prstGeom>
        </p:spPr>
        <p:txBody>
          <a:bodyPr wrap="square">
            <a:spAutoFit/>
          </a:bodyPr>
          <a:lstStyle/>
          <a:p>
            <a:r>
              <a:rPr lang="fr-FR" dirty="0" smtClean="0">
                <a:solidFill>
                  <a:srgbClr val="000000"/>
                </a:solidFill>
                <a:latin typeface="Times New Roman" panose="02020603050405020304" pitchFamily="18" charset="0"/>
              </a:rPr>
              <a:t>(</a:t>
            </a:r>
            <a:r>
              <a:rPr lang="fr-FR" i="1" dirty="0" err="1">
                <a:solidFill>
                  <a:srgbClr val="000000"/>
                </a:solidFill>
                <a:latin typeface="Times New Roman" panose="02020603050405020304" pitchFamily="18" charset="0"/>
              </a:rPr>
              <a:t>e</a:t>
            </a:r>
            <a:r>
              <a:rPr lang="fr-FR" sz="1050" i="1" dirty="0" err="1">
                <a:solidFill>
                  <a:srgbClr val="000000"/>
                </a:solidFill>
                <a:latin typeface="Times New Roman" panose="02020603050405020304" pitchFamily="18" charset="0"/>
              </a:rPr>
              <a:t>d</a:t>
            </a:r>
            <a:r>
              <a:rPr lang="fr-FR" dirty="0" err="1">
                <a:solidFill>
                  <a:srgbClr val="000000"/>
                </a:solidFill>
                <a:latin typeface="Times New Roman" panose="02020603050405020304" pitchFamily="18" charset="0"/>
              </a:rPr>
              <a:t>,</a:t>
            </a:r>
            <a:r>
              <a:rPr lang="fr-FR" i="1" dirty="0" err="1">
                <a:solidFill>
                  <a:srgbClr val="000000"/>
                </a:solidFill>
                <a:latin typeface="Times New Roman" panose="02020603050405020304" pitchFamily="18" charset="0"/>
              </a:rPr>
              <a:t>e</a:t>
            </a:r>
            <a:r>
              <a:rPr lang="fr-FR" sz="1050" i="1" dirty="0" err="1">
                <a:solidFill>
                  <a:srgbClr val="000000"/>
                </a:solidFill>
                <a:latin typeface="Times New Roman" panose="02020603050405020304" pitchFamily="18" charset="0"/>
              </a:rPr>
              <a:t>q</a:t>
            </a:r>
            <a:r>
              <a:rPr lang="fr-FR" dirty="0">
                <a:solidFill>
                  <a:srgbClr val="000000"/>
                </a:solidFill>
                <a:latin typeface="Times New Roman" panose="02020603050405020304" pitchFamily="18" charset="0"/>
              </a:rPr>
              <a:t>) représente les perturbations à compenser</a:t>
            </a:r>
            <a:r>
              <a:rPr lang="fr-FR" dirty="0"/>
              <a:t> </a:t>
            </a:r>
          </a:p>
        </p:txBody>
      </p:sp>
      <p:pic>
        <p:nvPicPr>
          <p:cNvPr id="14" name="Image 13"/>
          <p:cNvPicPr>
            <a:picLocks noChangeAspect="1"/>
          </p:cNvPicPr>
          <p:nvPr/>
        </p:nvPicPr>
        <p:blipFill>
          <a:blip r:embed="rId4"/>
          <a:stretch>
            <a:fillRect/>
          </a:stretch>
        </p:blipFill>
        <p:spPr>
          <a:xfrm>
            <a:off x="683568" y="3903733"/>
            <a:ext cx="7272808" cy="2867000"/>
          </a:xfrm>
          <a:prstGeom prst="rect">
            <a:avLst/>
          </a:prstGeom>
        </p:spPr>
      </p:pic>
    </p:spTree>
    <p:extLst>
      <p:ext uri="{BB962C8B-B14F-4D97-AF65-F5344CB8AC3E}">
        <p14:creationId xmlns:p14="http://schemas.microsoft.com/office/powerpoint/2010/main" val="390261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I.3. Commande vectorielle </a:t>
            </a:r>
            <a:r>
              <a:rPr lang="fr-FR" sz="2800" b="1" dirty="0">
                <a:solidFill>
                  <a:srgbClr val="FF0000"/>
                </a:solidFill>
                <a:latin typeface="Perpetua" panose="02020502060401020303" pitchFamily="18" charset="0"/>
              </a:rPr>
              <a:t>de la </a:t>
            </a:r>
            <a:r>
              <a:rPr lang="fr-FR" sz="2800" b="1" dirty="0" smtClean="0">
                <a:solidFill>
                  <a:srgbClr val="FF0000"/>
                </a:solidFill>
                <a:latin typeface="Perpetua" panose="02020502060401020303" pitchFamily="18" charset="0"/>
              </a:rPr>
              <a:t>MSAP</a:t>
            </a:r>
            <a:endParaRPr lang="fr-FR" sz="2400" b="1" dirty="0">
              <a:solidFill>
                <a:srgbClr val="FF0000"/>
              </a:solidFill>
              <a:latin typeface="Perpetua" panose="02020502060401020303" pitchFamily="18" charset="0"/>
            </a:endParaRPr>
          </a:p>
        </p:txBody>
      </p:sp>
      <p:sp>
        <p:nvSpPr>
          <p:cNvPr id="4" name="Rectangle 3"/>
          <p:cNvSpPr/>
          <p:nvPr/>
        </p:nvSpPr>
        <p:spPr>
          <a:xfrm>
            <a:off x="59118" y="1340767"/>
            <a:ext cx="9025764" cy="646331"/>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2. Calcul des régulateurs </a:t>
            </a:r>
            <a:endParaRPr lang="fr-FR" b="1" dirty="0" smtClean="0">
              <a:solidFill>
                <a:srgbClr val="FF0000"/>
              </a:solidFill>
              <a:latin typeface="Times New Roman" panose="02020603050405020304" pitchFamily="18" charset="0"/>
              <a:cs typeface="Times New Roman" panose="02020603050405020304" pitchFamily="18" charset="0"/>
            </a:endParaRPr>
          </a:p>
          <a:p>
            <a:r>
              <a:rPr lang="fr-FR" b="1" dirty="0" smtClean="0">
                <a:solidFill>
                  <a:srgbClr val="FF0000"/>
                </a:solidFill>
                <a:latin typeface="Times New Roman" panose="02020603050405020304" pitchFamily="18" charset="0"/>
                <a:cs typeface="Times New Roman" panose="02020603050405020304" pitchFamily="18" charset="0"/>
              </a:rPr>
              <a:t>a</a:t>
            </a:r>
            <a:r>
              <a:rPr lang="fr-FR" b="1" dirty="0">
                <a:solidFill>
                  <a:srgbClr val="FF0000"/>
                </a:solidFill>
                <a:latin typeface="Times New Roman" panose="02020603050405020304" pitchFamily="18" charset="0"/>
                <a:cs typeface="Times New Roman" panose="02020603050405020304" pitchFamily="18" charset="0"/>
              </a:rPr>
              <a:t>/ Régulateur du flux</a:t>
            </a:r>
            <a:r>
              <a:rPr lang="fr-FR" dirty="0">
                <a:solidFill>
                  <a:srgbClr val="FF0000"/>
                </a:solidFill>
                <a:latin typeface="Times New Roman" panose="02020603050405020304" pitchFamily="18" charset="0"/>
                <a:cs typeface="Times New Roman" panose="02020603050405020304" pitchFamily="18" charset="0"/>
              </a:rPr>
              <a:t> </a:t>
            </a:r>
            <a:endParaRPr lang="fr-FR" b="1" dirty="0">
              <a:solidFill>
                <a:srgbClr val="FF0000"/>
              </a:solidFill>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2"/>
          <a:stretch>
            <a:fillRect/>
          </a:stretch>
        </p:blipFill>
        <p:spPr>
          <a:xfrm>
            <a:off x="59118" y="2348879"/>
            <a:ext cx="3467100" cy="1000125"/>
          </a:xfrm>
          <a:prstGeom prst="rect">
            <a:avLst/>
          </a:prstGeom>
        </p:spPr>
      </p:pic>
      <p:pic>
        <p:nvPicPr>
          <p:cNvPr id="10" name="Image 9"/>
          <p:cNvPicPr>
            <a:picLocks noChangeAspect="1"/>
          </p:cNvPicPr>
          <p:nvPr/>
        </p:nvPicPr>
        <p:blipFill>
          <a:blip r:embed="rId3"/>
          <a:stretch>
            <a:fillRect/>
          </a:stretch>
        </p:blipFill>
        <p:spPr>
          <a:xfrm>
            <a:off x="4139952" y="2477467"/>
            <a:ext cx="4629150" cy="742950"/>
          </a:xfrm>
          <a:prstGeom prst="rect">
            <a:avLst/>
          </a:prstGeom>
        </p:spPr>
      </p:pic>
      <p:cxnSp>
        <p:nvCxnSpPr>
          <p:cNvPr id="12" name="Connecteur droit avec flèche 11"/>
          <p:cNvCxnSpPr>
            <a:stCxn id="9" idx="3"/>
            <a:endCxn id="10" idx="1"/>
          </p:cNvCxnSpPr>
          <p:nvPr/>
        </p:nvCxnSpPr>
        <p:spPr>
          <a:xfrm>
            <a:off x="3526218" y="2848942"/>
            <a:ext cx="6137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4"/>
          <a:stretch>
            <a:fillRect/>
          </a:stretch>
        </p:blipFill>
        <p:spPr>
          <a:xfrm>
            <a:off x="899592" y="3268997"/>
            <a:ext cx="6739861" cy="1160140"/>
          </a:xfrm>
          <a:prstGeom prst="rect">
            <a:avLst/>
          </a:prstGeom>
        </p:spPr>
      </p:pic>
      <p:sp>
        <p:nvSpPr>
          <p:cNvPr id="15" name="Rectangle 14"/>
          <p:cNvSpPr/>
          <p:nvPr/>
        </p:nvSpPr>
        <p:spPr>
          <a:xfrm>
            <a:off x="87847" y="4457122"/>
            <a:ext cx="7560840" cy="369332"/>
          </a:xfrm>
          <a:prstGeom prst="rect">
            <a:avLst/>
          </a:prstGeom>
        </p:spPr>
        <p:txBody>
          <a:bodyPr wrap="square">
            <a:spAutoFit/>
          </a:bodyPr>
          <a:lstStyle/>
          <a:p>
            <a:r>
              <a:rPr lang="fr-FR" dirty="0">
                <a:solidFill>
                  <a:srgbClr val="000000"/>
                </a:solidFill>
                <a:latin typeface="Times New Roman" panose="02020603050405020304" pitchFamily="18" charset="0"/>
              </a:rPr>
              <a:t>Le régulateur (Reg </a:t>
            </a:r>
            <a:r>
              <a:rPr lang="fr-FR" sz="1050" dirty="0">
                <a:solidFill>
                  <a:srgbClr val="000000"/>
                </a:solidFill>
                <a:latin typeface="Times New Roman" panose="02020603050405020304" pitchFamily="18" charset="0"/>
              </a:rPr>
              <a:t>d</a:t>
            </a:r>
            <a:r>
              <a:rPr lang="fr-FR" dirty="0">
                <a:solidFill>
                  <a:srgbClr val="000000"/>
                </a:solidFill>
                <a:latin typeface="Times New Roman" panose="02020603050405020304" pitchFamily="18" charset="0"/>
              </a:rPr>
              <a:t>) a une fonction de transfert donnée par :</a:t>
            </a:r>
            <a:r>
              <a:rPr lang="fr-FR" dirty="0"/>
              <a:t> </a:t>
            </a:r>
          </a:p>
        </p:txBody>
      </p:sp>
      <p:pic>
        <p:nvPicPr>
          <p:cNvPr id="16" name="Image 15"/>
          <p:cNvPicPr>
            <a:picLocks noChangeAspect="1"/>
          </p:cNvPicPr>
          <p:nvPr/>
        </p:nvPicPr>
        <p:blipFill>
          <a:blip r:embed="rId5"/>
          <a:stretch>
            <a:fillRect/>
          </a:stretch>
        </p:blipFill>
        <p:spPr>
          <a:xfrm>
            <a:off x="1619672" y="5013262"/>
            <a:ext cx="6745957" cy="1834790"/>
          </a:xfrm>
          <a:prstGeom prst="rect">
            <a:avLst/>
          </a:prstGeom>
        </p:spPr>
      </p:pic>
      <p:sp>
        <p:nvSpPr>
          <p:cNvPr id="17" name="Rectangle 16"/>
          <p:cNvSpPr/>
          <p:nvPr/>
        </p:nvSpPr>
        <p:spPr>
          <a:xfrm>
            <a:off x="6453448" y="3994386"/>
            <a:ext cx="2315654" cy="369332"/>
          </a:xfrm>
          <a:prstGeom prst="rect">
            <a:avLst/>
          </a:prstGeom>
        </p:spPr>
        <p:txBody>
          <a:bodyPr wrap="square">
            <a:spAutoFit/>
          </a:bodyPr>
          <a:lstStyle/>
          <a:p>
            <a:r>
              <a:rPr lang="fr-FR" dirty="0">
                <a:solidFill>
                  <a:srgbClr val="000000"/>
                </a:solidFill>
                <a:latin typeface="Times New Roman" panose="02020603050405020304" pitchFamily="18" charset="0"/>
              </a:rPr>
              <a:t>Régulateur du </a:t>
            </a:r>
            <a:r>
              <a:rPr lang="fr-FR" dirty="0" smtClean="0">
                <a:solidFill>
                  <a:srgbClr val="000000"/>
                </a:solidFill>
                <a:latin typeface="Times New Roman" panose="02020603050405020304" pitchFamily="18" charset="0"/>
              </a:rPr>
              <a:t>flux</a:t>
            </a:r>
            <a:r>
              <a:rPr lang="fr-FR" dirty="0" smtClean="0"/>
              <a:t> </a:t>
            </a:r>
            <a:endParaRPr lang="fr-FR" dirty="0"/>
          </a:p>
        </p:txBody>
      </p:sp>
    </p:spTree>
    <p:extLst>
      <p:ext uri="{BB962C8B-B14F-4D97-AF65-F5344CB8AC3E}">
        <p14:creationId xmlns:p14="http://schemas.microsoft.com/office/powerpoint/2010/main" val="3365083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I.3. Commande vectorielle </a:t>
            </a:r>
            <a:r>
              <a:rPr lang="fr-FR" sz="2800" b="1" dirty="0">
                <a:solidFill>
                  <a:srgbClr val="FF0000"/>
                </a:solidFill>
                <a:latin typeface="Perpetua" panose="02020502060401020303" pitchFamily="18" charset="0"/>
              </a:rPr>
              <a:t>de la </a:t>
            </a:r>
            <a:r>
              <a:rPr lang="fr-FR" sz="2800" b="1" dirty="0" smtClean="0">
                <a:solidFill>
                  <a:srgbClr val="FF0000"/>
                </a:solidFill>
                <a:latin typeface="Perpetua" panose="02020502060401020303" pitchFamily="18" charset="0"/>
              </a:rPr>
              <a:t>MSAP</a:t>
            </a:r>
            <a:endParaRPr lang="fr-FR" sz="2400" b="1" dirty="0">
              <a:solidFill>
                <a:srgbClr val="FF0000"/>
              </a:solidFill>
              <a:latin typeface="Perpetua" panose="02020502060401020303" pitchFamily="18" charset="0"/>
            </a:endParaRPr>
          </a:p>
        </p:txBody>
      </p:sp>
      <p:sp>
        <p:nvSpPr>
          <p:cNvPr id="4" name="Rectangle 3"/>
          <p:cNvSpPr/>
          <p:nvPr/>
        </p:nvSpPr>
        <p:spPr>
          <a:xfrm>
            <a:off x="59118" y="1340767"/>
            <a:ext cx="9025764" cy="646331"/>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2. Calcul des régulateurs </a:t>
            </a:r>
            <a:endParaRPr lang="fr-FR" b="1" dirty="0" smtClean="0">
              <a:solidFill>
                <a:srgbClr val="FF0000"/>
              </a:solidFill>
              <a:latin typeface="Times New Roman" panose="02020603050405020304" pitchFamily="18" charset="0"/>
              <a:cs typeface="Times New Roman" panose="02020603050405020304" pitchFamily="18" charset="0"/>
            </a:endParaRPr>
          </a:p>
          <a:p>
            <a:r>
              <a:rPr lang="fr-FR" b="1" dirty="0" smtClean="0">
                <a:solidFill>
                  <a:srgbClr val="FF0000"/>
                </a:solidFill>
                <a:latin typeface="Times New Roman" panose="02020603050405020304" pitchFamily="18" charset="0"/>
                <a:cs typeface="Times New Roman" panose="02020603050405020304" pitchFamily="18" charset="0"/>
              </a:rPr>
              <a:t>b/ </a:t>
            </a:r>
            <a:r>
              <a:rPr lang="fr-FR" b="1" dirty="0">
                <a:solidFill>
                  <a:srgbClr val="FF0000"/>
                </a:solidFill>
                <a:latin typeface="Times New Roman" panose="02020603050405020304" pitchFamily="18" charset="0"/>
                <a:cs typeface="Times New Roman" panose="02020603050405020304" pitchFamily="18" charset="0"/>
              </a:rPr>
              <a:t>Régulateur du </a:t>
            </a:r>
            <a:r>
              <a:rPr lang="fr-FR" b="1" dirty="0" smtClean="0">
                <a:solidFill>
                  <a:srgbClr val="FF0000"/>
                </a:solidFill>
                <a:latin typeface="Times New Roman" panose="02020603050405020304" pitchFamily="18" charset="0"/>
                <a:cs typeface="Times New Roman" panose="02020603050405020304" pitchFamily="18" charset="0"/>
              </a:rPr>
              <a:t>couple</a:t>
            </a:r>
            <a:endParaRPr lang="fr-FR" b="1" dirty="0">
              <a:solidFill>
                <a:srgbClr val="FF0000"/>
              </a:solidFill>
              <a:latin typeface="Times New Roman" panose="02020603050405020304" pitchFamily="18" charset="0"/>
              <a:cs typeface="Times New Roman" panose="02020603050405020304" pitchFamily="18" charset="0"/>
            </a:endParaRPr>
          </a:p>
        </p:txBody>
      </p:sp>
      <p:pic>
        <p:nvPicPr>
          <p:cNvPr id="11" name="Image 10"/>
          <p:cNvPicPr>
            <a:picLocks noChangeAspect="1"/>
          </p:cNvPicPr>
          <p:nvPr/>
        </p:nvPicPr>
        <p:blipFill>
          <a:blip r:embed="rId2"/>
          <a:stretch>
            <a:fillRect/>
          </a:stretch>
        </p:blipFill>
        <p:spPr>
          <a:xfrm>
            <a:off x="755576" y="2275129"/>
            <a:ext cx="1512168" cy="720389"/>
          </a:xfrm>
          <a:prstGeom prst="rect">
            <a:avLst/>
          </a:prstGeom>
        </p:spPr>
      </p:pic>
      <p:pic>
        <p:nvPicPr>
          <p:cNvPr id="14" name="Image 13"/>
          <p:cNvPicPr>
            <a:picLocks noChangeAspect="1"/>
          </p:cNvPicPr>
          <p:nvPr/>
        </p:nvPicPr>
        <p:blipFill>
          <a:blip r:embed="rId3"/>
          <a:stretch>
            <a:fillRect/>
          </a:stretch>
        </p:blipFill>
        <p:spPr>
          <a:xfrm>
            <a:off x="3275856" y="2131113"/>
            <a:ext cx="1922519" cy="1272729"/>
          </a:xfrm>
          <a:prstGeom prst="rect">
            <a:avLst/>
          </a:prstGeom>
        </p:spPr>
      </p:pic>
      <p:pic>
        <p:nvPicPr>
          <p:cNvPr id="5" name="Image 4"/>
          <p:cNvPicPr>
            <a:picLocks noChangeAspect="1"/>
          </p:cNvPicPr>
          <p:nvPr/>
        </p:nvPicPr>
        <p:blipFill>
          <a:blip r:embed="rId4"/>
          <a:stretch>
            <a:fillRect/>
          </a:stretch>
        </p:blipFill>
        <p:spPr>
          <a:xfrm>
            <a:off x="755576" y="3719947"/>
            <a:ext cx="7222145" cy="1243948"/>
          </a:xfrm>
          <a:prstGeom prst="rect">
            <a:avLst/>
          </a:prstGeom>
        </p:spPr>
      </p:pic>
      <p:sp>
        <p:nvSpPr>
          <p:cNvPr id="6" name="Rectangle 5"/>
          <p:cNvSpPr/>
          <p:nvPr/>
        </p:nvSpPr>
        <p:spPr>
          <a:xfrm>
            <a:off x="3059832" y="5003361"/>
            <a:ext cx="4572000" cy="369332"/>
          </a:xfrm>
          <a:prstGeom prst="rect">
            <a:avLst/>
          </a:prstGeom>
        </p:spPr>
        <p:txBody>
          <a:bodyPr>
            <a:spAutoFit/>
          </a:bodyPr>
          <a:lstStyle/>
          <a:p>
            <a:r>
              <a:rPr lang="fr-FR" dirty="0">
                <a:solidFill>
                  <a:srgbClr val="000000"/>
                </a:solidFill>
                <a:latin typeface="Times New Roman" panose="02020603050405020304" pitchFamily="18" charset="0"/>
              </a:rPr>
              <a:t>Régulateur du couple</a:t>
            </a:r>
            <a:r>
              <a:rPr lang="fr-FR" dirty="0"/>
              <a:t> </a:t>
            </a:r>
          </a:p>
        </p:txBody>
      </p:sp>
      <p:pic>
        <p:nvPicPr>
          <p:cNvPr id="7" name="Image 6"/>
          <p:cNvPicPr>
            <a:picLocks noChangeAspect="1"/>
          </p:cNvPicPr>
          <p:nvPr/>
        </p:nvPicPr>
        <p:blipFill>
          <a:blip r:embed="rId5"/>
          <a:stretch>
            <a:fillRect/>
          </a:stretch>
        </p:blipFill>
        <p:spPr>
          <a:xfrm>
            <a:off x="0" y="5477835"/>
            <a:ext cx="9023374" cy="1272261"/>
          </a:xfrm>
          <a:prstGeom prst="rect">
            <a:avLst/>
          </a:prstGeom>
        </p:spPr>
      </p:pic>
    </p:spTree>
    <p:extLst>
      <p:ext uri="{BB962C8B-B14F-4D97-AF65-F5344CB8AC3E}">
        <p14:creationId xmlns:p14="http://schemas.microsoft.com/office/powerpoint/2010/main" val="277976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8568952" cy="5184576"/>
          </a:xfrm>
        </p:spPr>
        <p:txBody>
          <a:bodyPr>
            <a:noAutofit/>
          </a:bodyPr>
          <a:lstStyle/>
          <a:p>
            <a:pPr algn="l"/>
            <a:r>
              <a:rPr lang="fr-FR" sz="2400" u="sng" dirty="0">
                <a:solidFill>
                  <a:srgbClr val="FF0000"/>
                </a:solidFill>
                <a:latin typeface="Perpetua" panose="02020502060401020303" pitchFamily="18" charset="0"/>
              </a:rPr>
              <a:t>hypothèses simplificatrices</a:t>
            </a:r>
          </a:p>
          <a:p>
            <a:pPr marL="285750" indent="-285750" algn="l">
              <a:buFont typeface="Wingdings" panose="05000000000000000000" pitchFamily="2" charset="2"/>
              <a:buChar char="Ø"/>
            </a:pPr>
            <a:r>
              <a:rPr lang="fr-FR" sz="2400" dirty="0" smtClean="0">
                <a:solidFill>
                  <a:schemeClr val="tx1"/>
                </a:solidFill>
                <a:latin typeface="Perpetua" panose="02020502060401020303" pitchFamily="18" charset="0"/>
              </a:rPr>
              <a:t>L'entrefer </a:t>
            </a:r>
            <a:r>
              <a:rPr lang="fr-FR" sz="2400" dirty="0">
                <a:solidFill>
                  <a:schemeClr val="tx1"/>
                </a:solidFill>
                <a:latin typeface="Perpetua" panose="02020502060401020303" pitchFamily="18" charset="0"/>
              </a:rPr>
              <a:t>est d’épaisseur uniforme et l'effet d'encochage est </a:t>
            </a:r>
            <a:r>
              <a:rPr lang="fr-FR" sz="2400" dirty="0" smtClean="0">
                <a:solidFill>
                  <a:schemeClr val="tx1"/>
                </a:solidFill>
                <a:latin typeface="Perpetua" panose="02020502060401020303" pitchFamily="18" charset="0"/>
              </a:rPr>
              <a:t>négligeable.</a:t>
            </a:r>
          </a:p>
          <a:p>
            <a:pPr marL="285750" indent="-285750" algn="l">
              <a:buFont typeface="Wingdings" panose="05000000000000000000" pitchFamily="2" charset="2"/>
              <a:buChar char="Ø"/>
            </a:pPr>
            <a:r>
              <a:rPr lang="fr-FR" sz="2400" dirty="0" smtClean="0">
                <a:solidFill>
                  <a:schemeClr val="tx1"/>
                </a:solidFill>
                <a:latin typeface="Perpetua" panose="02020502060401020303" pitchFamily="18" charset="0"/>
              </a:rPr>
              <a:t>La </a:t>
            </a:r>
            <a:r>
              <a:rPr lang="fr-FR" sz="2400" dirty="0">
                <a:solidFill>
                  <a:schemeClr val="tx1"/>
                </a:solidFill>
                <a:latin typeface="Perpetua" panose="02020502060401020303" pitchFamily="18" charset="0"/>
              </a:rPr>
              <a:t>saturation du circuit magnétique, l'hystérésis et les courants de Foucault </a:t>
            </a:r>
            <a:r>
              <a:rPr lang="fr-FR" sz="2400" dirty="0" smtClean="0">
                <a:solidFill>
                  <a:schemeClr val="tx1"/>
                </a:solidFill>
                <a:latin typeface="Perpetua" panose="02020502060401020303" pitchFamily="18" charset="0"/>
              </a:rPr>
              <a:t>sont négligeables.</a:t>
            </a:r>
          </a:p>
          <a:p>
            <a:pPr marL="285750" indent="-285750" algn="l">
              <a:buFont typeface="Wingdings" panose="05000000000000000000" pitchFamily="2" charset="2"/>
              <a:buChar char="Ø"/>
            </a:pPr>
            <a:r>
              <a:rPr lang="fr-FR" sz="2400" dirty="0" smtClean="0">
                <a:solidFill>
                  <a:schemeClr val="tx1"/>
                </a:solidFill>
                <a:latin typeface="Perpetua" panose="02020502060401020303" pitchFamily="18" charset="0"/>
              </a:rPr>
              <a:t>Les </a:t>
            </a:r>
            <a:r>
              <a:rPr lang="fr-FR" sz="2400" dirty="0">
                <a:solidFill>
                  <a:schemeClr val="tx1"/>
                </a:solidFill>
                <a:latin typeface="Perpetua" panose="02020502060401020303" pitchFamily="18" charset="0"/>
              </a:rPr>
              <a:t>résistances des enroulements ne varient pas avec la température et on néglige l'effet </a:t>
            </a:r>
            <a:r>
              <a:rPr lang="fr-FR" sz="2400" dirty="0" err="1" smtClean="0">
                <a:solidFill>
                  <a:schemeClr val="tx1"/>
                </a:solidFill>
                <a:latin typeface="Perpetua" panose="02020502060401020303" pitchFamily="18" charset="0"/>
              </a:rPr>
              <a:t>depeau</a:t>
            </a:r>
            <a:r>
              <a:rPr lang="fr-FR" sz="2400" dirty="0" smtClean="0">
                <a:solidFill>
                  <a:schemeClr val="tx1"/>
                </a:solidFill>
                <a:latin typeface="Perpetua" panose="02020502060401020303" pitchFamily="18" charset="0"/>
              </a:rPr>
              <a:t>.</a:t>
            </a:r>
          </a:p>
          <a:p>
            <a:pPr marL="285750" indent="-285750" algn="l">
              <a:buFont typeface="Wingdings" panose="05000000000000000000" pitchFamily="2" charset="2"/>
              <a:buChar char="Ø"/>
            </a:pPr>
            <a:r>
              <a:rPr lang="fr-FR" sz="2400" dirty="0" smtClean="0">
                <a:solidFill>
                  <a:schemeClr val="tx1"/>
                </a:solidFill>
                <a:latin typeface="Perpetua" panose="02020502060401020303" pitchFamily="18" charset="0"/>
              </a:rPr>
              <a:t>On </a:t>
            </a:r>
            <a:r>
              <a:rPr lang="fr-FR" sz="2400" dirty="0">
                <a:solidFill>
                  <a:schemeClr val="tx1"/>
                </a:solidFill>
                <a:latin typeface="Perpetua" panose="02020502060401020303" pitchFamily="18" charset="0"/>
              </a:rPr>
              <a:t>admet de plus que la </a:t>
            </a:r>
            <a:r>
              <a:rPr lang="fr-FR" sz="2400" dirty="0" err="1">
                <a:solidFill>
                  <a:schemeClr val="tx1"/>
                </a:solidFill>
                <a:latin typeface="Perpetua" panose="02020502060401020303" pitchFamily="18" charset="0"/>
              </a:rPr>
              <a:t>f.m.m</a:t>
            </a:r>
            <a:r>
              <a:rPr lang="fr-FR" sz="2400" dirty="0">
                <a:solidFill>
                  <a:schemeClr val="tx1"/>
                </a:solidFill>
                <a:latin typeface="Perpetua" panose="02020502060401020303" pitchFamily="18" charset="0"/>
              </a:rPr>
              <a:t> crée par chacune des phases des deux armatures est </a:t>
            </a:r>
            <a:r>
              <a:rPr lang="fr-FR" sz="2400" dirty="0" smtClean="0">
                <a:solidFill>
                  <a:schemeClr val="tx1"/>
                </a:solidFill>
                <a:latin typeface="Perpetua" panose="02020502060401020303" pitchFamily="18" charset="0"/>
              </a:rPr>
              <a:t>à répartition </a:t>
            </a:r>
            <a:r>
              <a:rPr lang="fr-FR" sz="2400" dirty="0">
                <a:solidFill>
                  <a:schemeClr val="tx1"/>
                </a:solidFill>
                <a:latin typeface="Perpetua" panose="02020502060401020303" pitchFamily="18" charset="0"/>
              </a:rPr>
              <a:t>sinusoïdale.</a:t>
            </a:r>
          </a:p>
          <a:p>
            <a:pPr algn="l"/>
            <a:r>
              <a:rPr lang="fr-FR" sz="2400" dirty="0" smtClean="0">
                <a:solidFill>
                  <a:srgbClr val="FF0000"/>
                </a:solidFill>
                <a:latin typeface="Perpetua" panose="02020502060401020303" pitchFamily="18" charset="0"/>
              </a:rPr>
              <a:t>les </a:t>
            </a:r>
            <a:r>
              <a:rPr lang="fr-FR" sz="2400" dirty="0">
                <a:solidFill>
                  <a:srgbClr val="FF0000"/>
                </a:solidFill>
                <a:latin typeface="Perpetua" panose="02020502060401020303" pitchFamily="18" charset="0"/>
              </a:rPr>
              <a:t>conséquences </a:t>
            </a:r>
            <a:r>
              <a:rPr lang="fr-FR" sz="2400" dirty="0">
                <a:solidFill>
                  <a:schemeClr val="tx1"/>
                </a:solidFill>
                <a:latin typeface="Perpetua" panose="02020502060401020303" pitchFamily="18" charset="0"/>
              </a:rPr>
              <a:t>importantes de ces </a:t>
            </a:r>
            <a:r>
              <a:rPr lang="fr-FR" sz="2400" dirty="0" smtClean="0">
                <a:solidFill>
                  <a:schemeClr val="tx1"/>
                </a:solidFill>
                <a:latin typeface="Perpetua" panose="02020502060401020303" pitchFamily="18" charset="0"/>
              </a:rPr>
              <a:t>hypothèses:</a:t>
            </a:r>
            <a:endParaRPr lang="fr-FR" sz="2400" dirty="0">
              <a:solidFill>
                <a:schemeClr val="tx1"/>
              </a:solidFill>
              <a:latin typeface="Perpetua" panose="02020502060401020303" pitchFamily="18" charset="0"/>
            </a:endParaRPr>
          </a:p>
          <a:p>
            <a:pPr marL="285750" indent="-285750" algn="l">
              <a:buFont typeface="Wingdings" panose="05000000000000000000" pitchFamily="2" charset="2"/>
              <a:buChar char="Ø"/>
            </a:pPr>
            <a:r>
              <a:rPr lang="fr-FR" sz="2400" dirty="0" smtClean="0">
                <a:solidFill>
                  <a:schemeClr val="tx1"/>
                </a:solidFill>
                <a:latin typeface="Perpetua" panose="02020502060401020303" pitchFamily="18" charset="0"/>
              </a:rPr>
              <a:t>L'additivité </a:t>
            </a:r>
            <a:r>
              <a:rPr lang="fr-FR" sz="2400" dirty="0">
                <a:solidFill>
                  <a:schemeClr val="tx1"/>
                </a:solidFill>
                <a:latin typeface="Perpetua" panose="02020502060401020303" pitchFamily="18" charset="0"/>
              </a:rPr>
              <a:t>des </a:t>
            </a:r>
            <a:r>
              <a:rPr lang="fr-FR" sz="2400" dirty="0" smtClean="0">
                <a:solidFill>
                  <a:schemeClr val="tx1"/>
                </a:solidFill>
                <a:latin typeface="Perpetua" panose="02020502060401020303" pitchFamily="18" charset="0"/>
              </a:rPr>
              <a:t>flux;</a:t>
            </a:r>
          </a:p>
          <a:p>
            <a:pPr marL="285750" indent="-285750" algn="l">
              <a:buFont typeface="Wingdings" panose="05000000000000000000" pitchFamily="2" charset="2"/>
              <a:buChar char="Ø"/>
            </a:pPr>
            <a:r>
              <a:rPr lang="fr-FR" sz="2400" dirty="0" smtClean="0">
                <a:solidFill>
                  <a:schemeClr val="tx1"/>
                </a:solidFill>
                <a:latin typeface="Perpetua" panose="02020502060401020303" pitchFamily="18" charset="0"/>
              </a:rPr>
              <a:t>la </a:t>
            </a:r>
            <a:r>
              <a:rPr lang="fr-FR" sz="2400" dirty="0">
                <a:solidFill>
                  <a:schemeClr val="tx1"/>
                </a:solidFill>
                <a:latin typeface="Perpetua" panose="02020502060401020303" pitchFamily="18" charset="0"/>
              </a:rPr>
              <a:t>constance des inductances </a:t>
            </a:r>
            <a:r>
              <a:rPr lang="fr-FR" sz="2400" dirty="0" smtClean="0">
                <a:solidFill>
                  <a:schemeClr val="tx1"/>
                </a:solidFill>
                <a:latin typeface="Perpetua" panose="02020502060401020303" pitchFamily="18" charset="0"/>
              </a:rPr>
              <a:t>propres;</a:t>
            </a:r>
          </a:p>
          <a:p>
            <a:pPr marL="285750" indent="-285750" algn="l">
              <a:buFont typeface="Wingdings" panose="05000000000000000000" pitchFamily="2" charset="2"/>
              <a:buChar char="Ø"/>
            </a:pPr>
            <a:r>
              <a:rPr lang="fr-FR" sz="2400" dirty="0" smtClean="0">
                <a:solidFill>
                  <a:schemeClr val="tx1"/>
                </a:solidFill>
                <a:latin typeface="Perpetua" panose="02020502060401020303" pitchFamily="18" charset="0"/>
              </a:rPr>
              <a:t>la </a:t>
            </a:r>
            <a:r>
              <a:rPr lang="fr-FR" sz="2400" dirty="0">
                <a:solidFill>
                  <a:schemeClr val="tx1"/>
                </a:solidFill>
                <a:latin typeface="Perpetua" panose="02020502060401020303" pitchFamily="18" charset="0"/>
              </a:rPr>
              <a:t>loi de variation sinusoïdale des inductances mutuelles entre les enroulements du stator </a:t>
            </a:r>
            <a:r>
              <a:rPr lang="fr-FR" sz="2400" dirty="0" smtClean="0">
                <a:solidFill>
                  <a:schemeClr val="tx1"/>
                </a:solidFill>
                <a:latin typeface="Perpetua" panose="02020502060401020303" pitchFamily="18" charset="0"/>
              </a:rPr>
              <a:t>et du </a:t>
            </a:r>
            <a:r>
              <a:rPr lang="fr-FR" sz="2400" dirty="0">
                <a:solidFill>
                  <a:schemeClr val="tx1"/>
                </a:solidFill>
                <a:latin typeface="Perpetua" panose="02020502060401020303" pitchFamily="18" charset="0"/>
              </a:rPr>
              <a:t>rotor en fonction de l'angle électrique de leurs axes magnétiques</a:t>
            </a:r>
            <a:r>
              <a:rPr lang="fr-FR" sz="1800" dirty="0">
                <a:solidFill>
                  <a:schemeClr val="tx1"/>
                </a:solidFill>
                <a:latin typeface="Perpetua" panose="02020502060401020303" pitchFamily="18" charset="0"/>
              </a:rPr>
              <a:t> </a:t>
            </a:r>
            <a:br>
              <a:rPr lang="fr-FR" sz="1800" dirty="0">
                <a:solidFill>
                  <a:schemeClr val="tx1"/>
                </a:solidFill>
                <a:latin typeface="Perpetua" panose="02020502060401020303" pitchFamily="18" charset="0"/>
              </a:rPr>
            </a:br>
            <a:endParaRPr lang="fr-FR" sz="1800" dirty="0" smtClean="0">
              <a:solidFill>
                <a:schemeClr val="tx1"/>
              </a:solidFill>
              <a:latin typeface="Perpetua" panose="02020502060401020303" pitchFamily="18" charset="0"/>
            </a:endParaRPr>
          </a:p>
        </p:txBody>
      </p:sp>
    </p:spTree>
    <p:extLst>
      <p:ext uri="{BB962C8B-B14F-4D97-AF65-F5344CB8AC3E}">
        <p14:creationId xmlns:p14="http://schemas.microsoft.com/office/powerpoint/2010/main" val="1238549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I.3. Commande vectorielle </a:t>
            </a:r>
            <a:r>
              <a:rPr lang="fr-FR" sz="2800" b="1" dirty="0">
                <a:solidFill>
                  <a:srgbClr val="FF0000"/>
                </a:solidFill>
                <a:latin typeface="Perpetua" panose="02020502060401020303" pitchFamily="18" charset="0"/>
              </a:rPr>
              <a:t>de la </a:t>
            </a:r>
            <a:r>
              <a:rPr lang="fr-FR" sz="2800" b="1" dirty="0" smtClean="0">
                <a:solidFill>
                  <a:srgbClr val="FF0000"/>
                </a:solidFill>
                <a:latin typeface="Perpetua" panose="02020502060401020303" pitchFamily="18" charset="0"/>
              </a:rPr>
              <a:t>MSAP</a:t>
            </a:r>
            <a:endParaRPr lang="fr-FR" sz="2400" b="1" dirty="0">
              <a:solidFill>
                <a:srgbClr val="FF0000"/>
              </a:solidFill>
              <a:latin typeface="Perpetua" panose="02020502060401020303" pitchFamily="18" charset="0"/>
            </a:endParaRPr>
          </a:p>
        </p:txBody>
      </p:sp>
      <p:sp>
        <p:nvSpPr>
          <p:cNvPr id="4" name="Rectangle 3"/>
          <p:cNvSpPr/>
          <p:nvPr/>
        </p:nvSpPr>
        <p:spPr>
          <a:xfrm>
            <a:off x="59118" y="1340767"/>
            <a:ext cx="9025764" cy="646331"/>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2. Calcul des régulateurs </a:t>
            </a:r>
            <a:endParaRPr lang="fr-FR" b="1" dirty="0" smtClean="0">
              <a:solidFill>
                <a:srgbClr val="FF0000"/>
              </a:solidFill>
              <a:latin typeface="Times New Roman" panose="02020603050405020304" pitchFamily="18" charset="0"/>
              <a:cs typeface="Times New Roman" panose="02020603050405020304" pitchFamily="18" charset="0"/>
            </a:endParaRPr>
          </a:p>
          <a:p>
            <a:r>
              <a:rPr lang="fr-FR" b="1" dirty="0" smtClean="0">
                <a:solidFill>
                  <a:srgbClr val="FF0000"/>
                </a:solidFill>
                <a:latin typeface="Times New Roman" panose="02020603050405020304" pitchFamily="18" charset="0"/>
                <a:cs typeface="Times New Roman" panose="02020603050405020304" pitchFamily="18" charset="0"/>
              </a:rPr>
              <a:t>c/ </a:t>
            </a:r>
            <a:r>
              <a:rPr lang="fr-FR" b="1" dirty="0">
                <a:solidFill>
                  <a:srgbClr val="FF0000"/>
                </a:solidFill>
                <a:latin typeface="Times New Roman" panose="02020603050405020304" pitchFamily="18" charset="0"/>
                <a:cs typeface="Times New Roman" panose="02020603050405020304" pitchFamily="18" charset="0"/>
              </a:rPr>
              <a:t>Régulateur </a:t>
            </a:r>
            <a:r>
              <a:rPr lang="fr-FR" b="1" dirty="0" smtClean="0">
                <a:solidFill>
                  <a:srgbClr val="FF0000"/>
                </a:solidFill>
                <a:latin typeface="Times New Roman" panose="02020603050405020304" pitchFamily="18" charset="0"/>
                <a:cs typeface="Times New Roman" panose="02020603050405020304" pitchFamily="18" charset="0"/>
              </a:rPr>
              <a:t>de vitesse</a:t>
            </a:r>
            <a:endParaRPr lang="fr-FR"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18" y="1987098"/>
            <a:ext cx="8169882" cy="646331"/>
          </a:xfrm>
          <a:prstGeom prst="rect">
            <a:avLst/>
          </a:prstGeom>
        </p:spPr>
        <p:txBody>
          <a:bodyPr wrap="square">
            <a:spAutoFit/>
          </a:bodyPr>
          <a:lstStyle/>
          <a:p>
            <a:r>
              <a:rPr lang="fr-FR" dirty="0">
                <a:solidFill>
                  <a:srgbClr val="000000"/>
                </a:solidFill>
                <a:latin typeface="Times New Roman" panose="02020603050405020304" pitchFamily="18" charset="0"/>
              </a:rPr>
              <a:t>La fonction de transfert du système (machine+régulateur PI) est </a:t>
            </a:r>
            <a:r>
              <a:rPr lang="fr-FR" dirty="0"/>
              <a:t/>
            </a:r>
            <a:br>
              <a:rPr lang="fr-FR" dirty="0"/>
            </a:br>
            <a:endParaRPr lang="fr-FR" dirty="0"/>
          </a:p>
        </p:txBody>
      </p:sp>
      <p:pic>
        <p:nvPicPr>
          <p:cNvPr id="9" name="Image 8"/>
          <p:cNvPicPr>
            <a:picLocks noChangeAspect="1"/>
          </p:cNvPicPr>
          <p:nvPr/>
        </p:nvPicPr>
        <p:blipFill>
          <a:blip r:embed="rId2"/>
          <a:stretch>
            <a:fillRect/>
          </a:stretch>
        </p:blipFill>
        <p:spPr>
          <a:xfrm>
            <a:off x="1115616" y="2536474"/>
            <a:ext cx="2628900" cy="895350"/>
          </a:xfrm>
          <a:prstGeom prst="rect">
            <a:avLst/>
          </a:prstGeom>
        </p:spPr>
      </p:pic>
      <p:sp>
        <p:nvSpPr>
          <p:cNvPr id="10" name="Rectangle 9"/>
          <p:cNvSpPr/>
          <p:nvPr/>
        </p:nvSpPr>
        <p:spPr>
          <a:xfrm>
            <a:off x="144066" y="3519535"/>
            <a:ext cx="8748414" cy="646331"/>
          </a:xfrm>
          <a:prstGeom prst="rect">
            <a:avLst/>
          </a:prstGeom>
        </p:spPr>
        <p:txBody>
          <a:bodyPr wrap="square">
            <a:spAutoFit/>
          </a:bodyPr>
          <a:lstStyle/>
          <a:p>
            <a:r>
              <a:rPr lang="fr-FR" dirty="0">
                <a:solidFill>
                  <a:srgbClr val="000000"/>
                </a:solidFill>
                <a:latin typeface="Times New Roman" panose="02020603050405020304" pitchFamily="18" charset="0"/>
              </a:rPr>
              <a:t>En comparant </a:t>
            </a:r>
            <a:r>
              <a:rPr lang="fr-FR" dirty="0" smtClean="0">
                <a:solidFill>
                  <a:srgbClr val="000000"/>
                </a:solidFill>
                <a:latin typeface="Times New Roman" panose="02020603050405020304" pitchFamily="18" charset="0"/>
              </a:rPr>
              <a:t>cette équation caractéristique avec </a:t>
            </a:r>
            <a:r>
              <a:rPr lang="fr-FR" dirty="0">
                <a:solidFill>
                  <a:srgbClr val="000000"/>
                </a:solidFill>
                <a:latin typeface="Times New Roman" panose="02020603050405020304" pitchFamily="18" charset="0"/>
              </a:rPr>
              <a:t>la forme canonique du second ordre</a:t>
            </a:r>
            <a:r>
              <a:rPr lang="fr-FR" dirty="0"/>
              <a:t> </a:t>
            </a:r>
            <a:br>
              <a:rPr lang="fr-FR" dirty="0"/>
            </a:br>
            <a:endParaRPr lang="fr-FR" dirty="0"/>
          </a:p>
        </p:txBody>
      </p:sp>
      <p:pic>
        <p:nvPicPr>
          <p:cNvPr id="12" name="Image 11"/>
          <p:cNvPicPr>
            <a:picLocks noChangeAspect="1"/>
          </p:cNvPicPr>
          <p:nvPr/>
        </p:nvPicPr>
        <p:blipFill>
          <a:blip r:embed="rId3"/>
          <a:stretch>
            <a:fillRect/>
          </a:stretch>
        </p:blipFill>
        <p:spPr>
          <a:xfrm>
            <a:off x="864196" y="4023619"/>
            <a:ext cx="5760639" cy="459915"/>
          </a:xfrm>
          <a:prstGeom prst="rect">
            <a:avLst/>
          </a:prstGeom>
        </p:spPr>
      </p:pic>
      <p:pic>
        <p:nvPicPr>
          <p:cNvPr id="13" name="Image 12"/>
          <p:cNvPicPr>
            <a:picLocks noChangeAspect="1"/>
          </p:cNvPicPr>
          <p:nvPr/>
        </p:nvPicPr>
        <p:blipFill>
          <a:blip r:embed="rId4"/>
          <a:stretch>
            <a:fillRect/>
          </a:stretch>
        </p:blipFill>
        <p:spPr>
          <a:xfrm>
            <a:off x="434087" y="4818812"/>
            <a:ext cx="3705865" cy="522219"/>
          </a:xfrm>
          <a:prstGeom prst="rect">
            <a:avLst/>
          </a:prstGeom>
        </p:spPr>
      </p:pic>
      <p:pic>
        <p:nvPicPr>
          <p:cNvPr id="15" name="Image 14"/>
          <p:cNvPicPr>
            <a:picLocks noChangeAspect="1"/>
          </p:cNvPicPr>
          <p:nvPr/>
        </p:nvPicPr>
        <p:blipFill>
          <a:blip r:embed="rId5"/>
          <a:stretch>
            <a:fillRect/>
          </a:stretch>
        </p:blipFill>
        <p:spPr>
          <a:xfrm>
            <a:off x="101174" y="5649274"/>
            <a:ext cx="8598297" cy="732054"/>
          </a:xfrm>
          <a:prstGeom prst="rect">
            <a:avLst/>
          </a:prstGeom>
        </p:spPr>
      </p:pic>
    </p:spTree>
    <p:extLst>
      <p:ext uri="{BB962C8B-B14F-4D97-AF65-F5344CB8AC3E}">
        <p14:creationId xmlns:p14="http://schemas.microsoft.com/office/powerpoint/2010/main" val="2544945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I.3. Commande vectorielle </a:t>
            </a:r>
            <a:r>
              <a:rPr lang="fr-FR" sz="2800" b="1" dirty="0">
                <a:solidFill>
                  <a:srgbClr val="FF0000"/>
                </a:solidFill>
                <a:latin typeface="Perpetua" panose="02020502060401020303" pitchFamily="18" charset="0"/>
              </a:rPr>
              <a:t>de la </a:t>
            </a:r>
            <a:r>
              <a:rPr lang="fr-FR" sz="2800" b="1" dirty="0" smtClean="0">
                <a:solidFill>
                  <a:srgbClr val="FF0000"/>
                </a:solidFill>
                <a:latin typeface="Perpetua" panose="02020502060401020303" pitchFamily="18" charset="0"/>
              </a:rPr>
              <a:t>MSAP</a:t>
            </a:r>
            <a:endParaRPr lang="fr-FR" sz="2400" b="1" dirty="0">
              <a:solidFill>
                <a:srgbClr val="FF0000"/>
              </a:solidFill>
              <a:latin typeface="Perpetua" panose="02020502060401020303" pitchFamily="18" charset="0"/>
            </a:endParaRPr>
          </a:p>
        </p:txBody>
      </p:sp>
      <p:pic>
        <p:nvPicPr>
          <p:cNvPr id="5" name="Image 4"/>
          <p:cNvPicPr>
            <a:picLocks noChangeAspect="1"/>
          </p:cNvPicPr>
          <p:nvPr/>
        </p:nvPicPr>
        <p:blipFill>
          <a:blip r:embed="rId2"/>
          <a:stretch>
            <a:fillRect/>
          </a:stretch>
        </p:blipFill>
        <p:spPr>
          <a:xfrm>
            <a:off x="1619672" y="1359549"/>
            <a:ext cx="4968552" cy="1392775"/>
          </a:xfrm>
          <a:prstGeom prst="rect">
            <a:avLst/>
          </a:prstGeom>
        </p:spPr>
      </p:pic>
      <p:sp>
        <p:nvSpPr>
          <p:cNvPr id="6" name="Rectangle 5"/>
          <p:cNvSpPr/>
          <p:nvPr/>
        </p:nvSpPr>
        <p:spPr>
          <a:xfrm>
            <a:off x="3059832" y="2752324"/>
            <a:ext cx="4572000" cy="369332"/>
          </a:xfrm>
          <a:prstGeom prst="rect">
            <a:avLst/>
          </a:prstGeom>
        </p:spPr>
        <p:txBody>
          <a:bodyPr>
            <a:spAutoFit/>
          </a:bodyPr>
          <a:lstStyle/>
          <a:p>
            <a:r>
              <a:rPr lang="fr-FR" dirty="0">
                <a:solidFill>
                  <a:srgbClr val="000000"/>
                </a:solidFill>
                <a:latin typeface="Times New Roman" panose="02020603050405020304" pitchFamily="18" charset="0"/>
              </a:rPr>
              <a:t>Régulation de la vitesse.</a:t>
            </a:r>
            <a:r>
              <a:rPr lang="fr-FR" dirty="0"/>
              <a:t> </a:t>
            </a:r>
          </a:p>
        </p:txBody>
      </p:sp>
      <p:pic>
        <p:nvPicPr>
          <p:cNvPr id="7" name="Image 6"/>
          <p:cNvPicPr>
            <a:picLocks noChangeAspect="1"/>
          </p:cNvPicPr>
          <p:nvPr/>
        </p:nvPicPr>
        <p:blipFill>
          <a:blip r:embed="rId3"/>
          <a:stretch>
            <a:fillRect/>
          </a:stretch>
        </p:blipFill>
        <p:spPr>
          <a:xfrm>
            <a:off x="1403648" y="3091813"/>
            <a:ext cx="6057900" cy="2981325"/>
          </a:xfrm>
          <a:prstGeom prst="rect">
            <a:avLst/>
          </a:prstGeom>
        </p:spPr>
      </p:pic>
      <p:sp>
        <p:nvSpPr>
          <p:cNvPr id="11" name="Rectangle 10"/>
          <p:cNvSpPr/>
          <p:nvPr/>
        </p:nvSpPr>
        <p:spPr>
          <a:xfrm>
            <a:off x="1043608" y="5902123"/>
            <a:ext cx="7632848" cy="369332"/>
          </a:xfrm>
          <a:prstGeom prst="rect">
            <a:avLst/>
          </a:prstGeom>
        </p:spPr>
        <p:txBody>
          <a:bodyPr wrap="square">
            <a:spAutoFit/>
          </a:bodyPr>
          <a:lstStyle/>
          <a:p>
            <a:r>
              <a:rPr lang="fr-FR" dirty="0">
                <a:solidFill>
                  <a:srgbClr val="000000"/>
                </a:solidFill>
                <a:latin typeface="Times New Roman" panose="02020603050405020304" pitchFamily="18" charset="0"/>
              </a:rPr>
              <a:t>Schéma–bloc de la structure de commande en tension de la MSAP</a:t>
            </a:r>
            <a:r>
              <a:rPr lang="fr-FR" dirty="0"/>
              <a:t> </a:t>
            </a:r>
          </a:p>
        </p:txBody>
      </p:sp>
    </p:spTree>
    <p:extLst>
      <p:ext uri="{BB962C8B-B14F-4D97-AF65-F5344CB8AC3E}">
        <p14:creationId xmlns:p14="http://schemas.microsoft.com/office/powerpoint/2010/main" val="3650589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mc:AlternateContent xmlns:mc="http://schemas.openxmlformats.org/markup-compatibility/2006" xmlns:a14="http://schemas.microsoft.com/office/drawing/2010/main">
        <mc:Choice Requires="a14">
          <p:sp>
            <p:nvSpPr>
              <p:cNvPr id="3" name="Sous-titre 2"/>
              <p:cNvSpPr>
                <a:spLocks noGrp="1"/>
              </p:cNvSpPr>
              <p:nvPr>
                <p:ph type="subTitle" idx="1"/>
              </p:nvPr>
            </p:nvSpPr>
            <p:spPr>
              <a:xfrm>
                <a:off x="0" y="764704"/>
                <a:ext cx="9036496" cy="5184576"/>
              </a:xfrm>
            </p:spPr>
            <p:txBody>
              <a:bodyPr>
                <a:noAutofit/>
              </a:bodyPr>
              <a:lstStyle/>
              <a:p>
                <a:pPr algn="l"/>
                <a:r>
                  <a:rPr lang="fr-FR" sz="2800" b="1" dirty="0" smtClean="0">
                    <a:solidFill>
                      <a:srgbClr val="FF0000"/>
                    </a:solidFill>
                    <a:latin typeface="Perpetua" panose="02020502060401020303" pitchFamily="18" charset="0"/>
                  </a:rPr>
                  <a:t>I.1. Le </a:t>
                </a:r>
                <a:r>
                  <a:rPr lang="fr-FR" sz="2800" b="1" dirty="0">
                    <a:solidFill>
                      <a:srgbClr val="FF0000"/>
                    </a:solidFill>
                    <a:latin typeface="Perpetua" panose="02020502060401020303" pitchFamily="18" charset="0"/>
                  </a:rPr>
                  <a:t>modèle triphasé de la MSAP (modèle en abc)</a:t>
                </a:r>
                <a:r>
                  <a:rPr lang="fr-FR" sz="1600" dirty="0">
                    <a:solidFill>
                      <a:srgbClr val="FF0000"/>
                    </a:solidFill>
                    <a:latin typeface="Perpetua" panose="02020502060401020303" pitchFamily="18" charset="0"/>
                  </a:rPr>
                  <a:t> </a:t>
                </a:r>
                <a:br>
                  <a:rPr lang="fr-FR" sz="1600" dirty="0">
                    <a:solidFill>
                      <a:srgbClr val="FF0000"/>
                    </a:solidFill>
                    <a:latin typeface="Perpetua" panose="02020502060401020303" pitchFamily="18" charset="0"/>
                  </a:rPr>
                </a:br>
                <a:r>
                  <a:rPr lang="fr-FR" sz="2400" b="1" dirty="0">
                    <a:solidFill>
                      <a:srgbClr val="FF0000"/>
                    </a:solidFill>
                    <a:latin typeface="Perpetua" panose="02020502060401020303" pitchFamily="18" charset="0"/>
                  </a:rPr>
                  <a:t>a) équation électrique</a:t>
                </a:r>
              </a:p>
              <a:p>
                <a:pPr algn="l"/>
                <a:r>
                  <a:rPr lang="fr-FR" sz="2000" dirty="0">
                    <a:solidFill>
                      <a:schemeClr val="tx1"/>
                    </a:solidFill>
                    <a:latin typeface="Perpetua" panose="02020502060401020303" pitchFamily="18" charset="0"/>
                  </a:rPr>
                  <a:t>Les tensions, flux et courants statoriques triphasés, sont écrits avec les </a:t>
                </a:r>
                <a:r>
                  <a:rPr lang="fr-FR" sz="2000" dirty="0" smtClean="0">
                    <a:solidFill>
                      <a:schemeClr val="tx1"/>
                    </a:solidFill>
                    <a:latin typeface="Perpetua" panose="02020502060401020303" pitchFamily="18" charset="0"/>
                  </a:rPr>
                  <a:t>notations vectorielles </a:t>
                </a:r>
                <a:r>
                  <a:rPr lang="fr-FR" sz="2000" dirty="0">
                    <a:solidFill>
                      <a:schemeClr val="tx1"/>
                    </a:solidFill>
                    <a:latin typeface="Perpetua" panose="02020502060401020303" pitchFamily="18" charset="0"/>
                  </a:rPr>
                  <a:t>suivantes respectivement : [Vs], </a:t>
                </a:r>
                <a:r>
                  <a:rPr lang="fr-FR" sz="2000" dirty="0" smtClean="0">
                    <a:solidFill>
                      <a:schemeClr val="tx1"/>
                    </a:solidFill>
                    <a:latin typeface="Perpetua" panose="02020502060401020303" pitchFamily="18" charset="0"/>
                  </a:rPr>
                  <a:t>[</a:t>
                </a:r>
                <a14:m>
                  <m:oMath xmlns:m="http://schemas.openxmlformats.org/officeDocument/2006/math">
                    <m:r>
                      <a:rPr lang="fr-FR" sz="2000" i="1" smtClean="0">
                        <a:solidFill>
                          <a:schemeClr val="tx1"/>
                        </a:solidFill>
                        <a:latin typeface="Cambria Math" panose="02040503050406030204" pitchFamily="18" charset="0"/>
                        <a:ea typeface="Cambria Math" panose="02040503050406030204" pitchFamily="18" charset="0"/>
                      </a:rPr>
                      <m:t>∅</m:t>
                    </m:r>
                  </m:oMath>
                </a14:m>
                <a:r>
                  <a:rPr lang="fr-FR" sz="2000" dirty="0" smtClean="0">
                    <a:solidFill>
                      <a:schemeClr val="tx1"/>
                    </a:solidFill>
                    <a:latin typeface="Perpetua" panose="02020502060401020303" pitchFamily="18" charset="0"/>
                  </a:rPr>
                  <a:t>s</a:t>
                </a:r>
                <a:r>
                  <a:rPr lang="fr-FR" sz="2000" dirty="0">
                    <a:solidFill>
                      <a:schemeClr val="tx1"/>
                    </a:solidFill>
                    <a:latin typeface="Perpetua" panose="02020502060401020303" pitchFamily="18" charset="0"/>
                  </a:rPr>
                  <a:t>] et [Is].</a:t>
                </a:r>
                <a:r>
                  <a:rPr lang="fr-FR" sz="1100" dirty="0">
                    <a:solidFill>
                      <a:schemeClr val="tx1"/>
                    </a:solidFill>
                    <a:latin typeface="Perpetua" panose="02020502060401020303" pitchFamily="18" charset="0"/>
                  </a:rPr>
                  <a:t> </a:t>
                </a:r>
                <a:br>
                  <a:rPr lang="fr-FR" sz="1100" dirty="0">
                    <a:solidFill>
                      <a:schemeClr val="tx1"/>
                    </a:solidFill>
                    <a:latin typeface="Perpetua" panose="02020502060401020303" pitchFamily="18" charset="0"/>
                  </a:rPr>
                </a:br>
                <a:endParaRPr lang="fr-FR" sz="1400" dirty="0" smtClean="0">
                  <a:solidFill>
                    <a:schemeClr val="tx1"/>
                  </a:solidFill>
                  <a:latin typeface="Perpetua" panose="02020502060401020303" pitchFamily="18" charset="0"/>
                </a:endParaRPr>
              </a:p>
            </p:txBody>
          </p:sp>
        </mc:Choice>
        <mc:Fallback xmlns="">
          <p:sp>
            <p:nvSpPr>
              <p:cNvPr id="3" name="Sous-titre 2"/>
              <p:cNvSpPr>
                <a:spLocks noGrp="1" noRot="1" noChangeAspect="1" noMove="1" noResize="1" noEditPoints="1" noAdjustHandles="1" noChangeArrowheads="1" noChangeShapeType="1" noTextEdit="1"/>
              </p:cNvSpPr>
              <p:nvPr>
                <p:ph type="subTitle" idx="1"/>
              </p:nvPr>
            </p:nvSpPr>
            <p:spPr>
              <a:xfrm>
                <a:off x="0" y="764704"/>
                <a:ext cx="9036496" cy="5184576"/>
              </a:xfrm>
              <a:blipFill>
                <a:blip r:embed="rId2"/>
                <a:stretch>
                  <a:fillRect l="-1350" t="-1175"/>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5237669" y="2132856"/>
            <a:ext cx="3828145" cy="3063801"/>
          </a:xfrm>
          <a:prstGeom prst="rect">
            <a:avLst/>
          </a:prstGeom>
        </p:spPr>
      </p:pic>
      <p:pic>
        <p:nvPicPr>
          <p:cNvPr id="5" name="Image 4"/>
          <p:cNvPicPr>
            <a:picLocks noChangeAspect="1"/>
          </p:cNvPicPr>
          <p:nvPr/>
        </p:nvPicPr>
        <p:blipFill>
          <a:blip r:embed="rId4"/>
          <a:stretch>
            <a:fillRect/>
          </a:stretch>
        </p:blipFill>
        <p:spPr>
          <a:xfrm>
            <a:off x="33037" y="4839700"/>
            <a:ext cx="5105124" cy="1983458"/>
          </a:xfrm>
          <a:prstGeom prst="rect">
            <a:avLst/>
          </a:prstGeom>
        </p:spPr>
      </p:pic>
    </p:spTree>
    <p:extLst>
      <p:ext uri="{BB962C8B-B14F-4D97-AF65-F5344CB8AC3E}">
        <p14:creationId xmlns:p14="http://schemas.microsoft.com/office/powerpoint/2010/main" val="439113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5184576"/>
          </a:xfrm>
        </p:spPr>
        <p:txBody>
          <a:bodyPr>
            <a:noAutofit/>
          </a:bodyPr>
          <a:lstStyle/>
          <a:p>
            <a:pPr algn="l"/>
            <a:r>
              <a:rPr lang="fr-FR" sz="2800" b="1" dirty="0" smtClean="0">
                <a:solidFill>
                  <a:srgbClr val="FF0000"/>
                </a:solidFill>
                <a:latin typeface="Perpetua" panose="02020502060401020303" pitchFamily="18" charset="0"/>
              </a:rPr>
              <a:t>I.1. Le </a:t>
            </a:r>
            <a:r>
              <a:rPr lang="fr-FR" sz="2800" b="1" dirty="0">
                <a:solidFill>
                  <a:srgbClr val="FF0000"/>
                </a:solidFill>
                <a:latin typeface="Perpetua" panose="02020502060401020303" pitchFamily="18" charset="0"/>
              </a:rPr>
              <a:t>modèle triphasé de la MSAP (modèle en abc)</a:t>
            </a:r>
            <a:r>
              <a:rPr lang="fr-FR" sz="1600" dirty="0">
                <a:solidFill>
                  <a:srgbClr val="FF0000"/>
                </a:solidFill>
                <a:latin typeface="Perpetua" panose="02020502060401020303" pitchFamily="18" charset="0"/>
              </a:rPr>
              <a:t> </a:t>
            </a:r>
            <a:br>
              <a:rPr lang="fr-FR" sz="1600" dirty="0">
                <a:solidFill>
                  <a:srgbClr val="FF0000"/>
                </a:solidFill>
                <a:latin typeface="Perpetua" panose="02020502060401020303" pitchFamily="18" charset="0"/>
              </a:rPr>
            </a:br>
            <a:r>
              <a:rPr lang="fr-FR" sz="2400" b="1" dirty="0">
                <a:solidFill>
                  <a:srgbClr val="FF0000"/>
                </a:solidFill>
                <a:latin typeface="Perpetua" panose="02020502060401020303" pitchFamily="18" charset="0"/>
              </a:rPr>
              <a:t>a) équation </a:t>
            </a:r>
            <a:r>
              <a:rPr lang="fr-FR" sz="2400" b="1" dirty="0" smtClean="0">
                <a:solidFill>
                  <a:srgbClr val="FF0000"/>
                </a:solidFill>
                <a:latin typeface="Perpetua" panose="02020502060401020303" pitchFamily="18" charset="0"/>
              </a:rPr>
              <a:t>électrique</a:t>
            </a:r>
            <a:endParaRPr lang="fr-FR" sz="2400" b="1" dirty="0">
              <a:solidFill>
                <a:srgbClr val="FF0000"/>
              </a:solidFill>
              <a:latin typeface="Perpetua" panose="02020502060401020303" pitchFamily="18" charset="0"/>
            </a:endParaRPr>
          </a:p>
        </p:txBody>
      </p:sp>
      <p:pic>
        <p:nvPicPr>
          <p:cNvPr id="6" name="Image 5"/>
          <p:cNvPicPr>
            <a:picLocks noChangeAspect="1"/>
          </p:cNvPicPr>
          <p:nvPr/>
        </p:nvPicPr>
        <p:blipFill>
          <a:blip r:embed="rId2"/>
          <a:stretch>
            <a:fillRect/>
          </a:stretch>
        </p:blipFill>
        <p:spPr>
          <a:xfrm>
            <a:off x="18458" y="1700808"/>
            <a:ext cx="5624120" cy="3051163"/>
          </a:xfrm>
          <a:prstGeom prst="rect">
            <a:avLst/>
          </a:prstGeom>
        </p:spPr>
      </p:pic>
      <p:pic>
        <p:nvPicPr>
          <p:cNvPr id="7" name="Image 6"/>
          <p:cNvPicPr>
            <a:picLocks noChangeAspect="1"/>
          </p:cNvPicPr>
          <p:nvPr/>
        </p:nvPicPr>
        <p:blipFill>
          <a:blip r:embed="rId3"/>
          <a:stretch>
            <a:fillRect/>
          </a:stretch>
        </p:blipFill>
        <p:spPr>
          <a:xfrm>
            <a:off x="107504" y="4941168"/>
            <a:ext cx="7163742" cy="1731370"/>
          </a:xfrm>
          <a:prstGeom prst="rect">
            <a:avLst/>
          </a:prstGeom>
        </p:spPr>
      </p:pic>
    </p:spTree>
    <p:extLst>
      <p:ext uri="{BB962C8B-B14F-4D97-AF65-F5344CB8AC3E}">
        <p14:creationId xmlns:p14="http://schemas.microsoft.com/office/powerpoint/2010/main" val="3013849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2376264"/>
          </a:xfrm>
        </p:spPr>
        <p:txBody>
          <a:bodyPr>
            <a:noAutofit/>
          </a:bodyPr>
          <a:lstStyle/>
          <a:p>
            <a:pPr algn="l"/>
            <a:r>
              <a:rPr lang="fr-FR" sz="2800" b="1" dirty="0" smtClean="0">
                <a:solidFill>
                  <a:srgbClr val="FF0000"/>
                </a:solidFill>
                <a:latin typeface="Perpetua" panose="02020502060401020303" pitchFamily="18" charset="0"/>
              </a:rPr>
              <a:t>I.1. Le </a:t>
            </a:r>
            <a:r>
              <a:rPr lang="fr-FR" sz="2800" b="1" dirty="0">
                <a:solidFill>
                  <a:srgbClr val="FF0000"/>
                </a:solidFill>
                <a:latin typeface="Perpetua" panose="02020502060401020303" pitchFamily="18" charset="0"/>
              </a:rPr>
              <a:t>modèle triphasé de la MSAP (modèle en abc)</a:t>
            </a:r>
            <a:r>
              <a:rPr lang="fr-FR" sz="1600" dirty="0">
                <a:solidFill>
                  <a:srgbClr val="FF0000"/>
                </a:solidFill>
                <a:latin typeface="Perpetua" panose="02020502060401020303" pitchFamily="18" charset="0"/>
              </a:rPr>
              <a:t> </a:t>
            </a:r>
            <a:br>
              <a:rPr lang="fr-FR" sz="1600" dirty="0">
                <a:solidFill>
                  <a:srgbClr val="FF0000"/>
                </a:solidFill>
                <a:latin typeface="Perpetua" panose="02020502060401020303" pitchFamily="18" charset="0"/>
              </a:rPr>
            </a:br>
            <a:r>
              <a:rPr lang="fr-FR" sz="2400" b="1" dirty="0">
                <a:solidFill>
                  <a:srgbClr val="FF0000"/>
                </a:solidFill>
                <a:latin typeface="Perpetua" panose="02020502060401020303" pitchFamily="18" charset="0"/>
              </a:rPr>
              <a:t>a) équation </a:t>
            </a:r>
            <a:r>
              <a:rPr lang="fr-FR" sz="2400" b="1" dirty="0" smtClean="0">
                <a:solidFill>
                  <a:srgbClr val="FF0000"/>
                </a:solidFill>
                <a:latin typeface="Perpetua" panose="02020502060401020303" pitchFamily="18" charset="0"/>
              </a:rPr>
              <a:t>électrique</a:t>
            </a:r>
            <a:endParaRPr lang="fr-FR" sz="2400" b="1" dirty="0">
              <a:solidFill>
                <a:srgbClr val="FF0000"/>
              </a:solidFill>
              <a:latin typeface="Perpetua" panose="02020502060401020303" pitchFamily="18" charset="0"/>
            </a:endParaRPr>
          </a:p>
        </p:txBody>
      </p:sp>
      <p:pic>
        <p:nvPicPr>
          <p:cNvPr id="4" name="Image 3"/>
          <p:cNvPicPr>
            <a:picLocks noChangeAspect="1"/>
          </p:cNvPicPr>
          <p:nvPr/>
        </p:nvPicPr>
        <p:blipFill>
          <a:blip r:embed="rId2"/>
          <a:stretch>
            <a:fillRect/>
          </a:stretch>
        </p:blipFill>
        <p:spPr>
          <a:xfrm>
            <a:off x="179512" y="1624912"/>
            <a:ext cx="7598271" cy="1252049"/>
          </a:xfrm>
          <a:prstGeom prst="rect">
            <a:avLst/>
          </a:prstGeom>
        </p:spPr>
      </p:pic>
      <p:sp>
        <p:nvSpPr>
          <p:cNvPr id="5" name="ZoneTexte 4"/>
          <p:cNvSpPr txBox="1"/>
          <p:nvPr/>
        </p:nvSpPr>
        <p:spPr>
          <a:xfrm>
            <a:off x="160039" y="2956363"/>
            <a:ext cx="5184576" cy="400110"/>
          </a:xfrm>
          <a:prstGeom prst="rect">
            <a:avLst/>
          </a:prstGeom>
          <a:noFill/>
        </p:spPr>
        <p:txBody>
          <a:bodyPr wrap="square" rtlCol="0">
            <a:spAutoFit/>
          </a:bodyPr>
          <a:lstStyle/>
          <a:p>
            <a:r>
              <a:rPr lang="fr-FR" sz="2000" b="1" dirty="0" smtClean="0">
                <a:solidFill>
                  <a:srgbClr val="FF0000"/>
                </a:solidFill>
                <a:latin typeface="Perpetua" panose="02020502060401020303" pitchFamily="18" charset="0"/>
              </a:rPr>
              <a:t>b) </a:t>
            </a:r>
            <a:r>
              <a:rPr lang="fr-FR" sz="2000" b="1" dirty="0">
                <a:solidFill>
                  <a:srgbClr val="FF0000"/>
                </a:solidFill>
                <a:latin typeface="Perpetua" panose="02020502060401020303" pitchFamily="18" charset="0"/>
              </a:rPr>
              <a:t>équation </a:t>
            </a:r>
            <a:r>
              <a:rPr lang="fr-FR" sz="2000" b="1" dirty="0" smtClean="0">
                <a:solidFill>
                  <a:srgbClr val="FF0000"/>
                </a:solidFill>
                <a:latin typeface="Perpetua" panose="02020502060401020303" pitchFamily="18" charset="0"/>
              </a:rPr>
              <a:t>électromagnétique</a:t>
            </a:r>
            <a:endParaRPr lang="fr-FR" sz="2000" dirty="0"/>
          </a:p>
        </p:txBody>
      </p:sp>
      <p:pic>
        <p:nvPicPr>
          <p:cNvPr id="8" name="Image 7"/>
          <p:cNvPicPr>
            <a:picLocks noChangeAspect="1"/>
          </p:cNvPicPr>
          <p:nvPr/>
        </p:nvPicPr>
        <p:blipFill>
          <a:blip r:embed="rId3"/>
          <a:stretch>
            <a:fillRect/>
          </a:stretch>
        </p:blipFill>
        <p:spPr>
          <a:xfrm>
            <a:off x="1259632" y="3418205"/>
            <a:ext cx="4228999" cy="713101"/>
          </a:xfrm>
          <a:prstGeom prst="rect">
            <a:avLst/>
          </a:prstGeom>
        </p:spPr>
      </p:pic>
      <p:sp>
        <p:nvSpPr>
          <p:cNvPr id="9" name="ZoneTexte 8"/>
          <p:cNvSpPr txBox="1"/>
          <p:nvPr/>
        </p:nvSpPr>
        <p:spPr>
          <a:xfrm>
            <a:off x="0" y="4411110"/>
            <a:ext cx="5184576" cy="400110"/>
          </a:xfrm>
          <a:prstGeom prst="rect">
            <a:avLst/>
          </a:prstGeom>
          <a:noFill/>
        </p:spPr>
        <p:txBody>
          <a:bodyPr wrap="square" rtlCol="0">
            <a:spAutoFit/>
          </a:bodyPr>
          <a:lstStyle/>
          <a:p>
            <a:r>
              <a:rPr lang="fr-FR" sz="2000" b="1" dirty="0" smtClean="0">
                <a:solidFill>
                  <a:srgbClr val="FF0000"/>
                </a:solidFill>
                <a:latin typeface="Perpetua" panose="02020502060401020303" pitchFamily="18" charset="0"/>
              </a:rPr>
              <a:t>c) </a:t>
            </a:r>
            <a:r>
              <a:rPr lang="fr-FR" sz="2000" b="1" dirty="0">
                <a:solidFill>
                  <a:srgbClr val="FF0000"/>
                </a:solidFill>
                <a:latin typeface="Perpetua" panose="02020502060401020303" pitchFamily="18" charset="0"/>
              </a:rPr>
              <a:t>équation </a:t>
            </a:r>
            <a:r>
              <a:rPr lang="fr-FR" sz="2000" b="1" dirty="0" smtClean="0">
                <a:solidFill>
                  <a:srgbClr val="FF0000"/>
                </a:solidFill>
                <a:latin typeface="Perpetua" panose="02020502060401020303" pitchFamily="18" charset="0"/>
              </a:rPr>
              <a:t>mécanique</a:t>
            </a:r>
            <a:endParaRPr lang="fr-FR" sz="2000" dirty="0"/>
          </a:p>
        </p:txBody>
      </p:sp>
      <p:pic>
        <p:nvPicPr>
          <p:cNvPr id="10" name="Image 9"/>
          <p:cNvPicPr>
            <a:picLocks noChangeAspect="1"/>
          </p:cNvPicPr>
          <p:nvPr/>
        </p:nvPicPr>
        <p:blipFill>
          <a:blip r:embed="rId4"/>
          <a:stretch>
            <a:fillRect/>
          </a:stretch>
        </p:blipFill>
        <p:spPr>
          <a:xfrm>
            <a:off x="536851" y="4872952"/>
            <a:ext cx="6054073" cy="1926296"/>
          </a:xfrm>
          <a:prstGeom prst="rect">
            <a:avLst/>
          </a:prstGeom>
        </p:spPr>
      </p:pic>
    </p:spTree>
    <p:extLst>
      <p:ext uri="{BB962C8B-B14F-4D97-AF65-F5344CB8AC3E}">
        <p14:creationId xmlns:p14="http://schemas.microsoft.com/office/powerpoint/2010/main" val="1709171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792088"/>
          </a:xfrm>
        </p:spPr>
        <p:txBody>
          <a:bodyPr>
            <a:noAutofit/>
          </a:bodyPr>
          <a:lstStyle/>
          <a:p>
            <a:pPr algn="l"/>
            <a:r>
              <a:rPr lang="fr-FR" sz="2800" b="1" dirty="0" smtClean="0">
                <a:solidFill>
                  <a:srgbClr val="FF0000"/>
                </a:solidFill>
                <a:latin typeface="Perpetua" panose="02020502060401020303" pitchFamily="18" charset="0"/>
              </a:rPr>
              <a:t>I.2. Le </a:t>
            </a:r>
            <a:r>
              <a:rPr lang="fr-FR" sz="2800" b="1" dirty="0">
                <a:solidFill>
                  <a:srgbClr val="FF0000"/>
                </a:solidFill>
                <a:latin typeface="Perpetua" panose="02020502060401020303" pitchFamily="18" charset="0"/>
              </a:rPr>
              <a:t>modèle </a:t>
            </a:r>
            <a:r>
              <a:rPr lang="fr-FR" sz="2800" b="1" dirty="0" smtClean="0">
                <a:solidFill>
                  <a:srgbClr val="FF0000"/>
                </a:solidFill>
                <a:latin typeface="Perpetua" panose="02020502060401020303" pitchFamily="18" charset="0"/>
              </a:rPr>
              <a:t>biphasé </a:t>
            </a:r>
            <a:r>
              <a:rPr lang="fr-FR" sz="2800" b="1" dirty="0">
                <a:solidFill>
                  <a:srgbClr val="FF0000"/>
                </a:solidFill>
                <a:latin typeface="Perpetua" panose="02020502060401020303" pitchFamily="18" charset="0"/>
              </a:rPr>
              <a:t>de la MSAP (modèle en </a:t>
            </a:r>
            <a:r>
              <a:rPr lang="fr-FR" sz="2800" b="1" dirty="0" err="1" smtClean="0">
                <a:solidFill>
                  <a:srgbClr val="FF0000"/>
                </a:solidFill>
                <a:latin typeface="Perpetua" panose="02020502060401020303" pitchFamily="18" charset="0"/>
              </a:rPr>
              <a:t>dq</a:t>
            </a:r>
            <a:r>
              <a:rPr lang="fr-FR" sz="2800" b="1" dirty="0" smtClean="0">
                <a:solidFill>
                  <a:srgbClr val="FF0000"/>
                </a:solidFill>
                <a:latin typeface="Perpetua" panose="02020502060401020303" pitchFamily="18" charset="0"/>
              </a:rPr>
              <a:t>)</a:t>
            </a:r>
            <a:r>
              <a:rPr lang="fr-FR" sz="1600" dirty="0" smtClean="0">
                <a:solidFill>
                  <a:srgbClr val="FF0000"/>
                </a:solidFill>
                <a:latin typeface="Perpetua" panose="02020502060401020303" pitchFamily="18" charset="0"/>
              </a:rPr>
              <a:t> </a:t>
            </a:r>
            <a:r>
              <a:rPr lang="fr-FR" sz="1600" dirty="0">
                <a:solidFill>
                  <a:srgbClr val="FF0000"/>
                </a:solidFill>
                <a:latin typeface="Perpetua" panose="02020502060401020303" pitchFamily="18" charset="0"/>
              </a:rPr>
              <a:t/>
            </a:r>
            <a:br>
              <a:rPr lang="fr-FR" sz="1600" dirty="0">
                <a:solidFill>
                  <a:srgbClr val="FF0000"/>
                </a:solidFill>
                <a:latin typeface="Perpetua" panose="02020502060401020303" pitchFamily="18" charset="0"/>
              </a:rPr>
            </a:br>
            <a:r>
              <a:rPr lang="fr-FR" sz="2400" b="1" dirty="0" smtClean="0">
                <a:solidFill>
                  <a:srgbClr val="FF0000"/>
                </a:solidFill>
                <a:latin typeface="Perpetua" panose="02020502060401020303" pitchFamily="18" charset="0"/>
              </a:rPr>
              <a:t>1) Principe de la transformation de Park</a:t>
            </a:r>
            <a:endParaRPr lang="fr-FR" sz="2400" b="1" dirty="0">
              <a:solidFill>
                <a:srgbClr val="FF0000"/>
              </a:solidFill>
              <a:latin typeface="Perpetua" panose="02020502060401020303" pitchFamily="18" charset="0"/>
            </a:endParaRPr>
          </a:p>
        </p:txBody>
      </p:sp>
      <p:sp>
        <p:nvSpPr>
          <p:cNvPr id="4" name="Rectangle 3"/>
          <p:cNvSpPr/>
          <p:nvPr/>
        </p:nvSpPr>
        <p:spPr>
          <a:xfrm>
            <a:off x="323528" y="1700807"/>
            <a:ext cx="8568952" cy="1754326"/>
          </a:xfrm>
          <a:prstGeom prst="rect">
            <a:avLst/>
          </a:prstGeom>
        </p:spPr>
        <p:txBody>
          <a:bodyPr wrap="square">
            <a:spAutoFit/>
          </a:bodyPr>
          <a:lstStyle/>
          <a:p>
            <a:r>
              <a:rPr lang="fr-FR" dirty="0">
                <a:solidFill>
                  <a:srgbClr val="000000"/>
                </a:solidFill>
                <a:latin typeface="Times New Roman" panose="02020603050405020304" pitchFamily="18" charset="0"/>
              </a:rPr>
              <a:t>Le modèle diphasé de la MSAP s'effectue par une transformation du repère triphasé réel en un repère diphasé fictif, qui n'est en fait qu'un changement de base sur les grandeurs physiques (tensions, flux, et courants), il conduit à des relations indépendantes de l'angle θ et à la réduction d'ordre des équations de la machine. La transformation la plus connue par les électrotechniciens est celle de Park.</a:t>
            </a:r>
            <a:r>
              <a:rPr lang="fr-FR" dirty="0"/>
              <a:t> </a:t>
            </a:r>
            <a:br>
              <a:rPr lang="fr-FR" dirty="0"/>
            </a:br>
            <a:endParaRPr lang="fr-FR" dirty="0"/>
          </a:p>
        </p:txBody>
      </p:sp>
      <p:sp>
        <p:nvSpPr>
          <p:cNvPr id="5" name="Rectangle 4"/>
          <p:cNvSpPr/>
          <p:nvPr/>
        </p:nvSpPr>
        <p:spPr>
          <a:xfrm>
            <a:off x="344934" y="3450771"/>
            <a:ext cx="4572000" cy="2862322"/>
          </a:xfrm>
          <a:prstGeom prst="rect">
            <a:avLst/>
          </a:prstGeom>
        </p:spPr>
        <p:txBody>
          <a:bodyPr>
            <a:spAutoFit/>
          </a:bodyPr>
          <a:lstStyle/>
          <a:p>
            <a:r>
              <a:rPr lang="fr-FR" dirty="0">
                <a:solidFill>
                  <a:srgbClr val="000000"/>
                </a:solidFill>
                <a:latin typeface="Times New Roman" panose="02020603050405020304" pitchFamily="18" charset="0"/>
              </a:rPr>
              <a:t>Le repère (</a:t>
            </a:r>
            <a:r>
              <a:rPr lang="fr-FR" dirty="0" err="1">
                <a:solidFill>
                  <a:srgbClr val="000000"/>
                </a:solidFill>
                <a:latin typeface="Times New Roman" panose="02020603050405020304" pitchFamily="18" charset="0"/>
              </a:rPr>
              <a:t>d,q</a:t>
            </a:r>
            <a:r>
              <a:rPr lang="fr-FR" dirty="0">
                <a:solidFill>
                  <a:srgbClr val="000000"/>
                </a:solidFill>
                <a:latin typeface="Times New Roman" panose="02020603050405020304" pitchFamily="18" charset="0"/>
              </a:rPr>
              <a:t>) peut être fixé au stator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 au rotor (</a:t>
            </a:r>
            <a:r>
              <a:rPr lang="fr-FR" dirty="0" err="1">
                <a:solidFill>
                  <a:srgbClr val="000000"/>
                </a:solidFill>
                <a:latin typeface="Times New Roman" panose="02020603050405020304" pitchFamily="18" charset="0"/>
              </a:rPr>
              <a:t>u,v</a:t>
            </a:r>
            <a:r>
              <a:rPr lang="fr-FR" dirty="0">
                <a:solidFill>
                  <a:srgbClr val="000000"/>
                </a:solidFill>
                <a:latin typeface="Times New Roman" panose="02020603050405020304" pitchFamily="18" charset="0"/>
              </a:rPr>
              <a:t>) ou au champ tournant (</a:t>
            </a:r>
            <a:r>
              <a:rPr lang="fr-FR" dirty="0" err="1">
                <a:solidFill>
                  <a:srgbClr val="000000"/>
                </a:solidFill>
                <a:latin typeface="Times New Roman" panose="02020603050405020304" pitchFamily="18" charset="0"/>
              </a:rPr>
              <a:t>d,q</a:t>
            </a:r>
            <a:r>
              <a:rPr lang="fr-FR" dirty="0">
                <a:solidFill>
                  <a:srgbClr val="000000"/>
                </a:solidFill>
                <a:latin typeface="Times New Roman" panose="02020603050405020304" pitchFamily="18" charset="0"/>
              </a:rPr>
              <a:t>), </a:t>
            </a:r>
            <a:r>
              <a:rPr lang="fr-FR" dirty="0" smtClean="0">
                <a:solidFill>
                  <a:srgbClr val="000000"/>
                </a:solidFill>
                <a:latin typeface="Times New Roman" panose="02020603050405020304" pitchFamily="18" charset="0"/>
              </a:rPr>
              <a:t>selon l’objectif </a:t>
            </a:r>
            <a:r>
              <a:rPr lang="fr-FR" dirty="0">
                <a:solidFill>
                  <a:srgbClr val="000000"/>
                </a:solidFill>
                <a:latin typeface="Times New Roman" panose="02020603050405020304" pitchFamily="18" charset="0"/>
              </a:rPr>
              <a:t>de l’application.</a:t>
            </a:r>
          </a:p>
          <a:p>
            <a:endParaRPr lang="fr-FR" dirty="0" smtClean="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La </a:t>
            </a:r>
            <a:r>
              <a:rPr lang="fr-FR" dirty="0">
                <a:solidFill>
                  <a:srgbClr val="000000"/>
                </a:solidFill>
                <a:latin typeface="Times New Roman" panose="02020603050405020304" pitchFamily="18" charset="0"/>
              </a:rPr>
              <a:t>figure </a:t>
            </a:r>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présente la MSAP en modèle vectoriel (modèle de Park) </a:t>
            </a:r>
            <a:r>
              <a:rPr lang="fr-FR" dirty="0" smtClean="0">
                <a:solidFill>
                  <a:srgbClr val="000000"/>
                </a:solidFill>
                <a:latin typeface="Times New Roman" panose="02020603050405020304" pitchFamily="18" charset="0"/>
              </a:rPr>
              <a:t>:</a:t>
            </a:r>
          </a:p>
          <a:p>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Le repère (</a:t>
            </a:r>
            <a:r>
              <a:rPr lang="fr-FR" dirty="0" err="1">
                <a:solidFill>
                  <a:srgbClr val="000000"/>
                </a:solidFill>
                <a:latin typeface="Times New Roman" panose="02020603050405020304" pitchFamily="18" charset="0"/>
              </a:rPr>
              <a:t>oa</a:t>
            </a:r>
            <a:r>
              <a:rPr lang="fr-FR" dirty="0">
                <a:solidFill>
                  <a:srgbClr val="000000"/>
                </a:solidFill>
                <a:latin typeface="Times New Roman" panose="02020603050405020304" pitchFamily="18" charset="0"/>
              </a:rPr>
              <a:t>) est fixe</a:t>
            </a:r>
            <a:r>
              <a:rPr lang="fr-FR" dirty="0" smtClean="0">
                <a:solidFill>
                  <a:srgbClr val="000000"/>
                </a:solidFill>
                <a:latin typeface="Times New Roman" panose="02020603050405020304" pitchFamily="18" charset="0"/>
              </a:rPr>
              <a:t>.</a:t>
            </a:r>
          </a:p>
          <a:p>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Le repère (</a:t>
            </a:r>
            <a:r>
              <a:rPr lang="fr-FR" dirty="0" err="1">
                <a:solidFill>
                  <a:srgbClr val="000000"/>
                </a:solidFill>
                <a:latin typeface="Times New Roman" panose="02020603050405020304" pitchFamily="18" charset="0"/>
              </a:rPr>
              <a:t>d,q</a:t>
            </a:r>
            <a:r>
              <a:rPr lang="fr-FR" dirty="0">
                <a:solidFill>
                  <a:srgbClr val="000000"/>
                </a:solidFill>
                <a:latin typeface="Times New Roman" panose="02020603050405020304" pitchFamily="18" charset="0"/>
              </a:rPr>
              <a:t>) tourne avec la vitesse de synchronisme </a:t>
            </a:r>
            <a:r>
              <a:rPr lang="fr-FR" dirty="0" err="1">
                <a:solidFill>
                  <a:srgbClr val="000000"/>
                </a:solidFill>
                <a:latin typeface="Times New Roman" panose="02020603050405020304" pitchFamily="18" charset="0"/>
              </a:rPr>
              <a:t>ω</a:t>
            </a:r>
            <a:r>
              <a:rPr lang="fr-FR" sz="1050" dirty="0" err="1">
                <a:solidFill>
                  <a:srgbClr val="000000"/>
                </a:solidFill>
                <a:latin typeface="Times New Roman" panose="02020603050405020304" pitchFamily="18" charset="0"/>
              </a:rPr>
              <a:t>r</a:t>
            </a:r>
            <a:r>
              <a:rPr lang="fr-FR" dirty="0">
                <a:solidFill>
                  <a:srgbClr val="000000"/>
                </a:solidFill>
                <a:latin typeface="Times New Roman" panose="02020603050405020304" pitchFamily="18" charset="0"/>
              </a:rPr>
              <a:t>.</a:t>
            </a:r>
            <a:r>
              <a:rPr lang="fr-FR" dirty="0"/>
              <a:t> </a:t>
            </a:r>
            <a:br>
              <a:rPr lang="fr-FR" dirty="0"/>
            </a:br>
            <a:endParaRPr lang="fr-FR" dirty="0"/>
          </a:p>
        </p:txBody>
      </p:sp>
      <p:pic>
        <p:nvPicPr>
          <p:cNvPr id="6" name="Image 5"/>
          <p:cNvPicPr>
            <a:picLocks noChangeAspect="1"/>
          </p:cNvPicPr>
          <p:nvPr/>
        </p:nvPicPr>
        <p:blipFill>
          <a:blip r:embed="rId2"/>
          <a:stretch>
            <a:fillRect/>
          </a:stretch>
        </p:blipFill>
        <p:spPr>
          <a:xfrm>
            <a:off x="5146624" y="3316374"/>
            <a:ext cx="3731946" cy="2873871"/>
          </a:xfrm>
          <a:prstGeom prst="rect">
            <a:avLst/>
          </a:prstGeom>
        </p:spPr>
      </p:pic>
    </p:spTree>
    <p:extLst>
      <p:ext uri="{BB962C8B-B14F-4D97-AF65-F5344CB8AC3E}">
        <p14:creationId xmlns:p14="http://schemas.microsoft.com/office/powerpoint/2010/main" val="97622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I.2. Le </a:t>
            </a:r>
            <a:r>
              <a:rPr lang="fr-FR" sz="2800" b="1" dirty="0">
                <a:solidFill>
                  <a:srgbClr val="FF0000"/>
                </a:solidFill>
                <a:latin typeface="Perpetua" panose="02020502060401020303" pitchFamily="18" charset="0"/>
              </a:rPr>
              <a:t>modèle </a:t>
            </a:r>
            <a:r>
              <a:rPr lang="fr-FR" sz="2800" b="1" dirty="0" smtClean="0">
                <a:solidFill>
                  <a:srgbClr val="FF0000"/>
                </a:solidFill>
                <a:latin typeface="Perpetua" panose="02020502060401020303" pitchFamily="18" charset="0"/>
              </a:rPr>
              <a:t>biphasé </a:t>
            </a:r>
            <a:r>
              <a:rPr lang="fr-FR" sz="2800" b="1" dirty="0">
                <a:solidFill>
                  <a:srgbClr val="FF0000"/>
                </a:solidFill>
                <a:latin typeface="Perpetua" panose="02020502060401020303" pitchFamily="18" charset="0"/>
              </a:rPr>
              <a:t>de la MSAP (modèle en </a:t>
            </a:r>
            <a:r>
              <a:rPr lang="fr-FR" sz="2800" b="1" dirty="0" err="1" smtClean="0">
                <a:solidFill>
                  <a:srgbClr val="FF0000"/>
                </a:solidFill>
                <a:latin typeface="Perpetua" panose="02020502060401020303" pitchFamily="18" charset="0"/>
              </a:rPr>
              <a:t>dq</a:t>
            </a:r>
            <a:r>
              <a:rPr lang="fr-FR" sz="2800" b="1" dirty="0" smtClean="0">
                <a:solidFill>
                  <a:srgbClr val="FF0000"/>
                </a:solidFill>
                <a:latin typeface="Perpetua" panose="02020502060401020303" pitchFamily="18" charset="0"/>
              </a:rPr>
              <a:t>)</a:t>
            </a:r>
            <a:r>
              <a:rPr lang="fr-FR" sz="1600" dirty="0" smtClean="0">
                <a:solidFill>
                  <a:srgbClr val="FF0000"/>
                </a:solidFill>
                <a:latin typeface="Perpetua" panose="02020502060401020303" pitchFamily="18" charset="0"/>
              </a:rPr>
              <a:t> </a:t>
            </a:r>
            <a:endParaRPr lang="fr-FR" sz="2400" b="1" dirty="0">
              <a:solidFill>
                <a:srgbClr val="FF0000"/>
              </a:solidFill>
              <a:latin typeface="Perpetua" panose="02020502060401020303" pitchFamily="18" charset="0"/>
            </a:endParaRPr>
          </a:p>
        </p:txBody>
      </p:sp>
      <p:pic>
        <p:nvPicPr>
          <p:cNvPr id="6" name="Image 5"/>
          <p:cNvPicPr>
            <a:picLocks noChangeAspect="1"/>
          </p:cNvPicPr>
          <p:nvPr/>
        </p:nvPicPr>
        <p:blipFill>
          <a:blip r:embed="rId2"/>
          <a:stretch>
            <a:fillRect/>
          </a:stretch>
        </p:blipFill>
        <p:spPr>
          <a:xfrm>
            <a:off x="5221990" y="1718592"/>
            <a:ext cx="3731946" cy="2873871"/>
          </a:xfrm>
          <a:prstGeom prst="rect">
            <a:avLst/>
          </a:prstGeom>
        </p:spPr>
      </p:pic>
      <p:sp>
        <p:nvSpPr>
          <p:cNvPr id="7" name="Rectangle 6"/>
          <p:cNvSpPr/>
          <p:nvPr/>
        </p:nvSpPr>
        <p:spPr>
          <a:xfrm>
            <a:off x="0" y="1331549"/>
            <a:ext cx="4572000" cy="369332"/>
          </a:xfrm>
          <a:prstGeom prst="rect">
            <a:avLst/>
          </a:prstGeom>
        </p:spPr>
        <p:txBody>
          <a:bodyPr>
            <a:spAutoFit/>
          </a:bodyPr>
          <a:lstStyle/>
          <a:p>
            <a:r>
              <a:rPr lang="fr-FR" b="1" dirty="0" smtClean="0">
                <a:solidFill>
                  <a:srgbClr val="FF0000"/>
                </a:solidFill>
                <a:latin typeface="Times New Roman" panose="02020603050405020304" pitchFamily="18" charset="0"/>
              </a:rPr>
              <a:t>2.1) </a:t>
            </a:r>
            <a:r>
              <a:rPr lang="fr-FR" b="1" dirty="0">
                <a:solidFill>
                  <a:srgbClr val="FF0000"/>
                </a:solidFill>
                <a:latin typeface="Times New Roman" panose="02020603050405020304" pitchFamily="18" charset="0"/>
              </a:rPr>
              <a:t>Passage direct : du triphasé au diphasé</a:t>
            </a:r>
            <a:r>
              <a:rPr lang="fr-FR" dirty="0">
                <a:solidFill>
                  <a:srgbClr val="FF0000"/>
                </a:solidFill>
              </a:rPr>
              <a:t> </a:t>
            </a:r>
          </a:p>
        </p:txBody>
      </p:sp>
      <p:pic>
        <p:nvPicPr>
          <p:cNvPr id="8" name="Image 7"/>
          <p:cNvPicPr>
            <a:picLocks noChangeAspect="1"/>
          </p:cNvPicPr>
          <p:nvPr/>
        </p:nvPicPr>
        <p:blipFill>
          <a:blip r:embed="rId3"/>
          <a:stretch>
            <a:fillRect/>
          </a:stretch>
        </p:blipFill>
        <p:spPr>
          <a:xfrm>
            <a:off x="539552" y="1863933"/>
            <a:ext cx="2664296" cy="766280"/>
          </a:xfrm>
          <a:prstGeom prst="rect">
            <a:avLst/>
          </a:prstGeom>
        </p:spPr>
      </p:pic>
      <p:pic>
        <p:nvPicPr>
          <p:cNvPr id="9" name="Image 8"/>
          <p:cNvPicPr>
            <a:picLocks noChangeAspect="1"/>
          </p:cNvPicPr>
          <p:nvPr/>
        </p:nvPicPr>
        <p:blipFill>
          <a:blip r:embed="rId4"/>
          <a:stretch>
            <a:fillRect/>
          </a:stretch>
        </p:blipFill>
        <p:spPr>
          <a:xfrm>
            <a:off x="323528" y="2630213"/>
            <a:ext cx="5295900" cy="1362075"/>
          </a:xfrm>
          <a:prstGeom prst="rect">
            <a:avLst/>
          </a:prstGeom>
        </p:spPr>
      </p:pic>
      <p:sp>
        <p:nvSpPr>
          <p:cNvPr id="10" name="Rectangle 9"/>
          <p:cNvSpPr/>
          <p:nvPr/>
        </p:nvSpPr>
        <p:spPr>
          <a:xfrm>
            <a:off x="449076" y="4137159"/>
            <a:ext cx="4572000" cy="954107"/>
          </a:xfrm>
          <a:prstGeom prst="rect">
            <a:avLst/>
          </a:prstGeom>
        </p:spPr>
        <p:txBody>
          <a:bodyPr>
            <a:spAutoFit/>
          </a:bodyPr>
          <a:lstStyle/>
          <a:p>
            <a:r>
              <a:rPr lang="fr-FR" dirty="0">
                <a:solidFill>
                  <a:srgbClr val="000000"/>
                </a:solidFill>
                <a:latin typeface="Times New Roman" panose="02020603050405020304" pitchFamily="18" charset="0"/>
              </a:rPr>
              <a:t>Avec:</a:t>
            </a:r>
          </a:p>
          <a:p>
            <a:r>
              <a:rPr lang="fr-FR" i="1" dirty="0">
                <a:solidFill>
                  <a:srgbClr val="000000"/>
                </a:solidFill>
                <a:latin typeface="Times New Roman" panose="02020603050405020304" pitchFamily="18" charset="0"/>
              </a:rPr>
              <a:t>P(</a:t>
            </a:r>
            <a:r>
              <a:rPr lang="fr-FR" sz="2000" dirty="0">
                <a:solidFill>
                  <a:srgbClr val="000000"/>
                </a:solidFill>
                <a:latin typeface="Symbol" panose="05050102010706020507" pitchFamily="18" charset="2"/>
              </a:rPr>
              <a:t></a:t>
            </a:r>
            <a:r>
              <a:rPr lang="fr-FR" i="1"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La matrice de passage direct de Park.</a:t>
            </a:r>
            <a:r>
              <a:rPr lang="fr-FR" dirty="0"/>
              <a:t> </a:t>
            </a:r>
            <a:br>
              <a:rPr lang="fr-FR" dirty="0"/>
            </a:br>
            <a:endParaRPr lang="fr-FR" dirty="0"/>
          </a:p>
        </p:txBody>
      </p:sp>
      <p:sp>
        <p:nvSpPr>
          <p:cNvPr id="11" name="Rectangle 10"/>
          <p:cNvSpPr/>
          <p:nvPr/>
        </p:nvSpPr>
        <p:spPr>
          <a:xfrm>
            <a:off x="449076" y="4921620"/>
            <a:ext cx="4572000" cy="646331"/>
          </a:xfrm>
          <a:prstGeom prst="rect">
            <a:avLst/>
          </a:prstGeom>
        </p:spPr>
        <p:txBody>
          <a:bodyPr>
            <a:spAutoFit/>
          </a:bodyPr>
          <a:lstStyle/>
          <a:p>
            <a:r>
              <a:rPr lang="fr-FR" b="1" i="1" dirty="0">
                <a:solidFill>
                  <a:srgbClr val="000000"/>
                </a:solidFill>
                <a:latin typeface="Times New Roman" panose="02020603050405020304" pitchFamily="18" charset="0"/>
              </a:rPr>
              <a:t>X</a:t>
            </a:r>
            <a:r>
              <a:rPr lang="fr-FR" dirty="0">
                <a:solidFill>
                  <a:srgbClr val="000000"/>
                </a:solidFill>
                <a:latin typeface="Times New Roman" panose="02020603050405020304" pitchFamily="18" charset="0"/>
              </a:rPr>
              <a:t>= tensions ou courants </a:t>
            </a:r>
            <a:r>
              <a:rPr lang="fr-FR" dirty="0" smtClean="0">
                <a:solidFill>
                  <a:srgbClr val="000000"/>
                </a:solidFill>
                <a:latin typeface="Times New Roman" panose="02020603050405020304" pitchFamily="18" charset="0"/>
              </a:rPr>
              <a:t>ou flux</a:t>
            </a:r>
            <a:r>
              <a:rPr lang="fr-FR" dirty="0" smtClean="0"/>
              <a:t> </a:t>
            </a:r>
            <a:r>
              <a:rPr lang="fr-FR" dirty="0"/>
              <a:t/>
            </a:r>
            <a:br>
              <a:rPr lang="fr-FR" dirty="0"/>
            </a:br>
            <a:endParaRPr lang="fr-FR" dirty="0"/>
          </a:p>
        </p:txBody>
      </p:sp>
      <p:pic>
        <p:nvPicPr>
          <p:cNvPr id="12" name="Image 11"/>
          <p:cNvPicPr>
            <a:picLocks noChangeAspect="1"/>
          </p:cNvPicPr>
          <p:nvPr/>
        </p:nvPicPr>
        <p:blipFill>
          <a:blip r:embed="rId5"/>
          <a:stretch>
            <a:fillRect/>
          </a:stretch>
        </p:blipFill>
        <p:spPr>
          <a:xfrm>
            <a:off x="230001" y="5308989"/>
            <a:ext cx="2505075" cy="1133475"/>
          </a:xfrm>
          <a:prstGeom prst="rect">
            <a:avLst/>
          </a:prstGeom>
        </p:spPr>
      </p:pic>
      <p:sp>
        <p:nvSpPr>
          <p:cNvPr id="13" name="Rectangle 12"/>
          <p:cNvSpPr/>
          <p:nvPr/>
        </p:nvSpPr>
        <p:spPr>
          <a:xfrm>
            <a:off x="3491880" y="5405043"/>
            <a:ext cx="5184576" cy="1200329"/>
          </a:xfrm>
          <a:prstGeom prst="rect">
            <a:avLst/>
          </a:prstGeom>
        </p:spPr>
        <p:txBody>
          <a:bodyPr wrap="square">
            <a:spAutoFit/>
          </a:bodyPr>
          <a:lstStyle/>
          <a:p>
            <a:r>
              <a:rPr lang="fr-FR" dirty="0">
                <a:solidFill>
                  <a:srgbClr val="000000"/>
                </a:solidFill>
                <a:latin typeface="Times New Roman" panose="02020603050405020304" pitchFamily="18" charset="0"/>
              </a:rPr>
              <a:t>X</a:t>
            </a:r>
            <a:r>
              <a:rPr lang="fr-FR" sz="1050" dirty="0">
                <a:solidFill>
                  <a:srgbClr val="000000"/>
                </a:solidFill>
                <a:latin typeface="Times New Roman" panose="02020603050405020304" pitchFamily="18" charset="0"/>
              </a:rPr>
              <a:t>0</a:t>
            </a:r>
            <a:r>
              <a:rPr lang="fr-FR" dirty="0">
                <a:solidFill>
                  <a:srgbClr val="000000"/>
                </a:solidFill>
                <a:latin typeface="Times New Roman" panose="02020603050405020304" pitchFamily="18" charset="0"/>
              </a:rPr>
              <a:t>: La composante homopolaire, ajoutée pour rendre la transformation réversible, elle </a:t>
            </a:r>
            <a:r>
              <a:rPr lang="fr-FR" dirty="0" smtClean="0">
                <a:solidFill>
                  <a:srgbClr val="000000"/>
                </a:solidFill>
                <a:latin typeface="Times New Roman" panose="02020603050405020304" pitchFamily="18" charset="0"/>
              </a:rPr>
              <a:t>est nulle </a:t>
            </a:r>
            <a:r>
              <a:rPr lang="fr-FR" dirty="0">
                <a:solidFill>
                  <a:srgbClr val="000000"/>
                </a:solidFill>
                <a:latin typeface="Times New Roman" panose="02020603050405020304" pitchFamily="18" charset="0"/>
              </a:rPr>
              <a:t>lorsque le système est en équilibre</a:t>
            </a:r>
            <a:r>
              <a:rPr lang="fr-FR" dirty="0"/>
              <a:t> </a:t>
            </a:r>
            <a:br>
              <a:rPr lang="fr-FR" dirty="0"/>
            </a:br>
            <a:endParaRPr lang="fr-FR" dirty="0"/>
          </a:p>
        </p:txBody>
      </p:sp>
    </p:spTree>
    <p:extLst>
      <p:ext uri="{BB962C8B-B14F-4D97-AF65-F5344CB8AC3E}">
        <p14:creationId xmlns:p14="http://schemas.microsoft.com/office/powerpoint/2010/main" val="77972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I.2. Le </a:t>
            </a:r>
            <a:r>
              <a:rPr lang="fr-FR" sz="2800" b="1" dirty="0">
                <a:solidFill>
                  <a:srgbClr val="FF0000"/>
                </a:solidFill>
                <a:latin typeface="Perpetua" panose="02020502060401020303" pitchFamily="18" charset="0"/>
              </a:rPr>
              <a:t>modèle </a:t>
            </a:r>
            <a:r>
              <a:rPr lang="fr-FR" sz="2800" b="1" dirty="0" smtClean="0">
                <a:solidFill>
                  <a:srgbClr val="FF0000"/>
                </a:solidFill>
                <a:latin typeface="Perpetua" panose="02020502060401020303" pitchFamily="18" charset="0"/>
              </a:rPr>
              <a:t>biphasé </a:t>
            </a:r>
            <a:r>
              <a:rPr lang="fr-FR" sz="2800" b="1" dirty="0">
                <a:solidFill>
                  <a:srgbClr val="FF0000"/>
                </a:solidFill>
                <a:latin typeface="Perpetua" panose="02020502060401020303" pitchFamily="18" charset="0"/>
              </a:rPr>
              <a:t>de la MSAP (modèle en </a:t>
            </a:r>
            <a:r>
              <a:rPr lang="fr-FR" sz="2800" b="1" dirty="0" err="1" smtClean="0">
                <a:solidFill>
                  <a:srgbClr val="FF0000"/>
                </a:solidFill>
                <a:latin typeface="Perpetua" panose="02020502060401020303" pitchFamily="18" charset="0"/>
              </a:rPr>
              <a:t>dq</a:t>
            </a:r>
            <a:r>
              <a:rPr lang="fr-FR" sz="2800" b="1" dirty="0" smtClean="0">
                <a:solidFill>
                  <a:srgbClr val="FF0000"/>
                </a:solidFill>
                <a:latin typeface="Perpetua" panose="02020502060401020303" pitchFamily="18" charset="0"/>
              </a:rPr>
              <a:t>)</a:t>
            </a:r>
            <a:r>
              <a:rPr lang="fr-FR" sz="1600" dirty="0" smtClean="0">
                <a:solidFill>
                  <a:srgbClr val="FF0000"/>
                </a:solidFill>
                <a:latin typeface="Perpetua" panose="02020502060401020303" pitchFamily="18" charset="0"/>
              </a:rPr>
              <a:t> </a:t>
            </a:r>
            <a:endParaRPr lang="fr-FR" sz="2400" b="1" dirty="0">
              <a:solidFill>
                <a:srgbClr val="FF0000"/>
              </a:solidFill>
              <a:latin typeface="Perpetua" panose="02020502060401020303" pitchFamily="18" charset="0"/>
            </a:endParaRPr>
          </a:p>
        </p:txBody>
      </p:sp>
      <p:pic>
        <p:nvPicPr>
          <p:cNvPr id="6" name="Image 5"/>
          <p:cNvPicPr>
            <a:picLocks noChangeAspect="1"/>
          </p:cNvPicPr>
          <p:nvPr/>
        </p:nvPicPr>
        <p:blipFill>
          <a:blip r:embed="rId2"/>
          <a:stretch>
            <a:fillRect/>
          </a:stretch>
        </p:blipFill>
        <p:spPr>
          <a:xfrm>
            <a:off x="5760021" y="1988840"/>
            <a:ext cx="3381008" cy="2603623"/>
          </a:xfrm>
          <a:prstGeom prst="rect">
            <a:avLst/>
          </a:prstGeom>
        </p:spPr>
      </p:pic>
      <p:sp>
        <p:nvSpPr>
          <p:cNvPr id="7" name="Rectangle 6"/>
          <p:cNvSpPr/>
          <p:nvPr/>
        </p:nvSpPr>
        <p:spPr>
          <a:xfrm>
            <a:off x="0" y="1331549"/>
            <a:ext cx="4572000" cy="369332"/>
          </a:xfrm>
          <a:prstGeom prst="rect">
            <a:avLst/>
          </a:prstGeom>
        </p:spPr>
        <p:txBody>
          <a:bodyPr>
            <a:spAutoFit/>
          </a:bodyPr>
          <a:lstStyle/>
          <a:p>
            <a:r>
              <a:rPr lang="fr-FR" b="1" dirty="0" smtClean="0">
                <a:solidFill>
                  <a:srgbClr val="FF0000"/>
                </a:solidFill>
                <a:latin typeface="Times New Roman" panose="02020603050405020304" pitchFamily="18" charset="0"/>
              </a:rPr>
              <a:t>2.2) </a:t>
            </a:r>
            <a:r>
              <a:rPr lang="fr-FR" b="1" dirty="0">
                <a:solidFill>
                  <a:srgbClr val="FF0000"/>
                </a:solidFill>
                <a:latin typeface="Times New Roman" panose="02020603050405020304" pitchFamily="18" charset="0"/>
              </a:rPr>
              <a:t>Passage </a:t>
            </a:r>
            <a:r>
              <a:rPr lang="fr-FR" b="1" dirty="0" smtClean="0">
                <a:solidFill>
                  <a:srgbClr val="FF0000"/>
                </a:solidFill>
                <a:latin typeface="Times New Roman" panose="02020603050405020304" pitchFamily="18" charset="0"/>
              </a:rPr>
              <a:t>inverse </a:t>
            </a:r>
            <a:r>
              <a:rPr lang="fr-FR" b="1" dirty="0">
                <a:solidFill>
                  <a:srgbClr val="FF0000"/>
                </a:solidFill>
                <a:latin typeface="Times New Roman" panose="02020603050405020304" pitchFamily="18" charset="0"/>
              </a:rPr>
              <a:t>: du </a:t>
            </a:r>
            <a:r>
              <a:rPr lang="fr-FR" b="1" dirty="0" smtClean="0">
                <a:solidFill>
                  <a:srgbClr val="FF0000"/>
                </a:solidFill>
                <a:latin typeface="Times New Roman" panose="02020603050405020304" pitchFamily="18" charset="0"/>
              </a:rPr>
              <a:t>biphasé </a:t>
            </a:r>
            <a:r>
              <a:rPr lang="fr-FR" b="1" dirty="0">
                <a:solidFill>
                  <a:srgbClr val="FF0000"/>
                </a:solidFill>
                <a:latin typeface="Times New Roman" panose="02020603050405020304" pitchFamily="18" charset="0"/>
              </a:rPr>
              <a:t>au </a:t>
            </a:r>
            <a:r>
              <a:rPr lang="fr-FR" b="1" dirty="0" smtClean="0">
                <a:solidFill>
                  <a:srgbClr val="FF0000"/>
                </a:solidFill>
                <a:latin typeface="Times New Roman" panose="02020603050405020304" pitchFamily="18" charset="0"/>
              </a:rPr>
              <a:t>triphasé</a:t>
            </a:r>
            <a:r>
              <a:rPr lang="fr-FR" dirty="0" smtClean="0">
                <a:solidFill>
                  <a:srgbClr val="FF0000"/>
                </a:solidFill>
              </a:rPr>
              <a:t> </a:t>
            </a:r>
            <a:endParaRPr lang="fr-FR" dirty="0">
              <a:solidFill>
                <a:srgbClr val="FF0000"/>
              </a:solidFill>
            </a:endParaRPr>
          </a:p>
        </p:txBody>
      </p:sp>
      <p:pic>
        <p:nvPicPr>
          <p:cNvPr id="4" name="Image 3"/>
          <p:cNvPicPr>
            <a:picLocks noChangeAspect="1"/>
          </p:cNvPicPr>
          <p:nvPr/>
        </p:nvPicPr>
        <p:blipFill>
          <a:blip r:embed="rId3"/>
          <a:stretch>
            <a:fillRect/>
          </a:stretch>
        </p:blipFill>
        <p:spPr>
          <a:xfrm>
            <a:off x="467544" y="3290651"/>
            <a:ext cx="5724525" cy="2095500"/>
          </a:xfrm>
          <a:prstGeom prst="rect">
            <a:avLst/>
          </a:prstGeom>
        </p:spPr>
      </p:pic>
    </p:spTree>
    <p:extLst>
      <p:ext uri="{BB962C8B-B14F-4D97-AF65-F5344CB8AC3E}">
        <p14:creationId xmlns:p14="http://schemas.microsoft.com/office/powerpoint/2010/main" val="72641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20688"/>
          </a:xfrm>
          <a:solidFill>
            <a:schemeClr val="accent5">
              <a:lumMod val="40000"/>
              <a:lumOff val="60000"/>
            </a:schemeClr>
          </a:solidFill>
        </p:spPr>
        <p:txBody>
          <a:bodyPr>
            <a:normAutofit fontScale="90000"/>
          </a:bodyPr>
          <a:lstStyle/>
          <a:p>
            <a:r>
              <a:rPr lang="fr-FR" dirty="0"/>
              <a:t/>
            </a:r>
            <a:br>
              <a:rPr lang="fr-FR" dirty="0"/>
            </a:br>
            <a:r>
              <a:rPr lang="fr-FR" sz="4000" b="1" dirty="0" smtClean="0">
                <a:latin typeface="Perpetua" panose="02020502060401020303" pitchFamily="18" charset="0"/>
              </a:rPr>
              <a:t>Modélisation de la machine synchrone</a:t>
            </a:r>
            <a:r>
              <a:rPr lang="fr-FR" sz="4000" dirty="0">
                <a:latin typeface="Perpetua" panose="02020502060401020303" pitchFamily="18" charset="0"/>
              </a:rPr>
              <a:t/>
            </a:r>
            <a:br>
              <a:rPr lang="fr-FR" sz="4000" dirty="0">
                <a:latin typeface="Perpetua" panose="02020502060401020303" pitchFamily="18" charset="0"/>
              </a:rPr>
            </a:br>
            <a:endParaRPr lang="fr-FR" sz="4000" dirty="0">
              <a:latin typeface="Perpetua" panose="02020502060401020303" pitchFamily="18" charset="0"/>
            </a:endParaRPr>
          </a:p>
        </p:txBody>
      </p:sp>
      <p:sp>
        <p:nvSpPr>
          <p:cNvPr id="3" name="Sous-titre 2"/>
          <p:cNvSpPr>
            <a:spLocks noGrp="1"/>
          </p:cNvSpPr>
          <p:nvPr>
            <p:ph type="subTitle" idx="1"/>
          </p:nvPr>
        </p:nvSpPr>
        <p:spPr>
          <a:xfrm>
            <a:off x="0" y="764704"/>
            <a:ext cx="9036496" cy="432048"/>
          </a:xfrm>
        </p:spPr>
        <p:txBody>
          <a:bodyPr>
            <a:noAutofit/>
          </a:bodyPr>
          <a:lstStyle/>
          <a:p>
            <a:pPr algn="l"/>
            <a:r>
              <a:rPr lang="fr-FR" sz="2800" b="1" dirty="0" smtClean="0">
                <a:solidFill>
                  <a:srgbClr val="FF0000"/>
                </a:solidFill>
                <a:latin typeface="Perpetua" panose="02020502060401020303" pitchFamily="18" charset="0"/>
              </a:rPr>
              <a:t>I.2. Le </a:t>
            </a:r>
            <a:r>
              <a:rPr lang="fr-FR" sz="2800" b="1" dirty="0">
                <a:solidFill>
                  <a:srgbClr val="FF0000"/>
                </a:solidFill>
                <a:latin typeface="Perpetua" panose="02020502060401020303" pitchFamily="18" charset="0"/>
              </a:rPr>
              <a:t>modèle </a:t>
            </a:r>
            <a:r>
              <a:rPr lang="fr-FR" sz="2800" b="1" dirty="0" smtClean="0">
                <a:solidFill>
                  <a:srgbClr val="FF0000"/>
                </a:solidFill>
                <a:latin typeface="Perpetua" panose="02020502060401020303" pitchFamily="18" charset="0"/>
              </a:rPr>
              <a:t>biphasé </a:t>
            </a:r>
            <a:r>
              <a:rPr lang="fr-FR" sz="2800" b="1" dirty="0">
                <a:solidFill>
                  <a:srgbClr val="FF0000"/>
                </a:solidFill>
                <a:latin typeface="Perpetua" panose="02020502060401020303" pitchFamily="18" charset="0"/>
              </a:rPr>
              <a:t>de la MSAP (modèle en </a:t>
            </a:r>
            <a:r>
              <a:rPr lang="fr-FR" sz="2800" b="1" dirty="0" err="1" smtClean="0">
                <a:solidFill>
                  <a:srgbClr val="FF0000"/>
                </a:solidFill>
                <a:latin typeface="Perpetua" panose="02020502060401020303" pitchFamily="18" charset="0"/>
              </a:rPr>
              <a:t>dq</a:t>
            </a:r>
            <a:r>
              <a:rPr lang="fr-FR" sz="2800" b="1" dirty="0" smtClean="0">
                <a:solidFill>
                  <a:srgbClr val="FF0000"/>
                </a:solidFill>
                <a:latin typeface="Perpetua" panose="02020502060401020303" pitchFamily="18" charset="0"/>
              </a:rPr>
              <a:t>)</a:t>
            </a:r>
            <a:r>
              <a:rPr lang="fr-FR" sz="1600" dirty="0" smtClean="0">
                <a:solidFill>
                  <a:srgbClr val="FF0000"/>
                </a:solidFill>
                <a:latin typeface="Perpetua" panose="02020502060401020303" pitchFamily="18" charset="0"/>
              </a:rPr>
              <a:t> </a:t>
            </a:r>
            <a:endParaRPr lang="fr-FR" sz="2400" b="1" dirty="0">
              <a:solidFill>
                <a:srgbClr val="FF0000"/>
              </a:solidFill>
              <a:latin typeface="Perpetua" panose="02020502060401020303" pitchFamily="18" charset="0"/>
            </a:endParaRPr>
          </a:p>
        </p:txBody>
      </p:sp>
      <p:sp>
        <p:nvSpPr>
          <p:cNvPr id="7" name="Rectangle 6"/>
          <p:cNvSpPr/>
          <p:nvPr/>
        </p:nvSpPr>
        <p:spPr>
          <a:xfrm>
            <a:off x="0" y="1331549"/>
            <a:ext cx="5508104" cy="369332"/>
          </a:xfrm>
          <a:prstGeom prst="rect">
            <a:avLst/>
          </a:prstGeom>
        </p:spPr>
        <p:txBody>
          <a:bodyPr wrap="square">
            <a:spAutoFit/>
          </a:bodyPr>
          <a:lstStyle/>
          <a:p>
            <a:r>
              <a:rPr lang="fr-FR" b="1" dirty="0" smtClean="0">
                <a:solidFill>
                  <a:srgbClr val="FF0000"/>
                </a:solidFill>
                <a:latin typeface="Times New Roman" panose="02020603050405020304" pitchFamily="18" charset="0"/>
              </a:rPr>
              <a:t>3) Principe de la transformation de Concordia</a:t>
            </a:r>
            <a:endParaRPr lang="fr-FR" dirty="0">
              <a:solidFill>
                <a:srgbClr val="FF0000"/>
              </a:solidFill>
            </a:endParaRPr>
          </a:p>
        </p:txBody>
      </p:sp>
      <p:sp>
        <p:nvSpPr>
          <p:cNvPr id="5" name="Rectangle 4"/>
          <p:cNvSpPr/>
          <p:nvPr/>
        </p:nvSpPr>
        <p:spPr>
          <a:xfrm>
            <a:off x="161764" y="1867530"/>
            <a:ext cx="8820472" cy="923330"/>
          </a:xfrm>
          <a:prstGeom prst="rect">
            <a:avLst/>
          </a:prstGeom>
        </p:spPr>
        <p:txBody>
          <a:bodyPr wrap="square">
            <a:spAutoFit/>
          </a:bodyPr>
          <a:lstStyle/>
          <a:p>
            <a:r>
              <a:rPr lang="fr-FR" dirty="0">
                <a:solidFill>
                  <a:srgbClr val="000000"/>
                </a:solidFill>
                <a:latin typeface="Times New Roman" panose="02020603050405020304" pitchFamily="18" charset="0"/>
              </a:rPr>
              <a:t>La transformation direct de Concordia est déterminée par une matrice [c], elle correspond les vecteurs des axes (</a:t>
            </a:r>
            <a:r>
              <a:rPr lang="fr-FR" dirty="0" err="1">
                <a:solidFill>
                  <a:srgbClr val="000000"/>
                </a:solidFill>
                <a:latin typeface="Times New Roman" panose="02020603050405020304" pitchFamily="18" charset="0"/>
              </a:rPr>
              <a:t>a,b,c</a:t>
            </a:r>
            <a:r>
              <a:rPr lang="fr-FR" dirty="0">
                <a:solidFill>
                  <a:srgbClr val="000000"/>
                </a:solidFill>
                <a:latin typeface="Times New Roman" panose="02020603050405020304" pitchFamily="18" charset="0"/>
              </a:rPr>
              <a:t>) aux vecteurs des axes (α,β, 0) ,elle est </a:t>
            </a:r>
            <a:r>
              <a:rPr lang="fr-FR" dirty="0" smtClean="0">
                <a:solidFill>
                  <a:srgbClr val="000000"/>
                </a:solidFill>
                <a:latin typeface="Times New Roman" panose="02020603050405020304" pitchFamily="18" charset="0"/>
              </a:rPr>
              <a:t>appliquée aux </a:t>
            </a:r>
            <a:r>
              <a:rPr lang="fr-FR" dirty="0">
                <a:solidFill>
                  <a:srgbClr val="000000"/>
                </a:solidFill>
                <a:latin typeface="Times New Roman" panose="02020603050405020304" pitchFamily="18" charset="0"/>
              </a:rPr>
              <a:t>tensions, aux courants, et aux flux,</a:t>
            </a:r>
            <a:r>
              <a:rPr lang="fr-FR" dirty="0"/>
              <a:t> </a:t>
            </a:r>
          </a:p>
        </p:txBody>
      </p:sp>
      <p:pic>
        <p:nvPicPr>
          <p:cNvPr id="8" name="Image 7"/>
          <p:cNvPicPr>
            <a:picLocks noChangeAspect="1"/>
          </p:cNvPicPr>
          <p:nvPr/>
        </p:nvPicPr>
        <p:blipFill>
          <a:blip r:embed="rId2"/>
          <a:stretch>
            <a:fillRect/>
          </a:stretch>
        </p:blipFill>
        <p:spPr>
          <a:xfrm>
            <a:off x="2051720" y="2834496"/>
            <a:ext cx="2139046" cy="306471"/>
          </a:xfrm>
          <a:prstGeom prst="rect">
            <a:avLst/>
          </a:prstGeom>
        </p:spPr>
      </p:pic>
      <p:cxnSp>
        <p:nvCxnSpPr>
          <p:cNvPr id="10" name="Connecteur droit avec flèche 9"/>
          <p:cNvCxnSpPr/>
          <p:nvPr/>
        </p:nvCxnSpPr>
        <p:spPr>
          <a:xfrm>
            <a:off x="4211960" y="2996952"/>
            <a:ext cx="1656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3"/>
          <a:stretch>
            <a:fillRect/>
          </a:stretch>
        </p:blipFill>
        <p:spPr>
          <a:xfrm>
            <a:off x="6084168" y="2857179"/>
            <a:ext cx="2261989" cy="332270"/>
          </a:xfrm>
          <a:prstGeom prst="rect">
            <a:avLst/>
          </a:prstGeom>
        </p:spPr>
      </p:pic>
      <p:sp>
        <p:nvSpPr>
          <p:cNvPr id="12" name="Rectangle 11"/>
          <p:cNvSpPr/>
          <p:nvPr/>
        </p:nvSpPr>
        <p:spPr>
          <a:xfrm>
            <a:off x="161764" y="3276972"/>
            <a:ext cx="4572000" cy="369332"/>
          </a:xfrm>
          <a:prstGeom prst="rect">
            <a:avLst/>
          </a:prstGeom>
        </p:spPr>
        <p:txBody>
          <a:bodyPr>
            <a:spAutoFit/>
          </a:bodyPr>
          <a:lstStyle/>
          <a:p>
            <a:r>
              <a:rPr lang="fr-FR" b="1" dirty="0">
                <a:solidFill>
                  <a:srgbClr val="000000"/>
                </a:solidFill>
                <a:latin typeface="Times New Roman" panose="02020603050405020304" pitchFamily="18" charset="0"/>
              </a:rPr>
              <a:t>a) Passage direct du triphasé au biphasé</a:t>
            </a:r>
            <a:r>
              <a:rPr lang="fr-FR" dirty="0"/>
              <a:t> </a:t>
            </a:r>
          </a:p>
        </p:txBody>
      </p:sp>
      <p:sp>
        <p:nvSpPr>
          <p:cNvPr id="13" name="Rectangle 12"/>
          <p:cNvSpPr/>
          <p:nvPr/>
        </p:nvSpPr>
        <p:spPr>
          <a:xfrm>
            <a:off x="323528" y="3782309"/>
            <a:ext cx="8712968" cy="369332"/>
          </a:xfrm>
          <a:prstGeom prst="rect">
            <a:avLst/>
          </a:prstGeom>
        </p:spPr>
        <p:txBody>
          <a:bodyPr wrap="square">
            <a:spAutoFit/>
          </a:bodyPr>
          <a:lstStyle/>
          <a:p>
            <a:r>
              <a:rPr lang="fr-FR" dirty="0">
                <a:solidFill>
                  <a:srgbClr val="000000"/>
                </a:solidFill>
                <a:latin typeface="Times New Roman" panose="02020603050405020304" pitchFamily="18" charset="0"/>
              </a:rPr>
              <a:t>Si on pose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=0 dans les matrice P() et P</a:t>
            </a:r>
            <a:r>
              <a:rPr lang="fr-FR" sz="1050" dirty="0">
                <a:solidFill>
                  <a:srgbClr val="000000"/>
                </a:solidFill>
                <a:latin typeface="Times New Roman" panose="02020603050405020304" pitchFamily="18" charset="0"/>
              </a:rPr>
              <a:t>-1</a:t>
            </a:r>
            <a:r>
              <a:rPr lang="fr-FR" dirty="0">
                <a:solidFill>
                  <a:srgbClr val="000000"/>
                </a:solidFill>
                <a:latin typeface="Times New Roman" panose="02020603050405020304" pitchFamily="18" charset="0"/>
              </a:rPr>
              <a:t>() on trouve les matrices de Concordia</a:t>
            </a:r>
            <a:r>
              <a:rPr lang="fr-FR" dirty="0"/>
              <a:t> </a:t>
            </a:r>
          </a:p>
        </p:txBody>
      </p:sp>
      <p:pic>
        <p:nvPicPr>
          <p:cNvPr id="14" name="Image 13"/>
          <p:cNvPicPr>
            <a:picLocks noChangeAspect="1"/>
          </p:cNvPicPr>
          <p:nvPr/>
        </p:nvPicPr>
        <p:blipFill>
          <a:blip r:embed="rId4"/>
          <a:stretch>
            <a:fillRect/>
          </a:stretch>
        </p:blipFill>
        <p:spPr>
          <a:xfrm>
            <a:off x="340646" y="4411290"/>
            <a:ext cx="1571625" cy="1123950"/>
          </a:xfrm>
          <a:prstGeom prst="rect">
            <a:avLst/>
          </a:prstGeom>
        </p:spPr>
      </p:pic>
      <p:sp>
        <p:nvSpPr>
          <p:cNvPr id="15" name="Rectangle 14"/>
          <p:cNvSpPr/>
          <p:nvPr/>
        </p:nvSpPr>
        <p:spPr>
          <a:xfrm>
            <a:off x="168958" y="5729356"/>
            <a:ext cx="8820471" cy="923330"/>
          </a:xfrm>
          <a:prstGeom prst="rect">
            <a:avLst/>
          </a:prstGeom>
        </p:spPr>
        <p:txBody>
          <a:bodyPr wrap="square">
            <a:spAutoFit/>
          </a:bodyPr>
          <a:lstStyle/>
          <a:p>
            <a:r>
              <a:rPr lang="fr-FR" dirty="0">
                <a:solidFill>
                  <a:srgbClr val="000000"/>
                </a:solidFill>
                <a:latin typeface="Times New Roman" panose="02020603050405020304" pitchFamily="18" charset="0"/>
              </a:rPr>
              <a:t>Avec:</a:t>
            </a:r>
          </a:p>
          <a:p>
            <a:r>
              <a:rPr lang="fr-FR" i="1" dirty="0">
                <a:solidFill>
                  <a:srgbClr val="000000"/>
                </a:solidFill>
                <a:latin typeface="Times New Roman" panose="02020603050405020304" pitchFamily="18" charset="0"/>
              </a:rPr>
              <a:t>X</a:t>
            </a:r>
            <a:r>
              <a:rPr lang="fr-FR" sz="1100" dirty="0">
                <a:solidFill>
                  <a:srgbClr val="000000"/>
                </a:solidFill>
                <a:latin typeface="Symbol" panose="05050102010706020507" pitchFamily="18" charset="2"/>
              </a:rPr>
              <a:t> </a:t>
            </a:r>
            <a:r>
              <a:rPr lang="fr-FR" i="1" dirty="0">
                <a:solidFill>
                  <a:srgbClr val="000000"/>
                </a:solidFill>
                <a:latin typeface="Times New Roman" panose="02020603050405020304" pitchFamily="18" charset="0"/>
              </a:rPr>
              <a:t>, X</a:t>
            </a:r>
            <a:r>
              <a:rPr lang="fr-FR" sz="1100" dirty="0">
                <a:solidFill>
                  <a:srgbClr val="000000"/>
                </a:solidFill>
                <a:latin typeface="Symbol" panose="05050102010706020507" pitchFamily="18" charset="2"/>
              </a:rPr>
              <a:t> </a:t>
            </a:r>
            <a:r>
              <a:rPr lang="fr-FR" dirty="0">
                <a:solidFill>
                  <a:srgbClr val="000000"/>
                </a:solidFill>
                <a:latin typeface="Times New Roman" panose="02020603050405020304" pitchFamily="18" charset="0"/>
              </a:rPr>
              <a:t>: Représentent les vecteurs diphasés qui correspondent aux vecteurs </a:t>
            </a:r>
            <a:r>
              <a:rPr lang="fr-FR" dirty="0" err="1">
                <a:solidFill>
                  <a:srgbClr val="000000"/>
                </a:solidFill>
                <a:latin typeface="Times New Roman" panose="02020603050405020304" pitchFamily="18" charset="0"/>
              </a:rPr>
              <a:t>Xa</a:t>
            </a:r>
            <a:r>
              <a:rPr lang="fr-FR" dirty="0">
                <a:solidFill>
                  <a:srgbClr val="000000"/>
                </a:solidFill>
                <a:latin typeface="Times New Roman" panose="02020603050405020304" pitchFamily="18" charset="0"/>
              </a:rPr>
              <a:t>, </a:t>
            </a:r>
            <a:r>
              <a:rPr lang="fr-FR" dirty="0" err="1">
                <a:solidFill>
                  <a:srgbClr val="000000"/>
                </a:solidFill>
                <a:latin typeface="Times New Roman" panose="02020603050405020304" pitchFamily="18" charset="0"/>
              </a:rPr>
              <a:t>Xb</a:t>
            </a:r>
            <a:r>
              <a:rPr lang="fr-FR" dirty="0">
                <a:solidFill>
                  <a:srgbClr val="000000"/>
                </a:solidFill>
                <a:latin typeface="Times New Roman" panose="02020603050405020304" pitchFamily="18" charset="0"/>
              </a:rPr>
              <a:t> et </a:t>
            </a:r>
            <a:r>
              <a:rPr lang="fr-FR" dirty="0" err="1">
                <a:solidFill>
                  <a:srgbClr val="000000"/>
                </a:solidFill>
                <a:latin typeface="Times New Roman" panose="02020603050405020304" pitchFamily="18" charset="0"/>
              </a:rPr>
              <a:t>Xc</a:t>
            </a:r>
            <a:r>
              <a:rPr lang="fr-FR" dirty="0">
                <a:solidFill>
                  <a:srgbClr val="000000"/>
                </a:solidFill>
                <a:latin typeface="Times New Roman" panose="02020603050405020304" pitchFamily="18" charset="0"/>
              </a:rPr>
              <a:t> . </a:t>
            </a:r>
            <a:endParaRPr lang="fr-FR" dirty="0" smtClean="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a:t>
            </a:r>
            <a:r>
              <a:rPr lang="fr-FR" dirty="0">
                <a:solidFill>
                  <a:srgbClr val="000000"/>
                </a:solidFill>
                <a:latin typeface="Times New Roman" panose="02020603050405020304" pitchFamily="18" charset="0"/>
              </a:rPr>
              <a:t>C] : La Matrice direct de Concordia</a:t>
            </a:r>
            <a:r>
              <a:rPr lang="fr-FR" dirty="0"/>
              <a:t> </a:t>
            </a:r>
          </a:p>
        </p:txBody>
      </p:sp>
      <p:pic>
        <p:nvPicPr>
          <p:cNvPr id="16" name="Image 15"/>
          <p:cNvPicPr>
            <a:picLocks noChangeAspect="1"/>
          </p:cNvPicPr>
          <p:nvPr/>
        </p:nvPicPr>
        <p:blipFill>
          <a:blip r:embed="rId5"/>
          <a:stretch>
            <a:fillRect/>
          </a:stretch>
        </p:blipFill>
        <p:spPr>
          <a:xfrm>
            <a:off x="3184129" y="4286438"/>
            <a:ext cx="2775742" cy="1555998"/>
          </a:xfrm>
          <a:prstGeom prst="rect">
            <a:avLst/>
          </a:prstGeom>
        </p:spPr>
      </p:pic>
    </p:spTree>
    <p:extLst>
      <p:ext uri="{BB962C8B-B14F-4D97-AF65-F5344CB8AC3E}">
        <p14:creationId xmlns:p14="http://schemas.microsoft.com/office/powerpoint/2010/main" val="1674032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1257</Words>
  <Application>Microsoft Office PowerPoint</Application>
  <PresentationFormat>Affichage à l'écran (4:3)</PresentationFormat>
  <Paragraphs>127</Paragraphs>
  <Slides>21</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21</vt:i4>
      </vt:variant>
    </vt:vector>
  </HeadingPairs>
  <TitlesOfParts>
    <vt:vector size="33" baseType="lpstr">
      <vt:lpstr>Arabic Transparent</vt:lpstr>
      <vt:lpstr>Arial</vt:lpstr>
      <vt:lpstr>Calibri</vt:lpstr>
      <vt:lpstr>Cambria Math</vt:lpstr>
      <vt:lpstr>Comic Sans MS</vt:lpstr>
      <vt:lpstr>Palace Script MT</vt:lpstr>
      <vt:lpstr>Perpetua</vt:lpstr>
      <vt:lpstr>Simplified Arabic Fixed</vt:lpstr>
      <vt:lpstr>Symbol</vt:lpstr>
      <vt:lpstr>Times New Roman</vt:lpstr>
      <vt:lpstr>Wingdings</vt:lpstr>
      <vt:lpstr>Thème Office</vt:lpstr>
      <vt:lpstr>Présentation PowerPoint</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lpstr> Modélisation de la machine synchrone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Commande vectorielle de la machine asynchrone  </dc:title>
  <dc:creator>KAMAL</dc:creator>
  <cp:lastModifiedBy>pc</cp:lastModifiedBy>
  <cp:revision>77</cp:revision>
  <dcterms:created xsi:type="dcterms:W3CDTF">2017-12-17T11:03:51Z</dcterms:created>
  <dcterms:modified xsi:type="dcterms:W3CDTF">2024-04-18T15:31:52Z</dcterms:modified>
</cp:coreProperties>
</file>