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69" r:id="rId3"/>
    <p:sldId id="270" r:id="rId4"/>
    <p:sldId id="271" r:id="rId5"/>
    <p:sldId id="272" r:id="rId6"/>
    <p:sldId id="273" r:id="rId7"/>
    <p:sldId id="274" r:id="rId8"/>
    <p:sldId id="276" r:id="rId9"/>
    <p:sldId id="282" r:id="rId10"/>
    <p:sldId id="283" r:id="rId11"/>
    <p:sldId id="275" r:id="rId12"/>
    <p:sldId id="264" r:id="rId13"/>
    <p:sldId id="280" r:id="rId14"/>
    <p:sldId id="268" r:id="rId15"/>
    <p:sldId id="277" r:id="rId16"/>
    <p:sldId id="279" r:id="rId17"/>
    <p:sldId id="281" r:id="rId18"/>
    <p:sldId id="278" r:id="rId19"/>
    <p:sldId id="258" r:id="rId20"/>
    <p:sldId id="267" r:id="rId21"/>
    <p:sldId id="263" r:id="rId22"/>
    <p:sldId id="259" r:id="rId23"/>
    <p:sldId id="261" r:id="rId24"/>
    <p:sldId id="26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9" autoAdjust="0"/>
    <p:restoredTop sz="94660"/>
  </p:normalViewPr>
  <p:slideViewPr>
    <p:cSldViewPr snapToGrid="0">
      <p:cViewPr>
        <p:scale>
          <a:sx n="67" d="100"/>
          <a:sy n="67" d="100"/>
        </p:scale>
        <p:origin x="6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5/4/2025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175866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41D2AC3-6A0B-4169-B1EA-E3AE8B351BDD}" type="datetimeFigureOut">
              <a:rPr lang="en-US" smtClean="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638800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D4B9363-8B87-41B7-9F8E-64519CBB8F34}" type="datetimeFigureOut">
              <a:rPr lang="en-US" smtClean="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503995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AEF5746-5284-4951-9F37-7AE924EDBCB7}" type="datetimeFigureOut">
              <a:rPr lang="en-US" smtClean="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88003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2398B29-7265-4A65-A2A4-6703C057B7C1}" type="datetimeFigureOut">
              <a:rPr lang="en-US" smtClean="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4763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28FBA082-94DF-4C4B-A041-6624924AB0A8}" type="datetimeFigureOut">
              <a:rPr lang="en-US" smtClean="0"/>
              <a:t>5/4/2025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831482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B27686C4-3AB5-4E0C-86CA-FB108C350AA9}" type="datetimeFigureOut">
              <a:rPr lang="en-US" smtClean="0"/>
              <a:t>5/4/2025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788620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5/4/2025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024051302"/>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35BB1C6-BF8F-4481-8AB2-603A1C8A906A}" type="datetimeFigureOut">
              <a:rPr lang="en-US" smtClean="0"/>
              <a:t>5/4/2025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69803174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5/4/2025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3364368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7F47CF-67C9-420C-80A5-E2069FF0C2DF}" type="datetimeFigureOut">
              <a:rPr lang="en-US" smtClean="0"/>
              <a:t>5/4/2025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08759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4202926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5/4/2025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347583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5/4/2025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74497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EC5CECA-2D3A-4680-9B49-752200DE467C}" type="datetimeFigureOut">
              <a:rPr lang="en-US" smtClean="0"/>
              <a:t>5/4/2025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199852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35BB1C6-BF8F-4481-8AB2-603A1C8A906A}" type="datetimeFigureOut">
              <a:rPr lang="en-US" smtClean="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8287968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2EF78E3-FDA3-4D28-AAA2-0B81F349A39D}" type="datetimeFigureOut">
              <a:rPr lang="en-US" smtClean="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161529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35BB1C6-BF8F-4481-8AB2-603A1C8A906A}" type="datetimeFigureOut">
              <a:rPr lang="en-US" smtClean="0"/>
              <a:t>5/4/2025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0441852"/>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B063E4-7BB8-B53D-24A9-7DE638645D74}"/>
              </a:ext>
            </a:extLst>
          </p:cNvPr>
          <p:cNvSpPr>
            <a:spLocks noGrp="1"/>
          </p:cNvSpPr>
          <p:nvPr>
            <p:ph type="ctrTitle"/>
          </p:nvPr>
        </p:nvSpPr>
        <p:spPr>
          <a:xfrm>
            <a:off x="680322" y="1457325"/>
            <a:ext cx="8144134" cy="2649454"/>
          </a:xfrm>
        </p:spPr>
        <p:txBody>
          <a:bodyPr/>
          <a:lstStyle/>
          <a:p>
            <a:r>
              <a:rPr lang="fr-FR" dirty="0"/>
              <a:t> </a:t>
            </a:r>
            <a:r>
              <a:rPr lang="fr-FR" b="1" dirty="0"/>
              <a:t>CHAPITRE 6 : </a:t>
            </a:r>
            <a:br>
              <a:rPr lang="fr-FR" b="1" dirty="0"/>
            </a:br>
            <a:r>
              <a:rPr lang="fr-FR" dirty="0"/>
              <a:t>Méthodes de création de la diversité</a:t>
            </a:r>
          </a:p>
        </p:txBody>
      </p:sp>
      <p:sp>
        <p:nvSpPr>
          <p:cNvPr id="3" name="Sous-titre 2">
            <a:extLst>
              <a:ext uri="{FF2B5EF4-FFF2-40B4-BE49-F238E27FC236}">
                <a16:creationId xmlns:a16="http://schemas.microsoft.com/office/drawing/2014/main" id="{37DFEC0A-3D39-F9A1-1E0E-C17F5799F76D}"/>
              </a:ext>
            </a:extLst>
          </p:cNvPr>
          <p:cNvSpPr>
            <a:spLocks noGrp="1"/>
          </p:cNvSpPr>
          <p:nvPr>
            <p:ph type="subTitle" idx="1"/>
          </p:nvPr>
        </p:nvSpPr>
        <p:spPr>
          <a:xfrm>
            <a:off x="680322" y="4394038"/>
            <a:ext cx="8144134" cy="1663861"/>
          </a:xfrm>
        </p:spPr>
        <p:txBody>
          <a:bodyPr>
            <a:normAutofit/>
          </a:bodyPr>
          <a:lstStyle/>
          <a:p>
            <a:pPr algn="ctr"/>
            <a:r>
              <a:rPr lang="fr-FR" b="1" dirty="0"/>
              <a:t>3</a:t>
            </a:r>
            <a:r>
              <a:rPr lang="fr-FR" b="1" baseline="30000" dirty="0"/>
              <a:t>ème</a:t>
            </a:r>
            <a:r>
              <a:rPr lang="fr-FR" b="1" dirty="0"/>
              <a:t> année biotechnologie végétale </a:t>
            </a:r>
          </a:p>
          <a:p>
            <a:pPr algn="ctr"/>
            <a:endParaRPr lang="fr-FR" b="1" dirty="0"/>
          </a:p>
          <a:p>
            <a:pPr algn="ctr"/>
            <a:r>
              <a:rPr lang="fr-FR" b="1" dirty="0"/>
              <a:t>Dr. </a:t>
            </a:r>
            <a:r>
              <a:rPr lang="fr-FR" b="1" dirty="0" err="1"/>
              <a:t>Mekaoussi</a:t>
            </a:r>
            <a:r>
              <a:rPr lang="fr-FR" b="1" dirty="0"/>
              <a:t> R.</a:t>
            </a:r>
            <a:endParaRPr lang="en-CA" b="1" dirty="0"/>
          </a:p>
          <a:p>
            <a:endParaRPr lang="fr-FR" dirty="0"/>
          </a:p>
        </p:txBody>
      </p:sp>
    </p:spTree>
    <p:extLst>
      <p:ext uri="{BB962C8B-B14F-4D97-AF65-F5344CB8AC3E}">
        <p14:creationId xmlns:p14="http://schemas.microsoft.com/office/powerpoint/2010/main" val="95840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FFB0C-AE33-A1EE-028C-211EA886122D}"/>
              </a:ext>
            </a:extLst>
          </p:cNvPr>
          <p:cNvSpPr>
            <a:spLocks noGrp="1"/>
          </p:cNvSpPr>
          <p:nvPr>
            <p:ph type="title"/>
          </p:nvPr>
        </p:nvSpPr>
        <p:spPr/>
        <p:txBody>
          <a:bodyPr>
            <a:normAutofit fontScale="90000"/>
          </a:bodyPr>
          <a:lstStyle/>
          <a:p>
            <a:br>
              <a:rPr lang="fr-FR" dirty="0"/>
            </a:br>
            <a:r>
              <a:rPr lang="fr-FR" dirty="0"/>
              <a:t> Création de variétés par croisements dirigés interspécifiques :</a:t>
            </a:r>
            <a:br>
              <a:rPr lang="fr-FR" dirty="0"/>
            </a:br>
            <a:endParaRPr lang="fr-FR" dirty="0"/>
          </a:p>
        </p:txBody>
      </p:sp>
      <p:sp>
        <p:nvSpPr>
          <p:cNvPr id="3" name="Espace réservé du contenu 2">
            <a:extLst>
              <a:ext uri="{FF2B5EF4-FFF2-40B4-BE49-F238E27FC236}">
                <a16:creationId xmlns:a16="http://schemas.microsoft.com/office/drawing/2014/main" id="{53C3E78F-B02E-8D6B-4654-A7AB9978C083}"/>
              </a:ext>
            </a:extLst>
          </p:cNvPr>
          <p:cNvSpPr>
            <a:spLocks noGrp="1"/>
          </p:cNvSpPr>
          <p:nvPr>
            <p:ph idx="1"/>
          </p:nvPr>
        </p:nvSpPr>
        <p:spPr/>
        <p:txBody>
          <a:bodyPr>
            <a:normAutofit fontScale="70000" lnSpcReduction="20000"/>
          </a:bodyPr>
          <a:lstStyle/>
          <a:p>
            <a:pPr algn="just">
              <a:lnSpc>
                <a:spcPct val="160000"/>
              </a:lnSpc>
            </a:pPr>
            <a:r>
              <a:rPr lang="fr-FR" sz="2800" dirty="0"/>
              <a:t>II n'existe pas toujours à l'intérieur de l'espèce travaillée les caractéristiques que l’on désire introduire dans la variété à créer. Dans ce cas, on fait assez fréquemment appel à des issues d'espèces voisines (par exemple rusticité du seigle introduite chez le blé ; résistance aux nématodes de </a:t>
            </a:r>
            <a:r>
              <a:rPr lang="fr-FR" sz="2800" i="1" dirty="0"/>
              <a:t>Lycopersicon </a:t>
            </a:r>
            <a:r>
              <a:rPr lang="fr-FR" sz="2800" i="1" dirty="0" err="1"/>
              <a:t>peruvianum</a:t>
            </a:r>
            <a:r>
              <a:rPr lang="fr-FR" sz="2800" i="1" dirty="0"/>
              <a:t> </a:t>
            </a:r>
            <a:r>
              <a:rPr lang="fr-FR" sz="2800" dirty="0"/>
              <a:t>introduite chez la tomate </a:t>
            </a:r>
            <a:r>
              <a:rPr lang="fr-FR" sz="2800" i="1" dirty="0"/>
              <a:t>Lycopersicon </a:t>
            </a:r>
            <a:r>
              <a:rPr lang="fr-FR" sz="2800" i="1" dirty="0" err="1"/>
              <a:t>esculentum</a:t>
            </a:r>
            <a:r>
              <a:rPr lang="fr-FR" sz="2800" dirty="0"/>
              <a:t>). Ces hybridations entre espèces font souvent appel avortent fréquemment : la culture des jeunes embryons in vitro est maintenant une voie de sauvetage classique</a:t>
            </a:r>
          </a:p>
        </p:txBody>
      </p:sp>
    </p:spTree>
    <p:extLst>
      <p:ext uri="{BB962C8B-B14F-4D97-AF65-F5344CB8AC3E}">
        <p14:creationId xmlns:p14="http://schemas.microsoft.com/office/powerpoint/2010/main" val="28563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A3C65C-C056-8F9F-421A-6657D9E5A7DE}"/>
              </a:ext>
            </a:extLst>
          </p:cNvPr>
          <p:cNvSpPr>
            <a:spLocks noGrp="1"/>
          </p:cNvSpPr>
          <p:nvPr>
            <p:ph type="title"/>
          </p:nvPr>
        </p:nvSpPr>
        <p:spPr/>
        <p:txBody>
          <a:bodyPr/>
          <a:lstStyle/>
          <a:p>
            <a:r>
              <a:rPr lang="fr-FR" dirty="0"/>
              <a:t>. Création par la Mutagénèse</a:t>
            </a:r>
          </a:p>
        </p:txBody>
      </p:sp>
      <p:sp>
        <p:nvSpPr>
          <p:cNvPr id="3" name="Espace réservé du contenu 2">
            <a:extLst>
              <a:ext uri="{FF2B5EF4-FFF2-40B4-BE49-F238E27FC236}">
                <a16:creationId xmlns:a16="http://schemas.microsoft.com/office/drawing/2014/main" id="{07E3BB41-4D5E-4968-EEBC-9B3CA3162ED0}"/>
              </a:ext>
            </a:extLst>
          </p:cNvPr>
          <p:cNvSpPr>
            <a:spLocks noGrp="1"/>
          </p:cNvSpPr>
          <p:nvPr>
            <p:ph idx="1"/>
          </p:nvPr>
        </p:nvSpPr>
        <p:spPr/>
        <p:txBody>
          <a:bodyPr>
            <a:normAutofit/>
          </a:bodyPr>
          <a:lstStyle/>
          <a:p>
            <a:endParaRPr lang="fr-FR" dirty="0"/>
          </a:p>
        </p:txBody>
      </p:sp>
    </p:spTree>
    <p:extLst>
      <p:ext uri="{BB962C8B-B14F-4D97-AF65-F5344CB8AC3E}">
        <p14:creationId xmlns:p14="http://schemas.microsoft.com/office/powerpoint/2010/main" val="2510597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A909E4-DAEF-49AD-3BF2-0D01724FCA8E}"/>
              </a:ext>
            </a:extLst>
          </p:cNvPr>
          <p:cNvSpPr>
            <a:spLocks noGrp="1"/>
          </p:cNvSpPr>
          <p:nvPr>
            <p:ph type="title"/>
          </p:nvPr>
        </p:nvSpPr>
        <p:spPr/>
        <p:txBody>
          <a:bodyPr/>
          <a:lstStyle/>
          <a:p>
            <a:r>
              <a:rPr lang="fr-FR" dirty="0"/>
              <a:t>Les mutations génétiques</a:t>
            </a:r>
          </a:p>
        </p:txBody>
      </p:sp>
      <p:sp>
        <p:nvSpPr>
          <p:cNvPr id="3" name="Espace réservé du contenu 2">
            <a:extLst>
              <a:ext uri="{FF2B5EF4-FFF2-40B4-BE49-F238E27FC236}">
                <a16:creationId xmlns:a16="http://schemas.microsoft.com/office/drawing/2014/main" id="{5E357D9E-4208-0DB4-D379-DCFB858ADF88}"/>
              </a:ext>
            </a:extLst>
          </p:cNvPr>
          <p:cNvSpPr>
            <a:spLocks noGrp="1"/>
          </p:cNvSpPr>
          <p:nvPr>
            <p:ph idx="1"/>
          </p:nvPr>
        </p:nvSpPr>
        <p:spPr>
          <a:xfrm>
            <a:off x="101588" y="1834166"/>
            <a:ext cx="13138162" cy="2413984"/>
          </a:xfrm>
        </p:spPr>
        <p:txBody>
          <a:bodyPr>
            <a:normAutofit/>
          </a:bodyPr>
          <a:lstStyle/>
          <a:p>
            <a:pPr algn="just">
              <a:lnSpc>
                <a:spcPct val="150000"/>
              </a:lnSpc>
            </a:pPr>
            <a:r>
              <a:rPr lang="fr-FR" sz="2400" dirty="0"/>
              <a:t> Les espèces cultivées présentent de nombreuses variétés. Les variétés au sein d'une espèce sont nées de mutations dans des gènes particuliers.</a:t>
            </a:r>
          </a:p>
          <a:p>
            <a:pPr algn="just">
              <a:lnSpc>
                <a:spcPct val="150000"/>
              </a:lnSpc>
            </a:pPr>
            <a:r>
              <a:rPr lang="fr-FR" dirty="0"/>
              <a:t>Une mutation est une modification rare, accidentelle ou provoquée, de l'information génétique (séquence d’ADN ou d’ARN) dans le génome.</a:t>
            </a:r>
          </a:p>
          <a:p>
            <a:pPr algn="just">
              <a:lnSpc>
                <a:spcPct val="150000"/>
              </a:lnSpc>
            </a:pPr>
            <a:endParaRPr lang="fr-FR" dirty="0"/>
          </a:p>
          <a:p>
            <a:pPr algn="just">
              <a:lnSpc>
                <a:spcPct val="150000"/>
              </a:lnSpc>
            </a:pPr>
            <a:endParaRPr lang="fr-FR" dirty="0"/>
          </a:p>
        </p:txBody>
      </p:sp>
      <p:sp>
        <p:nvSpPr>
          <p:cNvPr id="5" name="ZoneTexte 4">
            <a:extLst>
              <a:ext uri="{FF2B5EF4-FFF2-40B4-BE49-F238E27FC236}">
                <a16:creationId xmlns:a16="http://schemas.microsoft.com/office/drawing/2014/main" id="{93B809E4-F391-98C0-D9C0-0247E1CCEF70}"/>
              </a:ext>
            </a:extLst>
          </p:cNvPr>
          <p:cNvSpPr txBox="1"/>
          <p:nvPr/>
        </p:nvSpPr>
        <p:spPr>
          <a:xfrm>
            <a:off x="3143251" y="4269020"/>
            <a:ext cx="9048750" cy="2351478"/>
          </a:xfrm>
          <a:prstGeom prst="rect">
            <a:avLst/>
          </a:prstGeom>
          <a:ln>
            <a:solidFill>
              <a:schemeClr val="accent4">
                <a:lumMod val="60000"/>
                <a:lumOff val="40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50000"/>
              </a:lnSpc>
            </a:pPr>
            <a:r>
              <a:rPr lang="fr-FR" sz="2000" b="0" i="0" dirty="0">
                <a:solidFill>
                  <a:srgbClr val="333333"/>
                </a:solidFill>
                <a:effectLst/>
                <a:latin typeface="Open Sans" panose="020B0606030504020204" pitchFamily="34" charset="0"/>
              </a:rPr>
              <a:t> Les technologies basées sur le nucléaire telles que la technique de la mutation induite, afin d’optimiser la biodiversité et les ressources génétiques des plantes qui soutiennent l’intensification de la production végétale et la préservation des ressources naturelles.</a:t>
            </a:r>
          </a:p>
          <a:p>
            <a:pPr algn="just">
              <a:lnSpc>
                <a:spcPct val="150000"/>
              </a:lnSpc>
            </a:pPr>
            <a:r>
              <a:rPr lang="fr-FR" sz="2000" b="0" i="0" dirty="0">
                <a:solidFill>
                  <a:srgbClr val="333333"/>
                </a:solidFill>
                <a:effectLst/>
                <a:latin typeface="Open Sans" panose="020B0606030504020204" pitchFamily="34" charset="0"/>
              </a:rPr>
              <a:t>Élargir la base génétique à l’aide de la sélection par mutation</a:t>
            </a:r>
            <a:endParaRPr lang="fr-FR" sz="2000" dirty="0">
              <a:solidFill>
                <a:srgbClr val="333333"/>
              </a:solidFill>
              <a:latin typeface="Open Sans" panose="020B0606030504020204" pitchFamily="34" charset="0"/>
            </a:endParaRPr>
          </a:p>
        </p:txBody>
      </p:sp>
    </p:spTree>
    <p:extLst>
      <p:ext uri="{BB962C8B-B14F-4D97-AF65-F5344CB8AC3E}">
        <p14:creationId xmlns:p14="http://schemas.microsoft.com/office/powerpoint/2010/main" val="272352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65D196-AC93-12F3-FBE0-B0E99F446F0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D6EC403-6552-EDE9-D1D8-6F7F94057269}"/>
              </a:ext>
            </a:extLst>
          </p:cNvPr>
          <p:cNvSpPr>
            <a:spLocks noGrp="1"/>
          </p:cNvSpPr>
          <p:nvPr>
            <p:ph idx="1"/>
          </p:nvPr>
        </p:nvSpPr>
        <p:spPr>
          <a:xfrm>
            <a:off x="680321" y="2336872"/>
            <a:ext cx="11021944" cy="4320781"/>
          </a:xfrm>
        </p:spPr>
        <p:txBody>
          <a:bodyPr>
            <a:normAutofit fontScale="92500"/>
          </a:bodyPr>
          <a:lstStyle/>
          <a:p>
            <a:pPr algn="just">
              <a:lnSpc>
                <a:spcPct val="160000"/>
              </a:lnSpc>
            </a:pPr>
            <a:r>
              <a:rPr lang="fr-FR" b="0" i="0" dirty="0">
                <a:solidFill>
                  <a:schemeClr val="tx1">
                    <a:lumMod val="95000"/>
                  </a:schemeClr>
                </a:solidFill>
                <a:effectLst/>
                <a:latin typeface="Poppins" panose="020B0502040204020203" pitchFamily="2" charset="0"/>
              </a:rPr>
              <a:t>Les </a:t>
            </a:r>
            <a:r>
              <a:rPr lang="fr-FR" b="1" i="0" dirty="0">
                <a:solidFill>
                  <a:schemeClr val="tx1">
                    <a:lumMod val="95000"/>
                  </a:schemeClr>
                </a:solidFill>
                <a:effectLst/>
                <a:latin typeface="Poppins" panose="020B0502040204020203" pitchFamily="2" charset="0"/>
              </a:rPr>
              <a:t>mutations </a:t>
            </a:r>
            <a:r>
              <a:rPr lang="fr-FR" b="0" i="0" dirty="0">
                <a:solidFill>
                  <a:schemeClr val="tx1">
                    <a:lumMod val="95000"/>
                  </a:schemeClr>
                </a:solidFill>
                <a:effectLst/>
                <a:latin typeface="Poppins" panose="020B0502040204020203" pitchFamily="2" charset="0"/>
              </a:rPr>
              <a:t>(modifications ponctuelles de l’ADN) sont </a:t>
            </a:r>
            <a:r>
              <a:rPr lang="fr-FR" b="1" i="0" dirty="0">
                <a:solidFill>
                  <a:schemeClr val="tx1">
                    <a:lumMod val="95000"/>
                  </a:schemeClr>
                </a:solidFill>
                <a:effectLst/>
                <a:latin typeface="Poppins" panose="020B0502040204020203" pitchFamily="2" charset="0"/>
              </a:rPr>
              <a:t>aléatoires</a:t>
            </a:r>
            <a:r>
              <a:rPr lang="fr-FR" b="0" i="0" dirty="0">
                <a:solidFill>
                  <a:schemeClr val="tx1">
                    <a:lumMod val="95000"/>
                  </a:schemeClr>
                </a:solidFill>
                <a:effectLst/>
                <a:latin typeface="Poppins" panose="020B0502040204020203" pitchFamily="2" charset="0"/>
              </a:rPr>
              <a:t> et permettent une diversification des formes de vie. </a:t>
            </a:r>
          </a:p>
          <a:p>
            <a:pPr algn="just">
              <a:lnSpc>
                <a:spcPct val="160000"/>
              </a:lnSpc>
            </a:pPr>
            <a:r>
              <a:rPr lang="fr-FR" b="0" i="0" dirty="0">
                <a:solidFill>
                  <a:schemeClr val="tx1">
                    <a:lumMod val="95000"/>
                  </a:schemeClr>
                </a:solidFill>
                <a:effectLst/>
                <a:latin typeface="Poppins" panose="020B0502040204020203" pitchFamily="2" charset="0"/>
              </a:rPr>
              <a:t>Dans une espèce, les mutations sont </a:t>
            </a:r>
            <a:r>
              <a:rPr lang="fr-FR" b="1" i="0" dirty="0">
                <a:solidFill>
                  <a:schemeClr val="tx1">
                    <a:lumMod val="95000"/>
                  </a:schemeClr>
                </a:solidFill>
                <a:effectLst/>
                <a:latin typeface="Poppins" panose="020B0502040204020203" pitchFamily="2" charset="0"/>
              </a:rPr>
              <a:t>responsables de la diversité des individus</a:t>
            </a:r>
            <a:r>
              <a:rPr lang="fr-FR" b="0" i="0" dirty="0">
                <a:solidFill>
                  <a:schemeClr val="tx1">
                    <a:lumMod val="95000"/>
                  </a:schemeClr>
                </a:solidFill>
                <a:effectLst/>
                <a:latin typeface="Poppins" panose="020B0502040204020203" pitchFamily="2" charset="0"/>
              </a:rPr>
              <a:t>, et s’ajoutent aux mécanismes de </a:t>
            </a:r>
            <a:r>
              <a:rPr lang="fr-FR" b="1" i="0" dirty="0">
                <a:solidFill>
                  <a:schemeClr val="tx1">
                    <a:lumMod val="95000"/>
                  </a:schemeClr>
                </a:solidFill>
                <a:effectLst/>
                <a:latin typeface="Poppins" panose="020B0502040204020203" pitchFamily="2" charset="0"/>
              </a:rPr>
              <a:t>brassage génétique</a:t>
            </a:r>
            <a:r>
              <a:rPr lang="fr-FR" b="0" i="0" dirty="0">
                <a:solidFill>
                  <a:schemeClr val="tx1">
                    <a:lumMod val="95000"/>
                  </a:schemeClr>
                </a:solidFill>
                <a:effectLst/>
                <a:latin typeface="Poppins" panose="020B0502040204020203" pitchFamily="2" charset="0"/>
              </a:rPr>
              <a:t>.</a:t>
            </a:r>
          </a:p>
          <a:p>
            <a:pPr algn="just">
              <a:lnSpc>
                <a:spcPct val="160000"/>
              </a:lnSpc>
            </a:pPr>
            <a:r>
              <a:rPr lang="fr-FR" b="0" i="0" dirty="0">
                <a:solidFill>
                  <a:schemeClr val="tx1">
                    <a:lumMod val="95000"/>
                  </a:schemeClr>
                </a:solidFill>
                <a:effectLst/>
                <a:latin typeface="Poppins" panose="020B0502040204020203" pitchFamily="2" charset="0"/>
              </a:rPr>
              <a:t>Par ailleurs, les espèces sont toutes soumises à la</a:t>
            </a:r>
            <a:r>
              <a:rPr lang="fr-FR" b="1" i="0" dirty="0">
                <a:solidFill>
                  <a:schemeClr val="tx1">
                    <a:lumMod val="95000"/>
                  </a:schemeClr>
                </a:solidFill>
                <a:effectLst/>
                <a:latin typeface="Poppins" panose="020B0502040204020203" pitchFamily="2" charset="0"/>
              </a:rPr>
              <a:t> sélection naturelle </a:t>
            </a:r>
            <a:r>
              <a:rPr lang="fr-FR" b="0" i="0" dirty="0">
                <a:solidFill>
                  <a:schemeClr val="tx1">
                    <a:lumMod val="95000"/>
                  </a:schemeClr>
                </a:solidFill>
                <a:effectLst/>
                <a:latin typeface="Poppins" panose="020B0502040204020203" pitchFamily="2" charset="0"/>
              </a:rPr>
              <a:t>et à la </a:t>
            </a:r>
            <a:r>
              <a:rPr lang="fr-FR" b="1" i="0" dirty="0">
                <a:solidFill>
                  <a:schemeClr val="tx1">
                    <a:lumMod val="95000"/>
                  </a:schemeClr>
                </a:solidFill>
                <a:effectLst/>
                <a:latin typeface="Poppins" panose="020B0502040204020203" pitchFamily="2" charset="0"/>
              </a:rPr>
              <a:t>dérive génétique </a:t>
            </a:r>
            <a:r>
              <a:rPr lang="fr-FR" b="0" i="0" dirty="0">
                <a:solidFill>
                  <a:schemeClr val="tx1">
                    <a:lumMod val="95000"/>
                  </a:schemeClr>
                </a:solidFill>
                <a:effectLst/>
                <a:latin typeface="Poppins" panose="020B0502040204020203" pitchFamily="2" charset="0"/>
              </a:rPr>
              <a:t>qui sont deux mécanismes qui font varier les </a:t>
            </a:r>
            <a:r>
              <a:rPr lang="fr-FR" b="1" i="0" dirty="0">
                <a:solidFill>
                  <a:schemeClr val="tx1">
                    <a:lumMod val="95000"/>
                  </a:schemeClr>
                </a:solidFill>
                <a:effectLst/>
                <a:latin typeface="Poppins" panose="020B0502040204020203" pitchFamily="2" charset="0"/>
              </a:rPr>
              <a:t>fréquences des allèles </a:t>
            </a:r>
            <a:r>
              <a:rPr lang="fr-FR" b="0" i="0" dirty="0">
                <a:solidFill>
                  <a:schemeClr val="tx1">
                    <a:lumMod val="95000"/>
                  </a:schemeClr>
                </a:solidFill>
                <a:effectLst/>
                <a:latin typeface="Poppins" panose="020B0502040204020203" pitchFamily="2" charset="0"/>
              </a:rPr>
              <a:t>dans une population ou dans une espèce.</a:t>
            </a:r>
          </a:p>
          <a:p>
            <a:endParaRPr lang="fr-FR" dirty="0"/>
          </a:p>
        </p:txBody>
      </p:sp>
    </p:spTree>
    <p:extLst>
      <p:ext uri="{BB962C8B-B14F-4D97-AF65-F5344CB8AC3E}">
        <p14:creationId xmlns:p14="http://schemas.microsoft.com/office/powerpoint/2010/main" val="218010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FD0490-B3F9-B168-54E8-975BD236505D}"/>
              </a:ext>
            </a:extLst>
          </p:cNvPr>
          <p:cNvSpPr>
            <a:spLocks noGrp="1"/>
          </p:cNvSpPr>
          <p:nvPr>
            <p:ph type="title"/>
          </p:nvPr>
        </p:nvSpPr>
        <p:spPr/>
        <p:txBody>
          <a:bodyPr/>
          <a:lstStyle/>
          <a:p>
            <a:r>
              <a:rPr lang="fr-FR" dirty="0"/>
              <a:t>Création de la diversité </a:t>
            </a:r>
            <a:r>
              <a:rPr lang="fr-FR" i="1" dirty="0"/>
              <a:t>ex situ</a:t>
            </a:r>
            <a:endParaRPr lang="fr-FR" dirty="0"/>
          </a:p>
        </p:txBody>
      </p:sp>
      <p:sp>
        <p:nvSpPr>
          <p:cNvPr id="3" name="Espace réservé du contenu 2">
            <a:extLst>
              <a:ext uri="{FF2B5EF4-FFF2-40B4-BE49-F238E27FC236}">
                <a16:creationId xmlns:a16="http://schemas.microsoft.com/office/drawing/2014/main" id="{F2E059CF-F0CB-6E6F-BCF0-220A808170E4}"/>
              </a:ext>
            </a:extLst>
          </p:cNvPr>
          <p:cNvSpPr>
            <a:spLocks noGrp="1"/>
          </p:cNvSpPr>
          <p:nvPr>
            <p:ph idx="1"/>
          </p:nvPr>
        </p:nvSpPr>
        <p:spPr/>
        <p:txBody>
          <a:bodyPr>
            <a:normAutofit/>
          </a:bodyPr>
          <a:lstStyle/>
          <a:p>
            <a:pPr algn="just">
              <a:lnSpc>
                <a:spcPct val="150000"/>
              </a:lnSpc>
            </a:pPr>
            <a:r>
              <a:rPr lang="fr-FR" dirty="0"/>
              <a:t>Les biotechnologies sont l’ensemble des méthodes et des techniques qui utilisent comme outils des organismes vivants (cellules animales et végétales, micro organismes…) ou des parties de ceux-ci (gènes, enzymes, …)</a:t>
            </a:r>
          </a:p>
        </p:txBody>
      </p:sp>
    </p:spTree>
    <p:extLst>
      <p:ext uri="{BB962C8B-B14F-4D97-AF65-F5344CB8AC3E}">
        <p14:creationId xmlns:p14="http://schemas.microsoft.com/office/powerpoint/2010/main" val="29831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E9E76E-E095-58E9-4CDF-5665E6CEF7CC}"/>
              </a:ext>
            </a:extLst>
          </p:cNvPr>
          <p:cNvSpPr>
            <a:spLocks noGrp="1"/>
          </p:cNvSpPr>
          <p:nvPr>
            <p:ph type="title"/>
          </p:nvPr>
        </p:nvSpPr>
        <p:spPr/>
        <p:txBody>
          <a:bodyPr/>
          <a:lstStyle/>
          <a:p>
            <a:r>
              <a:rPr lang="fr-FR" dirty="0"/>
              <a:t>La mutation héréditaire</a:t>
            </a:r>
          </a:p>
        </p:txBody>
      </p:sp>
      <p:sp>
        <p:nvSpPr>
          <p:cNvPr id="7" name="Espace réservé du contenu 6">
            <a:extLst>
              <a:ext uri="{FF2B5EF4-FFF2-40B4-BE49-F238E27FC236}">
                <a16:creationId xmlns:a16="http://schemas.microsoft.com/office/drawing/2014/main" id="{4076114C-C0B5-8A7A-ECFC-B8E667D470C2}"/>
              </a:ext>
            </a:extLst>
          </p:cNvPr>
          <p:cNvSpPr>
            <a:spLocks noGrp="1"/>
          </p:cNvSpPr>
          <p:nvPr>
            <p:ph idx="1"/>
          </p:nvPr>
        </p:nvSpPr>
        <p:spPr/>
        <p:txBody>
          <a:bodyPr/>
          <a:lstStyle/>
          <a:p>
            <a:pPr algn="just">
              <a:lnSpc>
                <a:spcPct val="150000"/>
              </a:lnSpc>
            </a:pPr>
            <a:r>
              <a:rPr lang="fr-FR" dirty="0"/>
              <a:t>La mutation héréditaire est celle ou la séquence génétique mutée est transmise à la génération suivante (voir mutations germinales). Elle est l’un des éléments de la biodiversité et  l’un des nombreux facteurs pouvant éventuellement participer dans l'évolution de l'espèce. </a:t>
            </a:r>
          </a:p>
          <a:p>
            <a:pPr algn="just">
              <a:lnSpc>
                <a:spcPct val="150000"/>
              </a:lnSpc>
            </a:pPr>
            <a:endParaRPr lang="fr-FR" dirty="0"/>
          </a:p>
        </p:txBody>
      </p:sp>
    </p:spTree>
    <p:extLst>
      <p:ext uri="{BB962C8B-B14F-4D97-AF65-F5344CB8AC3E}">
        <p14:creationId xmlns:p14="http://schemas.microsoft.com/office/powerpoint/2010/main" val="2595222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down)">
                                      <p:cBhvr>
                                        <p:cTn id="7" dur="580">
                                          <p:stCondLst>
                                            <p:cond delay="0"/>
                                          </p:stCondLst>
                                        </p:cTn>
                                        <p:tgtEl>
                                          <p:spTgt spid="7">
                                            <p:txEl>
                                              <p:pRg st="0" end="0"/>
                                            </p:txEl>
                                          </p:spTgt>
                                        </p:tgtEl>
                                      </p:cBhvr>
                                    </p:animEffect>
                                    <p:anim calcmode="lin" valueType="num">
                                      <p:cBhvr>
                                        <p:cTn id="8" dur="1822" tmFilter="0,0; 0.14,0.36; 0.43,0.73; 0.71,0.91; 1.0,1.0">
                                          <p:stCondLst>
                                            <p:cond delay="0"/>
                                          </p:stCondLst>
                                        </p:cTn>
                                        <p:tgtEl>
                                          <p:spTgt spid="7">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xEl>
                                              <p:pRg st="0" end="0"/>
                                            </p:txEl>
                                          </p:spTgt>
                                        </p:tgtEl>
                                      </p:cBhvr>
                                      <p:to x="100000" y="60000"/>
                                    </p:animScale>
                                    <p:animScale>
                                      <p:cBhvr>
                                        <p:cTn id="14" dur="166" decel="50000">
                                          <p:stCondLst>
                                            <p:cond delay="676"/>
                                          </p:stCondLst>
                                        </p:cTn>
                                        <p:tgtEl>
                                          <p:spTgt spid="7">
                                            <p:txEl>
                                              <p:pRg st="0" end="0"/>
                                            </p:txEl>
                                          </p:spTgt>
                                        </p:tgtEl>
                                      </p:cBhvr>
                                      <p:to x="100000" y="100000"/>
                                    </p:animScale>
                                    <p:animScale>
                                      <p:cBhvr>
                                        <p:cTn id="15" dur="26">
                                          <p:stCondLst>
                                            <p:cond delay="1312"/>
                                          </p:stCondLst>
                                        </p:cTn>
                                        <p:tgtEl>
                                          <p:spTgt spid="7">
                                            <p:txEl>
                                              <p:pRg st="0" end="0"/>
                                            </p:txEl>
                                          </p:spTgt>
                                        </p:tgtEl>
                                      </p:cBhvr>
                                      <p:to x="100000" y="80000"/>
                                    </p:animScale>
                                    <p:animScale>
                                      <p:cBhvr>
                                        <p:cTn id="16" dur="166" decel="50000">
                                          <p:stCondLst>
                                            <p:cond delay="1338"/>
                                          </p:stCondLst>
                                        </p:cTn>
                                        <p:tgtEl>
                                          <p:spTgt spid="7">
                                            <p:txEl>
                                              <p:pRg st="0" end="0"/>
                                            </p:txEl>
                                          </p:spTgt>
                                        </p:tgtEl>
                                      </p:cBhvr>
                                      <p:to x="100000" y="100000"/>
                                    </p:animScale>
                                    <p:animScale>
                                      <p:cBhvr>
                                        <p:cTn id="17" dur="26">
                                          <p:stCondLst>
                                            <p:cond delay="1642"/>
                                          </p:stCondLst>
                                        </p:cTn>
                                        <p:tgtEl>
                                          <p:spTgt spid="7">
                                            <p:txEl>
                                              <p:pRg st="0" end="0"/>
                                            </p:txEl>
                                          </p:spTgt>
                                        </p:tgtEl>
                                      </p:cBhvr>
                                      <p:to x="100000" y="90000"/>
                                    </p:animScale>
                                    <p:animScale>
                                      <p:cBhvr>
                                        <p:cTn id="18" dur="166" decel="50000">
                                          <p:stCondLst>
                                            <p:cond delay="1668"/>
                                          </p:stCondLst>
                                        </p:cTn>
                                        <p:tgtEl>
                                          <p:spTgt spid="7">
                                            <p:txEl>
                                              <p:pRg st="0" end="0"/>
                                            </p:txEl>
                                          </p:spTgt>
                                        </p:tgtEl>
                                      </p:cBhvr>
                                      <p:to x="100000" y="100000"/>
                                    </p:animScale>
                                    <p:animScale>
                                      <p:cBhvr>
                                        <p:cTn id="19" dur="26">
                                          <p:stCondLst>
                                            <p:cond delay="1808"/>
                                          </p:stCondLst>
                                        </p:cTn>
                                        <p:tgtEl>
                                          <p:spTgt spid="7">
                                            <p:txEl>
                                              <p:pRg st="0" end="0"/>
                                            </p:txEl>
                                          </p:spTgt>
                                        </p:tgtEl>
                                      </p:cBhvr>
                                      <p:to x="100000" y="95000"/>
                                    </p:animScale>
                                    <p:animScale>
                                      <p:cBhvr>
                                        <p:cTn id="20" dur="166" decel="50000">
                                          <p:stCondLst>
                                            <p:cond delay="1834"/>
                                          </p:stCondLst>
                                        </p:cTn>
                                        <p:tgtEl>
                                          <p:spTgt spid="7">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2CF17B-0ED3-0AFE-AE65-78D6E5B31F5A}"/>
              </a:ext>
            </a:extLst>
          </p:cNvPr>
          <p:cNvSpPr>
            <a:spLocks noGrp="1"/>
          </p:cNvSpPr>
          <p:nvPr>
            <p:ph type="title"/>
          </p:nvPr>
        </p:nvSpPr>
        <p:spPr>
          <a:xfrm>
            <a:off x="483552" y="579608"/>
            <a:ext cx="9613861" cy="1080938"/>
          </a:xfrm>
        </p:spPr>
        <p:txBody>
          <a:bodyPr/>
          <a:lstStyle/>
          <a:p>
            <a:endParaRPr lang="fr-FR" dirty="0"/>
          </a:p>
        </p:txBody>
      </p:sp>
      <p:sp>
        <p:nvSpPr>
          <p:cNvPr id="4" name="Espace réservé du contenu 2">
            <a:extLst>
              <a:ext uri="{FF2B5EF4-FFF2-40B4-BE49-F238E27FC236}">
                <a16:creationId xmlns:a16="http://schemas.microsoft.com/office/drawing/2014/main" id="{9017055F-50B3-4280-63E0-0AC6A163D42C}"/>
              </a:ext>
            </a:extLst>
          </p:cNvPr>
          <p:cNvSpPr>
            <a:spLocks noGrp="1"/>
          </p:cNvSpPr>
          <p:nvPr>
            <p:ph idx="1"/>
          </p:nvPr>
        </p:nvSpPr>
        <p:spPr>
          <a:xfrm>
            <a:off x="146613" y="1863524"/>
            <a:ext cx="11752162" cy="4653023"/>
          </a:xfrm>
        </p:spPr>
        <p:txBody>
          <a:bodyPr>
            <a:normAutofit/>
          </a:bodyPr>
          <a:lstStyle/>
          <a:p>
            <a:pPr algn="just">
              <a:lnSpc>
                <a:spcPct val="110000"/>
              </a:lnSpc>
            </a:pPr>
            <a:r>
              <a:rPr lang="fr-FR" dirty="0"/>
              <a:t> </a:t>
            </a:r>
            <a:r>
              <a:rPr lang="fr-FR" b="1" u="sng" dirty="0"/>
              <a:t>Les différents types de mutation</a:t>
            </a:r>
          </a:p>
          <a:p>
            <a:pPr algn="just">
              <a:lnSpc>
                <a:spcPct val="110000"/>
              </a:lnSpc>
            </a:pPr>
            <a:r>
              <a:rPr lang="fr-FR" dirty="0">
                <a:solidFill>
                  <a:srgbClr val="002060"/>
                </a:solidFill>
              </a:rPr>
              <a:t>Les mutations ponctuelles</a:t>
            </a:r>
            <a:r>
              <a:rPr lang="fr-FR" dirty="0"/>
              <a:t>: correspondent à la modification d’une seule paire de bases azotées dans la molécule d’ADN. (Mutation non visible au niveau du caryotype) On distingue 3 types :</a:t>
            </a:r>
          </a:p>
          <a:p>
            <a:pPr algn="just">
              <a:lnSpc>
                <a:spcPct val="110000"/>
              </a:lnSpc>
            </a:pPr>
            <a:r>
              <a:rPr lang="fr-FR" dirty="0">
                <a:solidFill>
                  <a:srgbClr val="002060"/>
                </a:solidFill>
              </a:rPr>
              <a:t>Mutation par substitution </a:t>
            </a:r>
            <a:r>
              <a:rPr lang="fr-FR" dirty="0"/>
              <a:t>:Changement d’un nucléotide (d’une base) par un autre nucléotide. Ex :Drépanocytose, </a:t>
            </a:r>
            <a:r>
              <a:rPr lang="fr-FR" dirty="0" err="1"/>
              <a:t>Betavar</a:t>
            </a:r>
            <a:r>
              <a:rPr lang="fr-FR" dirty="0"/>
              <a:t>, groupes sanguins, B thalassémie 1.</a:t>
            </a:r>
          </a:p>
          <a:p>
            <a:pPr algn="just">
              <a:lnSpc>
                <a:spcPct val="110000"/>
              </a:lnSpc>
            </a:pPr>
            <a:r>
              <a:rPr lang="fr-FR" dirty="0">
                <a:solidFill>
                  <a:srgbClr val="002060"/>
                </a:solidFill>
              </a:rPr>
              <a:t>Mutation par addition </a:t>
            </a:r>
            <a:r>
              <a:rPr lang="fr-FR" dirty="0"/>
              <a:t>:Insertion d’un nucléotide supplémentaire Ex : B thalassémie 5 (insertion adénine).</a:t>
            </a:r>
          </a:p>
          <a:p>
            <a:pPr algn="just">
              <a:lnSpc>
                <a:spcPct val="110000"/>
              </a:lnSpc>
            </a:pPr>
            <a:r>
              <a:rPr lang="fr-FR" dirty="0">
                <a:solidFill>
                  <a:srgbClr val="002060"/>
                </a:solidFill>
              </a:rPr>
              <a:t>Mutation par délétion </a:t>
            </a:r>
            <a:r>
              <a:rPr lang="fr-FR" dirty="0"/>
              <a:t>: Perte d’un ou plusieurs nucléotides. Ex : Thalassémie 8 (délétion CTTT).</a:t>
            </a:r>
          </a:p>
        </p:txBody>
      </p:sp>
    </p:spTree>
    <p:extLst>
      <p:ext uri="{BB962C8B-B14F-4D97-AF65-F5344CB8AC3E}">
        <p14:creationId xmlns:p14="http://schemas.microsoft.com/office/powerpoint/2010/main" val="113979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p:cTn id="15"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4">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p:cTn id="23"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4">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 calcmode="lin" valueType="num">
                                      <p:cBhvr>
                                        <p:cTn id="31"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4">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anim calcmode="lin" valueType="num">
                                      <p:cBhvr>
                                        <p:cTn id="39"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85470C-E288-C5E5-DD8C-D1F78B0E05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DBD120C7-0B5F-BD66-34DD-90311E552454}"/>
              </a:ext>
            </a:extLst>
          </p:cNvPr>
          <p:cNvSpPr>
            <a:spLocks noGrp="1"/>
          </p:cNvSpPr>
          <p:nvPr>
            <p:ph idx="1"/>
          </p:nvPr>
        </p:nvSpPr>
        <p:spPr/>
        <p:txBody>
          <a:bodyPr/>
          <a:lstStyle/>
          <a:p>
            <a:pPr algn="just">
              <a:lnSpc>
                <a:spcPct val="150000"/>
              </a:lnSpc>
            </a:pPr>
            <a:r>
              <a:rPr lang="fr-FR" dirty="0"/>
              <a:t>Il existe aussi des mutations cytoplasmiques qui existent en général chez les angiospermes, transmission et se localisent dans les chloroplastes et les mitochondries transportés par la mère. Elles sont mises en évidence par des croisements réciproques</a:t>
            </a:r>
          </a:p>
        </p:txBody>
      </p:sp>
    </p:spTree>
    <p:extLst>
      <p:ext uri="{BB962C8B-B14F-4D97-AF65-F5344CB8AC3E}">
        <p14:creationId xmlns:p14="http://schemas.microsoft.com/office/powerpoint/2010/main" val="170943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3D22B7-1042-3CD2-204D-07E4735A4724}"/>
              </a:ext>
            </a:extLst>
          </p:cNvPr>
          <p:cNvSpPr>
            <a:spLocks noGrp="1"/>
          </p:cNvSpPr>
          <p:nvPr>
            <p:ph type="title"/>
          </p:nvPr>
        </p:nvSpPr>
        <p:spPr/>
        <p:txBody>
          <a:bodyPr/>
          <a:lstStyle/>
          <a:p>
            <a:r>
              <a:rPr lang="fr-FR" dirty="0"/>
              <a:t>La culture in-vitro</a:t>
            </a:r>
            <a:br>
              <a:rPr lang="fr-FR" dirty="0"/>
            </a:br>
            <a:endParaRPr lang="fr-FR" dirty="0"/>
          </a:p>
        </p:txBody>
      </p:sp>
      <p:sp>
        <p:nvSpPr>
          <p:cNvPr id="3" name="Espace réservé du contenu 2">
            <a:extLst>
              <a:ext uri="{FF2B5EF4-FFF2-40B4-BE49-F238E27FC236}">
                <a16:creationId xmlns:a16="http://schemas.microsoft.com/office/drawing/2014/main" id="{00AA89A4-164E-639A-10BB-A3838CB34EE4}"/>
              </a:ext>
            </a:extLst>
          </p:cNvPr>
          <p:cNvSpPr>
            <a:spLocks noGrp="1"/>
          </p:cNvSpPr>
          <p:nvPr>
            <p:ph idx="1"/>
          </p:nvPr>
        </p:nvSpPr>
        <p:spPr>
          <a:xfrm>
            <a:off x="83127" y="2032000"/>
            <a:ext cx="7121237" cy="4535055"/>
          </a:xfrm>
        </p:spPr>
        <p:txBody>
          <a:bodyPr>
            <a:normAutofit fontScale="92500"/>
          </a:bodyPr>
          <a:lstStyle/>
          <a:p>
            <a:pPr algn="just"/>
            <a:r>
              <a:rPr lang="fr-FR" dirty="0"/>
              <a:t>Les méthodes de culture in vitro comprennent :</a:t>
            </a:r>
          </a:p>
          <a:p>
            <a:pPr algn="just">
              <a:buFont typeface="Wingdings" panose="05000000000000000000" pitchFamily="2" charset="2"/>
              <a:buChar char="Ø"/>
            </a:pPr>
            <a:r>
              <a:rPr lang="fr-FR" i="1" u="sng" dirty="0">
                <a:solidFill>
                  <a:srgbClr val="002060"/>
                </a:solidFill>
              </a:rPr>
              <a:t>Les micro-bouturages</a:t>
            </a:r>
          </a:p>
          <a:p>
            <a:pPr algn="just"/>
            <a:r>
              <a:rPr lang="fr-FR" dirty="0"/>
              <a:t>Les cultures de </a:t>
            </a:r>
            <a:r>
              <a:rPr lang="fr-FR" dirty="0" err="1"/>
              <a:t>microbouturages</a:t>
            </a:r>
            <a:r>
              <a:rPr lang="fr-FR" dirty="0"/>
              <a:t> consistent à prélever un fragment de tige comportant un bourgeon, Chez la pomme de terre, on peut repiquer des fragments de germe comportant un nœud muni d'une petite feuille et d'un bourgeon. </a:t>
            </a:r>
          </a:p>
          <a:p>
            <a:pPr algn="just"/>
            <a:r>
              <a:rPr lang="fr-FR" dirty="0"/>
              <a:t>La plante issue de la bouture peut être fragmentée à son tour et conduit à d'autres boutures. </a:t>
            </a:r>
          </a:p>
          <a:p>
            <a:pPr algn="just"/>
            <a:r>
              <a:rPr lang="fr-FR" dirty="0"/>
              <a:t>Un seul bourgeon permet de produire en moins d'un an 2 millions de plantes, toutes identiques à la plante mère .</a:t>
            </a:r>
          </a:p>
          <a:p>
            <a:pPr algn="just"/>
            <a:endParaRPr lang="fr-FR" dirty="0"/>
          </a:p>
        </p:txBody>
      </p:sp>
      <p:pic>
        <p:nvPicPr>
          <p:cNvPr id="4" name="Picture 8" descr="cultures-in-vitro. Microbouturage, organogenèse, embryogenèse">
            <a:extLst>
              <a:ext uri="{FF2B5EF4-FFF2-40B4-BE49-F238E27FC236}">
                <a16:creationId xmlns:a16="http://schemas.microsoft.com/office/drawing/2014/main" id="{E8CFBAC3-DF16-4AA2-30C8-AA888AD39F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5418" y="423200"/>
            <a:ext cx="3500581" cy="6011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9461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8C920E-4B80-EC08-D281-92A6E34A726E}"/>
              </a:ext>
            </a:extLst>
          </p:cNvPr>
          <p:cNvSpPr>
            <a:spLocks noGrp="1"/>
          </p:cNvSpPr>
          <p:nvPr>
            <p:ph type="title"/>
          </p:nvPr>
        </p:nvSpPr>
        <p:spPr/>
        <p:txBody>
          <a:bodyPr/>
          <a:lstStyle/>
          <a:p>
            <a:r>
              <a:rPr lang="fr-FR" sz="3600" b="1" i="0" dirty="0">
                <a:effectLst/>
                <a:latin typeface="Open Sans" panose="020B0606030504020204" pitchFamily="34" charset="0"/>
              </a:rPr>
              <a:t>La technique de la mutation induite</a:t>
            </a:r>
            <a:endParaRPr lang="fr-FR" b="1" dirty="0"/>
          </a:p>
        </p:txBody>
      </p:sp>
      <p:sp>
        <p:nvSpPr>
          <p:cNvPr id="3" name="Espace réservé du contenu 2">
            <a:extLst>
              <a:ext uri="{FF2B5EF4-FFF2-40B4-BE49-F238E27FC236}">
                <a16:creationId xmlns:a16="http://schemas.microsoft.com/office/drawing/2014/main" id="{CB5D5A87-76A0-9F6C-C65E-4036FF0189E7}"/>
              </a:ext>
            </a:extLst>
          </p:cNvPr>
          <p:cNvSpPr>
            <a:spLocks noGrp="1"/>
          </p:cNvSpPr>
          <p:nvPr>
            <p:ph idx="1"/>
          </p:nvPr>
        </p:nvSpPr>
        <p:spPr>
          <a:xfrm>
            <a:off x="187124" y="1990846"/>
            <a:ext cx="11817751" cy="4710896"/>
          </a:xfrm>
          <a:scene3d>
            <a:camera prst="perspectiveRight"/>
            <a:lightRig rig="threePt" dir="t"/>
          </a:scene3d>
        </p:spPr>
        <p:style>
          <a:lnRef idx="1">
            <a:schemeClr val="accent6"/>
          </a:lnRef>
          <a:fillRef idx="2">
            <a:schemeClr val="accent6"/>
          </a:fillRef>
          <a:effectRef idx="1">
            <a:schemeClr val="accent6"/>
          </a:effectRef>
          <a:fontRef idx="minor">
            <a:schemeClr val="dk1"/>
          </a:fontRef>
        </p:style>
        <p:txBody>
          <a:bodyPr>
            <a:normAutofit/>
          </a:bodyPr>
          <a:lstStyle/>
          <a:p>
            <a:pPr algn="just">
              <a:lnSpc>
                <a:spcPct val="170000"/>
              </a:lnSpc>
            </a:pPr>
            <a:r>
              <a:rPr lang="fr-FR" sz="2000" b="0" i="0" dirty="0">
                <a:solidFill>
                  <a:srgbClr val="1A1A1A"/>
                </a:solidFill>
                <a:effectLst/>
                <a:latin typeface="Open Sans" panose="020B0606030504020204" pitchFamily="34" charset="0"/>
              </a:rPr>
              <a:t>La technique de la mutation induite est de plus en plus utilisée pour introduire des modifications héréditaires chez les plantes et offrir de nouvelles variétés génétiques aux </a:t>
            </a:r>
            <a:r>
              <a:rPr lang="fr-FR" sz="2000" b="0" i="0" dirty="0" err="1">
                <a:solidFill>
                  <a:srgbClr val="1A1A1A"/>
                </a:solidFill>
                <a:effectLst/>
                <a:latin typeface="Open Sans" panose="020B0606030504020204" pitchFamily="34" charset="0"/>
              </a:rPr>
              <a:t>phytogénéticiens</a:t>
            </a:r>
            <a:r>
              <a:rPr lang="fr-FR" sz="2000" b="0" i="0" dirty="0">
                <a:solidFill>
                  <a:srgbClr val="1A1A1A"/>
                </a:solidFill>
                <a:effectLst/>
                <a:latin typeface="Open Sans" panose="020B0606030504020204" pitchFamily="34" charset="0"/>
              </a:rPr>
              <a:t>. </a:t>
            </a:r>
          </a:p>
          <a:p>
            <a:pPr algn="just">
              <a:lnSpc>
                <a:spcPct val="170000"/>
              </a:lnSpc>
            </a:pPr>
            <a:r>
              <a:rPr lang="fr-FR" sz="2000" b="0" i="0" dirty="0">
                <a:solidFill>
                  <a:srgbClr val="333333"/>
                </a:solidFill>
                <a:effectLst/>
                <a:latin typeface="Open Sans" panose="020B0606030504020204" pitchFamily="34" charset="0"/>
              </a:rPr>
              <a:t>La technique de génération de mutations chez les plantes par irradiation des graines, ou mutagenèse induite, existe depuis près d’un siècle.</a:t>
            </a:r>
          </a:p>
          <a:p>
            <a:pPr algn="just">
              <a:lnSpc>
                <a:spcPct val="170000"/>
              </a:lnSpc>
            </a:pPr>
            <a:r>
              <a:rPr lang="fr-FR" sz="2000" b="0" i="0" dirty="0">
                <a:solidFill>
                  <a:srgbClr val="333333"/>
                </a:solidFill>
                <a:effectLst/>
                <a:latin typeface="Open Sans" panose="020B0606030504020204" pitchFamily="34" charset="0"/>
              </a:rPr>
              <a:t> C’est une stratégie éprouvée, sûre, solide et économique d’amélioration des plantes, et les variétés végétales qu’elle permet d’obtenir contribuent largement à promouvoir la sécurité alimentaire et nutritionnelle dans le monde.</a:t>
            </a:r>
            <a:endParaRPr lang="fr-FR" sz="2000" dirty="0"/>
          </a:p>
        </p:txBody>
      </p:sp>
    </p:spTree>
    <p:extLst>
      <p:ext uri="{BB962C8B-B14F-4D97-AF65-F5344CB8AC3E}">
        <p14:creationId xmlns:p14="http://schemas.microsoft.com/office/powerpoint/2010/main" val="686377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567C4B-279C-3D57-6821-8C8BB7D0F5A6}"/>
              </a:ext>
            </a:extLst>
          </p:cNvPr>
          <p:cNvSpPr>
            <a:spLocks noGrp="1"/>
          </p:cNvSpPr>
          <p:nvPr>
            <p:ph type="title"/>
          </p:nvPr>
        </p:nvSpPr>
        <p:spPr/>
        <p:txBody>
          <a:bodyPr/>
          <a:lstStyle/>
          <a:p>
            <a:r>
              <a:rPr lang="fr-FR" dirty="0"/>
              <a:t>Plan de chapitre </a:t>
            </a:r>
          </a:p>
        </p:txBody>
      </p:sp>
      <p:sp>
        <p:nvSpPr>
          <p:cNvPr id="3" name="Espace réservé du contenu 2">
            <a:extLst>
              <a:ext uri="{FF2B5EF4-FFF2-40B4-BE49-F238E27FC236}">
                <a16:creationId xmlns:a16="http://schemas.microsoft.com/office/drawing/2014/main" id="{4ED9CDF5-0C13-5E95-B2E5-09DD88E81189}"/>
              </a:ext>
            </a:extLst>
          </p:cNvPr>
          <p:cNvSpPr>
            <a:spLocks noGrp="1"/>
          </p:cNvSpPr>
          <p:nvPr>
            <p:ph idx="1"/>
          </p:nvPr>
        </p:nvSpPr>
        <p:spPr/>
        <p:txBody>
          <a:bodyPr/>
          <a:lstStyle/>
          <a:p>
            <a:pPr marL="0" indent="0">
              <a:lnSpc>
                <a:spcPct val="150000"/>
              </a:lnSpc>
              <a:buNone/>
            </a:pPr>
            <a:r>
              <a:rPr lang="fr-FR" dirty="0"/>
              <a:t>1. Création de la diversité</a:t>
            </a:r>
            <a:r>
              <a:rPr lang="fr-FR" i="1" dirty="0"/>
              <a:t> in situ </a:t>
            </a:r>
          </a:p>
          <a:p>
            <a:pPr marL="0" indent="0">
              <a:lnSpc>
                <a:spcPct val="150000"/>
              </a:lnSpc>
              <a:buNone/>
            </a:pPr>
            <a:r>
              <a:rPr lang="fr-FR" dirty="0"/>
              <a:t>2. Création de la diversité </a:t>
            </a:r>
            <a:r>
              <a:rPr lang="fr-FR" i="1" dirty="0"/>
              <a:t>ex situ </a:t>
            </a:r>
          </a:p>
        </p:txBody>
      </p:sp>
    </p:spTree>
    <p:extLst>
      <p:ext uri="{BB962C8B-B14F-4D97-AF65-F5344CB8AC3E}">
        <p14:creationId xmlns:p14="http://schemas.microsoft.com/office/powerpoint/2010/main" val="285514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2FE0DB-019A-BAD6-09DE-A958A2CC2EE1}"/>
              </a:ext>
            </a:extLst>
          </p:cNvPr>
          <p:cNvSpPr>
            <a:spLocks noGrp="1"/>
          </p:cNvSpPr>
          <p:nvPr>
            <p:ph type="title"/>
          </p:nvPr>
        </p:nvSpPr>
        <p:spPr/>
        <p:txBody>
          <a:bodyPr/>
          <a:lstStyle/>
          <a:p>
            <a:r>
              <a:rPr lang="fr-FR" dirty="0"/>
              <a:t>Création des variétés clones </a:t>
            </a:r>
          </a:p>
        </p:txBody>
      </p:sp>
      <p:sp>
        <p:nvSpPr>
          <p:cNvPr id="3" name="Espace réservé du contenu 2">
            <a:extLst>
              <a:ext uri="{FF2B5EF4-FFF2-40B4-BE49-F238E27FC236}">
                <a16:creationId xmlns:a16="http://schemas.microsoft.com/office/drawing/2014/main" id="{C59FE359-43AF-2761-2F38-E0AD3791DC2C}"/>
              </a:ext>
            </a:extLst>
          </p:cNvPr>
          <p:cNvSpPr>
            <a:spLocks noGrp="1"/>
          </p:cNvSpPr>
          <p:nvPr>
            <p:ph idx="1"/>
          </p:nvPr>
        </p:nvSpPr>
        <p:spPr>
          <a:xfrm>
            <a:off x="587958" y="2189091"/>
            <a:ext cx="9613861" cy="4276363"/>
          </a:xfrm>
        </p:spPr>
        <p:txBody>
          <a:bodyPr>
            <a:normAutofit/>
          </a:bodyPr>
          <a:lstStyle/>
          <a:p>
            <a:pPr algn="just">
              <a:lnSpc>
                <a:spcPct val="150000"/>
              </a:lnSpc>
            </a:pPr>
            <a:r>
              <a:rPr lang="fr-FR" dirty="0"/>
              <a:t>La création des variétés clones est basée sur des techniques modernes de culture cellulaires sont utilisées en biotechnologie et amélioration des plantes.</a:t>
            </a:r>
          </a:p>
          <a:p>
            <a:pPr algn="just">
              <a:lnSpc>
                <a:spcPct val="150000"/>
              </a:lnSpc>
            </a:pPr>
            <a:r>
              <a:rPr lang="fr-FR" dirty="0"/>
              <a:t>Ce sont des méthodes pour cultiver des plantes ou des cellules sur des milieux nutritifs artificiels. </a:t>
            </a:r>
          </a:p>
          <a:p>
            <a:pPr algn="just">
              <a:lnSpc>
                <a:spcPct val="150000"/>
              </a:lnSpc>
            </a:pPr>
            <a:r>
              <a:rPr lang="fr-FR" dirty="0"/>
              <a:t>A l'origine, les méthodes étaient destinée à régénérer une plante entière a partir de cellule ou d tissus végétaux, en grand nombre.</a:t>
            </a:r>
          </a:p>
        </p:txBody>
      </p:sp>
    </p:spTree>
    <p:extLst>
      <p:ext uri="{BB962C8B-B14F-4D97-AF65-F5344CB8AC3E}">
        <p14:creationId xmlns:p14="http://schemas.microsoft.com/office/powerpoint/2010/main" val="2551255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09E687-6465-A64C-FD75-8D60092FF9D7}"/>
              </a:ext>
            </a:extLst>
          </p:cNvPr>
          <p:cNvSpPr>
            <a:spLocks noGrp="1"/>
          </p:cNvSpPr>
          <p:nvPr>
            <p:ph type="title"/>
          </p:nvPr>
        </p:nvSpPr>
        <p:spPr/>
        <p:txBody>
          <a:bodyPr/>
          <a:lstStyle/>
          <a:p>
            <a:r>
              <a:rPr lang="fr-FR" dirty="0"/>
              <a:t>4. Création par modification somatique </a:t>
            </a:r>
          </a:p>
        </p:txBody>
      </p:sp>
      <p:sp>
        <p:nvSpPr>
          <p:cNvPr id="3" name="Espace réservé du contenu 2">
            <a:extLst>
              <a:ext uri="{FF2B5EF4-FFF2-40B4-BE49-F238E27FC236}">
                <a16:creationId xmlns:a16="http://schemas.microsoft.com/office/drawing/2014/main" id="{16BBDF1F-F7D6-FAC8-47BF-F23ADBD50B34}"/>
              </a:ext>
            </a:extLst>
          </p:cNvPr>
          <p:cNvSpPr>
            <a:spLocks noGrp="1"/>
          </p:cNvSpPr>
          <p:nvPr>
            <p:ph idx="1"/>
          </p:nvPr>
        </p:nvSpPr>
        <p:spPr>
          <a:xfrm>
            <a:off x="609600" y="2019300"/>
            <a:ext cx="10037007" cy="4695825"/>
          </a:xfrm>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r>
              <a:rPr lang="fr-FR" dirty="0">
                <a:solidFill>
                  <a:srgbClr val="333333"/>
                </a:solidFill>
                <a:latin typeface="Open Sans" panose="020B0606030504020204" pitchFamily="34" charset="0"/>
              </a:rPr>
              <a:t>Chez les plantes à brassage limité de gènes (multiplications végétative), il apparait parfois </a:t>
            </a:r>
            <a:r>
              <a:rPr lang="fr-FR" dirty="0" err="1">
                <a:solidFill>
                  <a:srgbClr val="333333"/>
                </a:solidFill>
                <a:latin typeface="Open Sans" panose="020B0606030504020204" pitchFamily="34" charset="0"/>
              </a:rPr>
              <a:t>desclones</a:t>
            </a:r>
            <a:r>
              <a:rPr lang="fr-FR" dirty="0">
                <a:solidFill>
                  <a:srgbClr val="333333"/>
                </a:solidFill>
                <a:latin typeface="Open Sans" panose="020B0606030504020204" pitchFamily="34" charset="0"/>
              </a:rPr>
              <a:t> qui diffèrent de la plante mère. Ces individus sont appelés des variants somatiques	.</a:t>
            </a:r>
          </a:p>
          <a:p>
            <a:r>
              <a:rPr lang="fr-FR" dirty="0">
                <a:solidFill>
                  <a:srgbClr val="333333"/>
                </a:solidFill>
                <a:latin typeface="Open Sans" panose="020B0606030504020204" pitchFamily="34" charset="0"/>
              </a:rPr>
              <a:t>Ceci a été à l'origine de plusieurs variétés de pomme de terre et de pomme, en plus de la pamplemousse rose et de l'orange navel.</a:t>
            </a:r>
          </a:p>
          <a:p>
            <a:r>
              <a:rPr lang="fr-FR" dirty="0">
                <a:solidFill>
                  <a:srgbClr val="333333"/>
                </a:solidFill>
                <a:latin typeface="Open Sans" panose="020B0606030504020204" pitchFamily="34" charset="0"/>
              </a:rPr>
              <a:t>Les variations somatiques sont fréquentes dans les situations suivantes:</a:t>
            </a:r>
          </a:p>
          <a:p>
            <a:r>
              <a:rPr lang="fr-FR" dirty="0">
                <a:solidFill>
                  <a:srgbClr val="333333"/>
                </a:solidFill>
                <a:latin typeface="Open Sans" panose="020B0606030504020204" pitchFamily="34" charset="0"/>
              </a:rPr>
              <a:t>- Culture in vitro à partir de fragments d'organes différenciés (avec plusieurs repiquages).</a:t>
            </a:r>
          </a:p>
          <a:p>
            <a:r>
              <a:rPr lang="fr-FR" dirty="0">
                <a:solidFill>
                  <a:srgbClr val="333333"/>
                </a:solidFill>
                <a:latin typeface="Open Sans" panose="020B0606030504020204" pitchFamily="34" charset="0"/>
              </a:rPr>
              <a:t>- Culture de cellules isolées ou de protoplastes</a:t>
            </a:r>
          </a:p>
          <a:p>
            <a:r>
              <a:rPr lang="fr-FR" dirty="0">
                <a:solidFill>
                  <a:srgbClr val="333333"/>
                </a:solidFill>
                <a:latin typeface="Open Sans" panose="020B0606030504020204" pitchFamily="34" charset="0"/>
              </a:rPr>
              <a:t>Les variants somatiques peuvent être porteurs de traits positifs (vigueur, juvénilité, précocité, résistance, ..) pour les améliorateurs.</a:t>
            </a:r>
          </a:p>
          <a:p>
            <a:r>
              <a:rPr lang="fr-FR" dirty="0">
                <a:solidFill>
                  <a:srgbClr val="333333"/>
                </a:solidFill>
                <a:latin typeface="Open Sans" panose="020B0606030504020204" pitchFamily="34" charset="0"/>
              </a:rPr>
              <a:t>Le déterminisme des variations somatiques produites en cours de régénération, reste complexe (information génétique nucléaire et extranucléaire). Le passage par le stade cal ou </a:t>
            </a:r>
            <a:r>
              <a:rPr lang="fr-FR" dirty="0" err="1">
                <a:solidFill>
                  <a:srgbClr val="333333"/>
                </a:solidFill>
                <a:latin typeface="Open Sans" panose="020B0606030504020204" pitchFamily="34" charset="0"/>
              </a:rPr>
              <a:t>microcal</a:t>
            </a:r>
            <a:r>
              <a:rPr lang="fr-FR" dirty="0">
                <a:solidFill>
                  <a:srgbClr val="333333"/>
                </a:solidFill>
                <a:latin typeface="Open Sans" panose="020B0606030504020204" pitchFamily="34" charset="0"/>
              </a:rPr>
              <a:t> lors de la régénération,</a:t>
            </a:r>
          </a:p>
        </p:txBody>
      </p:sp>
    </p:spTree>
    <p:extLst>
      <p:ext uri="{BB962C8B-B14F-4D97-AF65-F5344CB8AC3E}">
        <p14:creationId xmlns:p14="http://schemas.microsoft.com/office/powerpoint/2010/main" val="220818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19F7A-3B68-5FA4-3BE7-7A84743DFFE6}"/>
              </a:ext>
            </a:extLst>
          </p:cNvPr>
          <p:cNvSpPr>
            <a:spLocks noGrp="1"/>
          </p:cNvSpPr>
          <p:nvPr>
            <p:ph type="title"/>
          </p:nvPr>
        </p:nvSpPr>
        <p:spPr/>
        <p:txBody>
          <a:bodyPr/>
          <a:lstStyle/>
          <a:p>
            <a:r>
              <a:rPr lang="fr-FR" dirty="0"/>
              <a:t>.5. Création variétale par fusion des protoplastes </a:t>
            </a:r>
          </a:p>
        </p:txBody>
      </p:sp>
      <p:sp>
        <p:nvSpPr>
          <p:cNvPr id="5" name="Espace réservé du contenu 4">
            <a:extLst>
              <a:ext uri="{FF2B5EF4-FFF2-40B4-BE49-F238E27FC236}">
                <a16:creationId xmlns:a16="http://schemas.microsoft.com/office/drawing/2014/main" id="{11153B47-CEB7-35B5-C0C6-628D0AE3E8E2}"/>
              </a:ext>
            </a:extLst>
          </p:cNvPr>
          <p:cNvSpPr>
            <a:spLocks noGrp="1"/>
          </p:cNvSpPr>
          <p:nvPr>
            <p:ph idx="1"/>
          </p:nvPr>
        </p:nvSpPr>
        <p:spPr/>
        <p:txBody>
          <a:bodyPr>
            <a:normAutofit lnSpcReduction="10000"/>
          </a:bodyPr>
          <a:lstStyle/>
          <a:p>
            <a:r>
              <a:rPr lang="fr-FR" dirty="0"/>
              <a:t>Le terme protoplaste signifie une cellule végétale débarrassée de sa paroi squelettique. </a:t>
            </a:r>
          </a:p>
          <a:p>
            <a:r>
              <a:rPr lang="fr-FR" dirty="0"/>
              <a:t>Elle apparait sous forme d'une cellule sphérique, limitée par sa membrane plasmique. La technique de préparation de protoplastes n'a été vraiment mise au point qu'à partir des années 1960, quand les enzymes dégradant la paroi cellulaire ont été purifiées et utilisées dans </a:t>
            </a:r>
            <a:r>
              <a:rPr lang="fr-FR" dirty="0" err="1"/>
              <a:t>cett</a:t>
            </a:r>
            <a:r>
              <a:rPr lang="fr-FR" dirty="0"/>
              <a:t> biotechnologie.</a:t>
            </a:r>
          </a:p>
          <a:p>
            <a:r>
              <a:rPr lang="fr-FR" dirty="0"/>
              <a:t>Les protoplastes sont capables de fusionner pour donner des cellules à </a:t>
            </a:r>
            <a:r>
              <a:rPr lang="fr-FR" dirty="0" err="1"/>
              <a:t>socks</a:t>
            </a:r>
            <a:r>
              <a:rPr lang="fr-FR" dirty="0"/>
              <a:t> chromosomiques doubles. Si des variétés, espèces ou genres différents sont utilisés on  tiendra des hybrides </a:t>
            </a:r>
            <a:r>
              <a:rPr lang="fr-FR" dirty="0" err="1"/>
              <a:t>som</a:t>
            </a:r>
            <a:endParaRPr lang="fr-FR" dirty="0"/>
          </a:p>
        </p:txBody>
      </p:sp>
    </p:spTree>
    <p:extLst>
      <p:ext uri="{BB962C8B-B14F-4D97-AF65-F5344CB8AC3E}">
        <p14:creationId xmlns:p14="http://schemas.microsoft.com/office/powerpoint/2010/main" val="162292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717713-D92D-59F1-F419-996E5B3DE4BE}"/>
              </a:ext>
            </a:extLst>
          </p:cNvPr>
          <p:cNvSpPr>
            <a:spLocks noGrp="1"/>
          </p:cNvSpPr>
          <p:nvPr>
            <p:ph type="title"/>
          </p:nvPr>
        </p:nvSpPr>
        <p:spPr/>
        <p:txBody>
          <a:bodyPr/>
          <a:lstStyle/>
          <a:p>
            <a:r>
              <a:rPr lang="fr-FR" dirty="0"/>
              <a:t>.6. Création variétale par transgenèse </a:t>
            </a:r>
          </a:p>
        </p:txBody>
      </p:sp>
      <p:sp>
        <p:nvSpPr>
          <p:cNvPr id="3" name="Espace réservé du contenu 2">
            <a:extLst>
              <a:ext uri="{FF2B5EF4-FFF2-40B4-BE49-F238E27FC236}">
                <a16:creationId xmlns:a16="http://schemas.microsoft.com/office/drawing/2014/main" id="{31D4EC98-80C5-068D-F0EB-0B5DA92C9FC6}"/>
              </a:ext>
            </a:extLst>
          </p:cNvPr>
          <p:cNvSpPr>
            <a:spLocks noGrp="1"/>
          </p:cNvSpPr>
          <p:nvPr>
            <p:ph idx="1"/>
          </p:nvPr>
        </p:nvSpPr>
        <p:spPr>
          <a:xfrm>
            <a:off x="0" y="2095500"/>
            <a:ext cx="11934825" cy="4410075"/>
          </a:xfrm>
        </p:spPr>
        <p:txBody>
          <a:bodyPr>
            <a:normAutofit fontScale="85000" lnSpcReduction="10000"/>
          </a:bodyPr>
          <a:lstStyle/>
          <a:p>
            <a:pPr algn="just">
              <a:lnSpc>
                <a:spcPct val="160000"/>
              </a:lnSpc>
            </a:pPr>
            <a:r>
              <a:rPr lang="fr-FR" dirty="0"/>
              <a:t>La transgénèse (obtention d'OGM) consiste à transférer vers une plante un gène dont l'expression fait apparaitre un caractère déterminé. L'origine biologique des gènes utilisés est variable. Il est possible de faire exprimer un gène issu d'une autre espèce végétale ou d’un autre organisme (bactérie, champignon) par la machinerie de transcription et de traduction des cellules de la plante hôte. Ceci permet d'élargir considérablement les ressources génétiques.</a:t>
            </a:r>
          </a:p>
          <a:p>
            <a:pPr algn="just">
              <a:lnSpc>
                <a:spcPct val="160000"/>
              </a:lnSpc>
            </a:pPr>
            <a:r>
              <a:rPr lang="fr-FR" dirty="0"/>
              <a:t>Les dernières avancées biotechnologiques permettent d'introduire plusieurs gènes à la fois.</a:t>
            </a:r>
          </a:p>
          <a:p>
            <a:pPr algn="just">
              <a:lnSpc>
                <a:spcPct val="160000"/>
              </a:lnSpc>
            </a:pPr>
            <a:r>
              <a:rPr lang="fr-FR" dirty="0"/>
              <a:t>Cela est de grande importance dans le contexte de l'amélioration de la tolérance à la sécheresse qui est de n</a:t>
            </a:r>
          </a:p>
        </p:txBody>
      </p:sp>
    </p:spTree>
    <p:extLst>
      <p:ext uri="{BB962C8B-B14F-4D97-AF65-F5344CB8AC3E}">
        <p14:creationId xmlns:p14="http://schemas.microsoft.com/office/powerpoint/2010/main" val="15069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EB4104-ED8E-2881-7597-D356E8184C76}"/>
              </a:ext>
            </a:extLst>
          </p:cNvPr>
          <p:cNvSpPr>
            <a:spLocks noGrp="1"/>
          </p:cNvSpPr>
          <p:nvPr>
            <p:ph type="title"/>
          </p:nvPr>
        </p:nvSpPr>
        <p:spPr/>
        <p:txBody>
          <a:bodyPr/>
          <a:lstStyle/>
          <a:p>
            <a:r>
              <a:rPr lang="fr-FR" dirty="0"/>
              <a:t>Référence bibliographiques </a:t>
            </a:r>
          </a:p>
        </p:txBody>
      </p:sp>
      <p:sp>
        <p:nvSpPr>
          <p:cNvPr id="3" name="Espace réservé du contenu 2">
            <a:extLst>
              <a:ext uri="{FF2B5EF4-FFF2-40B4-BE49-F238E27FC236}">
                <a16:creationId xmlns:a16="http://schemas.microsoft.com/office/drawing/2014/main" id="{01D98FFB-4F7C-7269-DB48-C4AF6E4EE546}"/>
              </a:ext>
            </a:extLst>
          </p:cNvPr>
          <p:cNvSpPr>
            <a:spLocks noGrp="1"/>
          </p:cNvSpPr>
          <p:nvPr>
            <p:ph idx="1"/>
          </p:nvPr>
        </p:nvSpPr>
        <p:spPr/>
        <p:txBody>
          <a:bodyPr>
            <a:normAutofit/>
          </a:bodyPr>
          <a:lstStyle/>
          <a:p>
            <a:r>
              <a:rPr lang="fr-FR" dirty="0"/>
              <a:t>GAUTHERET ,M. R. J., GÉNÉTIQUE VÉGÉTALE. e l'Office de la Recherche Scientifique Coloniale. 162p.</a:t>
            </a:r>
          </a:p>
          <a:p>
            <a:r>
              <a:rPr lang="fr-FR"/>
              <a:t> https://www.fibl.org/fileadmin/documents/shop/1201-selection-vegetal.pdf</a:t>
            </a:r>
          </a:p>
          <a:p>
            <a:endParaRPr lang="fr-FR" dirty="0"/>
          </a:p>
        </p:txBody>
      </p:sp>
    </p:spTree>
    <p:extLst>
      <p:ext uri="{BB962C8B-B14F-4D97-AF65-F5344CB8AC3E}">
        <p14:creationId xmlns:p14="http://schemas.microsoft.com/office/powerpoint/2010/main" val="142217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F2A490-05C5-C98E-5858-DF9CCCA3846B}"/>
              </a:ext>
            </a:extLst>
          </p:cNvPr>
          <p:cNvSpPr>
            <a:spLocks noGrp="1"/>
          </p:cNvSpPr>
          <p:nvPr>
            <p:ph type="title"/>
          </p:nvPr>
        </p:nvSpPr>
        <p:spPr/>
        <p:txBody>
          <a:bodyPr/>
          <a:lstStyle/>
          <a:p>
            <a:r>
              <a:rPr lang="fr-FR" dirty="0"/>
              <a:t>INTRODUCTION </a:t>
            </a:r>
          </a:p>
        </p:txBody>
      </p:sp>
      <p:sp>
        <p:nvSpPr>
          <p:cNvPr id="3" name="Espace réservé du contenu 2">
            <a:extLst>
              <a:ext uri="{FF2B5EF4-FFF2-40B4-BE49-F238E27FC236}">
                <a16:creationId xmlns:a16="http://schemas.microsoft.com/office/drawing/2014/main" id="{1ABADB6D-7303-0419-D0E1-62DBAAA530D4}"/>
              </a:ext>
            </a:extLst>
          </p:cNvPr>
          <p:cNvSpPr>
            <a:spLocks noGrp="1"/>
          </p:cNvSpPr>
          <p:nvPr>
            <p:ph idx="1"/>
          </p:nvPr>
        </p:nvSpPr>
        <p:spPr>
          <a:xfrm>
            <a:off x="680321" y="2336873"/>
            <a:ext cx="10483865" cy="4053294"/>
          </a:xfrm>
        </p:spPr>
        <p:txBody>
          <a:bodyPr>
            <a:normAutofit fontScale="92500"/>
          </a:bodyPr>
          <a:lstStyle/>
          <a:p>
            <a:pPr algn="just">
              <a:lnSpc>
                <a:spcPct val="150000"/>
              </a:lnSpc>
            </a:pPr>
            <a:r>
              <a:rPr lang="fr-FR" b="0" i="0" dirty="0">
                <a:effectLst/>
                <a:latin typeface="Open Sans" panose="020B0606030504020204" pitchFamily="34" charset="0"/>
              </a:rPr>
              <a:t>Les cultures commerciales ont une base génétique très étroite, ce qui les rend vulnérables aux menaces environnementales.</a:t>
            </a:r>
          </a:p>
          <a:p>
            <a:pPr algn="just">
              <a:lnSpc>
                <a:spcPct val="150000"/>
              </a:lnSpc>
            </a:pPr>
            <a:r>
              <a:rPr lang="fr-FR" dirty="0"/>
              <a:t> La biodiversité est l’un des nombreux facteurs pouvant éventuellement participer dans l'évolution de l'espèce</a:t>
            </a:r>
            <a:endParaRPr lang="fr-FR" b="0" i="0" dirty="0">
              <a:effectLst/>
              <a:latin typeface="Open Sans" panose="020B0606030504020204" pitchFamily="34" charset="0"/>
            </a:endParaRPr>
          </a:p>
          <a:p>
            <a:pPr algn="just">
              <a:lnSpc>
                <a:spcPct val="150000"/>
              </a:lnSpc>
            </a:pPr>
            <a:r>
              <a:rPr lang="fr-FR" dirty="0"/>
              <a:t> L’Amélioration des plantes a pour but de créer de nouvelles variétés à partir de la diversité existante. </a:t>
            </a:r>
          </a:p>
          <a:p>
            <a:pPr algn="just">
              <a:lnSpc>
                <a:spcPct val="150000"/>
              </a:lnSpc>
            </a:pPr>
            <a:r>
              <a:rPr lang="fr-FR" dirty="0"/>
              <a:t>L’utilisation de la diversité génétique est à l’origine de la </a:t>
            </a:r>
            <a:r>
              <a:rPr lang="fr-FR" dirty="0">
                <a:solidFill>
                  <a:schemeClr val="accent6">
                    <a:lumMod val="75000"/>
                  </a:schemeClr>
                </a:solidFill>
              </a:rPr>
              <a:t>création variétale</a:t>
            </a:r>
            <a:r>
              <a:rPr lang="fr-FR" dirty="0"/>
              <a:t>.</a:t>
            </a:r>
          </a:p>
          <a:p>
            <a:pPr algn="just"/>
            <a:endParaRPr lang="fr-FR" dirty="0"/>
          </a:p>
          <a:p>
            <a:pPr algn="just"/>
            <a:endParaRPr lang="fr-FR" b="0" i="0" dirty="0">
              <a:solidFill>
                <a:srgbClr val="1A1A1A"/>
              </a:solidFill>
              <a:effectLst/>
              <a:latin typeface="Open Sans" panose="020B0606030504020204" pitchFamily="34" charset="0"/>
            </a:endParaRPr>
          </a:p>
          <a:p>
            <a:pPr algn="just"/>
            <a:endParaRPr lang="fr-FR" dirty="0"/>
          </a:p>
          <a:p>
            <a:pPr algn="just"/>
            <a:endParaRPr lang="fr-FR" dirty="0"/>
          </a:p>
        </p:txBody>
      </p:sp>
    </p:spTree>
    <p:extLst>
      <p:ext uri="{BB962C8B-B14F-4D97-AF65-F5344CB8AC3E}">
        <p14:creationId xmlns:p14="http://schemas.microsoft.com/office/powerpoint/2010/main" val="3881977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D406D2-6188-8F45-40F0-47234C7E20C6}"/>
              </a:ext>
            </a:extLst>
          </p:cNvPr>
          <p:cNvSpPr>
            <a:spLocks noGrp="1"/>
          </p:cNvSpPr>
          <p:nvPr>
            <p:ph type="title"/>
          </p:nvPr>
        </p:nvSpPr>
        <p:spPr/>
        <p:txBody>
          <a:bodyPr/>
          <a:lstStyle/>
          <a:p>
            <a:r>
              <a:rPr lang="fr-FR" dirty="0"/>
              <a:t>1. Création de la diversité</a:t>
            </a:r>
            <a:r>
              <a:rPr lang="fr-FR" i="1" dirty="0"/>
              <a:t> in situ </a:t>
            </a:r>
            <a:endParaRPr lang="fr-FR" dirty="0"/>
          </a:p>
        </p:txBody>
      </p:sp>
      <p:sp>
        <p:nvSpPr>
          <p:cNvPr id="3" name="Espace réservé du contenu 2">
            <a:extLst>
              <a:ext uri="{FF2B5EF4-FFF2-40B4-BE49-F238E27FC236}">
                <a16:creationId xmlns:a16="http://schemas.microsoft.com/office/drawing/2014/main" id="{109829F9-236F-EA4A-EF02-73314C08C6C3}"/>
              </a:ext>
            </a:extLst>
          </p:cNvPr>
          <p:cNvSpPr>
            <a:spLocks noGrp="1"/>
          </p:cNvSpPr>
          <p:nvPr>
            <p:ph idx="1"/>
          </p:nvPr>
        </p:nvSpPr>
        <p:spPr>
          <a:xfrm>
            <a:off x="233916" y="2307264"/>
            <a:ext cx="11823405" cy="4284922"/>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just">
              <a:lnSpc>
                <a:spcPct val="160000"/>
              </a:lnSpc>
              <a:buNone/>
            </a:pPr>
            <a:r>
              <a:rPr lang="fr-FR" sz="2200" b="1" i="0" dirty="0">
                <a:solidFill>
                  <a:schemeClr val="bg1"/>
                </a:solidFill>
                <a:effectLst/>
                <a:latin typeface="Poppins" panose="020B0502040204020203" pitchFamily="2" charset="0"/>
              </a:rPr>
              <a:t>1.1. Mécanismes avec modification des génomes:</a:t>
            </a:r>
          </a:p>
          <a:p>
            <a:pPr>
              <a:lnSpc>
                <a:spcPct val="150000"/>
              </a:lnSpc>
            </a:pPr>
            <a:r>
              <a:rPr lang="fr-FR" sz="1800" dirty="0"/>
              <a:t>La plupart des organismes supérieurs sont diploïdes et possèdent donc deux lots de chromosomes homologues. Dans la nature, on peut souvent observer une variation de ce nombre de lots de chromosomes (ploïdie)</a:t>
            </a:r>
            <a:endParaRPr lang="fr-FR" sz="1800" b="1" i="0" dirty="0">
              <a:solidFill>
                <a:schemeClr val="bg1"/>
              </a:solidFill>
              <a:effectLst/>
              <a:latin typeface="Poppins" panose="020B0502040204020203" pitchFamily="2" charset="0"/>
            </a:endParaRPr>
          </a:p>
          <a:p>
            <a:pPr marL="0" indent="0" algn="just">
              <a:lnSpc>
                <a:spcPct val="160000"/>
              </a:lnSpc>
              <a:buNone/>
            </a:pPr>
            <a:r>
              <a:rPr lang="fr-FR" sz="1600" b="1" i="0" dirty="0">
                <a:solidFill>
                  <a:schemeClr val="bg1"/>
                </a:solidFill>
                <a:effectLst/>
                <a:latin typeface="Poppins" panose="020B0502040204020203" pitchFamily="2" charset="0"/>
              </a:rPr>
              <a:t>La polyploïdisation :</a:t>
            </a:r>
            <a:r>
              <a:rPr lang="fr-FR" sz="1600" b="0" i="0" dirty="0">
                <a:solidFill>
                  <a:schemeClr val="bg1"/>
                </a:solidFill>
                <a:effectLst/>
                <a:latin typeface="Poppins" panose="020B0502040204020203" pitchFamily="2" charset="0"/>
              </a:rPr>
              <a:t> augmentation du nombre de chromosomes au-delà du nombre classique noté 2n. Lorsque les chromosomes ne sont plus par paires mais par triplets, on parle de 3n chromosomes par cellule, les cellules sont </a:t>
            </a:r>
            <a:r>
              <a:rPr lang="fr-FR" sz="1600" b="1" i="0" dirty="0">
                <a:solidFill>
                  <a:schemeClr val="bg1"/>
                </a:solidFill>
                <a:effectLst/>
                <a:latin typeface="Poppins" panose="020B0502040204020203" pitchFamily="2" charset="0"/>
              </a:rPr>
              <a:t>triploïdes</a:t>
            </a:r>
            <a:r>
              <a:rPr lang="fr-FR" sz="1600" b="0" i="0" dirty="0">
                <a:solidFill>
                  <a:schemeClr val="bg1"/>
                </a:solidFill>
                <a:effectLst/>
                <a:latin typeface="Poppins" panose="020B0502040204020203" pitchFamily="2" charset="0"/>
              </a:rPr>
              <a:t>. On peut même parler de </a:t>
            </a:r>
            <a:r>
              <a:rPr lang="fr-FR" sz="1600" b="0" i="0" dirty="0" err="1">
                <a:solidFill>
                  <a:schemeClr val="bg1"/>
                </a:solidFill>
                <a:effectLst/>
                <a:latin typeface="Poppins" panose="020B0502040204020203" pitchFamily="2" charset="0"/>
              </a:rPr>
              <a:t>quadraploïde</a:t>
            </a:r>
            <a:r>
              <a:rPr lang="fr-FR" sz="1600" b="0" i="0" dirty="0">
                <a:solidFill>
                  <a:schemeClr val="bg1"/>
                </a:solidFill>
                <a:effectLst/>
                <a:latin typeface="Poppins" panose="020B0502040204020203" pitchFamily="2" charset="0"/>
              </a:rPr>
              <a:t> lorsque les chromosomes sont en quatre exemplaires au lieu de trois. </a:t>
            </a:r>
          </a:p>
          <a:p>
            <a:pPr marL="0" indent="0" algn="just">
              <a:lnSpc>
                <a:spcPct val="160000"/>
              </a:lnSpc>
              <a:buNone/>
            </a:pPr>
            <a:r>
              <a:rPr lang="fr-FR" sz="1600" b="0" i="0" dirty="0">
                <a:solidFill>
                  <a:schemeClr val="bg1"/>
                </a:solidFill>
                <a:effectLst/>
                <a:latin typeface="Poppins" panose="020B0502040204020203" pitchFamily="2" charset="0"/>
              </a:rPr>
              <a:t>La polyploïdisation est donc le mécanisme par lequel, à un moment au cours de l’évolution d’une espèce, on va passer de 2n à 3n puis 4n voire à encore plus de chromosomes. </a:t>
            </a:r>
            <a:r>
              <a:rPr lang="fr-FR" sz="1600" b="1" i="0" dirty="0">
                <a:solidFill>
                  <a:schemeClr val="bg1"/>
                </a:solidFill>
                <a:effectLst/>
                <a:latin typeface="Poppins" panose="020B0502040204020203" pitchFamily="2" charset="0"/>
              </a:rPr>
              <a:t>Cette polyploïdisation peut se faire selon différents mécanismes.</a:t>
            </a:r>
            <a:r>
              <a:rPr lang="fr-FR" sz="1600" b="0" i="0" dirty="0">
                <a:solidFill>
                  <a:schemeClr val="bg1"/>
                </a:solidFill>
                <a:effectLst/>
                <a:latin typeface="Poppins" panose="020B0502040204020203" pitchFamily="2" charset="0"/>
              </a:rPr>
              <a:t> </a:t>
            </a:r>
            <a:endParaRPr lang="fr-FR" sz="1600" dirty="0">
              <a:solidFill>
                <a:schemeClr val="bg1"/>
              </a:solidFill>
            </a:endParaRPr>
          </a:p>
        </p:txBody>
      </p:sp>
    </p:spTree>
    <p:extLst>
      <p:ext uri="{BB962C8B-B14F-4D97-AF65-F5344CB8AC3E}">
        <p14:creationId xmlns:p14="http://schemas.microsoft.com/office/powerpoint/2010/main" val="25082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randombar(horizontal)">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6" dur="5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id="{E40DCEE5-8337-E7F3-50D2-D8AD942D6C14}"/>
              </a:ext>
            </a:extLst>
          </p:cNvPr>
          <p:cNvSpPr>
            <a:spLocks noGrp="1"/>
          </p:cNvSpPr>
          <p:nvPr>
            <p:ph sz="half" idx="2"/>
          </p:nvPr>
        </p:nvSpPr>
        <p:spPr>
          <a:xfrm>
            <a:off x="5785509" y="2113590"/>
            <a:ext cx="6297433" cy="4191518"/>
          </a:xfrm>
          <a:effectLst>
            <a:glow rad="139700">
              <a:schemeClr val="accent4">
                <a:satMod val="175000"/>
                <a:alpha val="40000"/>
              </a:schemeClr>
            </a:glow>
          </a:effectLst>
        </p:spPr>
        <p:style>
          <a:lnRef idx="2">
            <a:schemeClr val="accent6">
              <a:shade val="15000"/>
            </a:schemeClr>
          </a:lnRef>
          <a:fillRef idx="1">
            <a:schemeClr val="accent6"/>
          </a:fillRef>
          <a:effectRef idx="0">
            <a:schemeClr val="accent6"/>
          </a:effectRef>
          <a:fontRef idx="minor">
            <a:schemeClr val="lt1"/>
          </a:fontRef>
        </p:style>
        <p:txBody>
          <a:bodyPr>
            <a:normAutofit fontScale="92500" lnSpcReduction="20000"/>
          </a:bodyPr>
          <a:lstStyle/>
          <a:p>
            <a:pPr algn="just">
              <a:lnSpc>
                <a:spcPct val="150000"/>
              </a:lnSpc>
            </a:pPr>
            <a:r>
              <a:rPr lang="fr-FR" sz="2400" b="0" i="0" dirty="0">
                <a:solidFill>
                  <a:schemeClr val="bg1"/>
                </a:solidFill>
                <a:effectLst/>
                <a:latin typeface="Poppins" panose="020B0502040204020203" pitchFamily="2" charset="0"/>
              </a:rPr>
              <a:t>Par exemple, la fraise ou le blé ont connu des croisements d’espèces (hybridations) et des polyploïdisations. On considère que</a:t>
            </a:r>
            <a:r>
              <a:rPr lang="fr-FR" sz="2400" b="1" i="0" dirty="0">
                <a:solidFill>
                  <a:schemeClr val="bg1"/>
                </a:solidFill>
                <a:effectLst/>
                <a:latin typeface="Poppins" panose="020B0502040204020203" pitchFamily="2" charset="0"/>
              </a:rPr>
              <a:t> le blé est une espèce polyploïde </a:t>
            </a:r>
            <a:r>
              <a:rPr lang="fr-FR" sz="2400" b="0" i="0" dirty="0">
                <a:solidFill>
                  <a:schemeClr val="bg1"/>
                </a:solidFill>
                <a:effectLst/>
                <a:latin typeface="Poppins" panose="020B0502040204020203" pitchFamily="2" charset="0"/>
              </a:rPr>
              <a:t>donc elle possède dans son génome, des chromosomes à plus de deux exemplaires. Cette polyploïdisation peut aboutir à la naissance de </a:t>
            </a:r>
            <a:r>
              <a:rPr lang="fr-FR" sz="2400" b="1" i="0" u="sng" dirty="0">
                <a:solidFill>
                  <a:schemeClr val="bg1"/>
                </a:solidFill>
                <a:effectLst/>
                <a:latin typeface="Poppins" panose="020B0502040204020203" pitchFamily="2" charset="0"/>
              </a:rPr>
              <a:t>nouvelles espèces.</a:t>
            </a:r>
            <a:endParaRPr lang="fr-FR" sz="2400" b="0" i="0" u="sng" dirty="0">
              <a:solidFill>
                <a:schemeClr val="bg1"/>
              </a:solidFill>
              <a:effectLst/>
              <a:latin typeface="Poppins" panose="020B0502040204020203" pitchFamily="2" charset="0"/>
            </a:endParaRPr>
          </a:p>
          <a:p>
            <a:pPr algn="just">
              <a:lnSpc>
                <a:spcPct val="150000"/>
              </a:lnSpc>
            </a:pPr>
            <a:endParaRPr lang="fr-FR" dirty="0"/>
          </a:p>
        </p:txBody>
      </p:sp>
      <p:pic>
        <p:nvPicPr>
          <p:cNvPr id="1026" name="Picture 2" descr="Polyploïdie — Wikipédia">
            <a:extLst>
              <a:ext uri="{FF2B5EF4-FFF2-40B4-BE49-F238E27FC236}">
                <a16:creationId xmlns:a16="http://schemas.microsoft.com/office/drawing/2014/main" id="{E45F3B30-D5BF-3EB7-F407-F3E44AA749BB}"/>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87202" y="2817627"/>
            <a:ext cx="5316280" cy="3189768"/>
          </a:xfrm>
          <a:prstGeom prst="rect">
            <a:avLst/>
          </a:prstGeom>
          <a:noFill/>
          <a:extLst>
            <a:ext uri="{909E8E84-426E-40DD-AFC4-6F175D3DCCD1}">
              <a14:hiddenFill xmlns:a14="http://schemas.microsoft.com/office/drawing/2010/main">
                <a:solidFill>
                  <a:srgbClr val="FFFFFF"/>
                </a:solidFill>
              </a14:hiddenFill>
            </a:ext>
          </a:extLst>
        </p:spPr>
      </p:pic>
      <p:sp>
        <p:nvSpPr>
          <p:cNvPr id="8" name="ZoneTexte 7">
            <a:extLst>
              <a:ext uri="{FF2B5EF4-FFF2-40B4-BE49-F238E27FC236}">
                <a16:creationId xmlns:a16="http://schemas.microsoft.com/office/drawing/2014/main" id="{2F10C2E2-FC0B-24A4-D46D-F3B7916022F6}"/>
              </a:ext>
            </a:extLst>
          </p:cNvPr>
          <p:cNvSpPr txBox="1"/>
          <p:nvPr/>
        </p:nvSpPr>
        <p:spPr>
          <a:xfrm>
            <a:off x="571500" y="1149720"/>
            <a:ext cx="6097772" cy="584775"/>
          </a:xfrm>
          <a:prstGeom prst="rect">
            <a:avLst/>
          </a:prstGeom>
          <a:noFill/>
        </p:spPr>
        <p:txBody>
          <a:bodyPr wrap="square">
            <a:spAutoFit/>
          </a:bodyPr>
          <a:lstStyle/>
          <a:p>
            <a:r>
              <a:rPr lang="fr-FR" sz="3200" b="1" i="0" dirty="0">
                <a:effectLst/>
                <a:latin typeface="Poppins" panose="020B0502040204020203" pitchFamily="2" charset="0"/>
              </a:rPr>
              <a:t> </a:t>
            </a:r>
            <a:r>
              <a:rPr lang="fr-FR" sz="3200" b="1" dirty="0">
                <a:latin typeface="Poppins" panose="020B0502040204020203" pitchFamily="2" charset="0"/>
              </a:rPr>
              <a:t>1.1. </a:t>
            </a:r>
            <a:r>
              <a:rPr lang="fr-FR" sz="3200" b="1" i="0" dirty="0">
                <a:effectLst/>
                <a:latin typeface="Poppins" panose="020B0502040204020203" pitchFamily="2" charset="0"/>
              </a:rPr>
              <a:t>La polyploïdisation</a:t>
            </a:r>
            <a:endParaRPr lang="fr-FR" sz="3200" dirty="0"/>
          </a:p>
        </p:txBody>
      </p:sp>
    </p:spTree>
    <p:extLst>
      <p:ext uri="{BB962C8B-B14F-4D97-AF65-F5344CB8AC3E}">
        <p14:creationId xmlns:p14="http://schemas.microsoft.com/office/powerpoint/2010/main" val="244619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bg/>
                                          </p:spTgt>
                                        </p:tgtEl>
                                        <p:attrNameLst>
                                          <p:attrName>style.visibility</p:attrName>
                                        </p:attrNameLst>
                                      </p:cBhvr>
                                      <p:to>
                                        <p:strVal val="visible"/>
                                      </p:to>
                                    </p:set>
                                    <p:anim calcmode="lin" valueType="num">
                                      <p:cBhvr additive="base">
                                        <p:cTn id="14"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5"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CEDB55-B57A-91A6-2137-2707CADE93DC}"/>
              </a:ext>
            </a:extLst>
          </p:cNvPr>
          <p:cNvSpPr>
            <a:spLocks noGrp="1"/>
          </p:cNvSpPr>
          <p:nvPr>
            <p:ph type="title"/>
          </p:nvPr>
        </p:nvSpPr>
        <p:spPr/>
        <p:txBody>
          <a:bodyPr/>
          <a:lstStyle/>
          <a:p>
            <a:r>
              <a:rPr lang="fr-FR" b="1" dirty="0">
                <a:latin typeface="Poppins" panose="00000500000000000000" pitchFamily="2" charset="0"/>
              </a:rPr>
              <a:t>1.2. Les transferts horizontaux  et  </a:t>
            </a:r>
            <a:r>
              <a:rPr lang="fr-FR" b="1" i="0" dirty="0">
                <a:effectLst/>
                <a:latin typeface="Poppins" panose="00000500000000000000" pitchFamily="2" charset="0"/>
              </a:rPr>
              <a:t>verticaux</a:t>
            </a:r>
            <a:r>
              <a:rPr lang="fr-FR" b="0" i="0" dirty="0">
                <a:effectLst/>
                <a:latin typeface="Poppins" panose="00000500000000000000" pitchFamily="2" charset="0"/>
              </a:rPr>
              <a:t> </a:t>
            </a:r>
            <a:endParaRPr lang="fr-FR" dirty="0"/>
          </a:p>
        </p:txBody>
      </p:sp>
      <p:sp>
        <p:nvSpPr>
          <p:cNvPr id="3" name="Espace réservé du contenu 2">
            <a:extLst>
              <a:ext uri="{FF2B5EF4-FFF2-40B4-BE49-F238E27FC236}">
                <a16:creationId xmlns:a16="http://schemas.microsoft.com/office/drawing/2014/main" id="{96E4D588-9791-3274-73F1-E36489BDF205}"/>
              </a:ext>
            </a:extLst>
          </p:cNvPr>
          <p:cNvSpPr>
            <a:spLocks noGrp="1"/>
          </p:cNvSpPr>
          <p:nvPr>
            <p:ph idx="1"/>
          </p:nvPr>
        </p:nvSpPr>
        <p:spPr>
          <a:xfrm>
            <a:off x="1" y="2025570"/>
            <a:ext cx="11940362" cy="4736737"/>
          </a:xfrm>
        </p:spPr>
        <p:style>
          <a:lnRef idx="1">
            <a:schemeClr val="accent1"/>
          </a:lnRef>
          <a:fillRef idx="2">
            <a:schemeClr val="accent1"/>
          </a:fillRef>
          <a:effectRef idx="1">
            <a:schemeClr val="accent1"/>
          </a:effectRef>
          <a:fontRef idx="minor">
            <a:schemeClr val="dk1"/>
          </a:fontRef>
        </p:style>
        <p:txBody>
          <a:bodyPr>
            <a:normAutofit/>
          </a:bodyPr>
          <a:lstStyle/>
          <a:p>
            <a:pPr algn="just">
              <a:lnSpc>
                <a:spcPct val="150000"/>
              </a:lnSpc>
            </a:pPr>
            <a:r>
              <a:rPr lang="fr-FR" b="1" i="0" dirty="0">
                <a:solidFill>
                  <a:srgbClr val="404040"/>
                </a:solidFill>
                <a:effectLst/>
                <a:latin typeface="Poppins" panose="00000500000000000000" pitchFamily="2" charset="0"/>
              </a:rPr>
              <a:t> </a:t>
            </a:r>
            <a:r>
              <a:rPr lang="fr-FR" b="0" i="0" dirty="0">
                <a:solidFill>
                  <a:srgbClr val="404040"/>
                </a:solidFill>
                <a:effectLst/>
                <a:latin typeface="Poppins" panose="00000500000000000000" pitchFamily="2" charset="0"/>
              </a:rPr>
              <a:t>un transfert est dit </a:t>
            </a:r>
            <a:r>
              <a:rPr lang="fr-FR" b="1" i="0" dirty="0">
                <a:solidFill>
                  <a:srgbClr val="404040"/>
                </a:solidFill>
                <a:effectLst/>
                <a:latin typeface="Poppins" panose="00000500000000000000" pitchFamily="2" charset="0"/>
              </a:rPr>
              <a:t>horizontal</a:t>
            </a:r>
            <a:r>
              <a:rPr lang="fr-FR" b="0" i="0" dirty="0">
                <a:solidFill>
                  <a:srgbClr val="404040"/>
                </a:solidFill>
                <a:effectLst/>
                <a:latin typeface="Poppins" panose="00000500000000000000" pitchFamily="2" charset="0"/>
              </a:rPr>
              <a:t> lorsqu’il concerne des </a:t>
            </a:r>
            <a:r>
              <a:rPr lang="fr-FR" b="1" i="0" dirty="0">
                <a:solidFill>
                  <a:srgbClr val="404040"/>
                </a:solidFill>
                <a:effectLst/>
                <a:latin typeface="Poppins" panose="00000500000000000000" pitchFamily="2" charset="0"/>
              </a:rPr>
              <a:t>individus qui ne sont pas les descendants l’un de l’autre</a:t>
            </a:r>
            <a:r>
              <a:rPr lang="fr-FR" b="0" i="0" dirty="0">
                <a:solidFill>
                  <a:srgbClr val="404040"/>
                </a:solidFill>
                <a:effectLst/>
                <a:latin typeface="Poppins" panose="00000500000000000000" pitchFamily="2" charset="0"/>
              </a:rPr>
              <a:t>. </a:t>
            </a:r>
          </a:p>
          <a:p>
            <a:pPr algn="just">
              <a:lnSpc>
                <a:spcPct val="150000"/>
              </a:lnSpc>
            </a:pPr>
            <a:r>
              <a:rPr lang="fr-FR" b="0" i="0" dirty="0">
                <a:solidFill>
                  <a:srgbClr val="404040"/>
                </a:solidFill>
                <a:effectLst/>
                <a:latin typeface="Poppins" panose="00000500000000000000" pitchFamily="2" charset="0"/>
              </a:rPr>
              <a:t>L’ADN est transféré horizontalement, c’est-à-dire d’un individu à un autre, sans qu’il y ait de lien de parenté entre les deux. </a:t>
            </a:r>
          </a:p>
          <a:p>
            <a:pPr algn="just">
              <a:lnSpc>
                <a:spcPct val="150000"/>
              </a:lnSpc>
            </a:pPr>
            <a:r>
              <a:rPr lang="fr-FR" b="0" i="0" dirty="0">
                <a:solidFill>
                  <a:srgbClr val="404040"/>
                </a:solidFill>
                <a:effectLst/>
                <a:latin typeface="Poppins" panose="00000500000000000000" pitchFamily="2" charset="0"/>
              </a:rPr>
              <a:t>Cela s’oppose aux </a:t>
            </a:r>
            <a:r>
              <a:rPr lang="fr-FR" b="1" i="0" dirty="0">
                <a:solidFill>
                  <a:srgbClr val="404040"/>
                </a:solidFill>
                <a:effectLst/>
                <a:latin typeface="Poppins" panose="00000500000000000000" pitchFamily="2" charset="0"/>
              </a:rPr>
              <a:t>transferts verticaux</a:t>
            </a:r>
            <a:r>
              <a:rPr lang="fr-FR" b="0" i="0" dirty="0">
                <a:solidFill>
                  <a:srgbClr val="404040"/>
                </a:solidFill>
                <a:effectLst/>
                <a:latin typeface="Poppins" panose="00000500000000000000" pitchFamily="2" charset="0"/>
              </a:rPr>
              <a:t> qui se font au niveau du patrimoine génétique lorsque deux individus ont une descendance. Dans les transferts horizontaux, il y a </a:t>
            </a:r>
            <a:r>
              <a:rPr lang="fr-FR" b="1" i="0" dirty="0">
                <a:solidFill>
                  <a:srgbClr val="404040"/>
                </a:solidFill>
                <a:effectLst/>
                <a:latin typeface="Poppins" panose="00000500000000000000" pitchFamily="2" charset="0"/>
              </a:rPr>
              <a:t>acquisition d’un nouveau ou de nouveaux  gènes. </a:t>
            </a:r>
            <a:endParaRPr lang="fr-FR" dirty="0"/>
          </a:p>
        </p:txBody>
      </p:sp>
    </p:spTree>
    <p:extLst>
      <p:ext uri="{BB962C8B-B14F-4D97-AF65-F5344CB8AC3E}">
        <p14:creationId xmlns:p14="http://schemas.microsoft.com/office/powerpoint/2010/main" val="179769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500" fill="hold"/>
                                        <p:tgtEl>
                                          <p:spTgt spid="3">
                                            <p:bg/>
                                          </p:spTgt>
                                        </p:tgtEl>
                                        <p:attrNameLst>
                                          <p:attrName>ppt_w</p:attrName>
                                        </p:attrNameLst>
                                      </p:cBhvr>
                                      <p:tavLst>
                                        <p:tav tm="0">
                                          <p:val>
                                            <p:fltVal val="0"/>
                                          </p:val>
                                        </p:tav>
                                        <p:tav tm="100000">
                                          <p:val>
                                            <p:strVal val="#ppt_w"/>
                                          </p:val>
                                        </p:tav>
                                      </p:tavLst>
                                    </p:anim>
                                    <p:anim calcmode="lin" valueType="num">
                                      <p:cBhvr>
                                        <p:cTn id="8" dur="500" fill="hold"/>
                                        <p:tgtEl>
                                          <p:spTgt spid="3">
                                            <p:bg/>
                                          </p:spTgt>
                                        </p:tgtEl>
                                        <p:attrNameLst>
                                          <p:attrName>ppt_h</p:attrName>
                                        </p:attrNameLst>
                                      </p:cBhvr>
                                      <p:tavLst>
                                        <p:tav tm="0">
                                          <p:val>
                                            <p:fltVal val="0"/>
                                          </p:val>
                                        </p:tav>
                                        <p:tav tm="100000">
                                          <p:val>
                                            <p:strVal val="#ppt_h"/>
                                          </p:val>
                                        </p:tav>
                                      </p:tavLst>
                                    </p:anim>
                                    <p:animEffect transition="in" filter="fade">
                                      <p:cBhvr>
                                        <p:cTn id="9" dur="500"/>
                                        <p:tgtEl>
                                          <p:spTgt spid="3">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230CA9-19EF-42A1-D252-76C83B50A43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619C4F9-290F-EAF3-FF91-0326F7527018}"/>
              </a:ext>
            </a:extLst>
          </p:cNvPr>
          <p:cNvSpPr>
            <a:spLocks noGrp="1"/>
          </p:cNvSpPr>
          <p:nvPr>
            <p:ph idx="1"/>
          </p:nvPr>
        </p:nvSpPr>
        <p:spPr>
          <a:xfrm>
            <a:off x="680322" y="2336873"/>
            <a:ext cx="7364084" cy="2929608"/>
          </a:xfrm>
        </p:spPr>
        <p:txBody>
          <a:bodyPr/>
          <a:lstStyle/>
          <a:p>
            <a:r>
              <a:rPr lang="fr-FR" b="0" i="0" dirty="0">
                <a:solidFill>
                  <a:srgbClr val="404040"/>
                </a:solidFill>
                <a:effectLst/>
                <a:latin typeface="Poppins" panose="00000500000000000000" pitchFamily="2" charset="0"/>
              </a:rPr>
              <a:t>Par exemple, ces transferts horizontaux peuvent se faire </a:t>
            </a:r>
            <a:r>
              <a:rPr lang="fr-FR" b="1" i="0" dirty="0">
                <a:solidFill>
                  <a:srgbClr val="404040"/>
                </a:solidFill>
                <a:effectLst/>
                <a:latin typeface="Poppins" panose="00000500000000000000" pitchFamily="2" charset="0"/>
              </a:rPr>
              <a:t>entre les virus et les animaux</a:t>
            </a:r>
            <a:r>
              <a:rPr lang="fr-FR" b="0" i="0" dirty="0">
                <a:solidFill>
                  <a:srgbClr val="404040"/>
                </a:solidFill>
                <a:effectLst/>
                <a:latin typeface="Poppins" panose="00000500000000000000" pitchFamily="2" charset="0"/>
              </a:rPr>
              <a:t> lorsque les virus infectent les animaux.</a:t>
            </a:r>
            <a:endParaRPr lang="fr-FR" dirty="0"/>
          </a:p>
        </p:txBody>
      </p:sp>
      <p:pic>
        <p:nvPicPr>
          <p:cNvPr id="2052" name="Picture 4" descr="Les autres mécanismes de la diversification et de l'évolution du vivant -  Tle - Cours SVT - Kartable">
            <a:extLst>
              <a:ext uri="{FF2B5EF4-FFF2-40B4-BE49-F238E27FC236}">
                <a16:creationId xmlns:a16="http://schemas.microsoft.com/office/drawing/2014/main" id="{7AE319B6-0AFF-DAF7-9331-33A8D5935A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2638" y="356233"/>
            <a:ext cx="4690712" cy="333287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C704B0F5-1FCD-D6E4-433B-6A15F11E18A7}"/>
              </a:ext>
            </a:extLst>
          </p:cNvPr>
          <p:cNvSpPr txBox="1"/>
          <p:nvPr/>
        </p:nvSpPr>
        <p:spPr>
          <a:xfrm rot="21127227">
            <a:off x="540462" y="4306379"/>
            <a:ext cx="8797620" cy="1938992"/>
          </a:xfrm>
          <a:custGeom>
            <a:avLst/>
            <a:gdLst>
              <a:gd name="connsiteX0" fmla="*/ 0 w 8797620"/>
              <a:gd name="connsiteY0" fmla="*/ 0 h 1938992"/>
              <a:gd name="connsiteX1" fmla="*/ 498532 w 8797620"/>
              <a:gd name="connsiteY1" fmla="*/ 0 h 1938992"/>
              <a:gd name="connsiteX2" fmla="*/ 1085040 w 8797620"/>
              <a:gd name="connsiteY2" fmla="*/ 0 h 1938992"/>
              <a:gd name="connsiteX3" fmla="*/ 1583572 w 8797620"/>
              <a:gd name="connsiteY3" fmla="*/ 0 h 1938992"/>
              <a:gd name="connsiteX4" fmla="*/ 2082103 w 8797620"/>
              <a:gd name="connsiteY4" fmla="*/ 0 h 1938992"/>
              <a:gd name="connsiteX5" fmla="*/ 2492659 w 8797620"/>
              <a:gd name="connsiteY5" fmla="*/ 0 h 1938992"/>
              <a:gd name="connsiteX6" fmla="*/ 2991191 w 8797620"/>
              <a:gd name="connsiteY6" fmla="*/ 0 h 1938992"/>
              <a:gd name="connsiteX7" fmla="*/ 3577699 w 8797620"/>
              <a:gd name="connsiteY7" fmla="*/ 0 h 1938992"/>
              <a:gd name="connsiteX8" fmla="*/ 3988254 w 8797620"/>
              <a:gd name="connsiteY8" fmla="*/ 0 h 1938992"/>
              <a:gd name="connsiteX9" fmla="*/ 4398810 w 8797620"/>
              <a:gd name="connsiteY9" fmla="*/ 0 h 1938992"/>
              <a:gd name="connsiteX10" fmla="*/ 4897342 w 8797620"/>
              <a:gd name="connsiteY10" fmla="*/ 0 h 1938992"/>
              <a:gd name="connsiteX11" fmla="*/ 5307897 w 8797620"/>
              <a:gd name="connsiteY11" fmla="*/ 0 h 1938992"/>
              <a:gd name="connsiteX12" fmla="*/ 5630477 w 8797620"/>
              <a:gd name="connsiteY12" fmla="*/ 0 h 1938992"/>
              <a:gd name="connsiteX13" fmla="*/ 6392937 w 8797620"/>
              <a:gd name="connsiteY13" fmla="*/ 0 h 1938992"/>
              <a:gd name="connsiteX14" fmla="*/ 7155398 w 8797620"/>
              <a:gd name="connsiteY14" fmla="*/ 0 h 1938992"/>
              <a:gd name="connsiteX15" fmla="*/ 7829882 w 8797620"/>
              <a:gd name="connsiteY15" fmla="*/ 0 h 1938992"/>
              <a:gd name="connsiteX16" fmla="*/ 8797620 w 8797620"/>
              <a:gd name="connsiteY16" fmla="*/ 0 h 1938992"/>
              <a:gd name="connsiteX17" fmla="*/ 8797620 w 8797620"/>
              <a:gd name="connsiteY17" fmla="*/ 523528 h 1938992"/>
              <a:gd name="connsiteX18" fmla="*/ 8797620 w 8797620"/>
              <a:gd name="connsiteY18" fmla="*/ 969496 h 1938992"/>
              <a:gd name="connsiteX19" fmla="*/ 8797620 w 8797620"/>
              <a:gd name="connsiteY19" fmla="*/ 1396074 h 1938992"/>
              <a:gd name="connsiteX20" fmla="*/ 8797620 w 8797620"/>
              <a:gd name="connsiteY20" fmla="*/ 1938992 h 1938992"/>
              <a:gd name="connsiteX21" fmla="*/ 8299088 w 8797620"/>
              <a:gd name="connsiteY21" fmla="*/ 1938992 h 1938992"/>
              <a:gd name="connsiteX22" fmla="*/ 7976509 w 8797620"/>
              <a:gd name="connsiteY22" fmla="*/ 1938992 h 1938992"/>
              <a:gd name="connsiteX23" fmla="*/ 7477977 w 8797620"/>
              <a:gd name="connsiteY23" fmla="*/ 1938992 h 1938992"/>
              <a:gd name="connsiteX24" fmla="*/ 7067421 w 8797620"/>
              <a:gd name="connsiteY24" fmla="*/ 1938992 h 1938992"/>
              <a:gd name="connsiteX25" fmla="*/ 6568890 w 8797620"/>
              <a:gd name="connsiteY25" fmla="*/ 1938992 h 1938992"/>
              <a:gd name="connsiteX26" fmla="*/ 5982382 w 8797620"/>
              <a:gd name="connsiteY26" fmla="*/ 1938992 h 1938992"/>
              <a:gd name="connsiteX27" fmla="*/ 5219921 w 8797620"/>
              <a:gd name="connsiteY27" fmla="*/ 1938992 h 1938992"/>
              <a:gd name="connsiteX28" fmla="*/ 4809366 w 8797620"/>
              <a:gd name="connsiteY28" fmla="*/ 1938992 h 1938992"/>
              <a:gd name="connsiteX29" fmla="*/ 4486786 w 8797620"/>
              <a:gd name="connsiteY29" fmla="*/ 1938992 h 1938992"/>
              <a:gd name="connsiteX30" fmla="*/ 3724326 w 8797620"/>
              <a:gd name="connsiteY30" fmla="*/ 1938992 h 1938992"/>
              <a:gd name="connsiteX31" fmla="*/ 2961865 w 8797620"/>
              <a:gd name="connsiteY31" fmla="*/ 1938992 h 1938992"/>
              <a:gd name="connsiteX32" fmla="*/ 2639286 w 8797620"/>
              <a:gd name="connsiteY32" fmla="*/ 1938992 h 1938992"/>
              <a:gd name="connsiteX33" fmla="*/ 2316707 w 8797620"/>
              <a:gd name="connsiteY33" fmla="*/ 1938992 h 1938992"/>
              <a:gd name="connsiteX34" fmla="*/ 1818175 w 8797620"/>
              <a:gd name="connsiteY34" fmla="*/ 1938992 h 1938992"/>
              <a:gd name="connsiteX35" fmla="*/ 1407619 w 8797620"/>
              <a:gd name="connsiteY35" fmla="*/ 1938992 h 1938992"/>
              <a:gd name="connsiteX36" fmla="*/ 733135 w 8797620"/>
              <a:gd name="connsiteY36" fmla="*/ 1938992 h 1938992"/>
              <a:gd name="connsiteX37" fmla="*/ 0 w 8797620"/>
              <a:gd name="connsiteY37" fmla="*/ 1938992 h 1938992"/>
              <a:gd name="connsiteX38" fmla="*/ 0 w 8797620"/>
              <a:gd name="connsiteY38" fmla="*/ 1473634 h 1938992"/>
              <a:gd name="connsiteX39" fmla="*/ 0 w 8797620"/>
              <a:gd name="connsiteY39" fmla="*/ 969496 h 1938992"/>
              <a:gd name="connsiteX40" fmla="*/ 0 w 8797620"/>
              <a:gd name="connsiteY40" fmla="*/ 542918 h 1938992"/>
              <a:gd name="connsiteX41" fmla="*/ 0 w 8797620"/>
              <a:gd name="connsiteY41" fmla="*/ 0 h 1938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8797620" h="1938992" fill="none" extrusionOk="0">
                <a:moveTo>
                  <a:pt x="0" y="0"/>
                </a:moveTo>
                <a:cubicBezTo>
                  <a:pt x="231408" y="-19647"/>
                  <a:pt x="392416" y="32348"/>
                  <a:pt x="498532" y="0"/>
                </a:cubicBezTo>
                <a:cubicBezTo>
                  <a:pt x="604648" y="-32348"/>
                  <a:pt x="810001" y="38985"/>
                  <a:pt x="1085040" y="0"/>
                </a:cubicBezTo>
                <a:cubicBezTo>
                  <a:pt x="1360079" y="-38985"/>
                  <a:pt x="1459671" y="57525"/>
                  <a:pt x="1583572" y="0"/>
                </a:cubicBezTo>
                <a:cubicBezTo>
                  <a:pt x="1707473" y="-57525"/>
                  <a:pt x="1935589" y="2134"/>
                  <a:pt x="2082103" y="0"/>
                </a:cubicBezTo>
                <a:cubicBezTo>
                  <a:pt x="2228617" y="-2134"/>
                  <a:pt x="2395406" y="8849"/>
                  <a:pt x="2492659" y="0"/>
                </a:cubicBezTo>
                <a:cubicBezTo>
                  <a:pt x="2589912" y="-8849"/>
                  <a:pt x="2745723" y="45022"/>
                  <a:pt x="2991191" y="0"/>
                </a:cubicBezTo>
                <a:cubicBezTo>
                  <a:pt x="3236659" y="-45022"/>
                  <a:pt x="3320748" y="41284"/>
                  <a:pt x="3577699" y="0"/>
                </a:cubicBezTo>
                <a:cubicBezTo>
                  <a:pt x="3834650" y="-41284"/>
                  <a:pt x="3833429" y="1999"/>
                  <a:pt x="3988254" y="0"/>
                </a:cubicBezTo>
                <a:cubicBezTo>
                  <a:pt x="4143079" y="-1999"/>
                  <a:pt x="4286071" y="15510"/>
                  <a:pt x="4398810" y="0"/>
                </a:cubicBezTo>
                <a:cubicBezTo>
                  <a:pt x="4511549" y="-15510"/>
                  <a:pt x="4786702" y="25248"/>
                  <a:pt x="4897342" y="0"/>
                </a:cubicBezTo>
                <a:cubicBezTo>
                  <a:pt x="5007982" y="-25248"/>
                  <a:pt x="5190592" y="5199"/>
                  <a:pt x="5307897" y="0"/>
                </a:cubicBezTo>
                <a:cubicBezTo>
                  <a:pt x="5425202" y="-5199"/>
                  <a:pt x="5520822" y="22341"/>
                  <a:pt x="5630477" y="0"/>
                </a:cubicBezTo>
                <a:cubicBezTo>
                  <a:pt x="5740132" y="-22341"/>
                  <a:pt x="6044717" y="35963"/>
                  <a:pt x="6392937" y="0"/>
                </a:cubicBezTo>
                <a:cubicBezTo>
                  <a:pt x="6741157" y="-35963"/>
                  <a:pt x="6858046" y="70253"/>
                  <a:pt x="7155398" y="0"/>
                </a:cubicBezTo>
                <a:cubicBezTo>
                  <a:pt x="7452750" y="-70253"/>
                  <a:pt x="7663996" y="39478"/>
                  <a:pt x="7829882" y="0"/>
                </a:cubicBezTo>
                <a:cubicBezTo>
                  <a:pt x="7995768" y="-39478"/>
                  <a:pt x="8568548" y="83800"/>
                  <a:pt x="8797620" y="0"/>
                </a:cubicBezTo>
                <a:cubicBezTo>
                  <a:pt x="8851853" y="158048"/>
                  <a:pt x="8785337" y="332924"/>
                  <a:pt x="8797620" y="523528"/>
                </a:cubicBezTo>
                <a:cubicBezTo>
                  <a:pt x="8809903" y="714132"/>
                  <a:pt x="8786065" y="792105"/>
                  <a:pt x="8797620" y="969496"/>
                </a:cubicBezTo>
                <a:cubicBezTo>
                  <a:pt x="8809175" y="1146887"/>
                  <a:pt x="8774593" y="1277651"/>
                  <a:pt x="8797620" y="1396074"/>
                </a:cubicBezTo>
                <a:cubicBezTo>
                  <a:pt x="8820647" y="1514497"/>
                  <a:pt x="8755792" y="1670208"/>
                  <a:pt x="8797620" y="1938992"/>
                </a:cubicBezTo>
                <a:cubicBezTo>
                  <a:pt x="8628593" y="1975878"/>
                  <a:pt x="8526284" y="1918988"/>
                  <a:pt x="8299088" y="1938992"/>
                </a:cubicBezTo>
                <a:cubicBezTo>
                  <a:pt x="8071892" y="1958996"/>
                  <a:pt x="8041467" y="1907871"/>
                  <a:pt x="7976509" y="1938992"/>
                </a:cubicBezTo>
                <a:cubicBezTo>
                  <a:pt x="7911551" y="1970113"/>
                  <a:pt x="7613984" y="1938792"/>
                  <a:pt x="7477977" y="1938992"/>
                </a:cubicBezTo>
                <a:cubicBezTo>
                  <a:pt x="7341970" y="1939192"/>
                  <a:pt x="7207443" y="1901056"/>
                  <a:pt x="7067421" y="1938992"/>
                </a:cubicBezTo>
                <a:cubicBezTo>
                  <a:pt x="6927399" y="1976928"/>
                  <a:pt x="6708343" y="1887707"/>
                  <a:pt x="6568890" y="1938992"/>
                </a:cubicBezTo>
                <a:cubicBezTo>
                  <a:pt x="6429437" y="1990277"/>
                  <a:pt x="6134197" y="1926925"/>
                  <a:pt x="5982382" y="1938992"/>
                </a:cubicBezTo>
                <a:cubicBezTo>
                  <a:pt x="5830567" y="1951059"/>
                  <a:pt x="5400033" y="1904741"/>
                  <a:pt x="5219921" y="1938992"/>
                </a:cubicBezTo>
                <a:cubicBezTo>
                  <a:pt x="5039809" y="1973243"/>
                  <a:pt x="4946458" y="1920485"/>
                  <a:pt x="4809366" y="1938992"/>
                </a:cubicBezTo>
                <a:cubicBezTo>
                  <a:pt x="4672274" y="1957499"/>
                  <a:pt x="4557752" y="1933782"/>
                  <a:pt x="4486786" y="1938992"/>
                </a:cubicBezTo>
                <a:cubicBezTo>
                  <a:pt x="4415820" y="1944202"/>
                  <a:pt x="4049887" y="1929389"/>
                  <a:pt x="3724326" y="1938992"/>
                </a:cubicBezTo>
                <a:cubicBezTo>
                  <a:pt x="3398765" y="1948595"/>
                  <a:pt x="3263561" y="1874608"/>
                  <a:pt x="2961865" y="1938992"/>
                </a:cubicBezTo>
                <a:cubicBezTo>
                  <a:pt x="2660169" y="2003376"/>
                  <a:pt x="2705712" y="1925245"/>
                  <a:pt x="2639286" y="1938992"/>
                </a:cubicBezTo>
                <a:cubicBezTo>
                  <a:pt x="2572860" y="1952739"/>
                  <a:pt x="2400106" y="1921965"/>
                  <a:pt x="2316707" y="1938992"/>
                </a:cubicBezTo>
                <a:cubicBezTo>
                  <a:pt x="2233308" y="1956019"/>
                  <a:pt x="2028355" y="1880649"/>
                  <a:pt x="1818175" y="1938992"/>
                </a:cubicBezTo>
                <a:cubicBezTo>
                  <a:pt x="1607995" y="1997335"/>
                  <a:pt x="1588783" y="1891675"/>
                  <a:pt x="1407619" y="1938992"/>
                </a:cubicBezTo>
                <a:cubicBezTo>
                  <a:pt x="1226455" y="1986309"/>
                  <a:pt x="1000763" y="1881637"/>
                  <a:pt x="733135" y="1938992"/>
                </a:cubicBezTo>
                <a:cubicBezTo>
                  <a:pt x="465507" y="1996347"/>
                  <a:pt x="306726" y="1858982"/>
                  <a:pt x="0" y="1938992"/>
                </a:cubicBezTo>
                <a:cubicBezTo>
                  <a:pt x="-53192" y="1790508"/>
                  <a:pt x="10512" y="1598086"/>
                  <a:pt x="0" y="1473634"/>
                </a:cubicBezTo>
                <a:cubicBezTo>
                  <a:pt x="-10512" y="1349182"/>
                  <a:pt x="57395" y="1179844"/>
                  <a:pt x="0" y="969496"/>
                </a:cubicBezTo>
                <a:cubicBezTo>
                  <a:pt x="-57395" y="759148"/>
                  <a:pt x="5391" y="655627"/>
                  <a:pt x="0" y="542918"/>
                </a:cubicBezTo>
                <a:cubicBezTo>
                  <a:pt x="-5391" y="430209"/>
                  <a:pt x="35686" y="244656"/>
                  <a:pt x="0" y="0"/>
                </a:cubicBezTo>
                <a:close/>
              </a:path>
              <a:path w="8797620" h="1938992" stroke="0" extrusionOk="0">
                <a:moveTo>
                  <a:pt x="0" y="0"/>
                </a:moveTo>
                <a:cubicBezTo>
                  <a:pt x="144178" y="-37802"/>
                  <a:pt x="178184" y="7077"/>
                  <a:pt x="322579" y="0"/>
                </a:cubicBezTo>
                <a:cubicBezTo>
                  <a:pt x="466974" y="-7077"/>
                  <a:pt x="538427" y="10158"/>
                  <a:pt x="733135" y="0"/>
                </a:cubicBezTo>
                <a:cubicBezTo>
                  <a:pt x="927843" y="-10158"/>
                  <a:pt x="938522" y="44805"/>
                  <a:pt x="1143691" y="0"/>
                </a:cubicBezTo>
                <a:cubicBezTo>
                  <a:pt x="1348860" y="-44805"/>
                  <a:pt x="1580179" y="9852"/>
                  <a:pt x="1730199" y="0"/>
                </a:cubicBezTo>
                <a:cubicBezTo>
                  <a:pt x="1880219" y="-9852"/>
                  <a:pt x="1896488" y="32977"/>
                  <a:pt x="2052778" y="0"/>
                </a:cubicBezTo>
                <a:cubicBezTo>
                  <a:pt x="2209068" y="-32977"/>
                  <a:pt x="2645993" y="28772"/>
                  <a:pt x="2815238" y="0"/>
                </a:cubicBezTo>
                <a:cubicBezTo>
                  <a:pt x="2984483" y="-28772"/>
                  <a:pt x="3031685" y="25118"/>
                  <a:pt x="3137818" y="0"/>
                </a:cubicBezTo>
                <a:cubicBezTo>
                  <a:pt x="3243951" y="-25118"/>
                  <a:pt x="3709721" y="25270"/>
                  <a:pt x="3900278" y="0"/>
                </a:cubicBezTo>
                <a:cubicBezTo>
                  <a:pt x="4090835" y="-25270"/>
                  <a:pt x="4199839" y="40754"/>
                  <a:pt x="4310834" y="0"/>
                </a:cubicBezTo>
                <a:cubicBezTo>
                  <a:pt x="4421829" y="-40754"/>
                  <a:pt x="4622611" y="41625"/>
                  <a:pt x="4897342" y="0"/>
                </a:cubicBezTo>
                <a:cubicBezTo>
                  <a:pt x="5172073" y="-41625"/>
                  <a:pt x="5311393" y="3877"/>
                  <a:pt x="5659802" y="0"/>
                </a:cubicBezTo>
                <a:cubicBezTo>
                  <a:pt x="6008211" y="-3877"/>
                  <a:pt x="6079669" y="17056"/>
                  <a:pt x="6334286" y="0"/>
                </a:cubicBezTo>
                <a:cubicBezTo>
                  <a:pt x="6588903" y="-17056"/>
                  <a:pt x="6727081" y="75978"/>
                  <a:pt x="7008771" y="0"/>
                </a:cubicBezTo>
                <a:cubicBezTo>
                  <a:pt x="7290461" y="-75978"/>
                  <a:pt x="7318352" y="20626"/>
                  <a:pt x="7419326" y="0"/>
                </a:cubicBezTo>
                <a:cubicBezTo>
                  <a:pt x="7520301" y="-20626"/>
                  <a:pt x="7736055" y="27520"/>
                  <a:pt x="7829882" y="0"/>
                </a:cubicBezTo>
                <a:cubicBezTo>
                  <a:pt x="7923709" y="-27520"/>
                  <a:pt x="8085397" y="49165"/>
                  <a:pt x="8240437" y="0"/>
                </a:cubicBezTo>
                <a:cubicBezTo>
                  <a:pt x="8395477" y="-49165"/>
                  <a:pt x="8545322" y="28399"/>
                  <a:pt x="8797620" y="0"/>
                </a:cubicBezTo>
                <a:cubicBezTo>
                  <a:pt x="8811899" y="200622"/>
                  <a:pt x="8773351" y="340488"/>
                  <a:pt x="8797620" y="445968"/>
                </a:cubicBezTo>
                <a:cubicBezTo>
                  <a:pt x="8821889" y="551448"/>
                  <a:pt x="8743616" y="708669"/>
                  <a:pt x="8797620" y="930716"/>
                </a:cubicBezTo>
                <a:cubicBezTo>
                  <a:pt x="8851624" y="1152763"/>
                  <a:pt x="8743102" y="1262113"/>
                  <a:pt x="8797620" y="1415464"/>
                </a:cubicBezTo>
                <a:cubicBezTo>
                  <a:pt x="8852138" y="1568815"/>
                  <a:pt x="8780257" y="1799628"/>
                  <a:pt x="8797620" y="1938992"/>
                </a:cubicBezTo>
                <a:cubicBezTo>
                  <a:pt x="8727646" y="1965089"/>
                  <a:pt x="8545433" y="1902566"/>
                  <a:pt x="8475041" y="1938992"/>
                </a:cubicBezTo>
                <a:cubicBezTo>
                  <a:pt x="8404649" y="1975418"/>
                  <a:pt x="8037778" y="1890208"/>
                  <a:pt x="7712580" y="1938992"/>
                </a:cubicBezTo>
                <a:cubicBezTo>
                  <a:pt x="7387382" y="1987776"/>
                  <a:pt x="7218371" y="1929356"/>
                  <a:pt x="7038096" y="1938992"/>
                </a:cubicBezTo>
                <a:cubicBezTo>
                  <a:pt x="6857821" y="1948628"/>
                  <a:pt x="6594981" y="1852732"/>
                  <a:pt x="6275636" y="1938992"/>
                </a:cubicBezTo>
                <a:cubicBezTo>
                  <a:pt x="5956291" y="2025252"/>
                  <a:pt x="6039658" y="1930422"/>
                  <a:pt x="5953056" y="1938992"/>
                </a:cubicBezTo>
                <a:cubicBezTo>
                  <a:pt x="5866454" y="1947562"/>
                  <a:pt x="5634174" y="1870167"/>
                  <a:pt x="5366548" y="1938992"/>
                </a:cubicBezTo>
                <a:cubicBezTo>
                  <a:pt x="5098922" y="2007817"/>
                  <a:pt x="5145561" y="1908392"/>
                  <a:pt x="5043969" y="1938992"/>
                </a:cubicBezTo>
                <a:cubicBezTo>
                  <a:pt x="4942377" y="1969592"/>
                  <a:pt x="4882005" y="1932993"/>
                  <a:pt x="4721389" y="1938992"/>
                </a:cubicBezTo>
                <a:cubicBezTo>
                  <a:pt x="4560773" y="1944991"/>
                  <a:pt x="4274546" y="1918962"/>
                  <a:pt x="3958929" y="1938992"/>
                </a:cubicBezTo>
                <a:cubicBezTo>
                  <a:pt x="3643312" y="1959022"/>
                  <a:pt x="3793798" y="1912844"/>
                  <a:pt x="3636350" y="1938992"/>
                </a:cubicBezTo>
                <a:cubicBezTo>
                  <a:pt x="3478902" y="1965140"/>
                  <a:pt x="3331514" y="1884883"/>
                  <a:pt x="3049842" y="1938992"/>
                </a:cubicBezTo>
                <a:cubicBezTo>
                  <a:pt x="2768170" y="1993101"/>
                  <a:pt x="2684317" y="1918304"/>
                  <a:pt x="2463334" y="1938992"/>
                </a:cubicBezTo>
                <a:cubicBezTo>
                  <a:pt x="2242351" y="1959680"/>
                  <a:pt x="2213234" y="1908183"/>
                  <a:pt x="2140754" y="1938992"/>
                </a:cubicBezTo>
                <a:cubicBezTo>
                  <a:pt x="2068274" y="1969801"/>
                  <a:pt x="1746961" y="1929698"/>
                  <a:pt x="1642222" y="1938992"/>
                </a:cubicBezTo>
                <a:cubicBezTo>
                  <a:pt x="1537483" y="1948286"/>
                  <a:pt x="1075918" y="1928908"/>
                  <a:pt x="879762" y="1938992"/>
                </a:cubicBezTo>
                <a:cubicBezTo>
                  <a:pt x="683606" y="1949076"/>
                  <a:pt x="413402" y="1882601"/>
                  <a:pt x="0" y="1938992"/>
                </a:cubicBezTo>
                <a:cubicBezTo>
                  <a:pt x="-34741" y="1843893"/>
                  <a:pt x="3674" y="1650983"/>
                  <a:pt x="0" y="1473634"/>
                </a:cubicBezTo>
                <a:cubicBezTo>
                  <a:pt x="-3674" y="1296285"/>
                  <a:pt x="3775" y="1189866"/>
                  <a:pt x="0" y="1027666"/>
                </a:cubicBezTo>
                <a:cubicBezTo>
                  <a:pt x="-3775" y="865466"/>
                  <a:pt x="13520" y="795400"/>
                  <a:pt x="0" y="601088"/>
                </a:cubicBezTo>
                <a:cubicBezTo>
                  <a:pt x="-13520" y="406776"/>
                  <a:pt x="46192" y="281698"/>
                  <a:pt x="0" y="0"/>
                </a:cubicBezTo>
                <a:close/>
              </a:path>
            </a:pathLst>
          </a:custGeom>
          <a:ln w="76200">
            <a:extLst>
              <a:ext uri="{C807C97D-BFC1-408E-A445-0C87EB9F89A2}">
                <ask:lineSketchStyleProps xmlns:ask="http://schemas.microsoft.com/office/drawing/2018/sketchyshapes" sd="1411281475">
                  <a:prstGeom prst="rect">
                    <a:avLst/>
                  </a:prstGeom>
                  <ask:type>
                    <ask:lineSketchScribble/>
                  </ask:type>
                </ask:lineSketchStyleProps>
              </a:ext>
            </a:extLst>
          </a:ln>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fr-FR" sz="2000" b="0" i="0" dirty="0">
                <a:solidFill>
                  <a:srgbClr val="404040"/>
                </a:solidFill>
                <a:effectLst/>
                <a:latin typeface="Poppins" panose="00000500000000000000" pitchFamily="2" charset="0"/>
              </a:rPr>
              <a:t>Il y a donc des </a:t>
            </a:r>
            <a:r>
              <a:rPr lang="fr-FR" sz="2000" b="1" i="0" dirty="0">
                <a:solidFill>
                  <a:srgbClr val="404040"/>
                </a:solidFill>
                <a:effectLst/>
                <a:latin typeface="Poppins" panose="00000500000000000000" pitchFamily="2" charset="0"/>
              </a:rPr>
              <a:t>déplacements d’ADN d’un individu à un autre</a:t>
            </a:r>
            <a:r>
              <a:rPr lang="fr-FR" sz="2000" b="0" i="0" dirty="0">
                <a:solidFill>
                  <a:srgbClr val="404040"/>
                </a:solidFill>
                <a:effectLst/>
                <a:latin typeface="Poppins" panose="00000500000000000000" pitchFamily="2" charset="0"/>
              </a:rPr>
              <a:t> : </a:t>
            </a:r>
            <a:r>
              <a:rPr lang="fr-FR" sz="2000" b="1" i="0" dirty="0">
                <a:solidFill>
                  <a:srgbClr val="404040"/>
                </a:solidFill>
                <a:effectLst/>
                <a:latin typeface="Poppins" panose="00000500000000000000" pitchFamily="2" charset="0"/>
              </a:rPr>
              <a:t>apport</a:t>
            </a:r>
            <a:r>
              <a:rPr lang="fr-FR" sz="2000" b="0" i="0" dirty="0">
                <a:solidFill>
                  <a:srgbClr val="404040"/>
                </a:solidFill>
                <a:effectLst/>
                <a:latin typeface="Poppins" panose="00000500000000000000" pitchFamily="2" charset="0"/>
              </a:rPr>
              <a:t> d’un ou de plusieurs nouveaux gènes dans le génome de l’espèce par transfert horizontal. On </a:t>
            </a:r>
            <a:r>
              <a:rPr lang="fr-FR" sz="2000" b="1" i="0" dirty="0">
                <a:solidFill>
                  <a:srgbClr val="404040"/>
                </a:solidFill>
                <a:effectLst/>
                <a:latin typeface="Poppins" panose="00000500000000000000" pitchFamily="2" charset="0"/>
              </a:rPr>
              <a:t>modifie le génome</a:t>
            </a:r>
            <a:r>
              <a:rPr lang="fr-FR" sz="2000" b="0" i="0" dirty="0">
                <a:solidFill>
                  <a:srgbClr val="404040"/>
                </a:solidFill>
                <a:effectLst/>
                <a:latin typeface="Poppins" panose="00000500000000000000" pitchFamily="2" charset="0"/>
              </a:rPr>
              <a:t> puisqu’on y ajoute certains gènes qui vont apporter de </a:t>
            </a:r>
            <a:r>
              <a:rPr lang="fr-FR" sz="2000" b="1" i="0" dirty="0">
                <a:solidFill>
                  <a:srgbClr val="404040"/>
                </a:solidFill>
                <a:effectLst/>
                <a:latin typeface="Poppins" panose="00000500000000000000" pitchFamily="2" charset="0"/>
              </a:rPr>
              <a:t>nouvelles propriétés</a:t>
            </a:r>
            <a:r>
              <a:rPr lang="fr-FR" sz="2000" b="0" i="0" dirty="0">
                <a:solidFill>
                  <a:srgbClr val="404040"/>
                </a:solidFill>
                <a:effectLst/>
                <a:latin typeface="Poppins" panose="00000500000000000000" pitchFamily="2" charset="0"/>
              </a:rPr>
              <a:t> pouvant aboutir à de </a:t>
            </a:r>
            <a:r>
              <a:rPr lang="fr-FR" sz="2000" b="1" i="0" dirty="0">
                <a:solidFill>
                  <a:srgbClr val="404040"/>
                </a:solidFill>
                <a:effectLst/>
                <a:latin typeface="Poppins" panose="00000500000000000000" pitchFamily="2" charset="0"/>
              </a:rPr>
              <a:t>nouvelles capacités </a:t>
            </a:r>
            <a:r>
              <a:rPr lang="fr-FR" sz="2000" b="0" i="0" dirty="0">
                <a:solidFill>
                  <a:srgbClr val="404040"/>
                </a:solidFill>
                <a:effectLst/>
                <a:latin typeface="Poppins" panose="00000500000000000000" pitchFamily="2" charset="0"/>
              </a:rPr>
              <a:t>et éventuellement à de nouvelles espèces.</a:t>
            </a:r>
            <a:endParaRPr lang="fr-FR" sz="2000" dirty="0"/>
          </a:p>
        </p:txBody>
      </p:sp>
    </p:spTree>
    <p:extLst>
      <p:ext uri="{BB962C8B-B14F-4D97-AF65-F5344CB8AC3E}">
        <p14:creationId xmlns:p14="http://schemas.microsoft.com/office/powerpoint/2010/main" val="413066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 calcmode="lin" valueType="num">
                                      <p:cBhvr additive="base">
                                        <p:cTn id="7" dur="500" fill="hold"/>
                                        <p:tgtEl>
                                          <p:spTgt spid="2052"/>
                                        </p:tgtEl>
                                        <p:attrNameLst>
                                          <p:attrName>ppt_x</p:attrName>
                                        </p:attrNameLst>
                                      </p:cBhvr>
                                      <p:tavLst>
                                        <p:tav tm="0">
                                          <p:val>
                                            <p:strVal val="#ppt_x"/>
                                          </p:val>
                                        </p:tav>
                                        <p:tav tm="100000">
                                          <p:val>
                                            <p:strVal val="#ppt_x"/>
                                          </p:val>
                                        </p:tav>
                                      </p:tavLst>
                                    </p:anim>
                                    <p:anim calcmode="lin" valueType="num">
                                      <p:cBhvr additive="base">
                                        <p:cTn id="8" dur="500" fill="hold"/>
                                        <p:tgtEl>
                                          <p:spTgt spid="205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279F6E-6D37-C07C-831D-CF1FEBE67C28}"/>
              </a:ext>
            </a:extLst>
          </p:cNvPr>
          <p:cNvSpPr>
            <a:spLocks noGrp="1"/>
          </p:cNvSpPr>
          <p:nvPr>
            <p:ph type="title"/>
          </p:nvPr>
        </p:nvSpPr>
        <p:spPr/>
        <p:txBody>
          <a:bodyPr/>
          <a:lstStyle/>
          <a:p>
            <a:r>
              <a:rPr lang="fr-FR" dirty="0"/>
              <a:t>1.3. L’hybridations </a:t>
            </a:r>
            <a:br>
              <a:rPr lang="fr-FR" dirty="0"/>
            </a:br>
            <a:endParaRPr lang="fr-FR" dirty="0"/>
          </a:p>
        </p:txBody>
      </p:sp>
      <p:sp>
        <p:nvSpPr>
          <p:cNvPr id="3" name="Espace réservé du contenu 2">
            <a:extLst>
              <a:ext uri="{FF2B5EF4-FFF2-40B4-BE49-F238E27FC236}">
                <a16:creationId xmlns:a16="http://schemas.microsoft.com/office/drawing/2014/main" id="{F45CDB1C-0949-3FF1-F3A7-4306DA1B5ADA}"/>
              </a:ext>
            </a:extLst>
          </p:cNvPr>
          <p:cNvSpPr>
            <a:spLocks noGrp="1"/>
          </p:cNvSpPr>
          <p:nvPr>
            <p:ph idx="1"/>
          </p:nvPr>
        </p:nvSpPr>
        <p:spPr>
          <a:xfrm>
            <a:off x="680320" y="1834166"/>
            <a:ext cx="9613861" cy="3599316"/>
          </a:xfrm>
        </p:spPr>
        <p:txBody>
          <a:bodyPr/>
          <a:lstStyle/>
          <a:p>
            <a:pPr algn="just">
              <a:lnSpc>
                <a:spcPct val="150000"/>
              </a:lnSpc>
            </a:pPr>
            <a:r>
              <a:rPr lang="fr-FR" dirty="0"/>
              <a:t>L’hybridation </a:t>
            </a:r>
            <a:r>
              <a:rPr lang="fr-FR" dirty="0">
                <a:solidFill>
                  <a:schemeClr val="accent6">
                    <a:lumMod val="50000"/>
                  </a:schemeClr>
                </a:solidFill>
              </a:rPr>
              <a:t>intra spécifique </a:t>
            </a:r>
            <a:r>
              <a:rPr lang="fr-FR" dirty="0"/>
              <a:t>et </a:t>
            </a:r>
            <a:r>
              <a:rPr lang="fr-FR" dirty="0">
                <a:solidFill>
                  <a:schemeClr val="accent6">
                    <a:lumMod val="50000"/>
                  </a:schemeClr>
                </a:solidFill>
              </a:rPr>
              <a:t>interspécifique</a:t>
            </a:r>
            <a:r>
              <a:rPr lang="fr-FR" dirty="0"/>
              <a:t> est la source principale de la diversité génétique, car elle permette la création et l’augmentation de la variabilité génétique qui est engendré dans la sélection (voir les exemples ci-dessous) :</a:t>
            </a:r>
          </a:p>
          <a:p>
            <a:pPr algn="just">
              <a:lnSpc>
                <a:spcPct val="150000"/>
              </a:lnSpc>
            </a:pPr>
            <a:r>
              <a:rPr lang="fr-FR" dirty="0"/>
              <a:t>Exemples des hybridations intra spécifiques et </a:t>
            </a:r>
            <a:r>
              <a:rPr lang="fr-FR" dirty="0" err="1"/>
              <a:t>interspecifiques</a:t>
            </a:r>
            <a:r>
              <a:rPr lang="fr-FR" dirty="0"/>
              <a:t>꞉</a:t>
            </a:r>
          </a:p>
          <a:p>
            <a:endParaRPr lang="fr-FR" dirty="0"/>
          </a:p>
        </p:txBody>
      </p:sp>
      <p:pic>
        <p:nvPicPr>
          <p:cNvPr id="3074" name="Picture 2" descr="L'hybridation entre espèces : pas si simple ! - Vegenov">
            <a:extLst>
              <a:ext uri="{FF2B5EF4-FFF2-40B4-BE49-F238E27FC236}">
                <a16:creationId xmlns:a16="http://schemas.microsoft.com/office/drawing/2014/main" id="{C642AD23-7DAD-A1C2-DA5D-EECD4808CE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065" y="5178951"/>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93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422925-16D0-A62B-ED8E-A86F49486ACC}"/>
              </a:ext>
            </a:extLst>
          </p:cNvPr>
          <p:cNvSpPr>
            <a:spLocks noGrp="1"/>
          </p:cNvSpPr>
          <p:nvPr>
            <p:ph type="title"/>
          </p:nvPr>
        </p:nvSpPr>
        <p:spPr/>
        <p:txBody>
          <a:bodyPr/>
          <a:lstStyle/>
          <a:p>
            <a:r>
              <a:rPr lang="fr-FR" dirty="0"/>
              <a:t>1.4. Création de variétés par croisements dirigés intraspécifiques</a:t>
            </a:r>
          </a:p>
        </p:txBody>
      </p:sp>
      <p:sp>
        <p:nvSpPr>
          <p:cNvPr id="3" name="Espace réservé du contenu 2">
            <a:extLst>
              <a:ext uri="{FF2B5EF4-FFF2-40B4-BE49-F238E27FC236}">
                <a16:creationId xmlns:a16="http://schemas.microsoft.com/office/drawing/2014/main" id="{11232040-A651-28F4-CF46-832409F21209}"/>
              </a:ext>
            </a:extLst>
          </p:cNvPr>
          <p:cNvSpPr>
            <a:spLocks noGrp="1"/>
          </p:cNvSpPr>
          <p:nvPr>
            <p:ph idx="1"/>
          </p:nvPr>
        </p:nvSpPr>
        <p:spPr>
          <a:xfrm>
            <a:off x="85725" y="2066925"/>
            <a:ext cx="11563350" cy="4629150"/>
          </a:xfrm>
        </p:spPr>
        <p:txBody>
          <a:bodyPr>
            <a:normAutofit lnSpcReduction="10000"/>
          </a:bodyPr>
          <a:lstStyle/>
          <a:p>
            <a:pPr algn="just">
              <a:lnSpc>
                <a:spcPct val="160000"/>
              </a:lnSpc>
            </a:pPr>
            <a:r>
              <a:rPr lang="fr-FR" sz="2000" dirty="0"/>
              <a:t>Les gènes d'intérêt qui seront introduits dans une espèce donnée, sont recherchés chez une variété voisine d'une même espèce. Plus la variabilité génétique est large dans une espèce, meilleure sera la chance de trouver le gène intéressant.</a:t>
            </a:r>
          </a:p>
          <a:p>
            <a:pPr algn="just">
              <a:lnSpc>
                <a:spcPct val="160000"/>
              </a:lnSpc>
            </a:pPr>
            <a:r>
              <a:rPr lang="fr-FR" sz="2000" dirty="0"/>
              <a:t>L'hybridation peut être réalisée en retirant manuellement les anthères des fleurs du parent (désigné femelle) afin d'éviter une </a:t>
            </a:r>
            <a:r>
              <a:rPr lang="fr-FR" sz="2000" dirty="0" err="1"/>
              <a:t>auto-fécondation</a:t>
            </a:r>
            <a:r>
              <a:rPr lang="fr-FR" sz="2000" dirty="0"/>
              <a:t> parfois possible. Une fois les anthères "castrées", on dépose du pollen mûr (prélevé sur le parent mâle choisi) sur le pistil de la fleur du parent femelle. La graine hybride qui en résulte porte l'information génétique des caractères des deux parents.</a:t>
            </a:r>
          </a:p>
          <a:p>
            <a:pPr algn="just">
              <a:lnSpc>
                <a:spcPct val="160000"/>
              </a:lnSpc>
            </a:pPr>
            <a:r>
              <a:rPr lang="fr-FR" sz="2000" dirty="0"/>
              <a:t>Le croisement de deux lignées permet l'obtention d'une variété appelée hybride simple.</a:t>
            </a:r>
          </a:p>
        </p:txBody>
      </p:sp>
    </p:spTree>
    <p:extLst>
      <p:ext uri="{BB962C8B-B14F-4D97-AF65-F5344CB8AC3E}">
        <p14:creationId xmlns:p14="http://schemas.microsoft.com/office/powerpoint/2010/main" val="359389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2944</TotalTime>
  <Words>1839</Words>
  <Application>Microsoft Office PowerPoint</Application>
  <PresentationFormat>Grand écran</PresentationFormat>
  <Paragraphs>88</Paragraphs>
  <Slides>24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Open Sans</vt:lpstr>
      <vt:lpstr>Poppins</vt:lpstr>
      <vt:lpstr>Trebuchet MS</vt:lpstr>
      <vt:lpstr>Wingdings</vt:lpstr>
      <vt:lpstr>Berlin</vt:lpstr>
      <vt:lpstr> CHAPITRE 6 :  Méthodes de création de la diversité</vt:lpstr>
      <vt:lpstr>Plan de chapitre </vt:lpstr>
      <vt:lpstr>INTRODUCTION </vt:lpstr>
      <vt:lpstr>1. Création de la diversité in situ </vt:lpstr>
      <vt:lpstr>Présentation PowerPoint</vt:lpstr>
      <vt:lpstr>1.2. Les transferts horizontaux  et  verticaux </vt:lpstr>
      <vt:lpstr>Présentation PowerPoint</vt:lpstr>
      <vt:lpstr>1.3. L’hybridations  </vt:lpstr>
      <vt:lpstr>1.4. Création de variétés par croisements dirigés intraspécifiques</vt:lpstr>
      <vt:lpstr>  Création de variétés par croisements dirigés interspécifiques : </vt:lpstr>
      <vt:lpstr>. Création par la Mutagénèse</vt:lpstr>
      <vt:lpstr>Les mutations génétiques</vt:lpstr>
      <vt:lpstr>Présentation PowerPoint</vt:lpstr>
      <vt:lpstr>Création de la diversité ex situ</vt:lpstr>
      <vt:lpstr>La mutation héréditaire</vt:lpstr>
      <vt:lpstr>Présentation PowerPoint</vt:lpstr>
      <vt:lpstr>Présentation PowerPoint</vt:lpstr>
      <vt:lpstr>La culture in-vitro </vt:lpstr>
      <vt:lpstr>La technique de la mutation induite</vt:lpstr>
      <vt:lpstr>Création des variétés clones </vt:lpstr>
      <vt:lpstr>4. Création par modification somatique </vt:lpstr>
      <vt:lpstr>.5. Création variétale par fusion des protoplastes </vt:lpstr>
      <vt:lpstr>.6. Création variétale par transgenèse </vt:lpstr>
      <vt:lpstr>Référence bibliographiques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CHAPITRE 6 :  Méthodes de création de la diversité</dc:title>
  <dc:creator>La Casa</dc:creator>
  <cp:lastModifiedBy>La Casa</cp:lastModifiedBy>
  <cp:revision>36</cp:revision>
  <dcterms:created xsi:type="dcterms:W3CDTF">2025-04-18T16:22:43Z</dcterms:created>
  <dcterms:modified xsi:type="dcterms:W3CDTF">2025-05-04T10:14:26Z</dcterms:modified>
</cp:coreProperties>
</file>