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321" r:id="rId2"/>
    <p:sldId id="261" r:id="rId3"/>
    <p:sldId id="286" r:id="rId4"/>
    <p:sldId id="283" r:id="rId5"/>
    <p:sldId id="288" r:id="rId6"/>
    <p:sldId id="284" r:id="rId7"/>
    <p:sldId id="322" r:id="rId8"/>
    <p:sldId id="324" r:id="rId9"/>
    <p:sldId id="285" r:id="rId10"/>
    <p:sldId id="290" r:id="rId11"/>
    <p:sldId id="323" r:id="rId12"/>
    <p:sldId id="292" r:id="rId13"/>
    <p:sldId id="293" r:id="rId14"/>
    <p:sldId id="295" r:id="rId15"/>
    <p:sldId id="296" r:id="rId16"/>
    <p:sldId id="297" r:id="rId17"/>
    <p:sldId id="298" r:id="rId18"/>
    <p:sldId id="325" r:id="rId19"/>
    <p:sldId id="299" r:id="rId20"/>
    <p:sldId id="300" r:id="rId21"/>
    <p:sldId id="301" r:id="rId22"/>
    <p:sldId id="327" r:id="rId23"/>
    <p:sldId id="326" r:id="rId24"/>
    <p:sldId id="316" r:id="rId25"/>
    <p:sldId id="328" r:id="rId26"/>
    <p:sldId id="315" r:id="rId27"/>
    <p:sldId id="317" r:id="rId28"/>
    <p:sldId id="329" r:id="rId29"/>
    <p:sldId id="330" r:id="rId30"/>
    <p:sldId id="318" r:id="rId31"/>
    <p:sldId id="303" r:id="rId32"/>
    <p:sldId id="319" r:id="rId33"/>
    <p:sldId id="304" r:id="rId34"/>
    <p:sldId id="306" r:id="rId35"/>
    <p:sldId id="309" r:id="rId36"/>
    <p:sldId id="310" r:id="rId37"/>
    <p:sldId id="314" r:id="rId38"/>
    <p:sldId id="312" r:id="rId39"/>
    <p:sldId id="313" r:id="rId40"/>
    <p:sldId id="307" r:id="rId41"/>
    <p:sldId id="308" r:id="rId42"/>
  </p:sldIdLst>
  <p:sldSz cx="9144000" cy="6858000" type="screen4x3"/>
  <p:notesSz cx="7099300" cy="10234613"/>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0E5D"/>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54" autoAdjust="0"/>
    <p:restoredTop sz="94624" autoAdjust="0"/>
  </p:normalViewPr>
  <p:slideViewPr>
    <p:cSldViewPr>
      <p:cViewPr>
        <p:scale>
          <a:sx n="90" d="100"/>
          <a:sy n="90" d="100"/>
        </p:scale>
        <p:origin x="-522" y="600"/>
      </p:cViewPr>
      <p:guideLst>
        <p:guide orient="horz" pos="2160"/>
        <p:guide pos="2880"/>
      </p:guideLst>
    </p:cSldViewPr>
  </p:slideViewPr>
  <p:outlineViewPr>
    <p:cViewPr>
      <p:scale>
        <a:sx n="33" d="100"/>
        <a:sy n="33" d="100"/>
      </p:scale>
      <p:origin x="0" y="737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3076363" cy="511730"/>
          </a:xfrm>
          <a:prstGeom prst="rect">
            <a:avLst/>
          </a:prstGeom>
        </p:spPr>
        <p:txBody>
          <a:bodyPr vert="horz" lIns="99075" tIns="49538" rIns="99075" bIns="49538" rtlCol="0"/>
          <a:lstStyle>
            <a:lvl1pPr algn="l">
              <a:defRPr sz="1300"/>
            </a:lvl1pPr>
          </a:lstStyle>
          <a:p>
            <a:endParaRPr lang="fr-FR" dirty="0"/>
          </a:p>
        </p:txBody>
      </p:sp>
      <p:sp>
        <p:nvSpPr>
          <p:cNvPr id="3" name="Espace réservé de la date 2"/>
          <p:cNvSpPr>
            <a:spLocks noGrp="1"/>
          </p:cNvSpPr>
          <p:nvPr>
            <p:ph type="dt" sz="quarter" idx="1"/>
          </p:nvPr>
        </p:nvSpPr>
        <p:spPr>
          <a:xfrm>
            <a:off x="4021296" y="2"/>
            <a:ext cx="3076363" cy="511730"/>
          </a:xfrm>
          <a:prstGeom prst="rect">
            <a:avLst/>
          </a:prstGeom>
        </p:spPr>
        <p:txBody>
          <a:bodyPr vert="horz" lIns="99075" tIns="49538" rIns="99075" bIns="49538" rtlCol="0"/>
          <a:lstStyle>
            <a:lvl1pPr algn="r">
              <a:defRPr sz="1300"/>
            </a:lvl1pPr>
          </a:lstStyle>
          <a:p>
            <a:endParaRPr lang="fr-FR" dirty="0"/>
          </a:p>
        </p:txBody>
      </p:sp>
      <p:sp>
        <p:nvSpPr>
          <p:cNvPr id="4" name="Espace réservé du pied de page 3"/>
          <p:cNvSpPr>
            <a:spLocks noGrp="1"/>
          </p:cNvSpPr>
          <p:nvPr>
            <p:ph type="ftr" sz="quarter" idx="2"/>
          </p:nvPr>
        </p:nvSpPr>
        <p:spPr>
          <a:xfrm>
            <a:off x="2" y="9721107"/>
            <a:ext cx="3076363" cy="511730"/>
          </a:xfrm>
          <a:prstGeom prst="rect">
            <a:avLst/>
          </a:prstGeom>
        </p:spPr>
        <p:txBody>
          <a:bodyPr vert="horz" lIns="99075" tIns="49538" rIns="99075" bIns="49538" rtlCol="0" anchor="b"/>
          <a:lstStyle>
            <a:lvl1pPr algn="l">
              <a:defRPr sz="1300"/>
            </a:lvl1pPr>
          </a:lstStyle>
          <a:p>
            <a:endParaRPr lang="fr-FR" dirty="0"/>
          </a:p>
        </p:txBody>
      </p:sp>
      <p:sp>
        <p:nvSpPr>
          <p:cNvPr id="5" name="Espace réservé du numéro de diapositive 4"/>
          <p:cNvSpPr>
            <a:spLocks noGrp="1"/>
          </p:cNvSpPr>
          <p:nvPr>
            <p:ph type="sldNum" sz="quarter" idx="3"/>
          </p:nvPr>
        </p:nvSpPr>
        <p:spPr>
          <a:xfrm>
            <a:off x="4021296" y="9721107"/>
            <a:ext cx="3076363" cy="511730"/>
          </a:xfrm>
          <a:prstGeom prst="rect">
            <a:avLst/>
          </a:prstGeom>
        </p:spPr>
        <p:txBody>
          <a:bodyPr vert="horz" lIns="99075" tIns="49538" rIns="99075" bIns="49538" rtlCol="0" anchor="b"/>
          <a:lstStyle>
            <a:lvl1pPr algn="r">
              <a:defRPr sz="1300"/>
            </a:lvl1pPr>
          </a:lstStyle>
          <a:p>
            <a:fld id="{64C9AA1B-E7CB-4EAE-B908-06A2530E5B24}" type="slidenum">
              <a:rPr lang="fr-FR" smtClean="0"/>
              <a:pPr/>
              <a:t>‹N°›</a:t>
            </a:fld>
            <a:endParaRPr lang="fr-FR" dirty="0"/>
          </a:p>
        </p:txBody>
      </p:sp>
    </p:spTree>
    <p:extLst>
      <p:ext uri="{BB962C8B-B14F-4D97-AF65-F5344CB8AC3E}">
        <p14:creationId xmlns:p14="http://schemas.microsoft.com/office/powerpoint/2010/main" val="38128082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3076099" cy="51117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021615" y="2"/>
            <a:ext cx="3076098" cy="511174"/>
          </a:xfrm>
          <a:prstGeom prst="rect">
            <a:avLst/>
          </a:prstGeom>
        </p:spPr>
        <p:txBody>
          <a:bodyPr vert="horz" lIns="91440" tIns="45720" rIns="91440" bIns="45720" rtlCol="0"/>
          <a:lstStyle>
            <a:lvl1pPr algn="r">
              <a:defRPr sz="1200"/>
            </a:lvl1pPr>
          </a:lstStyle>
          <a:p>
            <a:endParaRPr lang="fr-FR"/>
          </a:p>
        </p:txBody>
      </p:sp>
      <p:sp>
        <p:nvSpPr>
          <p:cNvPr id="4" name="Espace réservé de l'image des diapositives 3"/>
          <p:cNvSpPr>
            <a:spLocks noGrp="1" noRot="1" noChangeAspect="1"/>
          </p:cNvSpPr>
          <p:nvPr>
            <p:ph type="sldImg" idx="2"/>
          </p:nvPr>
        </p:nvSpPr>
        <p:spPr>
          <a:xfrm>
            <a:off x="990600" y="768350"/>
            <a:ext cx="5118100" cy="3838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10723" y="4860926"/>
            <a:ext cx="5679440" cy="4605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2" y="9721852"/>
            <a:ext cx="3076099" cy="51117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1615" y="9721852"/>
            <a:ext cx="3076098" cy="511174"/>
          </a:xfrm>
          <a:prstGeom prst="rect">
            <a:avLst/>
          </a:prstGeom>
        </p:spPr>
        <p:txBody>
          <a:bodyPr vert="horz" lIns="91440" tIns="45720" rIns="91440" bIns="45720" rtlCol="0" anchor="b"/>
          <a:lstStyle>
            <a:lvl1pPr algn="r">
              <a:defRPr sz="1200"/>
            </a:lvl1pPr>
          </a:lstStyle>
          <a:p>
            <a:fld id="{AEDE5685-A88F-4CD4-B683-22EA1DFE0A19}" type="slidenum">
              <a:rPr lang="fr-FR" smtClean="0"/>
              <a:pPr/>
              <a:t>‹N°›</a:t>
            </a:fld>
            <a:endParaRPr lang="fr-FR"/>
          </a:p>
        </p:txBody>
      </p:sp>
    </p:spTree>
    <p:extLst>
      <p:ext uri="{BB962C8B-B14F-4D97-AF65-F5344CB8AC3E}">
        <p14:creationId xmlns:p14="http://schemas.microsoft.com/office/powerpoint/2010/main" val="3663524685"/>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e la date 4"/>
          <p:cNvSpPr>
            <a:spLocks noGrp="1"/>
          </p:cNvSpPr>
          <p:nvPr>
            <p:ph type="dt" idx="10"/>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e la date 4"/>
          <p:cNvSpPr>
            <a:spLocks noGrp="1"/>
          </p:cNvSpPr>
          <p:nvPr>
            <p:ph type="dt" idx="10"/>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e la date 4"/>
          <p:cNvSpPr>
            <a:spLocks noGrp="1"/>
          </p:cNvSpPr>
          <p:nvPr>
            <p:ph type="dt" idx="10"/>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e la date 3"/>
          <p:cNvSpPr>
            <a:spLocks noGrp="1"/>
          </p:cNvSpPr>
          <p:nvPr>
            <p:ph type="dt" idx="10"/>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B3BF1CE-53C6-473C-899F-19D4FFE41247}" type="datetime1">
              <a:rPr lang="fr-FR" smtClean="0"/>
              <a:pPr/>
              <a:t>04/12/2024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14FED4-52F4-4237-B95D-836CB2BED0A7}" type="datetime1">
              <a:rPr lang="fr-FR" smtClean="0"/>
              <a:pPr/>
              <a:t>04/12/2024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32E96E4-C69B-4318-9D75-F2CCE7E759EF}" type="datetime1">
              <a:rPr lang="fr-FR" smtClean="0"/>
              <a:pPr/>
              <a:t>04/12/2024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62BD400-EED2-411E-8A75-9A5C96694423}" type="datetime1">
              <a:rPr lang="fr-FR" smtClean="0"/>
              <a:pPr/>
              <a:t>04/12/2024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0481077-4062-4F21-87C9-A71F3EB50DB4}" type="datetime1">
              <a:rPr lang="fr-FR" smtClean="0"/>
              <a:pPr/>
              <a:t>04/12/2024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96E1172-E7B6-491A-B3B6-8CC2A8E44384}" type="datetime1">
              <a:rPr lang="fr-FR" smtClean="0"/>
              <a:pPr/>
              <a:t>04/12/2024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BCFB9B6-F494-48E4-A29E-95DB057D071C}" type="datetime1">
              <a:rPr lang="fr-FR" smtClean="0"/>
              <a:pPr/>
              <a:t>04/12/2024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FC0FBB6-8FF5-4A55-BF40-6DE7089DEAD9}" type="datetime1">
              <a:rPr lang="fr-FR" smtClean="0"/>
              <a:pPr/>
              <a:t>04/12/2024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F66652-80BC-4023-BA79-96954006EE27}" type="datetime1">
              <a:rPr lang="fr-FR" smtClean="0"/>
              <a:pPr/>
              <a:t>04/12/2024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C0BD6F-FC3E-4CC8-B7DF-0939797F3E80}" type="datetime1">
              <a:rPr lang="fr-FR" smtClean="0"/>
              <a:pPr/>
              <a:t>04/12/2024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DE6754E-3660-42BF-86CE-53D0F10A557A}" type="datetime1">
              <a:rPr lang="fr-FR" smtClean="0"/>
              <a:pPr/>
              <a:t>04/12/2024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7FB69-6FAA-4FDC-9D4E-48915D276987}" type="datetime1">
              <a:rPr lang="fr-FR" smtClean="0"/>
              <a:pPr/>
              <a:t>04/12/2024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D65BF-4369-4B21-B7D3-3C1B1F8F5F58}"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85794"/>
            <a:ext cx="8572560" cy="5572164"/>
          </a:xfrm>
        </p:spPr>
        <p:txBody>
          <a:bodyPr>
            <a:normAutofit/>
          </a:bodyPr>
          <a:lstStyle/>
          <a:p>
            <a:pPr marL="447675" indent="-447675">
              <a:lnSpc>
                <a:spcPct val="150000"/>
              </a:lnSpc>
              <a:spcBef>
                <a:spcPts val="0"/>
              </a:spcBef>
              <a:spcAft>
                <a:spcPts val="600"/>
              </a:spcAft>
              <a:buAutoNum type="arabicPeriod"/>
            </a:pPr>
            <a:r>
              <a:rPr lang="en" sz="2800" b="1" dirty="0" smtClean="0">
                <a:solidFill>
                  <a:srgbClr val="0070C0"/>
                </a:solidFill>
              </a:rPr>
              <a:t>Introduction</a:t>
            </a:r>
          </a:p>
          <a:p>
            <a:pPr marL="457200" indent="-457200">
              <a:lnSpc>
                <a:spcPct val="150000"/>
              </a:lnSpc>
              <a:spcBef>
                <a:spcPts val="0"/>
              </a:spcBef>
              <a:spcAft>
                <a:spcPts val="600"/>
              </a:spcAft>
              <a:buAutoNum type="arabicPeriod"/>
            </a:pPr>
            <a:r>
              <a:rPr lang="fr-FR" sz="2800" b="1" dirty="0" err="1">
                <a:solidFill>
                  <a:srgbClr val="0070C0"/>
                </a:solidFill>
              </a:rPr>
              <a:t>Overview</a:t>
            </a:r>
            <a:endParaRPr lang="en" sz="2800" b="1" dirty="0" smtClean="0">
              <a:solidFill>
                <a:srgbClr val="0070C0"/>
              </a:solidFill>
            </a:endParaRPr>
          </a:p>
          <a:p>
            <a:pPr marL="457200" indent="-457200">
              <a:lnSpc>
                <a:spcPct val="150000"/>
              </a:lnSpc>
              <a:spcBef>
                <a:spcPts val="0"/>
              </a:spcBef>
              <a:spcAft>
                <a:spcPts val="600"/>
              </a:spcAft>
              <a:buAutoNum type="arabicPeriod"/>
            </a:pPr>
            <a:r>
              <a:rPr lang="en" sz="2800" b="1" dirty="0">
                <a:solidFill>
                  <a:srgbClr val="0070C0"/>
                </a:solidFill>
              </a:rPr>
              <a:t>Examples of using trees</a:t>
            </a:r>
            <a:endParaRPr lang="fr-FR" sz="2800" b="1" dirty="0" smtClean="0">
              <a:solidFill>
                <a:srgbClr val="0070C0"/>
              </a:solidFill>
            </a:endParaRPr>
          </a:p>
          <a:p>
            <a:pPr marL="457200" indent="-457200">
              <a:lnSpc>
                <a:spcPct val="150000"/>
              </a:lnSpc>
              <a:spcBef>
                <a:spcPts val="0"/>
              </a:spcBef>
              <a:spcAft>
                <a:spcPts val="600"/>
              </a:spcAft>
              <a:buAutoNum type="arabicPeriod"/>
            </a:pPr>
            <a:r>
              <a:rPr lang="en" sz="2800" b="1" dirty="0" smtClean="0">
                <a:solidFill>
                  <a:srgbClr val="0070C0"/>
                </a:solidFill>
              </a:rPr>
              <a:t>Implementation</a:t>
            </a:r>
          </a:p>
          <a:p>
            <a:pPr marL="457200" indent="-457200">
              <a:lnSpc>
                <a:spcPct val="150000"/>
              </a:lnSpc>
              <a:spcBef>
                <a:spcPts val="0"/>
              </a:spcBef>
              <a:spcAft>
                <a:spcPts val="600"/>
              </a:spcAft>
              <a:buAutoNum type="arabicPeriod"/>
            </a:pPr>
            <a:r>
              <a:rPr lang="en" sz="2800" b="1" dirty="0" smtClean="0">
                <a:solidFill>
                  <a:srgbClr val="0070C0"/>
                </a:solidFill>
              </a:rPr>
              <a:t>Binary trees</a:t>
            </a:r>
          </a:p>
          <a:p>
            <a:pPr marL="457200" indent="-457200">
              <a:lnSpc>
                <a:spcPct val="150000"/>
              </a:lnSpc>
              <a:spcBef>
                <a:spcPts val="0"/>
              </a:spcBef>
              <a:spcAft>
                <a:spcPts val="600"/>
              </a:spcAft>
              <a:buAutoNum type="arabicPeriod"/>
            </a:pPr>
            <a:r>
              <a:rPr lang="en" sz="2800" b="1" dirty="0" smtClean="0">
                <a:solidFill>
                  <a:srgbClr val="0070C0"/>
                </a:solidFill>
              </a:rPr>
              <a:t>Binary Search Trees</a:t>
            </a:r>
          </a:p>
          <a:p>
            <a:pPr marL="400050" lvl="1" indent="0">
              <a:lnSpc>
                <a:spcPct val="150000"/>
              </a:lnSpc>
              <a:spcBef>
                <a:spcPts val="0"/>
              </a:spcBef>
              <a:spcAft>
                <a:spcPts val="600"/>
              </a:spcAft>
              <a:buNone/>
            </a:pPr>
            <a:r>
              <a:rPr lang="en" sz="2400" b="1" dirty="0" smtClean="0">
                <a:solidFill>
                  <a:srgbClr val="0070C0"/>
                </a:solidFill>
              </a:rPr>
              <a:t>   </a:t>
            </a:r>
            <a:endParaRPr lang="fr-FR" sz="2000" b="1" dirty="0" smtClean="0">
              <a:solidFill>
                <a:srgbClr val="0070C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Titre 1"/>
          <p:cNvSpPr>
            <a:spLocks noGrp="1"/>
          </p:cNvSpPr>
          <p:nvPr>
            <p:ph type="title"/>
          </p:nvPr>
        </p:nvSpPr>
        <p:spPr>
          <a:xfrm>
            <a:off x="0" y="0"/>
            <a:ext cx="9144000" cy="785794"/>
          </a:xfrm>
        </p:spPr>
        <p:style>
          <a:lnRef idx="1">
            <a:schemeClr val="accent1"/>
          </a:lnRef>
          <a:fillRef idx="2">
            <a:schemeClr val="accent1"/>
          </a:fillRef>
          <a:effectRef idx="1">
            <a:schemeClr val="accent1"/>
          </a:effectRef>
          <a:fontRef idx="minor">
            <a:schemeClr val="dk1"/>
          </a:fontRef>
        </p:style>
        <p:txBody>
          <a:bodyPr>
            <a:noAutofit/>
          </a:bodyPr>
          <a:lstStyle/>
          <a:p>
            <a:r>
              <a:rPr lang="en" sz="3200" b="1" dirty="0" smtClean="0">
                <a:solidFill>
                  <a:schemeClr val="accent1">
                    <a:lumMod val="50000"/>
                  </a:schemeClr>
                </a:solidFill>
              </a:rPr>
              <a:t>Chapter 5: Trees</a:t>
            </a:r>
            <a:endParaRPr lang="fr-FR" sz="3200" b="1" dirty="0">
              <a:solidFill>
                <a:schemeClr val="accent1">
                  <a:lumMod val="50000"/>
                </a:schemeClr>
              </a:solidFill>
            </a:endParaRPr>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1</a:t>
            </a:fld>
            <a:endParaRPr lang="fr-FR" dirty="0"/>
          </a:p>
        </p:txBody>
      </p:sp>
    </p:spTree>
    <p:extLst>
      <p:ext uri="{BB962C8B-B14F-4D97-AF65-F5344CB8AC3E}">
        <p14:creationId xmlns:p14="http://schemas.microsoft.com/office/powerpoint/2010/main" val="144757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857232"/>
            <a:ext cx="8572560" cy="5572164"/>
          </a:xfrm>
        </p:spPr>
        <p:txBody>
          <a:bodyPr>
            <a:normAutofit/>
          </a:bodyPr>
          <a:lstStyle/>
          <a:p>
            <a:pPr marL="0" indent="0" algn="just">
              <a:buNone/>
            </a:pPr>
            <a:r>
              <a:rPr lang="en" sz="2400" b="1" dirty="0" smtClean="0">
                <a:solidFill>
                  <a:srgbClr val="7030A0"/>
                </a:solidFill>
              </a:rPr>
              <a:t>File representation in Windows.</a:t>
            </a:r>
            <a:endParaRPr lang="fr-FR" sz="2400" b="1" u="sng" dirty="0" smtClean="0">
              <a:solidFill>
                <a:srgbClr val="7030A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grpSp>
        <p:nvGrpSpPr>
          <p:cNvPr id="27" name="Groupe 26"/>
          <p:cNvGrpSpPr/>
          <p:nvPr/>
        </p:nvGrpSpPr>
        <p:grpSpPr>
          <a:xfrm>
            <a:off x="1254507" y="1857364"/>
            <a:ext cx="5784291" cy="3857652"/>
            <a:chOff x="1142976" y="1857364"/>
            <a:chExt cx="4929222" cy="3214710"/>
          </a:xfrm>
        </p:grpSpPr>
        <p:pic>
          <p:nvPicPr>
            <p:cNvPr id="1026" name="Picture 2"/>
            <p:cNvPicPr>
              <a:picLocks noChangeAspect="1" noChangeArrowheads="1"/>
            </p:cNvPicPr>
            <p:nvPr/>
          </p:nvPicPr>
          <p:blipFill>
            <a:blip r:embed="rId2"/>
            <a:srcRect l="39375" t="18750" r="50000" b="71250"/>
            <a:stretch>
              <a:fillRect/>
            </a:stretch>
          </p:blipFill>
          <p:spPr bwMode="auto">
            <a:xfrm>
              <a:off x="3428992" y="1857364"/>
              <a:ext cx="809604" cy="571484"/>
            </a:xfrm>
            <a:prstGeom prst="rect">
              <a:avLst/>
            </a:prstGeom>
            <a:noFill/>
            <a:ln w="9525">
              <a:noFill/>
              <a:miter lim="800000"/>
              <a:headEnd/>
              <a:tailEnd/>
            </a:ln>
            <a:effectLst/>
          </p:spPr>
        </p:pic>
        <p:pic>
          <p:nvPicPr>
            <p:cNvPr id="7" name="Picture 3"/>
            <p:cNvPicPr>
              <a:picLocks noChangeAspect="1" noChangeArrowheads="1"/>
            </p:cNvPicPr>
            <p:nvPr/>
          </p:nvPicPr>
          <p:blipFill>
            <a:blip r:embed="rId3"/>
            <a:srcRect l="30312" t="40000" r="51875" b="48750"/>
            <a:stretch>
              <a:fillRect/>
            </a:stretch>
          </p:blipFill>
          <p:spPr bwMode="auto">
            <a:xfrm>
              <a:off x="2285984" y="3214686"/>
              <a:ext cx="1357322" cy="642942"/>
            </a:xfrm>
            <a:prstGeom prst="rect">
              <a:avLst/>
            </a:prstGeom>
            <a:noFill/>
            <a:ln w="9525">
              <a:noFill/>
              <a:miter lim="800000"/>
              <a:headEnd/>
              <a:tailEnd/>
            </a:ln>
            <a:effectLst/>
          </p:spPr>
        </p:pic>
        <p:pic>
          <p:nvPicPr>
            <p:cNvPr id="9" name="Picture 3"/>
            <p:cNvPicPr>
              <a:picLocks noChangeAspect="1" noChangeArrowheads="1"/>
            </p:cNvPicPr>
            <p:nvPr/>
          </p:nvPicPr>
          <p:blipFill>
            <a:blip r:embed="rId3"/>
            <a:srcRect l="30312" t="22500" r="50000" b="65000"/>
            <a:stretch>
              <a:fillRect/>
            </a:stretch>
          </p:blipFill>
          <p:spPr bwMode="auto">
            <a:xfrm>
              <a:off x="4000496" y="3000372"/>
              <a:ext cx="1500198" cy="714380"/>
            </a:xfrm>
            <a:prstGeom prst="rect">
              <a:avLst/>
            </a:prstGeom>
            <a:noFill/>
            <a:ln w="9525">
              <a:noFill/>
              <a:miter lim="800000"/>
              <a:headEnd/>
              <a:tailEnd/>
            </a:ln>
            <a:effectLst/>
          </p:spPr>
        </p:pic>
        <p:cxnSp>
          <p:nvCxnSpPr>
            <p:cNvPr id="11" name="Connecteur droit avec flèche 10"/>
            <p:cNvCxnSpPr/>
            <p:nvPr/>
          </p:nvCxnSpPr>
          <p:spPr>
            <a:xfrm rot="10800000" flipV="1">
              <a:off x="1142976" y="2285992"/>
              <a:ext cx="2071702" cy="8572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Connecteur droit avec flèche 12"/>
            <p:cNvCxnSpPr/>
            <p:nvPr/>
          </p:nvCxnSpPr>
          <p:spPr>
            <a:xfrm rot="5400000">
              <a:off x="2750331" y="2464587"/>
              <a:ext cx="785818" cy="71438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Connecteur droit avec flèche 14"/>
            <p:cNvCxnSpPr/>
            <p:nvPr/>
          </p:nvCxnSpPr>
          <p:spPr>
            <a:xfrm rot="16200000" flipH="1">
              <a:off x="4071934" y="2500306"/>
              <a:ext cx="785818" cy="64294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Connecteur droit avec flèche 16"/>
            <p:cNvCxnSpPr/>
            <p:nvPr/>
          </p:nvCxnSpPr>
          <p:spPr>
            <a:xfrm>
              <a:off x="4357686" y="2285992"/>
              <a:ext cx="1714512" cy="78581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1028" name="Picture 4"/>
            <p:cNvPicPr>
              <a:picLocks noChangeAspect="1" noChangeArrowheads="1"/>
            </p:cNvPicPr>
            <p:nvPr/>
          </p:nvPicPr>
          <p:blipFill>
            <a:blip r:embed="rId4"/>
            <a:srcRect l="29375" t="18750" r="38750" b="68750"/>
            <a:stretch>
              <a:fillRect/>
            </a:stretch>
          </p:blipFill>
          <p:spPr bwMode="auto">
            <a:xfrm>
              <a:off x="1500166" y="4357694"/>
              <a:ext cx="2428892" cy="714380"/>
            </a:xfrm>
            <a:prstGeom prst="rect">
              <a:avLst/>
            </a:prstGeom>
            <a:noFill/>
            <a:ln w="9525">
              <a:noFill/>
              <a:miter lim="800000"/>
              <a:headEnd/>
              <a:tailEnd/>
            </a:ln>
            <a:effectLst/>
          </p:spPr>
        </p:pic>
        <p:cxnSp>
          <p:nvCxnSpPr>
            <p:cNvPr id="20" name="Connecteur droit avec flèche 19"/>
            <p:cNvCxnSpPr/>
            <p:nvPr/>
          </p:nvCxnSpPr>
          <p:spPr>
            <a:xfrm rot="5400000">
              <a:off x="1785918" y="3786190"/>
              <a:ext cx="714380" cy="5715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Connecteur droit avec flèche 21"/>
            <p:cNvCxnSpPr/>
            <p:nvPr/>
          </p:nvCxnSpPr>
          <p:spPr>
            <a:xfrm rot="5400000">
              <a:off x="2393141" y="4107661"/>
              <a:ext cx="64294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Connecteur droit avec flèche 23"/>
            <p:cNvCxnSpPr/>
            <p:nvPr/>
          </p:nvCxnSpPr>
          <p:spPr>
            <a:xfrm rot="16200000" flipH="1">
              <a:off x="2893207" y="3893347"/>
              <a:ext cx="714380" cy="35719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pic>
        <p:nvPicPr>
          <p:cNvPr id="26" name="Image 25"/>
          <p:cNvPicPr/>
          <p:nvPr/>
        </p:nvPicPr>
        <p:blipFill>
          <a:blip r:embed="rId5"/>
          <a:srcRect l="23455" t="42417" r="67364" b="50126"/>
          <a:stretch>
            <a:fillRect/>
          </a:stretch>
        </p:blipFill>
        <p:spPr bwMode="auto">
          <a:xfrm>
            <a:off x="357158" y="3429000"/>
            <a:ext cx="1643074" cy="714380"/>
          </a:xfrm>
          <a:prstGeom prst="rect">
            <a:avLst/>
          </a:prstGeom>
          <a:noFill/>
          <a:ln w="9525">
            <a:noFill/>
            <a:miter lim="800000"/>
            <a:headEnd/>
            <a:tailEnd/>
          </a:ln>
          <a:effectLst/>
        </p:spPr>
      </p:pic>
      <p:pic>
        <p:nvPicPr>
          <p:cNvPr id="28" name="Image 27"/>
          <p:cNvPicPr/>
          <p:nvPr/>
        </p:nvPicPr>
        <p:blipFill>
          <a:blip r:embed="rId5"/>
          <a:srcRect l="37825" t="19300" r="49276" b="73243"/>
          <a:stretch>
            <a:fillRect/>
          </a:stretch>
        </p:blipFill>
        <p:spPr bwMode="auto">
          <a:xfrm>
            <a:off x="6572264" y="3357562"/>
            <a:ext cx="2308528" cy="714380"/>
          </a:xfrm>
          <a:prstGeom prst="rect">
            <a:avLst/>
          </a:prstGeom>
          <a:noFill/>
          <a:ln w="9525">
            <a:noFill/>
            <a:miter lim="800000"/>
            <a:headEnd/>
            <a:tailEnd/>
          </a:ln>
          <a:effectLst/>
        </p:spPr>
      </p:pic>
      <p:sp>
        <p:nvSpPr>
          <p:cNvPr id="21" name="Espace réservé du numéro de diapositive 20"/>
          <p:cNvSpPr>
            <a:spLocks noGrp="1"/>
          </p:cNvSpPr>
          <p:nvPr>
            <p:ph type="sldNum" sz="quarter" idx="12"/>
          </p:nvPr>
        </p:nvSpPr>
        <p:spPr/>
        <p:txBody>
          <a:bodyPr/>
          <a:lstStyle/>
          <a:p>
            <a:fld id="{9D1D65BF-4369-4B21-B7D3-3C1B1F8F5F58}" type="slidenum">
              <a:rPr lang="fr-FR" smtClean="0"/>
              <a:pPr/>
              <a:t>10</a:t>
            </a:fld>
            <a:endParaRPr lang="fr-FR" dirty="0"/>
          </a:p>
        </p:txBody>
      </p:sp>
      <p:sp>
        <p:nvSpPr>
          <p:cNvPr id="23" name="Titre 1"/>
          <p:cNvSpPr>
            <a:spLocks noGrp="1"/>
          </p:cNvSpPr>
          <p:nvPr>
            <p:ph type="title"/>
          </p:nvPr>
        </p:nvSpPr>
        <p:spPr>
          <a:xfrm>
            <a:off x="0" y="0"/>
            <a:ext cx="9144000" cy="785818"/>
          </a:xfrm>
        </p:spPr>
        <p:style>
          <a:lnRef idx="1">
            <a:schemeClr val="accent1"/>
          </a:lnRef>
          <a:fillRef idx="2">
            <a:schemeClr val="accent1"/>
          </a:fillRef>
          <a:effectRef idx="1">
            <a:schemeClr val="accent1"/>
          </a:effectRef>
          <a:fontRef idx="minor">
            <a:schemeClr val="dk1"/>
          </a:fontRef>
        </p:style>
        <p:txBody>
          <a:bodyPr>
            <a:noAutofit/>
          </a:bodyPr>
          <a:lstStyle/>
          <a:p>
            <a:r>
              <a:rPr lang="en" sz="3200" b="1" dirty="0" smtClean="0">
                <a:solidFill>
                  <a:schemeClr val="accent1">
                    <a:lumMod val="50000"/>
                  </a:schemeClr>
                </a:solidFill>
              </a:rPr>
              <a:t>Examples of using trees</a:t>
            </a:r>
            <a:endParaRPr lang="fr-FR" sz="32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857232"/>
            <a:ext cx="8750776" cy="5572164"/>
          </a:xfrm>
        </p:spPr>
        <p:txBody>
          <a:bodyPr>
            <a:normAutofit/>
          </a:bodyPr>
          <a:lstStyle/>
          <a:p>
            <a:pPr marL="0" indent="0" algn="just">
              <a:buNone/>
            </a:pPr>
            <a:r>
              <a:rPr lang="en" sz="2400" b="1" dirty="0" smtClean="0">
                <a:solidFill>
                  <a:srgbClr val="7030A0"/>
                </a:solidFill>
              </a:rPr>
              <a:t>Representation of tables of contents.</a:t>
            </a:r>
          </a:p>
          <a:p>
            <a:pPr marL="0" indent="0" algn="just">
              <a:buNone/>
            </a:pPr>
            <a:endParaRPr lang="fr-FR" sz="2400" b="1" u="sng" dirty="0">
              <a:solidFill>
                <a:srgbClr val="7030A0"/>
              </a:solidFill>
            </a:endParaRPr>
          </a:p>
          <a:p>
            <a:pPr marL="0" indent="0" algn="ctr">
              <a:buNone/>
            </a:pPr>
            <a:r>
              <a:rPr lang="en" sz="2000" b="1" dirty="0" smtClean="0"/>
              <a:t>Algorithmics and data structures</a:t>
            </a:r>
          </a:p>
          <a:p>
            <a:pPr marL="0" indent="0" algn="ctr">
              <a:buNone/>
            </a:pPr>
            <a:endParaRPr lang="en" sz="2000" b="1" dirty="0" smtClean="0"/>
          </a:p>
          <a:p>
            <a:pPr marL="0" indent="0" algn="ctr">
              <a:buNone/>
            </a:pPr>
            <a:endParaRPr lang="fr-FR" sz="2000" b="1" dirty="0" smtClean="0"/>
          </a:p>
          <a:p>
            <a:pPr marL="0" indent="0" algn="ctr">
              <a:buNone/>
            </a:pPr>
            <a:endParaRPr lang="fr-FR" sz="2000" b="1" dirty="0"/>
          </a:p>
          <a:p>
            <a:pPr marL="0" indent="0" algn="ctr">
              <a:buNone/>
            </a:pPr>
            <a:r>
              <a:rPr lang="en" sz="2000" b="1" dirty="0" smtClean="0"/>
              <a:t>Linked Lists          Stack                                                                      trees</a:t>
            </a:r>
          </a:p>
          <a:p>
            <a:pPr marL="0" indent="0" algn="ctr">
              <a:buNone/>
            </a:pPr>
            <a:endParaRPr lang="fr-FR" sz="2000" b="1" dirty="0"/>
          </a:p>
          <a:p>
            <a:pPr marL="0" indent="0">
              <a:buNone/>
            </a:pPr>
            <a:r>
              <a:rPr lang="en" sz="1600" b="1" dirty="0" smtClean="0"/>
              <a:t>Static lists  DynamicList                             </a:t>
            </a:r>
            <a:endParaRPr lang="en" sz="2000" b="1" dirty="0" smtClean="0"/>
          </a:p>
        </p:txBody>
      </p:sp>
      <p:sp>
        <p:nvSpPr>
          <p:cNvPr id="21" name="Espace réservé du numéro de diapositive 20"/>
          <p:cNvSpPr>
            <a:spLocks noGrp="1"/>
          </p:cNvSpPr>
          <p:nvPr>
            <p:ph type="sldNum" sz="quarter" idx="12"/>
          </p:nvPr>
        </p:nvSpPr>
        <p:spPr/>
        <p:txBody>
          <a:bodyPr/>
          <a:lstStyle/>
          <a:p>
            <a:fld id="{9D1D65BF-4369-4B21-B7D3-3C1B1F8F5F58}" type="slidenum">
              <a:rPr lang="fr-FR" smtClean="0"/>
              <a:pPr/>
              <a:t>11</a:t>
            </a:fld>
            <a:endParaRPr lang="fr-FR" dirty="0"/>
          </a:p>
        </p:txBody>
      </p:sp>
      <p:sp>
        <p:nvSpPr>
          <p:cNvPr id="23" name="Titre 1"/>
          <p:cNvSpPr>
            <a:spLocks noGrp="1"/>
          </p:cNvSpPr>
          <p:nvPr>
            <p:ph type="title"/>
          </p:nvPr>
        </p:nvSpPr>
        <p:spPr>
          <a:xfrm>
            <a:off x="0" y="0"/>
            <a:ext cx="9144000" cy="785818"/>
          </a:xfrm>
        </p:spPr>
        <p:style>
          <a:lnRef idx="1">
            <a:schemeClr val="accent1"/>
          </a:lnRef>
          <a:fillRef idx="2">
            <a:schemeClr val="accent1"/>
          </a:fillRef>
          <a:effectRef idx="1">
            <a:schemeClr val="accent1"/>
          </a:effectRef>
          <a:fontRef idx="minor">
            <a:schemeClr val="dk1"/>
          </a:fontRef>
        </p:style>
        <p:txBody>
          <a:bodyPr>
            <a:noAutofit/>
          </a:bodyPr>
          <a:lstStyle/>
          <a:p>
            <a:r>
              <a:rPr lang="en" sz="3200" b="1" dirty="0" smtClean="0">
                <a:solidFill>
                  <a:schemeClr val="accent1">
                    <a:lumMod val="50000"/>
                  </a:schemeClr>
                </a:solidFill>
              </a:rPr>
              <a:t>Examples of using trees</a:t>
            </a:r>
            <a:endParaRPr lang="fr-FR" sz="3200" b="1" dirty="0">
              <a:solidFill>
                <a:schemeClr val="accent1">
                  <a:lumMod val="50000"/>
                </a:schemeClr>
              </a:solidFill>
            </a:endParaRPr>
          </a:p>
        </p:txBody>
      </p:sp>
      <p:cxnSp>
        <p:nvCxnSpPr>
          <p:cNvPr id="8" name="Connecteur droit avec flèche 7"/>
          <p:cNvCxnSpPr/>
          <p:nvPr/>
        </p:nvCxnSpPr>
        <p:spPr>
          <a:xfrm flipH="1">
            <a:off x="1403648" y="2420888"/>
            <a:ext cx="2016224" cy="79379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H="1">
            <a:off x="3203848" y="2463420"/>
            <a:ext cx="576064" cy="72008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5148064" y="2420888"/>
            <a:ext cx="432048" cy="79379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5940152" y="2420888"/>
            <a:ext cx="1440160" cy="79379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025" name="Connecteur droit avec flèche 1024"/>
          <p:cNvCxnSpPr/>
          <p:nvPr/>
        </p:nvCxnSpPr>
        <p:spPr>
          <a:xfrm flipH="1">
            <a:off x="755576" y="3573016"/>
            <a:ext cx="360040" cy="36004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029" name="Connecteur droit avec flèche 1028"/>
          <p:cNvCxnSpPr/>
          <p:nvPr/>
        </p:nvCxnSpPr>
        <p:spPr>
          <a:xfrm>
            <a:off x="1403648" y="3573016"/>
            <a:ext cx="216024" cy="36004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031" name="Connecteur droit 1030"/>
          <p:cNvCxnSpPr/>
          <p:nvPr/>
        </p:nvCxnSpPr>
        <p:spPr>
          <a:xfrm>
            <a:off x="2630931" y="4077072"/>
            <a:ext cx="3600400" cy="0"/>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1033" name="Connecteur droit avec flèche 1032"/>
          <p:cNvCxnSpPr/>
          <p:nvPr/>
        </p:nvCxnSpPr>
        <p:spPr>
          <a:xfrm>
            <a:off x="3059832" y="3573016"/>
            <a:ext cx="0" cy="36004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10814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857232"/>
            <a:ext cx="8572560" cy="5572164"/>
          </a:xfrm>
        </p:spPr>
        <p:txBody>
          <a:bodyPr>
            <a:normAutofit/>
          </a:bodyPr>
          <a:lstStyle/>
          <a:p>
            <a:pPr marL="0" indent="0">
              <a:buNone/>
            </a:pPr>
            <a:r>
              <a:rPr lang="en" sz="2400" dirty="0" smtClean="0"/>
              <a:t>Trees can be represented by non-linear arrays or lists:</a:t>
            </a:r>
          </a:p>
          <a:p>
            <a:pPr marL="457200" indent="-457200">
              <a:buFont typeface="+mj-lt"/>
              <a:buAutoNum type="alphaLcParenR"/>
            </a:pPr>
            <a:r>
              <a:rPr lang="en" sz="2400" b="1" dirty="0" smtClean="0">
                <a:solidFill>
                  <a:srgbClr val="7030A0"/>
                </a:solidFill>
              </a:rPr>
              <a:t>Static representation</a:t>
            </a:r>
          </a:p>
          <a:p>
            <a:pPr marL="0" indent="0">
              <a:buNone/>
            </a:pPr>
            <a:r>
              <a:rPr lang="en" sz="2400" dirty="0" smtClean="0"/>
              <a:t>Below is the representation of an integer tree by an array:</a:t>
            </a:r>
          </a:p>
          <a:p>
            <a:pPr marL="0" indent="0">
              <a:buNone/>
            </a:pPr>
            <a:endParaRPr lang="fr-FR" sz="2400" b="1" u="sng" dirty="0" smtClean="0">
              <a:solidFill>
                <a:srgbClr val="7030A0"/>
              </a:solidFill>
            </a:endParaRPr>
          </a:p>
          <a:p>
            <a:pPr marL="0" indent="0">
              <a:buNone/>
            </a:pPr>
            <a:endParaRPr lang="fr-FR" sz="2400" b="1" u="sng" dirty="0" smtClean="0">
              <a:solidFill>
                <a:srgbClr val="7030A0"/>
              </a:solidFill>
            </a:endParaRPr>
          </a:p>
          <a:p>
            <a:pPr marL="0" indent="0">
              <a:buNone/>
            </a:pPr>
            <a:r>
              <a:rPr lang="en" sz="2400" b="1" u="sng" dirty="0" smtClean="0">
                <a:solidFill>
                  <a:srgbClr val="7030A0"/>
                </a:solidFill>
              </a:rPr>
              <a:t>                                                        </a:t>
            </a: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Ellipse 4"/>
          <p:cNvSpPr/>
          <p:nvPr/>
        </p:nvSpPr>
        <p:spPr>
          <a:xfrm>
            <a:off x="1857356" y="3286124"/>
            <a:ext cx="500066" cy="428628"/>
          </a:xfrm>
          <a:prstGeom prst="ellipse">
            <a:avLst/>
          </a:prstGeom>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 dirty="0" smtClean="0">
                <a:solidFill>
                  <a:schemeClr val="tx1"/>
                </a:solidFill>
              </a:rPr>
              <a:t>8</a:t>
            </a:r>
            <a:endParaRPr lang="fr-FR" dirty="0">
              <a:solidFill>
                <a:schemeClr val="tx1"/>
              </a:solidFill>
            </a:endParaRPr>
          </a:p>
        </p:txBody>
      </p:sp>
      <p:sp>
        <p:nvSpPr>
          <p:cNvPr id="6" name="Ellipse 5"/>
          <p:cNvSpPr/>
          <p:nvPr/>
        </p:nvSpPr>
        <p:spPr>
          <a:xfrm>
            <a:off x="1000100" y="4357694"/>
            <a:ext cx="500066" cy="428628"/>
          </a:xfrm>
          <a:prstGeom prst="ellipse">
            <a:avLst/>
          </a:prstGeom>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 dirty="0" smtClean="0">
                <a:solidFill>
                  <a:schemeClr val="tx1"/>
                </a:solidFill>
              </a:rPr>
              <a:t>5</a:t>
            </a:r>
            <a:endParaRPr lang="fr-FR" dirty="0">
              <a:solidFill>
                <a:schemeClr val="tx1"/>
              </a:solidFill>
            </a:endParaRPr>
          </a:p>
        </p:txBody>
      </p:sp>
      <p:sp>
        <p:nvSpPr>
          <p:cNvPr id="7" name="Ellipse 6"/>
          <p:cNvSpPr/>
          <p:nvPr/>
        </p:nvSpPr>
        <p:spPr>
          <a:xfrm>
            <a:off x="2571736" y="4357694"/>
            <a:ext cx="500066" cy="428628"/>
          </a:xfrm>
          <a:prstGeom prst="ellipse">
            <a:avLst/>
          </a:prstGeom>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 dirty="0" smtClean="0">
                <a:solidFill>
                  <a:schemeClr val="tx1"/>
                </a:solidFill>
              </a:rPr>
              <a:t>3</a:t>
            </a:r>
            <a:endParaRPr lang="fr-FR" dirty="0">
              <a:solidFill>
                <a:schemeClr val="tx1"/>
              </a:solidFill>
            </a:endParaRPr>
          </a:p>
        </p:txBody>
      </p:sp>
      <p:sp>
        <p:nvSpPr>
          <p:cNvPr id="8" name="Ellipse 7"/>
          <p:cNvSpPr/>
          <p:nvPr/>
        </p:nvSpPr>
        <p:spPr>
          <a:xfrm>
            <a:off x="571472" y="5357826"/>
            <a:ext cx="500066" cy="428628"/>
          </a:xfrm>
          <a:prstGeom prst="ellipse">
            <a:avLst/>
          </a:prstGeom>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 dirty="0" smtClean="0">
                <a:solidFill>
                  <a:schemeClr val="tx1"/>
                </a:solidFill>
              </a:rPr>
              <a:t>1</a:t>
            </a:r>
            <a:endParaRPr lang="fr-FR" dirty="0">
              <a:solidFill>
                <a:schemeClr val="tx1"/>
              </a:solidFill>
            </a:endParaRPr>
          </a:p>
        </p:txBody>
      </p:sp>
      <p:sp>
        <p:nvSpPr>
          <p:cNvPr id="9" name="Ellipse 8"/>
          <p:cNvSpPr/>
          <p:nvPr/>
        </p:nvSpPr>
        <p:spPr>
          <a:xfrm>
            <a:off x="2643174" y="5357826"/>
            <a:ext cx="500066" cy="428628"/>
          </a:xfrm>
          <a:prstGeom prst="ellipse">
            <a:avLst/>
          </a:prstGeom>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 dirty="0" smtClean="0">
                <a:solidFill>
                  <a:schemeClr val="tx1"/>
                </a:solidFill>
              </a:rPr>
              <a:t>7</a:t>
            </a:r>
            <a:endParaRPr lang="fr-FR" dirty="0">
              <a:solidFill>
                <a:schemeClr val="tx1"/>
              </a:solidFill>
            </a:endParaRPr>
          </a:p>
        </p:txBody>
      </p:sp>
      <p:sp>
        <p:nvSpPr>
          <p:cNvPr id="10" name="Ellipse 9"/>
          <p:cNvSpPr/>
          <p:nvPr/>
        </p:nvSpPr>
        <p:spPr>
          <a:xfrm>
            <a:off x="1500166" y="5357826"/>
            <a:ext cx="500066" cy="428628"/>
          </a:xfrm>
          <a:prstGeom prst="ellipse">
            <a:avLst/>
          </a:prstGeom>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 dirty="0" smtClean="0">
                <a:solidFill>
                  <a:schemeClr val="tx1"/>
                </a:solidFill>
              </a:rPr>
              <a:t>0</a:t>
            </a:r>
            <a:endParaRPr lang="fr-FR" dirty="0">
              <a:solidFill>
                <a:schemeClr val="tx1"/>
              </a:solidFill>
            </a:endParaRPr>
          </a:p>
        </p:txBody>
      </p:sp>
      <p:cxnSp>
        <p:nvCxnSpPr>
          <p:cNvPr id="12" name="Connecteur droit avec flèche 11"/>
          <p:cNvCxnSpPr>
            <a:stCxn id="5" idx="3"/>
            <a:endCxn id="6" idx="7"/>
          </p:cNvCxnSpPr>
          <p:nvPr/>
        </p:nvCxnSpPr>
        <p:spPr>
          <a:xfrm rot="5400000">
            <a:off x="1294519" y="3784395"/>
            <a:ext cx="768484" cy="5036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Connecteur droit avec flèche 12"/>
          <p:cNvCxnSpPr>
            <a:stCxn id="6" idx="4"/>
          </p:cNvCxnSpPr>
          <p:nvPr/>
        </p:nvCxnSpPr>
        <p:spPr>
          <a:xfrm rot="5400000">
            <a:off x="705156" y="4866953"/>
            <a:ext cx="625608" cy="46434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Connecteur droit avec flèche 14"/>
          <p:cNvCxnSpPr>
            <a:stCxn id="6" idx="4"/>
          </p:cNvCxnSpPr>
          <p:nvPr/>
        </p:nvCxnSpPr>
        <p:spPr>
          <a:xfrm rot="16200000" flipH="1">
            <a:off x="1205222" y="4831233"/>
            <a:ext cx="554170" cy="4643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p:cNvCxnSpPr>
            <a:endCxn id="7" idx="0"/>
          </p:cNvCxnSpPr>
          <p:nvPr/>
        </p:nvCxnSpPr>
        <p:spPr>
          <a:xfrm rot="16200000" flipH="1">
            <a:off x="2160967" y="3696892"/>
            <a:ext cx="714380" cy="60722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Connecteur droit avec flèche 21"/>
          <p:cNvCxnSpPr/>
          <p:nvPr/>
        </p:nvCxnSpPr>
        <p:spPr>
          <a:xfrm rot="16200000" flipH="1">
            <a:off x="2553876" y="5089934"/>
            <a:ext cx="642941" cy="3571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aphicFrame>
        <p:nvGraphicFramePr>
          <p:cNvPr id="25" name="Tableau 24"/>
          <p:cNvGraphicFramePr>
            <a:graphicFrameLocks noGrp="1"/>
          </p:cNvGraphicFramePr>
          <p:nvPr/>
        </p:nvGraphicFramePr>
        <p:xfrm>
          <a:off x="3571868" y="3429000"/>
          <a:ext cx="3857651" cy="2453640"/>
        </p:xfrm>
        <a:graphic>
          <a:graphicData uri="http://schemas.openxmlformats.org/drawingml/2006/table">
            <a:tbl>
              <a:tblPr/>
              <a:tblGrid>
                <a:gridCol w="963614"/>
                <a:gridCol w="964679"/>
                <a:gridCol w="964679"/>
                <a:gridCol w="964679"/>
              </a:tblGrid>
              <a:tr h="277495">
                <a:tc>
                  <a:txBody>
                    <a:bodyPr/>
                    <a:lstStyle/>
                    <a:p>
                      <a:pPr algn="ctr">
                        <a:lnSpc>
                          <a:spcPct val="115000"/>
                        </a:lnSpc>
                        <a:spcAft>
                          <a:spcPts val="600"/>
                        </a:spcAft>
                      </a:pPr>
                      <a:endParaRPr lang="fr-FR" sz="2000" dirty="0">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600"/>
                        </a:spcAft>
                      </a:pPr>
                      <a:r>
                        <a:rPr lang="en" sz="2000" dirty="0">
                          <a:latin typeface="Times New Roman"/>
                          <a:ea typeface="Times New Roman"/>
                        </a:rPr>
                        <a:t>element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a:latin typeface="Times New Roman"/>
                          <a:ea typeface="Times New Roman"/>
                        </a:rPr>
                        <a:t>Son 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a:latin typeface="Times New Roman"/>
                          <a:ea typeface="Times New Roman"/>
                        </a:rPr>
                        <a:t>Son 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495">
                <a:tc>
                  <a:txBody>
                    <a:bodyPr/>
                    <a:lstStyle/>
                    <a:p>
                      <a:pPr algn="ctr">
                        <a:lnSpc>
                          <a:spcPct val="115000"/>
                        </a:lnSpc>
                        <a:spcAft>
                          <a:spcPts val="600"/>
                        </a:spcAft>
                      </a:pPr>
                      <a:r>
                        <a:rPr lang="en" sz="2000" dirty="0" smtClean="0">
                          <a:latin typeface="Times New Roman"/>
                          <a:ea typeface="Times New Roman"/>
                        </a:rPr>
                        <a:t>0</a:t>
                      </a:r>
                      <a:endParaRPr lang="fr-FR" sz="2000" dirty="0">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600"/>
                        </a:spcAft>
                      </a:pPr>
                      <a:r>
                        <a:rPr lang="en" sz="2000" dirty="0">
                          <a:latin typeface="Times New Roman"/>
                          <a:ea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dirty="0" smtClean="0">
                          <a:latin typeface="Times New Roman"/>
                          <a:ea typeface="Times New Roman"/>
                        </a:rPr>
                        <a:t>1</a:t>
                      </a:r>
                      <a:endParaRPr lang="fr-FR"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dirty="0" smtClean="0">
                          <a:latin typeface="Times New Roman"/>
                          <a:ea typeface="Times New Roman"/>
                        </a:rPr>
                        <a:t>2</a:t>
                      </a:r>
                      <a:endParaRPr lang="fr-FR"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495">
                <a:tc>
                  <a:txBody>
                    <a:bodyPr/>
                    <a:lstStyle/>
                    <a:p>
                      <a:pPr algn="ctr">
                        <a:lnSpc>
                          <a:spcPct val="115000"/>
                        </a:lnSpc>
                        <a:spcAft>
                          <a:spcPts val="600"/>
                        </a:spcAft>
                      </a:pPr>
                      <a:r>
                        <a:rPr lang="en" sz="2000" dirty="0" smtClean="0">
                          <a:latin typeface="Times New Roman"/>
                          <a:ea typeface="Times New Roman"/>
                        </a:rPr>
                        <a:t>1</a:t>
                      </a:r>
                      <a:endParaRPr lang="fr-FR" sz="2000" dirty="0">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600"/>
                        </a:spcAft>
                      </a:pPr>
                      <a:r>
                        <a:rPr lang="en" sz="2000" dirty="0">
                          <a:latin typeface="Times New Roman"/>
                          <a:ea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dirty="0" smtClean="0">
                          <a:latin typeface="Times New Roman"/>
                          <a:ea typeface="Times New Roman"/>
                        </a:rPr>
                        <a:t>3</a:t>
                      </a:r>
                      <a:endParaRPr lang="fr-FR"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dirty="0" smtClean="0">
                          <a:latin typeface="Times New Roman"/>
                          <a:ea typeface="Times New Roman"/>
                        </a:rPr>
                        <a:t>4</a:t>
                      </a:r>
                      <a:endParaRPr lang="fr-FR"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495">
                <a:tc>
                  <a:txBody>
                    <a:bodyPr/>
                    <a:lstStyle/>
                    <a:p>
                      <a:pPr algn="ctr">
                        <a:lnSpc>
                          <a:spcPct val="115000"/>
                        </a:lnSpc>
                        <a:spcAft>
                          <a:spcPts val="600"/>
                        </a:spcAft>
                      </a:pPr>
                      <a:r>
                        <a:rPr lang="en" sz="2000" dirty="0" smtClean="0">
                          <a:latin typeface="Times New Roman"/>
                          <a:ea typeface="Times New Roman"/>
                        </a:rPr>
                        <a:t>2</a:t>
                      </a:r>
                      <a:endParaRPr lang="fr-FR" sz="2000" dirty="0">
                        <a:latin typeface="Times New Roman"/>
                        <a:ea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600"/>
                        </a:spcAft>
                      </a:pPr>
                      <a:r>
                        <a:rPr lang="en" sz="2000" dirty="0">
                          <a:latin typeface="Times New Roman"/>
                          <a:ea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dirty="0" smtClean="0">
                          <a:latin typeface="Times New Roman"/>
                          <a:ea typeface="Times New Roman"/>
                        </a:rPr>
                        <a:t>5</a:t>
                      </a:r>
                      <a:endParaRPr lang="fr-FR"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b="1" dirty="0" smtClean="0">
                          <a:solidFill>
                            <a:srgbClr val="C00000"/>
                          </a:solidFill>
                          <a:latin typeface="Times New Roman"/>
                          <a:ea typeface="Times New Roman"/>
                        </a:rPr>
                        <a:t>-1</a:t>
                      </a:r>
                      <a:endParaRPr lang="fr-FR" sz="2000" b="1" dirty="0">
                        <a:solidFill>
                          <a:srgbClr val="C00000"/>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495">
                <a:tc>
                  <a:txBody>
                    <a:bodyPr/>
                    <a:lstStyle/>
                    <a:p>
                      <a:pPr algn="ctr">
                        <a:lnSpc>
                          <a:spcPct val="115000"/>
                        </a:lnSpc>
                        <a:spcAft>
                          <a:spcPts val="600"/>
                        </a:spcAft>
                      </a:pPr>
                      <a:r>
                        <a:rPr lang="en" sz="2000" dirty="0">
                          <a:latin typeface="Times New Roman"/>
                          <a:ea typeface="Times New Roman"/>
                        </a:rPr>
                        <a:t>3</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600"/>
                        </a:spcAft>
                      </a:pPr>
                      <a:r>
                        <a:rPr lang="en" sz="2000">
                          <a:latin typeface="Times New Roman"/>
                          <a:ea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b="1" dirty="0" smtClean="0">
                          <a:solidFill>
                            <a:srgbClr val="C00000"/>
                          </a:solidFill>
                          <a:latin typeface="Times New Roman"/>
                          <a:ea typeface="Times New Roman"/>
                        </a:rPr>
                        <a:t>-1</a:t>
                      </a:r>
                      <a:endParaRPr lang="fr-FR" sz="2000" b="1" dirty="0">
                        <a:solidFill>
                          <a:srgbClr val="C00000"/>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b="1" dirty="0" smtClean="0">
                          <a:solidFill>
                            <a:srgbClr val="C00000"/>
                          </a:solidFill>
                          <a:latin typeface="Times New Roman"/>
                          <a:ea typeface="Times New Roman"/>
                        </a:rPr>
                        <a:t>-1</a:t>
                      </a:r>
                      <a:endParaRPr lang="fr-FR" sz="2000" b="1" dirty="0">
                        <a:solidFill>
                          <a:srgbClr val="C00000"/>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495">
                <a:tc>
                  <a:txBody>
                    <a:bodyPr/>
                    <a:lstStyle/>
                    <a:p>
                      <a:pPr algn="ctr">
                        <a:lnSpc>
                          <a:spcPct val="115000"/>
                        </a:lnSpc>
                        <a:spcAft>
                          <a:spcPts val="600"/>
                        </a:spcAft>
                      </a:pPr>
                      <a:r>
                        <a:rPr lang="en" sz="2000" dirty="0">
                          <a:latin typeface="Times New Roman"/>
                          <a:ea typeface="Times New Roman"/>
                        </a:rPr>
                        <a:t>4</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600"/>
                        </a:spcAft>
                      </a:pPr>
                      <a:r>
                        <a:rPr lang="en" sz="2000">
                          <a:latin typeface="Times New Roman"/>
                          <a:ea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b="1" dirty="0" smtClean="0">
                          <a:solidFill>
                            <a:srgbClr val="C00000"/>
                          </a:solidFill>
                          <a:latin typeface="Times New Roman"/>
                          <a:ea typeface="Times New Roman"/>
                        </a:rPr>
                        <a:t>-1</a:t>
                      </a:r>
                      <a:endParaRPr lang="fr-FR" sz="2000" b="1" dirty="0">
                        <a:solidFill>
                          <a:srgbClr val="C00000"/>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b="1" dirty="0" smtClean="0">
                          <a:solidFill>
                            <a:srgbClr val="C00000"/>
                          </a:solidFill>
                          <a:latin typeface="Times New Roman"/>
                          <a:ea typeface="Times New Roman"/>
                        </a:rPr>
                        <a:t>-1</a:t>
                      </a:r>
                      <a:endParaRPr lang="fr-FR" sz="2000" b="1" dirty="0">
                        <a:solidFill>
                          <a:srgbClr val="C00000"/>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495">
                <a:tc>
                  <a:txBody>
                    <a:bodyPr/>
                    <a:lstStyle/>
                    <a:p>
                      <a:pPr algn="ctr">
                        <a:lnSpc>
                          <a:spcPct val="115000"/>
                        </a:lnSpc>
                        <a:spcAft>
                          <a:spcPts val="600"/>
                        </a:spcAft>
                      </a:pPr>
                      <a:r>
                        <a:rPr lang="en" sz="2000" dirty="0">
                          <a:latin typeface="Times New Roman"/>
                          <a:ea typeface="Times New Roman"/>
                        </a:rPr>
                        <a:t>5</a:t>
                      </a: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600"/>
                        </a:spcAft>
                      </a:pPr>
                      <a:r>
                        <a:rPr lang="en" sz="2000">
                          <a:latin typeface="Times New Roman"/>
                          <a:ea typeface="Times New Roman"/>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b="1" dirty="0" smtClean="0">
                          <a:solidFill>
                            <a:srgbClr val="C00000"/>
                          </a:solidFill>
                          <a:latin typeface="Times New Roman"/>
                          <a:ea typeface="Times New Roman"/>
                        </a:rPr>
                        <a:t>-1</a:t>
                      </a:r>
                      <a:endParaRPr lang="fr-FR" sz="2000" b="1" dirty="0">
                        <a:solidFill>
                          <a:srgbClr val="C00000"/>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 sz="2000" b="1" dirty="0" smtClean="0">
                          <a:solidFill>
                            <a:srgbClr val="C00000"/>
                          </a:solidFill>
                          <a:latin typeface="Times New Roman"/>
                          <a:ea typeface="Times New Roman"/>
                        </a:rPr>
                        <a:t>-1</a:t>
                      </a:r>
                      <a:endParaRPr lang="fr-FR" sz="2000" b="1" dirty="0">
                        <a:solidFill>
                          <a:srgbClr val="C00000"/>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Espace réservé du numéro de diapositive 18"/>
          <p:cNvSpPr>
            <a:spLocks noGrp="1"/>
          </p:cNvSpPr>
          <p:nvPr>
            <p:ph type="sldNum" sz="quarter" idx="12"/>
          </p:nvPr>
        </p:nvSpPr>
        <p:spPr/>
        <p:txBody>
          <a:bodyPr/>
          <a:lstStyle/>
          <a:p>
            <a:fld id="{9D1D65BF-4369-4B21-B7D3-3C1B1F8F5F58}" type="slidenum">
              <a:rPr lang="fr-FR" smtClean="0"/>
              <a:pPr/>
              <a:t>12</a:t>
            </a:fld>
            <a:endParaRPr lang="fr-FR" dirty="0"/>
          </a:p>
        </p:txBody>
      </p:sp>
      <p:sp>
        <p:nvSpPr>
          <p:cNvPr id="20" name="Titre 1"/>
          <p:cNvSpPr>
            <a:spLocks noGrp="1"/>
          </p:cNvSpPr>
          <p:nvPr>
            <p:ph type="title"/>
          </p:nvPr>
        </p:nvSpPr>
        <p:spPr>
          <a:xfrm>
            <a:off x="0" y="0"/>
            <a:ext cx="9144000" cy="785818"/>
          </a:xfrm>
        </p:spPr>
        <p:style>
          <a:lnRef idx="1">
            <a:schemeClr val="accent1"/>
          </a:lnRef>
          <a:fillRef idx="2">
            <a:schemeClr val="accent1"/>
          </a:fillRef>
          <a:effectRef idx="1">
            <a:schemeClr val="accent1"/>
          </a:effectRef>
          <a:fontRef idx="minor">
            <a:schemeClr val="dk1"/>
          </a:fontRef>
        </p:style>
        <p:txBody>
          <a:bodyPr>
            <a:noAutofit/>
          </a:bodyPr>
          <a:lstStyle/>
          <a:p>
            <a:r>
              <a:rPr lang="en" sz="3200" b="1" dirty="0" smtClean="0">
                <a:solidFill>
                  <a:schemeClr val="accent1">
                    <a:lumMod val="50000"/>
                  </a:schemeClr>
                </a:solidFill>
              </a:rPr>
              <a:t>Implementation</a:t>
            </a:r>
            <a:endParaRPr lang="fr-FR" sz="32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857232"/>
            <a:ext cx="8572560" cy="5572164"/>
          </a:xfrm>
        </p:spPr>
        <p:txBody>
          <a:bodyPr>
            <a:normAutofit fontScale="92500" lnSpcReduction="10000"/>
          </a:bodyPr>
          <a:lstStyle/>
          <a:p>
            <a:pPr marL="457200" indent="-457200">
              <a:buFont typeface="+mj-lt"/>
              <a:buAutoNum type="alphaLcParenR" startAt="2"/>
            </a:pPr>
            <a:r>
              <a:rPr lang="en" sz="2400" b="1" dirty="0" smtClean="0">
                <a:solidFill>
                  <a:srgbClr val="7030A0"/>
                </a:solidFill>
              </a:rPr>
              <a:t>Dynamic representation: </a:t>
            </a:r>
            <a:r>
              <a:rPr lang="en" sz="2400" dirty="0" smtClean="0"/>
              <a:t>using a non-linear list where each node contains an element with the list (An array or a list</a:t>
            </a:r>
            <a:r>
              <a:rPr lang="en" sz="2400" dirty="0" smtClean="0">
                <a:solidFill>
                  <a:srgbClr val="7030A0"/>
                </a:solidFill>
              </a:rPr>
              <a:t> </a:t>
            </a:r>
            <a:r>
              <a:rPr lang="en" sz="2400" dirty="0" smtClean="0"/>
              <a:t>linked) of his sons.</a:t>
            </a: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r>
              <a:rPr lang="en" sz="2400" b="1" u="sng" dirty="0" smtClean="0"/>
              <a:t>Type definition</a:t>
            </a:r>
          </a:p>
          <a:p>
            <a:pPr>
              <a:buNone/>
            </a:pPr>
            <a:r>
              <a:rPr lang="en" sz="2400" dirty="0" smtClean="0"/>
              <a:t>Type Structure </a:t>
            </a:r>
            <a:r>
              <a:rPr lang="en" sz="2400" b="1" dirty="0" smtClean="0">
                <a:solidFill>
                  <a:srgbClr val="C00000"/>
                </a:solidFill>
              </a:rPr>
              <a:t>Node</a:t>
            </a:r>
            <a:endParaRPr lang="en" sz="2400" dirty="0"/>
          </a:p>
          <a:p>
            <a:pPr>
              <a:buNone/>
            </a:pPr>
            <a:r>
              <a:rPr lang="en" sz="2400" dirty="0" smtClean="0"/>
              <a:t>	Ele: </a:t>
            </a:r>
            <a:r>
              <a:rPr lang="en" sz="2400" dirty="0"/>
              <a:t>typeqq ;</a:t>
            </a:r>
          </a:p>
          <a:p>
            <a:pPr>
              <a:buNone/>
            </a:pPr>
            <a:r>
              <a:rPr lang="en" sz="2400" dirty="0" smtClean="0"/>
              <a:t>	Children</a:t>
            </a:r>
            <a:r>
              <a:rPr lang="en" sz="2400" dirty="0"/>
              <a:t>: Array[ NbChildren ] of ( </a:t>
            </a:r>
            <a:r>
              <a:rPr lang="en" sz="2400" b="1" dirty="0">
                <a:solidFill>
                  <a:srgbClr val="C00000"/>
                </a:solidFill>
              </a:rPr>
              <a:t>*Node </a:t>
            </a:r>
            <a:r>
              <a:rPr lang="en" sz="2400" dirty="0"/>
              <a:t>);</a:t>
            </a:r>
          </a:p>
          <a:p>
            <a:pPr>
              <a:buNone/>
            </a:pPr>
            <a:r>
              <a:rPr lang="en" sz="2400" dirty="0"/>
              <a:t>END ;</a:t>
            </a:r>
          </a:p>
          <a:p>
            <a:pPr>
              <a:buNone/>
            </a:pPr>
            <a:r>
              <a:rPr lang="en" sz="2400" dirty="0"/>
              <a:t>Type </a:t>
            </a:r>
            <a:r>
              <a:rPr lang="en" sz="2400" dirty="0" smtClean="0"/>
              <a:t>Tree: </a:t>
            </a:r>
            <a:r>
              <a:rPr lang="en" sz="2400" dirty="0">
                <a:solidFill>
                  <a:srgbClr val="C00000"/>
                </a:solidFill>
              </a:rPr>
              <a:t>* </a:t>
            </a:r>
            <a:r>
              <a:rPr lang="en" sz="2400" dirty="0"/>
              <a:t>Node;</a:t>
            </a:r>
            <a:endParaRPr lang="fr-FR" sz="2400" b="1" u="sng" dirty="0">
              <a:solidFill>
                <a:srgbClr val="7030A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grpSp>
        <p:nvGrpSpPr>
          <p:cNvPr id="12" name="Groupe 11"/>
          <p:cNvGrpSpPr/>
          <p:nvPr/>
        </p:nvGrpSpPr>
        <p:grpSpPr>
          <a:xfrm>
            <a:off x="3428992" y="1928802"/>
            <a:ext cx="5267325" cy="2343150"/>
            <a:chOff x="1928794" y="1643050"/>
            <a:chExt cx="5267325" cy="2343150"/>
          </a:xfrm>
        </p:grpSpPr>
        <p:pic>
          <p:nvPicPr>
            <p:cNvPr id="2050" name="Picture 2"/>
            <p:cNvPicPr>
              <a:picLocks noChangeAspect="1" noChangeArrowheads="1"/>
            </p:cNvPicPr>
            <p:nvPr/>
          </p:nvPicPr>
          <p:blipFill>
            <a:blip r:embed="rId2"/>
            <a:srcRect/>
            <a:stretch>
              <a:fillRect/>
            </a:stretch>
          </p:blipFill>
          <p:spPr bwMode="auto">
            <a:xfrm>
              <a:off x="1928794" y="1643050"/>
              <a:ext cx="5267325" cy="2343150"/>
            </a:xfrm>
            <a:prstGeom prst="rect">
              <a:avLst/>
            </a:prstGeom>
            <a:noFill/>
            <a:ln w="9525">
              <a:noFill/>
              <a:miter lim="800000"/>
              <a:headEnd/>
              <a:tailEnd/>
            </a:ln>
            <a:effectLst/>
          </p:spPr>
        </p:pic>
        <p:sp>
          <p:nvSpPr>
            <p:cNvPr id="2051" name="Text Box 3"/>
            <p:cNvSpPr txBox="1">
              <a:spLocks noChangeArrowheads="1"/>
            </p:cNvSpPr>
            <p:nvPr/>
          </p:nvSpPr>
          <p:spPr bwMode="auto">
            <a:xfrm>
              <a:off x="2062144" y="2647946"/>
              <a:ext cx="2106000" cy="180975"/>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 sz="1100" b="0" i="0" u="none" strike="noStrike" cap="none" normalizeH="0" baseline="0" smtClean="0">
                  <a:ln>
                    <a:noFill/>
                  </a:ln>
                  <a:solidFill>
                    <a:schemeClr val="tx1"/>
                  </a:solidFill>
                  <a:effectLst/>
                  <a:latin typeface="Calibri" pitchFamily="34" charset="0"/>
                  <a:ea typeface="Arial" pitchFamily="34" charset="0"/>
                  <a:cs typeface="Arial" pitchFamily="34" charset="0"/>
                </a:rPr>
                <a:t>Element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 Box 3"/>
            <p:cNvSpPr txBox="1">
              <a:spLocks noChangeArrowheads="1"/>
            </p:cNvSpPr>
            <p:nvPr/>
          </p:nvSpPr>
          <p:spPr bwMode="auto">
            <a:xfrm>
              <a:off x="3305166" y="1747827"/>
              <a:ext cx="2106000" cy="180975"/>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 sz="1100" b="0" i="0" u="none" strike="noStrike" cap="none" normalizeH="0" baseline="0" dirty="0" smtClean="0">
                  <a:ln>
                    <a:noFill/>
                  </a:ln>
                  <a:solidFill>
                    <a:schemeClr val="tx1"/>
                  </a:solidFill>
                  <a:effectLst/>
                  <a:latin typeface="Calibri" pitchFamily="34" charset="0"/>
                  <a:ea typeface="Arial" pitchFamily="34" charset="0"/>
                  <a:cs typeface="Arial" pitchFamily="34" charset="0"/>
                </a:rPr>
                <a:t>Element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 Box 3"/>
            <p:cNvSpPr txBox="1">
              <a:spLocks noChangeArrowheads="1"/>
            </p:cNvSpPr>
            <p:nvPr/>
          </p:nvSpPr>
          <p:spPr bwMode="auto">
            <a:xfrm>
              <a:off x="5018718" y="2643182"/>
              <a:ext cx="2106000" cy="180975"/>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 sz="1100" b="0" i="0" u="none" strike="noStrike" cap="none" normalizeH="0" baseline="0" smtClean="0">
                  <a:ln>
                    <a:noFill/>
                  </a:ln>
                  <a:solidFill>
                    <a:schemeClr val="tx1"/>
                  </a:solidFill>
                  <a:effectLst/>
                  <a:latin typeface="Calibri" pitchFamily="34" charset="0"/>
                  <a:ea typeface="Arial" pitchFamily="34" charset="0"/>
                  <a:cs typeface="Arial" pitchFamily="34" charset="0"/>
                </a:rPr>
                <a:t>Element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3"/>
            <p:cNvSpPr txBox="1">
              <a:spLocks noChangeArrowheads="1"/>
            </p:cNvSpPr>
            <p:nvPr/>
          </p:nvSpPr>
          <p:spPr bwMode="auto">
            <a:xfrm>
              <a:off x="2857488" y="3562351"/>
              <a:ext cx="2106000" cy="180975"/>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 sz="1100" b="0" i="0" u="none" strike="noStrike" cap="none" normalizeH="0" baseline="0" smtClean="0">
                  <a:ln>
                    <a:noFill/>
                  </a:ln>
                  <a:solidFill>
                    <a:schemeClr val="tx1"/>
                  </a:solidFill>
                  <a:effectLst/>
                  <a:latin typeface="Calibri" pitchFamily="34" charset="0"/>
                  <a:ea typeface="Arial" pitchFamily="34" charset="0"/>
                  <a:cs typeface="Arial" pitchFamily="34" charset="0"/>
                </a:rPr>
                <a:t>Element</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3" name="Espace réservé du numéro de diapositive 12"/>
          <p:cNvSpPr>
            <a:spLocks noGrp="1"/>
          </p:cNvSpPr>
          <p:nvPr>
            <p:ph type="sldNum" sz="quarter" idx="12"/>
          </p:nvPr>
        </p:nvSpPr>
        <p:spPr/>
        <p:txBody>
          <a:bodyPr/>
          <a:lstStyle/>
          <a:p>
            <a:fld id="{9D1D65BF-4369-4B21-B7D3-3C1B1F8F5F58}" type="slidenum">
              <a:rPr lang="fr-FR" smtClean="0"/>
              <a:pPr/>
              <a:t>13</a:t>
            </a:fld>
            <a:endParaRPr lang="fr-FR" dirty="0"/>
          </a:p>
        </p:txBody>
      </p:sp>
      <p:sp>
        <p:nvSpPr>
          <p:cNvPr id="14" name="Titre 1"/>
          <p:cNvSpPr>
            <a:spLocks noGrp="1"/>
          </p:cNvSpPr>
          <p:nvPr>
            <p:ph type="title"/>
          </p:nvPr>
        </p:nvSpPr>
        <p:spPr>
          <a:xfrm>
            <a:off x="0" y="0"/>
            <a:ext cx="9144000" cy="785818"/>
          </a:xfrm>
        </p:spPr>
        <p:style>
          <a:lnRef idx="1">
            <a:schemeClr val="accent1"/>
          </a:lnRef>
          <a:fillRef idx="2">
            <a:schemeClr val="accent1"/>
          </a:fillRef>
          <a:effectRef idx="1">
            <a:schemeClr val="accent1"/>
          </a:effectRef>
          <a:fontRef idx="minor">
            <a:schemeClr val="dk1"/>
          </a:fontRef>
        </p:style>
        <p:txBody>
          <a:bodyPr>
            <a:noAutofit/>
          </a:bodyPr>
          <a:lstStyle/>
          <a:p>
            <a:r>
              <a:rPr lang="en" sz="3200" b="1" dirty="0" smtClean="0">
                <a:solidFill>
                  <a:schemeClr val="accent1">
                    <a:lumMod val="50000"/>
                  </a:schemeClr>
                </a:solidFill>
              </a:rPr>
              <a:t>Implementation</a:t>
            </a:r>
            <a:endParaRPr lang="fr-FR" sz="3200" b="1"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checkerboard(across)">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wipe(down)">
                                      <p:cBhvr>
                                        <p:cTn id="12" dur="500"/>
                                        <p:tgtEl>
                                          <p:spTgt spid="3">
                                            <p:txEl>
                                              <p:pRg st="8" end="8"/>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Effect transition="in" filter="wipe(down)">
                                      <p:cBhvr>
                                        <p:cTn id="15" dur="500"/>
                                        <p:tgtEl>
                                          <p:spTgt spid="3">
                                            <p:txEl>
                                              <p:pRg st="9" end="9"/>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10" end="10"/>
                                            </p:txEl>
                                          </p:spTgt>
                                        </p:tgtEl>
                                        <p:attrNameLst>
                                          <p:attrName>style.visibility</p:attrName>
                                        </p:attrNameLst>
                                      </p:cBhvr>
                                      <p:to>
                                        <p:strVal val="visible"/>
                                      </p:to>
                                    </p:set>
                                    <p:animEffect transition="in" filter="wipe(down)">
                                      <p:cBhvr>
                                        <p:cTn id="18" dur="500"/>
                                        <p:tgtEl>
                                          <p:spTgt spid="3">
                                            <p:txEl>
                                              <p:pRg st="10" end="10"/>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wipe(down)">
                                      <p:cBhvr>
                                        <p:cTn id="21" dur="500"/>
                                        <p:tgtEl>
                                          <p:spTgt spid="3">
                                            <p:txEl>
                                              <p:pRg st="11" end="11"/>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12" end="12"/>
                                            </p:txEl>
                                          </p:spTgt>
                                        </p:tgtEl>
                                        <p:attrNameLst>
                                          <p:attrName>style.visibility</p:attrName>
                                        </p:attrNameLst>
                                      </p:cBhvr>
                                      <p:to>
                                        <p:strVal val="visible"/>
                                      </p:to>
                                    </p:set>
                                    <p:animEffect transition="in" filter="wipe(down)">
                                      <p:cBhvr>
                                        <p:cTn id="24"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85794"/>
            <a:ext cx="8572560" cy="5572164"/>
          </a:xfrm>
        </p:spPr>
        <p:txBody>
          <a:bodyPr>
            <a:normAutofit/>
          </a:bodyPr>
          <a:lstStyle/>
          <a:p>
            <a:pPr algn="ctr">
              <a:buNone/>
            </a:pPr>
            <a:endParaRPr lang="fr-FR" sz="7200" b="1" u="sng" dirty="0" smtClean="0"/>
          </a:p>
          <a:p>
            <a:pPr algn="ctr">
              <a:buNone/>
            </a:pPr>
            <a:r>
              <a:rPr lang="en" sz="7200" b="1" u="sng" dirty="0" smtClean="0"/>
              <a:t>2. Binary trees</a:t>
            </a:r>
          </a:p>
          <a:p>
            <a:pPr algn="ctr">
              <a:buNone/>
            </a:pPr>
            <a:endParaRPr lang="fr-FR" sz="6600" b="1" u="sng" dirty="0" smtClean="0">
              <a:solidFill>
                <a:srgbClr val="0070C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14</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4000" b="1" u="sng" dirty="0" smtClean="0">
                <a:solidFill>
                  <a:schemeClr val="accent1">
                    <a:lumMod val="50000"/>
                  </a:schemeClr>
                </a:solidFill>
              </a:rPr>
              <a:t>2. 1 definition</a:t>
            </a:r>
            <a:endParaRPr lang="fr-FR" sz="4000" b="1" dirty="0">
              <a:solidFill>
                <a:schemeClr val="accent1">
                  <a:lumMod val="50000"/>
                </a:schemeClr>
              </a:solidFill>
            </a:endParaRPr>
          </a:p>
        </p:txBody>
      </p:sp>
      <p:sp>
        <p:nvSpPr>
          <p:cNvPr id="3" name="Espace réservé du contenu 2"/>
          <p:cNvSpPr>
            <a:spLocks noGrp="1"/>
          </p:cNvSpPr>
          <p:nvPr>
            <p:ph idx="1"/>
          </p:nvPr>
        </p:nvSpPr>
        <p:spPr>
          <a:xfrm>
            <a:off x="214282" y="785794"/>
            <a:ext cx="8429684" cy="5715040"/>
          </a:xfrm>
        </p:spPr>
        <p:txBody>
          <a:bodyPr>
            <a:normAutofit/>
          </a:bodyPr>
          <a:lstStyle/>
          <a:p>
            <a:pPr marL="0" indent="0" algn="just">
              <a:spcAft>
                <a:spcPts val="1200"/>
              </a:spcAft>
              <a:buNone/>
            </a:pPr>
            <a:r>
              <a:rPr lang="en" sz="2200" dirty="0" smtClean="0"/>
              <a:t>Let us consider a set </a:t>
            </a:r>
            <a:r>
              <a:rPr lang="en" sz="2200" b="1" dirty="0" smtClean="0"/>
              <a:t>of nodes </a:t>
            </a:r>
            <a:r>
              <a:rPr lang="en" sz="2200" dirty="0" smtClean="0"/>
              <a:t>to which "values" are associated (the elements to be stored: integer, real, structure, etc.). </a:t>
            </a:r>
            <a:r>
              <a:rPr lang="en-US" sz="2200" dirty="0"/>
              <a:t>A </a:t>
            </a:r>
            <a:r>
              <a:rPr lang="en-US" sz="2200" b="1" dirty="0"/>
              <a:t>binary tree</a:t>
            </a:r>
            <a:r>
              <a:rPr lang="en-US" sz="2200" dirty="0"/>
              <a:t> can be defined recursively with the following cases:</a:t>
            </a:r>
          </a:p>
          <a:p>
            <a:pPr>
              <a:spcAft>
                <a:spcPts val="1200"/>
              </a:spcAft>
            </a:pPr>
            <a:r>
              <a:rPr lang="en-US" sz="2200" b="1" dirty="0"/>
              <a:t>Empty Tree (NULL)</a:t>
            </a:r>
            <a:r>
              <a:rPr lang="en-US" sz="2200" dirty="0"/>
              <a:t>: A binary tree can be empty, represented by NULL.</a:t>
            </a:r>
          </a:p>
          <a:p>
            <a:pPr>
              <a:spcAft>
                <a:spcPts val="1200"/>
              </a:spcAft>
            </a:pPr>
            <a:r>
              <a:rPr lang="en-US" sz="2200" b="1" dirty="0"/>
              <a:t>Single Node</a:t>
            </a:r>
            <a:r>
              <a:rPr lang="en-US" sz="2200" dirty="0"/>
              <a:t>: A binary tree may consist of only a single </a:t>
            </a:r>
            <a:r>
              <a:rPr lang="en-US" sz="2200" dirty="0" smtClean="0"/>
              <a:t>node (</a:t>
            </a:r>
            <a:r>
              <a:rPr lang="en-US" sz="2200" b="1" dirty="0" smtClean="0"/>
              <a:t>root)</a:t>
            </a:r>
            <a:r>
              <a:rPr lang="en-US" sz="2200" dirty="0" smtClean="0"/>
              <a:t>.</a:t>
            </a:r>
            <a:endParaRPr lang="en-US" sz="2200" dirty="0"/>
          </a:p>
          <a:p>
            <a:pPr>
              <a:spcAft>
                <a:spcPts val="1200"/>
              </a:spcAft>
            </a:pPr>
            <a:r>
              <a:rPr lang="en-US" sz="2200" b="1" dirty="0"/>
              <a:t>Root with Left Subtree</a:t>
            </a:r>
            <a:r>
              <a:rPr lang="en-US" sz="2200" dirty="0"/>
              <a:t>: A binary tree may have a root node with a left binary subtree attached to it. The right child in this case is NULL.</a:t>
            </a:r>
          </a:p>
          <a:p>
            <a:pPr>
              <a:spcAft>
                <a:spcPts val="1200"/>
              </a:spcAft>
            </a:pPr>
            <a:r>
              <a:rPr lang="en-US" sz="2200" b="1" dirty="0"/>
              <a:t>Root with Right Subtree</a:t>
            </a:r>
            <a:r>
              <a:rPr lang="en-US" sz="2200" dirty="0"/>
              <a:t>: A binary tree may have a root node with a right binary subtree attached to it. The left child in this case is NULL.</a:t>
            </a:r>
          </a:p>
          <a:p>
            <a:pPr>
              <a:spcAft>
                <a:spcPts val="1200"/>
              </a:spcAft>
            </a:pPr>
            <a:r>
              <a:rPr lang="en-US" sz="2200" b="1" dirty="0"/>
              <a:t>Root with Both Subtrees</a:t>
            </a:r>
            <a:r>
              <a:rPr lang="en-US" sz="2200" dirty="0"/>
              <a:t>: A binary tree may have a root node with both a left binary subtree and a right binary subtree attached to it.</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15</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2.2 Implementation</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572560" cy="5572164"/>
          </a:xfrm>
        </p:spPr>
        <p:txBody>
          <a:bodyPr>
            <a:normAutofit fontScale="92500" lnSpcReduction="20000"/>
          </a:bodyPr>
          <a:lstStyle/>
          <a:p>
            <a:pPr marL="0" indent="0" algn="just">
              <a:buNone/>
            </a:pPr>
            <a:r>
              <a:rPr lang="en" sz="2400" b="1" dirty="0" smtClean="0">
                <a:solidFill>
                  <a:srgbClr val="7030A0"/>
                </a:solidFill>
              </a:rPr>
              <a:t>Dynamic representation: </a:t>
            </a:r>
            <a:r>
              <a:rPr lang="en" sz="2400" dirty="0" smtClean="0"/>
              <a:t>using a non-linear list, each node contains an element with the address of its left child (LC) and the address of its right child (RC)</a:t>
            </a: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r>
              <a:rPr lang="en" sz="2400" b="1" u="sng" dirty="0" smtClean="0"/>
              <a:t>Type definition</a:t>
            </a:r>
          </a:p>
          <a:p>
            <a:pPr>
              <a:buNone/>
            </a:pPr>
            <a:r>
              <a:rPr lang="en" sz="2400" dirty="0"/>
              <a:t>Type </a:t>
            </a:r>
            <a:r>
              <a:rPr lang="en" sz="2400" dirty="0" smtClean="0"/>
              <a:t>structure </a:t>
            </a:r>
            <a:r>
              <a:rPr lang="en" sz="2400" b="1" dirty="0" smtClean="0">
                <a:solidFill>
                  <a:srgbClr val="C00000"/>
                </a:solidFill>
              </a:rPr>
              <a:t>Node </a:t>
            </a:r>
            <a:r>
              <a:rPr lang="en" sz="2400" dirty="0" smtClean="0"/>
              <a:t>: </a:t>
            </a:r>
          </a:p>
          <a:p>
            <a:pPr>
              <a:buNone/>
            </a:pPr>
            <a:r>
              <a:rPr lang="en" sz="2400" dirty="0"/>
              <a:t>	</a:t>
            </a:r>
            <a:r>
              <a:rPr lang="en" sz="2000" dirty="0" smtClean="0"/>
              <a:t>Ele: </a:t>
            </a:r>
            <a:r>
              <a:rPr lang="en" sz="2000" dirty="0"/>
              <a:t>Element; // </a:t>
            </a:r>
            <a:r>
              <a:rPr lang="en" sz="2000" dirty="0" smtClean="0"/>
              <a:t>type </a:t>
            </a:r>
            <a:r>
              <a:rPr lang="en" sz="2000" dirty="0"/>
              <a:t>Element means any type</a:t>
            </a:r>
          </a:p>
          <a:p>
            <a:pPr>
              <a:buNone/>
            </a:pPr>
            <a:r>
              <a:rPr lang="en" sz="2400" dirty="0" smtClean="0"/>
              <a:t>	</a:t>
            </a:r>
            <a:r>
              <a:rPr lang="fr-FR" sz="2400" dirty="0" smtClean="0"/>
              <a:t>LC</a:t>
            </a:r>
            <a:r>
              <a:rPr lang="en" sz="2400" dirty="0" smtClean="0"/>
              <a:t>: </a:t>
            </a:r>
            <a:r>
              <a:rPr lang="en" sz="2400" dirty="0"/>
              <a:t>* </a:t>
            </a:r>
            <a:r>
              <a:rPr lang="en" sz="2400" b="1" dirty="0">
                <a:solidFill>
                  <a:srgbClr val="C00000"/>
                </a:solidFill>
              </a:rPr>
              <a:t>Node </a:t>
            </a:r>
            <a:r>
              <a:rPr lang="en" sz="2400" dirty="0"/>
              <a:t>; // pointer to left child</a:t>
            </a:r>
          </a:p>
          <a:p>
            <a:pPr>
              <a:buNone/>
            </a:pPr>
            <a:r>
              <a:rPr lang="en" sz="2400" dirty="0" smtClean="0"/>
              <a:t>	</a:t>
            </a:r>
            <a:r>
              <a:rPr lang="fr-FR" sz="2400" dirty="0" smtClean="0"/>
              <a:t>RC</a:t>
            </a:r>
            <a:r>
              <a:rPr lang="en" sz="2400" dirty="0" smtClean="0"/>
              <a:t>: </a:t>
            </a:r>
            <a:r>
              <a:rPr lang="en" sz="2400" dirty="0"/>
              <a:t>* </a:t>
            </a:r>
            <a:r>
              <a:rPr lang="en" sz="2400" b="1" dirty="0">
                <a:solidFill>
                  <a:srgbClr val="FF0000"/>
                </a:solidFill>
              </a:rPr>
              <a:t>Node </a:t>
            </a:r>
            <a:r>
              <a:rPr lang="en" sz="2400" dirty="0"/>
              <a:t>; // pointer to the right child</a:t>
            </a:r>
          </a:p>
          <a:p>
            <a:pPr>
              <a:buNone/>
            </a:pPr>
            <a:r>
              <a:rPr lang="en" sz="2400" dirty="0"/>
              <a:t>END ;</a:t>
            </a:r>
          </a:p>
          <a:p>
            <a:pPr>
              <a:buNone/>
            </a:pPr>
            <a:r>
              <a:rPr lang="en" sz="2400" dirty="0" smtClean="0"/>
              <a:t>Type Tree </a:t>
            </a:r>
            <a:r>
              <a:rPr lang="en" sz="2400" dirty="0"/>
              <a:t>: </a:t>
            </a:r>
            <a:r>
              <a:rPr lang="en" sz="2400" dirty="0">
                <a:solidFill>
                  <a:srgbClr val="C00000"/>
                </a:solidFill>
              </a:rPr>
              <a:t>* </a:t>
            </a:r>
            <a:r>
              <a:rPr lang="en" sz="2400" dirty="0"/>
              <a:t>Node </a:t>
            </a:r>
            <a:r>
              <a:rPr lang="en" sz="2400" dirty="0" smtClean="0"/>
              <a:t>;</a:t>
            </a:r>
            <a:endParaRPr lang="fr-FR" sz="2400" b="1" u="sng" dirty="0">
              <a:solidFill>
                <a:srgbClr val="7030A0"/>
              </a:solidFill>
            </a:endParaRPr>
          </a:p>
        </p:txBody>
      </p:sp>
      <p:grpSp>
        <p:nvGrpSpPr>
          <p:cNvPr id="4" name="Groupe 49"/>
          <p:cNvGrpSpPr/>
          <p:nvPr/>
        </p:nvGrpSpPr>
        <p:grpSpPr>
          <a:xfrm>
            <a:off x="3143240" y="1785926"/>
            <a:ext cx="4512515" cy="2116251"/>
            <a:chOff x="1857356" y="1571612"/>
            <a:chExt cx="4512515" cy="2116251"/>
          </a:xfrm>
        </p:grpSpPr>
        <p:grpSp>
          <p:nvGrpSpPr>
            <p:cNvPr id="5" name="Groupe 12"/>
            <p:cNvGrpSpPr/>
            <p:nvPr/>
          </p:nvGrpSpPr>
          <p:grpSpPr>
            <a:xfrm>
              <a:off x="2857488" y="1571612"/>
              <a:ext cx="1226367" cy="396976"/>
              <a:chOff x="2857488" y="1571612"/>
              <a:chExt cx="1226367" cy="396976"/>
            </a:xfrm>
          </p:grpSpPr>
          <p:sp>
            <p:nvSpPr>
              <p:cNvPr id="2051" name="Text Box 3"/>
              <p:cNvSpPr txBox="1">
                <a:spLocks noChangeArrowheads="1"/>
              </p:cNvSpPr>
              <p:nvPr/>
            </p:nvSpPr>
            <p:spPr bwMode="auto">
              <a:xfrm>
                <a:off x="2857488" y="1571612"/>
                <a:ext cx="1224000" cy="180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lvl="0" algn="ctr" fontAlgn="base">
                  <a:spcBef>
                    <a:spcPct val="0"/>
                  </a:spcBef>
                  <a:spcAft>
                    <a:spcPts val="1000"/>
                  </a:spcAft>
                </a:pPr>
                <a:r>
                  <a:rPr lang="en" sz="1100" b="1" dirty="0" smtClean="0">
                    <a:latin typeface="Calibri" pitchFamily="34" charset="0"/>
                    <a:ea typeface="Arial" pitchFamily="34" charset="0"/>
                    <a:cs typeface="Arial" pitchFamily="34" charset="0"/>
                  </a:rPr>
                  <a:t>element</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3"/>
              <p:cNvSpPr txBox="1">
                <a:spLocks noChangeArrowheads="1"/>
              </p:cNvSpPr>
              <p:nvPr/>
            </p:nvSpPr>
            <p:spPr bwMode="auto">
              <a:xfrm>
                <a:off x="2857488" y="1752588"/>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chemeClr val="tx1"/>
                    </a:solidFill>
                    <a:effectLst/>
                    <a:latin typeface="Calibri" pitchFamily="34" charset="0"/>
                    <a:ea typeface="Arial" pitchFamily="34" charset="0"/>
                    <a:cs typeface="Arial" pitchFamily="34" charset="0"/>
                  </a:rPr>
                  <a:t>LC</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3"/>
              <p:cNvSpPr txBox="1">
                <a:spLocks noChangeArrowheads="1"/>
              </p:cNvSpPr>
              <p:nvPr/>
            </p:nvSpPr>
            <p:spPr bwMode="auto">
              <a:xfrm>
                <a:off x="3471855" y="1746718"/>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chemeClr val="tx1"/>
                    </a:solidFill>
                    <a:effectLst/>
                    <a:latin typeface="Calibri" pitchFamily="34" charset="0"/>
                    <a:ea typeface="Arial" pitchFamily="34" charset="0"/>
                    <a:cs typeface="Arial" pitchFamily="34" charset="0"/>
                  </a:rPr>
                  <a:t>RC</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6" name="Groupe 17"/>
            <p:cNvGrpSpPr/>
            <p:nvPr/>
          </p:nvGrpSpPr>
          <p:grpSpPr>
            <a:xfrm>
              <a:off x="1857356" y="2500306"/>
              <a:ext cx="1226367" cy="400053"/>
              <a:chOff x="2857488" y="1571612"/>
              <a:chExt cx="1226367" cy="400053"/>
            </a:xfrm>
          </p:grpSpPr>
          <p:sp>
            <p:nvSpPr>
              <p:cNvPr id="19" name="Text Box 3"/>
              <p:cNvSpPr txBox="1">
                <a:spLocks noChangeArrowheads="1"/>
              </p:cNvSpPr>
              <p:nvPr/>
            </p:nvSpPr>
            <p:spPr bwMode="auto">
              <a:xfrm>
                <a:off x="2857488" y="1571612"/>
                <a:ext cx="1224000" cy="180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 sz="1100" b="1" i="0" u="none" strike="noStrike" cap="none" normalizeH="0" baseline="0" dirty="0" smtClean="0">
                    <a:ln>
                      <a:noFill/>
                    </a:ln>
                    <a:solidFill>
                      <a:schemeClr val="tx1"/>
                    </a:solidFill>
                    <a:effectLst/>
                    <a:latin typeface="Calibri" pitchFamily="34" charset="0"/>
                    <a:ea typeface="Arial" pitchFamily="34" charset="0"/>
                    <a:cs typeface="Arial" pitchFamily="34" charset="0"/>
                  </a:rPr>
                  <a:t>element</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3"/>
              <p:cNvSpPr txBox="1">
                <a:spLocks noChangeArrowheads="1"/>
              </p:cNvSpPr>
              <p:nvPr/>
            </p:nvSpPr>
            <p:spPr bwMode="auto">
              <a:xfrm>
                <a:off x="2857488" y="1752588"/>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smtClean="0">
                    <a:ln>
                      <a:noFill/>
                    </a:ln>
                    <a:solidFill>
                      <a:schemeClr val="tx1"/>
                    </a:solidFill>
                    <a:effectLst/>
                    <a:latin typeface="Calibri" pitchFamily="34" charset="0"/>
                    <a:ea typeface="Arial" pitchFamily="34" charset="0"/>
                    <a:cs typeface="Arial" pitchFamily="34" charset="0"/>
                  </a:rPr>
                  <a:t>NULL</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1" name="Text Box 3"/>
              <p:cNvSpPr txBox="1">
                <a:spLocks noChangeArrowheads="1"/>
              </p:cNvSpPr>
              <p:nvPr/>
            </p:nvSpPr>
            <p:spPr bwMode="auto">
              <a:xfrm>
                <a:off x="3471855" y="1755665"/>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lvl="0" algn="ctr" fontAlgn="base">
                  <a:spcBef>
                    <a:spcPct val="0"/>
                  </a:spcBef>
                  <a:spcAft>
                    <a:spcPts val="1000"/>
                  </a:spcAft>
                </a:pPr>
                <a:r>
                  <a:rPr lang="fr-FR" sz="1100" b="1" dirty="0" smtClean="0">
                    <a:latin typeface="Calibri" pitchFamily="34" charset="0"/>
                    <a:ea typeface="Arial" pitchFamily="34" charset="0"/>
                    <a:cs typeface="Arial" pitchFamily="34" charset="0"/>
                  </a:rPr>
                  <a:t>NULL</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7" name="Groupe 21"/>
            <p:cNvGrpSpPr/>
            <p:nvPr/>
          </p:nvGrpSpPr>
          <p:grpSpPr>
            <a:xfrm>
              <a:off x="4214810" y="2428868"/>
              <a:ext cx="1226367" cy="396976"/>
              <a:chOff x="2857488" y="1571612"/>
              <a:chExt cx="1226367" cy="396976"/>
            </a:xfrm>
          </p:grpSpPr>
          <p:sp>
            <p:nvSpPr>
              <p:cNvPr id="23" name="Text Box 3"/>
              <p:cNvSpPr txBox="1">
                <a:spLocks noChangeArrowheads="1"/>
              </p:cNvSpPr>
              <p:nvPr/>
            </p:nvSpPr>
            <p:spPr bwMode="auto">
              <a:xfrm>
                <a:off x="2857488" y="1571612"/>
                <a:ext cx="1224000" cy="180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 sz="1100" b="1" i="0" u="none" strike="noStrike" cap="none" normalizeH="0" baseline="0" dirty="0" smtClean="0">
                    <a:ln>
                      <a:noFill/>
                    </a:ln>
                    <a:solidFill>
                      <a:schemeClr val="tx1"/>
                    </a:solidFill>
                    <a:effectLst/>
                    <a:latin typeface="Calibri" pitchFamily="34" charset="0"/>
                    <a:ea typeface="Arial" pitchFamily="34" charset="0"/>
                    <a:cs typeface="Arial" pitchFamily="34" charset="0"/>
                  </a:rPr>
                  <a:t>element</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4" name="Text Box 3"/>
              <p:cNvSpPr txBox="1">
                <a:spLocks noChangeArrowheads="1"/>
              </p:cNvSpPr>
              <p:nvPr/>
            </p:nvSpPr>
            <p:spPr bwMode="auto">
              <a:xfrm>
                <a:off x="2857488" y="1752588"/>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fr-FR" sz="1100" b="1" dirty="0" smtClean="0">
                    <a:latin typeface="Calibri" pitchFamily="34" charset="0"/>
                    <a:cs typeface="Arial" pitchFamily="34" charset="0"/>
                  </a:rPr>
                  <a:t>LC</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3"/>
              <p:cNvSpPr txBox="1">
                <a:spLocks noChangeArrowheads="1"/>
              </p:cNvSpPr>
              <p:nvPr/>
            </p:nvSpPr>
            <p:spPr bwMode="auto">
              <a:xfrm>
                <a:off x="3471855" y="1747826"/>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fr-FR" sz="1100" b="1" dirty="0" smtClean="0">
                    <a:latin typeface="Calibri" pitchFamily="34" charset="0"/>
                    <a:cs typeface="Arial" pitchFamily="34" charset="0"/>
                  </a:rPr>
                  <a:t>RC</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8" name="Groupe 25"/>
            <p:cNvGrpSpPr/>
            <p:nvPr/>
          </p:nvGrpSpPr>
          <p:grpSpPr>
            <a:xfrm>
              <a:off x="5143504" y="3214686"/>
              <a:ext cx="1226367" cy="401739"/>
              <a:chOff x="2857488" y="1571612"/>
              <a:chExt cx="1226367" cy="401739"/>
            </a:xfrm>
          </p:grpSpPr>
          <p:sp>
            <p:nvSpPr>
              <p:cNvPr id="27" name="Text Box 3"/>
              <p:cNvSpPr txBox="1">
                <a:spLocks noChangeArrowheads="1"/>
              </p:cNvSpPr>
              <p:nvPr/>
            </p:nvSpPr>
            <p:spPr bwMode="auto">
              <a:xfrm>
                <a:off x="2857488" y="1571612"/>
                <a:ext cx="1224000" cy="180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 sz="1100" b="1" i="0" u="none" strike="noStrike" cap="none" normalizeH="0" baseline="0" smtClean="0">
                    <a:ln>
                      <a:noFill/>
                    </a:ln>
                    <a:solidFill>
                      <a:schemeClr val="tx1"/>
                    </a:solidFill>
                    <a:effectLst/>
                    <a:latin typeface="Calibri" pitchFamily="34" charset="0"/>
                    <a:ea typeface="Arial" pitchFamily="34" charset="0"/>
                    <a:cs typeface="Arial" pitchFamily="34" charset="0"/>
                  </a:rPr>
                  <a:t>Element</a:t>
                </a:r>
                <a:endParaRPr kumimoji="0" lang="fr-FR" sz="1800" b="1" i="0" u="none" strike="noStrike" cap="none" normalizeH="0" baseline="0" smtClean="0">
                  <a:ln>
                    <a:noFill/>
                  </a:ln>
                  <a:solidFill>
                    <a:schemeClr val="tx1"/>
                  </a:solidFill>
                  <a:effectLst/>
                  <a:latin typeface="Arial" pitchFamily="34" charset="0"/>
                  <a:cs typeface="Arial" pitchFamily="34" charset="0"/>
                </a:endParaRPr>
              </a:p>
            </p:txBody>
          </p:sp>
          <p:sp>
            <p:nvSpPr>
              <p:cNvPr id="28" name="Text Box 3"/>
              <p:cNvSpPr txBox="1">
                <a:spLocks noChangeArrowheads="1"/>
              </p:cNvSpPr>
              <p:nvPr/>
            </p:nvSpPr>
            <p:spPr bwMode="auto">
              <a:xfrm>
                <a:off x="2857488" y="1752588"/>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lvl="0" algn="ctr" fontAlgn="base">
                  <a:spcBef>
                    <a:spcPct val="0"/>
                  </a:spcBef>
                  <a:spcAft>
                    <a:spcPts val="1000"/>
                  </a:spcAft>
                </a:pPr>
                <a:r>
                  <a:rPr lang="fr-FR" sz="1100" b="1" dirty="0" smtClean="0">
                    <a:latin typeface="Calibri" pitchFamily="34" charset="0"/>
                    <a:ea typeface="Arial" pitchFamily="34" charset="0"/>
                    <a:cs typeface="Arial" pitchFamily="34" charset="0"/>
                  </a:rPr>
                  <a:t>NULL</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9" name="Text Box 3"/>
              <p:cNvSpPr txBox="1">
                <a:spLocks noChangeArrowheads="1"/>
              </p:cNvSpPr>
              <p:nvPr/>
            </p:nvSpPr>
            <p:spPr bwMode="auto">
              <a:xfrm>
                <a:off x="3471855" y="1757351"/>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lvl="0" algn="ctr" fontAlgn="base">
                  <a:spcBef>
                    <a:spcPct val="0"/>
                  </a:spcBef>
                  <a:spcAft>
                    <a:spcPts val="1000"/>
                  </a:spcAft>
                </a:pPr>
                <a:r>
                  <a:rPr lang="fr-FR" sz="1100" b="1" dirty="0" smtClean="0">
                    <a:latin typeface="Calibri" pitchFamily="34" charset="0"/>
                    <a:ea typeface="Arial" pitchFamily="34" charset="0"/>
                    <a:cs typeface="Arial" pitchFamily="34" charset="0"/>
                  </a:rPr>
                  <a:t>NULL</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9" name="Groupe 29"/>
            <p:cNvGrpSpPr/>
            <p:nvPr/>
          </p:nvGrpSpPr>
          <p:grpSpPr>
            <a:xfrm>
              <a:off x="3136082" y="3286124"/>
              <a:ext cx="1233525" cy="401739"/>
              <a:chOff x="2850330" y="1571612"/>
              <a:chExt cx="1233525" cy="401739"/>
            </a:xfrm>
          </p:grpSpPr>
          <p:sp>
            <p:nvSpPr>
              <p:cNvPr id="31" name="Text Box 3"/>
              <p:cNvSpPr txBox="1">
                <a:spLocks noChangeArrowheads="1"/>
              </p:cNvSpPr>
              <p:nvPr/>
            </p:nvSpPr>
            <p:spPr bwMode="auto">
              <a:xfrm>
                <a:off x="2857488" y="1571612"/>
                <a:ext cx="1224000" cy="180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 sz="1100" b="1" i="0" u="none" strike="noStrike" cap="none" normalizeH="0" baseline="0" smtClean="0">
                    <a:ln>
                      <a:noFill/>
                    </a:ln>
                    <a:solidFill>
                      <a:schemeClr val="tx1"/>
                    </a:solidFill>
                    <a:effectLst/>
                    <a:latin typeface="Calibri" pitchFamily="34" charset="0"/>
                    <a:ea typeface="Arial" pitchFamily="34" charset="0"/>
                    <a:cs typeface="Arial" pitchFamily="34" charset="0"/>
                  </a:rPr>
                  <a:t>Element</a:t>
                </a:r>
                <a:endParaRPr kumimoji="0" lang="fr-FR" sz="1800" b="1" i="0" u="none" strike="noStrike" cap="none" normalizeH="0" baseline="0" smtClean="0">
                  <a:ln>
                    <a:noFill/>
                  </a:ln>
                  <a:solidFill>
                    <a:schemeClr val="tx1"/>
                  </a:solidFill>
                  <a:effectLst/>
                  <a:latin typeface="Arial" pitchFamily="34" charset="0"/>
                  <a:cs typeface="Arial" pitchFamily="34" charset="0"/>
                </a:endParaRPr>
              </a:p>
            </p:txBody>
          </p:sp>
          <p:sp>
            <p:nvSpPr>
              <p:cNvPr id="32" name="Text Box 3"/>
              <p:cNvSpPr txBox="1">
                <a:spLocks noChangeArrowheads="1"/>
              </p:cNvSpPr>
              <p:nvPr/>
            </p:nvSpPr>
            <p:spPr bwMode="auto">
              <a:xfrm>
                <a:off x="2850330" y="1752588"/>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lvl="0" algn="ctr" fontAlgn="base">
                  <a:spcBef>
                    <a:spcPct val="0"/>
                  </a:spcBef>
                  <a:spcAft>
                    <a:spcPts val="1000"/>
                  </a:spcAft>
                </a:pPr>
                <a:r>
                  <a:rPr lang="fr-FR" sz="1100" b="1" dirty="0" smtClean="0">
                    <a:latin typeface="Calibri" pitchFamily="34" charset="0"/>
                    <a:ea typeface="Arial" pitchFamily="34" charset="0"/>
                    <a:cs typeface="Arial" pitchFamily="34" charset="0"/>
                  </a:rPr>
                  <a:t>NULL</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3"/>
              <p:cNvSpPr txBox="1">
                <a:spLocks noChangeArrowheads="1"/>
              </p:cNvSpPr>
              <p:nvPr/>
            </p:nvSpPr>
            <p:spPr bwMode="auto">
              <a:xfrm>
                <a:off x="3471855" y="1757351"/>
                <a:ext cx="612000" cy="216000"/>
              </a:xfrm>
              <a:prstGeom prst="rect">
                <a:avLst/>
              </a:prstGeom>
              <a:solidFill>
                <a:srgbClr val="FFFFFF"/>
              </a:solidFill>
              <a:ln w="9525">
                <a:solidFill>
                  <a:srgbClr val="000000"/>
                </a:solidFill>
                <a:miter lim="800000"/>
                <a:headEnd/>
                <a:tailEnd/>
              </a:ln>
            </p:spPr>
            <p:txBody>
              <a:bodyPr vert="horz" wrap="square" lIns="18000" tIns="0" rIns="18000" bIns="0" numCol="1" anchor="ctr" anchorCtr="0" compatLnSpc="1">
                <a:prstTxWarp prst="textNoShape">
                  <a:avLst/>
                </a:prstTxWarp>
              </a:bodyPr>
              <a:lstStyle/>
              <a:p>
                <a:pPr lvl="0" algn="ctr" fontAlgn="base">
                  <a:spcBef>
                    <a:spcPct val="0"/>
                  </a:spcBef>
                  <a:spcAft>
                    <a:spcPts val="1000"/>
                  </a:spcAft>
                </a:pPr>
                <a:r>
                  <a:rPr lang="fr-FR" sz="1100" b="1" dirty="0" smtClean="0">
                    <a:latin typeface="Calibri" pitchFamily="34" charset="0"/>
                    <a:ea typeface="Arial" pitchFamily="34" charset="0"/>
                    <a:cs typeface="Arial" pitchFamily="34" charset="0"/>
                  </a:rPr>
                  <a:t>NULL</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35" name="Connecteur droit avec flèche 34"/>
            <p:cNvCxnSpPr>
              <a:stCxn id="11" idx="2"/>
              <a:endCxn id="19" idx="0"/>
            </p:cNvCxnSpPr>
            <p:nvPr/>
          </p:nvCxnSpPr>
          <p:spPr>
            <a:xfrm rot="5400000">
              <a:off x="2550563" y="1887381"/>
              <a:ext cx="531718" cy="69413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a:off x="3786182" y="1981190"/>
              <a:ext cx="857256" cy="44767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a:stCxn id="24" idx="2"/>
            </p:cNvCxnSpPr>
            <p:nvPr/>
          </p:nvCxnSpPr>
          <p:spPr>
            <a:xfrm rot="5400000">
              <a:off x="3907530" y="2704496"/>
              <a:ext cx="491932" cy="73462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5000628" y="2835636"/>
              <a:ext cx="642942" cy="3600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Espace réservé du numéro de diapositive 33"/>
          <p:cNvSpPr>
            <a:spLocks noGrp="1"/>
          </p:cNvSpPr>
          <p:nvPr>
            <p:ph type="sldNum" sz="quarter" idx="12"/>
          </p:nvPr>
        </p:nvSpPr>
        <p:spPr/>
        <p:txBody>
          <a:bodyPr/>
          <a:lstStyle/>
          <a:p>
            <a:fld id="{9D1D65BF-4369-4B21-B7D3-3C1B1F8F5F58}" type="slidenum">
              <a:rPr lang="fr-FR" smtClean="0"/>
              <a:pPr/>
              <a:t>16</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fade">
                                      <p:cBhvr>
                                        <p:cTn id="16" dur="500"/>
                                        <p:tgtEl>
                                          <p:spTgt spid="3">
                                            <p:txEl>
                                              <p:pRg st="10" end="1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Effect transition="in" filter="fade">
                                      <p:cBhvr>
                                        <p:cTn id="19" dur="500"/>
                                        <p:tgtEl>
                                          <p:spTgt spid="3">
                                            <p:txEl>
                                              <p:pRg st="11" end="1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2" end="12"/>
                                            </p:txEl>
                                          </p:spTgt>
                                        </p:tgtEl>
                                        <p:attrNameLst>
                                          <p:attrName>style.visibility</p:attrName>
                                        </p:attrNameLst>
                                      </p:cBhvr>
                                      <p:to>
                                        <p:strVal val="visible"/>
                                      </p:to>
                                    </p:set>
                                    <p:animEffect transition="in" filter="fade">
                                      <p:cBhvr>
                                        <p:cTn id="22" dur="500"/>
                                        <p:tgtEl>
                                          <p:spTgt spid="3">
                                            <p:txEl>
                                              <p:pRg st="12" end="12"/>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animEffect transition="in" filter="fade">
                                      <p:cBhvr>
                                        <p:cTn id="25"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2.3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715436" cy="5572164"/>
          </a:xfrm>
        </p:spPr>
        <p:txBody>
          <a:bodyPr>
            <a:normAutofit/>
          </a:bodyPr>
          <a:lstStyle/>
          <a:p>
            <a:pPr marL="180975" indent="-180975" algn="just">
              <a:buFont typeface="+mj-lt"/>
              <a:buAutoNum type="arabicPeriod"/>
            </a:pPr>
            <a:r>
              <a:rPr lang="en" sz="2400" b="1" dirty="0" smtClean="0">
                <a:solidFill>
                  <a:srgbClr val="7030A0"/>
                </a:solidFill>
              </a:rPr>
              <a:t>Create_node </a:t>
            </a:r>
            <a:r>
              <a:rPr lang="en" sz="2400" b="1" dirty="0">
                <a:solidFill>
                  <a:srgbClr val="7030A0"/>
                </a:solidFill>
              </a:rPr>
              <a:t>function </a:t>
            </a:r>
            <a:r>
              <a:rPr lang="en" sz="2400" b="1" dirty="0" smtClean="0">
                <a:solidFill>
                  <a:srgbClr val="7030A0"/>
                </a:solidFill>
              </a:rPr>
              <a:t>: </a:t>
            </a:r>
            <a:r>
              <a:rPr lang="en" sz="2400" b="1" dirty="0" smtClean="0"/>
              <a:t>creates a node containing the value x and without children (</a:t>
            </a:r>
            <a:r>
              <a:rPr lang="fr-FR" sz="2400" b="1" dirty="0" smtClean="0"/>
              <a:t>LC</a:t>
            </a:r>
            <a:r>
              <a:rPr lang="en" sz="2400" b="1" dirty="0" smtClean="0"/>
              <a:t>=</a:t>
            </a:r>
            <a:r>
              <a:rPr lang="fr-FR" sz="2400" b="1" dirty="0" smtClean="0"/>
              <a:t>NULL</a:t>
            </a:r>
            <a:r>
              <a:rPr lang="en" sz="2400" b="1" dirty="0" smtClean="0"/>
              <a:t>, </a:t>
            </a:r>
            <a:r>
              <a:rPr lang="fr-FR" sz="2400" b="1" dirty="0" smtClean="0"/>
              <a:t>RC</a:t>
            </a:r>
            <a:r>
              <a:rPr lang="en" sz="2400" b="1" dirty="0" smtClean="0"/>
              <a:t>=</a:t>
            </a:r>
            <a:r>
              <a:rPr lang="fr-FR" sz="2400" b="1" dirty="0" smtClean="0"/>
              <a:t>NULL</a:t>
            </a:r>
            <a:r>
              <a:rPr lang="en" sz="2400" b="1" dirty="0" smtClean="0"/>
              <a:t>) and returns a pointer to the </a:t>
            </a:r>
            <a:r>
              <a:rPr lang="en" sz="2400" b="1" dirty="0"/>
              <a:t>created </a:t>
            </a:r>
            <a:r>
              <a:rPr lang="en" sz="2400" b="1" dirty="0" smtClean="0"/>
              <a:t>node. </a:t>
            </a:r>
            <a:endParaRPr lang="fr-FR" sz="2200" b="1" dirty="0" smtClean="0"/>
          </a:p>
          <a:p>
            <a:pPr marL="457200" indent="-457200">
              <a:buNone/>
            </a:pPr>
            <a:r>
              <a:rPr lang="en" sz="2200" b="1" dirty="0" smtClean="0"/>
              <a:t>Function Create_node​ </a:t>
            </a:r>
            <a:r>
              <a:rPr lang="en" sz="2200" b="1" dirty="0"/>
              <a:t>( </a:t>
            </a:r>
            <a:r>
              <a:rPr lang="en" sz="2200" b="1" dirty="0">
                <a:solidFill>
                  <a:srgbClr val="7030A0"/>
                </a:solidFill>
              </a:rPr>
              <a:t>x: Element </a:t>
            </a:r>
            <a:r>
              <a:rPr lang="en" sz="2200" b="1" dirty="0"/>
              <a:t>): Tree</a:t>
            </a:r>
          </a:p>
          <a:p>
            <a:pPr marL="457200" indent="-457200">
              <a:buNone/>
            </a:pPr>
            <a:r>
              <a:rPr lang="en" sz="2200" b="1" dirty="0"/>
              <a:t> </a:t>
            </a:r>
            <a:r>
              <a:rPr lang="en" sz="2200" b="1" dirty="0" smtClean="0"/>
              <a:t>	N:Tree </a:t>
            </a:r>
            <a:r>
              <a:rPr lang="en" sz="2200" b="1" dirty="0"/>
              <a:t>;</a:t>
            </a:r>
          </a:p>
          <a:p>
            <a:pPr marL="457200" indent="-457200">
              <a:buNone/>
            </a:pPr>
            <a:r>
              <a:rPr lang="fr-FR" sz="2200" b="1" dirty="0" smtClean="0"/>
              <a:t>Begin</a:t>
            </a:r>
            <a:endParaRPr lang="en" sz="2200" b="1" dirty="0"/>
          </a:p>
          <a:p>
            <a:pPr marL="857250" lvl="1" indent="-457200">
              <a:buNone/>
            </a:pPr>
            <a:r>
              <a:rPr lang="en" sz="2000" b="1" dirty="0"/>
              <a:t> </a:t>
            </a:r>
            <a:r>
              <a:rPr lang="en" sz="2000" b="1" dirty="0" smtClean="0"/>
              <a:t>N </a:t>
            </a:r>
            <a:r>
              <a:rPr lang="en" sz="2000" b="1" dirty="0" smtClean="0">
                <a:sym typeface="Wingdings" pitchFamily="2" charset="2"/>
              </a:rPr>
              <a:t> </a:t>
            </a:r>
            <a:r>
              <a:rPr lang="en" sz="2000" b="1" dirty="0" smtClean="0"/>
              <a:t>Allocate ( Node </a:t>
            </a:r>
            <a:r>
              <a:rPr lang="en" sz="2000" b="1" dirty="0"/>
              <a:t>);</a:t>
            </a:r>
          </a:p>
          <a:p>
            <a:pPr marL="457200" indent="-457200">
              <a:buNone/>
            </a:pPr>
            <a:r>
              <a:rPr lang="en" sz="2200" b="1" dirty="0" smtClean="0"/>
              <a:t>	N-</a:t>
            </a:r>
            <a:r>
              <a:rPr lang="en" sz="2200" b="1" dirty="0"/>
              <a:t>&gt;element </a:t>
            </a:r>
            <a:r>
              <a:rPr lang="en" sz="2200" b="1" dirty="0">
                <a:sym typeface="Wingdings" pitchFamily="2" charset="2"/>
              </a:rPr>
              <a:t> </a:t>
            </a:r>
            <a:r>
              <a:rPr lang="en" sz="2200" b="1" dirty="0"/>
              <a:t>x;</a:t>
            </a:r>
          </a:p>
          <a:p>
            <a:pPr marL="457200" indent="-457200">
              <a:buNone/>
            </a:pPr>
            <a:r>
              <a:rPr lang="en" sz="2200" b="1" dirty="0" smtClean="0"/>
              <a:t>	N-</a:t>
            </a:r>
            <a:r>
              <a:rPr lang="en" sz="2200" b="1" dirty="0"/>
              <a:t>&gt; </a:t>
            </a:r>
            <a:r>
              <a:rPr lang="fr-FR" sz="2200" b="1" dirty="0" smtClean="0"/>
              <a:t>RC</a:t>
            </a:r>
            <a:r>
              <a:rPr lang="en" sz="2200" b="1" dirty="0" smtClean="0"/>
              <a:t> </a:t>
            </a:r>
            <a:r>
              <a:rPr lang="en" sz="2200" b="1" dirty="0" smtClean="0">
                <a:sym typeface="Wingdings" pitchFamily="2" charset="2"/>
              </a:rPr>
              <a:t></a:t>
            </a:r>
            <a:r>
              <a:rPr lang="fr-FR" sz="2200" b="1" dirty="0" smtClean="0">
                <a:sym typeface="Wingdings" pitchFamily="2" charset="2"/>
              </a:rPr>
              <a:t>NULL</a:t>
            </a:r>
            <a:r>
              <a:rPr lang="en" sz="2200" b="1" dirty="0" smtClean="0">
                <a:sym typeface="Wingdings" pitchFamily="2" charset="2"/>
              </a:rPr>
              <a:t> </a:t>
            </a:r>
            <a:r>
              <a:rPr lang="en" sz="2200" b="1" dirty="0">
                <a:sym typeface="Wingdings" pitchFamily="2" charset="2"/>
              </a:rPr>
              <a:t>;</a:t>
            </a:r>
          </a:p>
          <a:p>
            <a:pPr marL="457200" indent="-457200">
              <a:buNone/>
            </a:pPr>
            <a:r>
              <a:rPr lang="en" sz="2200" b="1" dirty="0" smtClean="0">
                <a:sym typeface="Wingdings" pitchFamily="2" charset="2"/>
              </a:rPr>
              <a:t>	N-</a:t>
            </a:r>
            <a:r>
              <a:rPr lang="en" sz="2200" b="1" dirty="0">
                <a:sym typeface="Wingdings" pitchFamily="2" charset="2"/>
              </a:rPr>
              <a:t>&gt; </a:t>
            </a:r>
            <a:r>
              <a:rPr lang="fr-FR" sz="2200" b="1" dirty="0" smtClean="0">
                <a:sym typeface="Wingdings" pitchFamily="2" charset="2"/>
              </a:rPr>
              <a:t>LC</a:t>
            </a:r>
            <a:r>
              <a:rPr lang="en" sz="2200" b="1" dirty="0" smtClean="0">
                <a:sym typeface="Wingdings" pitchFamily="2" charset="2"/>
              </a:rPr>
              <a:t></a:t>
            </a:r>
            <a:r>
              <a:rPr lang="fr-FR" sz="2200" b="1" dirty="0" smtClean="0">
                <a:sym typeface="Wingdings" pitchFamily="2" charset="2"/>
              </a:rPr>
              <a:t>NULL</a:t>
            </a:r>
            <a:r>
              <a:rPr lang="en" sz="2200" b="1" dirty="0" smtClean="0">
                <a:sym typeface="Wingdings" pitchFamily="2" charset="2"/>
              </a:rPr>
              <a:t> </a:t>
            </a:r>
            <a:r>
              <a:rPr lang="en" sz="2200" b="1" dirty="0">
                <a:sym typeface="Wingdings" pitchFamily="2" charset="2"/>
              </a:rPr>
              <a:t>;</a:t>
            </a:r>
            <a:endParaRPr lang="fr-FR" sz="2200" b="1" dirty="0"/>
          </a:p>
          <a:p>
            <a:pPr marL="457200" indent="-457200">
              <a:buNone/>
            </a:pPr>
            <a:r>
              <a:rPr lang="en" sz="2200" b="1" dirty="0" smtClean="0"/>
              <a:t>	Return </a:t>
            </a:r>
            <a:r>
              <a:rPr lang="en" sz="2200" b="1" dirty="0"/>
              <a:t>(N)</a:t>
            </a:r>
          </a:p>
          <a:p>
            <a:pPr marL="457200" indent="-457200" algn="just">
              <a:buNone/>
            </a:pPr>
            <a:r>
              <a:rPr lang="en" sz="2200" b="1" dirty="0" smtClean="0"/>
              <a:t>END</a:t>
            </a:r>
          </a:p>
          <a:p>
            <a:pPr marL="457200" indent="-457200" algn="just">
              <a:buNone/>
            </a:pPr>
            <a:r>
              <a:rPr lang="en" sz="2200" b="1" dirty="0" smtClean="0"/>
              <a:t> </a:t>
            </a: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17</a:t>
            </a:fld>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59153984"/>
              </p:ext>
            </p:extLst>
          </p:nvPr>
        </p:nvGraphicFramePr>
        <p:xfrm>
          <a:off x="5076056" y="4005064"/>
          <a:ext cx="2329630" cy="1008112"/>
        </p:xfrm>
        <a:graphic>
          <a:graphicData uri="http://schemas.openxmlformats.org/drawingml/2006/table">
            <a:tbl>
              <a:tblPr firstRow="1" bandRow="1">
                <a:tableStyleId>{5C22544A-7EE6-4342-B048-85BDC9FD1C3A}</a:tableStyleId>
              </a:tblPr>
              <a:tblGrid>
                <a:gridCol w="1164815"/>
                <a:gridCol w="1164815"/>
              </a:tblGrid>
              <a:tr h="432048">
                <a:tc gridSpan="2">
                  <a:txBody>
                    <a:bodyPr/>
                    <a:lstStyle/>
                    <a:p>
                      <a:pPr algn="ctr"/>
                      <a:r>
                        <a:rPr lang="en" dirty="0" smtClean="0">
                          <a:solidFill>
                            <a:schemeClr val="tx1"/>
                          </a:solidFill>
                        </a:rPr>
                        <a:t>X</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p>
                  </a:txBody>
                  <a:tcPr/>
                </a:tc>
              </a:tr>
              <a:tr h="576064">
                <a:tc>
                  <a:txBody>
                    <a:bodyPr/>
                    <a:lstStyle/>
                    <a:p>
                      <a:pPr algn="ctr"/>
                      <a:r>
                        <a:rPr lang="fr-FR" dirty="0" smtClean="0"/>
                        <a:t>NULL</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dirty="0" smtClean="0"/>
                        <a:t>NULL</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8" name="Connecteur droit avec flèche 7"/>
          <p:cNvCxnSpPr/>
          <p:nvPr/>
        </p:nvCxnSpPr>
        <p:spPr>
          <a:xfrm>
            <a:off x="4716016" y="3284984"/>
            <a:ext cx="720080" cy="72008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430593" y="3050439"/>
            <a:ext cx="333746" cy="369332"/>
          </a:xfrm>
          <a:prstGeom prst="rect">
            <a:avLst/>
          </a:prstGeom>
        </p:spPr>
        <p:txBody>
          <a:bodyPr wrap="none">
            <a:spAutoFit/>
          </a:bodyPr>
          <a:lstStyle/>
          <a:p>
            <a:r>
              <a:rPr lang="en" dirty="0" smtClean="0"/>
              <a:t>N</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anim calcmode="lin" valueType="num">
                                      <p:cBhvr>
                                        <p:cTn id="4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fade">
                                      <p:cBhvr>
                                        <p:cTn id="54" dur="1000"/>
                                        <p:tgtEl>
                                          <p:spTgt spid="5"/>
                                        </p:tgtEl>
                                      </p:cBhvr>
                                    </p:animEffect>
                                    <p:anim calcmode="lin" valueType="num">
                                      <p:cBhvr>
                                        <p:cTn id="55" dur="1000" fill="hold"/>
                                        <p:tgtEl>
                                          <p:spTgt spid="5"/>
                                        </p:tgtEl>
                                        <p:attrNameLst>
                                          <p:attrName>ppt_x</p:attrName>
                                        </p:attrNameLst>
                                      </p:cBhvr>
                                      <p:tavLst>
                                        <p:tav tm="0">
                                          <p:val>
                                            <p:strVal val="#ppt_x"/>
                                          </p:val>
                                        </p:tav>
                                        <p:tav tm="100000">
                                          <p:val>
                                            <p:strVal val="#ppt_x"/>
                                          </p:val>
                                        </p:tav>
                                      </p:tavLst>
                                    </p:anim>
                                    <p:anim calcmode="lin" valueType="num">
                                      <p:cBhvr>
                                        <p:cTn id="56" dur="1000" fill="hold"/>
                                        <p:tgtEl>
                                          <p:spTgt spid="5"/>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fade">
                                      <p:cBhvr>
                                        <p:cTn id="59" dur="1000"/>
                                        <p:tgtEl>
                                          <p:spTgt spid="8"/>
                                        </p:tgtEl>
                                      </p:cBhvr>
                                    </p:animEffect>
                                    <p:anim calcmode="lin" valueType="num">
                                      <p:cBhvr>
                                        <p:cTn id="60" dur="1000" fill="hold"/>
                                        <p:tgtEl>
                                          <p:spTgt spid="8"/>
                                        </p:tgtEl>
                                        <p:attrNameLst>
                                          <p:attrName>ppt_x</p:attrName>
                                        </p:attrNameLst>
                                      </p:cBhvr>
                                      <p:tavLst>
                                        <p:tav tm="0">
                                          <p:val>
                                            <p:strVal val="#ppt_x"/>
                                          </p:val>
                                        </p:tav>
                                        <p:tav tm="100000">
                                          <p:val>
                                            <p:strVal val="#ppt_x"/>
                                          </p:val>
                                        </p:tav>
                                      </p:tavLst>
                                    </p:anim>
                                    <p:anim calcmode="lin" valueType="num">
                                      <p:cBhvr>
                                        <p:cTn id="61" dur="1000" fill="hold"/>
                                        <p:tgtEl>
                                          <p:spTgt spid="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fade">
                                      <p:cBhvr>
                                        <p:cTn id="64" dur="1000"/>
                                        <p:tgtEl>
                                          <p:spTgt spid="9"/>
                                        </p:tgtEl>
                                      </p:cBhvr>
                                    </p:animEffect>
                                    <p:anim calcmode="lin" valueType="num">
                                      <p:cBhvr>
                                        <p:cTn id="65" dur="1000" fill="hold"/>
                                        <p:tgtEl>
                                          <p:spTgt spid="9"/>
                                        </p:tgtEl>
                                        <p:attrNameLst>
                                          <p:attrName>ppt_x</p:attrName>
                                        </p:attrNameLst>
                                      </p:cBhvr>
                                      <p:tavLst>
                                        <p:tav tm="0">
                                          <p:val>
                                            <p:strVal val="#ppt_x"/>
                                          </p:val>
                                        </p:tav>
                                        <p:tav tm="100000">
                                          <p:val>
                                            <p:strVal val="#ppt_x"/>
                                          </p:val>
                                        </p:tav>
                                      </p:tavLst>
                                    </p:anim>
                                    <p:anim calcmode="lin" valueType="num">
                                      <p:cBhvr>
                                        <p:cTn id="6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2.3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715436" cy="5572164"/>
          </a:xfrm>
        </p:spPr>
        <p:txBody>
          <a:bodyPr>
            <a:normAutofit/>
          </a:bodyPr>
          <a:lstStyle/>
          <a:p>
            <a:pPr marL="265113" indent="-265113" algn="just">
              <a:buFont typeface="+mj-lt"/>
              <a:buAutoNum type="arabicPeriod" startAt="2"/>
            </a:pPr>
            <a:r>
              <a:rPr lang="en" sz="2400" b="1" dirty="0" smtClean="0">
                <a:solidFill>
                  <a:srgbClr val="7030A0"/>
                </a:solidFill>
              </a:rPr>
              <a:t>The Content function: </a:t>
            </a:r>
            <a:r>
              <a:rPr lang="en" sz="2400" b="1" dirty="0" smtClean="0"/>
              <a:t>returns the content (value) of a node.</a:t>
            </a:r>
          </a:p>
          <a:p>
            <a:pPr marL="457200" indent="-457200">
              <a:buNone/>
            </a:pPr>
            <a:r>
              <a:rPr lang="en" sz="2200" b="1" dirty="0"/>
              <a:t>F</a:t>
            </a:r>
            <a:r>
              <a:rPr lang="en" sz="2200" b="1" dirty="0" smtClean="0"/>
              <a:t>unction </a:t>
            </a:r>
            <a:r>
              <a:rPr lang="en" sz="2200" b="1" dirty="0"/>
              <a:t>Content (</a:t>
            </a:r>
            <a:r>
              <a:rPr lang="en" sz="2200" b="1" dirty="0" smtClean="0"/>
              <a:t>a: </a:t>
            </a:r>
            <a:r>
              <a:rPr lang="en" sz="2200" b="1" dirty="0"/>
              <a:t>Tree): Element</a:t>
            </a:r>
          </a:p>
          <a:p>
            <a:pPr marL="457200" indent="-457200">
              <a:buNone/>
            </a:pPr>
            <a:r>
              <a:rPr lang="fr-FR" sz="2200" b="1" dirty="0" smtClean="0"/>
              <a:t>Begin</a:t>
            </a:r>
            <a:endParaRPr lang="en" sz="2200" b="1" dirty="0"/>
          </a:p>
          <a:p>
            <a:pPr marL="457200" indent="-457200">
              <a:buNone/>
            </a:pPr>
            <a:r>
              <a:rPr lang="en" sz="2200" b="1" dirty="0" smtClean="0"/>
              <a:t>	Returns (a </a:t>
            </a:r>
            <a:r>
              <a:rPr lang="en" sz="2200" b="1" dirty="0"/>
              <a:t>-&gt; element)</a:t>
            </a:r>
          </a:p>
          <a:p>
            <a:pPr marL="457200" indent="-457200">
              <a:buNone/>
            </a:pPr>
            <a:r>
              <a:rPr lang="en" sz="2200" b="1" dirty="0"/>
              <a:t>END</a:t>
            </a:r>
            <a:endParaRPr lang="fr-FR" sz="2200" b="1" dirty="0" smtClean="0"/>
          </a:p>
          <a:p>
            <a:pPr marL="457200" indent="-457200">
              <a:buNone/>
            </a:pPr>
            <a:endParaRPr lang="fr-FR" sz="2200" b="1" dirty="0" smtClean="0"/>
          </a:p>
          <a:p>
            <a:pPr marL="457200" indent="-457200">
              <a:buFont typeface="+mj-lt"/>
              <a:buAutoNum type="arabicPeriod" startAt="3"/>
            </a:pPr>
            <a:r>
              <a:rPr lang="en" sz="2400" b="1" dirty="0">
                <a:solidFill>
                  <a:srgbClr val="7030A0"/>
                </a:solidFill>
              </a:rPr>
              <a:t>Is_empty: </a:t>
            </a:r>
            <a:r>
              <a:rPr lang="en" sz="2400" b="1" dirty="0"/>
              <a:t>Tests whether a tree is empty or not </a:t>
            </a:r>
            <a:r>
              <a:rPr lang="en" sz="2400" b="1" dirty="0">
                <a:solidFill>
                  <a:srgbClr val="7030A0"/>
                </a:solidFill>
              </a:rPr>
              <a:t>.</a:t>
            </a:r>
          </a:p>
          <a:p>
            <a:pPr marL="457200" indent="-457200">
              <a:buNone/>
            </a:pPr>
            <a:r>
              <a:rPr lang="en" sz="2400" b="1" dirty="0"/>
              <a:t>Function Is_empty(a: Tree): boolean</a:t>
            </a:r>
          </a:p>
          <a:p>
            <a:pPr marL="457200" indent="-457200">
              <a:buNone/>
            </a:pPr>
            <a:r>
              <a:rPr lang="fr-FR" sz="2400" b="1" dirty="0" smtClean="0"/>
              <a:t>Begin</a:t>
            </a:r>
            <a:endParaRPr lang="en" sz="2400" b="1" dirty="0"/>
          </a:p>
          <a:p>
            <a:pPr marL="457200" indent="-457200">
              <a:buNone/>
            </a:pPr>
            <a:r>
              <a:rPr lang="en" sz="2400" b="1" dirty="0" smtClean="0"/>
              <a:t>	Returns </a:t>
            </a:r>
            <a:r>
              <a:rPr lang="en" sz="2400" b="1" dirty="0"/>
              <a:t>(</a:t>
            </a:r>
            <a:r>
              <a:rPr lang="en" sz="2400" b="1" dirty="0" smtClean="0"/>
              <a:t>a=</a:t>
            </a:r>
            <a:r>
              <a:rPr lang="fr-FR" sz="2400" b="1" dirty="0" smtClean="0"/>
              <a:t>NULL</a:t>
            </a:r>
            <a:r>
              <a:rPr lang="en" sz="2400" b="1" dirty="0" smtClean="0"/>
              <a:t>)</a:t>
            </a:r>
            <a:endParaRPr lang="en" sz="2400" b="1" dirty="0"/>
          </a:p>
          <a:p>
            <a:pPr marL="457200" indent="-457200">
              <a:buNone/>
            </a:pPr>
            <a:r>
              <a:rPr lang="en" sz="2400" b="1" dirty="0"/>
              <a:t>END</a:t>
            </a:r>
          </a:p>
          <a:p>
            <a:pPr marL="457200" indent="-457200">
              <a:buNone/>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18</a:t>
            </a:fld>
            <a:endParaRPr lang="fr-FR" dirty="0"/>
          </a:p>
        </p:txBody>
      </p:sp>
    </p:spTree>
    <p:extLst>
      <p:ext uri="{BB962C8B-B14F-4D97-AF65-F5344CB8AC3E}">
        <p14:creationId xmlns:p14="http://schemas.microsoft.com/office/powerpoint/2010/main" val="101613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Effect transition="in" filter="fade">
                                      <p:cBhvr>
                                        <p:cTn id="54" dur="1000"/>
                                        <p:tgtEl>
                                          <p:spTgt spid="3">
                                            <p:txEl>
                                              <p:pRg st="10" end="10"/>
                                            </p:txEl>
                                          </p:spTgt>
                                        </p:tgtEl>
                                      </p:cBhvr>
                                    </p:animEffect>
                                    <p:anim calcmode="lin" valueType="num">
                                      <p:cBhvr>
                                        <p:cTn id="5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2.3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715436" cy="5572164"/>
          </a:xfrm>
        </p:spPr>
        <p:txBody>
          <a:bodyPr>
            <a:normAutofit lnSpcReduction="10000"/>
          </a:bodyPr>
          <a:lstStyle/>
          <a:p>
            <a:pPr marL="457200" indent="-457200">
              <a:spcAft>
                <a:spcPts val="1200"/>
              </a:spcAft>
              <a:buFont typeface="+mj-lt"/>
              <a:buAutoNum type="arabicPeriod" startAt="4"/>
            </a:pPr>
            <a:r>
              <a:rPr lang="en" sz="2400" b="1" dirty="0" smtClean="0">
                <a:solidFill>
                  <a:srgbClr val="7030A0"/>
                </a:solidFill>
              </a:rPr>
              <a:t>The LeftChild(a: Tree) function: </a:t>
            </a:r>
            <a:r>
              <a:rPr lang="en" sz="2400" b="1" dirty="0" smtClean="0"/>
              <a:t>returns the left son of a tree (the left subtree).</a:t>
            </a:r>
          </a:p>
          <a:p>
            <a:pPr marL="457200" indent="-457200">
              <a:buNone/>
            </a:pPr>
            <a:r>
              <a:rPr lang="en" sz="2400" b="1" dirty="0" smtClean="0"/>
              <a:t>Function </a:t>
            </a:r>
            <a:r>
              <a:rPr lang="fr-FR" sz="2400" b="1" dirty="0" err="1" smtClean="0"/>
              <a:t>LeftChild</a:t>
            </a:r>
            <a:r>
              <a:rPr lang="en" sz="2400" b="1" dirty="0" smtClean="0"/>
              <a:t> (a: </a:t>
            </a:r>
            <a:r>
              <a:rPr lang="en" sz="2400" b="1" dirty="0"/>
              <a:t>Tree): Tree</a:t>
            </a:r>
          </a:p>
          <a:p>
            <a:pPr marL="457200" indent="-457200">
              <a:buNone/>
            </a:pPr>
            <a:r>
              <a:rPr lang="fr-FR" sz="2400" b="1" dirty="0" smtClean="0"/>
              <a:t>Begin</a:t>
            </a:r>
            <a:endParaRPr lang="en" sz="2400" b="1" dirty="0"/>
          </a:p>
          <a:p>
            <a:pPr marL="457200" indent="-457200">
              <a:buNone/>
            </a:pPr>
            <a:r>
              <a:rPr lang="en" sz="2400" b="1" dirty="0" smtClean="0"/>
              <a:t>	Returns (a- &gt;</a:t>
            </a:r>
            <a:r>
              <a:rPr lang="fr-FR" sz="2400" b="1" dirty="0" smtClean="0"/>
              <a:t>LC</a:t>
            </a:r>
            <a:r>
              <a:rPr lang="en" sz="2400" b="1" dirty="0" smtClean="0"/>
              <a:t>)</a:t>
            </a:r>
            <a:endParaRPr lang="en" sz="2400" b="1" dirty="0"/>
          </a:p>
          <a:p>
            <a:pPr marL="457200" indent="-457200">
              <a:buNone/>
            </a:pPr>
            <a:r>
              <a:rPr lang="en" sz="2400" b="1" dirty="0" smtClean="0"/>
              <a:t>END</a:t>
            </a:r>
          </a:p>
          <a:p>
            <a:pPr marL="457200" indent="-457200">
              <a:buNone/>
            </a:pPr>
            <a:endParaRPr lang="fr-FR" sz="2400" b="1" dirty="0" smtClean="0"/>
          </a:p>
          <a:p>
            <a:pPr marL="457200" indent="-457200">
              <a:spcAft>
                <a:spcPts val="1200"/>
              </a:spcAft>
              <a:buFont typeface="+mj-lt"/>
              <a:buAutoNum type="arabicPeriod" startAt="5"/>
            </a:pPr>
            <a:r>
              <a:rPr lang="en" sz="2400" b="1" dirty="0" smtClean="0">
                <a:solidFill>
                  <a:srgbClr val="7030A0"/>
                </a:solidFill>
              </a:rPr>
              <a:t>The RightChild function (a: Tree): </a:t>
            </a:r>
            <a:r>
              <a:rPr lang="en" sz="2400" b="1" dirty="0" smtClean="0"/>
              <a:t>returns the right son </a:t>
            </a:r>
            <a:r>
              <a:rPr lang="en" sz="2400" b="1" dirty="0"/>
              <a:t>of a tree (the right </a:t>
            </a:r>
            <a:r>
              <a:rPr lang="en" sz="2400" b="1" dirty="0" smtClean="0"/>
              <a:t>subtree).</a:t>
            </a:r>
          </a:p>
          <a:p>
            <a:pPr marL="457200" indent="-457200">
              <a:buNone/>
            </a:pPr>
            <a:r>
              <a:rPr lang="fr-FR" sz="2400" b="1" dirty="0"/>
              <a:t>F</a:t>
            </a:r>
            <a:r>
              <a:rPr lang="en" sz="2400" b="1" dirty="0"/>
              <a:t>unction </a:t>
            </a:r>
            <a:r>
              <a:rPr lang="fr-FR" sz="2400" b="1" dirty="0" err="1" smtClean="0"/>
              <a:t>RightChild</a:t>
            </a:r>
            <a:r>
              <a:rPr lang="fr-FR" sz="2400" b="1" dirty="0" smtClean="0"/>
              <a:t> </a:t>
            </a:r>
            <a:r>
              <a:rPr lang="en" sz="2400" b="1" dirty="0" smtClean="0"/>
              <a:t>(a: </a:t>
            </a:r>
            <a:r>
              <a:rPr lang="en" sz="2400" b="1" dirty="0"/>
              <a:t>Tree): Tree</a:t>
            </a:r>
          </a:p>
          <a:p>
            <a:pPr marL="457200" indent="-457200">
              <a:buNone/>
            </a:pPr>
            <a:r>
              <a:rPr lang="fr-FR" sz="2400" b="1" dirty="0" smtClean="0"/>
              <a:t>Begin</a:t>
            </a:r>
            <a:endParaRPr lang="en" sz="2400" b="1" dirty="0"/>
          </a:p>
          <a:p>
            <a:pPr marL="457200" indent="-457200">
              <a:buNone/>
            </a:pPr>
            <a:r>
              <a:rPr lang="en" sz="2400" b="1" dirty="0" smtClean="0"/>
              <a:t>	Returns (a- &gt;</a:t>
            </a:r>
            <a:r>
              <a:rPr lang="fr-FR" sz="2400" b="1" dirty="0" smtClean="0"/>
              <a:t>RC</a:t>
            </a:r>
            <a:r>
              <a:rPr lang="en" sz="2400" b="1" dirty="0" smtClean="0"/>
              <a:t>)</a:t>
            </a:r>
            <a:endParaRPr lang="en" sz="2400" b="1" dirty="0"/>
          </a:p>
          <a:p>
            <a:pPr marL="457200" indent="-457200">
              <a:buNone/>
            </a:pPr>
            <a:r>
              <a:rPr lang="en" sz="2400" b="1" dirty="0"/>
              <a:t>END</a:t>
            </a:r>
            <a:endParaRPr lang="fr-FR" sz="2400"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19</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908720"/>
            <a:ext cx="8572560" cy="5572164"/>
          </a:xfrm>
        </p:spPr>
        <p:txBody>
          <a:bodyPr>
            <a:normAutofit/>
          </a:bodyPr>
          <a:lstStyle/>
          <a:p>
            <a:pPr algn="just"/>
            <a:r>
              <a:rPr lang="en" sz="2400" dirty="0" smtClean="0"/>
              <a:t>In Array we have:</a:t>
            </a:r>
          </a:p>
          <a:p>
            <a:pPr algn="just">
              <a:buNone/>
            </a:pPr>
            <a:r>
              <a:rPr lang="en" sz="2400" dirty="0" smtClean="0">
                <a:solidFill>
                  <a:srgbClr val="FF0000"/>
                </a:solidFill>
              </a:rPr>
              <a:t>      </a:t>
            </a:r>
            <a:r>
              <a:rPr lang="en" b="1" dirty="0" smtClean="0">
                <a:solidFill>
                  <a:srgbClr val="FF0000"/>
                </a:solidFill>
              </a:rPr>
              <a:t>+ </a:t>
            </a:r>
            <a:r>
              <a:rPr lang="en" sz="2400" dirty="0" smtClean="0"/>
              <a:t>Direct access by index (fast)</a:t>
            </a:r>
          </a:p>
          <a:p>
            <a:pPr marL="628650" indent="-628650" algn="just">
              <a:buNone/>
            </a:pPr>
            <a:r>
              <a:rPr lang="en" sz="2400" b="1" dirty="0" smtClean="0">
                <a:solidFill>
                  <a:srgbClr val="FF0000"/>
                </a:solidFill>
              </a:rPr>
              <a:t>      </a:t>
            </a:r>
            <a:r>
              <a:rPr lang="en" b="1" dirty="0" smtClean="0">
                <a:solidFill>
                  <a:srgbClr val="FF0000"/>
                </a:solidFill>
              </a:rPr>
              <a:t>- </a:t>
            </a:r>
            <a:r>
              <a:rPr lang="en" sz="2400" dirty="0" smtClean="0"/>
              <a:t>Insertion and deletion require shifting </a:t>
            </a:r>
          </a:p>
          <a:p>
            <a:pPr algn="just"/>
            <a:r>
              <a:rPr lang="en" sz="2400" dirty="0" smtClean="0"/>
              <a:t>In linear linked lists we have:</a:t>
            </a:r>
          </a:p>
          <a:p>
            <a:pPr marL="542925" indent="-542925" algn="just">
              <a:buNone/>
              <a:tabLst>
                <a:tab pos="542925" algn="l"/>
              </a:tabLst>
            </a:pPr>
            <a:r>
              <a:rPr lang="en" sz="2400" b="1" dirty="0" smtClean="0">
                <a:solidFill>
                  <a:srgbClr val="FF0000"/>
                </a:solidFill>
              </a:rPr>
              <a:t>     </a:t>
            </a:r>
            <a:r>
              <a:rPr lang="en" b="1" dirty="0" smtClean="0">
                <a:solidFill>
                  <a:srgbClr val="FF0000"/>
                </a:solidFill>
              </a:rPr>
              <a:t>+ </a:t>
            </a:r>
            <a:r>
              <a:rPr lang="en" sz="2400" dirty="0" smtClean="0"/>
              <a:t>Insertion and deletion are done only by chain modification.</a:t>
            </a:r>
          </a:p>
          <a:p>
            <a:pPr algn="just">
              <a:buNone/>
            </a:pPr>
            <a:r>
              <a:rPr lang="en" sz="2400" b="1" dirty="0" smtClean="0">
                <a:solidFill>
                  <a:srgbClr val="FF0000"/>
                </a:solidFill>
              </a:rPr>
              <a:t>      </a:t>
            </a:r>
            <a:r>
              <a:rPr lang="en" sz="2800" b="1" dirty="0" smtClean="0">
                <a:solidFill>
                  <a:srgbClr val="FF0000"/>
                </a:solidFill>
              </a:rPr>
              <a:t>-</a:t>
            </a:r>
            <a:r>
              <a:rPr lang="en" sz="2400" b="1" dirty="0" smtClean="0">
                <a:solidFill>
                  <a:srgbClr val="FF0000"/>
                </a:solidFill>
              </a:rPr>
              <a:t> </a:t>
            </a:r>
            <a:r>
              <a:rPr lang="en" sz="2400" dirty="0" smtClean="0"/>
              <a:t>Slow sequential access.</a:t>
            </a:r>
          </a:p>
          <a:p>
            <a:pPr algn="just">
              <a:buNone/>
            </a:pPr>
            <a:endParaRPr lang="fr-FR" sz="2400" dirty="0" smtClean="0"/>
          </a:p>
          <a:p>
            <a:pPr algn="just"/>
            <a:r>
              <a:rPr lang="en" sz="2400" b="1" dirty="0" smtClean="0">
                <a:solidFill>
                  <a:srgbClr val="3366CC"/>
                </a:solidFill>
              </a:rPr>
              <a:t>Trees represent a compromise between the two:</a:t>
            </a:r>
          </a:p>
          <a:p>
            <a:pPr algn="just">
              <a:buNone/>
            </a:pPr>
            <a:r>
              <a:rPr lang="en" sz="2400" b="1" dirty="0" smtClean="0">
                <a:solidFill>
                  <a:srgbClr val="3366CC"/>
                </a:solidFill>
              </a:rPr>
              <a:t>	+ Relatively quick access to an item.</a:t>
            </a:r>
          </a:p>
          <a:p>
            <a:pPr algn="just">
              <a:buNone/>
            </a:pPr>
            <a:r>
              <a:rPr lang="en" sz="2400" b="1" dirty="0" smtClean="0">
                <a:solidFill>
                  <a:srgbClr val="3366CC"/>
                </a:solidFill>
              </a:rPr>
              <a:t>     </a:t>
            </a:r>
            <a:r>
              <a:rPr lang="en" sz="2800" b="1" dirty="0" smtClean="0">
                <a:solidFill>
                  <a:srgbClr val="3366CC"/>
                </a:solidFill>
              </a:rPr>
              <a:t>+ </a:t>
            </a:r>
            <a:r>
              <a:rPr lang="en" sz="2400" b="1" dirty="0" smtClean="0">
                <a:solidFill>
                  <a:srgbClr val="3366CC"/>
                </a:solidFill>
              </a:rPr>
              <a:t>Cost-effective addition and removal.	</a:t>
            </a: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Titre 1"/>
          <p:cNvSpPr>
            <a:spLocks noGrp="1"/>
          </p:cNvSpPr>
          <p:nvPr>
            <p:ph type="title"/>
          </p:nvPr>
        </p:nvSpPr>
        <p:spPr>
          <a:xfrm>
            <a:off x="0" y="0"/>
            <a:ext cx="9144000" cy="785794"/>
          </a:xfrm>
        </p:spPr>
        <p:style>
          <a:lnRef idx="1">
            <a:schemeClr val="accent1"/>
          </a:lnRef>
          <a:fillRef idx="2">
            <a:schemeClr val="accent1"/>
          </a:fillRef>
          <a:effectRef idx="1">
            <a:schemeClr val="accent1"/>
          </a:effectRef>
          <a:fontRef idx="minor">
            <a:schemeClr val="dk1"/>
          </a:fontRef>
        </p:style>
        <p:txBody>
          <a:bodyPr>
            <a:noAutofit/>
          </a:bodyPr>
          <a:lstStyle/>
          <a:p>
            <a:r>
              <a:rPr lang="en" sz="3600" b="1" dirty="0" smtClean="0">
                <a:solidFill>
                  <a:srgbClr val="0070C0"/>
                </a:solidFill>
              </a:rPr>
              <a:t>Introduction</a:t>
            </a:r>
            <a:endParaRPr lang="fr-FR" sz="3200" b="1" dirty="0">
              <a:solidFill>
                <a:srgbClr val="0070C0"/>
              </a:solidFill>
            </a:endParaRPr>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2</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checkerboard(across)">
                                      <p:cBhvr>
                                        <p:cTn id="29" dur="500"/>
                                        <p:tgtEl>
                                          <p:spTgt spid="3">
                                            <p:txEl>
                                              <p:pRg st="7" end="7"/>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checkerboard(across)">
                                      <p:cBhvr>
                                        <p:cTn id="32" dur="500"/>
                                        <p:tgtEl>
                                          <p:spTgt spid="3">
                                            <p:txEl>
                                              <p:pRg st="8" end="8"/>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checkerboard(across)">
                                      <p:cBhvr>
                                        <p:cTn id="3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9392"/>
            <a:ext cx="9144000" cy="785818"/>
          </a:xfrm>
        </p:spPr>
        <p:txBody>
          <a:bodyPr>
            <a:noAutofit/>
          </a:bodyPr>
          <a:lstStyle/>
          <a:p>
            <a:pPr algn="l"/>
            <a:r>
              <a:rPr lang="en" sz="3200" b="1" u="sng" dirty="0" smtClean="0">
                <a:solidFill>
                  <a:schemeClr val="accent1">
                    <a:lumMod val="50000"/>
                  </a:schemeClr>
                </a:solidFill>
              </a:rPr>
              <a:t>2.3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692696"/>
            <a:ext cx="8750776" cy="5760640"/>
          </a:xfrm>
        </p:spPr>
        <p:txBody>
          <a:bodyPr>
            <a:normAutofit fontScale="92500"/>
          </a:bodyPr>
          <a:lstStyle/>
          <a:p>
            <a:pPr marL="361950" indent="-361950">
              <a:spcAft>
                <a:spcPts val="600"/>
              </a:spcAft>
              <a:buFont typeface="+mj-lt"/>
              <a:buAutoNum type="arabicPeriod" startAt="6"/>
            </a:pPr>
            <a:r>
              <a:rPr lang="en" sz="2400" b="1" dirty="0" err="1" smtClean="0">
                <a:solidFill>
                  <a:srgbClr val="7030A0"/>
                </a:solidFill>
              </a:rPr>
              <a:t>Is_leaf </a:t>
            </a:r>
            <a:r>
              <a:rPr lang="en" sz="2400" b="1" dirty="0" smtClean="0">
                <a:solidFill>
                  <a:srgbClr val="7030A0"/>
                </a:solidFill>
              </a:rPr>
              <a:t>: </a:t>
            </a:r>
            <a:r>
              <a:rPr lang="en" sz="2400" b="1" dirty="0" smtClean="0"/>
              <a:t>Tests whether a node, identified by its address, is a leaf or not.</a:t>
            </a:r>
          </a:p>
          <a:p>
            <a:pPr marL="457200" indent="-457200">
              <a:buNone/>
            </a:pPr>
            <a:r>
              <a:rPr lang="en" sz="2400" b="1" dirty="0"/>
              <a:t>Function </a:t>
            </a:r>
            <a:r>
              <a:rPr lang="en" sz="2400" b="1" dirty="0" err="1"/>
              <a:t>Is_leaf </a:t>
            </a:r>
            <a:r>
              <a:rPr lang="en" sz="2400" b="1" dirty="0"/>
              <a:t>(N: Tree): boolean</a:t>
            </a:r>
          </a:p>
          <a:p>
            <a:pPr marL="457200" indent="-457200">
              <a:buNone/>
            </a:pPr>
            <a:r>
              <a:rPr lang="fr-FR" sz="2400" b="1" dirty="0" smtClean="0"/>
              <a:t>Begin</a:t>
            </a:r>
            <a:endParaRPr lang="en" sz="2400" b="1" dirty="0"/>
          </a:p>
          <a:p>
            <a:pPr marL="457200" indent="-457200">
              <a:buNone/>
            </a:pPr>
            <a:r>
              <a:rPr lang="en" sz="2400" b="1" dirty="0" smtClean="0"/>
              <a:t>	Returns </a:t>
            </a:r>
            <a:r>
              <a:rPr lang="en" sz="2400" b="1" dirty="0"/>
              <a:t>(N</a:t>
            </a:r>
            <a:r>
              <a:rPr lang="en" sz="2400" b="1" dirty="0" smtClean="0"/>
              <a:t>!=</a:t>
            </a:r>
            <a:r>
              <a:rPr lang="fr-FR" sz="2400" b="1" dirty="0" smtClean="0"/>
              <a:t>NULL</a:t>
            </a:r>
            <a:r>
              <a:rPr lang="en" sz="2400" b="1" dirty="0" smtClean="0"/>
              <a:t> </a:t>
            </a:r>
            <a:r>
              <a:rPr lang="en" sz="2400" b="1" dirty="0">
                <a:solidFill>
                  <a:srgbClr val="FF0000"/>
                </a:solidFill>
              </a:rPr>
              <a:t>and</a:t>
            </a:r>
            <a:r>
              <a:rPr lang="en" sz="2400" b="1" dirty="0"/>
              <a:t> </a:t>
            </a:r>
            <a:r>
              <a:rPr lang="fr-FR" sz="2400" b="1" dirty="0" err="1" smtClean="0"/>
              <a:t>LeftChild</a:t>
            </a:r>
            <a:r>
              <a:rPr lang="en" sz="2400" b="1" dirty="0" smtClean="0"/>
              <a:t>(N)=</a:t>
            </a:r>
            <a:r>
              <a:rPr lang="fr-FR" sz="2400" b="1" dirty="0" smtClean="0"/>
              <a:t>NULL</a:t>
            </a:r>
            <a:r>
              <a:rPr lang="en" sz="2400" b="1" dirty="0" smtClean="0"/>
              <a:t> </a:t>
            </a:r>
            <a:r>
              <a:rPr lang="en" sz="2400" b="1" dirty="0">
                <a:solidFill>
                  <a:srgbClr val="FF0000"/>
                </a:solidFill>
              </a:rPr>
              <a:t>and</a:t>
            </a:r>
            <a:r>
              <a:rPr lang="en" sz="2400" b="1" dirty="0"/>
              <a:t> </a:t>
            </a:r>
            <a:r>
              <a:rPr lang="fr-FR" sz="2400" b="1" dirty="0" err="1" smtClean="0"/>
              <a:t>RightChild</a:t>
            </a:r>
            <a:r>
              <a:rPr lang="en" sz="2400" b="1" dirty="0" smtClean="0"/>
              <a:t>(N)=</a:t>
            </a:r>
            <a:r>
              <a:rPr lang="fr-FR" sz="2400" b="1" dirty="0" smtClean="0"/>
              <a:t>NULL</a:t>
            </a:r>
            <a:r>
              <a:rPr lang="en" sz="2400" b="1" dirty="0" smtClean="0"/>
              <a:t>)</a:t>
            </a:r>
            <a:endParaRPr lang="en" sz="2400" b="1" dirty="0"/>
          </a:p>
          <a:p>
            <a:pPr marL="457200" indent="-457200">
              <a:buNone/>
            </a:pPr>
            <a:r>
              <a:rPr lang="en" sz="2400" b="1" dirty="0" smtClean="0"/>
              <a:t>END</a:t>
            </a:r>
          </a:p>
          <a:p>
            <a:pPr marL="457200" indent="-457200">
              <a:buNone/>
            </a:pPr>
            <a:endParaRPr lang="fr-FR" sz="2400" b="1" dirty="0" smtClean="0"/>
          </a:p>
          <a:p>
            <a:pPr marL="361950" indent="-361950">
              <a:buFont typeface="+mj-lt"/>
              <a:buAutoNum type="arabicPeriod" startAt="7"/>
            </a:pPr>
            <a:r>
              <a:rPr lang="en" sz="2400" b="1" dirty="0" smtClean="0">
                <a:solidFill>
                  <a:srgbClr val="7030A0"/>
                </a:solidFill>
              </a:rPr>
              <a:t>The Size function: </a:t>
            </a:r>
            <a:r>
              <a:rPr lang="en" sz="2400" b="1" dirty="0" smtClean="0"/>
              <a:t>returns the number of elements in a tree a.</a:t>
            </a:r>
            <a:endParaRPr lang="fr-FR" sz="2400" b="1" dirty="0"/>
          </a:p>
          <a:p>
            <a:pPr marL="457200" indent="-457200">
              <a:buNone/>
            </a:pPr>
            <a:r>
              <a:rPr lang="en" sz="2400" b="1" dirty="0" smtClean="0"/>
              <a:t>Function </a:t>
            </a:r>
            <a:r>
              <a:rPr lang="en" sz="2400" b="1" dirty="0"/>
              <a:t>Size (a: Tree): boolean</a:t>
            </a:r>
          </a:p>
          <a:p>
            <a:pPr marL="457200" indent="-457200">
              <a:buNone/>
            </a:pPr>
            <a:r>
              <a:rPr lang="fr-FR" sz="2400" b="1" dirty="0" smtClean="0"/>
              <a:t>Begin</a:t>
            </a:r>
            <a:endParaRPr lang="en" sz="2400" b="1" dirty="0"/>
          </a:p>
          <a:p>
            <a:pPr marL="457200" indent="-457200">
              <a:buNone/>
            </a:pPr>
            <a:r>
              <a:rPr lang="en" sz="2400" b="1" dirty="0"/>
              <a:t> </a:t>
            </a:r>
            <a:r>
              <a:rPr lang="en" sz="2400" b="1" dirty="0" smtClean="0"/>
              <a:t>	if a= </a:t>
            </a:r>
            <a:r>
              <a:rPr lang="fr-FR" sz="2400" b="1" dirty="0" smtClean="0"/>
              <a:t>NULL</a:t>
            </a:r>
            <a:r>
              <a:rPr lang="en" sz="2400" b="1" dirty="0" smtClean="0"/>
              <a:t> then</a:t>
            </a:r>
          </a:p>
          <a:p>
            <a:pPr marL="457200" indent="-457200">
              <a:buNone/>
            </a:pPr>
            <a:r>
              <a:rPr lang="en" sz="2400" b="1" dirty="0"/>
              <a:t> </a:t>
            </a:r>
            <a:r>
              <a:rPr lang="en" sz="2400" b="1" dirty="0" smtClean="0"/>
              <a:t>		returns 0;</a:t>
            </a:r>
          </a:p>
          <a:p>
            <a:pPr marL="457200" indent="-457200">
              <a:buNone/>
            </a:pPr>
            <a:r>
              <a:rPr lang="en" sz="2400" b="1" dirty="0"/>
              <a:t> </a:t>
            </a:r>
            <a:r>
              <a:rPr lang="fr-FR" sz="2400" b="1" dirty="0" err="1" smtClean="0"/>
              <a:t>else</a:t>
            </a:r>
            <a:r>
              <a:rPr lang="en" sz="2400" b="1" dirty="0" smtClean="0"/>
              <a:t> return 1 + Size( </a:t>
            </a:r>
            <a:r>
              <a:rPr lang="fr-FR" sz="2400" b="1" dirty="0" err="1" smtClean="0"/>
              <a:t>LeftChild</a:t>
            </a:r>
            <a:r>
              <a:rPr lang="en" sz="2400" b="1" dirty="0" smtClean="0"/>
              <a:t>(a)) + Size( </a:t>
            </a:r>
            <a:r>
              <a:rPr lang="fr-FR" sz="2400" b="1" dirty="0" err="1" smtClean="0"/>
              <a:t>RightChild</a:t>
            </a:r>
            <a:r>
              <a:rPr lang="en" sz="2400" b="1" dirty="0" smtClean="0"/>
              <a:t>(a));</a:t>
            </a:r>
          </a:p>
          <a:p>
            <a:pPr marL="457200" indent="-457200">
              <a:buNone/>
            </a:pPr>
            <a:r>
              <a:rPr lang="en" sz="2400" b="1" dirty="0"/>
              <a:t> </a:t>
            </a:r>
            <a:r>
              <a:rPr lang="en" sz="2400" b="1" dirty="0" smtClean="0"/>
              <a:t>end if</a:t>
            </a:r>
            <a:endParaRPr lang="fr-FR" sz="2400" b="1" dirty="0"/>
          </a:p>
          <a:p>
            <a:pPr marL="457200" indent="-457200">
              <a:buNone/>
            </a:pPr>
            <a:r>
              <a:rPr lang="en" sz="2400" b="1" dirty="0"/>
              <a:t>END</a:t>
            </a:r>
          </a:p>
          <a:p>
            <a:pPr marL="457200" indent="-457200">
              <a:buNone/>
            </a:pPr>
            <a:endParaRPr lang="fr-FR" sz="2400" b="1" dirty="0" smtClean="0"/>
          </a:p>
          <a:p>
            <a:pPr marL="457200" indent="-457200">
              <a:buFont typeface="+mj-lt"/>
              <a:buAutoNum type="arabicPeriod"/>
            </a:pPr>
            <a:endParaRPr lang="fr-FR" sz="2400"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20</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1000"/>
                                        <p:tgtEl>
                                          <p:spTgt spid="3">
                                            <p:txEl>
                                              <p:pRg st="7" end="7"/>
                                            </p:txEl>
                                          </p:spTgt>
                                        </p:tgtEl>
                                      </p:cBhvr>
                                    </p:animEffect>
                                    <p:anim calcmode="lin" valueType="num">
                                      <p:cBhvr>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1000"/>
                                        <p:tgtEl>
                                          <p:spTgt spid="3">
                                            <p:txEl>
                                              <p:pRg st="8" end="8"/>
                                            </p:txEl>
                                          </p:spTgt>
                                        </p:tgtEl>
                                      </p:cBhvr>
                                    </p:animEffect>
                                    <p:anim calcmode="lin" valueType="num">
                                      <p:cBhvr>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fade">
                                      <p:cBhvr>
                                        <p:cTn id="51" dur="1000"/>
                                        <p:tgtEl>
                                          <p:spTgt spid="3">
                                            <p:txEl>
                                              <p:pRg st="9" end="9"/>
                                            </p:txEl>
                                          </p:spTgt>
                                        </p:tgtEl>
                                      </p:cBhvr>
                                    </p:animEffect>
                                    <p:anim calcmode="lin" valueType="num">
                                      <p:cBhvr>
                                        <p:cTn id="5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Effect transition="in" filter="fade">
                                      <p:cBhvr>
                                        <p:cTn id="61" dur="1000"/>
                                        <p:tgtEl>
                                          <p:spTgt spid="3">
                                            <p:txEl>
                                              <p:pRg st="11" end="11"/>
                                            </p:txEl>
                                          </p:spTgt>
                                        </p:tgtEl>
                                      </p:cBhvr>
                                    </p:animEffect>
                                    <p:anim calcmode="lin" valueType="num">
                                      <p:cBhvr>
                                        <p:cTn id="6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
                                            <p:txEl>
                                              <p:pRg st="12" end="12"/>
                                            </p:txEl>
                                          </p:spTgt>
                                        </p:tgtEl>
                                        <p:attrNameLst>
                                          <p:attrName>style.visibility</p:attrName>
                                        </p:attrNameLst>
                                      </p:cBhvr>
                                      <p:to>
                                        <p:strVal val="visible"/>
                                      </p:to>
                                    </p:set>
                                    <p:animEffect transition="in" filter="fade">
                                      <p:cBhvr>
                                        <p:cTn id="66" dur="1000"/>
                                        <p:tgtEl>
                                          <p:spTgt spid="3">
                                            <p:txEl>
                                              <p:pRg st="12" end="12"/>
                                            </p:txEl>
                                          </p:spTgt>
                                        </p:tgtEl>
                                      </p:cBhvr>
                                    </p:animEffect>
                                    <p:anim calcmode="lin" valueType="num">
                                      <p:cBhvr>
                                        <p:cTn id="67"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animEffect transition="in" filter="fade">
                                      <p:cBhvr>
                                        <p:cTn id="71" dur="1000"/>
                                        <p:tgtEl>
                                          <p:spTgt spid="3">
                                            <p:txEl>
                                              <p:pRg st="13" end="13"/>
                                            </p:txEl>
                                          </p:spTgt>
                                        </p:tgtEl>
                                      </p:cBhvr>
                                    </p:animEffect>
                                    <p:anim calcmode="lin" valueType="num">
                                      <p:cBhvr>
                                        <p:cTn id="7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2.4 Traversing a tree</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spcBef>
                <a:spcPts val="600"/>
              </a:spcBef>
              <a:spcAft>
                <a:spcPts val="600"/>
              </a:spcAft>
              <a:buNone/>
            </a:pPr>
            <a:r>
              <a:rPr lang="en-US" sz="2400" b="1" dirty="0" smtClean="0"/>
              <a:t>Two deferent approaches: </a:t>
            </a:r>
          </a:p>
          <a:p>
            <a:pPr marL="457200" indent="-457200">
              <a:spcBef>
                <a:spcPts val="600"/>
              </a:spcBef>
              <a:spcAft>
                <a:spcPts val="600"/>
              </a:spcAft>
              <a:buFont typeface="+mj-lt"/>
              <a:buAutoNum type="arabicPeriod"/>
            </a:pPr>
            <a:r>
              <a:rPr lang="en-US" sz="2400" b="1" dirty="0" smtClean="0">
                <a:solidFill>
                  <a:srgbClr val="7030A0"/>
                </a:solidFill>
              </a:rPr>
              <a:t>Depth </a:t>
            </a:r>
            <a:r>
              <a:rPr lang="en-US" sz="2400" b="1" dirty="0">
                <a:solidFill>
                  <a:srgbClr val="7030A0"/>
                </a:solidFill>
              </a:rPr>
              <a:t>traversal of a binary </a:t>
            </a:r>
            <a:r>
              <a:rPr lang="en-US" sz="2400" b="1" dirty="0" smtClean="0">
                <a:solidFill>
                  <a:srgbClr val="7030A0"/>
                </a:solidFill>
              </a:rPr>
              <a:t>tree: </a:t>
            </a:r>
            <a:r>
              <a:rPr lang="en-US" sz="2400" dirty="0" smtClean="0"/>
              <a:t>includes </a:t>
            </a:r>
            <a:r>
              <a:rPr lang="en-US" sz="2400" dirty="0"/>
              <a:t>the following traversal methods:</a:t>
            </a:r>
          </a:p>
          <a:p>
            <a:pPr marL="714375">
              <a:spcBef>
                <a:spcPts val="600"/>
              </a:spcBef>
              <a:spcAft>
                <a:spcPts val="600"/>
              </a:spcAft>
            </a:pPr>
            <a:r>
              <a:rPr lang="en-US" sz="2400" b="1" dirty="0"/>
              <a:t>Preorder Traversal</a:t>
            </a:r>
            <a:r>
              <a:rPr lang="en-US" sz="2400" dirty="0"/>
              <a:t> (Root-Left-Right)</a:t>
            </a:r>
          </a:p>
          <a:p>
            <a:pPr marL="714375">
              <a:spcBef>
                <a:spcPts val="600"/>
              </a:spcBef>
              <a:spcAft>
                <a:spcPts val="600"/>
              </a:spcAft>
            </a:pPr>
            <a:r>
              <a:rPr lang="en-US" sz="2400" b="1" dirty="0" err="1"/>
              <a:t>Inorder</a:t>
            </a:r>
            <a:r>
              <a:rPr lang="en-US" sz="2400" b="1" dirty="0"/>
              <a:t> Traversal</a:t>
            </a:r>
            <a:r>
              <a:rPr lang="en-US" sz="2400" dirty="0"/>
              <a:t> (Left-Root-Right)</a:t>
            </a:r>
          </a:p>
          <a:p>
            <a:pPr marL="714375">
              <a:spcBef>
                <a:spcPts val="600"/>
              </a:spcBef>
              <a:spcAft>
                <a:spcPts val="600"/>
              </a:spcAft>
            </a:pPr>
            <a:r>
              <a:rPr lang="en-US" sz="2400" b="1" dirty="0" err="1"/>
              <a:t>Postorder</a:t>
            </a:r>
            <a:r>
              <a:rPr lang="en-US" sz="2400" b="1" dirty="0"/>
              <a:t> Traversal</a:t>
            </a:r>
            <a:r>
              <a:rPr lang="en-US" sz="2400" dirty="0"/>
              <a:t> (Left-Right-Root</a:t>
            </a:r>
            <a:r>
              <a:rPr lang="en-US" sz="2400" dirty="0" smtClean="0"/>
              <a:t>)</a:t>
            </a:r>
            <a:endParaRPr lang="fr-FR" sz="2400" b="1" dirty="0" smtClean="0">
              <a:solidFill>
                <a:srgbClr val="00B050"/>
              </a:solidFill>
            </a:endParaRPr>
          </a:p>
          <a:p>
            <a:pPr marL="446088" indent="-446088">
              <a:spcBef>
                <a:spcPts val="600"/>
              </a:spcBef>
              <a:spcAft>
                <a:spcPts val="600"/>
              </a:spcAft>
              <a:buFont typeface="+mj-lt"/>
              <a:buAutoNum type="arabicPeriod" startAt="2"/>
            </a:pPr>
            <a:endParaRPr lang="en-US" sz="2400" b="1" dirty="0" smtClean="0">
              <a:solidFill>
                <a:srgbClr val="7030A0"/>
              </a:solidFill>
            </a:endParaRPr>
          </a:p>
          <a:p>
            <a:pPr marL="446088" indent="-446088">
              <a:spcBef>
                <a:spcPts val="600"/>
              </a:spcBef>
              <a:spcAft>
                <a:spcPts val="600"/>
              </a:spcAft>
              <a:buFont typeface="+mj-lt"/>
              <a:buAutoNum type="arabicPeriod" startAt="2"/>
            </a:pPr>
            <a:r>
              <a:rPr lang="en-US" sz="2400" b="1" dirty="0" smtClean="0">
                <a:solidFill>
                  <a:srgbClr val="7030A0"/>
                </a:solidFill>
              </a:rPr>
              <a:t>Breadth-first </a:t>
            </a:r>
            <a:r>
              <a:rPr lang="en-US" sz="2400" b="1" dirty="0">
                <a:solidFill>
                  <a:srgbClr val="7030A0"/>
                </a:solidFill>
              </a:rPr>
              <a:t>traversal of a binary </a:t>
            </a:r>
            <a:r>
              <a:rPr lang="en-US" sz="2400" b="1" dirty="0" smtClean="0">
                <a:solidFill>
                  <a:srgbClr val="7030A0"/>
                </a:solidFill>
              </a:rPr>
              <a:t>tree</a:t>
            </a:r>
            <a:r>
              <a:rPr lang="en" sz="2400" b="1" dirty="0" smtClean="0">
                <a:solidFill>
                  <a:srgbClr val="7030A0"/>
                </a:solidFill>
              </a:rPr>
              <a:t>: </a:t>
            </a:r>
            <a:r>
              <a:rPr lang="en-US" sz="2400" dirty="0"/>
              <a:t>explores all the nodes at each depth level of the binary tree before moving on to the next level</a:t>
            </a:r>
            <a:endParaRPr lang="fr-FR" sz="2400" dirty="0" smtClean="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21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2.4 Path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572560" cy="5572164"/>
          </a:xfrm>
        </p:spPr>
        <p:txBody>
          <a:bodyPr>
            <a:normAutofit lnSpcReduction="10000"/>
          </a:bodyPr>
          <a:lstStyle/>
          <a:p>
            <a:pPr marL="0" indent="0">
              <a:spcBef>
                <a:spcPts val="1200"/>
              </a:spcBef>
              <a:buNone/>
            </a:pPr>
            <a:r>
              <a:rPr lang="fr-FR" sz="2400" b="1" dirty="0" err="1">
                <a:solidFill>
                  <a:srgbClr val="7030A0"/>
                </a:solidFill>
              </a:rPr>
              <a:t>Preorder</a:t>
            </a:r>
            <a:r>
              <a:rPr lang="fr-FR" sz="2400" b="1" dirty="0">
                <a:solidFill>
                  <a:srgbClr val="7030A0"/>
                </a:solidFill>
              </a:rPr>
              <a:t> </a:t>
            </a:r>
            <a:r>
              <a:rPr lang="en" sz="2400" b="1" dirty="0" smtClean="0">
                <a:solidFill>
                  <a:srgbClr val="7030A0"/>
                </a:solidFill>
              </a:rPr>
              <a:t>: </a:t>
            </a:r>
            <a:r>
              <a:rPr lang="en" sz="2400" dirty="0" smtClean="0"/>
              <a:t>The rule of this traversal is very simple: </a:t>
            </a:r>
            <a:r>
              <a:rPr lang="en" sz="2400" b="1" dirty="0" smtClean="0"/>
              <a:t>the root of the tree is processed before its descendants.</a:t>
            </a:r>
          </a:p>
          <a:p>
            <a:pPr marL="457200" indent="-457200">
              <a:spcBef>
                <a:spcPts val="1800"/>
              </a:spcBef>
              <a:buNone/>
            </a:pPr>
            <a:r>
              <a:rPr lang="en" sz="2400" dirty="0" smtClean="0"/>
              <a:t>Procedure </a:t>
            </a:r>
            <a:r>
              <a:rPr lang="en-US" sz="2400" b="1" dirty="0"/>
              <a:t>Preorder </a:t>
            </a:r>
            <a:r>
              <a:rPr lang="en" sz="2400" dirty="0" smtClean="0"/>
              <a:t>(a: tree)</a:t>
            </a:r>
          </a:p>
          <a:p>
            <a:pPr marL="457200" indent="-457200">
              <a:buNone/>
            </a:pPr>
            <a:r>
              <a:rPr lang="fr-FR" sz="2400" dirty="0" smtClean="0"/>
              <a:t>Begin</a:t>
            </a:r>
            <a:endParaRPr lang="en" sz="2400" dirty="0" smtClean="0"/>
          </a:p>
          <a:p>
            <a:pPr marL="457200" indent="-457200">
              <a:buNone/>
            </a:pPr>
            <a:r>
              <a:rPr lang="en" sz="2400" dirty="0" smtClean="0"/>
              <a:t>If a != </a:t>
            </a:r>
            <a:r>
              <a:rPr lang="fr-FR" sz="2400" dirty="0" smtClean="0"/>
              <a:t>NULL</a:t>
            </a:r>
            <a:r>
              <a:rPr lang="en" sz="2400" dirty="0" smtClean="0"/>
              <a:t> then</a:t>
            </a:r>
          </a:p>
          <a:p>
            <a:pPr marL="457200" indent="-457200">
              <a:buNone/>
            </a:pPr>
            <a:r>
              <a:rPr lang="en" sz="2400" dirty="0" smtClean="0"/>
              <a:t>       </a:t>
            </a:r>
            <a:r>
              <a:rPr lang="en" sz="2400" b="1" dirty="0" smtClean="0">
                <a:solidFill>
                  <a:srgbClr val="00B050"/>
                </a:solidFill>
              </a:rPr>
              <a:t>Write(</a:t>
            </a:r>
            <a:r>
              <a:rPr lang="en" sz="2400" b="1" dirty="0" smtClean="0"/>
              <a:t>content(a)</a:t>
            </a:r>
            <a:r>
              <a:rPr lang="en" sz="2400" b="1" dirty="0" smtClean="0">
                <a:solidFill>
                  <a:srgbClr val="00B050"/>
                </a:solidFill>
              </a:rPr>
              <a:t>);</a:t>
            </a:r>
          </a:p>
          <a:p>
            <a:pPr marL="457200" indent="-457200">
              <a:buNone/>
            </a:pPr>
            <a:r>
              <a:rPr lang="en" sz="2400" b="1" dirty="0" smtClean="0">
                <a:solidFill>
                  <a:srgbClr val="00B050"/>
                </a:solidFill>
              </a:rPr>
              <a:t>   	</a:t>
            </a:r>
            <a:r>
              <a:rPr lang="fr-FR" sz="2400" b="1" dirty="0" err="1">
                <a:solidFill>
                  <a:srgbClr val="FF0000"/>
                </a:solidFill>
              </a:rPr>
              <a:t>Preorder</a:t>
            </a:r>
            <a:r>
              <a:rPr lang="fr-FR" sz="2400" b="1" dirty="0">
                <a:solidFill>
                  <a:srgbClr val="FF0000"/>
                </a:solidFill>
              </a:rPr>
              <a:t> </a:t>
            </a:r>
            <a:r>
              <a:rPr lang="en" sz="2400" b="1" dirty="0" smtClean="0">
                <a:solidFill>
                  <a:srgbClr val="FF0000"/>
                </a:solidFill>
              </a:rPr>
              <a:t>( </a:t>
            </a:r>
            <a:r>
              <a:rPr lang="fr-FR" sz="2400" b="1" dirty="0" err="1" smtClean="0"/>
              <a:t>LeftChild</a:t>
            </a:r>
            <a:r>
              <a:rPr lang="en" sz="2400" b="1" dirty="0" smtClean="0"/>
              <a:t>(a)</a:t>
            </a:r>
            <a:r>
              <a:rPr lang="en" sz="2400" b="1" dirty="0" smtClean="0">
                <a:solidFill>
                  <a:srgbClr val="FF0000"/>
                </a:solidFill>
              </a:rPr>
              <a:t>);</a:t>
            </a:r>
          </a:p>
          <a:p>
            <a:pPr marL="457200" indent="-457200">
              <a:buNone/>
            </a:pPr>
            <a:r>
              <a:rPr lang="en" sz="2400" b="1" dirty="0" smtClean="0">
                <a:solidFill>
                  <a:srgbClr val="FF0000"/>
                </a:solidFill>
              </a:rPr>
              <a:t>  	</a:t>
            </a:r>
            <a:r>
              <a:rPr lang="fr-FR" sz="2400" b="1" dirty="0" err="1">
                <a:solidFill>
                  <a:srgbClr val="FF0000"/>
                </a:solidFill>
              </a:rPr>
              <a:t>Preorder</a:t>
            </a:r>
            <a:r>
              <a:rPr lang="fr-FR" sz="2400" b="1" dirty="0">
                <a:solidFill>
                  <a:srgbClr val="FF0000"/>
                </a:solidFill>
              </a:rPr>
              <a:t> </a:t>
            </a:r>
            <a:r>
              <a:rPr lang="en" sz="2400" b="1" dirty="0" smtClean="0">
                <a:solidFill>
                  <a:srgbClr val="FF0000"/>
                </a:solidFill>
              </a:rPr>
              <a:t>( </a:t>
            </a:r>
            <a:r>
              <a:rPr lang="fr-FR" sz="2400" b="1" dirty="0" err="1" smtClean="0"/>
              <a:t>RightChild</a:t>
            </a:r>
            <a:r>
              <a:rPr lang="en" sz="2400" b="1" dirty="0" smtClean="0"/>
              <a:t>(a)</a:t>
            </a:r>
            <a:r>
              <a:rPr lang="en" sz="2400" b="1" dirty="0" smtClean="0">
                <a:solidFill>
                  <a:srgbClr val="FF0000"/>
                </a:solidFill>
              </a:rPr>
              <a:t>);</a:t>
            </a:r>
          </a:p>
          <a:p>
            <a:pPr marL="457200" indent="-457200">
              <a:buNone/>
            </a:pPr>
            <a:r>
              <a:rPr lang="fr-FR" sz="2400" dirty="0" smtClean="0"/>
              <a:t>Endif</a:t>
            </a:r>
            <a:endParaRPr lang="en" sz="2400" dirty="0" smtClean="0"/>
          </a:p>
          <a:p>
            <a:pPr marL="457200" indent="-457200">
              <a:buNone/>
            </a:pPr>
            <a:r>
              <a:rPr lang="en" sz="2400" dirty="0" smtClean="0"/>
              <a:t>END</a:t>
            </a:r>
          </a:p>
          <a:p>
            <a:pPr marL="457200" indent="-457200">
              <a:buNone/>
            </a:pPr>
            <a:endParaRPr lang="fr-FR" sz="2400" dirty="0"/>
          </a:p>
          <a:p>
            <a:pPr marL="457200" indent="-457200">
              <a:buNone/>
            </a:pPr>
            <a:r>
              <a:rPr lang="en" sz="2400" b="1" dirty="0" smtClean="0"/>
              <a:t>Example:</a:t>
            </a:r>
          </a:p>
          <a:p>
            <a:pPr marL="457200" lvl="0" indent="-457200">
              <a:buNone/>
            </a:pPr>
            <a:r>
              <a:rPr lang="fr-FR" sz="2400" b="1" dirty="0" err="1">
                <a:solidFill>
                  <a:srgbClr val="FF0000"/>
                </a:solidFill>
              </a:rPr>
              <a:t>Preorder</a:t>
            </a:r>
            <a:r>
              <a:rPr lang="fr-FR" sz="2400" b="1" dirty="0">
                <a:solidFill>
                  <a:srgbClr val="FF0000"/>
                </a:solidFill>
              </a:rPr>
              <a:t> </a:t>
            </a:r>
            <a:r>
              <a:rPr lang="en" sz="2400" dirty="0" smtClean="0">
                <a:solidFill>
                  <a:prstClr val="black"/>
                </a:solidFill>
              </a:rPr>
              <a:t>travarsal </a:t>
            </a:r>
            <a:r>
              <a:rPr lang="en" sz="2400" dirty="0" smtClean="0"/>
              <a:t>of this tree gives</a:t>
            </a:r>
            <a:r>
              <a:rPr lang="en" sz="2400" dirty="0"/>
              <a:t>: </a:t>
            </a:r>
            <a:r>
              <a:rPr lang="en" sz="2800" b="1" dirty="0">
                <a:solidFill>
                  <a:srgbClr val="002060"/>
                </a:solidFill>
              </a:rPr>
              <a:t>54 22 12 32 61 55 78</a:t>
            </a:r>
            <a:endParaRPr lang="fr-FR" sz="2400" b="1" dirty="0">
              <a:solidFill>
                <a:srgbClr val="002060"/>
              </a:solidFill>
            </a:endParaRPr>
          </a:p>
          <a:p>
            <a:pPr marL="457200" indent="-457200">
              <a:buNone/>
            </a:pPr>
            <a:endParaRPr lang="fr-FR" sz="2400" dirty="0" smtClean="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22</a:t>
            </a:fld>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7852" y="3068960"/>
            <a:ext cx="4931311" cy="186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463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500"/>
                                        <p:tgtEl>
                                          <p:spTgt spid="3">
                                            <p:txEl>
                                              <p:pRg st="4" end="4"/>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checkerboard(across)">
                                      <p:cBhvr>
                                        <p:cTn id="25" dur="500"/>
                                        <p:tgtEl>
                                          <p:spTgt spid="3">
                                            <p:txEl>
                                              <p:pRg st="7" end="7"/>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checkerboard(across)">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26"/>
                                        </p:tgtEl>
                                        <p:attrNameLst>
                                          <p:attrName>style.visibility</p:attrName>
                                        </p:attrNameLst>
                                      </p:cBhvr>
                                      <p:to>
                                        <p:strVal val="visible"/>
                                      </p:to>
                                    </p:set>
                                    <p:animEffect transition="in" filter="fade">
                                      <p:cBhvr>
                                        <p:cTn id="33" dur="1000"/>
                                        <p:tgtEl>
                                          <p:spTgt spid="1026"/>
                                        </p:tgtEl>
                                      </p:cBhvr>
                                    </p:animEffect>
                                    <p:anim calcmode="lin" valueType="num">
                                      <p:cBhvr>
                                        <p:cTn id="34" dur="1000" fill="hold"/>
                                        <p:tgtEl>
                                          <p:spTgt spid="1026"/>
                                        </p:tgtEl>
                                        <p:attrNameLst>
                                          <p:attrName>ppt_x</p:attrName>
                                        </p:attrNameLst>
                                      </p:cBhvr>
                                      <p:tavLst>
                                        <p:tav tm="0">
                                          <p:val>
                                            <p:strVal val="#ppt_x"/>
                                          </p:val>
                                        </p:tav>
                                        <p:tav tm="100000">
                                          <p:val>
                                            <p:strVal val="#ppt_x"/>
                                          </p:val>
                                        </p:tav>
                                      </p:tavLst>
                                    </p:anim>
                                    <p:anim calcmode="lin" valueType="num">
                                      <p:cBhvr>
                                        <p:cTn id="35"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40" dur="500"/>
                                        <p:tgtEl>
                                          <p:spTgt spid="3">
                                            <p:txEl>
                                              <p:pRg st="10" end="10"/>
                                            </p:txEl>
                                          </p:spTgt>
                                        </p:tgtEl>
                                      </p:cBhvr>
                                    </p:animEffect>
                                  </p:childTnLst>
                                </p:cTn>
                              </p:par>
                              <p:par>
                                <p:cTn id="41" presetID="5" presetClass="entr" presetSubtype="10"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4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2.4 Path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572560" cy="5572164"/>
          </a:xfrm>
        </p:spPr>
        <p:txBody>
          <a:bodyPr>
            <a:normAutofit lnSpcReduction="10000"/>
          </a:bodyPr>
          <a:lstStyle/>
          <a:p>
            <a:pPr marL="0" indent="0">
              <a:spcBef>
                <a:spcPts val="1200"/>
              </a:spcBef>
              <a:buNone/>
            </a:pPr>
            <a:r>
              <a:rPr lang="en-US" sz="2400" b="1" dirty="0" err="1"/>
              <a:t>Inorder</a:t>
            </a:r>
            <a:r>
              <a:rPr lang="en-US" sz="2400" b="1" dirty="0"/>
              <a:t> </a:t>
            </a:r>
            <a:r>
              <a:rPr lang="en" sz="2400" b="1" dirty="0" smtClean="0">
                <a:solidFill>
                  <a:srgbClr val="7030A0"/>
                </a:solidFill>
              </a:rPr>
              <a:t>: </a:t>
            </a:r>
            <a:r>
              <a:rPr lang="en" sz="2400" dirty="0" smtClean="0"/>
              <a:t>The rule of this traversal is as follows: </a:t>
            </a:r>
            <a:r>
              <a:rPr lang="en" sz="2400" b="1" dirty="0" smtClean="0"/>
              <a:t>the root of the tree is processed between its descendants.</a:t>
            </a:r>
          </a:p>
          <a:p>
            <a:pPr marL="457200" indent="-457200">
              <a:buNone/>
            </a:pPr>
            <a:r>
              <a:rPr lang="en" sz="2400" dirty="0" smtClean="0"/>
              <a:t>Procedure </a:t>
            </a:r>
            <a:r>
              <a:rPr lang="en-US" sz="2400" b="1" dirty="0" err="1"/>
              <a:t>Inorder</a:t>
            </a:r>
            <a:r>
              <a:rPr lang="en-US" sz="2400" b="1" dirty="0"/>
              <a:t> </a:t>
            </a:r>
            <a:r>
              <a:rPr lang="en" sz="2400" dirty="0" smtClean="0"/>
              <a:t>(a: tree)</a:t>
            </a:r>
          </a:p>
          <a:p>
            <a:pPr marL="457200" indent="-457200">
              <a:buNone/>
            </a:pPr>
            <a:r>
              <a:rPr lang="fr-FR" sz="2400" dirty="0" smtClean="0"/>
              <a:t>Begin</a:t>
            </a:r>
            <a:endParaRPr lang="en" sz="2400" dirty="0" smtClean="0"/>
          </a:p>
          <a:p>
            <a:pPr marL="457200" indent="-457200">
              <a:buNone/>
            </a:pPr>
            <a:r>
              <a:rPr lang="en" sz="2400" dirty="0" smtClean="0"/>
              <a:t>If! is_empty(a) then</a:t>
            </a:r>
          </a:p>
          <a:p>
            <a:pPr marL="457200" indent="-457200">
              <a:buNone/>
            </a:pPr>
            <a:r>
              <a:rPr lang="en" sz="2400" dirty="0" smtClean="0"/>
              <a:t>   </a:t>
            </a:r>
            <a:r>
              <a:rPr lang="fr-FR" sz="2400" b="1" dirty="0" err="1">
                <a:solidFill>
                  <a:srgbClr val="FF0000"/>
                </a:solidFill>
              </a:rPr>
              <a:t>Inorder</a:t>
            </a:r>
            <a:r>
              <a:rPr lang="fr-FR" sz="2400" b="1" dirty="0">
                <a:solidFill>
                  <a:srgbClr val="FF0000"/>
                </a:solidFill>
              </a:rPr>
              <a:t> </a:t>
            </a:r>
            <a:r>
              <a:rPr lang="en" sz="2400" b="1" dirty="0" smtClean="0">
                <a:solidFill>
                  <a:srgbClr val="FF0000"/>
                </a:solidFill>
              </a:rPr>
              <a:t>( </a:t>
            </a:r>
            <a:r>
              <a:rPr lang="fr-FR" sz="2400" b="1" dirty="0" err="1" smtClean="0">
                <a:solidFill>
                  <a:srgbClr val="FF0000"/>
                </a:solidFill>
              </a:rPr>
              <a:t>LeftChild</a:t>
            </a:r>
            <a:r>
              <a:rPr lang="en" sz="2400" b="1" dirty="0" smtClean="0">
                <a:solidFill>
                  <a:srgbClr val="FF0000"/>
                </a:solidFill>
              </a:rPr>
              <a:t>(a));</a:t>
            </a:r>
          </a:p>
          <a:p>
            <a:pPr marL="457200" indent="-457200">
              <a:buNone/>
            </a:pPr>
            <a:r>
              <a:rPr lang="en" sz="2400" dirty="0" smtClean="0"/>
              <a:t>   </a:t>
            </a:r>
            <a:r>
              <a:rPr lang="en" sz="2400" b="1" dirty="0" smtClean="0">
                <a:solidFill>
                  <a:srgbClr val="00B050"/>
                </a:solidFill>
              </a:rPr>
              <a:t>Write (content (a));</a:t>
            </a:r>
          </a:p>
          <a:p>
            <a:pPr marL="457200" indent="-457200">
              <a:buNone/>
            </a:pPr>
            <a:r>
              <a:rPr lang="en" sz="2400" dirty="0" smtClean="0"/>
              <a:t>   </a:t>
            </a:r>
            <a:r>
              <a:rPr lang="fr-FR" sz="2400" b="1" dirty="0" err="1">
                <a:solidFill>
                  <a:srgbClr val="FF0000"/>
                </a:solidFill>
              </a:rPr>
              <a:t>Inorder</a:t>
            </a:r>
            <a:r>
              <a:rPr lang="fr-FR" sz="2400" b="1" dirty="0">
                <a:solidFill>
                  <a:srgbClr val="FF0000"/>
                </a:solidFill>
              </a:rPr>
              <a:t> </a:t>
            </a:r>
            <a:r>
              <a:rPr lang="en" sz="2400" b="1" dirty="0" smtClean="0">
                <a:solidFill>
                  <a:srgbClr val="FF0000"/>
                </a:solidFill>
              </a:rPr>
              <a:t>( </a:t>
            </a:r>
            <a:r>
              <a:rPr lang="fr-FR" sz="2400" b="1" dirty="0" err="1" smtClean="0">
                <a:solidFill>
                  <a:srgbClr val="FF0000"/>
                </a:solidFill>
              </a:rPr>
              <a:t>RightChild</a:t>
            </a:r>
            <a:r>
              <a:rPr lang="en" sz="2400" b="1" dirty="0" smtClean="0">
                <a:solidFill>
                  <a:srgbClr val="FF0000"/>
                </a:solidFill>
              </a:rPr>
              <a:t>(a)) ;</a:t>
            </a:r>
          </a:p>
          <a:p>
            <a:pPr marL="457200" indent="-457200">
              <a:buNone/>
            </a:pPr>
            <a:r>
              <a:rPr lang="en" sz="2400" dirty="0" smtClean="0"/>
              <a:t> </a:t>
            </a:r>
            <a:r>
              <a:rPr lang="fr-FR" sz="2400" dirty="0" smtClean="0"/>
              <a:t>Endif</a:t>
            </a:r>
          </a:p>
          <a:p>
            <a:pPr marL="457200" indent="-457200">
              <a:buNone/>
            </a:pPr>
            <a:r>
              <a:rPr lang="en" sz="2400" dirty="0" smtClean="0"/>
              <a:t>END</a:t>
            </a:r>
          </a:p>
          <a:p>
            <a:pPr marL="457200" indent="-457200">
              <a:buNone/>
            </a:pPr>
            <a:endParaRPr lang="fr-FR" sz="2400" dirty="0"/>
          </a:p>
          <a:p>
            <a:pPr marL="457200" indent="-457200">
              <a:buNone/>
            </a:pPr>
            <a:r>
              <a:rPr lang="en" sz="2400" dirty="0" smtClean="0"/>
              <a:t>Example</a:t>
            </a:r>
          </a:p>
          <a:p>
            <a:pPr marL="457200" indent="-457200">
              <a:buNone/>
            </a:pPr>
            <a:r>
              <a:rPr lang="en-US" sz="2400" b="1" dirty="0" err="1"/>
              <a:t>Inorder</a:t>
            </a:r>
            <a:r>
              <a:rPr lang="en-US" sz="2400" b="1" dirty="0"/>
              <a:t> </a:t>
            </a:r>
            <a:r>
              <a:rPr lang="en" sz="2400" dirty="0" smtClean="0">
                <a:solidFill>
                  <a:prstClr val="black"/>
                </a:solidFill>
              </a:rPr>
              <a:t>travarsal of the </a:t>
            </a:r>
            <a:r>
              <a:rPr lang="en" sz="2400" dirty="0">
                <a:solidFill>
                  <a:prstClr val="black"/>
                </a:solidFill>
              </a:rPr>
              <a:t>tree A gives: </a:t>
            </a:r>
            <a:r>
              <a:rPr lang="en" sz="2800" b="1" dirty="0">
                <a:solidFill>
                  <a:srgbClr val="002060"/>
                </a:solidFill>
              </a:rPr>
              <a:t>12 22 32 54 55 61 78</a:t>
            </a:r>
            <a:endParaRPr lang="fr-FR" sz="2400" b="1" dirty="0">
              <a:solidFill>
                <a:srgbClr val="002060"/>
              </a:solidFill>
            </a:endParaRPr>
          </a:p>
          <a:p>
            <a:pPr marL="457200" indent="-457200">
              <a:buNone/>
            </a:pPr>
            <a:endParaRPr lang="fr-FR" sz="2400" dirty="0" smtClean="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23</a:t>
            </a:fld>
            <a:endParaRPr lang="fr-F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3140968"/>
            <a:ext cx="4932363" cy="186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994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heckerboard(across)">
                                      <p:cBhvr>
                                        <p:cTn id="30" dur="500"/>
                                        <p:tgtEl>
                                          <p:spTgt spid="3">
                                            <p:txEl>
                                              <p:pRg st="7" end="7"/>
                                            </p:txEl>
                                          </p:spTgt>
                                        </p:tgtEl>
                                      </p:cBhvr>
                                    </p:animEffect>
                                  </p:childTnLst>
                                </p:cTn>
                              </p:par>
                              <p:par>
                                <p:cTn id="31" presetID="5"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checkerboard(across)">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050"/>
                                        </p:tgtEl>
                                        <p:attrNameLst>
                                          <p:attrName>style.visibility</p:attrName>
                                        </p:attrNameLst>
                                      </p:cBhvr>
                                      <p:to>
                                        <p:strVal val="visible"/>
                                      </p:to>
                                    </p:set>
                                    <p:animEffect transition="in" filter="fade">
                                      <p:cBhvr>
                                        <p:cTn id="38" dur="1000"/>
                                        <p:tgtEl>
                                          <p:spTgt spid="2050"/>
                                        </p:tgtEl>
                                      </p:cBhvr>
                                    </p:animEffect>
                                    <p:anim calcmode="lin" valueType="num">
                                      <p:cBhvr>
                                        <p:cTn id="39" dur="1000" fill="hold"/>
                                        <p:tgtEl>
                                          <p:spTgt spid="2050"/>
                                        </p:tgtEl>
                                        <p:attrNameLst>
                                          <p:attrName>ppt_x</p:attrName>
                                        </p:attrNameLst>
                                      </p:cBhvr>
                                      <p:tavLst>
                                        <p:tav tm="0">
                                          <p:val>
                                            <p:strVal val="#ppt_x"/>
                                          </p:val>
                                        </p:tav>
                                        <p:tav tm="100000">
                                          <p:val>
                                            <p:strVal val="#ppt_x"/>
                                          </p:val>
                                        </p:tav>
                                      </p:tavLst>
                                    </p:anim>
                                    <p:anim calcmode="lin" valueType="num">
                                      <p:cBhvr>
                                        <p:cTn id="40"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45" dur="500"/>
                                        <p:tgtEl>
                                          <p:spTgt spid="3">
                                            <p:txEl>
                                              <p:pRg st="10" end="10"/>
                                            </p:txEl>
                                          </p:spTgt>
                                        </p:tgtEl>
                                      </p:cBhvr>
                                    </p:animEffect>
                                  </p:childTnLst>
                                </p:cTn>
                              </p:par>
                              <p:par>
                                <p:cTn id="46" presetID="5" presetClass="entr" presetSubtype="10" fill="hold"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4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2.4 Path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572560" cy="5572164"/>
          </a:xfrm>
        </p:spPr>
        <p:txBody>
          <a:bodyPr>
            <a:normAutofit lnSpcReduction="10000"/>
          </a:bodyPr>
          <a:lstStyle/>
          <a:p>
            <a:pPr marL="0" indent="0">
              <a:spcBef>
                <a:spcPts val="1200"/>
              </a:spcBef>
              <a:spcAft>
                <a:spcPts val="600"/>
              </a:spcAft>
              <a:buNone/>
            </a:pPr>
            <a:r>
              <a:rPr lang="en-US" sz="2400" b="1" dirty="0" err="1"/>
              <a:t>Postorder</a:t>
            </a:r>
            <a:r>
              <a:rPr lang="en-US" sz="2400" b="1" dirty="0"/>
              <a:t> </a:t>
            </a:r>
            <a:r>
              <a:rPr lang="en" sz="2400" b="1" dirty="0" smtClean="0">
                <a:solidFill>
                  <a:srgbClr val="7030A0"/>
                </a:solidFill>
              </a:rPr>
              <a:t>: </a:t>
            </a:r>
            <a:r>
              <a:rPr lang="en" sz="2400" dirty="0" smtClean="0"/>
              <a:t>The rule for this traversal is as follows: </a:t>
            </a:r>
            <a:r>
              <a:rPr lang="en" sz="2400" b="1" dirty="0" smtClean="0"/>
              <a:t>the root of the tree is processed after its descendants.</a:t>
            </a:r>
            <a:endParaRPr lang="fr-FR" sz="2400" b="1" dirty="0" smtClean="0">
              <a:solidFill>
                <a:srgbClr val="7030A0"/>
              </a:solidFill>
            </a:endParaRPr>
          </a:p>
          <a:p>
            <a:pPr marL="457200" indent="-457200">
              <a:buNone/>
            </a:pPr>
            <a:r>
              <a:rPr lang="en" sz="2400" dirty="0"/>
              <a:t>Procedure </a:t>
            </a:r>
            <a:r>
              <a:rPr lang="en-US" sz="2400" b="1" dirty="0" err="1"/>
              <a:t>Postorder</a:t>
            </a:r>
            <a:r>
              <a:rPr lang="en-US" sz="2400" b="1" dirty="0"/>
              <a:t> </a:t>
            </a:r>
            <a:r>
              <a:rPr lang="en" sz="2400" dirty="0" smtClean="0"/>
              <a:t>(a: tree)</a:t>
            </a:r>
          </a:p>
          <a:p>
            <a:pPr marL="457200" indent="-457200">
              <a:buNone/>
            </a:pPr>
            <a:r>
              <a:rPr lang="fr-FR" sz="2400" dirty="0" smtClean="0"/>
              <a:t>Begin</a:t>
            </a:r>
            <a:endParaRPr lang="en" sz="2400" dirty="0" smtClean="0"/>
          </a:p>
          <a:p>
            <a:pPr marL="457200" indent="-457200">
              <a:buNone/>
            </a:pPr>
            <a:r>
              <a:rPr lang="en" sz="2400" dirty="0" smtClean="0"/>
              <a:t>If! is_empty(a) then</a:t>
            </a:r>
          </a:p>
          <a:p>
            <a:pPr marL="457200" indent="-457200">
              <a:buNone/>
            </a:pPr>
            <a:r>
              <a:rPr lang="en" sz="2400" dirty="0" smtClean="0"/>
              <a:t>     </a:t>
            </a:r>
            <a:r>
              <a:rPr lang="fr-FR" sz="2400" b="1" dirty="0" err="1">
                <a:solidFill>
                  <a:srgbClr val="FF0000"/>
                </a:solidFill>
              </a:rPr>
              <a:t>Postorder</a:t>
            </a:r>
            <a:r>
              <a:rPr lang="fr-FR" sz="2400" b="1" dirty="0">
                <a:solidFill>
                  <a:srgbClr val="FF0000"/>
                </a:solidFill>
              </a:rPr>
              <a:t> </a:t>
            </a:r>
            <a:r>
              <a:rPr lang="en" sz="2400" b="1" dirty="0" smtClean="0">
                <a:solidFill>
                  <a:srgbClr val="FF0000"/>
                </a:solidFill>
              </a:rPr>
              <a:t>( </a:t>
            </a:r>
            <a:r>
              <a:rPr lang="fr-FR" sz="2400" b="1" dirty="0" err="1" smtClean="0">
                <a:solidFill>
                  <a:srgbClr val="FF0000"/>
                </a:solidFill>
              </a:rPr>
              <a:t>LeftChild</a:t>
            </a:r>
            <a:r>
              <a:rPr lang="en" sz="2400" b="1" dirty="0" smtClean="0">
                <a:solidFill>
                  <a:srgbClr val="FF0000"/>
                </a:solidFill>
              </a:rPr>
              <a:t>(a));</a:t>
            </a:r>
          </a:p>
          <a:p>
            <a:pPr marL="457200" indent="-457200">
              <a:buNone/>
            </a:pPr>
            <a:r>
              <a:rPr lang="en" sz="2400" dirty="0" smtClean="0"/>
              <a:t>     </a:t>
            </a:r>
            <a:r>
              <a:rPr lang="fr-FR" sz="2400" b="1" dirty="0" err="1">
                <a:solidFill>
                  <a:srgbClr val="FF0000"/>
                </a:solidFill>
              </a:rPr>
              <a:t>Postorder</a:t>
            </a:r>
            <a:r>
              <a:rPr lang="fr-FR" sz="2400" b="1" dirty="0">
                <a:solidFill>
                  <a:srgbClr val="FF0000"/>
                </a:solidFill>
              </a:rPr>
              <a:t> </a:t>
            </a:r>
            <a:r>
              <a:rPr lang="en" sz="2400" b="1" dirty="0" smtClean="0">
                <a:solidFill>
                  <a:srgbClr val="FF0000"/>
                </a:solidFill>
              </a:rPr>
              <a:t>( </a:t>
            </a:r>
            <a:r>
              <a:rPr lang="fr-FR" sz="2400" b="1" dirty="0" err="1" smtClean="0">
                <a:solidFill>
                  <a:srgbClr val="FF0000"/>
                </a:solidFill>
              </a:rPr>
              <a:t>RightChild</a:t>
            </a:r>
            <a:r>
              <a:rPr lang="en" sz="2400" b="1" dirty="0" smtClean="0">
                <a:solidFill>
                  <a:srgbClr val="FF0000"/>
                </a:solidFill>
              </a:rPr>
              <a:t>(a));</a:t>
            </a:r>
          </a:p>
          <a:p>
            <a:pPr marL="457200" indent="-457200">
              <a:buNone/>
            </a:pPr>
            <a:r>
              <a:rPr lang="en" sz="2400" dirty="0" smtClean="0"/>
              <a:t>     </a:t>
            </a:r>
            <a:r>
              <a:rPr lang="en" sz="2400" b="1" dirty="0" err="1" smtClean="0">
                <a:solidFill>
                  <a:srgbClr val="00B050"/>
                </a:solidFill>
              </a:rPr>
              <a:t>write </a:t>
            </a:r>
            <a:r>
              <a:rPr lang="en" sz="2400" b="1" dirty="0" smtClean="0">
                <a:solidFill>
                  <a:srgbClr val="00B050"/>
                </a:solidFill>
              </a:rPr>
              <a:t>(content(a));</a:t>
            </a:r>
          </a:p>
          <a:p>
            <a:pPr marL="457200" indent="-457200">
              <a:buNone/>
            </a:pPr>
            <a:r>
              <a:rPr lang="fr-FR" sz="2400" dirty="0" smtClean="0"/>
              <a:t>Endif</a:t>
            </a:r>
            <a:endParaRPr lang="en" sz="2400" dirty="0" smtClean="0"/>
          </a:p>
          <a:p>
            <a:pPr marL="457200" indent="-457200">
              <a:buNone/>
            </a:pPr>
            <a:r>
              <a:rPr lang="en" sz="2400" dirty="0" smtClean="0"/>
              <a:t>END</a:t>
            </a:r>
          </a:p>
          <a:p>
            <a:pPr marL="457200" indent="-457200">
              <a:buNone/>
            </a:pPr>
            <a:endParaRPr lang="fr-FR" sz="2400" dirty="0" smtClean="0"/>
          </a:p>
          <a:p>
            <a:pPr marL="457200" indent="-457200">
              <a:buNone/>
            </a:pPr>
            <a:r>
              <a:rPr lang="en" sz="2400" dirty="0" smtClean="0"/>
              <a:t>Example</a:t>
            </a:r>
          </a:p>
          <a:p>
            <a:pPr marL="457200" lvl="0" indent="-457200">
              <a:buNone/>
            </a:pPr>
            <a:r>
              <a:rPr lang="en-US" sz="2400" b="1" dirty="0" err="1"/>
              <a:t>Postorder</a:t>
            </a:r>
            <a:r>
              <a:rPr lang="en-US" sz="2400" b="1" dirty="0"/>
              <a:t> </a:t>
            </a:r>
            <a:r>
              <a:rPr lang="en" sz="2400" dirty="0" smtClean="0">
                <a:solidFill>
                  <a:prstClr val="black"/>
                </a:solidFill>
              </a:rPr>
              <a:t>travarsal </a:t>
            </a:r>
            <a:r>
              <a:rPr lang="en" sz="2400" dirty="0">
                <a:solidFill>
                  <a:prstClr val="black"/>
                </a:solidFill>
              </a:rPr>
              <a:t>of tree A gives: </a:t>
            </a:r>
            <a:r>
              <a:rPr lang="en" sz="2800" b="1" dirty="0">
                <a:solidFill>
                  <a:srgbClr val="002060"/>
                </a:solidFill>
              </a:rPr>
              <a:t>12 32 22 55 78 61 54</a:t>
            </a:r>
            <a:endParaRPr lang="fr-FR" sz="2400" b="1" dirty="0">
              <a:solidFill>
                <a:srgbClr val="002060"/>
              </a:solidFill>
            </a:endParaRPr>
          </a:p>
          <a:p>
            <a:pPr marL="457200" indent="-457200">
              <a:buNone/>
            </a:pPr>
            <a:endParaRPr lang="fr-FR" sz="2400" dirty="0" smtClean="0"/>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24</a:t>
            </a:fld>
            <a:endParaRPr lang="fr-F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3140968"/>
            <a:ext cx="4932363" cy="186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0" end="10"/>
                                            </p:txEl>
                                          </p:spTgt>
                                        </p:tgtEl>
                                        <p:attrNameLst>
                                          <p:attrName>style.visibility</p:attrName>
                                        </p:attrNameLst>
                                      </p:cBhvr>
                                      <p:to>
                                        <p:strVal val="visible"/>
                                      </p:to>
                                    </p:set>
                                    <p:animEffect transition="in" filter="fade">
                                      <p:cBhvr>
                                        <p:cTn id="14" dur="1000"/>
                                        <p:tgtEl>
                                          <p:spTgt spid="3">
                                            <p:txEl>
                                              <p:pRg st="10" end="10"/>
                                            </p:txEl>
                                          </p:spTgt>
                                        </p:tgtEl>
                                      </p:cBhvr>
                                    </p:animEffect>
                                    <p:anim calcmode="lin" valueType="num">
                                      <p:cBhvr>
                                        <p:cTn id="1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Effect transition="in" filter="fade">
                                      <p:cBhvr>
                                        <p:cTn id="19" dur="1000"/>
                                        <p:tgtEl>
                                          <p:spTgt spid="3">
                                            <p:txEl>
                                              <p:pRg st="11" end="11"/>
                                            </p:txEl>
                                          </p:spTgt>
                                        </p:tgtEl>
                                      </p:cBhvr>
                                    </p:animEffect>
                                    <p:anim calcmode="lin" valueType="num">
                                      <p:cBhvr>
                                        <p:cTn id="20"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2.4 Path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572560" cy="5572164"/>
          </a:xfrm>
        </p:spPr>
        <p:txBody>
          <a:bodyPr>
            <a:normAutofit lnSpcReduction="10000"/>
          </a:bodyPr>
          <a:lstStyle/>
          <a:p>
            <a:pPr marL="457200" indent="-457200" algn="just">
              <a:buAutoNum type="arabicPeriod" startAt="2"/>
              <a:tabLst>
                <a:tab pos="447675" algn="l"/>
              </a:tabLst>
            </a:pPr>
            <a:r>
              <a:rPr lang="en-US" sz="2400" b="1" dirty="0">
                <a:solidFill>
                  <a:srgbClr val="7030A0"/>
                </a:solidFill>
              </a:rPr>
              <a:t>Breadth-first </a:t>
            </a:r>
            <a:r>
              <a:rPr lang="en-US" sz="2400" b="1" dirty="0" smtClean="0">
                <a:solidFill>
                  <a:srgbClr val="7030A0"/>
                </a:solidFill>
              </a:rPr>
              <a:t>traversal</a:t>
            </a:r>
            <a:endParaRPr lang="en" sz="2400" b="1" dirty="0" smtClean="0">
              <a:solidFill>
                <a:srgbClr val="7030A0"/>
              </a:solidFill>
            </a:endParaRPr>
          </a:p>
          <a:p>
            <a:pPr marL="712788" indent="-266700" algn="just">
              <a:spcAft>
                <a:spcPts val="1200"/>
              </a:spcAft>
              <a:tabLst>
                <a:tab pos="447675" algn="l"/>
              </a:tabLst>
            </a:pPr>
            <a:r>
              <a:rPr lang="en" sz="2400" dirty="0" smtClean="0"/>
              <a:t>All nodes at depth </a:t>
            </a:r>
            <a:r>
              <a:rPr lang="en" sz="2400" b="1" dirty="0" smtClean="0">
                <a:solidFill>
                  <a:srgbClr val="002060"/>
                </a:solidFill>
              </a:rPr>
              <a:t>i </a:t>
            </a:r>
            <a:r>
              <a:rPr lang="en" sz="2400" dirty="0" smtClean="0"/>
              <a:t>must have been visited before the first node at depth </a:t>
            </a:r>
            <a:r>
              <a:rPr lang="en" sz="2400" b="1" dirty="0" smtClean="0">
                <a:solidFill>
                  <a:srgbClr val="002060"/>
                </a:solidFill>
              </a:rPr>
              <a:t>i + 1 </a:t>
            </a:r>
            <a:r>
              <a:rPr lang="en" sz="2400" dirty="0" smtClean="0"/>
              <a:t>is visited.</a:t>
            </a:r>
          </a:p>
          <a:p>
            <a:pPr marL="712788" indent="-266700" algn="just">
              <a:spcAft>
                <a:spcPts val="1200"/>
              </a:spcAft>
              <a:tabLst>
                <a:tab pos="447675" algn="l"/>
              </a:tabLst>
            </a:pPr>
            <a:r>
              <a:rPr lang="en" sz="2400" dirty="0" smtClean="0"/>
              <a:t>Such travarsal requires that one remembers all the branches that remain to be visited.</a:t>
            </a:r>
          </a:p>
          <a:p>
            <a:pPr marL="712788" indent="-266700" algn="just">
              <a:spcAft>
                <a:spcPts val="1200"/>
              </a:spcAft>
              <a:tabLst>
                <a:tab pos="447675" algn="l"/>
              </a:tabLst>
            </a:pPr>
            <a:r>
              <a:rPr lang="en" sz="2400" dirty="0" smtClean="0"/>
              <a:t>To do this, we use a queue.</a:t>
            </a:r>
            <a:endParaRPr lang="fr-FR" sz="2400"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0" indent="0">
              <a:buNone/>
            </a:pPr>
            <a:r>
              <a:rPr lang="en" sz="2400" b="1" u="sng" dirty="0" smtClean="0">
                <a:solidFill>
                  <a:srgbClr val="7030A0"/>
                </a:solidFill>
              </a:rPr>
              <a:t>Example:</a:t>
            </a:r>
          </a:p>
          <a:p>
            <a:pPr marL="457200" indent="-457200">
              <a:buNone/>
            </a:pPr>
            <a:r>
              <a:rPr lang="en" sz="2400" dirty="0" smtClean="0">
                <a:solidFill>
                  <a:prstClr val="black"/>
                </a:solidFill>
              </a:rPr>
              <a:t>The </a:t>
            </a:r>
            <a:r>
              <a:rPr lang="fr-FR" sz="2400" dirty="0" err="1">
                <a:solidFill>
                  <a:prstClr val="black"/>
                </a:solidFill>
              </a:rPr>
              <a:t>Breadth</a:t>
            </a:r>
            <a:r>
              <a:rPr lang="fr-FR" sz="2400" dirty="0">
                <a:solidFill>
                  <a:prstClr val="black"/>
                </a:solidFill>
              </a:rPr>
              <a:t>-first </a:t>
            </a:r>
            <a:r>
              <a:rPr lang="fr-FR" sz="2400" dirty="0" err="1">
                <a:solidFill>
                  <a:prstClr val="black"/>
                </a:solidFill>
              </a:rPr>
              <a:t>traversal</a:t>
            </a:r>
            <a:endParaRPr lang="fr-FR" sz="2400" dirty="0">
              <a:solidFill>
                <a:prstClr val="black"/>
              </a:solidFill>
            </a:endParaRPr>
          </a:p>
          <a:p>
            <a:pPr marL="457200" indent="-457200">
              <a:buNone/>
            </a:pPr>
            <a:r>
              <a:rPr lang="en" sz="2400" dirty="0" smtClean="0">
                <a:solidFill>
                  <a:prstClr val="black"/>
                </a:solidFill>
              </a:rPr>
              <a:t>of tree A gives: </a:t>
            </a:r>
            <a:r>
              <a:rPr lang="en" sz="2400" b="1" dirty="0" smtClean="0">
                <a:solidFill>
                  <a:srgbClr val="002060"/>
                </a:solidFill>
              </a:rPr>
              <a:t>54 22 61 12 32 55 78</a:t>
            </a:r>
            <a:endParaRPr lang="fr-FR" sz="2400" b="1" dirty="0" smtClean="0">
              <a:solidFill>
                <a:srgbClr val="00206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25</a:t>
            </a:fld>
            <a:endParaRPr lang="fr-F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7533" y="3645024"/>
            <a:ext cx="4359275" cy="164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412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098"/>
                                        </p:tgtEl>
                                        <p:attrNameLst>
                                          <p:attrName>style.visibility</p:attrName>
                                        </p:attrNameLst>
                                      </p:cBhvr>
                                      <p:to>
                                        <p:strVal val="visible"/>
                                      </p:to>
                                    </p:set>
                                    <p:animEffect transition="in" filter="fade">
                                      <p:cBhvr>
                                        <p:cTn id="35" dur="1000"/>
                                        <p:tgtEl>
                                          <p:spTgt spid="4098"/>
                                        </p:tgtEl>
                                      </p:cBhvr>
                                    </p:animEffect>
                                    <p:anim calcmode="lin" valueType="num">
                                      <p:cBhvr>
                                        <p:cTn id="36" dur="1000" fill="hold"/>
                                        <p:tgtEl>
                                          <p:spTgt spid="4098"/>
                                        </p:tgtEl>
                                        <p:attrNameLst>
                                          <p:attrName>ppt_x</p:attrName>
                                        </p:attrNameLst>
                                      </p:cBhvr>
                                      <p:tavLst>
                                        <p:tav tm="0">
                                          <p:val>
                                            <p:strVal val="#ppt_x"/>
                                          </p:val>
                                        </p:tav>
                                        <p:tav tm="100000">
                                          <p:val>
                                            <p:strVal val="#ppt_x"/>
                                          </p:val>
                                        </p:tav>
                                      </p:tavLst>
                                    </p:anim>
                                    <p:anim calcmode="lin" valueType="num">
                                      <p:cBhvr>
                                        <p:cTn id="37"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2.4 Path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142844" y="714356"/>
            <a:ext cx="8715436" cy="6143644"/>
          </a:xfrm>
        </p:spPr>
        <p:txBody>
          <a:bodyPr>
            <a:normAutofit fontScale="85000" lnSpcReduction="20000"/>
          </a:bodyPr>
          <a:lstStyle/>
          <a:p>
            <a:pPr marL="457200" indent="-457200">
              <a:spcBef>
                <a:spcPts val="1200"/>
              </a:spcBef>
              <a:buNone/>
            </a:pPr>
            <a:r>
              <a:rPr lang="en" sz="2400" b="1" u="sng" dirty="0" smtClean="0">
                <a:solidFill>
                  <a:srgbClr val="7030A0"/>
                </a:solidFill>
              </a:rPr>
              <a:t>Breadth-first traversal procedure</a:t>
            </a:r>
            <a:endParaRPr lang="fr-FR" sz="2400" b="1" u="sng" dirty="0" smtClean="0"/>
          </a:p>
          <a:p>
            <a:pPr marL="432000" indent="-457200">
              <a:spcBef>
                <a:spcPts val="600"/>
              </a:spcBef>
              <a:buNone/>
            </a:pPr>
            <a:r>
              <a:rPr lang="en" sz="2400" b="1" dirty="0" smtClean="0"/>
              <a:t>Procedure </a:t>
            </a:r>
            <a:r>
              <a:rPr lang="en" sz="2400" b="1" dirty="0" smtClean="0">
                <a:solidFill>
                  <a:srgbClr val="7030A0"/>
                </a:solidFill>
              </a:rPr>
              <a:t>Breadth-first traversal </a:t>
            </a:r>
            <a:r>
              <a:rPr lang="en" sz="2400" b="1" dirty="0"/>
              <a:t>(a: </a:t>
            </a:r>
            <a:r>
              <a:rPr lang="en" sz="2400" b="1" dirty="0" smtClean="0"/>
              <a:t>Tree</a:t>
            </a:r>
            <a:r>
              <a:rPr lang="en" sz="2400" b="1" dirty="0"/>
              <a:t>)</a:t>
            </a:r>
            <a:endParaRPr lang="en" sz="2400" b="1" dirty="0" smtClean="0"/>
          </a:p>
          <a:p>
            <a:pPr marL="857250" lvl="1" indent="-457200">
              <a:spcBef>
                <a:spcPts val="600"/>
              </a:spcBef>
              <a:buNone/>
            </a:pPr>
            <a:r>
              <a:rPr lang="en" sz="2000" b="1" dirty="0" smtClean="0"/>
              <a:t>F: File</a:t>
            </a:r>
          </a:p>
          <a:p>
            <a:pPr marL="457200" indent="-457200">
              <a:spcBef>
                <a:spcPts val="600"/>
              </a:spcBef>
              <a:buNone/>
            </a:pPr>
            <a:r>
              <a:rPr lang="fr-FR" sz="2400" b="1" dirty="0" smtClean="0"/>
              <a:t>Begin</a:t>
            </a:r>
            <a:endParaRPr lang="en" sz="2400" b="1" dirty="0" smtClean="0"/>
          </a:p>
          <a:p>
            <a:pPr marL="457200" indent="-457200">
              <a:buNone/>
            </a:pPr>
            <a:r>
              <a:rPr lang="en" sz="2400" b="1" dirty="0" smtClean="0"/>
              <a:t>	Initialise(F);</a:t>
            </a:r>
          </a:p>
          <a:p>
            <a:pPr marL="457200" indent="-457200">
              <a:buNone/>
            </a:pPr>
            <a:r>
              <a:rPr lang="en" sz="2400" b="1" dirty="0" smtClean="0"/>
              <a:t>	</a:t>
            </a:r>
            <a:r>
              <a:rPr lang="en" sz="2400" b="1" dirty="0" smtClean="0">
                <a:solidFill>
                  <a:srgbClr val="FF0000"/>
                </a:solidFill>
              </a:rPr>
              <a:t>If ! is_empty(a) then</a:t>
            </a:r>
          </a:p>
          <a:p>
            <a:pPr marL="457200" indent="-457200">
              <a:buNone/>
            </a:pPr>
            <a:r>
              <a:rPr lang="en" sz="2400" b="1" dirty="0" smtClean="0"/>
              <a:t>    </a:t>
            </a:r>
            <a:r>
              <a:rPr lang="en" sz="2400" b="1" dirty="0" smtClean="0">
                <a:solidFill>
                  <a:srgbClr val="FF0000"/>
                </a:solidFill>
              </a:rPr>
              <a:t>     </a:t>
            </a:r>
            <a:r>
              <a:rPr lang="en" sz="2400" b="1" dirty="0">
                <a:solidFill>
                  <a:srgbClr val="FF0000"/>
                </a:solidFill>
              </a:rPr>
              <a:t> </a:t>
            </a:r>
            <a:r>
              <a:rPr lang="en" sz="2400" b="1" dirty="0" smtClean="0">
                <a:solidFill>
                  <a:srgbClr val="FF0000"/>
                </a:solidFill>
              </a:rPr>
              <a:t> </a:t>
            </a:r>
            <a:r>
              <a:rPr lang="en" sz="2400" b="1" dirty="0" smtClean="0"/>
              <a:t> </a:t>
            </a:r>
            <a:r>
              <a:rPr lang="en" sz="2400" b="1" dirty="0" smtClean="0">
                <a:solidFill>
                  <a:srgbClr val="00B050"/>
                </a:solidFill>
              </a:rPr>
              <a:t>Enqueue (F, a)</a:t>
            </a:r>
            <a:endParaRPr lang="fr-FR" sz="2400" b="1" dirty="0" smtClean="0">
              <a:solidFill>
                <a:srgbClr val="00B050"/>
              </a:solidFill>
            </a:endParaRPr>
          </a:p>
          <a:p>
            <a:pPr marL="457200" indent="-457200">
              <a:buNone/>
            </a:pPr>
            <a:r>
              <a:rPr lang="en" sz="2400" b="1" dirty="0" smtClean="0"/>
              <a:t>            While </a:t>
            </a:r>
            <a:r>
              <a:rPr lang="en" sz="2400" b="1" dirty="0" smtClean="0">
                <a:solidFill>
                  <a:srgbClr val="3366CC"/>
                </a:solidFill>
              </a:rPr>
              <a:t>( </a:t>
            </a:r>
            <a:r>
              <a:rPr lang="en" sz="2400" b="1" dirty="0" smtClean="0">
                <a:solidFill>
                  <a:srgbClr val="FF0000"/>
                </a:solidFill>
              </a:rPr>
              <a:t>!</a:t>
            </a:r>
            <a:r>
              <a:rPr lang="en" sz="2400" b="1" dirty="0" smtClean="0">
                <a:solidFill>
                  <a:srgbClr val="3366CC"/>
                </a:solidFill>
              </a:rPr>
              <a:t> </a:t>
            </a:r>
            <a:r>
              <a:rPr lang="en" sz="2400" b="1" dirty="0" smtClean="0">
                <a:solidFill>
                  <a:schemeClr val="accent6">
                    <a:lumMod val="75000"/>
                  </a:schemeClr>
                </a:solidFill>
              </a:rPr>
              <a:t>Is_empty (F) </a:t>
            </a:r>
            <a:r>
              <a:rPr lang="en" sz="2400" b="1" dirty="0" smtClean="0">
                <a:solidFill>
                  <a:srgbClr val="3366CC"/>
                </a:solidFill>
              </a:rPr>
              <a:t>)</a:t>
            </a:r>
          </a:p>
          <a:p>
            <a:pPr marL="457200" indent="-457200">
              <a:buNone/>
            </a:pPr>
            <a:r>
              <a:rPr lang="en" sz="2400" b="1" dirty="0" smtClean="0"/>
              <a:t>		write(content(head(F)) );</a:t>
            </a:r>
            <a:endParaRPr lang="fr-FR" sz="2000" dirty="0" smtClean="0"/>
          </a:p>
          <a:p>
            <a:pPr marL="457200" indent="-457200">
              <a:spcBef>
                <a:spcPts val="600"/>
              </a:spcBef>
              <a:buNone/>
            </a:pPr>
            <a:r>
              <a:rPr lang="en" sz="2400" b="1" dirty="0" smtClean="0"/>
              <a:t>		</a:t>
            </a:r>
            <a:r>
              <a:rPr lang="en" sz="2400" b="1" dirty="0" smtClean="0">
                <a:solidFill>
                  <a:schemeClr val="accent6">
                    <a:lumMod val="50000"/>
                  </a:schemeClr>
                </a:solidFill>
              </a:rPr>
              <a:t>if ! Is_empty (LeftChild ( head (F)) then</a:t>
            </a:r>
          </a:p>
          <a:p>
            <a:pPr marL="457200" indent="-457200">
              <a:buNone/>
            </a:pPr>
            <a:r>
              <a:rPr lang="en" sz="2400" b="1" dirty="0" smtClean="0">
                <a:solidFill>
                  <a:schemeClr val="accent6">
                    <a:lumMod val="50000"/>
                  </a:schemeClr>
                </a:solidFill>
              </a:rPr>
              <a:t>                            Enqueue (F</a:t>
            </a:r>
            <a:r>
              <a:rPr lang="en" sz="2400" b="1" dirty="0">
                <a:solidFill>
                  <a:schemeClr val="accent6">
                    <a:lumMod val="50000"/>
                  </a:schemeClr>
                </a:solidFill>
              </a:rPr>
              <a:t>, LeftChild ( head (F)))</a:t>
            </a:r>
            <a:endParaRPr lang="fr-FR" sz="2400" b="1" dirty="0" smtClean="0">
              <a:solidFill>
                <a:schemeClr val="accent6">
                  <a:lumMod val="50000"/>
                </a:schemeClr>
              </a:solidFill>
            </a:endParaRPr>
          </a:p>
          <a:p>
            <a:pPr marL="457200" indent="-457200">
              <a:buNone/>
            </a:pPr>
            <a:r>
              <a:rPr lang="fr-FR" sz="2400" b="1" dirty="0" smtClean="0">
                <a:solidFill>
                  <a:schemeClr val="accent6">
                    <a:lumMod val="50000"/>
                  </a:schemeClr>
                </a:solidFill>
              </a:rPr>
              <a:t>		Endif</a:t>
            </a:r>
            <a:endParaRPr lang="en" sz="2400" b="1" dirty="0" smtClean="0">
              <a:solidFill>
                <a:schemeClr val="accent6">
                  <a:lumMod val="50000"/>
                </a:schemeClr>
              </a:solidFill>
            </a:endParaRPr>
          </a:p>
          <a:p>
            <a:pPr marL="457200" indent="-457200">
              <a:spcBef>
                <a:spcPts val="1200"/>
              </a:spcBef>
              <a:buNone/>
            </a:pPr>
            <a:r>
              <a:rPr lang="en" sz="2400" b="1" dirty="0" smtClean="0">
                <a:solidFill>
                  <a:srgbClr val="00B050"/>
                </a:solidFill>
              </a:rPr>
              <a:t>    		</a:t>
            </a:r>
            <a:r>
              <a:rPr lang="en" sz="2400" b="1" dirty="0" smtClean="0">
                <a:solidFill>
                  <a:schemeClr val="accent6">
                    <a:lumMod val="75000"/>
                  </a:schemeClr>
                </a:solidFill>
              </a:rPr>
              <a:t>if ! Is_empty ( </a:t>
            </a:r>
            <a:r>
              <a:rPr lang="fr-FR" sz="2400" b="1" dirty="0" err="1" smtClean="0">
                <a:solidFill>
                  <a:schemeClr val="accent6">
                    <a:lumMod val="75000"/>
                  </a:schemeClr>
                </a:solidFill>
              </a:rPr>
              <a:t>RightChild</a:t>
            </a:r>
            <a:r>
              <a:rPr lang="en" sz="2400" b="1" dirty="0" smtClean="0">
                <a:solidFill>
                  <a:schemeClr val="accent6">
                    <a:lumMod val="75000"/>
                  </a:schemeClr>
                </a:solidFill>
              </a:rPr>
              <a:t>( head (F)) then</a:t>
            </a:r>
          </a:p>
          <a:p>
            <a:pPr marL="457200" indent="-457200">
              <a:buNone/>
            </a:pPr>
            <a:r>
              <a:rPr lang="en" sz="2400" b="1" dirty="0" smtClean="0">
                <a:solidFill>
                  <a:schemeClr val="accent6">
                    <a:lumMod val="75000"/>
                  </a:schemeClr>
                </a:solidFill>
              </a:rPr>
              <a:t> 		            Enqueue(F</a:t>
            </a:r>
            <a:r>
              <a:rPr lang="en" sz="2400" b="1" dirty="0">
                <a:solidFill>
                  <a:schemeClr val="accent6">
                    <a:lumMod val="75000"/>
                  </a:schemeClr>
                </a:solidFill>
              </a:rPr>
              <a:t>, </a:t>
            </a:r>
            <a:r>
              <a:rPr lang="en" sz="2400" b="1" dirty="0" smtClean="0">
                <a:solidFill>
                  <a:schemeClr val="accent6">
                    <a:lumMod val="75000"/>
                  </a:schemeClr>
                </a:solidFill>
              </a:rPr>
              <a:t>threadD ( head </a:t>
            </a:r>
            <a:r>
              <a:rPr lang="en" sz="2400" b="1" dirty="0">
                <a:solidFill>
                  <a:schemeClr val="accent6">
                    <a:lumMod val="75000"/>
                  </a:schemeClr>
                </a:solidFill>
              </a:rPr>
              <a:t>(F </a:t>
            </a:r>
            <a:r>
              <a:rPr lang="en" sz="2400" b="1" dirty="0" smtClean="0">
                <a:solidFill>
                  <a:schemeClr val="accent6">
                    <a:lumMod val="75000"/>
                  </a:schemeClr>
                </a:solidFill>
              </a:rPr>
              <a:t>)) </a:t>
            </a:r>
            <a:r>
              <a:rPr lang="en" sz="2400" b="1" dirty="0">
                <a:solidFill>
                  <a:schemeClr val="accent6">
                    <a:lumMod val="75000"/>
                  </a:schemeClr>
                </a:solidFill>
              </a:rPr>
              <a:t>)</a:t>
            </a:r>
            <a:endParaRPr lang="fr-FR" sz="2400" b="1" dirty="0" smtClean="0">
              <a:solidFill>
                <a:schemeClr val="accent6">
                  <a:lumMod val="75000"/>
                </a:schemeClr>
              </a:solidFill>
            </a:endParaRPr>
          </a:p>
          <a:p>
            <a:pPr marL="457200" indent="-457200">
              <a:buNone/>
            </a:pPr>
            <a:r>
              <a:rPr lang="fr-FR" sz="2400" b="1" dirty="0" smtClean="0">
                <a:solidFill>
                  <a:schemeClr val="accent6">
                    <a:lumMod val="75000"/>
                  </a:schemeClr>
                </a:solidFill>
              </a:rPr>
              <a:t>		Endif</a:t>
            </a:r>
            <a:endParaRPr lang="en" sz="2400" dirty="0" smtClean="0">
              <a:solidFill>
                <a:schemeClr val="accent6">
                  <a:lumMod val="75000"/>
                </a:schemeClr>
              </a:solidFill>
            </a:endParaRPr>
          </a:p>
          <a:p>
            <a:pPr marL="457200" indent="-457200">
              <a:buNone/>
            </a:pPr>
            <a:r>
              <a:rPr lang="en" sz="2400" b="1" dirty="0" smtClean="0"/>
              <a:t> 		</a:t>
            </a:r>
            <a:r>
              <a:rPr lang="en" sz="2400" b="1" dirty="0" smtClean="0">
                <a:solidFill>
                  <a:srgbClr val="00B050"/>
                </a:solidFill>
              </a:rPr>
              <a:t>Dequeue (F);</a:t>
            </a:r>
          </a:p>
          <a:p>
            <a:pPr marL="457200" indent="-457200">
              <a:buNone/>
            </a:pPr>
            <a:r>
              <a:rPr lang="en" sz="2400" b="1" dirty="0" smtClean="0"/>
              <a:t>            End while</a:t>
            </a:r>
          </a:p>
          <a:p>
            <a:pPr marL="457200" indent="-457200">
              <a:buNone/>
            </a:pPr>
            <a:r>
              <a:rPr lang="en" sz="2400" b="1" dirty="0" smtClean="0"/>
              <a:t>    	</a:t>
            </a:r>
            <a:r>
              <a:rPr lang="fr-FR" sz="2400" b="1" dirty="0" smtClean="0">
                <a:solidFill>
                  <a:srgbClr val="FF0000"/>
                </a:solidFill>
              </a:rPr>
              <a:t>Endif</a:t>
            </a:r>
            <a:endParaRPr lang="en" sz="2400" b="1" dirty="0" smtClean="0">
              <a:solidFill>
                <a:srgbClr val="FF0000"/>
              </a:solidFill>
            </a:endParaRPr>
          </a:p>
          <a:p>
            <a:pPr marL="457200" indent="-457200">
              <a:buNone/>
            </a:pPr>
            <a:r>
              <a:rPr lang="en" sz="2400" b="1" dirty="0" smtClean="0">
                <a:solidFill>
                  <a:srgbClr val="FF0000"/>
                </a:solidFill>
              </a:rPr>
              <a:t>END</a:t>
            </a:r>
            <a:endParaRPr lang="fr-FR" sz="2400" b="1" dirty="0" smtClean="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26</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checkerboard(across)">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heckerboard(across)">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checkerboard(across)">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checkerboard(across)">
                                      <p:cBhvr>
                                        <p:cTn id="33" dur="500"/>
                                        <p:tgtEl>
                                          <p:spTgt spid="3">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checkerboard(across)">
                                      <p:cBhvr>
                                        <p:cTn id="38" dur="500"/>
                                        <p:tgtEl>
                                          <p:spTgt spid="3">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checkerboard(across)">
                                      <p:cBhvr>
                                        <p:cTn id="43" dur="500"/>
                                        <p:tgtEl>
                                          <p:spTgt spid="3">
                                            <p:txEl>
                                              <p:pRg st="9" end="9"/>
                                            </p:txEl>
                                          </p:spTgt>
                                        </p:tgtEl>
                                      </p:cBhvr>
                                    </p:animEffect>
                                  </p:childTnLst>
                                </p:cTn>
                              </p:par>
                              <p:par>
                                <p:cTn id="44" presetID="5" presetClass="entr" presetSubtype="10" fill="hold" nodeType="with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46" dur="500"/>
                                        <p:tgtEl>
                                          <p:spTgt spid="3">
                                            <p:txEl>
                                              <p:pRg st="10" end="10"/>
                                            </p:txEl>
                                          </p:spTgt>
                                        </p:tgtEl>
                                      </p:cBhvr>
                                    </p:animEffect>
                                  </p:childTnLst>
                                </p:cTn>
                              </p:par>
                              <p:par>
                                <p:cTn id="47" presetID="5" presetClass="entr" presetSubtype="10" fill="hold" nodeType="with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49" dur="500"/>
                                        <p:tgtEl>
                                          <p:spTgt spid="3">
                                            <p:txEl>
                                              <p:pRg st="11" end="1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nodeType="clickEffect">
                                  <p:stCondLst>
                                    <p:cond delay="0"/>
                                  </p:stCondLst>
                                  <p:childTnLst>
                                    <p:set>
                                      <p:cBhvr>
                                        <p:cTn id="53" dur="1" fill="hold">
                                          <p:stCondLst>
                                            <p:cond delay="0"/>
                                          </p:stCondLst>
                                        </p:cTn>
                                        <p:tgtEl>
                                          <p:spTgt spid="3">
                                            <p:txEl>
                                              <p:pRg st="12" end="12"/>
                                            </p:txEl>
                                          </p:spTgt>
                                        </p:tgtEl>
                                        <p:attrNameLst>
                                          <p:attrName>style.visibility</p:attrName>
                                        </p:attrNameLst>
                                      </p:cBhvr>
                                      <p:to>
                                        <p:strVal val="visible"/>
                                      </p:to>
                                    </p:set>
                                    <p:animEffect transition="in" filter="checkerboard(across)">
                                      <p:cBhvr>
                                        <p:cTn id="54" dur="500"/>
                                        <p:tgtEl>
                                          <p:spTgt spid="3">
                                            <p:txEl>
                                              <p:pRg st="12" end="12"/>
                                            </p:txEl>
                                          </p:spTgt>
                                        </p:tgtEl>
                                      </p:cBhvr>
                                    </p:animEffect>
                                  </p:childTnLst>
                                </p:cTn>
                              </p:par>
                              <p:par>
                                <p:cTn id="55" presetID="5" presetClass="entr" presetSubtype="10" fill="hold" nodeType="with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checkerboard(across)">
                                      <p:cBhvr>
                                        <p:cTn id="57" dur="500"/>
                                        <p:tgtEl>
                                          <p:spTgt spid="3">
                                            <p:txEl>
                                              <p:pRg st="13" end="13"/>
                                            </p:txEl>
                                          </p:spTgt>
                                        </p:tgtEl>
                                      </p:cBhvr>
                                    </p:animEffect>
                                  </p:childTnLst>
                                </p:cTn>
                              </p:par>
                              <p:par>
                                <p:cTn id="58" presetID="5" presetClass="entr" presetSubtype="10" fill="hold" nodeType="withEffect">
                                  <p:stCondLst>
                                    <p:cond delay="0"/>
                                  </p:stCondLst>
                                  <p:childTnLst>
                                    <p:set>
                                      <p:cBhvr>
                                        <p:cTn id="59" dur="1" fill="hold">
                                          <p:stCondLst>
                                            <p:cond delay="0"/>
                                          </p:stCondLst>
                                        </p:cTn>
                                        <p:tgtEl>
                                          <p:spTgt spid="3">
                                            <p:txEl>
                                              <p:pRg st="14" end="14"/>
                                            </p:txEl>
                                          </p:spTgt>
                                        </p:tgtEl>
                                        <p:attrNameLst>
                                          <p:attrName>style.visibility</p:attrName>
                                        </p:attrNameLst>
                                      </p:cBhvr>
                                      <p:to>
                                        <p:strVal val="visible"/>
                                      </p:to>
                                    </p:set>
                                    <p:animEffect transition="in" filter="checkerboard(across)">
                                      <p:cBhvr>
                                        <p:cTn id="60" dur="500"/>
                                        <p:tgtEl>
                                          <p:spTgt spid="3">
                                            <p:txEl>
                                              <p:pRg st="14" end="1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 presetClass="entr" presetSubtype="10" fill="hold" nodeType="clickEffect">
                                  <p:stCondLst>
                                    <p:cond delay="0"/>
                                  </p:stCondLst>
                                  <p:childTnLst>
                                    <p:set>
                                      <p:cBhvr>
                                        <p:cTn id="64" dur="1" fill="hold">
                                          <p:stCondLst>
                                            <p:cond delay="0"/>
                                          </p:stCondLst>
                                        </p:cTn>
                                        <p:tgtEl>
                                          <p:spTgt spid="3">
                                            <p:txEl>
                                              <p:pRg st="15" end="15"/>
                                            </p:txEl>
                                          </p:spTgt>
                                        </p:tgtEl>
                                        <p:attrNameLst>
                                          <p:attrName>style.visibility</p:attrName>
                                        </p:attrNameLst>
                                      </p:cBhvr>
                                      <p:to>
                                        <p:strVal val="visible"/>
                                      </p:to>
                                    </p:set>
                                    <p:animEffect transition="in" filter="checkerboard(across)">
                                      <p:cBhvr>
                                        <p:cTn id="65" dur="500"/>
                                        <p:tgtEl>
                                          <p:spTgt spid="3">
                                            <p:txEl>
                                              <p:pRg st="15" end="15"/>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 presetClass="entr" presetSubtype="10" fill="hold" nodeType="clickEffect">
                                  <p:stCondLst>
                                    <p:cond delay="0"/>
                                  </p:stCondLst>
                                  <p:childTnLst>
                                    <p:set>
                                      <p:cBhvr>
                                        <p:cTn id="69" dur="1" fill="hold">
                                          <p:stCondLst>
                                            <p:cond delay="0"/>
                                          </p:stCondLst>
                                        </p:cTn>
                                        <p:tgtEl>
                                          <p:spTgt spid="3">
                                            <p:txEl>
                                              <p:pRg st="16" end="16"/>
                                            </p:txEl>
                                          </p:spTgt>
                                        </p:tgtEl>
                                        <p:attrNameLst>
                                          <p:attrName>style.visibility</p:attrName>
                                        </p:attrNameLst>
                                      </p:cBhvr>
                                      <p:to>
                                        <p:strVal val="visible"/>
                                      </p:to>
                                    </p:set>
                                    <p:animEffect transition="in" filter="checkerboard(across)">
                                      <p:cBhvr>
                                        <p:cTn id="70" dur="500"/>
                                        <p:tgtEl>
                                          <p:spTgt spid="3">
                                            <p:txEl>
                                              <p:pRg st="16" end="16"/>
                                            </p:txEl>
                                          </p:spTgt>
                                        </p:tgtEl>
                                      </p:cBhvr>
                                    </p:animEffect>
                                  </p:childTnLst>
                                </p:cTn>
                              </p:par>
                              <p:par>
                                <p:cTn id="71" presetID="5" presetClass="entr" presetSubtype="10" fill="hold" nodeType="withEffect">
                                  <p:stCondLst>
                                    <p:cond delay="0"/>
                                  </p:stCondLst>
                                  <p:childTnLst>
                                    <p:set>
                                      <p:cBhvr>
                                        <p:cTn id="72" dur="1" fill="hold">
                                          <p:stCondLst>
                                            <p:cond delay="0"/>
                                          </p:stCondLst>
                                        </p:cTn>
                                        <p:tgtEl>
                                          <p:spTgt spid="3">
                                            <p:txEl>
                                              <p:pRg st="17" end="17"/>
                                            </p:txEl>
                                          </p:spTgt>
                                        </p:tgtEl>
                                        <p:attrNameLst>
                                          <p:attrName>style.visibility</p:attrName>
                                        </p:attrNameLst>
                                      </p:cBhvr>
                                      <p:to>
                                        <p:strVal val="visible"/>
                                      </p:to>
                                    </p:set>
                                    <p:animEffect transition="in" filter="checkerboard(across)">
                                      <p:cBhvr>
                                        <p:cTn id="73" dur="500"/>
                                        <p:tgtEl>
                                          <p:spTgt spid="3">
                                            <p:txEl>
                                              <p:pRg st="17" end="17"/>
                                            </p:txEl>
                                          </p:spTgt>
                                        </p:tgtEl>
                                      </p:cBhvr>
                                    </p:animEffect>
                                  </p:childTnLst>
                                </p:cTn>
                              </p:par>
                              <p:par>
                                <p:cTn id="74" presetID="5" presetClass="entr" presetSubtype="10" fill="hold" nodeType="withEffect">
                                  <p:stCondLst>
                                    <p:cond delay="0"/>
                                  </p:stCondLst>
                                  <p:childTnLst>
                                    <p:set>
                                      <p:cBhvr>
                                        <p:cTn id="75" dur="1" fill="hold">
                                          <p:stCondLst>
                                            <p:cond delay="0"/>
                                          </p:stCondLst>
                                        </p:cTn>
                                        <p:tgtEl>
                                          <p:spTgt spid="3">
                                            <p:txEl>
                                              <p:pRg st="18" end="18"/>
                                            </p:txEl>
                                          </p:spTgt>
                                        </p:tgtEl>
                                        <p:attrNameLst>
                                          <p:attrName>style.visibility</p:attrName>
                                        </p:attrNameLst>
                                      </p:cBhvr>
                                      <p:to>
                                        <p:strVal val="visible"/>
                                      </p:to>
                                    </p:set>
                                    <p:animEffect transition="in" filter="checkerboard(across)">
                                      <p:cBhvr>
                                        <p:cTn id="76"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9D1D65BF-4369-4B21-B7D3-3C1B1F8F5F58}" type="slidenum">
              <a:rPr lang="fr-FR" smtClean="0"/>
              <a:pPr/>
              <a:t>27</a:t>
            </a:fld>
            <a:endParaRPr lang="fr-FR" dirty="0"/>
          </a:p>
        </p:txBody>
      </p:sp>
      <p:sp>
        <p:nvSpPr>
          <p:cNvPr id="5" name="Espace réservé du contenu 2"/>
          <p:cNvSpPr>
            <a:spLocks noGrp="1"/>
          </p:cNvSpPr>
          <p:nvPr>
            <p:ph idx="1"/>
          </p:nvPr>
        </p:nvSpPr>
        <p:spPr>
          <a:xfrm>
            <a:off x="251520" y="990020"/>
            <a:ext cx="8715436" cy="6000792"/>
          </a:xfrm>
        </p:spPr>
        <p:txBody>
          <a:bodyPr>
            <a:normAutofit fontScale="92500" lnSpcReduction="20000"/>
          </a:bodyPr>
          <a:lstStyle/>
          <a:p>
            <a:pPr marL="0" indent="0">
              <a:lnSpc>
                <a:spcPct val="120000"/>
              </a:lnSpc>
              <a:buFont typeface="+mj-lt"/>
              <a:buAutoNum type="arabicPeriod"/>
              <a:tabLst>
                <a:tab pos="628650" algn="l"/>
              </a:tabLst>
            </a:pPr>
            <a:r>
              <a:rPr lang="en" sz="2400" b="1" dirty="0" smtClean="0">
                <a:solidFill>
                  <a:srgbClr val="7030A0"/>
                </a:solidFill>
              </a:rPr>
              <a:t>  Function Belongs(x, a) : </a:t>
            </a:r>
            <a:r>
              <a:rPr lang="en" sz="2400" dirty="0" smtClean="0"/>
              <a:t>tests whether x exists in the tree a or not.</a:t>
            </a:r>
            <a:endParaRPr lang="fr-FR" sz="2400" b="1" dirty="0" smtClean="0"/>
          </a:p>
          <a:p>
            <a:pPr marL="457200" indent="-457200">
              <a:spcBef>
                <a:spcPts val="1200"/>
              </a:spcBef>
              <a:buNone/>
            </a:pPr>
            <a:r>
              <a:rPr lang="en" sz="2400" b="1" dirty="0" smtClean="0"/>
              <a:t>Function belong </a:t>
            </a:r>
            <a:r>
              <a:rPr lang="en" sz="2400" b="1" dirty="0"/>
              <a:t>(a: tree, x: typeq ): </a:t>
            </a:r>
            <a:r>
              <a:rPr lang="en" sz="2400" b="1" dirty="0" smtClean="0"/>
              <a:t>boolean</a:t>
            </a:r>
          </a:p>
          <a:p>
            <a:pPr marL="457200" indent="-457200">
              <a:buNone/>
            </a:pPr>
            <a:r>
              <a:rPr lang="en" sz="2400" b="1" dirty="0" smtClean="0"/>
              <a:t>Begin</a:t>
            </a:r>
          </a:p>
          <a:p>
            <a:pPr marL="457200" indent="-457200">
              <a:buNone/>
            </a:pPr>
            <a:r>
              <a:rPr lang="en" sz="2400" b="1" dirty="0" smtClean="0"/>
              <a:t>	If is_empty (a)) then</a:t>
            </a:r>
          </a:p>
          <a:p>
            <a:pPr marL="457200" indent="-457200">
              <a:buNone/>
            </a:pPr>
            <a:r>
              <a:rPr lang="en" sz="2400" b="1" dirty="0" smtClean="0"/>
              <a:t>		return false;</a:t>
            </a:r>
          </a:p>
          <a:p>
            <a:pPr marL="457200" indent="-457200">
              <a:buNone/>
            </a:pPr>
            <a:r>
              <a:rPr lang="fr-FR" sz="2400" b="1" dirty="0" smtClean="0"/>
              <a:t>	</a:t>
            </a:r>
            <a:r>
              <a:rPr lang="fr-FR" sz="2400" b="1" dirty="0" err="1" smtClean="0"/>
              <a:t>else</a:t>
            </a:r>
            <a:endParaRPr lang="en" sz="2400" b="1" dirty="0" smtClean="0"/>
          </a:p>
          <a:p>
            <a:pPr marL="457200" indent="-457200">
              <a:buNone/>
            </a:pPr>
            <a:r>
              <a:rPr lang="en" sz="2400" b="1" dirty="0" smtClean="0"/>
              <a:t>		  </a:t>
            </a:r>
            <a:r>
              <a:rPr lang="en" sz="2400" b="1" dirty="0" smtClean="0">
                <a:solidFill>
                  <a:srgbClr val="00B050"/>
                </a:solidFill>
              </a:rPr>
              <a:t>If( </a:t>
            </a:r>
            <a:r>
              <a:rPr lang="en" sz="2400" b="1" dirty="0" smtClean="0"/>
              <a:t>content(a) = x) </a:t>
            </a:r>
            <a:r>
              <a:rPr lang="en" sz="2400" b="1" dirty="0" smtClean="0">
                <a:solidFill>
                  <a:srgbClr val="00B050"/>
                </a:solidFill>
              </a:rPr>
              <a:t>then</a:t>
            </a:r>
          </a:p>
          <a:p>
            <a:pPr marL="457200" indent="-457200">
              <a:buNone/>
            </a:pPr>
            <a:r>
              <a:rPr lang="en" sz="2400" b="1" dirty="0" smtClean="0"/>
              <a:t>			return true;</a:t>
            </a:r>
          </a:p>
          <a:p>
            <a:pPr marL="457200" indent="-457200">
              <a:buNone/>
            </a:pPr>
            <a:r>
              <a:rPr lang="en" sz="2400" b="1" dirty="0" smtClean="0"/>
              <a:t> 		 </a:t>
            </a:r>
            <a:r>
              <a:rPr lang="fr-FR" sz="2400" b="1" dirty="0" err="1" smtClean="0">
                <a:solidFill>
                  <a:srgbClr val="00B050"/>
                </a:solidFill>
              </a:rPr>
              <a:t>else</a:t>
            </a:r>
            <a:endParaRPr lang="en" sz="2400" b="1" dirty="0" smtClean="0">
              <a:solidFill>
                <a:srgbClr val="00B050"/>
              </a:solidFill>
            </a:endParaRPr>
          </a:p>
          <a:p>
            <a:pPr marL="457200" indent="-457200">
              <a:buNone/>
            </a:pPr>
            <a:r>
              <a:rPr lang="en" sz="2400" b="1" dirty="0" smtClean="0"/>
              <a:t>   		    	</a:t>
            </a:r>
            <a:r>
              <a:rPr lang="en" sz="2400" b="1" dirty="0" smtClean="0">
                <a:solidFill>
                  <a:srgbClr val="0070C0"/>
                </a:solidFill>
              </a:rPr>
              <a:t>If</a:t>
            </a:r>
            <a:r>
              <a:rPr lang="en" sz="2400" b="1" dirty="0" smtClean="0"/>
              <a:t> </a:t>
            </a:r>
            <a:r>
              <a:rPr lang="en" sz="2400" b="1" dirty="0">
                <a:solidFill>
                  <a:srgbClr val="FF0000"/>
                </a:solidFill>
              </a:rPr>
              <a:t>belongs </a:t>
            </a:r>
            <a:r>
              <a:rPr lang="en" sz="2400" b="1" dirty="0"/>
              <a:t>(x, </a:t>
            </a:r>
            <a:r>
              <a:rPr lang="fr-FR" sz="2400" b="1" dirty="0" err="1" smtClean="0"/>
              <a:t>LeftChild</a:t>
            </a:r>
            <a:r>
              <a:rPr lang="en" sz="2400" b="1" dirty="0" smtClean="0"/>
              <a:t>(a)) </a:t>
            </a:r>
            <a:r>
              <a:rPr lang="en" sz="2400" b="1" dirty="0" smtClean="0">
                <a:solidFill>
                  <a:srgbClr val="0070C0"/>
                </a:solidFill>
              </a:rPr>
              <a:t>then</a:t>
            </a:r>
          </a:p>
          <a:p>
            <a:pPr marL="457200" indent="-457200">
              <a:buNone/>
            </a:pPr>
            <a:r>
              <a:rPr lang="en" sz="2400" b="1" dirty="0"/>
              <a:t> </a:t>
            </a:r>
            <a:r>
              <a:rPr lang="en" sz="2400" b="1" dirty="0" smtClean="0"/>
              <a:t>				returns true;</a:t>
            </a:r>
          </a:p>
          <a:p>
            <a:pPr marL="457200" indent="-457200">
              <a:buNone/>
            </a:pPr>
            <a:r>
              <a:rPr lang="en" sz="2400" b="1" dirty="0"/>
              <a:t> </a:t>
            </a:r>
            <a:r>
              <a:rPr lang="en" sz="2400" b="1" dirty="0" smtClean="0"/>
              <a:t>     		      	</a:t>
            </a:r>
            <a:r>
              <a:rPr lang="fr-FR" sz="2400" b="1" dirty="0" err="1" smtClean="0">
                <a:solidFill>
                  <a:srgbClr val="0070C0"/>
                </a:solidFill>
              </a:rPr>
              <a:t>else</a:t>
            </a:r>
            <a:endParaRPr lang="en" sz="2400" b="1" dirty="0" smtClean="0">
              <a:solidFill>
                <a:srgbClr val="0070C0"/>
              </a:solidFill>
            </a:endParaRPr>
          </a:p>
          <a:p>
            <a:pPr marL="457200" indent="-457200">
              <a:buNone/>
            </a:pPr>
            <a:r>
              <a:rPr lang="en" sz="2400" b="1" dirty="0"/>
              <a:t> </a:t>
            </a:r>
            <a:r>
              <a:rPr lang="en" sz="2400" b="1" dirty="0" smtClean="0"/>
              <a:t>				return ( </a:t>
            </a:r>
            <a:r>
              <a:rPr lang="en" sz="2400" b="1" dirty="0" smtClean="0">
                <a:solidFill>
                  <a:srgbClr val="FF0000"/>
                </a:solidFill>
              </a:rPr>
              <a:t>belongs </a:t>
            </a:r>
            <a:r>
              <a:rPr lang="en" sz="2400" b="1" dirty="0" smtClean="0"/>
              <a:t>(x, </a:t>
            </a:r>
            <a:r>
              <a:rPr lang="fr-FR" sz="2400" b="1" dirty="0" err="1" smtClean="0"/>
              <a:t>RightChild</a:t>
            </a:r>
            <a:r>
              <a:rPr lang="en" sz="2400" b="1" dirty="0" smtClean="0"/>
              <a:t>(a)));</a:t>
            </a:r>
          </a:p>
          <a:p>
            <a:pPr marL="457200" indent="-457200">
              <a:buNone/>
            </a:pPr>
            <a:r>
              <a:rPr lang="en" sz="2400" b="1" dirty="0"/>
              <a:t> </a:t>
            </a:r>
            <a:r>
              <a:rPr lang="en" sz="2400" b="1" dirty="0" smtClean="0"/>
              <a:t>     		    	</a:t>
            </a:r>
            <a:r>
              <a:rPr lang="fr-FR" sz="2400" b="1" dirty="0" smtClean="0">
                <a:solidFill>
                  <a:srgbClr val="0070C0"/>
                </a:solidFill>
              </a:rPr>
              <a:t>Endif</a:t>
            </a:r>
            <a:endParaRPr lang="en" sz="2400" b="1" dirty="0" smtClean="0">
              <a:solidFill>
                <a:srgbClr val="0070C0"/>
              </a:solidFill>
            </a:endParaRPr>
          </a:p>
          <a:p>
            <a:pPr marL="457200" indent="-457200">
              <a:buNone/>
            </a:pPr>
            <a:r>
              <a:rPr lang="en" sz="2400" b="1" dirty="0" smtClean="0">
                <a:solidFill>
                  <a:srgbClr val="C00000"/>
                </a:solidFill>
              </a:rPr>
              <a:t>  </a:t>
            </a:r>
            <a:r>
              <a:rPr lang="en" sz="2400" b="1" dirty="0" smtClean="0"/>
              <a:t> 		 </a:t>
            </a:r>
            <a:r>
              <a:rPr lang="fr-FR" sz="2400" b="1" dirty="0" smtClean="0">
                <a:solidFill>
                  <a:srgbClr val="00B050"/>
                </a:solidFill>
              </a:rPr>
              <a:t>Endif</a:t>
            </a:r>
            <a:endParaRPr lang="en" sz="2400" b="1" dirty="0" smtClean="0">
              <a:solidFill>
                <a:srgbClr val="00B050"/>
              </a:solidFill>
            </a:endParaRPr>
          </a:p>
          <a:p>
            <a:pPr marL="457200" indent="-457200">
              <a:buNone/>
            </a:pPr>
            <a:r>
              <a:rPr lang="fr-FR" sz="2400" b="1" dirty="0" smtClean="0"/>
              <a:t>	Endif</a:t>
            </a:r>
            <a:endParaRPr lang="en" sz="2400" b="1" dirty="0" smtClean="0"/>
          </a:p>
          <a:p>
            <a:pPr marL="457200" indent="-457200">
              <a:buNone/>
            </a:pPr>
            <a:r>
              <a:rPr lang="en" sz="2400" b="1" dirty="0" smtClean="0"/>
              <a:t>END</a:t>
            </a:r>
            <a:endParaRPr lang="fr-FR" sz="2400" b="1" u="sng" dirty="0" smtClean="0">
              <a:solidFill>
                <a:srgbClr val="7030A0"/>
              </a:solidFill>
            </a:endParaRPr>
          </a:p>
        </p:txBody>
      </p:sp>
      <p:sp>
        <p:nvSpPr>
          <p:cNvPr id="8"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2.5 Searching for an element</a:t>
            </a:r>
            <a:endParaRPr lang="fr-FR" sz="3200" b="1" dirty="0">
              <a:solidFill>
                <a:schemeClr val="accent1">
                  <a:lumMod val="50000"/>
                </a:schemeClr>
              </a:solidFill>
            </a:endParaRPr>
          </a:p>
        </p:txBody>
      </p:sp>
    </p:spTree>
    <p:extLst>
      <p:ext uri="{BB962C8B-B14F-4D97-AF65-F5344CB8AC3E}">
        <p14:creationId xmlns:p14="http://schemas.microsoft.com/office/powerpoint/2010/main" val="318957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5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500"/>
                                        <p:tgtEl>
                                          <p:spTgt spid="5">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Effect transition="in" filter="fade">
                                      <p:cBhvr>
                                        <p:cTn id="40" dur="500"/>
                                        <p:tgtEl>
                                          <p:spTgt spid="5">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Effect transition="in" filter="fade">
                                      <p:cBhvr>
                                        <p:cTn id="43" dur="500"/>
                                        <p:tgtEl>
                                          <p:spTgt spid="5">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
                                            <p:txEl>
                                              <p:pRg st="11" end="11"/>
                                            </p:txEl>
                                          </p:spTgt>
                                        </p:tgtEl>
                                        <p:attrNameLst>
                                          <p:attrName>style.visibility</p:attrName>
                                        </p:attrNameLst>
                                      </p:cBhvr>
                                      <p:to>
                                        <p:strVal val="visible"/>
                                      </p:to>
                                    </p:set>
                                    <p:animEffect transition="in" filter="fade">
                                      <p:cBhvr>
                                        <p:cTn id="48" dur="500"/>
                                        <p:tgtEl>
                                          <p:spTgt spid="5">
                                            <p:txEl>
                                              <p:pRg st="11" end="11"/>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5">
                                            <p:txEl>
                                              <p:pRg st="12" end="12"/>
                                            </p:txEl>
                                          </p:spTgt>
                                        </p:tgtEl>
                                        <p:attrNameLst>
                                          <p:attrName>style.visibility</p:attrName>
                                        </p:attrNameLst>
                                      </p:cBhvr>
                                      <p:to>
                                        <p:strVal val="visible"/>
                                      </p:to>
                                    </p:set>
                                    <p:animEffect transition="in" filter="fade">
                                      <p:cBhvr>
                                        <p:cTn id="51" dur="500"/>
                                        <p:tgtEl>
                                          <p:spTgt spid="5">
                                            <p:txEl>
                                              <p:pRg st="12" end="12"/>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5">
                                            <p:txEl>
                                              <p:pRg st="13" end="13"/>
                                            </p:txEl>
                                          </p:spTgt>
                                        </p:tgtEl>
                                        <p:attrNameLst>
                                          <p:attrName>style.visibility</p:attrName>
                                        </p:attrNameLst>
                                      </p:cBhvr>
                                      <p:to>
                                        <p:strVal val="visible"/>
                                      </p:to>
                                    </p:set>
                                    <p:animEffect transition="in" filter="fade">
                                      <p:cBhvr>
                                        <p:cTn id="54" dur="500"/>
                                        <p:tgtEl>
                                          <p:spTgt spid="5">
                                            <p:txEl>
                                              <p:pRg st="13" end="13"/>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5">
                                            <p:txEl>
                                              <p:pRg st="14" end="14"/>
                                            </p:txEl>
                                          </p:spTgt>
                                        </p:tgtEl>
                                        <p:attrNameLst>
                                          <p:attrName>style.visibility</p:attrName>
                                        </p:attrNameLst>
                                      </p:cBhvr>
                                      <p:to>
                                        <p:strVal val="visible"/>
                                      </p:to>
                                    </p:set>
                                    <p:animEffect transition="in" filter="fade">
                                      <p:cBhvr>
                                        <p:cTn id="57" dur="500"/>
                                        <p:tgtEl>
                                          <p:spTgt spid="5">
                                            <p:txEl>
                                              <p:pRg st="14" end="14"/>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5">
                                            <p:txEl>
                                              <p:pRg st="15" end="15"/>
                                            </p:txEl>
                                          </p:spTgt>
                                        </p:tgtEl>
                                        <p:attrNameLst>
                                          <p:attrName>style.visibility</p:attrName>
                                        </p:attrNameLst>
                                      </p:cBhvr>
                                      <p:to>
                                        <p:strVal val="visible"/>
                                      </p:to>
                                    </p:set>
                                    <p:animEffect transition="in" filter="fade">
                                      <p:cBhvr>
                                        <p:cTn id="60" dur="500"/>
                                        <p:tgtEl>
                                          <p:spTgt spid="5">
                                            <p:txEl>
                                              <p:pRg st="15" end="15"/>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5">
                                            <p:txEl>
                                              <p:pRg st="16" end="16"/>
                                            </p:txEl>
                                          </p:spTgt>
                                        </p:tgtEl>
                                        <p:attrNameLst>
                                          <p:attrName>style.visibility</p:attrName>
                                        </p:attrNameLst>
                                      </p:cBhvr>
                                      <p:to>
                                        <p:strVal val="visible"/>
                                      </p:to>
                                    </p:set>
                                    <p:animEffect transition="in" filter="fade">
                                      <p:cBhvr>
                                        <p:cTn id="63"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9D1D65BF-4369-4B21-B7D3-3C1B1F8F5F58}" type="slidenum">
              <a:rPr lang="fr-FR" smtClean="0"/>
              <a:pPr/>
              <a:t>28</a:t>
            </a:fld>
            <a:endParaRPr lang="fr-FR" dirty="0"/>
          </a:p>
        </p:txBody>
      </p:sp>
      <p:sp>
        <p:nvSpPr>
          <p:cNvPr id="5" name="Espace réservé du contenu 2"/>
          <p:cNvSpPr>
            <a:spLocks noGrp="1"/>
          </p:cNvSpPr>
          <p:nvPr>
            <p:ph idx="1"/>
          </p:nvPr>
        </p:nvSpPr>
        <p:spPr>
          <a:xfrm>
            <a:off x="251520" y="990020"/>
            <a:ext cx="8715436" cy="6000792"/>
          </a:xfrm>
        </p:spPr>
        <p:txBody>
          <a:bodyPr>
            <a:normAutofit fontScale="85000" lnSpcReduction="20000"/>
          </a:bodyPr>
          <a:lstStyle/>
          <a:p>
            <a:pPr marL="0" indent="0">
              <a:lnSpc>
                <a:spcPct val="120000"/>
              </a:lnSpc>
              <a:buNone/>
              <a:tabLst>
                <a:tab pos="628650" algn="l"/>
              </a:tabLst>
            </a:pPr>
            <a:r>
              <a:rPr lang="en" sz="2400" b="1" dirty="0" smtClean="0">
                <a:solidFill>
                  <a:srgbClr val="7030A0"/>
                </a:solidFill>
              </a:rPr>
              <a:t>2. The search function: </a:t>
            </a:r>
            <a:r>
              <a:rPr lang="en" sz="2400" dirty="0" smtClean="0"/>
              <a:t>returns the address of the node containing x if x exists in the tree, otherwise it returns </a:t>
            </a:r>
            <a:r>
              <a:rPr lang="fr-FR" sz="2400" dirty="0" smtClean="0"/>
              <a:t>NULL</a:t>
            </a:r>
            <a:r>
              <a:rPr lang="en" sz="2400" dirty="0" smtClean="0"/>
              <a:t>.</a:t>
            </a:r>
            <a:endParaRPr lang="fr-FR" sz="2400" b="1" dirty="0" smtClean="0"/>
          </a:p>
          <a:p>
            <a:pPr marL="457200" indent="-457200">
              <a:spcBef>
                <a:spcPts val="1200"/>
              </a:spcBef>
              <a:buNone/>
            </a:pPr>
            <a:r>
              <a:rPr lang="en" sz="2400" b="1" dirty="0" smtClean="0"/>
              <a:t>Function search(a:tree,x: typeq ):tree</a:t>
            </a:r>
          </a:p>
          <a:p>
            <a:pPr marL="457200" indent="-457200">
              <a:spcBef>
                <a:spcPts val="0"/>
              </a:spcBef>
              <a:buNone/>
            </a:pPr>
            <a:r>
              <a:rPr lang="en" sz="2400" b="1" dirty="0" smtClean="0"/>
              <a:t>	P: Tree;</a:t>
            </a:r>
          </a:p>
          <a:p>
            <a:pPr marL="457200" indent="-457200">
              <a:spcBef>
                <a:spcPts val="600"/>
              </a:spcBef>
              <a:buNone/>
            </a:pPr>
            <a:r>
              <a:rPr lang="en" sz="2400" b="1" dirty="0" smtClean="0"/>
              <a:t>Begin</a:t>
            </a:r>
          </a:p>
          <a:p>
            <a:pPr marL="457200" indent="-457200">
              <a:buNone/>
            </a:pPr>
            <a:r>
              <a:rPr lang="en" sz="2400" b="1" dirty="0" smtClean="0"/>
              <a:t>	If is_empty(a) then</a:t>
            </a:r>
          </a:p>
          <a:p>
            <a:pPr marL="457200" indent="-457200">
              <a:buNone/>
            </a:pPr>
            <a:r>
              <a:rPr lang="en" sz="2400" b="1" dirty="0" smtClean="0"/>
              <a:t>		  P  </a:t>
            </a:r>
            <a:r>
              <a:rPr lang="en" sz="2400" b="1" dirty="0" smtClean="0">
                <a:sym typeface="Wingdings" pitchFamily="2" charset="2"/>
              </a:rPr>
              <a:t></a:t>
            </a:r>
            <a:r>
              <a:rPr lang="en" sz="2400" b="1" dirty="0" smtClean="0"/>
              <a:t> </a:t>
            </a:r>
            <a:r>
              <a:rPr lang="fr-FR" sz="2400" b="1" dirty="0" smtClean="0"/>
              <a:t>NULL</a:t>
            </a:r>
            <a:r>
              <a:rPr lang="en" sz="2400" b="1" dirty="0" smtClean="0"/>
              <a:t>;</a:t>
            </a:r>
          </a:p>
          <a:p>
            <a:pPr marL="457200" indent="-457200">
              <a:spcBef>
                <a:spcPts val="0"/>
              </a:spcBef>
              <a:buNone/>
            </a:pPr>
            <a:r>
              <a:rPr lang="fr-FR" sz="2400" b="1" dirty="0" smtClean="0"/>
              <a:t>	</a:t>
            </a:r>
            <a:r>
              <a:rPr lang="fr-FR" sz="2400" b="1" dirty="0" err="1" smtClean="0"/>
              <a:t>else</a:t>
            </a:r>
            <a:endParaRPr lang="en" sz="2400" b="1" dirty="0" smtClean="0"/>
          </a:p>
          <a:p>
            <a:pPr marL="457200" indent="-457200">
              <a:buNone/>
            </a:pPr>
            <a:r>
              <a:rPr lang="en" sz="2400" b="1" dirty="0" smtClean="0"/>
              <a:t>  		</a:t>
            </a:r>
            <a:r>
              <a:rPr lang="en" sz="2400" b="1" dirty="0" smtClean="0">
                <a:solidFill>
                  <a:srgbClr val="00B050"/>
                </a:solidFill>
              </a:rPr>
              <a:t>If( </a:t>
            </a:r>
            <a:r>
              <a:rPr lang="en" sz="2400" b="1" dirty="0" smtClean="0"/>
              <a:t>content(a) = x) </a:t>
            </a:r>
            <a:r>
              <a:rPr lang="en" sz="2400" b="1" dirty="0" smtClean="0">
                <a:solidFill>
                  <a:srgbClr val="00B050"/>
                </a:solidFill>
              </a:rPr>
              <a:t>then</a:t>
            </a:r>
          </a:p>
          <a:p>
            <a:pPr marL="457200" indent="-457200">
              <a:buNone/>
            </a:pPr>
            <a:r>
              <a:rPr lang="en" sz="2400" b="1" dirty="0" smtClean="0"/>
              <a:t>		      return P</a:t>
            </a:r>
            <a:r>
              <a:rPr lang="en" sz="2400" b="1" dirty="0" smtClean="0">
                <a:sym typeface="Wingdings" pitchFamily="2" charset="2"/>
              </a:rPr>
              <a:t></a:t>
            </a:r>
            <a:r>
              <a:rPr lang="en" sz="2600" b="1" dirty="0" smtClean="0">
                <a:solidFill>
                  <a:srgbClr val="FF0000"/>
                </a:solidFill>
              </a:rPr>
              <a:t>a </a:t>
            </a:r>
            <a:r>
              <a:rPr lang="en" sz="2400" b="1" dirty="0" smtClean="0"/>
              <a:t>;</a:t>
            </a:r>
          </a:p>
          <a:p>
            <a:pPr marL="457200" indent="-457200">
              <a:lnSpc>
                <a:spcPct val="120000"/>
              </a:lnSpc>
              <a:spcBef>
                <a:spcPts val="0"/>
              </a:spcBef>
              <a:buNone/>
            </a:pPr>
            <a:r>
              <a:rPr lang="fr-FR" sz="2400" b="1" dirty="0" smtClean="0"/>
              <a:t>		</a:t>
            </a:r>
            <a:r>
              <a:rPr lang="fr-FR" sz="2400" b="1" dirty="0" err="1" smtClean="0">
                <a:solidFill>
                  <a:srgbClr val="00B050"/>
                </a:solidFill>
              </a:rPr>
              <a:t>else</a:t>
            </a:r>
            <a:endParaRPr lang="fr-FR" sz="2400" b="1" dirty="0" smtClean="0">
              <a:solidFill>
                <a:srgbClr val="00B050"/>
              </a:solidFill>
            </a:endParaRPr>
          </a:p>
          <a:p>
            <a:pPr marL="457200" indent="-457200">
              <a:buNone/>
            </a:pPr>
            <a:r>
              <a:rPr lang="en" sz="2400" b="1" dirty="0">
                <a:solidFill>
                  <a:srgbClr val="0070C0"/>
                </a:solidFill>
              </a:rPr>
              <a:t> </a:t>
            </a:r>
            <a:r>
              <a:rPr lang="en" sz="2400" b="1" dirty="0" smtClean="0">
                <a:solidFill>
                  <a:srgbClr val="0070C0"/>
                </a:solidFill>
              </a:rPr>
              <a:t>			P</a:t>
            </a:r>
            <a:r>
              <a:rPr lang="en" sz="2400" b="1" dirty="0" smtClean="0">
                <a:solidFill>
                  <a:srgbClr val="0070C0"/>
                </a:solidFill>
                <a:sym typeface="Wingdings" pitchFamily="2" charset="2"/>
              </a:rPr>
              <a:t></a:t>
            </a:r>
            <a:r>
              <a:rPr lang="en" sz="2400" b="1" dirty="0">
                <a:solidFill>
                  <a:srgbClr val="FF0000"/>
                </a:solidFill>
              </a:rPr>
              <a:t>search </a:t>
            </a:r>
            <a:r>
              <a:rPr lang="en" sz="2400" b="1" dirty="0"/>
              <a:t>( x, </a:t>
            </a:r>
            <a:r>
              <a:rPr lang="fr-FR" sz="2400" b="1" dirty="0" err="1"/>
              <a:t>LeftChild</a:t>
            </a:r>
            <a:r>
              <a:rPr lang="en" sz="2400" b="1" dirty="0"/>
              <a:t>(a </a:t>
            </a:r>
            <a:r>
              <a:rPr lang="en" sz="2400" b="1" dirty="0" smtClean="0"/>
              <a:t>);</a:t>
            </a:r>
            <a:endParaRPr lang="en" sz="2400" b="1" dirty="0" smtClean="0">
              <a:solidFill>
                <a:srgbClr val="0070C0"/>
              </a:solidFill>
            </a:endParaRPr>
          </a:p>
          <a:p>
            <a:pPr marL="457200" indent="-457200">
              <a:buNone/>
            </a:pPr>
            <a:r>
              <a:rPr lang="en" sz="2400" b="1" dirty="0">
                <a:solidFill>
                  <a:srgbClr val="0070C0"/>
                </a:solidFill>
              </a:rPr>
              <a:t>	</a:t>
            </a:r>
            <a:r>
              <a:rPr lang="en" sz="2400" b="1" dirty="0" smtClean="0">
                <a:solidFill>
                  <a:srgbClr val="0070C0"/>
                </a:solidFill>
              </a:rPr>
              <a:t>		If</a:t>
            </a:r>
            <a:r>
              <a:rPr lang="en" sz="2400" b="1" dirty="0" smtClean="0"/>
              <a:t>  P = </a:t>
            </a:r>
            <a:r>
              <a:rPr lang="fr-FR" sz="2400" b="1" dirty="0" smtClean="0"/>
              <a:t>NULL</a:t>
            </a:r>
            <a:r>
              <a:rPr lang="en" sz="2400" b="1" dirty="0" smtClean="0"/>
              <a:t> </a:t>
            </a:r>
            <a:r>
              <a:rPr lang="en" sz="2400" b="1" dirty="0" smtClean="0">
                <a:solidFill>
                  <a:srgbClr val="0070C0"/>
                </a:solidFill>
              </a:rPr>
              <a:t>then</a:t>
            </a:r>
          </a:p>
          <a:p>
            <a:pPr marL="457200" indent="-457200">
              <a:buNone/>
            </a:pPr>
            <a:r>
              <a:rPr lang="en" sz="2400" b="1" dirty="0"/>
              <a:t> </a:t>
            </a:r>
            <a:r>
              <a:rPr lang="en" sz="2400" b="1" dirty="0" smtClean="0"/>
              <a:t>				P</a:t>
            </a:r>
            <a:r>
              <a:rPr lang="en" sz="2400" b="1" dirty="0" smtClean="0">
                <a:sym typeface="Wingdings" pitchFamily="2" charset="2"/>
              </a:rPr>
              <a:t></a:t>
            </a:r>
            <a:r>
              <a:rPr lang="en" sz="2400" b="1" dirty="0" smtClean="0"/>
              <a:t> ( </a:t>
            </a:r>
            <a:r>
              <a:rPr lang="en" sz="2400" b="1" dirty="0">
                <a:solidFill>
                  <a:srgbClr val="FF0000"/>
                </a:solidFill>
              </a:rPr>
              <a:t>search </a:t>
            </a:r>
            <a:r>
              <a:rPr lang="en" sz="2400" b="1" dirty="0" smtClean="0"/>
              <a:t>(x, </a:t>
            </a:r>
            <a:r>
              <a:rPr lang="fr-FR" sz="2400" b="1" dirty="0" err="1" smtClean="0"/>
              <a:t>RightChild</a:t>
            </a:r>
            <a:r>
              <a:rPr lang="en" sz="2400" b="1" dirty="0" smtClean="0"/>
              <a:t>(a)));</a:t>
            </a:r>
          </a:p>
          <a:p>
            <a:pPr marL="457200" indent="-457200">
              <a:buNone/>
            </a:pPr>
            <a:r>
              <a:rPr lang="en" sz="2400" b="1" dirty="0"/>
              <a:t> </a:t>
            </a:r>
            <a:r>
              <a:rPr lang="en" sz="2400" b="1" dirty="0" smtClean="0"/>
              <a:t>     			</a:t>
            </a:r>
            <a:r>
              <a:rPr lang="fr-FR" sz="2400" b="1" dirty="0" smtClean="0">
                <a:solidFill>
                  <a:srgbClr val="0070C0"/>
                </a:solidFill>
              </a:rPr>
              <a:t>Endif</a:t>
            </a:r>
            <a:endParaRPr lang="en" sz="2400" b="1" dirty="0" smtClean="0">
              <a:solidFill>
                <a:srgbClr val="0070C0"/>
              </a:solidFill>
            </a:endParaRPr>
          </a:p>
          <a:p>
            <a:pPr marL="457200" indent="-457200">
              <a:spcBef>
                <a:spcPts val="0"/>
              </a:spcBef>
              <a:buNone/>
            </a:pPr>
            <a:r>
              <a:rPr lang="en" sz="2400" b="1" dirty="0" smtClean="0">
                <a:solidFill>
                  <a:srgbClr val="C00000"/>
                </a:solidFill>
              </a:rPr>
              <a:t>  </a:t>
            </a:r>
            <a:r>
              <a:rPr lang="en" sz="2400" b="1" dirty="0" smtClean="0"/>
              <a:t> 		</a:t>
            </a:r>
            <a:r>
              <a:rPr lang="fr-FR" sz="2400" b="1" dirty="0" smtClean="0">
                <a:solidFill>
                  <a:srgbClr val="00B050"/>
                </a:solidFill>
              </a:rPr>
              <a:t>Endif</a:t>
            </a:r>
            <a:endParaRPr lang="en" sz="2400" b="1" dirty="0" smtClean="0">
              <a:solidFill>
                <a:srgbClr val="00B050"/>
              </a:solidFill>
            </a:endParaRPr>
          </a:p>
          <a:p>
            <a:pPr marL="457200" indent="-457200">
              <a:buNone/>
            </a:pPr>
            <a:r>
              <a:rPr lang="fr-FR" sz="2400" b="1" dirty="0" smtClean="0"/>
              <a:t>	Endif</a:t>
            </a:r>
            <a:endParaRPr lang="en" sz="2400" b="1" dirty="0" smtClean="0"/>
          </a:p>
          <a:p>
            <a:pPr marL="457200" indent="-457200">
              <a:buNone/>
            </a:pPr>
            <a:r>
              <a:rPr lang="en" sz="2400" b="1" dirty="0" smtClean="0"/>
              <a:t>	</a:t>
            </a:r>
            <a:r>
              <a:rPr lang="en" sz="2400" b="1" dirty="0" smtClean="0">
                <a:solidFill>
                  <a:srgbClr val="C00000"/>
                </a:solidFill>
              </a:rPr>
              <a:t>Return P;</a:t>
            </a:r>
            <a:endParaRPr lang="en" sz="2400" b="1" dirty="0">
              <a:solidFill>
                <a:srgbClr val="C00000"/>
              </a:solidFill>
            </a:endParaRPr>
          </a:p>
          <a:p>
            <a:pPr marL="457200" indent="-457200">
              <a:buNone/>
            </a:pPr>
            <a:r>
              <a:rPr lang="en" sz="2400" b="1" dirty="0" smtClean="0"/>
              <a:t>END</a:t>
            </a:r>
            <a:endParaRPr lang="fr-FR" sz="2400" b="1" u="sng" dirty="0" smtClean="0">
              <a:solidFill>
                <a:srgbClr val="7030A0"/>
              </a:solidFill>
            </a:endParaRPr>
          </a:p>
        </p:txBody>
      </p:sp>
      <p:sp>
        <p:nvSpPr>
          <p:cNvPr id="8"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2.5 Searching for an element</a:t>
            </a:r>
            <a:endParaRPr lang="fr-FR" sz="3200" b="1" dirty="0">
              <a:solidFill>
                <a:schemeClr val="accent1">
                  <a:lumMod val="50000"/>
                </a:schemeClr>
              </a:solidFill>
            </a:endParaRPr>
          </a:p>
        </p:txBody>
      </p:sp>
    </p:spTree>
    <p:extLst>
      <p:ext uri="{BB962C8B-B14F-4D97-AF65-F5344CB8AC3E}">
        <p14:creationId xmlns:p14="http://schemas.microsoft.com/office/powerpoint/2010/main" val="18947993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9D1D65BF-4369-4B21-B7D3-3C1B1F8F5F58}" type="slidenum">
              <a:rPr lang="fr-FR" smtClean="0"/>
              <a:pPr/>
              <a:t>29</a:t>
            </a:fld>
            <a:endParaRPr lang="fr-FR" dirty="0"/>
          </a:p>
        </p:txBody>
      </p:sp>
      <p:sp>
        <p:nvSpPr>
          <p:cNvPr id="5" name="Espace réservé du contenu 2"/>
          <p:cNvSpPr>
            <a:spLocks noGrp="1"/>
          </p:cNvSpPr>
          <p:nvPr>
            <p:ph idx="1"/>
          </p:nvPr>
        </p:nvSpPr>
        <p:spPr>
          <a:xfrm>
            <a:off x="179512" y="692696"/>
            <a:ext cx="8715436" cy="5904656"/>
          </a:xfrm>
        </p:spPr>
        <p:txBody>
          <a:bodyPr>
            <a:normAutofit lnSpcReduction="10000"/>
          </a:bodyPr>
          <a:lstStyle/>
          <a:p>
            <a:pPr marL="0" indent="0">
              <a:lnSpc>
                <a:spcPct val="120000"/>
              </a:lnSpc>
              <a:buFont typeface="+mj-lt"/>
              <a:buAutoNum type="arabicPeriod"/>
              <a:tabLst>
                <a:tab pos="628650" algn="l"/>
              </a:tabLst>
            </a:pPr>
            <a:r>
              <a:rPr lang="en" sz="2400" b="1" dirty="0" smtClean="0">
                <a:solidFill>
                  <a:srgbClr val="7030A0"/>
                </a:solidFill>
              </a:rPr>
              <a:t>the max(a) function: </a:t>
            </a:r>
            <a:r>
              <a:rPr lang="en" sz="2400" dirty="0" smtClean="0"/>
              <a:t>returns the maximum of the tree.</a:t>
            </a:r>
            <a:endParaRPr lang="fr-FR" sz="2400" b="1" dirty="0" smtClean="0"/>
          </a:p>
          <a:p>
            <a:pPr marL="457200" indent="-457200">
              <a:spcBef>
                <a:spcPts val="1200"/>
              </a:spcBef>
              <a:buNone/>
            </a:pPr>
            <a:r>
              <a:rPr lang="fr-FR" sz="2400" b="1" dirty="0" smtClean="0"/>
              <a:t>F</a:t>
            </a:r>
            <a:r>
              <a:rPr lang="en" sz="2400" b="1" dirty="0" smtClean="0"/>
              <a:t>unction max </a:t>
            </a:r>
            <a:r>
              <a:rPr lang="en" sz="2400" b="1" dirty="0"/>
              <a:t>(</a:t>
            </a:r>
            <a:r>
              <a:rPr lang="en" sz="2400" b="1" dirty="0" smtClean="0"/>
              <a:t>a:tree </a:t>
            </a:r>
            <a:r>
              <a:rPr lang="en" sz="2400" b="1" dirty="0"/>
              <a:t>): typeq</a:t>
            </a:r>
            <a:endParaRPr lang="fr-FR" sz="2400" b="1" dirty="0" smtClean="0"/>
          </a:p>
          <a:p>
            <a:pPr marL="457200" indent="-457200">
              <a:buNone/>
            </a:pPr>
            <a:r>
              <a:rPr lang="en" sz="2400" b="1" dirty="0" smtClean="0"/>
              <a:t>m: integer</a:t>
            </a:r>
          </a:p>
          <a:p>
            <a:pPr marL="457200" indent="-457200">
              <a:buNone/>
            </a:pPr>
            <a:r>
              <a:rPr lang="fr-FR" sz="2400" b="1" dirty="0" smtClean="0"/>
              <a:t>Begin</a:t>
            </a:r>
            <a:endParaRPr lang="fr-FR" sz="2400" b="1" dirty="0"/>
          </a:p>
          <a:p>
            <a:pPr marL="457200" indent="-457200">
              <a:buNone/>
            </a:pPr>
            <a:r>
              <a:rPr lang="en" sz="2400" b="1" dirty="0" smtClean="0"/>
              <a:t>       	</a:t>
            </a:r>
            <a:r>
              <a:rPr lang="en" sz="2400" b="1" dirty="0" smtClean="0">
                <a:solidFill>
                  <a:srgbClr val="00B050"/>
                </a:solidFill>
              </a:rPr>
              <a:t>m </a:t>
            </a:r>
            <a:r>
              <a:rPr lang="en" sz="2400" b="1" dirty="0" smtClean="0">
                <a:solidFill>
                  <a:srgbClr val="00B050"/>
                </a:solidFill>
                <a:sym typeface="Wingdings" pitchFamily="2" charset="2"/>
              </a:rPr>
              <a:t> </a:t>
            </a:r>
            <a:r>
              <a:rPr lang="en" sz="2400" b="1" dirty="0" smtClean="0">
                <a:solidFill>
                  <a:srgbClr val="00B050"/>
                </a:solidFill>
              </a:rPr>
              <a:t>content(a)</a:t>
            </a:r>
          </a:p>
          <a:p>
            <a:pPr marL="457200" indent="-457200">
              <a:buNone/>
            </a:pPr>
            <a:r>
              <a:rPr lang="en" sz="2400" b="1" dirty="0" smtClean="0"/>
              <a:t>    </a:t>
            </a:r>
            <a:r>
              <a:rPr lang="en" sz="2400" b="1" dirty="0" smtClean="0">
                <a:solidFill>
                  <a:srgbClr val="0070C0"/>
                </a:solidFill>
              </a:rPr>
              <a:t>If </a:t>
            </a:r>
            <a:r>
              <a:rPr lang="en" sz="2400" b="1" u="sng" dirty="0" smtClean="0">
                <a:solidFill>
                  <a:srgbClr val="920E5D"/>
                </a:solidFill>
              </a:rPr>
              <a:t>! is_empty ( </a:t>
            </a:r>
            <a:r>
              <a:rPr lang="fr-FR" sz="2400" b="1" u="sng" dirty="0" err="1" smtClean="0">
                <a:solidFill>
                  <a:srgbClr val="920E5D"/>
                </a:solidFill>
              </a:rPr>
              <a:t>LeftChild</a:t>
            </a:r>
            <a:r>
              <a:rPr lang="en" sz="2400" b="1" u="sng" dirty="0" smtClean="0">
                <a:solidFill>
                  <a:srgbClr val="920E5D"/>
                </a:solidFill>
              </a:rPr>
              <a:t>(a )) </a:t>
            </a:r>
            <a:r>
              <a:rPr lang="en" sz="2400" b="1" dirty="0" smtClean="0"/>
              <a:t>and </a:t>
            </a:r>
            <a:r>
              <a:rPr lang="en" sz="2800" b="1" dirty="0" smtClean="0">
                <a:solidFill>
                  <a:srgbClr val="FF0000"/>
                </a:solidFill>
              </a:rPr>
              <a:t>( </a:t>
            </a:r>
            <a:r>
              <a:rPr lang="en" sz="2400" b="1" dirty="0" smtClean="0"/>
              <a:t>m &lt; max ( </a:t>
            </a:r>
            <a:r>
              <a:rPr lang="fr-FR" sz="2400" b="1" dirty="0" err="1" smtClean="0"/>
              <a:t>LeftChild</a:t>
            </a:r>
            <a:r>
              <a:rPr lang="en" sz="2400" b="1" dirty="0" smtClean="0"/>
              <a:t>(a)) </a:t>
            </a:r>
            <a:r>
              <a:rPr lang="en" sz="3000" b="1" dirty="0" smtClean="0">
                <a:solidFill>
                  <a:srgbClr val="FF0000"/>
                </a:solidFill>
              </a:rPr>
              <a:t>)</a:t>
            </a:r>
            <a:r>
              <a:rPr lang="en" sz="2400" b="1" dirty="0" smtClean="0"/>
              <a:t> </a:t>
            </a:r>
            <a:r>
              <a:rPr lang="en" sz="2400" b="1" dirty="0" smtClean="0">
                <a:solidFill>
                  <a:srgbClr val="0070C0"/>
                </a:solidFill>
              </a:rPr>
              <a:t>SO</a:t>
            </a:r>
          </a:p>
          <a:p>
            <a:pPr marL="457200" indent="-457200">
              <a:buNone/>
            </a:pPr>
            <a:r>
              <a:rPr lang="en" sz="2400" b="1" dirty="0"/>
              <a:t> </a:t>
            </a:r>
            <a:r>
              <a:rPr lang="en" sz="2400" b="1" dirty="0" smtClean="0"/>
              <a:t>	 	</a:t>
            </a:r>
            <a:r>
              <a:rPr lang="en" sz="2400" b="1" dirty="0" smtClean="0">
                <a:solidFill>
                  <a:srgbClr val="00B050"/>
                </a:solidFill>
              </a:rPr>
              <a:t>m </a:t>
            </a:r>
            <a:r>
              <a:rPr lang="en" sz="2400" b="1" dirty="0" smtClean="0">
                <a:solidFill>
                  <a:srgbClr val="00B050"/>
                </a:solidFill>
                <a:sym typeface="Wingdings" pitchFamily="2" charset="2"/>
              </a:rPr>
              <a:t> max </a:t>
            </a:r>
            <a:r>
              <a:rPr lang="en" sz="2400" b="1" dirty="0" smtClean="0">
                <a:solidFill>
                  <a:srgbClr val="00B050"/>
                </a:solidFill>
              </a:rPr>
              <a:t>(</a:t>
            </a:r>
            <a:r>
              <a:rPr lang="fr-FR" sz="2400" b="1" dirty="0" err="1">
                <a:solidFill>
                  <a:srgbClr val="00B050"/>
                </a:solidFill>
              </a:rPr>
              <a:t>LeftChild</a:t>
            </a:r>
            <a:r>
              <a:rPr lang="fr-FR" sz="2400" b="1" dirty="0">
                <a:solidFill>
                  <a:srgbClr val="00B050"/>
                </a:solidFill>
              </a:rPr>
              <a:t>(a )</a:t>
            </a:r>
            <a:r>
              <a:rPr lang="en" sz="2400" b="1" dirty="0" smtClean="0">
                <a:solidFill>
                  <a:srgbClr val="00B050"/>
                </a:solidFill>
              </a:rPr>
              <a:t>);</a:t>
            </a:r>
          </a:p>
          <a:p>
            <a:pPr marL="457200" indent="-457200">
              <a:buNone/>
            </a:pPr>
            <a:r>
              <a:rPr lang="en" sz="2400" b="1" dirty="0"/>
              <a:t> </a:t>
            </a:r>
            <a:r>
              <a:rPr lang="en" sz="2400" b="1" dirty="0" smtClean="0"/>
              <a:t>   </a:t>
            </a:r>
            <a:r>
              <a:rPr lang="fr-FR" sz="2400" b="1" dirty="0" smtClean="0">
                <a:solidFill>
                  <a:srgbClr val="0070C0"/>
                </a:solidFill>
              </a:rPr>
              <a:t>Endif</a:t>
            </a:r>
            <a:endParaRPr lang="en" sz="2400" b="1" dirty="0">
              <a:solidFill>
                <a:srgbClr val="0070C0"/>
              </a:solidFill>
            </a:endParaRPr>
          </a:p>
          <a:p>
            <a:pPr marL="457200" indent="-457200">
              <a:buNone/>
            </a:pPr>
            <a:r>
              <a:rPr lang="en" sz="2400" b="1" dirty="0"/>
              <a:t>    </a:t>
            </a:r>
            <a:r>
              <a:rPr lang="en" sz="2400" b="1" dirty="0" smtClean="0">
                <a:solidFill>
                  <a:srgbClr val="0070C0"/>
                </a:solidFill>
              </a:rPr>
              <a:t>If </a:t>
            </a:r>
            <a:r>
              <a:rPr lang="en" sz="2400" b="1" u="sng" dirty="0" smtClean="0">
                <a:solidFill>
                  <a:srgbClr val="920E5D"/>
                </a:solidFill>
              </a:rPr>
              <a:t>! </a:t>
            </a:r>
            <a:r>
              <a:rPr lang="en" sz="2400" b="1" u="sng" dirty="0">
                <a:solidFill>
                  <a:srgbClr val="920E5D"/>
                </a:solidFill>
              </a:rPr>
              <a:t>is_empty ( </a:t>
            </a:r>
            <a:r>
              <a:rPr lang="fr-FR" sz="2400" b="1" u="sng" dirty="0" err="1" smtClean="0">
                <a:solidFill>
                  <a:srgbClr val="920E5D"/>
                </a:solidFill>
              </a:rPr>
              <a:t>RightChild</a:t>
            </a:r>
            <a:r>
              <a:rPr lang="en" sz="2400" b="1" u="sng" dirty="0" smtClean="0">
                <a:solidFill>
                  <a:srgbClr val="920E5D"/>
                </a:solidFill>
              </a:rPr>
              <a:t>(a </a:t>
            </a:r>
            <a:r>
              <a:rPr lang="en" sz="2400" b="1" u="sng" dirty="0">
                <a:solidFill>
                  <a:srgbClr val="920E5D"/>
                </a:solidFill>
              </a:rPr>
              <a:t>)) </a:t>
            </a:r>
            <a:r>
              <a:rPr lang="en" sz="2400" b="1" dirty="0"/>
              <a:t>and </a:t>
            </a:r>
            <a:r>
              <a:rPr lang="en" sz="2800" b="1" dirty="0">
                <a:solidFill>
                  <a:srgbClr val="FF0000"/>
                </a:solidFill>
              </a:rPr>
              <a:t>( </a:t>
            </a:r>
            <a:r>
              <a:rPr lang="en" sz="2400" b="1" dirty="0"/>
              <a:t>m &lt; max ( </a:t>
            </a:r>
            <a:r>
              <a:rPr lang="fr-FR" sz="2400" b="1" dirty="0" err="1" smtClean="0"/>
              <a:t>RightChild</a:t>
            </a:r>
            <a:r>
              <a:rPr lang="en" sz="2400" b="1" dirty="0" smtClean="0"/>
              <a:t>(a </a:t>
            </a:r>
            <a:r>
              <a:rPr lang="en" sz="2400" b="1" dirty="0"/>
              <a:t>)) </a:t>
            </a:r>
            <a:r>
              <a:rPr lang="en" sz="3000" b="1" dirty="0">
                <a:solidFill>
                  <a:srgbClr val="FF0000"/>
                </a:solidFill>
              </a:rPr>
              <a:t>)</a:t>
            </a:r>
            <a:r>
              <a:rPr lang="en" sz="2400" b="1" dirty="0"/>
              <a:t> </a:t>
            </a:r>
            <a:r>
              <a:rPr lang="en" sz="2400" b="1" dirty="0">
                <a:solidFill>
                  <a:srgbClr val="0070C0"/>
                </a:solidFill>
              </a:rPr>
              <a:t>SO</a:t>
            </a:r>
          </a:p>
          <a:p>
            <a:pPr marL="457200" indent="-457200">
              <a:buNone/>
            </a:pPr>
            <a:r>
              <a:rPr lang="en" sz="2400" b="1" dirty="0"/>
              <a:t> </a:t>
            </a:r>
            <a:r>
              <a:rPr lang="en" sz="2400" b="1" dirty="0" smtClean="0"/>
              <a:t>	  </a:t>
            </a:r>
            <a:r>
              <a:rPr lang="en" sz="2400" b="1" dirty="0">
                <a:solidFill>
                  <a:srgbClr val="00B050"/>
                </a:solidFill>
              </a:rPr>
              <a:t>m </a:t>
            </a:r>
            <a:r>
              <a:rPr lang="en" sz="2400" b="1" dirty="0">
                <a:solidFill>
                  <a:srgbClr val="00B050"/>
                </a:solidFill>
                <a:sym typeface="Wingdings" pitchFamily="2" charset="2"/>
              </a:rPr>
              <a:t> max </a:t>
            </a:r>
            <a:r>
              <a:rPr lang="en" sz="2400" b="1" dirty="0" smtClean="0">
                <a:solidFill>
                  <a:srgbClr val="00B050"/>
                </a:solidFill>
              </a:rPr>
              <a:t>(</a:t>
            </a:r>
            <a:r>
              <a:rPr lang="fr-FR" sz="2400" b="1" dirty="0" err="1" smtClean="0">
                <a:solidFill>
                  <a:srgbClr val="00B050"/>
                </a:solidFill>
              </a:rPr>
              <a:t>RightChild</a:t>
            </a:r>
            <a:r>
              <a:rPr lang="fr-FR" sz="2400" b="1" dirty="0" smtClean="0">
                <a:solidFill>
                  <a:srgbClr val="00B050"/>
                </a:solidFill>
              </a:rPr>
              <a:t>(a </a:t>
            </a:r>
            <a:r>
              <a:rPr lang="fr-FR" sz="2400" b="1" dirty="0">
                <a:solidFill>
                  <a:srgbClr val="00B050"/>
                </a:solidFill>
              </a:rPr>
              <a:t>)</a:t>
            </a:r>
            <a:r>
              <a:rPr lang="en" sz="2400" b="1" dirty="0" smtClean="0">
                <a:solidFill>
                  <a:srgbClr val="00B050"/>
                </a:solidFill>
              </a:rPr>
              <a:t>);</a:t>
            </a:r>
            <a:endParaRPr lang="en" sz="2400" b="1" dirty="0">
              <a:solidFill>
                <a:srgbClr val="00B050"/>
              </a:solidFill>
            </a:endParaRPr>
          </a:p>
          <a:p>
            <a:pPr marL="457200" indent="-457200">
              <a:buNone/>
            </a:pPr>
            <a:r>
              <a:rPr lang="en" sz="2400" b="1" dirty="0"/>
              <a:t>    </a:t>
            </a:r>
            <a:r>
              <a:rPr lang="fr-FR" sz="2400" b="1" dirty="0" smtClean="0">
                <a:solidFill>
                  <a:srgbClr val="0070C0"/>
                </a:solidFill>
              </a:rPr>
              <a:t>Endif</a:t>
            </a:r>
          </a:p>
          <a:p>
            <a:pPr marL="457200" indent="-457200">
              <a:buNone/>
            </a:pPr>
            <a:r>
              <a:rPr lang="en" sz="2400" b="1" dirty="0" smtClean="0">
                <a:solidFill>
                  <a:srgbClr val="0070C0"/>
                </a:solidFill>
              </a:rPr>
              <a:t>	return m;</a:t>
            </a:r>
            <a:endParaRPr lang="fr-FR" sz="2400" b="1" dirty="0">
              <a:solidFill>
                <a:srgbClr val="0070C0"/>
              </a:solidFill>
            </a:endParaRPr>
          </a:p>
          <a:p>
            <a:pPr marL="457200" indent="-457200">
              <a:buNone/>
            </a:pPr>
            <a:r>
              <a:rPr lang="en" sz="2400" b="1" dirty="0" smtClean="0"/>
              <a:t>END</a:t>
            </a:r>
            <a:endParaRPr lang="fr-FR" sz="2400" b="1" u="sng" dirty="0" smtClean="0">
              <a:solidFill>
                <a:srgbClr val="7030A0"/>
              </a:solidFill>
            </a:endParaRPr>
          </a:p>
        </p:txBody>
      </p:sp>
      <p:sp>
        <p:nvSpPr>
          <p:cNvPr id="8"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2.6 the maximum of a </a:t>
            </a:r>
            <a:r>
              <a:rPr lang="en" sz="3200" b="1" u="sng" smtClean="0">
                <a:solidFill>
                  <a:schemeClr val="accent1">
                    <a:lumMod val="50000"/>
                  </a:schemeClr>
                </a:solidFill>
              </a:rPr>
              <a:t>binary tree</a:t>
            </a:r>
            <a:endParaRPr lang="fr-FR" sz="3200" b="1" dirty="0">
              <a:solidFill>
                <a:schemeClr val="accent1">
                  <a:lumMod val="50000"/>
                </a:schemeClr>
              </a:solidFill>
            </a:endParaRPr>
          </a:p>
        </p:txBody>
      </p:sp>
    </p:spTree>
    <p:extLst>
      <p:ext uri="{BB962C8B-B14F-4D97-AF65-F5344CB8AC3E}">
        <p14:creationId xmlns:p14="http://schemas.microsoft.com/office/powerpoint/2010/main" val="1826324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1000"/>
                                        <p:tgtEl>
                                          <p:spTgt spid="5">
                                            <p:txEl>
                                              <p:pRg st="1" end="1"/>
                                            </p:txEl>
                                          </p:spTgt>
                                        </p:tgtEl>
                                      </p:cBhvr>
                                    </p:animEffect>
                                    <p:anim calcmode="lin" valueType="num">
                                      <p:cBhvr>
                                        <p:cTn id="1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fade">
                                      <p:cBhvr>
                                        <p:cTn id="18" dur="1000"/>
                                        <p:tgtEl>
                                          <p:spTgt spid="5">
                                            <p:txEl>
                                              <p:pRg st="2" end="2"/>
                                            </p:txEl>
                                          </p:spTgt>
                                        </p:tgtEl>
                                      </p:cBhvr>
                                    </p:animEffect>
                                    <p:anim calcmode="lin" valueType="num">
                                      <p:cBhvr>
                                        <p:cTn id="1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fade">
                                      <p:cBhvr>
                                        <p:cTn id="23" dur="1000"/>
                                        <p:tgtEl>
                                          <p:spTgt spid="5">
                                            <p:txEl>
                                              <p:pRg st="3" end="3"/>
                                            </p:txEl>
                                          </p:spTgt>
                                        </p:tgtEl>
                                      </p:cBhvr>
                                    </p:animEffect>
                                    <p:anim calcmode="lin" valueType="num">
                                      <p:cBhvr>
                                        <p:cTn id="2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1000"/>
                                        <p:tgtEl>
                                          <p:spTgt spid="5">
                                            <p:txEl>
                                              <p:pRg st="4" end="4"/>
                                            </p:txEl>
                                          </p:spTgt>
                                        </p:tgtEl>
                                      </p:cBhvr>
                                    </p:animEffect>
                                    <p:anim calcmode="lin" valueType="num">
                                      <p:cBhvr>
                                        <p:cTn id="3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1000"/>
                                        <p:tgtEl>
                                          <p:spTgt spid="5">
                                            <p:txEl>
                                              <p:pRg st="5" end="5"/>
                                            </p:txEl>
                                          </p:spTgt>
                                        </p:tgtEl>
                                      </p:cBhvr>
                                    </p:animEffect>
                                    <p:anim calcmode="lin" valueType="num">
                                      <p:cBhvr>
                                        <p:cTn id="3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Effect transition="in" filter="fade">
                                      <p:cBhvr>
                                        <p:cTn id="44" dur="1000"/>
                                        <p:tgtEl>
                                          <p:spTgt spid="5">
                                            <p:txEl>
                                              <p:pRg st="6" end="6"/>
                                            </p:txEl>
                                          </p:spTgt>
                                        </p:tgtEl>
                                      </p:cBhvr>
                                    </p:animEffect>
                                    <p:anim calcmode="lin" valueType="num">
                                      <p:cBhvr>
                                        <p:cTn id="4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5">
                                            <p:txEl>
                                              <p:pRg st="7" end="7"/>
                                            </p:txEl>
                                          </p:spTgt>
                                        </p:tgtEl>
                                        <p:attrNameLst>
                                          <p:attrName>style.visibility</p:attrName>
                                        </p:attrNameLst>
                                      </p:cBhvr>
                                      <p:to>
                                        <p:strVal val="visible"/>
                                      </p:to>
                                    </p:set>
                                    <p:animEffect transition="in" filter="fade">
                                      <p:cBhvr>
                                        <p:cTn id="51" dur="1000"/>
                                        <p:tgtEl>
                                          <p:spTgt spid="5">
                                            <p:txEl>
                                              <p:pRg st="7" end="7"/>
                                            </p:txEl>
                                          </p:spTgt>
                                        </p:tgtEl>
                                      </p:cBhvr>
                                    </p:animEffect>
                                    <p:anim calcmode="lin" valueType="num">
                                      <p:cBhvr>
                                        <p:cTn id="52"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3"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5">
                                            <p:txEl>
                                              <p:pRg st="8" end="8"/>
                                            </p:txEl>
                                          </p:spTgt>
                                        </p:tgtEl>
                                        <p:attrNameLst>
                                          <p:attrName>style.visibility</p:attrName>
                                        </p:attrNameLst>
                                      </p:cBhvr>
                                      <p:to>
                                        <p:strVal val="visible"/>
                                      </p:to>
                                    </p:set>
                                    <p:animEffect transition="in" filter="fade">
                                      <p:cBhvr>
                                        <p:cTn id="58" dur="1000"/>
                                        <p:tgtEl>
                                          <p:spTgt spid="5">
                                            <p:txEl>
                                              <p:pRg st="8" end="8"/>
                                            </p:txEl>
                                          </p:spTgt>
                                        </p:tgtEl>
                                      </p:cBhvr>
                                    </p:animEffect>
                                    <p:anim calcmode="lin" valueType="num">
                                      <p:cBhvr>
                                        <p:cTn id="59"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5">
                                            <p:txEl>
                                              <p:pRg st="9" end="9"/>
                                            </p:txEl>
                                          </p:spTgt>
                                        </p:tgtEl>
                                        <p:attrNameLst>
                                          <p:attrName>style.visibility</p:attrName>
                                        </p:attrNameLst>
                                      </p:cBhvr>
                                      <p:to>
                                        <p:strVal val="visible"/>
                                      </p:to>
                                    </p:set>
                                    <p:animEffect transition="in" filter="fade">
                                      <p:cBhvr>
                                        <p:cTn id="65" dur="1000"/>
                                        <p:tgtEl>
                                          <p:spTgt spid="5">
                                            <p:txEl>
                                              <p:pRg st="9" end="9"/>
                                            </p:txEl>
                                          </p:spTgt>
                                        </p:tgtEl>
                                      </p:cBhvr>
                                    </p:animEffect>
                                    <p:anim calcmode="lin" valueType="num">
                                      <p:cBhvr>
                                        <p:cTn id="66"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67"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5">
                                            <p:txEl>
                                              <p:pRg st="10" end="10"/>
                                            </p:txEl>
                                          </p:spTgt>
                                        </p:tgtEl>
                                        <p:attrNameLst>
                                          <p:attrName>style.visibility</p:attrName>
                                        </p:attrNameLst>
                                      </p:cBhvr>
                                      <p:to>
                                        <p:strVal val="visible"/>
                                      </p:to>
                                    </p:set>
                                    <p:animEffect transition="in" filter="fade">
                                      <p:cBhvr>
                                        <p:cTn id="72" dur="1000"/>
                                        <p:tgtEl>
                                          <p:spTgt spid="5">
                                            <p:txEl>
                                              <p:pRg st="10" end="10"/>
                                            </p:txEl>
                                          </p:spTgt>
                                        </p:tgtEl>
                                      </p:cBhvr>
                                    </p:animEffect>
                                    <p:anim calcmode="lin" valueType="num">
                                      <p:cBhvr>
                                        <p:cTn id="73"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74"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5">
                                            <p:txEl>
                                              <p:pRg st="11" end="11"/>
                                            </p:txEl>
                                          </p:spTgt>
                                        </p:tgtEl>
                                        <p:attrNameLst>
                                          <p:attrName>style.visibility</p:attrName>
                                        </p:attrNameLst>
                                      </p:cBhvr>
                                      <p:to>
                                        <p:strVal val="visible"/>
                                      </p:to>
                                    </p:set>
                                    <p:animEffect transition="in" filter="fade">
                                      <p:cBhvr>
                                        <p:cTn id="79" dur="1000"/>
                                        <p:tgtEl>
                                          <p:spTgt spid="5">
                                            <p:txEl>
                                              <p:pRg st="11" end="11"/>
                                            </p:txEl>
                                          </p:spTgt>
                                        </p:tgtEl>
                                      </p:cBhvr>
                                    </p:animEffect>
                                    <p:anim calcmode="lin" valueType="num">
                                      <p:cBhvr>
                                        <p:cTn id="80"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81"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5">
                                            <p:txEl>
                                              <p:pRg st="12" end="12"/>
                                            </p:txEl>
                                          </p:spTgt>
                                        </p:tgtEl>
                                        <p:attrNameLst>
                                          <p:attrName>style.visibility</p:attrName>
                                        </p:attrNameLst>
                                      </p:cBhvr>
                                      <p:to>
                                        <p:strVal val="visible"/>
                                      </p:to>
                                    </p:set>
                                    <p:animEffect transition="in" filter="fade">
                                      <p:cBhvr>
                                        <p:cTn id="86" dur="1000"/>
                                        <p:tgtEl>
                                          <p:spTgt spid="5">
                                            <p:txEl>
                                              <p:pRg st="12" end="12"/>
                                            </p:txEl>
                                          </p:spTgt>
                                        </p:tgtEl>
                                      </p:cBhvr>
                                    </p:animEffect>
                                    <p:anim calcmode="lin" valueType="num">
                                      <p:cBhvr>
                                        <p:cTn id="87"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88" dur="1000" fill="hold"/>
                                        <p:tgtEl>
                                          <p:spTgt spid="5">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pPr marL="342900" lvl="0" indent="-342900">
              <a:spcBef>
                <a:spcPct val="20000"/>
              </a:spcBef>
            </a:pPr>
            <a:r>
              <a:rPr lang="en" sz="3600" b="1" dirty="0" smtClean="0">
                <a:solidFill>
                  <a:srgbClr val="0070C0"/>
                </a:solidFill>
                <a:ea typeface="+mn-ea"/>
                <a:cs typeface="+mn-cs"/>
              </a:rPr>
              <a:t>Introduction</a:t>
            </a:r>
            <a:endParaRPr lang="fr-FR" sz="3200" b="1" dirty="0" smtClean="0">
              <a:solidFill>
                <a:srgbClr val="0070C0"/>
              </a:solidFill>
              <a:ea typeface="+mn-ea"/>
              <a:cs typeface="+mn-cs"/>
            </a:endParaRPr>
          </a:p>
        </p:txBody>
      </p:sp>
      <p:sp>
        <p:nvSpPr>
          <p:cNvPr id="3" name="Espace réservé du contenu 2"/>
          <p:cNvSpPr>
            <a:spLocks noGrp="1"/>
          </p:cNvSpPr>
          <p:nvPr>
            <p:ph idx="1"/>
          </p:nvPr>
        </p:nvSpPr>
        <p:spPr>
          <a:xfrm>
            <a:off x="214282" y="785794"/>
            <a:ext cx="8429684" cy="5715040"/>
          </a:xfrm>
        </p:spPr>
        <p:txBody>
          <a:bodyPr>
            <a:normAutofit/>
          </a:bodyPr>
          <a:lstStyle/>
          <a:p>
            <a:pPr algn="just">
              <a:spcAft>
                <a:spcPts val="1200"/>
              </a:spcAft>
            </a:pPr>
            <a:r>
              <a:rPr lang="en-US" sz="2400" dirty="0"/>
              <a:t>The tree structure is one of the most important and distinctive structures in computer science, enabling the creation of highly efficient algorithms. </a:t>
            </a:r>
            <a:endParaRPr lang="en-US" sz="2400" dirty="0" smtClean="0"/>
          </a:p>
          <a:p>
            <a:pPr algn="just">
              <a:spcAft>
                <a:spcPts val="1200"/>
              </a:spcAft>
            </a:pPr>
            <a:r>
              <a:rPr lang="fr-FR" sz="2400" dirty="0" err="1"/>
              <a:t>Several</a:t>
            </a:r>
            <a:r>
              <a:rPr lang="fr-FR" sz="2400" dirty="0"/>
              <a:t> computer </a:t>
            </a:r>
            <a:r>
              <a:rPr lang="fr-FR" sz="2400" dirty="0" err="1" smtClean="0"/>
              <a:t>treatments</a:t>
            </a:r>
            <a:r>
              <a:rPr lang="en-US" sz="2400" dirty="0" smtClean="0"/>
              <a:t> </a:t>
            </a:r>
            <a:r>
              <a:rPr lang="en-US" sz="2400" dirty="0"/>
              <a:t>have a tree-structured nature, such </a:t>
            </a:r>
            <a:r>
              <a:rPr lang="en-US" sz="2400" dirty="0" smtClean="0"/>
              <a:t>as:</a:t>
            </a:r>
          </a:p>
          <a:p>
            <a:pPr lvl="1" algn="just">
              <a:spcAft>
                <a:spcPts val="1200"/>
              </a:spcAft>
            </a:pPr>
            <a:r>
              <a:rPr lang="en" sz="2400" dirty="0" smtClean="0"/>
              <a:t>The representation of programs processed by a computer,</a:t>
            </a:r>
          </a:p>
          <a:p>
            <a:pPr lvl="1" algn="just">
              <a:spcAft>
                <a:spcPts val="1200"/>
              </a:spcAft>
            </a:pPr>
            <a:r>
              <a:rPr lang="en" sz="2400" dirty="0" smtClean="0"/>
              <a:t>The representation of a table of contents….</a:t>
            </a:r>
          </a:p>
          <a:p>
            <a:pPr lvl="1" algn="just">
              <a:spcAft>
                <a:spcPts val="1200"/>
              </a:spcAft>
            </a:pPr>
            <a:r>
              <a:rPr lang="en" sz="2400" dirty="0" smtClean="0"/>
              <a:t>Representation of arithmetic expressions</a:t>
            </a: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750"/>
                                        <p:tgtEl>
                                          <p:spTgt spid="3">
                                            <p:txEl>
                                              <p:pRg st="0" end="0"/>
                                            </p:txEl>
                                          </p:spTgt>
                                        </p:tgtEl>
                                      </p:cBhvr>
                                    </p:animEffect>
                                    <p:anim calcmode="lin" valueType="num">
                                      <p:cBhvr>
                                        <p:cTn id="8" dur="1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7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750"/>
                                        <p:tgtEl>
                                          <p:spTgt spid="3">
                                            <p:txEl>
                                              <p:pRg st="1" end="1"/>
                                            </p:txEl>
                                          </p:spTgt>
                                        </p:tgtEl>
                                      </p:cBhvr>
                                    </p:animEffect>
                                    <p:anim calcmode="lin" valueType="num">
                                      <p:cBhvr>
                                        <p:cTn id="15"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75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750"/>
                                        <p:tgtEl>
                                          <p:spTgt spid="3">
                                            <p:txEl>
                                              <p:pRg st="2" end="2"/>
                                            </p:txEl>
                                          </p:spTgt>
                                        </p:tgtEl>
                                      </p:cBhvr>
                                    </p:animEffect>
                                    <p:anim calcmode="lin" valueType="num">
                                      <p:cBhvr>
                                        <p:cTn id="20"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75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750"/>
                                        <p:tgtEl>
                                          <p:spTgt spid="3">
                                            <p:txEl>
                                              <p:pRg st="3" end="3"/>
                                            </p:txEl>
                                          </p:spTgt>
                                        </p:tgtEl>
                                      </p:cBhvr>
                                    </p:animEffect>
                                    <p:anim calcmode="lin" valueType="num">
                                      <p:cBhvr>
                                        <p:cTn id="25"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7" fill="hold">
                            <p:stCondLst>
                              <p:cond delay="1750"/>
                            </p:stCondLst>
                            <p:childTnLst>
                              <p:par>
                                <p:cTn id="28" presetID="42" presetClass="entr" presetSubtype="0" fill="hold" grpId="0"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750"/>
                                        <p:tgtEl>
                                          <p:spTgt spid="3">
                                            <p:txEl>
                                              <p:pRg st="4" end="4"/>
                                            </p:txEl>
                                          </p:spTgt>
                                        </p:tgtEl>
                                      </p:cBhvr>
                                    </p:animEffect>
                                    <p:anim calcmode="lin" valueType="num">
                                      <p:cBhvr>
                                        <p:cTn id="31"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7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9D1D65BF-4369-4B21-B7D3-3C1B1F8F5F58}" type="slidenum">
              <a:rPr lang="fr-FR" smtClean="0"/>
              <a:pPr/>
              <a:t>30</a:t>
            </a:fld>
            <a:endParaRPr lang="fr-FR" dirty="0"/>
          </a:p>
        </p:txBody>
      </p:sp>
      <p:sp>
        <p:nvSpPr>
          <p:cNvPr id="5" name="Ellipse 4"/>
          <p:cNvSpPr/>
          <p:nvPr/>
        </p:nvSpPr>
        <p:spPr>
          <a:xfrm>
            <a:off x="3707904" y="105273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24</a:t>
            </a:r>
            <a:endParaRPr lang="fr-FR" dirty="0">
              <a:solidFill>
                <a:schemeClr val="tx1"/>
              </a:solidFill>
            </a:endParaRPr>
          </a:p>
        </p:txBody>
      </p:sp>
      <p:sp>
        <p:nvSpPr>
          <p:cNvPr id="6" name="Ellipse 5"/>
          <p:cNvSpPr/>
          <p:nvPr/>
        </p:nvSpPr>
        <p:spPr>
          <a:xfrm>
            <a:off x="2555776" y="1916832"/>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50</a:t>
            </a:r>
            <a:endParaRPr lang="fr-FR" dirty="0">
              <a:solidFill>
                <a:schemeClr val="tx1"/>
              </a:solidFill>
            </a:endParaRPr>
          </a:p>
        </p:txBody>
      </p:sp>
      <p:sp>
        <p:nvSpPr>
          <p:cNvPr id="7" name="Ellipse 6"/>
          <p:cNvSpPr/>
          <p:nvPr/>
        </p:nvSpPr>
        <p:spPr>
          <a:xfrm>
            <a:off x="5292080" y="1844824"/>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60</a:t>
            </a:r>
            <a:endParaRPr lang="fr-FR" dirty="0">
              <a:solidFill>
                <a:schemeClr val="tx1"/>
              </a:solidFill>
            </a:endParaRPr>
          </a:p>
        </p:txBody>
      </p:sp>
      <p:sp>
        <p:nvSpPr>
          <p:cNvPr id="8" name="Ellipse 7"/>
          <p:cNvSpPr/>
          <p:nvPr/>
        </p:nvSpPr>
        <p:spPr>
          <a:xfrm>
            <a:off x="1259632" y="321297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23</a:t>
            </a:r>
            <a:endParaRPr lang="fr-FR" dirty="0">
              <a:solidFill>
                <a:schemeClr val="tx1"/>
              </a:solidFill>
            </a:endParaRPr>
          </a:p>
        </p:txBody>
      </p:sp>
      <p:sp>
        <p:nvSpPr>
          <p:cNvPr id="9" name="Ellipse 8"/>
          <p:cNvSpPr/>
          <p:nvPr/>
        </p:nvSpPr>
        <p:spPr>
          <a:xfrm>
            <a:off x="6444208" y="3217168"/>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40</a:t>
            </a:r>
            <a:endParaRPr lang="fr-FR" dirty="0">
              <a:solidFill>
                <a:schemeClr val="tx1"/>
              </a:solidFill>
            </a:endParaRPr>
          </a:p>
        </p:txBody>
      </p:sp>
      <p:sp>
        <p:nvSpPr>
          <p:cNvPr id="10" name="Ellipse 9"/>
          <p:cNvSpPr/>
          <p:nvPr/>
        </p:nvSpPr>
        <p:spPr>
          <a:xfrm>
            <a:off x="4499992" y="321297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17</a:t>
            </a:r>
            <a:endParaRPr lang="fr-FR" dirty="0">
              <a:solidFill>
                <a:schemeClr val="tx1"/>
              </a:solidFill>
            </a:endParaRPr>
          </a:p>
        </p:txBody>
      </p:sp>
      <p:sp>
        <p:nvSpPr>
          <p:cNvPr id="11" name="Ellipse 10"/>
          <p:cNvSpPr/>
          <p:nvPr/>
        </p:nvSpPr>
        <p:spPr>
          <a:xfrm>
            <a:off x="3131840" y="321297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34</a:t>
            </a:r>
            <a:endParaRPr lang="fr-FR" dirty="0">
              <a:solidFill>
                <a:schemeClr val="tx1"/>
              </a:solidFill>
            </a:endParaRPr>
          </a:p>
        </p:txBody>
      </p:sp>
      <p:sp>
        <p:nvSpPr>
          <p:cNvPr id="12" name="Ellipse 11"/>
          <p:cNvSpPr/>
          <p:nvPr/>
        </p:nvSpPr>
        <p:spPr>
          <a:xfrm>
            <a:off x="539552" y="429309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80</a:t>
            </a:r>
            <a:endParaRPr lang="fr-FR" dirty="0">
              <a:solidFill>
                <a:schemeClr val="tx1"/>
              </a:solidFill>
            </a:endParaRPr>
          </a:p>
        </p:txBody>
      </p:sp>
      <p:sp>
        <p:nvSpPr>
          <p:cNvPr id="13" name="Ellipse 12"/>
          <p:cNvSpPr/>
          <p:nvPr/>
        </p:nvSpPr>
        <p:spPr>
          <a:xfrm>
            <a:off x="4499992" y="4149080"/>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6</a:t>
            </a:r>
            <a:endParaRPr lang="fr-FR" dirty="0">
              <a:solidFill>
                <a:schemeClr val="tx1"/>
              </a:solidFill>
            </a:endParaRPr>
          </a:p>
        </p:txBody>
      </p:sp>
      <p:sp>
        <p:nvSpPr>
          <p:cNvPr id="14" name="Ellipse 13"/>
          <p:cNvSpPr/>
          <p:nvPr/>
        </p:nvSpPr>
        <p:spPr>
          <a:xfrm>
            <a:off x="1862361" y="4294609"/>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2</a:t>
            </a:r>
            <a:endParaRPr lang="fr-FR" dirty="0">
              <a:solidFill>
                <a:schemeClr val="tx1"/>
              </a:solidFill>
            </a:endParaRPr>
          </a:p>
        </p:txBody>
      </p:sp>
      <p:cxnSp>
        <p:nvCxnSpPr>
          <p:cNvPr id="16" name="Connecteur droit avec flèche 15"/>
          <p:cNvCxnSpPr>
            <a:stCxn id="5" idx="3"/>
            <a:endCxn id="6" idx="7"/>
          </p:cNvCxnSpPr>
          <p:nvPr/>
        </p:nvCxnSpPr>
        <p:spPr>
          <a:xfrm flipH="1">
            <a:off x="3047477" y="1482975"/>
            <a:ext cx="744790" cy="507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5" idx="5"/>
            <a:endCxn id="7" idx="1"/>
          </p:cNvCxnSpPr>
          <p:nvPr/>
        </p:nvCxnSpPr>
        <p:spPr>
          <a:xfrm>
            <a:off x="4199605" y="1482975"/>
            <a:ext cx="1176838" cy="435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a:stCxn id="6" idx="3"/>
            <a:endCxn id="8" idx="7"/>
          </p:cNvCxnSpPr>
          <p:nvPr/>
        </p:nvCxnSpPr>
        <p:spPr>
          <a:xfrm flipH="1">
            <a:off x="1751333" y="2347071"/>
            <a:ext cx="888806" cy="9397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a:stCxn id="7" idx="5"/>
            <a:endCxn id="9" idx="0"/>
          </p:cNvCxnSpPr>
          <p:nvPr/>
        </p:nvCxnSpPr>
        <p:spPr>
          <a:xfrm>
            <a:off x="5783781" y="2275063"/>
            <a:ext cx="948459" cy="9421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a:stCxn id="6" idx="4"/>
          </p:cNvCxnSpPr>
          <p:nvPr/>
        </p:nvCxnSpPr>
        <p:spPr>
          <a:xfrm>
            <a:off x="2843808" y="2420888"/>
            <a:ext cx="432048" cy="865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a:stCxn id="7" idx="3"/>
            <a:endCxn id="10" idx="0"/>
          </p:cNvCxnSpPr>
          <p:nvPr/>
        </p:nvCxnSpPr>
        <p:spPr>
          <a:xfrm flipH="1">
            <a:off x="4788024" y="2275063"/>
            <a:ext cx="588419" cy="9379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10" idx="4"/>
            <a:endCxn id="13" idx="0"/>
          </p:cNvCxnSpPr>
          <p:nvPr/>
        </p:nvCxnSpPr>
        <p:spPr>
          <a:xfrm>
            <a:off x="4788024" y="371703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3"/>
          </p:cNvCxnSpPr>
          <p:nvPr/>
        </p:nvCxnSpPr>
        <p:spPr>
          <a:xfrm flipH="1">
            <a:off x="827584" y="3643215"/>
            <a:ext cx="516411" cy="7578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a:stCxn id="8" idx="5"/>
            <a:endCxn id="14" idx="0"/>
          </p:cNvCxnSpPr>
          <p:nvPr/>
        </p:nvCxnSpPr>
        <p:spPr>
          <a:xfrm>
            <a:off x="1751333" y="3643215"/>
            <a:ext cx="399060" cy="651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a:endCxn id="5" idx="1"/>
          </p:cNvCxnSpPr>
          <p:nvPr/>
        </p:nvCxnSpPr>
        <p:spPr>
          <a:xfrm>
            <a:off x="3047477" y="908720"/>
            <a:ext cx="744790" cy="2178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ZoneTexte 37"/>
          <p:cNvSpPr txBox="1"/>
          <p:nvPr/>
        </p:nvSpPr>
        <p:spPr>
          <a:xfrm>
            <a:off x="2699792" y="580618"/>
            <a:ext cx="432048" cy="400110"/>
          </a:xfrm>
          <a:prstGeom prst="rect">
            <a:avLst/>
          </a:prstGeom>
          <a:noFill/>
        </p:spPr>
        <p:txBody>
          <a:bodyPr wrap="square" rtlCol="0">
            <a:spAutoFit/>
          </a:bodyPr>
          <a:lstStyle/>
          <a:p>
            <a:r>
              <a:rPr lang="en" sz="2000" dirty="0"/>
              <a:t>a</a:t>
            </a:r>
            <a:endParaRPr lang="fr-FR" sz="2000" dirty="0"/>
          </a:p>
        </p:txBody>
      </p:sp>
      <p:sp>
        <p:nvSpPr>
          <p:cNvPr id="25" name="ZoneTexte 24"/>
          <p:cNvSpPr txBox="1"/>
          <p:nvPr/>
        </p:nvSpPr>
        <p:spPr>
          <a:xfrm>
            <a:off x="704530" y="5084018"/>
            <a:ext cx="7590924" cy="646331"/>
          </a:xfrm>
          <a:prstGeom prst="rect">
            <a:avLst/>
          </a:prstGeom>
          <a:noFill/>
        </p:spPr>
        <p:txBody>
          <a:bodyPr wrap="none" rtlCol="0">
            <a:spAutoFit/>
          </a:bodyPr>
          <a:lstStyle/>
          <a:p>
            <a:r>
              <a:rPr lang="en" b="1" dirty="0" smtClean="0">
                <a:solidFill>
                  <a:srgbClr val="FF0000"/>
                </a:solidFill>
              </a:rPr>
              <a:t>To search for an element in a binary tree we must traverse</a:t>
            </a:r>
          </a:p>
          <a:p>
            <a:pPr algn="ctr"/>
            <a:r>
              <a:rPr lang="en" b="1" dirty="0" smtClean="0">
                <a:solidFill>
                  <a:srgbClr val="FF0000"/>
                </a:solidFill>
              </a:rPr>
              <a:t>all nodes of the tree</a:t>
            </a:r>
            <a:endParaRPr lang="fr-FR" b="1" dirty="0">
              <a:solidFill>
                <a:srgbClr val="FF0000"/>
              </a:solidFill>
            </a:endParaRPr>
          </a:p>
        </p:txBody>
      </p:sp>
    </p:spTree>
    <p:extLst>
      <p:ext uri="{BB962C8B-B14F-4D97-AF65-F5344CB8AC3E}">
        <p14:creationId xmlns:p14="http://schemas.microsoft.com/office/powerpoint/2010/main" val="42807156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85794"/>
            <a:ext cx="8572560" cy="5572164"/>
          </a:xfrm>
        </p:spPr>
        <p:txBody>
          <a:bodyPr>
            <a:normAutofit/>
          </a:bodyPr>
          <a:lstStyle/>
          <a:p>
            <a:pPr algn="ctr">
              <a:buNone/>
            </a:pPr>
            <a:endParaRPr lang="fr-FR" sz="7200" b="1" u="sng" dirty="0" smtClean="0"/>
          </a:p>
          <a:p>
            <a:pPr algn="ctr">
              <a:buNone/>
            </a:pPr>
            <a:r>
              <a:rPr lang="en" sz="7200" b="1" u="sng" dirty="0" smtClean="0"/>
              <a:t>3. Binary Search Trees (BST)</a:t>
            </a:r>
          </a:p>
          <a:p>
            <a:pPr algn="ctr">
              <a:buNone/>
            </a:pPr>
            <a:endParaRPr lang="fr-FR" sz="6600" b="1" u="sng" dirty="0" smtClean="0">
              <a:solidFill>
                <a:srgbClr val="0070C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itre 4"/>
          <p:cNvSpPr>
            <a:spLocks noGrp="1"/>
          </p:cNvSpPr>
          <p:nvPr>
            <p:ph type="title"/>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31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9D1D65BF-4369-4B21-B7D3-3C1B1F8F5F58}" type="slidenum">
              <a:rPr lang="fr-FR" smtClean="0"/>
              <a:pPr/>
              <a:t>32</a:t>
            </a:fld>
            <a:endParaRPr lang="fr-FR" dirty="0"/>
          </a:p>
        </p:txBody>
      </p:sp>
      <p:sp>
        <p:nvSpPr>
          <p:cNvPr id="5" name="Ellipse 4"/>
          <p:cNvSpPr/>
          <p:nvPr/>
        </p:nvSpPr>
        <p:spPr>
          <a:xfrm>
            <a:off x="3707904" y="105273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34</a:t>
            </a:r>
            <a:endParaRPr lang="fr-FR" dirty="0">
              <a:solidFill>
                <a:schemeClr val="tx1"/>
              </a:solidFill>
            </a:endParaRPr>
          </a:p>
        </p:txBody>
      </p:sp>
      <p:sp>
        <p:nvSpPr>
          <p:cNvPr id="6" name="Ellipse 5"/>
          <p:cNvSpPr/>
          <p:nvPr/>
        </p:nvSpPr>
        <p:spPr>
          <a:xfrm>
            <a:off x="2555776" y="1916832"/>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23</a:t>
            </a:r>
            <a:endParaRPr lang="fr-FR" dirty="0">
              <a:solidFill>
                <a:schemeClr val="tx1"/>
              </a:solidFill>
            </a:endParaRPr>
          </a:p>
        </p:txBody>
      </p:sp>
      <p:sp>
        <p:nvSpPr>
          <p:cNvPr id="7" name="Ellipse 6"/>
          <p:cNvSpPr/>
          <p:nvPr/>
        </p:nvSpPr>
        <p:spPr>
          <a:xfrm>
            <a:off x="5292080" y="1844824"/>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60</a:t>
            </a:r>
            <a:endParaRPr lang="fr-FR" dirty="0">
              <a:solidFill>
                <a:schemeClr val="tx1"/>
              </a:solidFill>
            </a:endParaRPr>
          </a:p>
        </p:txBody>
      </p:sp>
      <p:sp>
        <p:nvSpPr>
          <p:cNvPr id="8" name="Ellipse 7"/>
          <p:cNvSpPr/>
          <p:nvPr/>
        </p:nvSpPr>
        <p:spPr>
          <a:xfrm>
            <a:off x="1259632" y="321297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6</a:t>
            </a:r>
            <a:endParaRPr lang="fr-FR" dirty="0">
              <a:solidFill>
                <a:schemeClr val="tx1"/>
              </a:solidFill>
            </a:endParaRPr>
          </a:p>
        </p:txBody>
      </p:sp>
      <p:sp>
        <p:nvSpPr>
          <p:cNvPr id="9" name="Ellipse 8"/>
          <p:cNvSpPr/>
          <p:nvPr/>
        </p:nvSpPr>
        <p:spPr>
          <a:xfrm>
            <a:off x="6444208" y="3217168"/>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80</a:t>
            </a:r>
            <a:endParaRPr lang="fr-FR" dirty="0">
              <a:solidFill>
                <a:schemeClr val="tx1"/>
              </a:solidFill>
            </a:endParaRPr>
          </a:p>
        </p:txBody>
      </p:sp>
      <p:sp>
        <p:nvSpPr>
          <p:cNvPr id="10" name="Ellipse 9"/>
          <p:cNvSpPr/>
          <p:nvPr/>
        </p:nvSpPr>
        <p:spPr>
          <a:xfrm>
            <a:off x="4499992" y="321297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50</a:t>
            </a:r>
            <a:endParaRPr lang="fr-FR" dirty="0">
              <a:solidFill>
                <a:schemeClr val="tx1"/>
              </a:solidFill>
            </a:endParaRPr>
          </a:p>
        </p:txBody>
      </p:sp>
      <p:sp>
        <p:nvSpPr>
          <p:cNvPr id="11" name="Ellipse 10"/>
          <p:cNvSpPr/>
          <p:nvPr/>
        </p:nvSpPr>
        <p:spPr>
          <a:xfrm>
            <a:off x="3131840" y="321297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24</a:t>
            </a:r>
            <a:endParaRPr lang="fr-FR" dirty="0">
              <a:solidFill>
                <a:schemeClr val="tx1"/>
              </a:solidFill>
            </a:endParaRPr>
          </a:p>
        </p:txBody>
      </p:sp>
      <p:sp>
        <p:nvSpPr>
          <p:cNvPr id="12" name="Ellipse 11"/>
          <p:cNvSpPr/>
          <p:nvPr/>
        </p:nvSpPr>
        <p:spPr>
          <a:xfrm>
            <a:off x="539552" y="4293096"/>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2</a:t>
            </a:r>
            <a:endParaRPr lang="fr-FR" dirty="0">
              <a:solidFill>
                <a:schemeClr val="tx1"/>
              </a:solidFill>
            </a:endParaRPr>
          </a:p>
        </p:txBody>
      </p:sp>
      <p:sp>
        <p:nvSpPr>
          <p:cNvPr id="13" name="Ellipse 12"/>
          <p:cNvSpPr/>
          <p:nvPr/>
        </p:nvSpPr>
        <p:spPr>
          <a:xfrm>
            <a:off x="4499992" y="4149080"/>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40</a:t>
            </a:r>
            <a:endParaRPr lang="fr-FR" dirty="0">
              <a:solidFill>
                <a:schemeClr val="tx1"/>
              </a:solidFill>
            </a:endParaRPr>
          </a:p>
        </p:txBody>
      </p:sp>
      <p:sp>
        <p:nvSpPr>
          <p:cNvPr id="14" name="Ellipse 13"/>
          <p:cNvSpPr/>
          <p:nvPr/>
        </p:nvSpPr>
        <p:spPr>
          <a:xfrm>
            <a:off x="1862361" y="4294609"/>
            <a:ext cx="57606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en" dirty="0" smtClean="0">
                <a:solidFill>
                  <a:schemeClr val="tx1"/>
                </a:solidFill>
              </a:rPr>
              <a:t>17</a:t>
            </a:r>
            <a:endParaRPr lang="fr-FR" dirty="0">
              <a:solidFill>
                <a:schemeClr val="tx1"/>
              </a:solidFill>
            </a:endParaRPr>
          </a:p>
        </p:txBody>
      </p:sp>
      <p:cxnSp>
        <p:nvCxnSpPr>
          <p:cNvPr id="16" name="Connecteur droit avec flèche 15"/>
          <p:cNvCxnSpPr>
            <a:stCxn id="5" idx="3"/>
            <a:endCxn id="6" idx="7"/>
          </p:cNvCxnSpPr>
          <p:nvPr/>
        </p:nvCxnSpPr>
        <p:spPr>
          <a:xfrm flipH="1">
            <a:off x="3047477" y="1482975"/>
            <a:ext cx="744790" cy="507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5" idx="5"/>
            <a:endCxn id="7" idx="1"/>
          </p:cNvCxnSpPr>
          <p:nvPr/>
        </p:nvCxnSpPr>
        <p:spPr>
          <a:xfrm>
            <a:off x="4199605" y="1482975"/>
            <a:ext cx="1176838" cy="435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a:stCxn id="6" idx="3"/>
            <a:endCxn id="8" idx="7"/>
          </p:cNvCxnSpPr>
          <p:nvPr/>
        </p:nvCxnSpPr>
        <p:spPr>
          <a:xfrm flipH="1">
            <a:off x="1751333" y="2347071"/>
            <a:ext cx="888806" cy="9397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a:stCxn id="7" idx="5"/>
            <a:endCxn id="9" idx="0"/>
          </p:cNvCxnSpPr>
          <p:nvPr/>
        </p:nvCxnSpPr>
        <p:spPr>
          <a:xfrm>
            <a:off x="5783781" y="2275063"/>
            <a:ext cx="948459" cy="9421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a:stCxn id="6" idx="4"/>
          </p:cNvCxnSpPr>
          <p:nvPr/>
        </p:nvCxnSpPr>
        <p:spPr>
          <a:xfrm>
            <a:off x="2843808" y="2420888"/>
            <a:ext cx="432048" cy="865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a:stCxn id="7" idx="3"/>
            <a:endCxn id="10" idx="0"/>
          </p:cNvCxnSpPr>
          <p:nvPr/>
        </p:nvCxnSpPr>
        <p:spPr>
          <a:xfrm flipH="1">
            <a:off x="4788024" y="2275063"/>
            <a:ext cx="588419" cy="9379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10" idx="4"/>
            <a:endCxn id="13" idx="0"/>
          </p:cNvCxnSpPr>
          <p:nvPr/>
        </p:nvCxnSpPr>
        <p:spPr>
          <a:xfrm>
            <a:off x="4788024" y="371703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8" idx="3"/>
          </p:cNvCxnSpPr>
          <p:nvPr/>
        </p:nvCxnSpPr>
        <p:spPr>
          <a:xfrm flipH="1">
            <a:off x="827584" y="3643215"/>
            <a:ext cx="516411" cy="7578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a:stCxn id="8" idx="5"/>
            <a:endCxn id="14" idx="0"/>
          </p:cNvCxnSpPr>
          <p:nvPr/>
        </p:nvCxnSpPr>
        <p:spPr>
          <a:xfrm>
            <a:off x="1751333" y="3643215"/>
            <a:ext cx="399060" cy="651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a:endCxn id="5" idx="1"/>
          </p:cNvCxnSpPr>
          <p:nvPr/>
        </p:nvCxnSpPr>
        <p:spPr>
          <a:xfrm>
            <a:off x="3047477" y="908720"/>
            <a:ext cx="744790" cy="2178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ZoneTexte 37"/>
          <p:cNvSpPr txBox="1"/>
          <p:nvPr/>
        </p:nvSpPr>
        <p:spPr>
          <a:xfrm>
            <a:off x="2699792" y="580618"/>
            <a:ext cx="432048" cy="400110"/>
          </a:xfrm>
          <a:prstGeom prst="rect">
            <a:avLst/>
          </a:prstGeom>
          <a:noFill/>
        </p:spPr>
        <p:txBody>
          <a:bodyPr wrap="square" rtlCol="0">
            <a:spAutoFit/>
          </a:bodyPr>
          <a:lstStyle/>
          <a:p>
            <a:r>
              <a:rPr lang="en" sz="2000" dirty="0"/>
              <a:t>a</a:t>
            </a:r>
            <a:endParaRPr lang="fr-FR" sz="2000" dirty="0"/>
          </a:p>
        </p:txBody>
      </p:sp>
    </p:spTree>
    <p:extLst>
      <p:ext uri="{BB962C8B-B14F-4D97-AF65-F5344CB8AC3E}">
        <p14:creationId xmlns:p14="http://schemas.microsoft.com/office/powerpoint/2010/main" val="7489665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4000" b="1" u="sng" dirty="0" smtClean="0">
                <a:solidFill>
                  <a:schemeClr val="accent1">
                    <a:lumMod val="50000"/>
                  </a:schemeClr>
                </a:solidFill>
              </a:rPr>
              <a:t>3.1 definition</a:t>
            </a:r>
            <a:endParaRPr lang="fr-FR" sz="4000" b="1" dirty="0">
              <a:solidFill>
                <a:schemeClr val="accent1">
                  <a:lumMod val="50000"/>
                </a:schemeClr>
              </a:solidFill>
            </a:endParaRPr>
          </a:p>
        </p:txBody>
      </p:sp>
      <p:sp>
        <p:nvSpPr>
          <p:cNvPr id="3" name="Espace réservé du contenu 2"/>
          <p:cNvSpPr>
            <a:spLocks noGrp="1"/>
          </p:cNvSpPr>
          <p:nvPr>
            <p:ph idx="1"/>
          </p:nvPr>
        </p:nvSpPr>
        <p:spPr>
          <a:xfrm>
            <a:off x="214282" y="785794"/>
            <a:ext cx="8643998" cy="5715040"/>
          </a:xfrm>
        </p:spPr>
        <p:txBody>
          <a:bodyPr>
            <a:normAutofit/>
          </a:bodyPr>
          <a:lstStyle/>
          <a:p>
            <a:pPr marL="0" indent="0" algn="just">
              <a:buNone/>
            </a:pPr>
            <a:r>
              <a:rPr lang="en" sz="2400" b="1" dirty="0" smtClean="0">
                <a:latin typeface="+mj-lt"/>
                <a:cs typeface="Times New Roman" pitchFamily="18" charset="0"/>
              </a:rPr>
              <a:t>A binary search tree is a binary tree that satisfies the following property:</a:t>
            </a:r>
          </a:p>
          <a:p>
            <a:pPr>
              <a:buNone/>
            </a:pPr>
            <a:r>
              <a:rPr lang="en" sz="2400" b="1" dirty="0" smtClean="0">
                <a:latin typeface="+mj-lt"/>
                <a:cs typeface="Times New Roman" pitchFamily="18" charset="0"/>
              </a:rPr>
              <a:t>let x and y be two nodes of the tree </a:t>
            </a:r>
            <a:r>
              <a:rPr lang="en" sz="2400" i="1" dirty="0" smtClean="0">
                <a:latin typeface="+mj-lt"/>
                <a:cs typeface="Times New Roman" pitchFamily="18" charset="0"/>
              </a:rPr>
              <a:t>,</a:t>
            </a:r>
          </a:p>
          <a:p>
            <a:pPr marL="361950" indent="-180975"/>
            <a:r>
              <a:rPr lang="en" sz="2400" i="1" dirty="0" smtClean="0">
                <a:latin typeface="+mj-lt"/>
                <a:cs typeface="Times New Roman" pitchFamily="18" charset="0"/>
              </a:rPr>
              <a:t>if y is a node in the left subtree of x, then key(y) &lt; key(x),</a:t>
            </a:r>
          </a:p>
          <a:p>
            <a:pPr marL="361950" indent="-180975"/>
            <a:r>
              <a:rPr lang="en" sz="2400" i="1" dirty="0" smtClean="0">
                <a:latin typeface="+mj-lt"/>
                <a:cs typeface="Times New Roman" pitchFamily="18" charset="0"/>
              </a:rPr>
              <a:t>if y is a node in the right subtree of x, then key(y) &gt; key(x).</a:t>
            </a:r>
            <a:endParaRPr lang="fr-FR" sz="2400" dirty="0" smtClean="0">
              <a:latin typeface="+mj-lt"/>
              <a:cs typeface="Times New Roman" pitchFamily="18" charset="0"/>
            </a:endParaRPr>
          </a:p>
        </p:txBody>
      </p:sp>
      <p:pic>
        <p:nvPicPr>
          <p:cNvPr id="4" name="Image 3"/>
          <p:cNvPicPr/>
          <p:nvPr/>
        </p:nvPicPr>
        <p:blipFill>
          <a:blip r:embed="rId2"/>
          <a:srcRect b="29960"/>
          <a:stretch>
            <a:fillRect/>
          </a:stretch>
        </p:blipFill>
        <p:spPr bwMode="auto">
          <a:xfrm>
            <a:off x="2500298" y="3714752"/>
            <a:ext cx="4362449" cy="1857388"/>
          </a:xfrm>
          <a:prstGeom prst="rect">
            <a:avLst/>
          </a:prstGeom>
          <a:noFill/>
          <a:ln w="9525">
            <a:noFill/>
            <a:miter lim="800000"/>
            <a:headEnd/>
            <a:tailEnd/>
          </a:ln>
        </p:spPr>
      </p:pic>
      <p:sp>
        <p:nvSpPr>
          <p:cNvPr id="5" name="ZoneTexte 4"/>
          <p:cNvSpPr txBox="1"/>
          <p:nvPr/>
        </p:nvSpPr>
        <p:spPr>
          <a:xfrm>
            <a:off x="2857488" y="3786190"/>
            <a:ext cx="714380" cy="369332"/>
          </a:xfrm>
          <a:prstGeom prst="rect">
            <a:avLst/>
          </a:prstGeom>
          <a:noFill/>
        </p:spPr>
        <p:txBody>
          <a:bodyPr wrap="square" rtlCol="0">
            <a:spAutoFit/>
          </a:bodyPr>
          <a:lstStyle/>
          <a:p>
            <a:r>
              <a:rPr lang="en" dirty="0" smtClean="0"/>
              <a:t>HAS</a:t>
            </a:r>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33</a:t>
            </a:fld>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3.2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14282" y="642918"/>
            <a:ext cx="8715436" cy="6000792"/>
          </a:xfrm>
        </p:spPr>
        <p:txBody>
          <a:bodyPr>
            <a:normAutofit fontScale="92500" lnSpcReduction="20000"/>
          </a:bodyPr>
          <a:lstStyle/>
          <a:p>
            <a:pPr marL="0" indent="0">
              <a:lnSpc>
                <a:spcPct val="120000"/>
              </a:lnSpc>
              <a:buFont typeface="+mj-lt"/>
              <a:buAutoNum type="arabicPeriod"/>
              <a:tabLst>
                <a:tab pos="628650" algn="l"/>
              </a:tabLst>
            </a:pPr>
            <a:r>
              <a:rPr lang="en" sz="2400" b="1" dirty="0" smtClean="0">
                <a:solidFill>
                  <a:srgbClr val="7030A0"/>
                </a:solidFill>
              </a:rPr>
              <a:t>Belongs(x, a): </a:t>
            </a:r>
            <a:r>
              <a:rPr lang="en" sz="2400" dirty="0" smtClean="0"/>
              <a:t>This function tests whether x exists in the tree a or not.</a:t>
            </a:r>
            <a:endParaRPr lang="fr-FR" sz="2400" b="1" dirty="0" smtClean="0"/>
          </a:p>
          <a:p>
            <a:pPr marL="457200" indent="-457200">
              <a:spcBef>
                <a:spcPts val="1200"/>
              </a:spcBef>
              <a:buNone/>
            </a:pPr>
            <a:r>
              <a:rPr lang="en" sz="2400" b="1" dirty="0" smtClean="0"/>
              <a:t>Function Belongs (a: Tree, X: Type): boolean</a:t>
            </a:r>
          </a:p>
          <a:p>
            <a:pPr marL="457200" indent="-457200">
              <a:buNone/>
            </a:pPr>
            <a:r>
              <a:rPr lang="en" sz="2400" b="1" dirty="0" smtClean="0"/>
              <a:t>Begin</a:t>
            </a:r>
          </a:p>
          <a:p>
            <a:pPr marL="457200" indent="-457200">
              <a:buNone/>
            </a:pPr>
            <a:r>
              <a:rPr lang="en" sz="2400" b="1" dirty="0" smtClean="0"/>
              <a:t>	If is_empty(a) then</a:t>
            </a:r>
          </a:p>
          <a:p>
            <a:pPr marL="457200" indent="-457200">
              <a:buNone/>
            </a:pPr>
            <a:r>
              <a:rPr lang="en" sz="2400" b="1" dirty="0" smtClean="0"/>
              <a:t>		return false;</a:t>
            </a:r>
          </a:p>
          <a:p>
            <a:pPr marL="457200" indent="-457200">
              <a:buNone/>
            </a:pPr>
            <a:r>
              <a:rPr lang="fr-FR" sz="2400" b="1" dirty="0" smtClean="0"/>
              <a:t>	</a:t>
            </a:r>
            <a:r>
              <a:rPr lang="fr-FR" sz="2400" b="1" dirty="0" err="1" smtClean="0"/>
              <a:t>else</a:t>
            </a:r>
            <a:endParaRPr lang="en" sz="2400" b="1" dirty="0" smtClean="0"/>
          </a:p>
          <a:p>
            <a:pPr marL="457200" indent="-457200">
              <a:buNone/>
            </a:pPr>
            <a:r>
              <a:rPr lang="en" sz="2400" b="1" dirty="0" smtClean="0"/>
              <a:t>		</a:t>
            </a:r>
            <a:r>
              <a:rPr lang="en" sz="2400" b="1" dirty="0" smtClean="0">
                <a:solidFill>
                  <a:srgbClr val="00B050"/>
                </a:solidFill>
              </a:rPr>
              <a:t>If( </a:t>
            </a:r>
            <a:r>
              <a:rPr lang="en" sz="2400" b="1" dirty="0" smtClean="0"/>
              <a:t>content(a) = = x) </a:t>
            </a:r>
            <a:r>
              <a:rPr lang="en" sz="2400" b="1" dirty="0" smtClean="0">
                <a:solidFill>
                  <a:srgbClr val="00B050"/>
                </a:solidFill>
              </a:rPr>
              <a:t>then</a:t>
            </a:r>
          </a:p>
          <a:p>
            <a:pPr marL="457200" indent="-457200">
              <a:buNone/>
            </a:pPr>
            <a:r>
              <a:rPr lang="en" sz="2400" b="1" dirty="0" smtClean="0"/>
              <a:t>			return true;</a:t>
            </a:r>
          </a:p>
          <a:p>
            <a:pPr marL="457200" indent="-457200">
              <a:buNone/>
            </a:pPr>
            <a:r>
              <a:rPr lang="en" sz="2400" b="1" dirty="0" smtClean="0"/>
              <a:t> 		</a:t>
            </a:r>
            <a:r>
              <a:rPr lang="fr-FR" sz="2400" b="1" dirty="0" err="1" smtClean="0">
                <a:solidFill>
                  <a:srgbClr val="00B050"/>
                </a:solidFill>
              </a:rPr>
              <a:t>else</a:t>
            </a:r>
            <a:endParaRPr lang="en" sz="2400" b="1" dirty="0" smtClean="0">
              <a:solidFill>
                <a:srgbClr val="00B050"/>
              </a:solidFill>
            </a:endParaRPr>
          </a:p>
          <a:p>
            <a:pPr marL="457200" indent="-457200">
              <a:buNone/>
            </a:pPr>
            <a:r>
              <a:rPr lang="en" sz="2400" b="1" dirty="0" smtClean="0"/>
              <a:t>			If </a:t>
            </a:r>
            <a:r>
              <a:rPr lang="en" sz="2400" b="1" dirty="0" smtClean="0">
                <a:solidFill>
                  <a:schemeClr val="tx2"/>
                </a:solidFill>
              </a:rPr>
              <a:t>( </a:t>
            </a:r>
            <a:r>
              <a:rPr lang="en" sz="2400" b="1" dirty="0" smtClean="0"/>
              <a:t>x &lt; content(a)) then</a:t>
            </a:r>
          </a:p>
          <a:p>
            <a:pPr marL="457200" indent="-457200">
              <a:buNone/>
            </a:pPr>
            <a:r>
              <a:rPr lang="en" sz="2400" b="1" dirty="0" smtClean="0"/>
              <a:t>				return ( </a:t>
            </a:r>
            <a:r>
              <a:rPr lang="en" sz="2400" b="1" dirty="0" smtClean="0">
                <a:solidFill>
                  <a:srgbClr val="FF0000"/>
                </a:solidFill>
              </a:rPr>
              <a:t>Belong </a:t>
            </a:r>
            <a:r>
              <a:rPr lang="en" sz="2400" b="1" dirty="0" smtClean="0"/>
              <a:t>(x, </a:t>
            </a:r>
            <a:r>
              <a:rPr lang="fr-FR" sz="2400" b="1" dirty="0" err="1" smtClean="0"/>
              <a:t>LeftChild</a:t>
            </a:r>
            <a:r>
              <a:rPr lang="en" sz="2400" b="1" dirty="0" smtClean="0"/>
              <a:t>(a)) ;</a:t>
            </a:r>
          </a:p>
          <a:p>
            <a:pPr marL="457200" indent="-457200">
              <a:buNone/>
            </a:pPr>
            <a:r>
              <a:rPr lang="fr-FR" sz="2400" b="1" dirty="0" smtClean="0"/>
              <a:t>			</a:t>
            </a:r>
            <a:r>
              <a:rPr lang="fr-FR" sz="2400" b="1" dirty="0" err="1" smtClean="0"/>
              <a:t>else</a:t>
            </a:r>
            <a:endParaRPr lang="en" sz="2400" b="1" dirty="0" smtClean="0"/>
          </a:p>
          <a:p>
            <a:pPr marL="457200" indent="-457200">
              <a:buNone/>
            </a:pPr>
            <a:r>
              <a:rPr lang="en" sz="2400" b="1" dirty="0" smtClean="0"/>
              <a:t>				return ( </a:t>
            </a:r>
            <a:r>
              <a:rPr lang="en" sz="2400" b="1" dirty="0" smtClean="0">
                <a:solidFill>
                  <a:srgbClr val="FF0000"/>
                </a:solidFill>
              </a:rPr>
              <a:t>Belongs </a:t>
            </a:r>
            <a:r>
              <a:rPr lang="en" sz="2400" b="1" dirty="0" smtClean="0"/>
              <a:t>(x, </a:t>
            </a:r>
            <a:r>
              <a:rPr lang="fr-FR" sz="2400" b="1" dirty="0" err="1" smtClean="0"/>
              <a:t>RightChild</a:t>
            </a:r>
            <a:r>
              <a:rPr lang="en" sz="2400" b="1" dirty="0" smtClean="0"/>
              <a:t>(a));</a:t>
            </a:r>
          </a:p>
          <a:p>
            <a:pPr marL="457200" indent="-457200">
              <a:buNone/>
            </a:pPr>
            <a:r>
              <a:rPr lang="fr-FR" sz="2400" b="1" dirty="0" smtClean="0"/>
              <a:t>			Endif</a:t>
            </a:r>
            <a:endParaRPr lang="en" sz="2400" b="1" dirty="0" smtClean="0"/>
          </a:p>
          <a:p>
            <a:pPr marL="457200" indent="-457200">
              <a:buNone/>
            </a:pPr>
            <a:r>
              <a:rPr lang="en" sz="2400" b="1" dirty="0" smtClean="0">
                <a:solidFill>
                  <a:srgbClr val="C00000"/>
                </a:solidFill>
              </a:rPr>
              <a:t>  </a:t>
            </a:r>
            <a:r>
              <a:rPr lang="en" sz="2400" b="1" dirty="0" smtClean="0"/>
              <a:t> 		</a:t>
            </a:r>
            <a:r>
              <a:rPr lang="fr-FR" sz="2400" b="1" dirty="0" smtClean="0">
                <a:solidFill>
                  <a:srgbClr val="00B050"/>
                </a:solidFill>
              </a:rPr>
              <a:t>Endif</a:t>
            </a:r>
            <a:endParaRPr lang="en" sz="2400" b="1" dirty="0" smtClean="0">
              <a:solidFill>
                <a:srgbClr val="00B050"/>
              </a:solidFill>
            </a:endParaRPr>
          </a:p>
          <a:p>
            <a:pPr marL="457200" indent="-457200">
              <a:buNone/>
            </a:pPr>
            <a:r>
              <a:rPr lang="fr-FR" sz="2400" b="1" dirty="0" smtClean="0"/>
              <a:t>Endif</a:t>
            </a:r>
            <a:endParaRPr lang="en" sz="2400" b="1" dirty="0" smtClean="0"/>
          </a:p>
          <a:p>
            <a:pPr marL="457200" indent="-457200">
              <a:buNone/>
            </a:pPr>
            <a:r>
              <a:rPr lang="en" sz="2400" b="1" dirty="0" smtClean="0"/>
              <a:t>END</a:t>
            </a:r>
            <a:endParaRPr lang="fr-FR" sz="2400" b="1" u="sng" dirty="0" smtClean="0">
              <a:solidFill>
                <a:srgbClr val="7030A0"/>
              </a:solidFill>
            </a:endParaRP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34</a:t>
            </a:fld>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3.2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715436" cy="5786478"/>
          </a:xfrm>
        </p:spPr>
        <p:txBody>
          <a:bodyPr>
            <a:normAutofit fontScale="92500" lnSpcReduction="20000"/>
          </a:bodyPr>
          <a:lstStyle/>
          <a:p>
            <a:pPr marL="0" indent="0">
              <a:lnSpc>
                <a:spcPct val="120000"/>
              </a:lnSpc>
              <a:buFont typeface="+mj-lt"/>
              <a:buAutoNum type="arabicPeriod" startAt="2"/>
              <a:tabLst>
                <a:tab pos="628650" algn="l"/>
              </a:tabLst>
            </a:pPr>
            <a:r>
              <a:rPr lang="en" sz="2400" b="1" dirty="0" smtClean="0">
                <a:solidFill>
                  <a:srgbClr val="7030A0"/>
                </a:solidFill>
              </a:rPr>
              <a:t> </a:t>
            </a:r>
            <a:r>
              <a:rPr lang="en" sz="2800" b="1" dirty="0">
                <a:solidFill>
                  <a:srgbClr val="7030A0"/>
                </a:solidFill>
              </a:rPr>
              <a:t>Insert (</a:t>
            </a:r>
            <a:r>
              <a:rPr lang="en" sz="2800" b="1" dirty="0" smtClean="0">
                <a:solidFill>
                  <a:srgbClr val="7030A0"/>
                </a:solidFill>
              </a:rPr>
              <a:t>a:Tree, x:Element) u</a:t>
            </a:r>
            <a:r>
              <a:rPr lang="en" sz="2800" dirty="0" smtClean="0"/>
              <a:t>sing the prefixed traversal it will be very easy to insert new nodes.</a:t>
            </a:r>
            <a:endParaRPr lang="fr-FR" sz="2400" b="1" dirty="0" smtClean="0"/>
          </a:p>
          <a:p>
            <a:pPr marL="457200" indent="-457200">
              <a:spcBef>
                <a:spcPts val="1200"/>
              </a:spcBef>
              <a:buNone/>
            </a:pPr>
            <a:r>
              <a:rPr lang="en" sz="2400" b="1" dirty="0" smtClean="0"/>
              <a:t>Function </a:t>
            </a:r>
            <a:r>
              <a:rPr lang="en" sz="2400" b="1" dirty="0" err="1" smtClean="0">
                <a:solidFill>
                  <a:srgbClr val="FF0000"/>
                </a:solidFill>
              </a:rPr>
              <a:t>insert </a:t>
            </a:r>
            <a:r>
              <a:rPr lang="en" sz="2400" b="1" dirty="0" smtClean="0"/>
              <a:t>(a: tree, x: type) tree</a:t>
            </a:r>
          </a:p>
          <a:p>
            <a:pPr marL="457200" indent="-457200">
              <a:buNone/>
            </a:pPr>
            <a:r>
              <a:rPr lang="fr-FR" sz="2400" b="1" dirty="0" smtClean="0"/>
              <a:t>Begin</a:t>
            </a:r>
            <a:endParaRPr lang="en" sz="2400" b="1" dirty="0" smtClean="0"/>
          </a:p>
          <a:p>
            <a:pPr marL="457200" indent="-457200">
              <a:buNone/>
            </a:pPr>
            <a:r>
              <a:rPr lang="en" sz="2400" b="1" dirty="0" smtClean="0"/>
              <a:t>  </a:t>
            </a:r>
            <a:r>
              <a:rPr lang="en" sz="2400" b="1" dirty="0">
                <a:solidFill>
                  <a:srgbClr val="00B050"/>
                </a:solidFill>
              </a:rPr>
              <a:t>i</a:t>
            </a:r>
            <a:r>
              <a:rPr lang="en" sz="2400" b="1" dirty="0" smtClean="0">
                <a:solidFill>
                  <a:srgbClr val="00B050"/>
                </a:solidFill>
              </a:rPr>
              <a:t>f</a:t>
            </a:r>
            <a:r>
              <a:rPr lang="en" sz="2400" b="1" dirty="0" smtClean="0"/>
              <a:t> is_empty (a)) </a:t>
            </a:r>
            <a:r>
              <a:rPr lang="en" sz="2400" b="1" dirty="0" smtClean="0">
                <a:solidFill>
                  <a:srgbClr val="00B050"/>
                </a:solidFill>
              </a:rPr>
              <a:t>then</a:t>
            </a:r>
          </a:p>
          <a:p>
            <a:pPr marL="457200" indent="-457200">
              <a:buNone/>
            </a:pPr>
            <a:r>
              <a:rPr lang="en" sz="2400" b="1" dirty="0" smtClean="0"/>
              <a:t>		a </a:t>
            </a:r>
            <a:r>
              <a:rPr lang="en" sz="2400" b="1" dirty="0" smtClean="0">
                <a:sym typeface="Wingdings" pitchFamily="2" charset="2"/>
              </a:rPr>
              <a:t> </a:t>
            </a:r>
            <a:r>
              <a:rPr lang="en" sz="2400" b="1" dirty="0" smtClean="0"/>
              <a:t>create_node(x);</a:t>
            </a:r>
          </a:p>
          <a:p>
            <a:pPr marL="457200" indent="-457200">
              <a:buNone/>
            </a:pPr>
            <a:r>
              <a:rPr lang="fr-FR" sz="2400" b="1" dirty="0" smtClean="0">
                <a:solidFill>
                  <a:srgbClr val="00B050"/>
                </a:solidFill>
              </a:rPr>
              <a:t>  </a:t>
            </a:r>
            <a:r>
              <a:rPr lang="fr-FR" sz="2400" b="1" dirty="0" err="1" smtClean="0">
                <a:solidFill>
                  <a:srgbClr val="00B050"/>
                </a:solidFill>
              </a:rPr>
              <a:t>else</a:t>
            </a:r>
            <a:endParaRPr lang="en" sz="2400" b="1" dirty="0" smtClean="0">
              <a:solidFill>
                <a:srgbClr val="00B050"/>
              </a:solidFill>
            </a:endParaRPr>
          </a:p>
          <a:p>
            <a:pPr marL="457200" indent="-457200">
              <a:buNone/>
            </a:pPr>
            <a:r>
              <a:rPr lang="en" sz="2400" b="1" dirty="0" smtClean="0"/>
              <a:t>		If </a:t>
            </a:r>
            <a:r>
              <a:rPr lang="en" sz="2400" b="1" dirty="0" smtClean="0">
                <a:solidFill>
                  <a:schemeClr val="tx2"/>
                </a:solidFill>
              </a:rPr>
              <a:t>( </a:t>
            </a:r>
            <a:r>
              <a:rPr lang="en" sz="2400" b="1" dirty="0" smtClean="0"/>
              <a:t>x &lt; content(a)) then</a:t>
            </a:r>
          </a:p>
          <a:p>
            <a:pPr marL="457200" indent="-457200">
              <a:buNone/>
            </a:pPr>
            <a:r>
              <a:rPr lang="en" sz="2400" b="1" dirty="0" smtClean="0"/>
              <a:t>			a </a:t>
            </a:r>
            <a:r>
              <a:rPr lang="en" sz="2400" b="1" dirty="0" smtClean="0">
                <a:solidFill>
                  <a:srgbClr val="FF0000"/>
                </a:solidFill>
              </a:rPr>
              <a:t>-&gt; </a:t>
            </a:r>
            <a:r>
              <a:rPr lang="fr-FR" sz="2400" b="1" dirty="0" smtClean="0"/>
              <a:t>LC</a:t>
            </a:r>
            <a:r>
              <a:rPr lang="en" sz="2400" b="1" dirty="0" smtClean="0"/>
              <a:t> </a:t>
            </a:r>
            <a:r>
              <a:rPr lang="en" sz="2400" b="1" dirty="0" smtClean="0">
                <a:sym typeface="Wingdings" pitchFamily="2" charset="2"/>
              </a:rPr>
              <a:t>= insert (x, </a:t>
            </a:r>
            <a:r>
              <a:rPr lang="en" sz="2400" b="1" dirty="0" smtClean="0"/>
              <a:t>LeftChild(a));</a:t>
            </a:r>
          </a:p>
          <a:p>
            <a:pPr marL="457200" indent="-457200">
              <a:buNone/>
            </a:pPr>
            <a:r>
              <a:rPr lang="en" sz="2400" b="1" dirty="0" smtClean="0"/>
              <a:t>  </a:t>
            </a:r>
            <a:r>
              <a:rPr lang="en" sz="2400" b="1" dirty="0" smtClean="0">
                <a:solidFill>
                  <a:srgbClr val="7030A0"/>
                </a:solidFill>
              </a:rPr>
              <a:t>            </a:t>
            </a:r>
            <a:r>
              <a:rPr lang="fr-FR" sz="2400" b="1" dirty="0" err="1" smtClean="0"/>
              <a:t>else</a:t>
            </a:r>
            <a:r>
              <a:rPr lang="en" sz="2400" b="1" dirty="0" smtClean="0">
                <a:solidFill>
                  <a:srgbClr val="7030A0"/>
                </a:solidFill>
              </a:rPr>
              <a:t> </a:t>
            </a:r>
          </a:p>
          <a:p>
            <a:pPr marL="457200" indent="-457200">
              <a:buNone/>
            </a:pPr>
            <a:r>
              <a:rPr lang="en" sz="2400" b="1" dirty="0" smtClean="0"/>
              <a:t>			a </a:t>
            </a:r>
            <a:r>
              <a:rPr lang="en" sz="2400" b="1" dirty="0" smtClean="0">
                <a:solidFill>
                  <a:srgbClr val="FF0000"/>
                </a:solidFill>
              </a:rPr>
              <a:t>-&gt; </a:t>
            </a:r>
            <a:r>
              <a:rPr lang="fr-FR" sz="2400" b="1" dirty="0" smtClean="0"/>
              <a:t>RC</a:t>
            </a:r>
            <a:r>
              <a:rPr lang="en" sz="2400" b="1" dirty="0" smtClean="0"/>
              <a:t> </a:t>
            </a:r>
            <a:r>
              <a:rPr lang="en" sz="2400" b="1" dirty="0" smtClean="0">
                <a:sym typeface="Wingdings" pitchFamily="2" charset="2"/>
              </a:rPr>
              <a:t>= insert (x, RightChild</a:t>
            </a:r>
            <a:r>
              <a:rPr lang="en" sz="2400" b="1" dirty="0" smtClean="0"/>
              <a:t>(a));</a:t>
            </a:r>
          </a:p>
          <a:p>
            <a:pPr marL="457200" indent="-457200">
              <a:buNone/>
            </a:pPr>
            <a:r>
              <a:rPr lang="fr-FR" sz="2400" b="1" dirty="0" smtClean="0"/>
              <a:t>		Endif</a:t>
            </a:r>
            <a:endParaRPr lang="en" sz="2400" b="1" dirty="0" smtClean="0"/>
          </a:p>
          <a:p>
            <a:pPr marL="457200" indent="-457200">
              <a:buNone/>
            </a:pPr>
            <a:r>
              <a:rPr lang="en" sz="2400" b="1" dirty="0" smtClean="0">
                <a:solidFill>
                  <a:srgbClr val="C00000"/>
                </a:solidFill>
              </a:rPr>
              <a:t> </a:t>
            </a:r>
            <a:r>
              <a:rPr lang="fr-FR" sz="2400" b="1" dirty="0" smtClean="0">
                <a:solidFill>
                  <a:srgbClr val="00B050"/>
                </a:solidFill>
              </a:rPr>
              <a:t>Endif</a:t>
            </a:r>
            <a:r>
              <a:rPr lang="en" sz="2400" b="1" dirty="0" smtClean="0"/>
              <a:t>      </a:t>
            </a:r>
          </a:p>
          <a:p>
            <a:pPr marL="457200" indent="-457200">
              <a:buNone/>
            </a:pPr>
            <a:r>
              <a:rPr lang="en" sz="2400" b="1" dirty="0" smtClean="0"/>
              <a:t>return </a:t>
            </a:r>
            <a:r>
              <a:rPr lang="en" sz="2400" b="1" dirty="0" smtClean="0">
                <a:solidFill>
                  <a:srgbClr val="FF0000"/>
                </a:solidFill>
              </a:rPr>
              <a:t>a </a:t>
            </a:r>
            <a:r>
              <a:rPr lang="en" sz="2400" b="1" dirty="0" smtClean="0"/>
              <a:t>;</a:t>
            </a:r>
          </a:p>
          <a:p>
            <a:pPr marL="457200" indent="-457200">
              <a:buNone/>
            </a:pPr>
            <a:r>
              <a:rPr lang="en" sz="2400" b="1" dirty="0" smtClean="0">
                <a:solidFill>
                  <a:srgbClr val="7030A0"/>
                </a:solidFill>
              </a:rPr>
              <a:t>END</a:t>
            </a: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35</a:t>
            </a:fld>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3.2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715436" cy="5786478"/>
          </a:xfrm>
        </p:spPr>
        <p:txBody>
          <a:bodyPr>
            <a:normAutofit/>
          </a:bodyPr>
          <a:lstStyle/>
          <a:p>
            <a:pPr marL="0" indent="0" algn="just">
              <a:lnSpc>
                <a:spcPct val="120000"/>
              </a:lnSpc>
              <a:buFont typeface="+mj-lt"/>
              <a:buAutoNum type="arabicPeriod" startAt="3"/>
              <a:tabLst>
                <a:tab pos="628650" algn="l"/>
              </a:tabLst>
            </a:pPr>
            <a:r>
              <a:rPr lang="en" sz="2400" b="1" dirty="0" smtClean="0">
                <a:solidFill>
                  <a:srgbClr val="7030A0"/>
                </a:solidFill>
              </a:rPr>
              <a:t>Deletion: </a:t>
            </a:r>
            <a:r>
              <a:rPr lang="en" sz="2400" b="1" dirty="0" smtClean="0"/>
              <a:t>Deleting a key in a tree is a more complex operation. Several cases are to be considered depending on the number of children of node x:</a:t>
            </a:r>
          </a:p>
          <a:p>
            <a:pPr algn="just"/>
            <a:r>
              <a:rPr lang="en" sz="2400" dirty="0" smtClean="0"/>
              <a:t>If the element to be deleted does not exist, nothing is done.</a:t>
            </a:r>
          </a:p>
          <a:p>
            <a:pPr algn="just"/>
            <a:r>
              <a:rPr lang="en" sz="2400" dirty="0" smtClean="0"/>
              <a:t>If the element to be deleted has no left child, it is replaced by its right child.</a:t>
            </a:r>
          </a:p>
          <a:p>
            <a:pPr algn="just"/>
            <a:r>
              <a:rPr lang="en" sz="2400" dirty="0" smtClean="0"/>
              <a:t>If the element to be deleted has no right child, it is replaced by its left child.</a:t>
            </a:r>
          </a:p>
          <a:p>
            <a:pPr algn="just"/>
            <a:r>
              <a:rPr lang="en" sz="2400" dirty="0" smtClean="0"/>
              <a:t>If the element to be deleted has two children, it is replaced by the largest ( </a:t>
            </a:r>
            <a:r>
              <a:rPr lang="en" sz="2400" dirty="0" err="1" smtClean="0"/>
              <a:t>respectively smallest) element of its left ( respectively right) </a:t>
            </a:r>
            <a:r>
              <a:rPr lang="en" sz="2400" dirty="0" smtClean="0"/>
              <a:t>subtree .</a:t>
            </a: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36</a:t>
            </a:fld>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3.2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715436" cy="5786478"/>
          </a:xfrm>
        </p:spPr>
        <p:txBody>
          <a:bodyPr>
            <a:normAutofit fontScale="85000" lnSpcReduction="20000"/>
          </a:bodyPr>
          <a:lstStyle/>
          <a:p>
            <a:pPr marL="0" indent="0" algn="just">
              <a:lnSpc>
                <a:spcPct val="120000"/>
              </a:lnSpc>
              <a:buNone/>
              <a:tabLst>
                <a:tab pos="628650" algn="l"/>
              </a:tabLst>
            </a:pPr>
            <a:r>
              <a:rPr lang="en" sz="2400" b="1" dirty="0" smtClean="0">
                <a:solidFill>
                  <a:srgbClr val="7030A0"/>
                </a:solidFill>
              </a:rPr>
              <a:t>3. Deletion: </a:t>
            </a:r>
            <a:r>
              <a:rPr lang="en" sz="2400" dirty="0" smtClean="0"/>
              <a:t>Three functions cooperate for deleting an element.</a:t>
            </a:r>
          </a:p>
          <a:p>
            <a:pPr algn="just">
              <a:lnSpc>
                <a:spcPct val="120000"/>
              </a:lnSpc>
              <a:tabLst>
                <a:tab pos="628650" algn="l"/>
              </a:tabLst>
            </a:pPr>
            <a:r>
              <a:rPr lang="en" sz="2400" dirty="0" smtClean="0"/>
              <a:t>The first, </a:t>
            </a:r>
            <a:r>
              <a:rPr lang="en" sz="2400" b="1" dirty="0" smtClean="0">
                <a:solidFill>
                  <a:srgbClr val="C00000"/>
                </a:solidFill>
              </a:rPr>
              <a:t>delete </a:t>
            </a:r>
            <a:r>
              <a:rPr lang="en" sz="2400" dirty="0" smtClean="0"/>
              <a:t>, searches for the node carrying the key to delete.</a:t>
            </a:r>
          </a:p>
          <a:p>
            <a:pPr marL="457200" indent="-457200">
              <a:spcBef>
                <a:spcPts val="1200"/>
              </a:spcBef>
              <a:buNone/>
            </a:pPr>
            <a:r>
              <a:rPr lang="en" sz="2400" b="1" dirty="0" smtClean="0"/>
              <a:t>Function </a:t>
            </a:r>
            <a:r>
              <a:rPr lang="en" sz="2400" b="1" dirty="0" smtClean="0">
                <a:solidFill>
                  <a:srgbClr val="C00000"/>
                </a:solidFill>
              </a:rPr>
              <a:t>delete </a:t>
            </a:r>
            <a:r>
              <a:rPr lang="en" sz="2400" b="1" dirty="0" smtClean="0"/>
              <a:t>(a: tree, x: type) tree</a:t>
            </a:r>
          </a:p>
          <a:p>
            <a:pPr marL="457200" indent="-457200">
              <a:buNone/>
            </a:pPr>
            <a:r>
              <a:rPr lang="fr-FR" sz="2400" b="1" dirty="0" smtClean="0"/>
              <a:t>Begin</a:t>
            </a:r>
            <a:endParaRPr lang="en" sz="2400" b="1" dirty="0" smtClean="0"/>
          </a:p>
          <a:p>
            <a:pPr marL="457200" indent="-457200">
              <a:buNone/>
            </a:pPr>
            <a:r>
              <a:rPr lang="en" sz="2400" b="1" dirty="0" smtClean="0"/>
              <a:t>  	</a:t>
            </a:r>
            <a:r>
              <a:rPr lang="en" sz="2400" b="1" dirty="0" smtClean="0">
                <a:solidFill>
                  <a:srgbClr val="00B050"/>
                </a:solidFill>
              </a:rPr>
              <a:t>If </a:t>
            </a:r>
            <a:r>
              <a:rPr lang="en" sz="2400" b="1" dirty="0" smtClean="0"/>
              <a:t>! </a:t>
            </a:r>
            <a:r>
              <a:rPr lang="en" sz="2400" b="1" dirty="0" err="1" smtClean="0"/>
              <a:t>is_empty </a:t>
            </a:r>
            <a:r>
              <a:rPr lang="en" sz="2400" b="1" dirty="0" smtClean="0"/>
              <a:t>(a)) </a:t>
            </a:r>
            <a:r>
              <a:rPr lang="en" sz="2400" b="1" dirty="0" smtClean="0">
                <a:solidFill>
                  <a:srgbClr val="00B050"/>
                </a:solidFill>
              </a:rPr>
              <a:t>then</a:t>
            </a:r>
          </a:p>
          <a:p>
            <a:pPr marL="457200" indent="-457200">
              <a:buNone/>
            </a:pPr>
            <a:r>
              <a:rPr lang="en" sz="2400" b="1" dirty="0" smtClean="0">
                <a:solidFill>
                  <a:srgbClr val="7030A0"/>
                </a:solidFill>
              </a:rPr>
              <a:t>		if ( </a:t>
            </a:r>
            <a:r>
              <a:rPr lang="en" sz="2400" b="1" dirty="0" smtClean="0"/>
              <a:t>content(a) == x )</a:t>
            </a:r>
          </a:p>
          <a:p>
            <a:pPr marL="457200" indent="-457200">
              <a:buNone/>
            </a:pPr>
            <a:r>
              <a:rPr lang="en" sz="2400" b="1" dirty="0" smtClean="0"/>
              <a:t>			a </a:t>
            </a:r>
            <a:r>
              <a:rPr lang="en" sz="2400" b="1" dirty="0" smtClean="0">
                <a:sym typeface="Wingdings" pitchFamily="2" charset="2"/>
              </a:rPr>
              <a:t></a:t>
            </a:r>
            <a:r>
              <a:rPr lang="en" sz="2400" b="1" dirty="0" smtClean="0"/>
              <a:t> </a:t>
            </a:r>
            <a:r>
              <a:rPr lang="en" sz="2400" b="1" dirty="0" smtClean="0">
                <a:solidFill>
                  <a:srgbClr val="FF0000"/>
                </a:solidFill>
              </a:rPr>
              <a:t>deleteRoot </a:t>
            </a:r>
            <a:r>
              <a:rPr lang="en" sz="2400" b="1" dirty="0" smtClean="0"/>
              <a:t>(a);</a:t>
            </a:r>
          </a:p>
          <a:p>
            <a:pPr marL="457200" indent="-457200">
              <a:buNone/>
            </a:pPr>
            <a:r>
              <a:rPr lang="fr-FR" sz="2400" b="1" dirty="0" smtClean="0"/>
              <a:t>		</a:t>
            </a:r>
            <a:r>
              <a:rPr lang="fr-FR" sz="2400" b="1" dirty="0" err="1" smtClean="0">
                <a:solidFill>
                  <a:srgbClr val="7030A0"/>
                </a:solidFill>
              </a:rPr>
              <a:t>else</a:t>
            </a:r>
            <a:r>
              <a:rPr lang="en" sz="2400" b="1" dirty="0" smtClean="0">
                <a:solidFill>
                  <a:srgbClr val="7030A0"/>
                </a:solidFill>
              </a:rPr>
              <a:t> </a:t>
            </a:r>
            <a:r>
              <a:rPr lang="en" sz="2400" b="1" dirty="0" smtClean="0"/>
              <a:t> </a:t>
            </a:r>
          </a:p>
          <a:p>
            <a:pPr marL="457200" indent="-457200">
              <a:buNone/>
            </a:pPr>
            <a:r>
              <a:rPr lang="en" sz="2400" b="1" dirty="0" smtClean="0"/>
              <a:t>               		</a:t>
            </a:r>
            <a:r>
              <a:rPr lang="en" sz="2400" b="1" dirty="0" smtClean="0">
                <a:solidFill>
                  <a:srgbClr val="FF0000"/>
                </a:solidFill>
              </a:rPr>
              <a:t>If</a:t>
            </a:r>
            <a:r>
              <a:rPr lang="en" sz="2400" b="1" dirty="0" smtClean="0">
                <a:solidFill>
                  <a:srgbClr val="00B050"/>
                </a:solidFill>
              </a:rPr>
              <a:t> ( </a:t>
            </a:r>
            <a:r>
              <a:rPr lang="en" sz="2400" b="1" dirty="0" smtClean="0"/>
              <a:t>x &lt; content(a) </a:t>
            </a:r>
            <a:r>
              <a:rPr lang="en" sz="2400" b="1" dirty="0" smtClean="0">
                <a:solidFill>
                  <a:srgbClr val="92D050"/>
                </a:solidFill>
              </a:rPr>
              <a:t>)</a:t>
            </a:r>
            <a:r>
              <a:rPr lang="en" sz="2400" b="1" dirty="0" smtClean="0"/>
              <a:t> </a:t>
            </a:r>
          </a:p>
          <a:p>
            <a:pPr marL="457200" indent="-457200">
              <a:buNone/>
            </a:pPr>
            <a:r>
              <a:rPr lang="en" sz="2400" b="1" dirty="0" smtClean="0"/>
              <a:t>				a </a:t>
            </a:r>
            <a:r>
              <a:rPr lang="en" sz="2400" b="1" dirty="0" smtClean="0">
                <a:solidFill>
                  <a:srgbClr val="FF0000"/>
                </a:solidFill>
              </a:rPr>
              <a:t>-&gt; </a:t>
            </a:r>
            <a:r>
              <a:rPr lang="fr-FR" sz="2400" b="1" dirty="0" smtClean="0"/>
              <a:t>LC</a:t>
            </a:r>
            <a:r>
              <a:rPr lang="en" sz="2400" b="1" dirty="0" smtClean="0"/>
              <a:t> </a:t>
            </a:r>
            <a:r>
              <a:rPr lang="en" sz="2400" b="1" dirty="0" smtClean="0">
                <a:sym typeface="Wingdings" pitchFamily="2" charset="2"/>
              </a:rPr>
              <a:t>= </a:t>
            </a:r>
            <a:r>
              <a:rPr lang="en" sz="2400" b="1" dirty="0" smtClean="0">
                <a:solidFill>
                  <a:srgbClr val="FF0000"/>
                </a:solidFill>
              </a:rPr>
              <a:t>delete </a:t>
            </a:r>
            <a:r>
              <a:rPr lang="en" sz="2400" b="1" dirty="0" smtClean="0">
                <a:sym typeface="Wingdings" pitchFamily="2" charset="2"/>
              </a:rPr>
              <a:t>(x, </a:t>
            </a:r>
            <a:r>
              <a:rPr lang="en" sz="2400" b="1" dirty="0" smtClean="0"/>
              <a:t>sonG(a));</a:t>
            </a:r>
          </a:p>
          <a:p>
            <a:pPr marL="457200" indent="-457200">
              <a:buNone/>
            </a:pPr>
            <a:r>
              <a:rPr lang="fr-FR" sz="2400" b="1" dirty="0" smtClean="0"/>
              <a:t>			</a:t>
            </a:r>
            <a:r>
              <a:rPr lang="fr-FR" sz="2400" b="1" dirty="0" err="1" smtClean="0">
                <a:solidFill>
                  <a:srgbClr val="FF0000"/>
                </a:solidFill>
              </a:rPr>
              <a:t>else</a:t>
            </a:r>
            <a:endParaRPr lang="en" sz="2400" b="1" dirty="0" smtClean="0">
              <a:solidFill>
                <a:srgbClr val="FF0000"/>
              </a:solidFill>
            </a:endParaRPr>
          </a:p>
          <a:p>
            <a:pPr marL="457200" indent="-457200">
              <a:buNone/>
            </a:pPr>
            <a:r>
              <a:rPr lang="en" sz="2400" b="1" dirty="0" smtClean="0"/>
              <a:t>				a </a:t>
            </a:r>
            <a:r>
              <a:rPr lang="en" sz="2400" b="1" dirty="0" smtClean="0">
                <a:solidFill>
                  <a:srgbClr val="FF0000"/>
                </a:solidFill>
              </a:rPr>
              <a:t>-&gt; </a:t>
            </a:r>
            <a:r>
              <a:rPr lang="fr-FR" sz="2400" b="1" dirty="0" smtClean="0"/>
              <a:t>RC</a:t>
            </a:r>
            <a:r>
              <a:rPr lang="en" sz="2400" b="1" dirty="0" smtClean="0"/>
              <a:t> </a:t>
            </a:r>
            <a:r>
              <a:rPr lang="en" sz="2400" b="1" dirty="0" smtClean="0">
                <a:sym typeface="Wingdings" pitchFamily="2" charset="2"/>
              </a:rPr>
              <a:t>= </a:t>
            </a:r>
            <a:r>
              <a:rPr lang="en" sz="2400" b="1" dirty="0" smtClean="0">
                <a:solidFill>
                  <a:srgbClr val="FF0000"/>
                </a:solidFill>
              </a:rPr>
              <a:t>delete </a:t>
            </a:r>
            <a:r>
              <a:rPr lang="en" sz="2400" b="1" dirty="0" smtClean="0">
                <a:sym typeface="Wingdings" pitchFamily="2" charset="2"/>
              </a:rPr>
              <a:t>(x, </a:t>
            </a:r>
            <a:r>
              <a:rPr lang="en" sz="2400" b="1" dirty="0" smtClean="0"/>
              <a:t>sonD(a));</a:t>
            </a:r>
          </a:p>
          <a:p>
            <a:pPr marL="457200" indent="-457200">
              <a:buNone/>
            </a:pPr>
            <a:r>
              <a:rPr lang="fr-FR" sz="2400" b="1" dirty="0" smtClean="0"/>
              <a:t>			</a:t>
            </a:r>
            <a:r>
              <a:rPr lang="fr-FR" sz="2400" b="1" dirty="0" smtClean="0">
                <a:solidFill>
                  <a:srgbClr val="FF0000"/>
                </a:solidFill>
              </a:rPr>
              <a:t>Endif</a:t>
            </a:r>
            <a:endParaRPr lang="en" sz="2400" b="1" dirty="0" smtClean="0">
              <a:solidFill>
                <a:srgbClr val="FF0000"/>
              </a:solidFill>
            </a:endParaRPr>
          </a:p>
          <a:p>
            <a:pPr marL="457200" indent="-457200">
              <a:buNone/>
            </a:pPr>
            <a:r>
              <a:rPr lang="fr-FR" sz="2400" b="1" dirty="0" smtClean="0"/>
              <a:t>		</a:t>
            </a:r>
            <a:r>
              <a:rPr lang="fr-FR" sz="2400" b="1" dirty="0" smtClean="0">
                <a:solidFill>
                  <a:srgbClr val="7030A0"/>
                </a:solidFill>
              </a:rPr>
              <a:t>Endif</a:t>
            </a:r>
            <a:endParaRPr lang="en" sz="2400" b="1" dirty="0" smtClean="0">
              <a:solidFill>
                <a:srgbClr val="7030A0"/>
              </a:solidFill>
            </a:endParaRPr>
          </a:p>
          <a:p>
            <a:pPr marL="457200" indent="-457200">
              <a:buNone/>
            </a:pPr>
            <a:r>
              <a:rPr lang="fr-FR" sz="2400" b="1" dirty="0" smtClean="0"/>
              <a:t>	</a:t>
            </a:r>
            <a:r>
              <a:rPr lang="fr-FR" sz="2400" b="1" dirty="0" smtClean="0">
                <a:solidFill>
                  <a:srgbClr val="00B050"/>
                </a:solidFill>
              </a:rPr>
              <a:t>Endif</a:t>
            </a:r>
          </a:p>
          <a:p>
            <a:pPr marL="457200" indent="-457200">
              <a:buNone/>
            </a:pPr>
            <a:r>
              <a:rPr lang="en" sz="2400" b="1" dirty="0" smtClean="0"/>
              <a:t>		return </a:t>
            </a:r>
            <a:r>
              <a:rPr lang="en" sz="2400" b="1" dirty="0" smtClean="0">
                <a:solidFill>
                  <a:srgbClr val="FF0000"/>
                </a:solidFill>
              </a:rPr>
              <a:t>a</a:t>
            </a:r>
            <a:r>
              <a:rPr lang="en" sz="2400" b="1" dirty="0" smtClean="0"/>
              <a:t>;</a:t>
            </a:r>
          </a:p>
          <a:p>
            <a:pPr marL="457200" indent="-457200">
              <a:buNone/>
            </a:pPr>
            <a:r>
              <a:rPr lang="en" sz="2400" b="1" dirty="0" smtClean="0"/>
              <a:t>END</a:t>
            </a:r>
            <a:endParaRPr lang="fr-FR" sz="2400" b="1" u="sng" dirty="0" smtClean="0">
              <a:solidFill>
                <a:srgbClr val="7030A0"/>
              </a:solidFill>
            </a:endParaRPr>
          </a:p>
          <a:p>
            <a:pPr marL="0" indent="0" algn="just">
              <a:lnSpc>
                <a:spcPct val="120000"/>
              </a:lnSpc>
              <a:buNone/>
              <a:tabLst>
                <a:tab pos="628650" algn="l"/>
              </a:tabLst>
            </a:pPr>
            <a:endParaRPr lang="fr-FR" sz="2400" dirty="0" smtClean="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37</a:t>
            </a:fld>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3.2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714356"/>
            <a:ext cx="8715436" cy="5786478"/>
          </a:xfrm>
        </p:spPr>
        <p:txBody>
          <a:bodyPr>
            <a:normAutofit fontScale="92500" lnSpcReduction="20000"/>
          </a:bodyPr>
          <a:lstStyle/>
          <a:p>
            <a:pPr marL="0" indent="0" algn="just">
              <a:lnSpc>
                <a:spcPct val="120000"/>
              </a:lnSpc>
              <a:buFontTx/>
              <a:buChar char="-"/>
              <a:tabLst>
                <a:tab pos="628650" algn="l"/>
              </a:tabLst>
            </a:pPr>
            <a:r>
              <a:rPr lang="en" dirty="0" smtClean="0"/>
              <a:t> </a:t>
            </a:r>
            <a:r>
              <a:rPr lang="en" sz="2800" dirty="0" smtClean="0"/>
              <a:t>the second, </a:t>
            </a:r>
            <a:r>
              <a:rPr lang="en" sz="2800" b="1" dirty="0" smtClean="0">
                <a:solidFill>
                  <a:srgbClr val="C00000"/>
                </a:solidFill>
              </a:rPr>
              <a:t>deleteRoot </a:t>
            </a:r>
            <a:r>
              <a:rPr lang="en" sz="2800" dirty="0" smtClean="0"/>
              <a:t>, performs the deletion according to the cases listed above.</a:t>
            </a:r>
            <a:endParaRPr lang="fr-FR" dirty="0" smtClean="0"/>
          </a:p>
          <a:p>
            <a:pPr marL="457200" indent="-457200">
              <a:spcBef>
                <a:spcPts val="1200"/>
              </a:spcBef>
              <a:buNone/>
            </a:pPr>
            <a:r>
              <a:rPr lang="en" sz="2400" b="1" dirty="0" smtClean="0"/>
              <a:t>Function </a:t>
            </a:r>
            <a:r>
              <a:rPr lang="en" sz="2400" b="1" dirty="0" smtClean="0">
                <a:solidFill>
                  <a:srgbClr val="FF0000"/>
                </a:solidFill>
              </a:rPr>
              <a:t>deleteRoot </a:t>
            </a:r>
            <a:r>
              <a:rPr lang="en" sz="2400" b="1" dirty="0" smtClean="0"/>
              <a:t>(a:tree)</a:t>
            </a:r>
          </a:p>
          <a:p>
            <a:pPr marL="457200" indent="-457200">
              <a:buNone/>
            </a:pPr>
            <a:r>
              <a:rPr lang="fr-FR" sz="2400" b="1" dirty="0" smtClean="0"/>
              <a:t>Begin</a:t>
            </a:r>
            <a:endParaRPr lang="en" sz="2400" b="1" dirty="0" smtClean="0"/>
          </a:p>
          <a:p>
            <a:pPr marL="457200" indent="-457200">
              <a:buNone/>
            </a:pPr>
            <a:r>
              <a:rPr lang="en" sz="2400" b="1" dirty="0" smtClean="0"/>
              <a:t>     	</a:t>
            </a:r>
            <a:r>
              <a:rPr lang="en" sz="2400" b="1" dirty="0" smtClean="0">
                <a:solidFill>
                  <a:srgbClr val="FF0000"/>
                </a:solidFill>
              </a:rPr>
              <a:t>If( </a:t>
            </a:r>
            <a:r>
              <a:rPr lang="fr-FR" sz="2400" b="1" dirty="0" err="1" smtClean="0">
                <a:sym typeface="Wingdings" pitchFamily="2" charset="2"/>
              </a:rPr>
              <a:t>LeftChild</a:t>
            </a:r>
            <a:r>
              <a:rPr lang="en" sz="2400" b="1" dirty="0" smtClean="0">
                <a:sym typeface="Wingdings" pitchFamily="2" charset="2"/>
              </a:rPr>
              <a:t>(a) = </a:t>
            </a:r>
            <a:r>
              <a:rPr lang="en" sz="2400" b="1" dirty="0" smtClean="0"/>
              <a:t>= </a:t>
            </a:r>
            <a:r>
              <a:rPr lang="fr-FR" sz="2400" b="1" dirty="0" smtClean="0"/>
              <a:t>NULL</a:t>
            </a:r>
            <a:r>
              <a:rPr lang="en" sz="2400" b="1" dirty="0" smtClean="0"/>
              <a:t> </a:t>
            </a:r>
            <a:r>
              <a:rPr lang="en" sz="2400" b="1" dirty="0" smtClean="0">
                <a:solidFill>
                  <a:srgbClr val="FF0000"/>
                </a:solidFill>
              </a:rPr>
              <a:t>)</a:t>
            </a:r>
            <a:r>
              <a:rPr lang="en" sz="2400" b="1" dirty="0" smtClean="0"/>
              <a:t> </a:t>
            </a:r>
          </a:p>
          <a:p>
            <a:pPr marL="457200" indent="-457200">
              <a:buNone/>
            </a:pPr>
            <a:r>
              <a:rPr lang="en" sz="2400" b="1" dirty="0" smtClean="0"/>
              <a:t>		return RightChild</a:t>
            </a:r>
            <a:r>
              <a:rPr lang="en" sz="2400" b="1" dirty="0" smtClean="0">
                <a:sym typeface="Wingdings" pitchFamily="2" charset="2"/>
              </a:rPr>
              <a:t>(a) </a:t>
            </a:r>
            <a:r>
              <a:rPr lang="en" sz="2400" b="1" dirty="0" smtClean="0">
                <a:solidFill>
                  <a:srgbClr val="FF0000"/>
                </a:solidFill>
              </a:rPr>
              <a:t>;</a:t>
            </a:r>
            <a:endParaRPr lang="fr-FR" sz="2400" b="1" dirty="0" smtClean="0"/>
          </a:p>
          <a:p>
            <a:pPr marL="457200" indent="-457200">
              <a:buNone/>
            </a:pPr>
            <a:r>
              <a:rPr lang="en" sz="2400" b="1" dirty="0" smtClean="0"/>
              <a:t>    	</a:t>
            </a:r>
            <a:r>
              <a:rPr lang="fr-FR" sz="2400" b="1" dirty="0" err="1" smtClean="0">
                <a:solidFill>
                  <a:srgbClr val="FF0000"/>
                </a:solidFill>
              </a:rPr>
              <a:t>else</a:t>
            </a:r>
            <a:r>
              <a:rPr lang="en" sz="2400" b="1" dirty="0" smtClean="0"/>
              <a:t> </a:t>
            </a:r>
          </a:p>
          <a:p>
            <a:pPr marL="457200" indent="-457200">
              <a:buNone/>
            </a:pPr>
            <a:r>
              <a:rPr lang="en" sz="2400" b="1" dirty="0" smtClean="0"/>
              <a:t>         	</a:t>
            </a:r>
            <a:r>
              <a:rPr lang="en" sz="2400" b="1" dirty="0" smtClean="0">
                <a:solidFill>
                  <a:srgbClr val="00B050"/>
                </a:solidFill>
              </a:rPr>
              <a:t>If </a:t>
            </a:r>
            <a:r>
              <a:rPr lang="en" sz="2400" b="1" dirty="0" smtClean="0"/>
              <a:t>(</a:t>
            </a:r>
            <a:r>
              <a:rPr lang="fr-FR" sz="2400" b="1" dirty="0" err="1" smtClean="0">
                <a:sym typeface="Wingdings" pitchFamily="2" charset="2"/>
              </a:rPr>
              <a:t>RightChild</a:t>
            </a:r>
            <a:r>
              <a:rPr lang="en" sz="2400" b="1" dirty="0" smtClean="0">
                <a:sym typeface="Wingdings" pitchFamily="2" charset="2"/>
              </a:rPr>
              <a:t>(a) = </a:t>
            </a:r>
            <a:r>
              <a:rPr lang="en" sz="2400" b="1" dirty="0" smtClean="0"/>
              <a:t>= </a:t>
            </a:r>
            <a:r>
              <a:rPr lang="fr-FR" sz="2400" b="1" dirty="0" smtClean="0"/>
              <a:t>NULL</a:t>
            </a:r>
            <a:r>
              <a:rPr lang="en" sz="2400" b="1" dirty="0" smtClean="0"/>
              <a:t>)</a:t>
            </a:r>
          </a:p>
          <a:p>
            <a:pPr marL="457200" indent="-457200">
              <a:buNone/>
            </a:pPr>
            <a:r>
              <a:rPr lang="en" sz="2400" b="1" dirty="0" smtClean="0"/>
              <a:t>			return </a:t>
            </a:r>
            <a:r>
              <a:rPr lang="fr-FR" sz="2400" b="1" dirty="0" err="1">
                <a:sym typeface="Wingdings" pitchFamily="2" charset="2"/>
              </a:rPr>
              <a:t>LeftChild</a:t>
            </a:r>
            <a:r>
              <a:rPr lang="en" sz="2400" b="1" dirty="0" smtClean="0">
                <a:sym typeface="Wingdings" pitchFamily="2" charset="2"/>
              </a:rPr>
              <a:t>(a) </a:t>
            </a:r>
            <a:r>
              <a:rPr lang="en" sz="2400" b="1" dirty="0" smtClean="0">
                <a:solidFill>
                  <a:srgbClr val="FF0000"/>
                </a:solidFill>
              </a:rPr>
              <a:t>;</a:t>
            </a:r>
            <a:endParaRPr lang="fr-FR" sz="2400" b="1" dirty="0" smtClean="0"/>
          </a:p>
          <a:p>
            <a:pPr marL="457200" indent="-457200">
              <a:buNone/>
            </a:pPr>
            <a:r>
              <a:rPr lang="en" sz="2400" b="1" dirty="0" smtClean="0"/>
              <a:t>          	</a:t>
            </a:r>
            <a:r>
              <a:rPr lang="fr-FR" sz="2400" b="1" dirty="0" err="1" smtClean="0">
                <a:solidFill>
                  <a:srgbClr val="00B050"/>
                </a:solidFill>
              </a:rPr>
              <a:t>else</a:t>
            </a:r>
            <a:r>
              <a:rPr lang="en" sz="2400" b="1" dirty="0" smtClean="0"/>
              <a:t> </a:t>
            </a:r>
          </a:p>
          <a:p>
            <a:pPr marL="457200" indent="-457200">
              <a:buNone/>
            </a:pPr>
            <a:r>
              <a:rPr lang="en" sz="2400" b="1" dirty="0" smtClean="0"/>
              <a:t>          </a:t>
            </a:r>
            <a:r>
              <a:rPr lang="en" sz="2400" b="1" dirty="0" smtClean="0">
                <a:solidFill>
                  <a:srgbClr val="00B050"/>
                </a:solidFill>
              </a:rPr>
              <a:t> 		</a:t>
            </a:r>
            <a:r>
              <a:rPr lang="en" sz="2400" b="1" dirty="0" smtClean="0"/>
              <a:t>a-&gt; Ele </a:t>
            </a:r>
            <a:r>
              <a:rPr lang="en" sz="2400" b="1" dirty="0" smtClean="0">
                <a:sym typeface="Wingdings" pitchFamily="2" charset="2"/>
              </a:rPr>
              <a:t>= </a:t>
            </a:r>
            <a:r>
              <a:rPr lang="en" sz="2400" b="1" dirty="0" smtClean="0">
                <a:solidFill>
                  <a:srgbClr val="FF0000"/>
                </a:solidFill>
                <a:sym typeface="Wingdings" pitchFamily="2" charset="2"/>
              </a:rPr>
              <a:t>max </a:t>
            </a:r>
            <a:r>
              <a:rPr lang="en" sz="2400" b="1" dirty="0" smtClean="0">
                <a:sym typeface="Wingdings" pitchFamily="2" charset="2"/>
              </a:rPr>
              <a:t>( </a:t>
            </a:r>
            <a:r>
              <a:rPr lang="fr-FR" sz="2400" b="1" dirty="0" err="1" smtClean="0">
                <a:sym typeface="Wingdings" pitchFamily="2" charset="2"/>
              </a:rPr>
              <a:t>LeftChild</a:t>
            </a:r>
            <a:r>
              <a:rPr lang="en" sz="2400" b="1" dirty="0" smtClean="0">
                <a:sym typeface="Wingdings" pitchFamily="2" charset="2"/>
              </a:rPr>
              <a:t>(a));</a:t>
            </a:r>
          </a:p>
          <a:p>
            <a:pPr marL="457200" indent="-457200">
              <a:buNone/>
            </a:pPr>
            <a:r>
              <a:rPr lang="en" sz="2400" b="1" dirty="0" smtClean="0">
                <a:sym typeface="Wingdings" pitchFamily="2" charset="2"/>
              </a:rPr>
              <a:t>			a -&gt;</a:t>
            </a:r>
            <a:r>
              <a:rPr lang="fr-FR" sz="2400" b="1" dirty="0" smtClean="0">
                <a:sym typeface="Wingdings" pitchFamily="2" charset="2"/>
              </a:rPr>
              <a:t>LC</a:t>
            </a:r>
            <a:r>
              <a:rPr lang="en" sz="2400" b="1" dirty="0" smtClean="0">
                <a:sym typeface="Wingdings" pitchFamily="2" charset="2"/>
              </a:rPr>
              <a:t> =</a:t>
            </a:r>
            <a:r>
              <a:rPr lang="en" sz="2400" b="1" dirty="0" smtClean="0"/>
              <a:t> </a:t>
            </a:r>
            <a:r>
              <a:rPr lang="en" sz="2400" b="1" dirty="0" smtClean="0">
                <a:solidFill>
                  <a:srgbClr val="FF0000"/>
                </a:solidFill>
              </a:rPr>
              <a:t>delete </a:t>
            </a:r>
            <a:r>
              <a:rPr lang="en" sz="2400" b="1" dirty="0" smtClean="0"/>
              <a:t>(</a:t>
            </a:r>
            <a:r>
              <a:rPr lang="en" sz="2400" b="1" dirty="0" smtClean="0">
                <a:sym typeface="Wingdings" pitchFamily="2" charset="2"/>
              </a:rPr>
              <a:t>LeftChild(a), max (</a:t>
            </a:r>
            <a:r>
              <a:rPr lang="fr-FR" sz="2400" b="1" dirty="0" err="1">
                <a:sym typeface="Wingdings" pitchFamily="2" charset="2"/>
              </a:rPr>
              <a:t>LeftChild</a:t>
            </a:r>
            <a:r>
              <a:rPr lang="en" sz="2400" b="1" dirty="0" smtClean="0">
                <a:sym typeface="Wingdings" pitchFamily="2" charset="2"/>
              </a:rPr>
              <a:t> (a)),);</a:t>
            </a:r>
          </a:p>
          <a:p>
            <a:pPr marL="457200" indent="-457200">
              <a:buNone/>
            </a:pPr>
            <a:r>
              <a:rPr lang="en" sz="2400" b="1" dirty="0" smtClean="0">
                <a:sym typeface="Wingdings" pitchFamily="2" charset="2"/>
              </a:rPr>
              <a:t>      			</a:t>
            </a:r>
            <a:r>
              <a:rPr lang="en" sz="2400" b="1" dirty="0" smtClean="0"/>
              <a:t>return </a:t>
            </a:r>
            <a:r>
              <a:rPr lang="en" sz="2400" b="1" dirty="0" smtClean="0">
                <a:solidFill>
                  <a:srgbClr val="FF0000"/>
                </a:solidFill>
              </a:rPr>
              <a:t>a </a:t>
            </a:r>
            <a:r>
              <a:rPr lang="en" sz="2400" b="1" dirty="0" smtClean="0"/>
              <a:t>;</a:t>
            </a:r>
          </a:p>
          <a:p>
            <a:pPr marL="457200" indent="-457200">
              <a:buNone/>
            </a:pPr>
            <a:r>
              <a:rPr lang="en" sz="2400" b="1" dirty="0" smtClean="0"/>
              <a:t>         	</a:t>
            </a:r>
            <a:r>
              <a:rPr lang="fr-FR" sz="2400" b="1" dirty="0" smtClean="0">
                <a:solidFill>
                  <a:srgbClr val="00B050"/>
                </a:solidFill>
              </a:rPr>
              <a:t>Endif</a:t>
            </a:r>
            <a:endParaRPr lang="en" sz="2400" b="1" dirty="0" smtClean="0">
              <a:solidFill>
                <a:srgbClr val="00B050"/>
              </a:solidFill>
            </a:endParaRPr>
          </a:p>
          <a:p>
            <a:pPr marL="457200" indent="-457200">
              <a:buNone/>
            </a:pPr>
            <a:r>
              <a:rPr lang="en" sz="2400" b="1" dirty="0" smtClean="0">
                <a:solidFill>
                  <a:srgbClr val="FF0000"/>
                </a:solidFill>
              </a:rPr>
              <a:t>        </a:t>
            </a:r>
            <a:r>
              <a:rPr lang="fr-FR" sz="2400" b="1" dirty="0" smtClean="0">
                <a:solidFill>
                  <a:srgbClr val="FF0000"/>
                </a:solidFill>
              </a:rPr>
              <a:t>Endif</a:t>
            </a:r>
          </a:p>
          <a:p>
            <a:pPr marL="457200" indent="-457200">
              <a:buNone/>
            </a:pPr>
            <a:r>
              <a:rPr lang="en" sz="2400" b="1" dirty="0" smtClean="0"/>
              <a:t>END</a:t>
            </a:r>
          </a:p>
          <a:p>
            <a:pPr marL="0" indent="0" algn="just">
              <a:lnSpc>
                <a:spcPct val="120000"/>
              </a:lnSpc>
              <a:buNone/>
              <a:tabLst>
                <a:tab pos="628650" algn="l"/>
              </a:tabLst>
            </a:pPr>
            <a:endParaRPr lang="fr-FR" sz="2400" dirty="0" smtClean="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38</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checkerboard(across)">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checkerboard(across)">
                                      <p:cBhvr>
                                        <p:cTn id="15" dur="500"/>
                                        <p:tgtEl>
                                          <p:spTgt spid="3">
                                            <p:txEl>
                                              <p:pRg st="5" end="5"/>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checkerboard(across)">
                                      <p:cBhvr>
                                        <p:cTn id="18" dur="500"/>
                                        <p:tgtEl>
                                          <p:spTgt spid="3">
                                            <p:txEl>
                                              <p:pRg st="6" end="6"/>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checkerboard(across)">
                                      <p:cBhvr>
                                        <p:cTn id="21" dur="500"/>
                                        <p:tgtEl>
                                          <p:spTgt spid="3">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checkerboard(across)">
                                      <p:cBhvr>
                                        <p:cTn id="26" dur="500"/>
                                        <p:tgtEl>
                                          <p:spTgt spid="3">
                                            <p:txEl>
                                              <p:pRg st="8" end="8"/>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checkerboard(across)">
                                      <p:cBhvr>
                                        <p:cTn id="29" dur="500"/>
                                        <p:tgtEl>
                                          <p:spTgt spid="3">
                                            <p:txEl>
                                              <p:pRg st="9" end="9"/>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32" dur="500"/>
                                        <p:tgtEl>
                                          <p:spTgt spid="3">
                                            <p:txEl>
                                              <p:pRg st="10" end="10"/>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35" dur="500"/>
                                        <p:tgtEl>
                                          <p:spTgt spid="3">
                                            <p:txEl>
                                              <p:pRg st="11" end="11"/>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Effect transition="in" filter="checkerboard(across)">
                                      <p:cBhvr>
                                        <p:cTn id="3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3.2 Operations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715436" cy="5786478"/>
          </a:xfrm>
        </p:spPr>
        <p:txBody>
          <a:bodyPr>
            <a:normAutofit/>
          </a:bodyPr>
          <a:lstStyle/>
          <a:p>
            <a:pPr marL="0" indent="0">
              <a:buNone/>
            </a:pPr>
            <a:r>
              <a:rPr lang="en" sz="2400" dirty="0" smtClean="0"/>
              <a:t>The third, </a:t>
            </a:r>
            <a:r>
              <a:rPr lang="en" sz="2400" b="1" dirty="0" smtClean="0">
                <a:solidFill>
                  <a:srgbClr val="C00000"/>
                </a:solidFill>
              </a:rPr>
              <a:t>Max </a:t>
            </a:r>
            <a:r>
              <a:rPr lang="en" sz="2400" dirty="0" smtClean="0"/>
              <a:t>, returns the largest element in its left subtree.</a:t>
            </a:r>
          </a:p>
          <a:p>
            <a:pPr marL="457200" indent="-457200">
              <a:spcBef>
                <a:spcPts val="1200"/>
              </a:spcBef>
              <a:buNone/>
            </a:pPr>
            <a:r>
              <a:rPr lang="en" sz="2400" b="1" dirty="0" smtClean="0">
                <a:solidFill>
                  <a:srgbClr val="FF0000"/>
                </a:solidFill>
              </a:rPr>
              <a:t>Function </a:t>
            </a:r>
            <a:r>
              <a:rPr lang="en" sz="2400" b="1" dirty="0">
                <a:solidFill>
                  <a:srgbClr val="FF0000"/>
                </a:solidFill>
              </a:rPr>
              <a:t>Max </a:t>
            </a:r>
            <a:r>
              <a:rPr lang="en" sz="2400" b="1" dirty="0" smtClean="0"/>
              <a:t>(a: Tree) : type</a:t>
            </a:r>
          </a:p>
          <a:p>
            <a:pPr marL="457200" indent="-457200">
              <a:buNone/>
            </a:pPr>
            <a:r>
              <a:rPr lang="fr-FR" sz="2400" b="1" dirty="0" smtClean="0"/>
              <a:t>Begin</a:t>
            </a:r>
            <a:endParaRPr lang="en" sz="2400" b="1" dirty="0" smtClean="0"/>
          </a:p>
          <a:p>
            <a:pPr marL="457200" indent="-457200">
              <a:buNone/>
            </a:pPr>
            <a:r>
              <a:rPr lang="en" sz="2400" b="1" dirty="0" smtClean="0"/>
              <a:t>	</a:t>
            </a:r>
            <a:r>
              <a:rPr lang="en" sz="2400" b="1" dirty="0" smtClean="0">
                <a:solidFill>
                  <a:srgbClr val="FF0000"/>
                </a:solidFill>
              </a:rPr>
              <a:t>If</a:t>
            </a:r>
            <a:r>
              <a:rPr lang="en" sz="2400" b="1" dirty="0" smtClean="0"/>
              <a:t> (a-&gt;</a:t>
            </a:r>
            <a:r>
              <a:rPr lang="fr-FR" sz="2400" b="1" dirty="0" smtClean="0"/>
              <a:t>RC</a:t>
            </a:r>
            <a:r>
              <a:rPr lang="en" sz="2400" b="1" dirty="0" smtClean="0"/>
              <a:t> )= </a:t>
            </a:r>
            <a:r>
              <a:rPr lang="fr-FR" sz="2400" b="1" dirty="0" smtClean="0"/>
              <a:t>NULL</a:t>
            </a:r>
            <a:r>
              <a:rPr lang="en" sz="2400" b="1" dirty="0" smtClean="0"/>
              <a:t> then</a:t>
            </a:r>
          </a:p>
          <a:p>
            <a:pPr marL="457200" indent="-457200">
              <a:buNone/>
            </a:pPr>
            <a:r>
              <a:rPr lang="en" sz="2400" b="1" dirty="0" smtClean="0"/>
              <a:t>		return </a:t>
            </a:r>
            <a:r>
              <a:rPr lang="en" sz="2400" b="1" dirty="0" smtClean="0">
                <a:solidFill>
                  <a:srgbClr val="FF0000"/>
                </a:solidFill>
              </a:rPr>
              <a:t>Content </a:t>
            </a:r>
            <a:r>
              <a:rPr lang="en" sz="2400" b="1" dirty="0" smtClean="0"/>
              <a:t>(a) </a:t>
            </a:r>
            <a:r>
              <a:rPr lang="en" sz="2400" b="1" dirty="0" smtClean="0">
                <a:solidFill>
                  <a:srgbClr val="FF0000"/>
                </a:solidFill>
              </a:rPr>
              <a:t>;</a:t>
            </a:r>
            <a:endParaRPr lang="fr-FR" sz="2400" b="1" dirty="0" smtClean="0"/>
          </a:p>
          <a:p>
            <a:pPr marL="457200" indent="-457200">
              <a:buNone/>
            </a:pPr>
            <a:r>
              <a:rPr lang="fr-FR" sz="2400" b="1" dirty="0" smtClean="0"/>
              <a:t>	</a:t>
            </a:r>
            <a:r>
              <a:rPr lang="fr-FR" sz="2400" b="1" dirty="0" err="1" smtClean="0">
                <a:solidFill>
                  <a:srgbClr val="FF0000"/>
                </a:solidFill>
              </a:rPr>
              <a:t>else</a:t>
            </a:r>
            <a:endParaRPr lang="en" sz="2400" b="1" dirty="0" smtClean="0">
              <a:solidFill>
                <a:srgbClr val="FF0000"/>
              </a:solidFill>
            </a:endParaRPr>
          </a:p>
          <a:p>
            <a:pPr marL="457200" indent="-457200">
              <a:buNone/>
            </a:pPr>
            <a:r>
              <a:rPr lang="en" sz="2400" b="1" dirty="0" smtClean="0"/>
              <a:t>		return </a:t>
            </a:r>
            <a:r>
              <a:rPr lang="en" sz="2400" b="1" dirty="0" smtClean="0">
                <a:solidFill>
                  <a:srgbClr val="FF0000"/>
                </a:solidFill>
              </a:rPr>
              <a:t>max </a:t>
            </a:r>
            <a:r>
              <a:rPr lang="en" sz="2400" b="1" dirty="0" smtClean="0"/>
              <a:t>( </a:t>
            </a:r>
            <a:r>
              <a:rPr lang="fr-FR" sz="2400" b="1" dirty="0" err="1" smtClean="0"/>
              <a:t>RightChild</a:t>
            </a:r>
            <a:r>
              <a:rPr lang="en" sz="2400" b="1" dirty="0" smtClean="0"/>
              <a:t>(a)) </a:t>
            </a:r>
            <a:r>
              <a:rPr lang="en" sz="2400" b="1" dirty="0" smtClean="0">
                <a:solidFill>
                  <a:srgbClr val="FF0000"/>
                </a:solidFill>
              </a:rPr>
              <a:t>;</a:t>
            </a:r>
          </a:p>
          <a:p>
            <a:pPr marL="457200" indent="-457200">
              <a:buNone/>
            </a:pPr>
            <a:r>
              <a:rPr lang="fr-FR" sz="2400" b="1" dirty="0" smtClean="0">
                <a:solidFill>
                  <a:srgbClr val="FF0000"/>
                </a:solidFill>
              </a:rPr>
              <a:t>	Endif</a:t>
            </a:r>
            <a:endParaRPr lang="fr-FR" sz="2400" b="1" dirty="0" smtClean="0"/>
          </a:p>
          <a:p>
            <a:pPr marL="0" indent="0">
              <a:buNone/>
            </a:pPr>
            <a:r>
              <a:rPr lang="en" sz="2400" b="1" dirty="0" smtClean="0"/>
              <a:t>END</a:t>
            </a:r>
          </a:p>
          <a:p>
            <a:pPr marL="0" indent="0" algn="just">
              <a:lnSpc>
                <a:spcPct val="120000"/>
              </a:lnSpc>
              <a:buNone/>
              <a:tabLst>
                <a:tab pos="628650" algn="l"/>
              </a:tabLst>
            </a:pPr>
            <a:endParaRPr lang="fr-FR" sz="2400" dirty="0" smtClean="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39</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fr-FR" sz="4000" b="1" dirty="0" err="1">
                <a:solidFill>
                  <a:schemeClr val="accent1">
                    <a:lumMod val="50000"/>
                  </a:schemeClr>
                </a:solidFill>
              </a:rPr>
              <a:t>Overview</a:t>
            </a:r>
            <a:r>
              <a:rPr lang="en" sz="4000" b="1" dirty="0" smtClean="0">
                <a:solidFill>
                  <a:schemeClr val="accent1">
                    <a:lumMod val="50000"/>
                  </a:schemeClr>
                </a:solidFill>
              </a:rPr>
              <a:t> </a:t>
            </a:r>
            <a:r>
              <a:rPr lang="en" sz="4000" b="1" dirty="0" smtClean="0">
                <a:solidFill>
                  <a:srgbClr val="00B050"/>
                </a:solidFill>
              </a:rPr>
              <a:t>(Definition)</a:t>
            </a:r>
            <a:endParaRPr lang="fr-FR" sz="4000" b="1" dirty="0">
              <a:solidFill>
                <a:srgbClr val="00B050"/>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a:buNone/>
            </a:pPr>
            <a:r>
              <a:rPr lang="fr-FR" sz="2600" b="1" u="sng" dirty="0" smtClean="0"/>
              <a:t>LC</a:t>
            </a:r>
            <a:r>
              <a:rPr lang="en" sz="2600" b="1" u="sng" dirty="0" smtClean="0"/>
              <a:t>raph  Concept</a:t>
            </a:r>
          </a:p>
          <a:p>
            <a:pPr>
              <a:buNone/>
            </a:pPr>
            <a:r>
              <a:rPr lang="en" sz="2600" b="1" dirty="0" smtClean="0"/>
              <a:t> </a:t>
            </a:r>
            <a:r>
              <a:rPr lang="en" sz="2600" dirty="0" smtClean="0"/>
              <a:t>A graph G= (S, A) is defined by:</a:t>
            </a:r>
          </a:p>
          <a:p>
            <a:pPr marL="714375"/>
            <a:r>
              <a:rPr lang="en" sz="2600" dirty="0" smtClean="0"/>
              <a:t>A set of vertices </a:t>
            </a:r>
            <a:r>
              <a:rPr lang="en" sz="2600" b="1" dirty="0" smtClean="0">
                <a:solidFill>
                  <a:srgbClr val="7030A0"/>
                </a:solidFill>
              </a:rPr>
              <a:t>S </a:t>
            </a:r>
            <a:r>
              <a:rPr lang="en" sz="2600" dirty="0" smtClean="0"/>
              <a:t>.</a:t>
            </a:r>
          </a:p>
          <a:p>
            <a:pPr marL="714375"/>
            <a:r>
              <a:rPr lang="en" sz="2600" dirty="0" smtClean="0"/>
              <a:t>a set of edges </a:t>
            </a:r>
            <a:r>
              <a:rPr lang="en" sz="2600" b="1" dirty="0" smtClean="0">
                <a:solidFill>
                  <a:srgbClr val="7030A0"/>
                </a:solidFill>
              </a:rPr>
              <a:t>A </a:t>
            </a:r>
            <a:r>
              <a:rPr lang="en" sz="2600" dirty="0" smtClean="0"/>
              <a:t>.</a:t>
            </a:r>
          </a:p>
          <a:p>
            <a:pPr>
              <a:spcBef>
                <a:spcPts val="1200"/>
              </a:spcBef>
              <a:buNone/>
            </a:pPr>
            <a:r>
              <a:rPr lang="en" sz="2600" b="1" dirty="0" smtClean="0"/>
              <a:t>Examples of graphs</a:t>
            </a:r>
          </a:p>
          <a:p>
            <a:pPr>
              <a:buNone/>
            </a:pPr>
            <a:r>
              <a:rPr lang="en" sz="2600" dirty="0" smtClean="0"/>
              <a:t>(cities, roads),</a:t>
            </a:r>
          </a:p>
          <a:p>
            <a:pPr>
              <a:buNone/>
            </a:pPr>
            <a:r>
              <a:rPr lang="en" sz="2600" dirty="0" smtClean="0"/>
              <a:t>(machines, networks),</a:t>
            </a:r>
          </a:p>
          <a:p>
            <a:pPr marL="0" indent="0" algn="just">
              <a:buNone/>
              <a:tabLst>
                <a:tab pos="7448550" algn="l"/>
              </a:tabLst>
            </a:pPr>
            <a:endParaRPr lang="fr-FR" sz="2600" b="1" u="sng" dirty="0" smtClean="0">
              <a:solidFill>
                <a:srgbClr val="002060"/>
              </a:solidFill>
            </a:endParaRPr>
          </a:p>
          <a:p>
            <a:pPr marL="0" indent="0" algn="just">
              <a:buNone/>
              <a:tabLst>
                <a:tab pos="7448550" algn="l"/>
              </a:tabLst>
            </a:pPr>
            <a:r>
              <a:rPr lang="en" sz="2600" b="1" u="sng" dirty="0" smtClean="0">
                <a:solidFill>
                  <a:srgbClr val="002060"/>
                </a:solidFill>
              </a:rPr>
              <a:t>TREE:</a:t>
            </a:r>
            <a:r>
              <a:rPr lang="en" sz="2600" b="1" dirty="0" smtClean="0">
                <a:solidFill>
                  <a:srgbClr val="002060"/>
                </a:solidFill>
              </a:rPr>
              <a:t> </a:t>
            </a:r>
            <a:r>
              <a:rPr lang="en" sz="2600" dirty="0" smtClean="0"/>
              <a:t>A tree is a non-linear structure, it is a </a:t>
            </a:r>
            <a:r>
              <a:rPr lang="en" sz="2600" b="1" dirty="0" smtClean="0">
                <a:solidFill>
                  <a:srgbClr val="FF0000"/>
                </a:solidFill>
              </a:rPr>
              <a:t>graph </a:t>
            </a:r>
            <a:r>
              <a:rPr lang="en" sz="2600" dirty="0" smtClean="0"/>
              <a:t>without cycles where each node </a:t>
            </a:r>
            <a:r>
              <a:rPr lang="en" sz="2600" b="1" dirty="0" smtClean="0">
                <a:solidFill>
                  <a:srgbClr val="FF0000"/>
                </a:solidFill>
              </a:rPr>
              <a:t>has at most one predecessor </a:t>
            </a:r>
            <a:r>
              <a:rPr lang="en" sz="2600" dirty="0" smtClean="0"/>
              <a:t>.</a:t>
            </a:r>
          </a:p>
          <a:p>
            <a:pPr marL="0" indent="0">
              <a:buNone/>
            </a:pPr>
            <a:r>
              <a:rPr lang="en" sz="2600" dirty="0" smtClean="0"/>
              <a:t>    </a:t>
            </a:r>
          </a:p>
          <a:p>
            <a:pPr marL="0" indent="0">
              <a:buNone/>
            </a:pPr>
            <a:endParaRPr lang="fr-FR" sz="2600" u="sng" dirty="0" smtClean="0"/>
          </a:p>
          <a:p>
            <a:pPr marL="0" indent="0">
              <a:buNone/>
            </a:pPr>
            <a:endParaRPr lang="fr-FR" sz="2600" u="sng" dirty="0" smtClean="0"/>
          </a:p>
          <a:p>
            <a:pPr marL="0" indent="0" algn="just">
              <a:buNone/>
            </a:pPr>
            <a:endParaRPr lang="fr-FR" sz="2600" dirty="0" smtClean="0"/>
          </a:p>
        </p:txBody>
      </p:sp>
      <p:pic>
        <p:nvPicPr>
          <p:cNvPr id="1028" name="Picture 4"/>
          <p:cNvPicPr>
            <a:picLocks noChangeAspect="1" noChangeArrowheads="1"/>
          </p:cNvPicPr>
          <p:nvPr/>
        </p:nvPicPr>
        <p:blipFill>
          <a:blip r:embed="rId2"/>
          <a:srcRect/>
          <a:stretch>
            <a:fillRect/>
          </a:stretch>
        </p:blipFill>
        <p:spPr bwMode="auto">
          <a:xfrm>
            <a:off x="5575126" y="980728"/>
            <a:ext cx="3143250" cy="2400300"/>
          </a:xfrm>
          <a:prstGeom prst="rect">
            <a:avLst/>
          </a:prstGeom>
          <a:noFill/>
          <a:ln w="9525">
            <a:noFill/>
            <a:miter lim="800000"/>
            <a:headEnd/>
            <a:tailEnd/>
          </a:ln>
          <a:effectLst/>
        </p:spPr>
      </p:pic>
      <p:sp>
        <p:nvSpPr>
          <p:cNvPr id="6" name="Espace réservé du numéro de diapositive 5"/>
          <p:cNvSpPr>
            <a:spLocks noGrp="1"/>
          </p:cNvSpPr>
          <p:nvPr>
            <p:ph type="sldNum" sz="quarter" idx="12"/>
          </p:nvPr>
        </p:nvSpPr>
        <p:spPr/>
        <p:txBody>
          <a:bodyPr/>
          <a:lstStyle/>
          <a:p>
            <a:fld id="{9D1D65BF-4369-4B21-B7D3-3C1B1F8F5F58}" type="slidenum">
              <a:rPr lang="fr-FR" smtClean="0"/>
              <a:pPr/>
              <a:t>4</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checkerboard(across)">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3.3 Balancing</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714356"/>
            <a:ext cx="8715436" cy="5572164"/>
          </a:xfrm>
        </p:spPr>
        <p:txBody>
          <a:bodyPr>
            <a:normAutofit/>
          </a:bodyPr>
          <a:lstStyle/>
          <a:p>
            <a:pPr marL="0" indent="0">
              <a:lnSpc>
                <a:spcPct val="120000"/>
              </a:lnSpc>
              <a:buNone/>
            </a:pPr>
            <a:r>
              <a:rPr lang="en" sz="2400" dirty="0" smtClean="0"/>
              <a:t>Consider the following two BSTs:</a:t>
            </a:r>
          </a:p>
          <a:p>
            <a:pPr marL="0" indent="0">
              <a:lnSpc>
                <a:spcPct val="120000"/>
              </a:lnSpc>
              <a:buNone/>
            </a:pPr>
            <a:endParaRPr lang="fr-FR" sz="2400" dirty="0" smtClean="0"/>
          </a:p>
          <a:p>
            <a:pPr marL="0" indent="0">
              <a:lnSpc>
                <a:spcPct val="120000"/>
              </a:lnSpc>
              <a:buNone/>
            </a:pPr>
            <a:endParaRPr lang="fr-FR" sz="2400" dirty="0" smtClean="0"/>
          </a:p>
          <a:p>
            <a:pPr marL="0" indent="0">
              <a:lnSpc>
                <a:spcPct val="120000"/>
              </a:lnSpc>
              <a:buNone/>
            </a:pPr>
            <a:endParaRPr lang="fr-FR" sz="2400" dirty="0" smtClean="0"/>
          </a:p>
          <a:p>
            <a:pPr marL="0" indent="0">
              <a:lnSpc>
                <a:spcPct val="120000"/>
              </a:lnSpc>
              <a:buNone/>
            </a:pPr>
            <a:endParaRPr lang="fr-FR" sz="2400" dirty="0" smtClean="0"/>
          </a:p>
          <a:p>
            <a:pPr algn="just"/>
            <a:r>
              <a:rPr lang="en" sz="2200" dirty="0" smtClean="0"/>
              <a:t>These two ABRs contain the same elements, but are organized differently. The depth of the first is less than that of the second.</a:t>
            </a:r>
          </a:p>
          <a:p>
            <a:pPr algn="just"/>
            <a:r>
              <a:rPr lang="en" sz="2200" dirty="0" smtClean="0"/>
              <a:t>If we are looking for element 10 we will have to go through 3 elements (50, 20, 10) in the first tree, on the other hand in the second, we will have to go through 5 elements (80, 70, 50, 20,10).</a:t>
            </a:r>
          </a:p>
          <a:p>
            <a:r>
              <a:rPr lang="en" sz="2200" dirty="0" smtClean="0"/>
              <a:t>The first tree is said to be more balanced.</a:t>
            </a:r>
            <a:endParaRPr lang="fr-FR" sz="2400" b="1" u="sng" dirty="0" smtClean="0">
              <a:solidFill>
                <a:srgbClr val="7030A0"/>
              </a:solidFill>
            </a:endParaRPr>
          </a:p>
        </p:txBody>
      </p:sp>
      <p:pic>
        <p:nvPicPr>
          <p:cNvPr id="1027" name="Picture 3"/>
          <p:cNvPicPr>
            <a:picLocks noChangeAspect="1" noChangeArrowheads="1"/>
          </p:cNvPicPr>
          <p:nvPr/>
        </p:nvPicPr>
        <p:blipFill>
          <a:blip r:embed="rId2"/>
          <a:srcRect/>
          <a:stretch>
            <a:fillRect/>
          </a:stretch>
        </p:blipFill>
        <p:spPr bwMode="auto">
          <a:xfrm>
            <a:off x="1485878" y="1357298"/>
            <a:ext cx="5872204" cy="1835064"/>
          </a:xfrm>
          <a:prstGeom prst="rect">
            <a:avLst/>
          </a:prstGeom>
          <a:noFill/>
          <a:ln w="9525">
            <a:noFill/>
            <a:miter lim="800000"/>
            <a:headEnd/>
            <a:tailEnd/>
          </a:ln>
          <a:effectLst/>
        </p:spPr>
      </p:pic>
      <p:sp>
        <p:nvSpPr>
          <p:cNvPr id="6" name="Espace réservé du numéro de diapositive 5"/>
          <p:cNvSpPr>
            <a:spLocks noGrp="1"/>
          </p:cNvSpPr>
          <p:nvPr>
            <p:ph type="sldNum" sz="quarter" idx="12"/>
          </p:nvPr>
        </p:nvSpPr>
        <p:spPr/>
        <p:txBody>
          <a:bodyPr/>
          <a:lstStyle/>
          <a:p>
            <a:fld id="{9D1D65BF-4369-4B21-B7D3-3C1B1F8F5F58}" type="slidenum">
              <a:rPr lang="fr-FR" smtClean="0"/>
              <a:pPr/>
              <a:t>40</a:t>
            </a:fld>
            <a:endParaRPr lang="fr-F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txBody>
          <a:bodyPr>
            <a:noAutofit/>
          </a:bodyPr>
          <a:lstStyle/>
          <a:p>
            <a:pPr algn="l"/>
            <a:r>
              <a:rPr lang="en" sz="3200" b="1" u="sng" dirty="0" smtClean="0">
                <a:solidFill>
                  <a:schemeClr val="accent1">
                    <a:lumMod val="50000"/>
                  </a:schemeClr>
                </a:solidFill>
              </a:rPr>
              <a:t>3.3 Balancing</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714356"/>
            <a:ext cx="8572560" cy="5572164"/>
          </a:xfrm>
        </p:spPr>
        <p:txBody>
          <a:bodyPr>
            <a:normAutofit/>
          </a:bodyPr>
          <a:lstStyle/>
          <a:p>
            <a:pPr algn="just">
              <a:spcBef>
                <a:spcPts val="1200"/>
              </a:spcBef>
            </a:pPr>
            <a:r>
              <a:rPr lang="en" sz="2400" dirty="0" smtClean="0"/>
              <a:t>An ABR is said to be balanced if for any node in the tree the difference between the height of the left subtree and the right subtree is at most equal to 1. It is always advisable to work on a balanced tree to ensure the fastest possible search </a:t>
            </a:r>
            <a:r>
              <a:rPr lang="en" sz="2800" dirty="0" smtClean="0"/>
              <a:t>.</a:t>
            </a:r>
          </a:p>
          <a:p>
            <a:pPr algn="just">
              <a:spcBef>
                <a:spcPts val="1200"/>
              </a:spcBef>
            </a:pPr>
            <a:r>
              <a:rPr lang="en" sz="2400" dirty="0" smtClean="0"/>
              <a:t>The balancing operation can be done:</a:t>
            </a:r>
          </a:p>
          <a:p>
            <a:pPr marL="715963" algn="just">
              <a:spcBef>
                <a:spcPts val="1200"/>
              </a:spcBef>
              <a:buFontTx/>
              <a:buChar char="-"/>
            </a:pPr>
            <a:r>
              <a:rPr lang="en" sz="2400" dirty="0" smtClean="0"/>
              <a:t>Every time a new node is inserted,</a:t>
            </a:r>
          </a:p>
          <a:p>
            <a:pPr marL="715963" algn="just">
              <a:spcBef>
                <a:spcPts val="1200"/>
              </a:spcBef>
              <a:buFontTx/>
              <a:buChar char="-"/>
            </a:pPr>
            <a:r>
              <a:rPr lang="en" sz="2400" dirty="0" smtClean="0"/>
              <a:t>Whenever the imbalance reaches a certain threshold to avoid the cost of the balancing operation which requires a reorganization of the tree.</a:t>
            </a:r>
            <a:endParaRPr lang="fr-FR" sz="2400" b="1" u="sng" dirty="0" smtClean="0">
              <a:solidFill>
                <a:srgbClr val="7030A0"/>
              </a:solidFill>
            </a:endParaRP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41</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785794"/>
            <a:ext cx="8858312" cy="5572164"/>
          </a:xfrm>
        </p:spPr>
        <p:txBody>
          <a:bodyPr>
            <a:normAutofit/>
          </a:bodyPr>
          <a:lstStyle/>
          <a:p>
            <a:pPr marL="180975" indent="-180975">
              <a:spcAft>
                <a:spcPts val="1200"/>
              </a:spcAft>
            </a:pPr>
            <a:r>
              <a:rPr lang="en" sz="2200" dirty="0" smtClean="0"/>
              <a:t>The </a:t>
            </a:r>
            <a:r>
              <a:rPr lang="en" sz="2200" b="1" dirty="0" smtClean="0"/>
              <a:t>predecessor</a:t>
            </a:r>
            <a:r>
              <a:rPr lang="en" sz="2200" dirty="0" smtClean="0"/>
              <a:t>, if it exists, is called </a:t>
            </a:r>
            <a:r>
              <a:rPr lang="en" sz="2200" b="1" dirty="0" smtClean="0">
                <a:solidFill>
                  <a:srgbClr val="C00000"/>
                </a:solidFill>
              </a:rPr>
              <a:t>the father </a:t>
            </a:r>
            <a:r>
              <a:rPr lang="en" sz="2200" dirty="0" smtClean="0"/>
              <a:t>(father of C = A, father of L= H)</a:t>
            </a:r>
          </a:p>
          <a:p>
            <a:pPr marL="180975" indent="-180975">
              <a:spcAft>
                <a:spcPts val="1200"/>
              </a:spcAft>
            </a:pPr>
            <a:r>
              <a:rPr lang="en" sz="2200" dirty="0" smtClean="0"/>
              <a:t>The </a:t>
            </a:r>
            <a:r>
              <a:rPr lang="en" sz="2200" b="1" dirty="0" smtClean="0"/>
              <a:t>successor, </a:t>
            </a:r>
            <a:r>
              <a:rPr lang="en" sz="2200" dirty="0" smtClean="0"/>
              <a:t>if it exists, is called </a:t>
            </a:r>
            <a:r>
              <a:rPr lang="en" sz="2200" b="1" dirty="0" smtClean="0">
                <a:solidFill>
                  <a:srgbClr val="C00000"/>
                </a:solidFill>
              </a:rPr>
              <a:t>a child </a:t>
            </a:r>
            <a:r>
              <a:rPr lang="en" sz="2200" dirty="0" smtClean="0"/>
              <a:t>(Children of A = { B,C,D }, Sons of H = { L,M })</a:t>
            </a:r>
          </a:p>
          <a:p>
            <a:pPr marL="180975" indent="-180975">
              <a:spcAft>
                <a:spcPts val="1200"/>
              </a:spcAft>
            </a:pPr>
            <a:r>
              <a:rPr lang="en" sz="2200" dirty="0" smtClean="0"/>
              <a:t>The node that has no predecessor is called </a:t>
            </a:r>
            <a:r>
              <a:rPr lang="en" sz="2200" b="1" dirty="0" smtClean="0">
                <a:solidFill>
                  <a:srgbClr val="C00000"/>
                </a:solidFill>
              </a:rPr>
              <a:t>root </a:t>
            </a:r>
            <a:r>
              <a:rPr lang="en" sz="2200" dirty="0" smtClean="0"/>
              <a:t>(A)</a:t>
            </a:r>
          </a:p>
          <a:p>
            <a:pPr marL="180975" indent="-180975">
              <a:spcAft>
                <a:spcPts val="1200"/>
              </a:spcAft>
            </a:pPr>
            <a:r>
              <a:rPr lang="en" sz="2200" dirty="0" smtClean="0"/>
              <a:t>The node that has no successor is called </a:t>
            </a:r>
            <a:r>
              <a:rPr lang="en" sz="2200" b="1" dirty="0" smtClean="0">
                <a:solidFill>
                  <a:srgbClr val="C00000"/>
                </a:solidFill>
              </a:rPr>
              <a:t>a Leaf </a:t>
            </a:r>
            <a:r>
              <a:rPr lang="en" sz="2200" dirty="0" smtClean="0"/>
              <a:t>(E,F,G,L,J,...)</a:t>
            </a:r>
          </a:p>
          <a:p>
            <a:pPr marL="180975" indent="-180975">
              <a:spcAft>
                <a:spcPts val="1200"/>
              </a:spcAft>
            </a:pPr>
            <a:r>
              <a:rPr lang="en" sz="2200" b="1" dirty="0" smtClean="0"/>
              <a:t>Descendants</a:t>
            </a:r>
            <a:r>
              <a:rPr lang="en" sz="2200" b="1" dirty="0" smtClean="0">
                <a:solidFill>
                  <a:srgbClr val="C00000"/>
                </a:solidFill>
              </a:rPr>
              <a:t> </a:t>
            </a:r>
            <a:r>
              <a:rPr lang="en" sz="2200" dirty="0" smtClean="0"/>
              <a:t>of C={G,H,I,L,M}, of B={E,F},...</a:t>
            </a:r>
          </a:p>
          <a:p>
            <a:pPr marL="180975" indent="-180975">
              <a:spcAft>
                <a:spcPts val="600"/>
              </a:spcAft>
            </a:pPr>
            <a:r>
              <a:rPr lang="en" sz="2200" b="1" dirty="0" smtClean="0"/>
              <a:t>Ascendants </a:t>
            </a:r>
            <a:r>
              <a:rPr lang="en" sz="2200" dirty="0" smtClean="0"/>
              <a:t>of L={H,C,A }</a:t>
            </a:r>
            <a:endParaRPr lang="fr-FR" sz="2400" dirty="0" smtClean="0"/>
          </a:p>
          <a:p>
            <a:pPr marL="0" indent="0" algn="just">
              <a:buNone/>
            </a:pPr>
            <a:endParaRPr lang="fr-FR" sz="2400" dirty="0" smtClean="0"/>
          </a:p>
          <a:p>
            <a:pPr marL="0" indent="0" algn="just">
              <a:buNone/>
            </a:pPr>
            <a:endParaRPr lang="fr-FR" sz="2400" dirty="0" smtClean="0"/>
          </a:p>
          <a:p>
            <a:pPr marL="0" indent="0" algn="just">
              <a:buNone/>
            </a:pPr>
            <a:endParaRPr lang="fr-FR" sz="2400" dirty="0" smtClean="0"/>
          </a:p>
        </p:txBody>
      </p:sp>
      <p:pic>
        <p:nvPicPr>
          <p:cNvPr id="4" name="Picture 2"/>
          <p:cNvPicPr>
            <a:picLocks noChangeAspect="1" noChangeArrowheads="1"/>
          </p:cNvPicPr>
          <p:nvPr/>
        </p:nvPicPr>
        <p:blipFill>
          <a:blip r:embed="rId2"/>
          <a:srcRect/>
          <a:stretch>
            <a:fillRect/>
          </a:stretch>
        </p:blipFill>
        <p:spPr bwMode="auto">
          <a:xfrm>
            <a:off x="3707904" y="3573016"/>
            <a:ext cx="5462179" cy="3312368"/>
          </a:xfrm>
          <a:prstGeom prst="rect">
            <a:avLst/>
          </a:prstGeom>
          <a:ln>
            <a:noFill/>
          </a:ln>
          <a:effectLst>
            <a:outerShdw blurRad="190500" algn="tl" rotWithShape="0">
              <a:srgbClr val="000000">
                <a:alpha val="70000"/>
              </a:srgbClr>
            </a:outerShdw>
          </a:effectLst>
        </p:spPr>
      </p:pic>
      <p:sp>
        <p:nvSpPr>
          <p:cNvPr id="6" name="Espace réservé du numéro de diapositive 5"/>
          <p:cNvSpPr>
            <a:spLocks noGrp="1"/>
          </p:cNvSpPr>
          <p:nvPr>
            <p:ph type="sldNum" sz="quarter" idx="12"/>
          </p:nvPr>
        </p:nvSpPr>
        <p:spPr/>
        <p:txBody>
          <a:bodyPr/>
          <a:lstStyle/>
          <a:p>
            <a:fld id="{9D1D65BF-4369-4B21-B7D3-3C1B1F8F5F58}" type="slidenum">
              <a:rPr lang="fr-FR" smtClean="0"/>
              <a:pPr/>
              <a:t>5</a:t>
            </a:fld>
            <a:endParaRPr lang="fr-FR" dirty="0"/>
          </a:p>
        </p:txBody>
      </p:sp>
      <p:sp>
        <p:nvSpPr>
          <p:cNvPr id="7" name="Titre 1"/>
          <p:cNvSpPr>
            <a:spLocks noGrp="1"/>
          </p:cNvSpPr>
          <p:nvPr>
            <p:ph type="title"/>
          </p:nvPr>
        </p:nvSpPr>
        <p:spPr>
          <a:xfrm>
            <a:off x="0" y="0"/>
            <a:ext cx="9144000" cy="692696"/>
          </a:xfrm>
        </p:spPr>
        <p:style>
          <a:lnRef idx="1">
            <a:schemeClr val="accent1"/>
          </a:lnRef>
          <a:fillRef idx="2">
            <a:schemeClr val="accent1"/>
          </a:fillRef>
          <a:effectRef idx="1">
            <a:schemeClr val="accent1"/>
          </a:effectRef>
          <a:fontRef idx="minor">
            <a:schemeClr val="dk1"/>
          </a:fontRef>
        </p:style>
        <p:txBody>
          <a:bodyPr>
            <a:noAutofit/>
          </a:bodyPr>
          <a:lstStyle/>
          <a:p>
            <a:r>
              <a:rPr lang="en" sz="4000" b="1" dirty="0" smtClean="0">
                <a:solidFill>
                  <a:schemeClr val="accent1">
                    <a:lumMod val="50000"/>
                  </a:schemeClr>
                </a:solidFill>
              </a:rPr>
              <a:t>Overview (</a:t>
            </a:r>
            <a:r>
              <a:rPr lang="en" sz="4000" b="1" dirty="0" smtClean="0">
                <a:solidFill>
                  <a:srgbClr val="00B050"/>
                </a:solidFill>
              </a:rPr>
              <a:t>General notions</a:t>
            </a:r>
            <a:r>
              <a:rPr lang="en" sz="4000" b="1" dirty="0" smtClean="0">
                <a:solidFill>
                  <a:schemeClr val="accent1">
                    <a:lumMod val="50000"/>
                  </a:schemeClr>
                </a:solidFill>
              </a:rPr>
              <a:t>) </a:t>
            </a:r>
            <a:endParaRPr lang="fr-FR" sz="4000" b="1"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663699"/>
            <a:ext cx="8572560" cy="5572164"/>
          </a:xfrm>
        </p:spPr>
        <p:txBody>
          <a:bodyPr>
            <a:normAutofit/>
          </a:bodyPr>
          <a:lstStyle/>
          <a:p>
            <a:pPr>
              <a:buNone/>
            </a:pPr>
            <a:r>
              <a:rPr lang="en" sz="2400" b="1" dirty="0" smtClean="0">
                <a:solidFill>
                  <a:srgbClr val="002060"/>
                </a:solidFill>
              </a:rPr>
              <a:t>Size of a tree: </a:t>
            </a:r>
            <a:r>
              <a:rPr lang="en" sz="2400" dirty="0" smtClean="0"/>
              <a:t> is the number of nodes it has.</a:t>
            </a:r>
          </a:p>
          <a:p>
            <a:pPr marL="542925" indent="-180975"/>
            <a:r>
              <a:rPr lang="en" sz="2400" dirty="0" smtClean="0"/>
              <a:t>Size of this tree = 13</a:t>
            </a:r>
          </a:p>
          <a:p>
            <a:pPr marL="542925" indent="-180975"/>
            <a:r>
              <a:rPr lang="en" sz="2400" dirty="0" smtClean="0"/>
              <a:t>An empty tree has size 0.</a:t>
            </a:r>
            <a:endParaRPr lang="fr-FR" sz="2400" b="1" dirty="0" smtClean="0"/>
          </a:p>
          <a:p>
            <a:pPr marL="0" indent="0">
              <a:spcBef>
                <a:spcPts val="1800"/>
              </a:spcBef>
              <a:buNone/>
            </a:pPr>
            <a:r>
              <a:rPr lang="en" sz="2400" b="1" dirty="0" smtClean="0">
                <a:solidFill>
                  <a:srgbClr val="002060"/>
                </a:solidFill>
              </a:rPr>
              <a:t>Node Level: </a:t>
            </a:r>
            <a:r>
              <a:rPr lang="en" sz="2400" dirty="0" smtClean="0"/>
              <a:t>The level of a node is the number of nodes between it and the root.</a:t>
            </a:r>
          </a:p>
          <a:p>
            <a:pPr marL="542925" indent="-180975"/>
            <a:r>
              <a:rPr lang="en" sz="2400" dirty="0" smtClean="0"/>
              <a:t>Root level = 0</a:t>
            </a:r>
          </a:p>
          <a:p>
            <a:pPr marL="542925" indent="-180975"/>
            <a:r>
              <a:rPr lang="en" sz="2400" dirty="0" smtClean="0"/>
              <a:t>The level of each node is equal to the level of its parent plus 1</a:t>
            </a:r>
          </a:p>
          <a:p>
            <a:pPr marL="542925" indent="-180975"/>
            <a:r>
              <a:rPr lang="en" sz="2400" dirty="0" smtClean="0"/>
              <a:t>Level of E,F,G,H,I,J,K = 2</a:t>
            </a:r>
          </a:p>
          <a:p>
            <a:pPr marL="0" indent="0" algn="just">
              <a:spcAft>
                <a:spcPts val="1200"/>
              </a:spcAft>
              <a:buNone/>
            </a:pPr>
            <a:endParaRPr lang="fr-FR" sz="2400" dirty="0" smtClean="0"/>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6</a:t>
            </a:fld>
            <a:endParaRPr lang="fr-FR" dirty="0"/>
          </a:p>
        </p:txBody>
      </p:sp>
      <p:sp>
        <p:nvSpPr>
          <p:cNvPr id="8" name="Titre 1"/>
          <p:cNvSpPr txBox="1">
            <a:spLocks/>
          </p:cNvSpPr>
          <p:nvPr/>
        </p:nvSpPr>
        <p:spPr>
          <a:xfrm>
            <a:off x="0" y="0"/>
            <a:ext cx="9144000" cy="69269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 sz="4000" b="1" dirty="0" smtClean="0">
                <a:solidFill>
                  <a:schemeClr val="accent1">
                    <a:lumMod val="50000"/>
                  </a:schemeClr>
                </a:solidFill>
              </a:rPr>
              <a:t>General </a:t>
            </a:r>
            <a:r>
              <a:rPr lang="en" sz="3200" b="1" dirty="0" smtClean="0">
                <a:solidFill>
                  <a:srgbClr val="00B050"/>
                </a:solidFill>
              </a:rPr>
              <a:t>( </a:t>
            </a:r>
            <a:r>
              <a:rPr lang="en" sz="3200" b="1" dirty="0">
                <a:solidFill>
                  <a:srgbClr val="00B050"/>
                </a:solidFill>
              </a:rPr>
              <a:t>Tree measurements </a:t>
            </a:r>
            <a:r>
              <a:rPr lang="en" sz="3200" b="1" dirty="0" smtClean="0">
                <a:solidFill>
                  <a:srgbClr val="00B050"/>
                </a:solidFill>
              </a:rPr>
              <a:t>)</a:t>
            </a:r>
            <a:endParaRPr lang="fr-FR" sz="3200" b="1" dirty="0">
              <a:solidFill>
                <a:srgbClr val="00B050"/>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3861048"/>
            <a:ext cx="5334000" cy="338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par>
                          <p:cTn id="19" fill="hold">
                            <p:stCondLst>
                              <p:cond delay="500"/>
                            </p:stCondLst>
                            <p:childTnLst>
                              <p:par>
                                <p:cTn id="20" presetID="5" presetClass="entr" presetSubtype="10"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1000"/>
                                        <p:tgtEl>
                                          <p:spTgt spid="3">
                                            <p:txEl>
                                              <p:pRg st="4" end="4"/>
                                            </p:txEl>
                                          </p:spTgt>
                                        </p:tgtEl>
                                      </p:cBhvr>
                                    </p:animEffect>
                                  </p:childTnLst>
                                </p:cTn>
                              </p:par>
                            </p:childTnLst>
                          </p:cTn>
                        </p:par>
                        <p:par>
                          <p:cTn id="23" fill="hold">
                            <p:stCondLst>
                              <p:cond delay="1500"/>
                            </p:stCondLst>
                            <p:childTnLst>
                              <p:par>
                                <p:cTn id="24" presetID="5" presetClass="entr" presetSubtype="10"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1000"/>
                                        <p:tgtEl>
                                          <p:spTgt spid="3">
                                            <p:txEl>
                                              <p:pRg st="5" end="5"/>
                                            </p:txEl>
                                          </p:spTgt>
                                        </p:tgtEl>
                                      </p:cBhvr>
                                    </p:animEffect>
                                  </p:childTnLst>
                                </p:cTn>
                              </p:par>
                            </p:childTnLst>
                          </p:cTn>
                        </p:par>
                        <p:par>
                          <p:cTn id="27" fill="hold">
                            <p:stCondLst>
                              <p:cond delay="2500"/>
                            </p:stCondLst>
                            <p:childTnLst>
                              <p:par>
                                <p:cTn id="28" presetID="5" presetClass="entr" presetSubtype="10" fill="hold"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checkerboard(across)">
                                      <p:cBhvr>
                                        <p:cTn id="30" dur="1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857232"/>
            <a:ext cx="8572560" cy="5572164"/>
          </a:xfrm>
        </p:spPr>
        <p:txBody>
          <a:bodyPr>
            <a:normAutofit/>
          </a:bodyPr>
          <a:lstStyle/>
          <a:p>
            <a:pPr>
              <a:buNone/>
            </a:pPr>
            <a:r>
              <a:rPr lang="en" sz="2400" b="1" dirty="0" smtClean="0">
                <a:solidFill>
                  <a:srgbClr val="002060"/>
                </a:solidFill>
              </a:rPr>
              <a:t>Height (Depth) of a tree: </a:t>
            </a:r>
            <a:r>
              <a:rPr lang="en" sz="2400" dirty="0" smtClean="0"/>
              <a:t>the maximum level in that tree.</a:t>
            </a:r>
          </a:p>
          <a:p>
            <a:pPr marL="542925" indent="-180975"/>
            <a:r>
              <a:rPr lang="en" sz="2400" dirty="0" smtClean="0"/>
              <a:t>Height of previous tree = 3</a:t>
            </a:r>
          </a:p>
          <a:p>
            <a:pPr>
              <a:buNone/>
            </a:pPr>
            <a:r>
              <a:rPr lang="en" sz="2400" b="1" dirty="0" smtClean="0">
                <a:solidFill>
                  <a:srgbClr val="002060"/>
                </a:solidFill>
              </a:rPr>
              <a:t>Degree of a node: </a:t>
            </a:r>
            <a:r>
              <a:rPr lang="en" sz="2400" dirty="0" smtClean="0"/>
              <a:t>The degree of a node is equal to the number of its children.</a:t>
            </a:r>
          </a:p>
          <a:p>
            <a:pPr marL="542925" indent="-180975"/>
            <a:r>
              <a:rPr lang="en" sz="2400" dirty="0" smtClean="0"/>
              <a:t>Degree of (A = 3, B = 2, C = 3, E = 0, H = 2,...)</a:t>
            </a:r>
          </a:p>
          <a:p>
            <a:pPr>
              <a:buNone/>
            </a:pPr>
            <a:r>
              <a:rPr lang="en" sz="2400" b="1" dirty="0" smtClean="0">
                <a:solidFill>
                  <a:srgbClr val="002060"/>
                </a:solidFill>
              </a:rPr>
              <a:t>Degree of a tree:</a:t>
            </a:r>
            <a:r>
              <a:rPr lang="en" sz="2400" dirty="0" smtClean="0">
                <a:solidFill>
                  <a:srgbClr val="002060"/>
                </a:solidFill>
              </a:rPr>
              <a:t>  </a:t>
            </a:r>
            <a:r>
              <a:rPr lang="en" sz="2400" dirty="0" smtClean="0"/>
              <a:t>is the maximum degree of its nodes.</a:t>
            </a:r>
          </a:p>
          <a:p>
            <a:pPr marL="542925" indent="-180975"/>
            <a:r>
              <a:rPr lang="en" sz="2400" dirty="0" smtClean="0"/>
              <a:t>The previous tree degree = 3.</a:t>
            </a:r>
          </a:p>
          <a:p>
            <a:pPr marL="0" indent="0" algn="just">
              <a:spcAft>
                <a:spcPts val="1200"/>
              </a:spcAft>
              <a:buNone/>
            </a:pPr>
            <a:endParaRPr lang="fr-FR" sz="2400" dirty="0" smtClean="0"/>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7</a:t>
            </a:fld>
            <a:endParaRPr lang="fr-FR" dirty="0"/>
          </a:p>
        </p:txBody>
      </p:sp>
      <p:sp>
        <p:nvSpPr>
          <p:cNvPr id="8" name="Titre 1"/>
          <p:cNvSpPr txBox="1">
            <a:spLocks/>
          </p:cNvSpPr>
          <p:nvPr/>
        </p:nvSpPr>
        <p:spPr>
          <a:xfrm>
            <a:off x="0" y="0"/>
            <a:ext cx="9144000" cy="69269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 sz="4000" b="1" dirty="0" smtClean="0">
                <a:solidFill>
                  <a:schemeClr val="accent1">
                    <a:lumMod val="50000"/>
                  </a:schemeClr>
                </a:solidFill>
              </a:rPr>
              <a:t>General </a:t>
            </a:r>
            <a:r>
              <a:rPr lang="en" sz="3200" b="1" dirty="0" smtClean="0">
                <a:solidFill>
                  <a:srgbClr val="00B050"/>
                </a:solidFill>
              </a:rPr>
              <a:t>( </a:t>
            </a:r>
            <a:r>
              <a:rPr lang="en" sz="3200" b="1" dirty="0">
                <a:solidFill>
                  <a:srgbClr val="00B050"/>
                </a:solidFill>
              </a:rPr>
              <a:t>Tree measurements </a:t>
            </a:r>
            <a:r>
              <a:rPr lang="en" sz="3200" b="1" dirty="0" smtClean="0">
                <a:solidFill>
                  <a:srgbClr val="00B050"/>
                </a:solidFill>
              </a:rPr>
              <a:t>)</a:t>
            </a:r>
            <a:endParaRPr lang="fr-FR" sz="3200" b="1" dirty="0">
              <a:solidFill>
                <a:srgbClr val="00B05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4005349"/>
            <a:ext cx="4743587" cy="3000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416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857232"/>
            <a:ext cx="8174712" cy="5572164"/>
          </a:xfrm>
        </p:spPr>
        <p:txBody>
          <a:bodyPr>
            <a:normAutofit/>
          </a:bodyPr>
          <a:lstStyle/>
          <a:p>
            <a:pPr algn="just">
              <a:spcBef>
                <a:spcPts val="600"/>
              </a:spcBef>
              <a:spcAft>
                <a:spcPts val="600"/>
              </a:spcAft>
            </a:pPr>
            <a:r>
              <a:rPr lang="en" sz="2400" b="1" dirty="0" err="1" smtClean="0">
                <a:solidFill>
                  <a:srgbClr val="C00000"/>
                </a:solidFill>
              </a:rPr>
              <a:t>N-ary </a:t>
            </a:r>
            <a:r>
              <a:rPr lang="en" sz="2400" b="1" dirty="0" smtClean="0">
                <a:solidFill>
                  <a:srgbClr val="C00000"/>
                </a:solidFill>
              </a:rPr>
              <a:t>tree : </a:t>
            </a:r>
            <a:r>
              <a:rPr lang="en" sz="2400" dirty="0" smtClean="0"/>
              <a:t>An </a:t>
            </a:r>
            <a:r>
              <a:rPr lang="en" sz="2400" dirty="0" err="1" smtClean="0"/>
              <a:t>n-ary tree </a:t>
            </a:r>
            <a:r>
              <a:rPr lang="en" sz="2400" dirty="0" smtClean="0"/>
              <a:t>of order n is a tree where the maximum degree of a node is equal to n.</a:t>
            </a:r>
          </a:p>
          <a:p>
            <a:pPr algn="just">
              <a:spcBef>
                <a:spcPts val="600"/>
              </a:spcBef>
              <a:spcAft>
                <a:spcPts val="600"/>
              </a:spcAft>
            </a:pPr>
            <a:r>
              <a:rPr lang="en" sz="2400" b="1" dirty="0" smtClean="0">
                <a:solidFill>
                  <a:srgbClr val="C00000"/>
                </a:solidFill>
              </a:rPr>
              <a:t>Binary tree: </a:t>
            </a:r>
            <a:r>
              <a:rPr lang="en" sz="2400" dirty="0" smtClean="0"/>
              <a:t>It is a tree where the maximum degree of a node is equal to 2.</a:t>
            </a:r>
          </a:p>
          <a:p>
            <a:pPr algn="just">
              <a:spcBef>
                <a:spcPts val="600"/>
              </a:spcBef>
              <a:spcAft>
                <a:spcPts val="600"/>
              </a:spcAft>
            </a:pPr>
            <a:r>
              <a:rPr lang="en" sz="2400" b="1" dirty="0" smtClean="0">
                <a:solidFill>
                  <a:srgbClr val="C00000"/>
                </a:solidFill>
              </a:rPr>
              <a:t>Binary Search Tree: </a:t>
            </a:r>
            <a:r>
              <a:rPr lang="en" sz="2400" dirty="0" smtClean="0"/>
              <a:t>This is a binary tree where the key of each node is greater than those of its left descendants, and less than those of its right descendants.</a:t>
            </a:r>
            <a:endParaRPr lang="fr-FR" sz="2400" b="1" u="sng" dirty="0" smtClean="0">
              <a:solidFill>
                <a:srgbClr val="7030A0"/>
              </a:solidFill>
            </a:endParaRPr>
          </a:p>
          <a:p>
            <a:pPr marL="457200" indent="-457200">
              <a:buFont typeface="+mj-lt"/>
              <a:buAutoNum type="alphaLcParenR" startAt="2"/>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a:p>
            <a:pPr marL="457200" indent="-457200">
              <a:buNone/>
            </a:pPr>
            <a:endParaRPr lang="fr-FR" sz="2400" b="1" u="sng" dirty="0" smtClean="0">
              <a:solidFill>
                <a:srgbClr val="7030A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8</a:t>
            </a:fld>
            <a:endParaRPr lang="fr-FR" dirty="0"/>
          </a:p>
        </p:txBody>
      </p:sp>
      <p:sp>
        <p:nvSpPr>
          <p:cNvPr id="7" name="Titre 1"/>
          <p:cNvSpPr txBox="1">
            <a:spLocks/>
          </p:cNvSpPr>
          <p:nvPr/>
        </p:nvSpPr>
        <p:spPr>
          <a:xfrm>
            <a:off x="0" y="0"/>
            <a:ext cx="9144000" cy="69269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 sz="4000" b="1" dirty="0" smtClean="0">
                <a:solidFill>
                  <a:schemeClr val="accent1">
                    <a:lumMod val="50000"/>
                  </a:schemeClr>
                </a:solidFill>
              </a:rPr>
              <a:t>Generalities </a:t>
            </a:r>
            <a:r>
              <a:rPr lang="en" sz="3200" b="1" dirty="0">
                <a:solidFill>
                  <a:srgbClr val="00B050"/>
                </a:solidFill>
              </a:rPr>
              <a:t>(Tree typology)</a:t>
            </a:r>
          </a:p>
        </p:txBody>
      </p:sp>
    </p:spTree>
    <p:extLst>
      <p:ext uri="{BB962C8B-B14F-4D97-AF65-F5344CB8AC3E}">
        <p14:creationId xmlns:p14="http://schemas.microsoft.com/office/powerpoint/2010/main" val="3470355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85818"/>
          </a:xfrm>
        </p:spPr>
        <p:style>
          <a:lnRef idx="1">
            <a:schemeClr val="accent1"/>
          </a:lnRef>
          <a:fillRef idx="2">
            <a:schemeClr val="accent1"/>
          </a:fillRef>
          <a:effectRef idx="1">
            <a:schemeClr val="accent1"/>
          </a:effectRef>
          <a:fontRef idx="minor">
            <a:schemeClr val="dk1"/>
          </a:fontRef>
        </p:style>
        <p:txBody>
          <a:bodyPr>
            <a:noAutofit/>
          </a:bodyPr>
          <a:lstStyle/>
          <a:p>
            <a:r>
              <a:rPr lang="en" sz="3200" b="1" dirty="0" smtClean="0">
                <a:solidFill>
                  <a:schemeClr val="accent1">
                    <a:lumMod val="50000"/>
                  </a:schemeClr>
                </a:solidFill>
              </a:rPr>
              <a:t>Examples of using trees</a:t>
            </a:r>
            <a:endParaRPr lang="fr-FR" sz="3200" b="1" dirty="0">
              <a:solidFill>
                <a:schemeClr val="accent1">
                  <a:lumMod val="50000"/>
                </a:schemeClr>
              </a:solidFill>
            </a:endParaRPr>
          </a:p>
        </p:txBody>
      </p:sp>
      <p:sp>
        <p:nvSpPr>
          <p:cNvPr id="3" name="Espace réservé du contenu 2"/>
          <p:cNvSpPr>
            <a:spLocks noGrp="1"/>
          </p:cNvSpPr>
          <p:nvPr>
            <p:ph idx="1"/>
          </p:nvPr>
        </p:nvSpPr>
        <p:spPr>
          <a:xfrm>
            <a:off x="285720" y="857232"/>
            <a:ext cx="8572560" cy="5572164"/>
          </a:xfrm>
        </p:spPr>
        <p:txBody>
          <a:bodyPr>
            <a:normAutofit/>
          </a:bodyPr>
          <a:lstStyle/>
          <a:p>
            <a:pPr marL="0" indent="0" algn="just">
              <a:buNone/>
            </a:pPr>
            <a:r>
              <a:rPr lang="en" sz="2400" b="1" dirty="0" smtClean="0">
                <a:solidFill>
                  <a:srgbClr val="7030A0"/>
                </a:solidFill>
              </a:rPr>
              <a:t>Representation of arithmetic expressions:</a:t>
            </a:r>
          </a:p>
          <a:p>
            <a:pPr marL="0" indent="0" algn="just">
              <a:buNone/>
            </a:pPr>
            <a:r>
              <a:rPr lang="en" sz="2400" dirty="0" smtClean="0"/>
              <a:t>(A+B) - (E*f + d)/6</a:t>
            </a:r>
          </a:p>
          <a:p>
            <a:pPr marL="0" indent="0" algn="just">
              <a:buNone/>
            </a:pPr>
            <a:endParaRPr lang="fr-FR" sz="2400" dirty="0" smtClean="0"/>
          </a:p>
          <a:p>
            <a:pPr marL="0" indent="0" algn="just">
              <a:buNone/>
            </a:pPr>
            <a:endParaRPr lang="fr-FR" sz="2400" dirty="0" smtClean="0"/>
          </a:p>
          <a:p>
            <a:pPr marL="0" indent="0" algn="just">
              <a:buNone/>
            </a:pPr>
            <a:endParaRPr lang="fr-FR" sz="2400" dirty="0" smtClean="0"/>
          </a:p>
          <a:p>
            <a:pPr marL="0" indent="0" algn="just">
              <a:buNone/>
            </a:pPr>
            <a:endParaRPr lang="fr-FR" sz="2400" dirty="0" smtClean="0"/>
          </a:p>
          <a:p>
            <a:pPr marL="0" indent="0" algn="just">
              <a:buNone/>
            </a:pPr>
            <a:endParaRPr lang="fr-FR" sz="2400" dirty="0" smtClean="0"/>
          </a:p>
          <a:p>
            <a:pPr marL="0" indent="0" algn="just">
              <a:buNone/>
            </a:pPr>
            <a:endParaRPr lang="fr-FR" sz="2400" dirty="0" smtClean="0"/>
          </a:p>
          <a:p>
            <a:pPr marL="0" indent="0" algn="just">
              <a:buNone/>
            </a:pPr>
            <a:endParaRPr lang="fr-FR" sz="2400" dirty="0" smtClean="0"/>
          </a:p>
          <a:p>
            <a:pPr marL="0" indent="0" algn="just">
              <a:buNone/>
            </a:pPr>
            <a:r>
              <a:rPr lang="en" sz="2400" b="1" dirty="0" smtClean="0"/>
              <a:t>Exercise: </a:t>
            </a:r>
            <a:r>
              <a:rPr lang="en" sz="2400" dirty="0" smtClean="0"/>
              <a:t>give the tree representation of the following expressions:</a:t>
            </a:r>
          </a:p>
          <a:p>
            <a:pPr marL="457200" indent="-457200" algn="just">
              <a:buAutoNum type="arabicPeriod"/>
            </a:pPr>
            <a:r>
              <a:rPr lang="en" sz="2400" dirty="0" smtClean="0"/>
              <a:t>A*B/3-8*C</a:t>
            </a:r>
          </a:p>
          <a:p>
            <a:pPr marL="457200" indent="-457200" algn="just">
              <a:buAutoNum type="arabicPeriod"/>
            </a:pPr>
            <a:r>
              <a:rPr lang="en" sz="2400" dirty="0" smtClean="0"/>
              <a:t>3*(9-2)+(5-2*8)</a:t>
            </a:r>
            <a:endParaRPr lang="fr-FR" sz="2400" b="1" u="sng" dirty="0" smtClean="0">
              <a:solidFill>
                <a:srgbClr val="7030A0"/>
              </a:solidFill>
            </a:endParaRPr>
          </a:p>
          <a:p>
            <a:pPr marL="0" indent="0" algn="just">
              <a:buNone/>
            </a:pPr>
            <a:endParaRPr lang="fr-FR" sz="2400" b="1" u="sng" dirty="0" smtClean="0">
              <a:solidFill>
                <a:srgbClr val="7030A0"/>
              </a:solidFill>
            </a:endParaRPr>
          </a:p>
          <a:p>
            <a:pPr marL="0" indent="0" algn="just">
              <a:buNone/>
            </a:pPr>
            <a:endParaRPr lang="fr-FR" sz="2400" b="1" u="sng" dirty="0" smtClean="0">
              <a:solidFill>
                <a:srgbClr val="7030A0"/>
              </a:solidFill>
            </a:endParaRPr>
          </a:p>
          <a:p>
            <a:pPr marL="0" indent="0" algn="just">
              <a:buNone/>
            </a:pPr>
            <a:endParaRPr lang="fr-FR" sz="2400" b="1" u="sng" dirty="0" smtClean="0">
              <a:solidFill>
                <a:srgbClr val="7030A0"/>
              </a:solidFill>
            </a:endParaRPr>
          </a:p>
          <a:p>
            <a:pPr marL="0" indent="0" algn="just">
              <a:buNone/>
            </a:pPr>
            <a:endParaRPr lang="fr-FR" sz="2400" b="1" u="sng" dirty="0" smtClean="0">
              <a:solidFill>
                <a:srgbClr val="7030A0"/>
              </a:solidFill>
            </a:endParaRPr>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027" name="Picture 3"/>
          <p:cNvPicPr>
            <a:picLocks noChangeAspect="1" noChangeArrowheads="1"/>
          </p:cNvPicPr>
          <p:nvPr/>
        </p:nvPicPr>
        <p:blipFill>
          <a:blip r:embed="rId2"/>
          <a:srcRect/>
          <a:stretch>
            <a:fillRect/>
          </a:stretch>
        </p:blipFill>
        <p:spPr bwMode="auto">
          <a:xfrm>
            <a:off x="4357686" y="1357298"/>
            <a:ext cx="3500462" cy="3049556"/>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9D1D65BF-4369-4B21-B7D3-3C1B1F8F5F58}" type="slidenum">
              <a:rPr lang="fr-FR" smtClean="0"/>
              <a:pPr/>
              <a:t>9</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3687</TotalTime>
  <Words>2135</Words>
  <Application>Microsoft Office PowerPoint</Application>
  <PresentationFormat>Affichage à l'écran (4:3)</PresentationFormat>
  <Paragraphs>570</Paragraphs>
  <Slides>41</Slides>
  <Notes>4</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Thème Office</vt:lpstr>
      <vt:lpstr>Chapter 5: Trees</vt:lpstr>
      <vt:lpstr>Introduction</vt:lpstr>
      <vt:lpstr>Introduction</vt:lpstr>
      <vt:lpstr>Overview (Definition)</vt:lpstr>
      <vt:lpstr>Overview (General notions) </vt:lpstr>
      <vt:lpstr>Présentation PowerPoint</vt:lpstr>
      <vt:lpstr>Présentation PowerPoint</vt:lpstr>
      <vt:lpstr>Présentation PowerPoint</vt:lpstr>
      <vt:lpstr>Examples of using trees</vt:lpstr>
      <vt:lpstr>Examples of using trees</vt:lpstr>
      <vt:lpstr>Examples of using trees</vt:lpstr>
      <vt:lpstr>Implementation</vt:lpstr>
      <vt:lpstr>Implementation</vt:lpstr>
      <vt:lpstr>Présentation PowerPoint</vt:lpstr>
      <vt:lpstr>2. 1 definition</vt:lpstr>
      <vt:lpstr>2.2 Implementation</vt:lpstr>
      <vt:lpstr>2.3 Operations</vt:lpstr>
      <vt:lpstr>2.3 Operations</vt:lpstr>
      <vt:lpstr>2.3 Operations</vt:lpstr>
      <vt:lpstr>2.3 Operations</vt:lpstr>
      <vt:lpstr>2.4 Traversing a tree</vt:lpstr>
      <vt:lpstr>2.4 Path operations</vt:lpstr>
      <vt:lpstr>2.4 Path operations</vt:lpstr>
      <vt:lpstr>2.4 Path operations</vt:lpstr>
      <vt:lpstr>2.4 Path operations</vt:lpstr>
      <vt:lpstr>2.4 Path operations</vt:lpstr>
      <vt:lpstr>2.5 Searching for an element</vt:lpstr>
      <vt:lpstr>2.5 Searching for an element</vt:lpstr>
      <vt:lpstr>2.6 the maximum of a binary tree</vt:lpstr>
      <vt:lpstr>Présentation PowerPoint</vt:lpstr>
      <vt:lpstr>Présentation PowerPoint</vt:lpstr>
      <vt:lpstr>Présentation PowerPoint</vt:lpstr>
      <vt:lpstr>3.1 definition</vt:lpstr>
      <vt:lpstr>3.2 Operations</vt:lpstr>
      <vt:lpstr>3.2 Operations</vt:lpstr>
      <vt:lpstr>3.2 Operations</vt:lpstr>
      <vt:lpstr>3.2 Operations</vt:lpstr>
      <vt:lpstr>3.2 Operations</vt:lpstr>
      <vt:lpstr>3.2 Operations</vt:lpstr>
      <vt:lpstr>3.3 Balancing</vt:lpstr>
      <vt:lpstr>3.3 Balancing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Salim</dc:creator>
  <cp:lastModifiedBy>ali</cp:lastModifiedBy>
  <cp:revision>1094</cp:revision>
  <dcterms:created xsi:type="dcterms:W3CDTF">2012-10-16T09:31:24Z</dcterms:created>
  <dcterms:modified xsi:type="dcterms:W3CDTF">2024-12-04T13:10:47Z</dcterms:modified>
</cp:coreProperties>
</file>