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98" r:id="rId3"/>
    <p:sldId id="259" r:id="rId4"/>
    <p:sldId id="304" r:id="rId5"/>
    <p:sldId id="292" r:id="rId6"/>
    <p:sldId id="274" r:id="rId7"/>
    <p:sldId id="294" r:id="rId8"/>
    <p:sldId id="275" r:id="rId9"/>
    <p:sldId id="322" r:id="rId10"/>
    <p:sldId id="323" r:id="rId11"/>
    <p:sldId id="328" r:id="rId12"/>
    <p:sldId id="324" r:id="rId13"/>
    <p:sldId id="325" r:id="rId14"/>
    <p:sldId id="326" r:id="rId15"/>
    <p:sldId id="327" r:id="rId16"/>
    <p:sldId id="32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9" autoAdjust="0"/>
    <p:restoredTop sz="81620" autoAdjust="0"/>
  </p:normalViewPr>
  <p:slideViewPr>
    <p:cSldViewPr>
      <p:cViewPr>
        <p:scale>
          <a:sx n="62" d="100"/>
          <a:sy n="62" d="100"/>
        </p:scale>
        <p:origin x="-140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13/11/2024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6</a:t>
            </a:fld>
            <a:endParaRPr lang="fr-FR"/>
          </a:p>
        </p:txBody>
      </p:sp>
    </p:spTree>
    <p:extLst>
      <p:ext uri="{BB962C8B-B14F-4D97-AF65-F5344CB8AC3E}">
        <p14:creationId xmlns:p14="http://schemas.microsoft.com/office/powerpoint/2010/main" val="2961874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7</a:t>
            </a:fld>
            <a:endParaRPr lang="fr-FR"/>
          </a:p>
        </p:txBody>
      </p:sp>
    </p:spTree>
    <p:extLst>
      <p:ext uri="{BB962C8B-B14F-4D97-AF65-F5344CB8AC3E}">
        <p14:creationId xmlns:p14="http://schemas.microsoft.com/office/powerpoint/2010/main" val="376124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13/11/2024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13/11/2024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13/11/2024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13/11/2024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13/11/2024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941168"/>
            <a:ext cx="283845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275503" y="764704"/>
            <a:ext cx="1407758" cy="369332"/>
          </a:xfrm>
          <a:prstGeom prst="rect">
            <a:avLst/>
          </a:prstGeom>
        </p:spPr>
        <p:txBody>
          <a:bodyPr wrap="none">
            <a:spAutoFit/>
          </a:bodyPr>
          <a:lstStyle/>
          <a:p>
            <a:r>
              <a:rPr lang="ar-DZ" dirty="0"/>
              <a:t>الحرية الأكاديمية</a:t>
            </a:r>
          </a:p>
        </p:txBody>
      </p:sp>
      <p:sp>
        <p:nvSpPr>
          <p:cNvPr id="3" name="Rectangle 2"/>
          <p:cNvSpPr/>
          <p:nvPr/>
        </p:nvSpPr>
        <p:spPr>
          <a:xfrm>
            <a:off x="611560" y="1485683"/>
            <a:ext cx="7632848" cy="3477875"/>
          </a:xfrm>
          <a:prstGeom prst="rect">
            <a:avLst/>
          </a:prstGeom>
        </p:spPr>
        <p:txBody>
          <a:bodyPr wrap="square">
            <a:spAutoFit/>
          </a:bodyPr>
          <a:lstStyle/>
          <a:p>
            <a:r>
              <a:rPr lang="en-US" sz="2000" b="1" dirty="0"/>
              <a:t>University teaching and research activities cannot be conceived outside the principle of academic </a:t>
            </a:r>
            <a:r>
              <a:rPr lang="en-US" sz="2000" b="1" dirty="0" smtClean="0"/>
              <a:t>freedom</a:t>
            </a:r>
          </a:p>
          <a:p>
            <a:r>
              <a:rPr lang="en-US" sz="2000" b="1" dirty="0" smtClean="0"/>
              <a:t>it </a:t>
            </a:r>
            <a:r>
              <a:rPr lang="en-US" sz="2000" b="1" dirty="0"/>
              <a:t>is practiced with respect for others, with a professional conscience ensuring the expression of critical opinions without censorship or coercion</a:t>
            </a:r>
            <a:r>
              <a:rPr lang="en-US" sz="2000" b="1" dirty="0" smtClean="0"/>
              <a:t>.</a:t>
            </a:r>
          </a:p>
          <a:p>
            <a:r>
              <a:rPr lang="en-US" sz="2000" b="1" dirty="0" smtClean="0">
                <a:solidFill>
                  <a:srgbClr val="00B050"/>
                </a:solidFill>
              </a:rPr>
              <a:t>             </a:t>
            </a:r>
            <a:endParaRPr lang="en-US" sz="2000" b="1" dirty="0"/>
          </a:p>
          <a:p>
            <a:r>
              <a:rPr lang="en-US" sz="2000" b="1" dirty="0" smtClean="0"/>
              <a:t>The </a:t>
            </a:r>
            <a:r>
              <a:rPr lang="en-US" sz="2000" b="1" dirty="0"/>
              <a:t>academic freedom ensures the right of each member to express his </a:t>
            </a:r>
            <a:r>
              <a:rPr lang="en-US" sz="2000" b="1" dirty="0" smtClean="0"/>
              <a:t>scientific and professional </a:t>
            </a:r>
            <a:r>
              <a:rPr lang="en-US" sz="2000" b="1" dirty="0"/>
              <a:t>beliefs during courses, seminars, conferences, debates, but also in the works </a:t>
            </a:r>
            <a:r>
              <a:rPr lang="en-US" sz="2000" b="1" dirty="0" smtClean="0"/>
              <a:t>publicly defended </a:t>
            </a:r>
            <a:r>
              <a:rPr lang="en-US" sz="2000" b="1" dirty="0"/>
              <a:t>or published</a:t>
            </a:r>
          </a:p>
          <a:p>
            <a:endParaRPr lang="en-US" sz="2000" b="1" dirty="0"/>
          </a:p>
        </p:txBody>
      </p:sp>
      <p:sp>
        <p:nvSpPr>
          <p:cNvPr id="4" name="Rectangle 3"/>
          <p:cNvSpPr/>
          <p:nvPr/>
        </p:nvSpPr>
        <p:spPr>
          <a:xfrm>
            <a:off x="2195736" y="855559"/>
            <a:ext cx="2874505" cy="400110"/>
          </a:xfrm>
          <a:prstGeom prst="rect">
            <a:avLst/>
          </a:prstGeom>
        </p:spPr>
        <p:txBody>
          <a:bodyPr wrap="none">
            <a:spAutoFit/>
          </a:bodyPr>
          <a:lstStyle/>
          <a:p>
            <a:r>
              <a:rPr lang="fr-FR" sz="20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Academic</a:t>
            </a:r>
            <a:r>
              <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sz="20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freedom</a:t>
            </a:r>
            <a:r>
              <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p:txBody>
      </p:sp>
    </p:spTree>
    <p:extLst>
      <p:ext uri="{BB962C8B-B14F-4D97-AF65-F5344CB8AC3E}">
        <p14:creationId xmlns:p14="http://schemas.microsoft.com/office/powerpoint/2010/main" val="342669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700272"/>
            <a:ext cx="6678488" cy="369332"/>
          </a:xfrm>
          <a:prstGeom prst="rect">
            <a:avLst/>
          </a:prstGeom>
        </p:spPr>
        <p:txBody>
          <a:bodyPr wrap="square">
            <a:spAutoFit/>
          </a:bodyPr>
          <a:lstStyle/>
          <a:p>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Respect of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University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Franchise </a:t>
            </a:r>
            <a:r>
              <a:rPr lang="ar-DZ"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احترام الامتيازات الجامعية</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435477" y="1475215"/>
            <a:ext cx="8064896" cy="3477875"/>
          </a:xfrm>
          <a:prstGeom prst="rect">
            <a:avLst/>
          </a:prstGeom>
        </p:spPr>
        <p:txBody>
          <a:bodyPr wrap="square">
            <a:spAutoFit/>
          </a:bodyPr>
          <a:lstStyle/>
          <a:p>
            <a:r>
              <a:rPr lang="en-US" sz="2000" b="1" dirty="0"/>
              <a:t>The practice of academic freedom requires the sacredness of the university franchise, which the state is committed to guarantee. All the parties belonging to the university community should contribute, in all their different attitudes and </a:t>
            </a:r>
            <a:r>
              <a:rPr lang="en-US" sz="2000" b="1" dirty="0" err="1"/>
              <a:t>behaviours</a:t>
            </a:r>
            <a:r>
              <a:rPr lang="en-US" sz="2000" b="1" dirty="0"/>
              <a:t>, to the enhancement of academic freedom in a way which guarantees their specificity and their immunity. They should be refrained from promoting or encouraging the situations and practices which may infringe the principles, the freedoms and rights of the university. In addition, they have to be refrained to exercise any political partisan activity within the entire universities milieu</a:t>
            </a:r>
            <a:endParaRPr lang="fr-FR" sz="2000" b="1" dirty="0"/>
          </a:p>
        </p:txBody>
      </p:sp>
    </p:spTree>
    <p:extLst>
      <p:ext uri="{BB962C8B-B14F-4D97-AF65-F5344CB8AC3E}">
        <p14:creationId xmlns:p14="http://schemas.microsoft.com/office/powerpoint/2010/main" val="2556866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9099" y="548680"/>
            <a:ext cx="4172937" cy="369332"/>
          </a:xfrm>
          <a:prstGeom prst="rect">
            <a:avLst/>
          </a:prstGeom>
        </p:spPr>
        <p:txBody>
          <a:bodyPr wrap="none">
            <a:spAutoFit/>
          </a:bodyPr>
          <a:lstStyle/>
          <a:p>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Responsibility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and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competence</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p:txBody>
      </p:sp>
      <p:sp>
        <p:nvSpPr>
          <p:cNvPr id="3" name="Rectangle 2"/>
          <p:cNvSpPr/>
          <p:nvPr/>
        </p:nvSpPr>
        <p:spPr>
          <a:xfrm>
            <a:off x="6922036" y="547532"/>
            <a:ext cx="1508746" cy="369332"/>
          </a:xfrm>
          <a:prstGeom prst="rect">
            <a:avLst/>
          </a:prstGeom>
        </p:spPr>
        <p:txBody>
          <a:bodyPr wrap="none">
            <a:spAutoFit/>
          </a:bodyPr>
          <a:lstStyle/>
          <a:p>
            <a:r>
              <a:rPr lang="ar-DZ" dirty="0"/>
              <a:t>المسؤولية والكفاءة</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5890" y="5665551"/>
            <a:ext cx="2194791" cy="108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1700808"/>
            <a:ext cx="8336026" cy="2554545"/>
          </a:xfrm>
          <a:prstGeom prst="rect">
            <a:avLst/>
          </a:prstGeom>
        </p:spPr>
        <p:txBody>
          <a:bodyPr wrap="square">
            <a:spAutoFit/>
          </a:bodyPr>
          <a:lstStyle/>
          <a:p>
            <a:r>
              <a:rPr lang="en-US" sz="2000" b="1" dirty="0"/>
              <a:t>Considering it the </a:t>
            </a:r>
            <a:r>
              <a:rPr lang="en-US" sz="2000" b="1" dirty="0" smtClean="0"/>
              <a:t>essence </a:t>
            </a:r>
            <a:r>
              <a:rPr lang="en-US" sz="2000" b="1" dirty="0"/>
              <a:t>of academic freedom, responsibility is directly linked to </a:t>
            </a:r>
            <a:r>
              <a:rPr lang="en-US" sz="2000" b="1" dirty="0" err="1"/>
              <a:t>competence.It</a:t>
            </a:r>
            <a:r>
              <a:rPr lang="en-US" sz="2000" b="1" dirty="0"/>
              <a:t> is developed due to a democratic and ethical management. It requires the disconnection </a:t>
            </a:r>
            <a:r>
              <a:rPr lang="en-US" sz="2000" b="1" dirty="0" err="1"/>
              <a:t>betweenpedagogic</a:t>
            </a:r>
            <a:r>
              <a:rPr lang="en-US" sz="2000" b="1" dirty="0"/>
              <a:t> and scientific competences and the administrative responsibility. The latter is always practiced under the service of teaching and research. Teachers competence must serve and promote the autonomy of students; considering them as future professionals and </a:t>
            </a:r>
            <a:r>
              <a:rPr lang="en-US" sz="2000" b="1" dirty="0" smtClean="0"/>
              <a:t>citizens.</a:t>
            </a:r>
            <a:endParaRPr lang="fr-FR" sz="2000" b="1" dirty="0"/>
          </a:p>
        </p:txBody>
      </p:sp>
    </p:spTree>
    <p:extLst>
      <p:ext uri="{BB962C8B-B14F-4D97-AF65-F5344CB8AC3E}">
        <p14:creationId xmlns:p14="http://schemas.microsoft.com/office/powerpoint/2010/main" val="958022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2457" y="692696"/>
            <a:ext cx="2234907" cy="369332"/>
          </a:xfrm>
          <a:prstGeom prst="rect">
            <a:avLst/>
          </a:prstGeom>
        </p:spPr>
        <p:txBody>
          <a:bodyPr wrap="none">
            <a:spAutoFit/>
          </a:bodyPr>
          <a:lstStyle/>
          <a:p>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Mutual</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Respect </a:t>
            </a:r>
          </a:p>
        </p:txBody>
      </p:sp>
      <p:sp>
        <p:nvSpPr>
          <p:cNvPr id="3" name="Rectangle 2"/>
          <p:cNvSpPr/>
          <p:nvPr/>
        </p:nvSpPr>
        <p:spPr>
          <a:xfrm>
            <a:off x="5607364" y="712276"/>
            <a:ext cx="1358064" cy="369332"/>
          </a:xfrm>
          <a:prstGeom prst="rect">
            <a:avLst/>
          </a:prstGeom>
        </p:spPr>
        <p:txBody>
          <a:bodyPr wrap="none">
            <a:spAutoFit/>
          </a:bodyPr>
          <a:lstStyle/>
          <a:p>
            <a:r>
              <a:rPr lang="ar-DZ" dirty="0"/>
              <a:t>: احترام متبادل </a:t>
            </a:r>
            <a:endParaRPr lang="fr-F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133" y="2204864"/>
            <a:ext cx="2529056" cy="18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203848" y="2389728"/>
            <a:ext cx="5148064" cy="1938992"/>
          </a:xfrm>
          <a:prstGeom prst="rect">
            <a:avLst/>
          </a:prstGeom>
        </p:spPr>
        <p:txBody>
          <a:bodyPr wrap="square">
            <a:spAutoFit/>
          </a:bodyPr>
          <a:lstStyle/>
          <a:p>
            <a:r>
              <a:rPr lang="en-US" sz="2000" b="1" dirty="0"/>
              <a:t>to the other is based on self-respect. All university community members must ban violence in whatsoever form</a:t>
            </a:r>
            <a:r>
              <a:rPr lang="en-US" sz="2000" b="1" dirty="0" smtClean="0"/>
              <a:t>,</a:t>
            </a:r>
          </a:p>
          <a:p>
            <a:r>
              <a:rPr lang="en-US" sz="2000" b="1" dirty="0"/>
              <a:t> be it symbolic, physical or verbal) moral or sexual harassment, discrimination and bias.</a:t>
            </a:r>
          </a:p>
        </p:txBody>
      </p:sp>
    </p:spTree>
    <p:extLst>
      <p:ext uri="{BB962C8B-B14F-4D97-AF65-F5344CB8AC3E}">
        <p14:creationId xmlns:p14="http://schemas.microsoft.com/office/powerpoint/2010/main" val="2356553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771" y="1556792"/>
            <a:ext cx="9036496" cy="923330"/>
          </a:xfrm>
          <a:prstGeom prst="rect">
            <a:avLst/>
          </a:prstGeom>
        </p:spPr>
        <p:txBody>
          <a:bodyPr wrap="square">
            <a:spAutoFit/>
          </a:bodyPr>
          <a:lstStyle/>
          <a:p>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requirement</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for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scientific</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truth</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objectivity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and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critical</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spirit </a:t>
            </a:r>
            <a:r>
              <a:rPr lang="ar-DZ"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متطلبات الحقيقة العلمية</a:t>
            </a:r>
          </a:p>
          <a:p>
            <a:r>
              <a:rPr lang="ar-DZ"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والموضوعية والروح النقدية</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Rectangle 3"/>
          <p:cNvSpPr/>
          <p:nvPr/>
        </p:nvSpPr>
        <p:spPr>
          <a:xfrm>
            <a:off x="1043608" y="2708920"/>
            <a:ext cx="7704856" cy="1938992"/>
          </a:xfrm>
          <a:prstGeom prst="rect">
            <a:avLst/>
          </a:prstGeom>
        </p:spPr>
        <p:txBody>
          <a:bodyPr wrap="square">
            <a:spAutoFit/>
          </a:bodyPr>
          <a:lstStyle/>
          <a:p>
            <a:r>
              <a:rPr lang="en-US" sz="2000" b="1" dirty="0"/>
              <a:t>Scientific truth and Critical thinking are fundamental principles of the “quest” and possibility for interrogating the knowledge that university both transmits and generates. The requirement for scientific truth compels competences, critical observation of the facts, experimentation, confrontation and respect of points of </a:t>
            </a:r>
            <a:r>
              <a:rPr lang="en-US" sz="2000" b="1" dirty="0" smtClean="0"/>
              <a:t>views</a:t>
            </a:r>
            <a:endParaRPr lang="fr-FR" sz="2000" b="1" dirty="0"/>
          </a:p>
        </p:txBody>
      </p:sp>
    </p:spTree>
    <p:extLst>
      <p:ext uri="{BB962C8B-B14F-4D97-AF65-F5344CB8AC3E}">
        <p14:creationId xmlns:p14="http://schemas.microsoft.com/office/powerpoint/2010/main" val="4223043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5896" y="933325"/>
            <a:ext cx="1872833" cy="369332"/>
          </a:xfrm>
          <a:prstGeom prst="rect">
            <a:avLst/>
          </a:prstGeom>
        </p:spPr>
        <p:txBody>
          <a:bodyPr wrap="square">
            <a:spAutoFit/>
          </a:bodyPr>
          <a:lstStyle/>
          <a:p>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Equity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 y="-5277"/>
            <a:ext cx="25431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115616" y="1794948"/>
            <a:ext cx="7398568" cy="2862322"/>
          </a:xfrm>
          <a:prstGeom prst="rect">
            <a:avLst/>
          </a:prstGeom>
        </p:spPr>
        <p:txBody>
          <a:bodyPr wrap="square">
            <a:spAutoFit/>
          </a:bodyPr>
          <a:lstStyle/>
          <a:p>
            <a:r>
              <a:rPr lang="en-US" dirty="0"/>
              <a:t>1) </a:t>
            </a:r>
            <a:r>
              <a:rPr lang="en-US" b="1" dirty="0"/>
              <a:t>The members of The Academic community will be treated fairly, correctly and equitably. </a:t>
            </a:r>
            <a:r>
              <a:rPr lang="en-US" b="1" dirty="0" smtClean="0"/>
              <a:t>Direct or </a:t>
            </a:r>
            <a:r>
              <a:rPr lang="en-US" b="1" dirty="0"/>
              <a:t>indirect discrimination or exploitation will fall outside the academic principles.</a:t>
            </a:r>
          </a:p>
          <a:p>
            <a:r>
              <a:rPr lang="en-US" b="1" dirty="0"/>
              <a:t>2) </a:t>
            </a:r>
            <a:r>
              <a:rPr lang="en-US" b="1" dirty="0" smtClean="0"/>
              <a:t>Justice is based on the correct and equitable distribution of power and on the prevention of power abuse.</a:t>
            </a:r>
          </a:p>
          <a:p>
            <a:r>
              <a:rPr lang="en-US" b="1" dirty="0" smtClean="0"/>
              <a:t>3) The Academic community adopts resolute measures to promote the non-discrimination and equal opportunities regarding access to study, employment and programs, in order to prevent conflicts of interest, corruption, preferential treatment and nepotism.</a:t>
            </a:r>
            <a:endParaRPr lang="fr-FR" b="1" dirty="0"/>
          </a:p>
        </p:txBody>
      </p:sp>
      <p:sp>
        <p:nvSpPr>
          <p:cNvPr id="3" name="Rectangle 2"/>
          <p:cNvSpPr/>
          <p:nvPr/>
        </p:nvSpPr>
        <p:spPr>
          <a:xfrm>
            <a:off x="5224837" y="909939"/>
            <a:ext cx="567784" cy="369332"/>
          </a:xfrm>
          <a:prstGeom prst="rect">
            <a:avLst/>
          </a:prstGeom>
        </p:spPr>
        <p:txBody>
          <a:bodyPr wrap="none">
            <a:spAutoFit/>
          </a:bodyPr>
          <a:lstStyle/>
          <a:p>
            <a:r>
              <a:rPr lang="ar-DZ" dirty="0"/>
              <a:t>عدالة</a:t>
            </a:r>
            <a:endParaRPr lang="fr-FR" dirty="0"/>
          </a:p>
        </p:txBody>
      </p:sp>
      <p:sp>
        <p:nvSpPr>
          <p:cNvPr id="5" name="Rectangle 4"/>
          <p:cNvSpPr/>
          <p:nvPr/>
        </p:nvSpPr>
        <p:spPr>
          <a:xfrm>
            <a:off x="-972616" y="5623422"/>
            <a:ext cx="10491397" cy="646331"/>
          </a:xfrm>
          <a:prstGeom prst="rect">
            <a:avLst/>
          </a:prstGeom>
        </p:spPr>
        <p:txBody>
          <a:bodyPr wrap="square">
            <a:spAutoFit/>
          </a:bodyPr>
          <a:lstStyle/>
          <a:p>
            <a:endParaRPr lang="en-GB" dirty="0" smtClean="0"/>
          </a:p>
          <a:p>
            <a:endParaRPr lang="fr-FR" dirty="0">
              <a:solidFill>
                <a:srgbClr val="FF0000"/>
              </a:solidFill>
            </a:endParaRPr>
          </a:p>
        </p:txBody>
      </p:sp>
    </p:spTree>
    <p:extLst>
      <p:ext uri="{BB962C8B-B14F-4D97-AF65-F5344CB8AC3E}">
        <p14:creationId xmlns:p14="http://schemas.microsoft.com/office/powerpoint/2010/main" val="3234825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4319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064896" cy="4401205"/>
          </a:xfrm>
          <a:prstGeom prst="rect">
            <a:avLst/>
          </a:prstGeom>
        </p:spPr>
        <p:txBody>
          <a:bodyPr wrap="square">
            <a:spAutoFit/>
          </a:bodyPr>
          <a:lstStyle/>
          <a:p>
            <a:r>
              <a:rPr lang="en-US" sz="2800" dirty="0">
                <a:latin typeface="Times New Roman" pitchFamily="18" charset="0"/>
                <a:cs typeface="Times New Roman" pitchFamily="18" charset="0"/>
              </a:rPr>
              <a:t>COURSE DESCRIPTION</a:t>
            </a:r>
          </a:p>
          <a:p>
            <a:r>
              <a:rPr lang="en-US" sz="2800" dirty="0">
                <a:latin typeface="Times New Roman" pitchFamily="18" charset="0"/>
                <a:cs typeface="Times New Roman" pitchFamily="18" charset="0"/>
              </a:rPr>
              <a:t>University of </a:t>
            </a:r>
            <a:r>
              <a:rPr lang="en-US" sz="2800" dirty="0" err="1">
                <a:latin typeface="Times New Roman" pitchFamily="18" charset="0"/>
                <a:cs typeface="Times New Roman" pitchFamily="18" charset="0"/>
              </a:rPr>
              <a:t>Abdelhafid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Boussouf</a:t>
            </a:r>
            <a:r>
              <a:rPr lang="en-US" sz="2800" dirty="0">
                <a:latin typeface="Times New Roman" pitchFamily="18" charset="0"/>
                <a:cs typeface="Times New Roman" pitchFamily="18" charset="0"/>
              </a:rPr>
              <a:t> Mila</a:t>
            </a:r>
          </a:p>
          <a:p>
            <a:r>
              <a:rPr lang="en-US" sz="2800" dirty="0">
                <a:latin typeface="Times New Roman" pitchFamily="18" charset="0"/>
                <a:cs typeface="Times New Roman" pitchFamily="18" charset="0"/>
              </a:rPr>
              <a:t>Teacher: </a:t>
            </a:r>
            <a:r>
              <a:rPr lang="en-US" sz="2800" dirty="0" err="1">
                <a:latin typeface="Times New Roman" pitchFamily="18" charset="0"/>
                <a:cs typeface="Times New Roman" pitchFamily="18" charset="0"/>
              </a:rPr>
              <a:t>Mrs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samira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kennouche</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Subject: Ethics and Deontology</a:t>
            </a:r>
          </a:p>
          <a:p>
            <a:r>
              <a:rPr lang="en-US" sz="2800" dirty="0">
                <a:latin typeface="Times New Roman" pitchFamily="18" charset="0"/>
                <a:cs typeface="Times New Roman" pitchFamily="18" charset="0"/>
              </a:rPr>
              <a:t>Grade: 1st year common core science and technology</a:t>
            </a:r>
          </a:p>
          <a:p>
            <a:r>
              <a:rPr lang="en-US" sz="2800" dirty="0">
                <a:latin typeface="Times New Roman" pitchFamily="18" charset="0"/>
                <a:cs typeface="Times New Roman" pitchFamily="18" charset="0"/>
              </a:rPr>
              <a:t>SEMESTER: 1st</a:t>
            </a:r>
          </a:p>
          <a:p>
            <a:r>
              <a:rPr lang="en-US" sz="2800" dirty="0">
                <a:latin typeface="Times New Roman" pitchFamily="18" charset="0"/>
                <a:cs typeface="Times New Roman" pitchFamily="18" charset="0"/>
              </a:rPr>
              <a:t>Description of the Content: Theoretical.</a:t>
            </a:r>
          </a:p>
          <a:p>
            <a:r>
              <a:rPr lang="en-US" sz="2800" dirty="0">
                <a:latin typeface="Times New Roman" pitchFamily="18" charset="0"/>
                <a:cs typeface="Times New Roman" pitchFamily="18" charset="0"/>
              </a:rPr>
              <a:t>Credits: 01   Coefficient: 01</a:t>
            </a:r>
          </a:p>
          <a:p>
            <a:r>
              <a:rPr lang="en-US" sz="2800" dirty="0" smtClean="0">
                <a:latin typeface="Times New Roman" pitchFamily="18" charset="0"/>
                <a:cs typeface="Times New Roman" pitchFamily="18" charset="0"/>
              </a:rPr>
              <a:t>ACADEMIC </a:t>
            </a:r>
            <a:r>
              <a:rPr lang="en-US" sz="2800" dirty="0">
                <a:latin typeface="Times New Roman" pitchFamily="18" charset="0"/>
                <a:cs typeface="Times New Roman" pitchFamily="18" charset="0"/>
              </a:rPr>
              <a:t>YEAR: 2023/2024</a:t>
            </a:r>
          </a:p>
          <a:p>
            <a:r>
              <a:rPr lang="en-US" sz="2800" dirty="0">
                <a:latin typeface="Times New Roman" pitchFamily="18" charset="0"/>
                <a:cs typeface="Times New Roman" pitchFamily="18" charset="0"/>
              </a:rPr>
              <a:t>Department of Science and Technology.</a:t>
            </a:r>
          </a:p>
        </p:txBody>
      </p:sp>
    </p:spTree>
    <p:extLst>
      <p:ext uri="{BB962C8B-B14F-4D97-AF65-F5344CB8AC3E}">
        <p14:creationId xmlns:p14="http://schemas.microsoft.com/office/powerpoint/2010/main" val="289304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264131"/>
            <a:ext cx="8424936"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3600" dirty="0" smtClean="0">
                <a:latin typeface="Times New Roman" pitchFamily="18" charset="0"/>
                <a:cs typeface="Times New Roman" pitchFamily="18" charset="0"/>
              </a:rPr>
              <a:t>Rights </a:t>
            </a:r>
            <a:r>
              <a:rPr lang="en-US" sz="3600" dirty="0">
                <a:latin typeface="Times New Roman" pitchFamily="18" charset="0"/>
                <a:cs typeface="Times New Roman" pitchFamily="18" charset="0"/>
              </a:rPr>
              <a:t>and duties of the University Community</a:t>
            </a:r>
            <a:endParaRPr lang="fr-FR" sz="3600" dirty="0">
              <a:latin typeface="Times New Roman" pitchFamily="18" charset="0"/>
              <a:cs typeface="Times New Roman" pitchFamily="18" charset="0"/>
            </a:endParaRPr>
          </a:p>
        </p:txBody>
      </p:sp>
      <p:sp>
        <p:nvSpPr>
          <p:cNvPr id="3" name="ZoneTexte 2"/>
          <p:cNvSpPr txBox="1"/>
          <p:nvPr/>
        </p:nvSpPr>
        <p:spPr>
          <a:xfrm>
            <a:off x="2915816" y="1340768"/>
            <a:ext cx="3024336" cy="461665"/>
          </a:xfrm>
          <a:prstGeom prst="rect">
            <a:avLst/>
          </a:prstGeom>
          <a:noFill/>
        </p:spPr>
        <p:txBody>
          <a:bodyPr wrap="square" rtlCol="0">
            <a:spAutoFit/>
          </a:bodyPr>
          <a:lstStyle/>
          <a:p>
            <a:r>
              <a:rPr lang="en-GB" sz="2400" b="1" dirty="0" smtClean="0"/>
              <a:t>Chapter 03</a:t>
            </a:r>
            <a:endParaRPr lang="fr-FR" sz="2400" b="1" dirty="0"/>
          </a:p>
        </p:txBody>
      </p:sp>
    </p:spTree>
    <p:extLst>
      <p:ext uri="{BB962C8B-B14F-4D97-AF65-F5344CB8AC3E}">
        <p14:creationId xmlns:p14="http://schemas.microsoft.com/office/powerpoint/2010/main" val="2188562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ronde 3"/>
          <p:cNvSpPr/>
          <p:nvPr/>
        </p:nvSpPr>
        <p:spPr>
          <a:xfrm rot="10800000" flipV="1">
            <a:off x="3563888" y="4167420"/>
            <a:ext cx="5184578" cy="813094"/>
          </a:xfrm>
          <a:prstGeom prst="wedgeEllipseCallout">
            <a:avLst>
              <a:gd name="adj1" fmla="val 43258"/>
              <a:gd name="adj2" fmla="val -13110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ln>
                  <a:solidFill>
                    <a:schemeClr val="tx1"/>
                  </a:solidFill>
                </a:ln>
                <a:solidFill>
                  <a:schemeClr val="tx1"/>
                </a:solidFill>
                <a:latin typeface="Times New Roman" pitchFamily="18" charset="0"/>
                <a:cs typeface="Times New Roman" pitchFamily="18" charset="0"/>
              </a:rPr>
              <a:t>Charter of Ethics and Deontology </a:t>
            </a:r>
            <a:endParaRPr lang="fr-FR" sz="2400" dirty="0">
              <a:ln>
                <a:solidFill>
                  <a:schemeClr val="tx1"/>
                </a:solidFill>
              </a:ln>
              <a:solidFill>
                <a:schemeClr val="tx1"/>
              </a:solidFill>
              <a:latin typeface="Times New Roman" pitchFamily="18" charset="0"/>
              <a:cs typeface="Times New Roman" pitchFamily="18" charset="0"/>
            </a:endParaRPr>
          </a:p>
        </p:txBody>
      </p:sp>
      <p:sp>
        <p:nvSpPr>
          <p:cNvPr id="2" name="ZoneTexte 1"/>
          <p:cNvSpPr txBox="1"/>
          <p:nvPr/>
        </p:nvSpPr>
        <p:spPr>
          <a:xfrm>
            <a:off x="502239" y="406004"/>
            <a:ext cx="8136904" cy="461665"/>
          </a:xfrm>
          <a:prstGeom prst="rect">
            <a:avLst/>
          </a:prstGeom>
          <a:noFill/>
        </p:spPr>
        <p:txBody>
          <a:bodyPr wrap="square" rtlCol="0">
            <a:spAutoFit/>
          </a:bodyPr>
          <a:lstStyle/>
          <a:p>
            <a:r>
              <a:rPr lang="en-US" sz="2400" b="1" dirty="0">
                <a:latin typeface="Times New Roman" pitchFamily="18" charset="0"/>
                <a:cs typeface="Times New Roman" pitchFamily="18" charset="0"/>
              </a:rPr>
              <a:t>Why ethics and </a:t>
            </a:r>
            <a:r>
              <a:rPr lang="en-US" sz="2400" b="1" dirty="0" smtClean="0">
                <a:latin typeface="Times New Roman" pitchFamily="18" charset="0"/>
                <a:cs typeface="Times New Roman" pitchFamily="18" charset="0"/>
              </a:rPr>
              <a:t>deontology </a:t>
            </a:r>
            <a:r>
              <a:rPr lang="en-US" sz="2400" b="1" dirty="0">
                <a:latin typeface="Times New Roman" pitchFamily="18" charset="0"/>
                <a:cs typeface="Times New Roman" pitchFamily="18" charset="0"/>
              </a:rPr>
              <a:t>conduct in higher education?</a:t>
            </a:r>
            <a:endParaRPr lang="fr-FR" sz="2400" b="1" dirty="0">
              <a:latin typeface="Times New Roman" pitchFamily="18" charset="0"/>
              <a:cs typeface="Times New Roman" pitchFamily="18" charset="0"/>
            </a:endParaRPr>
          </a:p>
        </p:txBody>
      </p:sp>
      <p:sp>
        <p:nvSpPr>
          <p:cNvPr id="6" name="ZoneTexte 5"/>
          <p:cNvSpPr txBox="1"/>
          <p:nvPr/>
        </p:nvSpPr>
        <p:spPr>
          <a:xfrm>
            <a:off x="492320" y="1340768"/>
            <a:ext cx="8472168" cy="1938992"/>
          </a:xfrm>
          <a:prstGeom prst="rect">
            <a:avLst/>
          </a:prstGeom>
          <a:noFill/>
        </p:spPr>
        <p:txBody>
          <a:bodyPr wrap="square" rtlCol="0">
            <a:spAutoFit/>
          </a:bodyPr>
          <a:lstStyle/>
          <a:p>
            <a:r>
              <a:rPr lang="en-US" sz="2400" dirty="0"/>
              <a:t>In order to control the behavior of the university community and </a:t>
            </a:r>
            <a:r>
              <a:rPr lang="en-US" sz="2400" dirty="0" smtClean="0"/>
              <a:t> to share </a:t>
            </a:r>
            <a:r>
              <a:rPr lang="en-US" sz="2400" dirty="0"/>
              <a:t>the moral and methodological approach that leads to the recognition of the best University </a:t>
            </a:r>
            <a:r>
              <a:rPr lang="en-US" sz="2400" dirty="0" err="1"/>
              <a:t>behaviour</a:t>
            </a:r>
            <a:r>
              <a:rPr lang="en-US" sz="2400" dirty="0"/>
              <a:t> and practices in terms of ethics and deontology.</a:t>
            </a:r>
          </a:p>
        </p:txBody>
      </p:sp>
    </p:spTree>
    <p:extLst>
      <p:ext uri="{BB962C8B-B14F-4D97-AF65-F5344CB8AC3E}">
        <p14:creationId xmlns:p14="http://schemas.microsoft.com/office/powerpoint/2010/main" val="4100706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316" y="1469038"/>
            <a:ext cx="8568952" cy="4478149"/>
          </a:xfrm>
          <a:prstGeom prst="rect">
            <a:avLst/>
          </a:prstGeom>
        </p:spPr>
        <p:txBody>
          <a:bodyPr wrap="square">
            <a:spAutoFit/>
          </a:bodyPr>
          <a:lstStyle/>
          <a:p>
            <a:pPr marL="298450" marR="5080" indent="-286385">
              <a:lnSpc>
                <a:spcPct val="150100"/>
              </a:lnSpc>
              <a:spcBef>
                <a:spcPts val="125"/>
              </a:spcBef>
              <a:buClr>
                <a:srgbClr val="A42F0F"/>
              </a:buClr>
              <a:buFont typeface="Arial MT"/>
              <a:buChar char="•"/>
              <a:tabLst>
                <a:tab pos="298450" algn="l"/>
                <a:tab pos="299085" algn="l"/>
              </a:tabLst>
            </a:pPr>
            <a:r>
              <a:rPr lang="en-US" sz="2400" b="1" spc="140" dirty="0" smtClean="0">
                <a:latin typeface="+mj-lt"/>
                <a:cs typeface="Times New Roman" pitchFamily="18" charset="0"/>
              </a:rPr>
              <a:t>teaching </a:t>
            </a:r>
            <a:r>
              <a:rPr lang="en-US" sz="2400" b="1" spc="140" dirty="0">
                <a:latin typeface="+mj-lt"/>
                <a:cs typeface="Times New Roman" pitchFamily="18" charset="0"/>
              </a:rPr>
              <a:t>and research, core missions of the University, are founded on the respect for ethical values which are the source of the rules of conduct and the activities of the university com-munity as a </a:t>
            </a:r>
            <a:r>
              <a:rPr lang="en-US" sz="2400" b="1" spc="140" dirty="0" err="1">
                <a:latin typeface="+mj-lt"/>
                <a:cs typeface="Times New Roman" pitchFamily="18" charset="0"/>
              </a:rPr>
              <a:t>whole.Charter</a:t>
            </a:r>
            <a:r>
              <a:rPr lang="en-US" sz="2400" b="1" spc="140" dirty="0">
                <a:latin typeface="+mj-lt"/>
                <a:cs typeface="Times New Roman" pitchFamily="18" charset="0"/>
              </a:rPr>
              <a:t> concerns the entirety of the university </a:t>
            </a:r>
            <a:r>
              <a:rPr lang="en-US" sz="2400" b="1" spc="140" dirty="0" err="1">
                <a:latin typeface="+mj-lt"/>
                <a:cs typeface="Times New Roman" pitchFamily="18" charset="0"/>
              </a:rPr>
              <a:t>commu-nity</a:t>
            </a:r>
            <a:r>
              <a:rPr lang="en-US" sz="2400" b="1" spc="140" dirty="0">
                <a:latin typeface="+mj-lt"/>
                <a:cs typeface="Times New Roman" pitchFamily="18" charset="0"/>
              </a:rPr>
              <a:t>: professors, employees in teaching and research, </a:t>
            </a:r>
            <a:r>
              <a:rPr lang="en-US" sz="2400" b="1" spc="140" dirty="0" err="1">
                <a:latin typeface="+mj-lt"/>
                <a:cs typeface="Times New Roman" pitchFamily="18" charset="0"/>
              </a:rPr>
              <a:t>students,administrative</a:t>
            </a:r>
            <a:r>
              <a:rPr lang="en-US" sz="2400" b="1" spc="140" dirty="0">
                <a:latin typeface="+mj-lt"/>
                <a:cs typeface="Times New Roman" pitchFamily="18" charset="0"/>
              </a:rPr>
              <a:t> and technical personnel,</a:t>
            </a:r>
            <a:endParaRPr lang="fr-FR" sz="2400" b="1" dirty="0">
              <a:latin typeface="+mj-lt"/>
              <a:cs typeface="Times New Roman" pitchFamily="18" charset="0"/>
            </a:endParaRPr>
          </a:p>
        </p:txBody>
      </p:sp>
      <p:sp>
        <p:nvSpPr>
          <p:cNvPr id="3" name="Rectangle 2"/>
          <p:cNvSpPr/>
          <p:nvPr/>
        </p:nvSpPr>
        <p:spPr>
          <a:xfrm>
            <a:off x="113422" y="268709"/>
            <a:ext cx="9036496" cy="1200329"/>
          </a:xfrm>
          <a:prstGeom prst="rect">
            <a:avLst/>
          </a:prstGeom>
        </p:spPr>
        <p:txBody>
          <a:bodyPr wrap="square">
            <a:spAutoFit/>
          </a:bodyPr>
          <a:lstStyle/>
          <a:p>
            <a:r>
              <a:rPr lang="fr-FR" sz="3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University</a:t>
            </a:r>
            <a:r>
              <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Charter of </a:t>
            </a:r>
            <a:r>
              <a:rPr lang="fr-FR" sz="3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Ethics</a:t>
            </a:r>
            <a:r>
              <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and </a:t>
            </a:r>
            <a:r>
              <a:rPr lang="fr-FR" sz="3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Deontology</a:t>
            </a:r>
            <a:r>
              <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ar-DZ"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ميثاق الآداب والأخلاقيات الجامعية</a:t>
            </a:r>
            <a:endPar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extLst>
      <p:ext uri="{BB962C8B-B14F-4D97-AF65-F5344CB8AC3E}">
        <p14:creationId xmlns:p14="http://schemas.microsoft.com/office/powerpoint/2010/main" val="24862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bjectifs SMART : où va votre thè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368" y="1628800"/>
            <a:ext cx="4141807" cy="252028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99992" y="2708920"/>
            <a:ext cx="4572000" cy="646331"/>
          </a:xfrm>
          <a:prstGeom prst="rect">
            <a:avLst/>
          </a:prstGeom>
        </p:spPr>
        <p:txBody>
          <a:bodyPr>
            <a:spAutoFit/>
          </a:bodyPr>
          <a:lstStyle/>
          <a:p>
            <a:r>
              <a:rPr lang="en-US" b="1" dirty="0">
                <a:latin typeface="+mj-lt"/>
                <a:cs typeface="Times New Roman" pitchFamily="18" charset="0"/>
              </a:rPr>
              <a:t>Principles of the Charter of Ethics and Deontology of the University</a:t>
            </a:r>
            <a:endParaRPr lang="fr-FR" b="1" dirty="0">
              <a:latin typeface="+mj-lt"/>
              <a:cs typeface="Times New Roman" pitchFamily="18" charset="0"/>
            </a:endParaRPr>
          </a:p>
        </p:txBody>
      </p:sp>
    </p:spTree>
    <p:extLst>
      <p:ext uri="{BB962C8B-B14F-4D97-AF65-F5344CB8AC3E}">
        <p14:creationId xmlns:p14="http://schemas.microsoft.com/office/powerpoint/2010/main" val="1567103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8"/>
          <p:cNvSpPr txBox="1"/>
          <p:nvPr/>
        </p:nvSpPr>
        <p:spPr>
          <a:xfrm>
            <a:off x="6374360" y="1769232"/>
            <a:ext cx="2505116" cy="786113"/>
          </a:xfrm>
          <a:prstGeom prst="rect">
            <a:avLst/>
          </a:prstGeom>
          <a:solidFill>
            <a:srgbClr val="B3CFC2"/>
          </a:solidFill>
          <a:ln w="9525">
            <a:noFill/>
          </a:ln>
        </p:spPr>
        <p:txBody>
          <a:bodyPr vert="horz" wrap="square" lIns="0" tIns="229870" rIns="0" bIns="0" rtlCol="0">
            <a:spAutoFit/>
          </a:bodyPr>
          <a:lstStyle/>
          <a:p>
            <a:pPr marL="594360">
              <a:lnSpc>
                <a:spcPct val="100000"/>
              </a:lnSpc>
              <a:spcBef>
                <a:spcPts val="1810"/>
              </a:spcBef>
            </a:pP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Academic</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freedom</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a:t>
            </a:r>
            <a:endParaRP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endParaRPr>
          </a:p>
        </p:txBody>
      </p:sp>
      <p:sp>
        <p:nvSpPr>
          <p:cNvPr id="22" name="object 9"/>
          <p:cNvSpPr txBox="1"/>
          <p:nvPr/>
        </p:nvSpPr>
        <p:spPr>
          <a:xfrm>
            <a:off x="5403352" y="4047924"/>
            <a:ext cx="3774649" cy="945772"/>
          </a:xfrm>
          <a:prstGeom prst="rect">
            <a:avLst/>
          </a:prstGeom>
          <a:solidFill>
            <a:srgbClr val="B3CFC2"/>
          </a:solidFill>
          <a:ln w="9525">
            <a:solidFill>
              <a:srgbClr val="64A389"/>
            </a:solidFill>
          </a:ln>
        </p:spPr>
        <p:txBody>
          <a:bodyPr vert="horz" wrap="square" lIns="0" tIns="136525" rIns="0" bIns="0" rtlCol="0">
            <a:spAutoFit/>
          </a:bodyPr>
          <a:lstStyle/>
          <a:p>
            <a:pPr marL="1017905" marR="789940" indent="-219710">
              <a:lnSpc>
                <a:spcPts val="2100"/>
              </a:lnSpc>
              <a:spcBef>
                <a:spcPts val="1075"/>
              </a:spcBef>
            </a:pP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Responsibility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and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competence</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a:t>
            </a:r>
            <a:endParaRP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endParaRPr>
          </a:p>
        </p:txBody>
      </p:sp>
      <p:sp>
        <p:nvSpPr>
          <p:cNvPr id="23" name="object 10"/>
          <p:cNvSpPr txBox="1"/>
          <p:nvPr/>
        </p:nvSpPr>
        <p:spPr>
          <a:xfrm>
            <a:off x="5580112" y="415846"/>
            <a:ext cx="3089910" cy="852156"/>
          </a:xfrm>
          <a:prstGeom prst="rect">
            <a:avLst/>
          </a:prstGeom>
          <a:solidFill>
            <a:srgbClr val="B3CFC2"/>
          </a:solidFill>
          <a:ln w="9525">
            <a:solidFill>
              <a:srgbClr val="64A389"/>
            </a:solidFill>
          </a:ln>
        </p:spPr>
        <p:txBody>
          <a:bodyPr vert="horz" wrap="square" lIns="0" tIns="234315" rIns="0" bIns="0" rtlCol="0">
            <a:spAutoFit/>
          </a:bodyPr>
          <a:lstStyle/>
          <a:p>
            <a:pPr marL="561975">
              <a:lnSpc>
                <a:spcPct val="100000"/>
              </a:lnSpc>
              <a:spcBef>
                <a:spcPts val="1845"/>
              </a:spcBef>
            </a:pPr>
            <a:r>
              <a:rPr lang="fr-FR" sz="2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Integrity</a:t>
            </a:r>
            <a:r>
              <a:rPr lang="fr-F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and </a:t>
            </a:r>
            <a:r>
              <a:rPr lang="fr-FR" sz="20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Honesty</a:t>
            </a:r>
            <a:r>
              <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endParaRPr sz="2000" dirty="0">
              <a:latin typeface="Times New Roman" pitchFamily="18" charset="0"/>
              <a:cs typeface="Times New Roman" pitchFamily="18" charset="0"/>
            </a:endParaRPr>
          </a:p>
        </p:txBody>
      </p:sp>
      <p:sp>
        <p:nvSpPr>
          <p:cNvPr id="24" name="object 11"/>
          <p:cNvSpPr txBox="1"/>
          <p:nvPr/>
        </p:nvSpPr>
        <p:spPr>
          <a:xfrm>
            <a:off x="5292080" y="5402472"/>
            <a:ext cx="3565146" cy="941283"/>
          </a:xfrm>
          <a:prstGeom prst="rect">
            <a:avLst/>
          </a:prstGeom>
          <a:solidFill>
            <a:srgbClr val="B3CFC2"/>
          </a:solidFill>
          <a:ln w="9525">
            <a:solidFill>
              <a:srgbClr val="64A389"/>
            </a:solidFill>
          </a:ln>
        </p:spPr>
        <p:txBody>
          <a:bodyPr vert="horz" wrap="square" lIns="0" tIns="132080" rIns="0" bIns="0" rtlCol="0">
            <a:spAutoFit/>
          </a:bodyPr>
          <a:lstStyle/>
          <a:p>
            <a:pPr marL="1012825" marR="458470" indent="-543560">
              <a:lnSpc>
                <a:spcPts val="2100"/>
              </a:lnSpc>
              <a:spcBef>
                <a:spcPts val="1040"/>
              </a:spcBef>
            </a:pP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Respect of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University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Franchise </a:t>
            </a:r>
            <a:endParaRP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endParaRPr>
          </a:p>
        </p:txBody>
      </p:sp>
      <p:sp>
        <p:nvSpPr>
          <p:cNvPr id="25" name="object 12"/>
          <p:cNvSpPr txBox="1">
            <a:spLocks/>
          </p:cNvSpPr>
          <p:nvPr/>
        </p:nvSpPr>
        <p:spPr>
          <a:xfrm>
            <a:off x="1013585" y="441690"/>
            <a:ext cx="2000276" cy="788036"/>
          </a:xfrm>
          <a:prstGeom prst="rect">
            <a:avLst/>
          </a:prstGeom>
          <a:solidFill>
            <a:srgbClr val="B3CFC2"/>
          </a:solidFill>
          <a:ln w="9525">
            <a:solidFill>
              <a:srgbClr val="64A389"/>
            </a:solidFill>
          </a:ln>
        </p:spPr>
        <p:txBody>
          <a:bodyPr vert="horz" wrap="square" lIns="0" tIns="231775" rIns="0" bIns="0" rtlCol="0">
            <a:spAutoFit/>
          </a:bodyPr>
          <a:lstStyle>
            <a:lvl1pPr>
              <a:defRPr sz="3600" b="0" i="0">
                <a:solidFill>
                  <a:srgbClr val="585858"/>
                </a:solidFill>
                <a:latin typeface="Trebuchet MS"/>
                <a:ea typeface="+mj-ea"/>
                <a:cs typeface="Trebuchet MS"/>
              </a:defRPr>
            </a:lvl1pPr>
          </a:lstStyle>
          <a:p>
            <a:pPr marL="440690">
              <a:spcBef>
                <a:spcPts val="1825"/>
              </a:spcBef>
            </a:pPr>
            <a:r>
              <a:rPr lang="fr-FR" sz="1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Mutual</a:t>
            </a:r>
            <a:r>
              <a:rPr lang="fr-FR"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 </a:t>
            </a:r>
            <a:r>
              <a:rPr lang="fr-F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Respect</a:t>
            </a:r>
            <a:endParaRPr lang="fr-FR" sz="1800" dirty="0">
              <a:latin typeface="Tahoma"/>
              <a:cs typeface="Tahoma"/>
            </a:endParaRPr>
          </a:p>
        </p:txBody>
      </p:sp>
      <p:sp>
        <p:nvSpPr>
          <p:cNvPr id="26" name="object 13"/>
          <p:cNvSpPr txBox="1"/>
          <p:nvPr/>
        </p:nvSpPr>
        <p:spPr>
          <a:xfrm>
            <a:off x="183897" y="3212976"/>
            <a:ext cx="1882297" cy="523220"/>
          </a:xfrm>
          <a:prstGeom prst="rect">
            <a:avLst/>
          </a:prstGeom>
          <a:solidFill>
            <a:srgbClr val="B3CFC2"/>
          </a:solidFill>
          <a:ln w="9525">
            <a:solidFill>
              <a:srgbClr val="64A389"/>
            </a:solidFill>
          </a:ln>
        </p:spPr>
        <p:txBody>
          <a:bodyPr vert="horz" wrap="square" lIns="0" tIns="243840" rIns="0" bIns="0" rtlCol="0">
            <a:spAutoFit/>
          </a:bodyPr>
          <a:lstStyle/>
          <a:p>
            <a:pPr marR="635" algn="ctr">
              <a:lnSpc>
                <a:spcPct val="100000"/>
              </a:lnSpc>
              <a:spcBef>
                <a:spcPts val="1920"/>
              </a:spcBef>
            </a:pP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Equity</a:t>
            </a:r>
            <a:endParaRP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endParaRPr>
          </a:p>
        </p:txBody>
      </p:sp>
      <p:sp>
        <p:nvSpPr>
          <p:cNvPr id="27" name="object 14"/>
          <p:cNvSpPr txBox="1"/>
          <p:nvPr/>
        </p:nvSpPr>
        <p:spPr>
          <a:xfrm>
            <a:off x="683568" y="5130176"/>
            <a:ext cx="3384375" cy="1284325"/>
          </a:xfrm>
          <a:prstGeom prst="rect">
            <a:avLst/>
          </a:prstGeom>
          <a:solidFill>
            <a:srgbClr val="B3CFC2"/>
          </a:solidFill>
          <a:ln w="9525">
            <a:solidFill>
              <a:srgbClr val="64A389"/>
            </a:solidFill>
          </a:ln>
        </p:spPr>
        <p:txBody>
          <a:bodyPr vert="horz" wrap="square" lIns="0" tIns="205104" rIns="0" bIns="0" rtlCol="0">
            <a:spAutoFit/>
          </a:bodyPr>
          <a:lstStyle/>
          <a:p>
            <a:pPr marL="1270" algn="ctr">
              <a:lnSpc>
                <a:spcPts val="2130"/>
              </a:lnSpc>
              <a:spcBef>
                <a:spcPts val="1614"/>
              </a:spcBef>
            </a:pP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rPr>
              <a:t>The requirement for scientific truth, objectivity and critical spirit </a:t>
            </a:r>
            <a:endParaRPr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a:cs typeface="Tahoma"/>
            </a:endParaRPr>
          </a:p>
        </p:txBody>
      </p:sp>
      <p:sp>
        <p:nvSpPr>
          <p:cNvPr id="28" name="object 15"/>
          <p:cNvSpPr/>
          <p:nvPr/>
        </p:nvSpPr>
        <p:spPr>
          <a:xfrm>
            <a:off x="2856126" y="1298368"/>
            <a:ext cx="3518234" cy="4127691"/>
          </a:xfrm>
          <a:custGeom>
            <a:avLst/>
            <a:gdLst/>
            <a:ahLst/>
            <a:cxnLst/>
            <a:rect l="l" t="t" r="r" b="b"/>
            <a:pathLst>
              <a:path w="4842509" h="4979670">
                <a:moveTo>
                  <a:pt x="609981" y="2254885"/>
                </a:moveTo>
                <a:lnTo>
                  <a:pt x="607822" y="2252726"/>
                </a:lnTo>
                <a:lnTo>
                  <a:pt x="76200" y="2252726"/>
                </a:lnTo>
                <a:lnTo>
                  <a:pt x="76200" y="2219452"/>
                </a:lnTo>
                <a:lnTo>
                  <a:pt x="0" y="2257552"/>
                </a:lnTo>
                <a:lnTo>
                  <a:pt x="76200" y="2295652"/>
                </a:lnTo>
                <a:lnTo>
                  <a:pt x="76200" y="2262251"/>
                </a:lnTo>
                <a:lnTo>
                  <a:pt x="607822" y="2262251"/>
                </a:lnTo>
                <a:lnTo>
                  <a:pt x="609981" y="2260092"/>
                </a:lnTo>
                <a:lnTo>
                  <a:pt x="609981" y="2254885"/>
                </a:lnTo>
                <a:close/>
              </a:path>
              <a:path w="4842509" h="4979670">
                <a:moveTo>
                  <a:pt x="883285" y="1710309"/>
                </a:moveTo>
                <a:lnTo>
                  <a:pt x="882142" y="1708023"/>
                </a:lnTo>
                <a:lnTo>
                  <a:pt x="39065" y="75120"/>
                </a:lnTo>
                <a:lnTo>
                  <a:pt x="67221" y="60579"/>
                </a:lnTo>
                <a:lnTo>
                  <a:pt x="68707" y="59817"/>
                </a:lnTo>
                <a:lnTo>
                  <a:pt x="0" y="9525"/>
                </a:lnTo>
                <a:lnTo>
                  <a:pt x="1016" y="94742"/>
                </a:lnTo>
                <a:lnTo>
                  <a:pt x="30683" y="79438"/>
                </a:lnTo>
                <a:lnTo>
                  <a:pt x="873633" y="1712341"/>
                </a:lnTo>
                <a:lnTo>
                  <a:pt x="874903" y="1714627"/>
                </a:lnTo>
                <a:lnTo>
                  <a:pt x="877697" y="1715643"/>
                </a:lnTo>
                <a:lnTo>
                  <a:pt x="880110" y="1714373"/>
                </a:lnTo>
                <a:lnTo>
                  <a:pt x="882396" y="1713230"/>
                </a:lnTo>
                <a:lnTo>
                  <a:pt x="883285" y="1710309"/>
                </a:lnTo>
                <a:close/>
              </a:path>
              <a:path w="4842509" h="4979670">
                <a:moveTo>
                  <a:pt x="1088898" y="2981579"/>
                </a:moveTo>
                <a:lnTo>
                  <a:pt x="1088263" y="2978658"/>
                </a:lnTo>
                <a:lnTo>
                  <a:pt x="1085977" y="2977261"/>
                </a:lnTo>
                <a:lnTo>
                  <a:pt x="1083691" y="2975991"/>
                </a:lnTo>
                <a:lnTo>
                  <a:pt x="1080770" y="2976626"/>
                </a:lnTo>
                <a:lnTo>
                  <a:pt x="1079500" y="2978912"/>
                </a:lnTo>
                <a:lnTo>
                  <a:pt x="140309" y="4519917"/>
                </a:lnTo>
                <a:lnTo>
                  <a:pt x="111887" y="4502531"/>
                </a:lnTo>
                <a:lnTo>
                  <a:pt x="104775" y="4587494"/>
                </a:lnTo>
                <a:lnTo>
                  <a:pt x="176911" y="4542282"/>
                </a:lnTo>
                <a:lnTo>
                  <a:pt x="171081" y="4538726"/>
                </a:lnTo>
                <a:lnTo>
                  <a:pt x="148437" y="4524883"/>
                </a:lnTo>
                <a:lnTo>
                  <a:pt x="1087628" y="2983865"/>
                </a:lnTo>
                <a:lnTo>
                  <a:pt x="1088898" y="2981579"/>
                </a:lnTo>
                <a:close/>
              </a:path>
              <a:path w="4842509" h="4979670">
                <a:moveTo>
                  <a:pt x="4586351" y="0"/>
                </a:moveTo>
                <a:lnTo>
                  <a:pt x="4510405" y="38735"/>
                </a:lnTo>
                <a:lnTo>
                  <a:pt x="4537126" y="58483"/>
                </a:lnTo>
                <a:lnTo>
                  <a:pt x="3320288" y="1704213"/>
                </a:lnTo>
                <a:lnTo>
                  <a:pt x="3318764" y="1706372"/>
                </a:lnTo>
                <a:lnTo>
                  <a:pt x="3319272" y="1709293"/>
                </a:lnTo>
                <a:lnTo>
                  <a:pt x="3321304" y="1710944"/>
                </a:lnTo>
                <a:lnTo>
                  <a:pt x="3323463" y="1712468"/>
                </a:lnTo>
                <a:lnTo>
                  <a:pt x="3326384" y="1711960"/>
                </a:lnTo>
                <a:lnTo>
                  <a:pt x="3328035" y="1709928"/>
                </a:lnTo>
                <a:lnTo>
                  <a:pt x="4544796" y="64147"/>
                </a:lnTo>
                <a:lnTo>
                  <a:pt x="4571619" y="83947"/>
                </a:lnTo>
                <a:lnTo>
                  <a:pt x="4578324" y="45720"/>
                </a:lnTo>
                <a:lnTo>
                  <a:pt x="4586351" y="0"/>
                </a:lnTo>
                <a:close/>
              </a:path>
              <a:path w="4842509" h="4979670">
                <a:moveTo>
                  <a:pt x="4726305" y="3258820"/>
                </a:moveTo>
                <a:lnTo>
                  <a:pt x="4713617" y="3218434"/>
                </a:lnTo>
                <a:lnTo>
                  <a:pt x="4700778" y="3177540"/>
                </a:lnTo>
                <a:lnTo>
                  <a:pt x="4676826" y="3200666"/>
                </a:lnTo>
                <a:lnTo>
                  <a:pt x="4203827" y="2711323"/>
                </a:lnTo>
                <a:lnTo>
                  <a:pt x="4202049" y="2709545"/>
                </a:lnTo>
                <a:lnTo>
                  <a:pt x="4199001" y="2709418"/>
                </a:lnTo>
                <a:lnTo>
                  <a:pt x="4195318" y="2713101"/>
                </a:lnTo>
                <a:lnTo>
                  <a:pt x="4195191" y="2716149"/>
                </a:lnTo>
                <a:lnTo>
                  <a:pt x="4197096" y="2718054"/>
                </a:lnTo>
                <a:lnTo>
                  <a:pt x="4669968" y="3207270"/>
                </a:lnTo>
                <a:lnTo>
                  <a:pt x="4645914" y="3230499"/>
                </a:lnTo>
                <a:lnTo>
                  <a:pt x="4726305" y="3258820"/>
                </a:lnTo>
                <a:close/>
              </a:path>
              <a:path w="4842509" h="4979670">
                <a:moveTo>
                  <a:pt x="4737862" y="4894288"/>
                </a:moveTo>
                <a:lnTo>
                  <a:pt x="4708055" y="4909121"/>
                </a:lnTo>
                <a:lnTo>
                  <a:pt x="3776091" y="3036443"/>
                </a:lnTo>
                <a:lnTo>
                  <a:pt x="3774948" y="3034030"/>
                </a:lnTo>
                <a:lnTo>
                  <a:pt x="3772027" y="3033141"/>
                </a:lnTo>
                <a:lnTo>
                  <a:pt x="3769741" y="3034284"/>
                </a:lnTo>
                <a:lnTo>
                  <a:pt x="3767328" y="3035427"/>
                </a:lnTo>
                <a:lnTo>
                  <a:pt x="3766439" y="3038348"/>
                </a:lnTo>
                <a:lnTo>
                  <a:pt x="4699546" y="4913363"/>
                </a:lnTo>
                <a:lnTo>
                  <a:pt x="4669663" y="4928235"/>
                </a:lnTo>
                <a:lnTo>
                  <a:pt x="4737735" y="4979479"/>
                </a:lnTo>
                <a:lnTo>
                  <a:pt x="4737811" y="4928070"/>
                </a:lnTo>
                <a:lnTo>
                  <a:pt x="4737862" y="4894288"/>
                </a:lnTo>
                <a:close/>
              </a:path>
              <a:path w="4842509" h="4979670">
                <a:moveTo>
                  <a:pt x="4842256" y="1714627"/>
                </a:moveTo>
                <a:lnTo>
                  <a:pt x="4757039" y="1715135"/>
                </a:lnTo>
                <a:lnTo>
                  <a:pt x="4772152" y="1744878"/>
                </a:lnTo>
                <a:lnTo>
                  <a:pt x="4195953" y="2037715"/>
                </a:lnTo>
                <a:lnTo>
                  <a:pt x="4195064" y="2040636"/>
                </a:lnTo>
                <a:lnTo>
                  <a:pt x="4196207" y="2042922"/>
                </a:lnTo>
                <a:lnTo>
                  <a:pt x="4197350" y="2045335"/>
                </a:lnTo>
                <a:lnTo>
                  <a:pt x="4200271" y="2046224"/>
                </a:lnTo>
                <a:lnTo>
                  <a:pt x="4776482" y="1753387"/>
                </a:lnTo>
                <a:lnTo>
                  <a:pt x="4791583" y="1783080"/>
                </a:lnTo>
                <a:lnTo>
                  <a:pt x="4825047" y="1737868"/>
                </a:lnTo>
                <a:lnTo>
                  <a:pt x="4842256" y="1714627"/>
                </a:lnTo>
                <a:close/>
              </a:path>
            </a:pathLst>
          </a:custGeom>
          <a:solidFill>
            <a:srgbClr val="9D2C0E"/>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w="38100">
                <a:solidFill>
                  <a:schemeClr val="tx1"/>
                </a:solidFill>
              </a:ln>
              <a:solidFill>
                <a:sysClr val="windowText" lastClr="000000"/>
              </a:solidFill>
              <a:effectLst/>
              <a:uLnTx/>
              <a:uFillTx/>
            </a:endParaRPr>
          </a:p>
        </p:txBody>
      </p:sp>
      <p:sp>
        <p:nvSpPr>
          <p:cNvPr id="32" name="object 7"/>
          <p:cNvSpPr txBox="1"/>
          <p:nvPr/>
        </p:nvSpPr>
        <p:spPr>
          <a:xfrm>
            <a:off x="2066194" y="2825481"/>
            <a:ext cx="6451771" cy="508473"/>
          </a:xfrm>
          <a:prstGeom prst="rect">
            <a:avLst/>
          </a:prstGeom>
          <a:ln>
            <a:solidFill>
              <a:schemeClr val="tx1"/>
            </a:solidFill>
          </a:ln>
        </p:spPr>
        <p:txBody>
          <a:bodyPr vert="horz" wrap="square" lIns="0" tIns="15875" rIns="0" bIns="0" rtlCol="0">
            <a:spAutoFit/>
          </a:bodyPr>
          <a:lstStyle/>
          <a:p>
            <a:pPr marL="803910" marR="5080" indent="-791210">
              <a:lnSpc>
                <a:spcPct val="100000"/>
              </a:lnSpc>
              <a:spcBef>
                <a:spcPts val="125"/>
              </a:spcBef>
            </a:pP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Principles of the </a:t>
            </a: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Charter</a:t>
            </a:r>
            <a:endParaRPr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spTree>
    <p:extLst>
      <p:ext uri="{BB962C8B-B14F-4D97-AF65-F5344CB8AC3E}">
        <p14:creationId xmlns:p14="http://schemas.microsoft.com/office/powerpoint/2010/main" val="14715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Embracing Honesty and Integrity: Cornerstones of Character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60848"/>
            <a:ext cx="230505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èche droite 2"/>
          <p:cNvSpPr/>
          <p:nvPr/>
        </p:nvSpPr>
        <p:spPr>
          <a:xfrm>
            <a:off x="3131840" y="2627784"/>
            <a:ext cx="936104" cy="39012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4" name="Rectangle 3"/>
          <p:cNvSpPr/>
          <p:nvPr/>
        </p:nvSpPr>
        <p:spPr>
          <a:xfrm>
            <a:off x="4099265" y="1778144"/>
            <a:ext cx="4788024" cy="2554545"/>
          </a:xfrm>
          <a:prstGeom prst="rect">
            <a:avLst/>
          </a:prstGeom>
        </p:spPr>
        <p:txBody>
          <a:bodyPr wrap="square">
            <a:spAutoFit/>
          </a:bodyPr>
          <a:lstStyle/>
          <a:p>
            <a:r>
              <a:rPr lang="en-US" sz="2000" b="1" dirty="0"/>
              <a:t>the members of the university community should refrain from all forms of corruption, plagiarism and conflicts of interest</a:t>
            </a:r>
            <a:r>
              <a:rPr lang="en-US" sz="2000" b="1" dirty="0" smtClean="0"/>
              <a:t>.</a:t>
            </a:r>
          </a:p>
          <a:p>
            <a:r>
              <a:rPr lang="en-US" sz="2000" b="1" dirty="0"/>
              <a:t>Integrity is also demonstrated by the wise use of the human, material and financial resources, the university community placed at its disposal</a:t>
            </a:r>
          </a:p>
        </p:txBody>
      </p:sp>
      <p:sp>
        <p:nvSpPr>
          <p:cNvPr id="5" name="Rectangle 4"/>
          <p:cNvSpPr/>
          <p:nvPr/>
        </p:nvSpPr>
        <p:spPr>
          <a:xfrm>
            <a:off x="1085854" y="3717032"/>
            <a:ext cx="1356462" cy="369332"/>
          </a:xfrm>
          <a:prstGeom prst="rect">
            <a:avLst/>
          </a:prstGeom>
        </p:spPr>
        <p:txBody>
          <a:bodyPr wrap="none">
            <a:spAutoFit/>
          </a:bodyPr>
          <a:lstStyle/>
          <a:p>
            <a:r>
              <a:rPr lang="ar-DZ" dirty="0"/>
              <a:t>النزاهة والصدق</a:t>
            </a:r>
          </a:p>
        </p:txBody>
      </p:sp>
      <p:sp>
        <p:nvSpPr>
          <p:cNvPr id="6" name="Rectangle 5"/>
          <p:cNvSpPr/>
          <p:nvPr/>
        </p:nvSpPr>
        <p:spPr>
          <a:xfrm>
            <a:off x="3347864" y="548680"/>
            <a:ext cx="3145413" cy="369332"/>
          </a:xfrm>
          <a:prstGeom prst="rect">
            <a:avLst/>
          </a:prstGeom>
        </p:spPr>
        <p:txBody>
          <a:bodyPr wrap="none">
            <a:spAutoFit/>
          </a:bodyPr>
          <a:lstStyle/>
          <a:p>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Integrity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and </a:t>
            </a:r>
            <a:r>
              <a:rPr lang="fr-FR"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Honesty</a:t>
            </a:r>
            <a:r>
              <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p:txBody>
      </p:sp>
    </p:spTree>
    <p:extLst>
      <p:ext uri="{BB962C8B-B14F-4D97-AF65-F5344CB8AC3E}">
        <p14:creationId xmlns:p14="http://schemas.microsoft.com/office/powerpoint/2010/main" val="27716394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7880</TotalTime>
  <Words>795</Words>
  <Application>Microsoft Office PowerPoint</Application>
  <PresentationFormat>Affichage à l'écran (4:3)</PresentationFormat>
  <Paragraphs>75</Paragraphs>
  <Slides>16</Slides>
  <Notes>3</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202</cp:revision>
  <dcterms:created xsi:type="dcterms:W3CDTF">2022-12-15T11:19:27Z</dcterms:created>
  <dcterms:modified xsi:type="dcterms:W3CDTF">2024-11-13T15:00:41Z</dcterms:modified>
</cp:coreProperties>
</file>