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3" r:id="rId5"/>
    <p:sldId id="268" r:id="rId6"/>
    <p:sldId id="258" r:id="rId7"/>
    <p:sldId id="264" r:id="rId8"/>
    <p:sldId id="269" r:id="rId9"/>
    <p:sldId id="259" r:id="rId10"/>
    <p:sldId id="265" r:id="rId11"/>
    <p:sldId id="260" r:id="rId12"/>
    <p:sldId id="267" r:id="rId13"/>
    <p:sldId id="270" r:id="rId14"/>
    <p:sldId id="261" r:id="rId15"/>
    <p:sldId id="266" r:id="rId16"/>
    <p:sldId id="26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544" autoAdjust="0"/>
    <p:restoredTop sz="94624"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12" y="127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hasCustomPrompt="1"/>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hasCustomPrompt="1"/>
          </p:nvPr>
        </p:nvSpPr>
        <p:spPr>
          <a:xfrm>
            <a:off x="540544" y="2250280"/>
            <a:ext cx="8062912" cy="1752600"/>
          </a:xfrm>
        </p:spPr>
        <p:txBody>
          <a:bodyPr/>
          <a:lstStyle>
            <a:lvl1pPr marL="0" marR="36830"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A4F7EDFB-355E-47EF-87C1-5A105CC1D8FE}" type="datetimeFigureOut">
              <a:rPr lang="fr-FR" smtClean="0"/>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81BB1E0-5B8A-4924-88B9-4F7C2D00817D}"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hasCustomPrompt="1"/>
          </p:nvPr>
        </p:nvSpPr>
        <p:spPr/>
        <p:txBody>
          <a:bodyPr vert="eaVert"/>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F7EDFB-355E-47EF-87C1-5A105CC1D8FE}"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1BB1E0-5B8A-4924-88B9-4F7C2D00817D}"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hasCustomPrompt="1"/>
          </p:nvPr>
        </p:nvSpPr>
        <p:spPr>
          <a:xfrm>
            <a:off x="457200" y="381000"/>
            <a:ext cx="6248400" cy="5486400"/>
          </a:xfrm>
        </p:spPr>
        <p:txBody>
          <a:bodyPr vert="eaVert"/>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F7EDFB-355E-47EF-87C1-5A105CC1D8FE}"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1BB1E0-5B8A-4924-88B9-4F7C2D00817D}"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hasCustomPrompt="1"/>
          </p:nvPr>
        </p:nvSpPr>
        <p:spPr>
          <a:xfrm>
            <a:off x="457200" y="1882808"/>
            <a:ext cx="8229600" cy="4572000"/>
          </a:xfrm>
        </p:spPr>
        <p:txBody>
          <a:body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A4F7EDFB-355E-47EF-87C1-5A105CC1D8FE}" type="datetimeFigureOut">
              <a:rPr lang="fr-FR" smtClean="0"/>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A81BB1E0-5B8A-4924-88B9-4F7C2D00817D}"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A4F7EDFB-355E-47EF-87C1-5A105CC1D8FE}" type="datetimeFigureOut">
              <a:rPr lang="fr-FR" smtClean="0"/>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A81BB1E0-5B8A-4924-88B9-4F7C2D00817D}" type="slidenum">
              <a:rPr lang="fr-FR" smtClean="0"/>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hasCustomPrompt="1"/>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hasCustomPrompt="1"/>
          </p:nvPr>
        </p:nvSpPr>
        <p:spPr>
          <a:xfrm>
            <a:off x="381000" y="1633536"/>
            <a:ext cx="3886200" cy="2286000"/>
          </a:xfrm>
        </p:spPr>
        <p:txBody>
          <a:bodyPr anchor="t"/>
          <a:lstStyle>
            <a:lvl1pPr marL="54610"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endParaRPr kumimoji="0" lang="fr-FR" smtClean="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hasCustomPrompt="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Espace réservé du contenu 3"/>
          <p:cNvSpPr>
            <a:spLocks noGrp="1"/>
          </p:cNvSpPr>
          <p:nvPr>
            <p:ph sz="half" idx="2" hasCustomPrompt="1"/>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A4F7EDFB-355E-47EF-87C1-5A105CC1D8FE}" type="datetimeFigureOut">
              <a:rPr lang="fr-FR" smtClean="0"/>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A81BB1E0-5B8A-4924-88B9-4F7C2D00817D}"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hasCustomPrompt="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endParaRPr kumimoji="0" lang="fr-FR" smtClean="0"/>
          </a:p>
        </p:txBody>
      </p:sp>
      <p:sp>
        <p:nvSpPr>
          <p:cNvPr id="4" name="Espace réservé du texte 3"/>
          <p:cNvSpPr>
            <a:spLocks noGrp="1"/>
          </p:cNvSpPr>
          <p:nvPr>
            <p:ph type="body" sz="half" idx="3" hasCustomPrompt="1"/>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endParaRPr kumimoji="0" lang="fr-FR" smtClean="0"/>
          </a:p>
        </p:txBody>
      </p:sp>
      <p:sp>
        <p:nvSpPr>
          <p:cNvPr id="5" name="Espace réservé du contenu 4"/>
          <p:cNvSpPr>
            <a:spLocks noGrp="1"/>
          </p:cNvSpPr>
          <p:nvPr>
            <p:ph sz="quarter" idx="2" hasCustomPrompt="1"/>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6" name="Espace réservé du contenu 5"/>
          <p:cNvSpPr>
            <a:spLocks noGrp="1"/>
          </p:cNvSpPr>
          <p:nvPr>
            <p:ph sz="quarter" idx="4" hasCustomPrompt="1"/>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A4F7EDFB-355E-47EF-87C1-5A105CC1D8FE}" type="datetimeFigureOut">
              <a:rPr lang="fr-FR" smtClean="0"/>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A81BB1E0-5B8A-4924-88B9-4F7C2D00817D}" type="slidenum">
              <a:rPr lang="fr-FR" smtClean="0"/>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4F7EDFB-355E-47EF-87C1-5A105CC1D8FE}"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1BB1E0-5B8A-4924-88B9-4F7C2D00817D}"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A4F7EDFB-355E-47EF-87C1-5A105CC1D8FE}" type="datetimeFigureOut">
              <a:rPr lang="fr-FR" smtClean="0"/>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A81BB1E0-5B8A-4924-88B9-4F7C2D00817D}"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19456" y="367664"/>
            <a:ext cx="914400" cy="5943600"/>
          </a:xfrm>
        </p:spPr>
        <p:txBody>
          <a:bodyPr vert="vert270" anchor="b"/>
          <a:lstStyle>
            <a:lvl1pPr marL="0" marR="18415"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hasCustomPrompt="1"/>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endParaRPr kumimoji="0" lang="fr-FR" smtClean="0"/>
          </a:p>
        </p:txBody>
      </p:sp>
      <p:sp>
        <p:nvSpPr>
          <p:cNvPr id="4" name="Espace réservé du contenu 3"/>
          <p:cNvSpPr>
            <a:spLocks noGrp="1"/>
          </p:cNvSpPr>
          <p:nvPr>
            <p:ph sz="half" idx="1" hasCustomPrompt="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A4F7EDFB-355E-47EF-87C1-5A105CC1D8FE}" type="datetimeFigureOut">
              <a:rPr lang="fr-FR" smtClean="0"/>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A81BB1E0-5B8A-4924-88B9-4F7C2D00817D}" type="slidenum">
              <a:rPr lang="fr-FR" smtClean="0"/>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hasCustomPrompt="1"/>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endParaRPr kumimoji="0" lang="fr-FR" smtClean="0"/>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A4F7EDFB-355E-47EF-87C1-5A105CC1D8FE}" type="datetimeFigureOut">
              <a:rPr lang="fr-FR" smtClean="0"/>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A81BB1E0-5B8A-4924-88B9-4F7C2D00817D}" type="slidenum">
              <a:rPr lang="fr-FR" smtClean="0"/>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endParaRPr kumimoji="0" lang="fr-FR" smtClean="0"/>
          </a:p>
          <a:p>
            <a:pPr lvl="1" eaLnBrk="1" latinLnBrk="0" hangingPunct="1"/>
            <a:r>
              <a:rPr kumimoji="0" lang="fr-FR" smtClean="0"/>
              <a:t>Deuxième niveau</a:t>
            </a:r>
            <a:endParaRPr kumimoji="0" lang="fr-FR" smtClean="0"/>
          </a:p>
          <a:p>
            <a:pPr lvl="2" eaLnBrk="1" latinLnBrk="0" hangingPunct="1"/>
            <a:r>
              <a:rPr kumimoji="0" lang="fr-FR" smtClean="0"/>
              <a:t>Troisième niveau</a:t>
            </a:r>
            <a:endParaRPr kumimoji="0" lang="fr-FR" smtClean="0"/>
          </a:p>
          <a:p>
            <a:pPr lvl="3" eaLnBrk="1" latinLnBrk="0" hangingPunct="1"/>
            <a:r>
              <a:rPr kumimoji="0" lang="fr-FR" smtClean="0"/>
              <a:t>Quatrième niveau</a:t>
            </a:r>
            <a:endParaRPr kumimoji="0" lang="fr-FR" smtClean="0"/>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4F7EDFB-355E-47EF-87C1-5A105CC1D8FE}" type="datetimeFigureOut">
              <a:rPr lang="fr-FR" smtClean="0"/>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81BB1E0-5B8A-4924-88B9-4F7C2D00817D}" type="slidenum">
              <a:rPr lang="fr-FR" smtClean="0"/>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484505"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310" indent="-384175" algn="l" rtl="0" eaLnBrk="1" latinLnBrk="0" hangingPunct="1">
        <a:spcBef>
          <a:spcPct val="20000"/>
        </a:spcBef>
        <a:buClr>
          <a:schemeClr val="accent1"/>
        </a:buClr>
        <a:buSzPct val="80000"/>
        <a:buFont typeface="Wingdings 2" panose="05020102010507070707"/>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panose="020B0604030504040204"/>
        <a:buChar char="›"/>
        <a:defRPr kumimoji="0" sz="2600" kern="1200">
          <a:solidFill>
            <a:schemeClr val="tx1"/>
          </a:solidFill>
          <a:latin typeface="+mn-lt"/>
          <a:ea typeface="+mn-ea"/>
          <a:cs typeface="+mn-cs"/>
        </a:defRPr>
      </a:lvl2pPr>
      <a:lvl3pPr marL="1106170" indent="-228600" algn="l" rtl="0" eaLnBrk="1" latinLnBrk="0" hangingPunct="1">
        <a:spcBef>
          <a:spcPct val="20000"/>
        </a:spcBef>
        <a:buClr>
          <a:schemeClr val="accent1"/>
        </a:buClr>
        <a:buFont typeface="Wingdings 2" panose="05020102010507070707"/>
        <a:buChar char=""/>
        <a:defRPr kumimoji="0" sz="2400" kern="1200">
          <a:solidFill>
            <a:schemeClr val="tx1"/>
          </a:solidFill>
          <a:latin typeface="+mn-lt"/>
          <a:ea typeface="+mn-ea"/>
          <a:cs typeface="+mn-cs"/>
        </a:defRPr>
      </a:lvl3pPr>
      <a:lvl4pPr marL="1371600" indent="-210185" algn="l" rtl="0" eaLnBrk="1" latinLnBrk="0" hangingPunct="1">
        <a:spcBef>
          <a:spcPct val="20000"/>
        </a:spcBef>
        <a:buClr>
          <a:schemeClr val="accent1"/>
        </a:buClr>
        <a:buFont typeface="Wingdings 2" panose="05020102010507070707"/>
        <a:buChar char=""/>
        <a:defRPr kumimoji="0" sz="2000" kern="1200">
          <a:solidFill>
            <a:schemeClr val="tx1"/>
          </a:solidFill>
          <a:latin typeface="+mn-lt"/>
          <a:ea typeface="+mn-ea"/>
          <a:cs typeface="+mn-cs"/>
        </a:defRPr>
      </a:lvl4pPr>
      <a:lvl5pPr marL="1600200" indent="-210185" algn="l" rtl="0" eaLnBrk="1" latinLnBrk="0" hangingPunct="1">
        <a:spcBef>
          <a:spcPct val="20000"/>
        </a:spcBef>
        <a:buClr>
          <a:schemeClr val="accent1">
            <a:tint val="75000"/>
          </a:schemeClr>
        </a:buClr>
        <a:buFont typeface="Wingdings 2" panose="05020102010507070707"/>
        <a:buChar char=""/>
        <a:defRPr kumimoji="0" sz="1900" kern="1200">
          <a:solidFill>
            <a:schemeClr val="tx1"/>
          </a:solidFill>
          <a:latin typeface="+mn-lt"/>
          <a:ea typeface="+mn-ea"/>
          <a:cs typeface="+mn-cs"/>
        </a:defRPr>
      </a:lvl5pPr>
      <a:lvl6pPr marL="1828800" indent="-210185" algn="l" rtl="0" eaLnBrk="1" latinLnBrk="0" hangingPunct="1">
        <a:spcBef>
          <a:spcPct val="20000"/>
        </a:spcBef>
        <a:buClr>
          <a:schemeClr val="accent1">
            <a:tint val="75000"/>
          </a:schemeClr>
        </a:buClr>
        <a:buFont typeface="Wingdings 2" panose="05020102010507070707"/>
        <a:buChar char=""/>
        <a:defRPr kumimoji="0" sz="1800" kern="1200">
          <a:solidFill>
            <a:schemeClr val="tx1"/>
          </a:solidFill>
          <a:latin typeface="+mn-lt"/>
          <a:ea typeface="+mn-ea"/>
          <a:cs typeface="+mn-cs"/>
        </a:defRPr>
      </a:lvl6pPr>
      <a:lvl7pPr marL="2084705" indent="-210185"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media" Target="file:///C:\Users\usre\Downloads\CIV%203.mp4" TargetMode="External"/><Relationship Id="rId1" Type="http://schemas.openxmlformats.org/officeDocument/2006/relationships/video" Target="file:///C:\Users\usre\Downloads\CIV%203.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media" Target="file:///C:\Users\usre\Downloads\CIV%201.mp4" TargetMode="External"/><Relationship Id="rId1" Type="http://schemas.openxmlformats.org/officeDocument/2006/relationships/video" Target="file:///C:\Users\usre\Downloads\CIV%201.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media" Target="file:///C:\Users\usre\Downloads\CIV%202.mp4" TargetMode="External"/><Relationship Id="rId1" Type="http://schemas.openxmlformats.org/officeDocument/2006/relationships/video" Target="file:///C:\Users\usre\Downloads\CIV%202.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0"/>
            <a:ext cx="8358246" cy="1285884"/>
          </a:xfrm>
          <a:ln>
            <a:solidFill>
              <a:srgbClr val="7030A0"/>
            </a:solidFill>
          </a:ln>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200" b="1" cap="all" dirty="0" err="1"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Westward</a:t>
            </a:r>
            <a:r>
              <a:rPr lang="fr-FR" sz="32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Expansion of usa </a:t>
            </a:r>
            <a:br>
              <a:rPr lang="fr-FR" sz="32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fr-FR" sz="3200" b="1" cap="all" dirty="0" err="1"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timeline,events</a:t>
            </a:r>
            <a:r>
              <a:rPr lang="fr-FR" sz="32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and </a:t>
            </a:r>
            <a:r>
              <a:rPr lang="fr-FR" sz="3200" b="1" cap="all" dirty="0" err="1"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facts</a:t>
            </a:r>
            <a:endParaRPr lang="fr-FR" sz="32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ous-titre 2"/>
          <p:cNvSpPr>
            <a:spLocks noGrp="1"/>
          </p:cNvSpPr>
          <p:nvPr>
            <p:ph type="subTitle" idx="1"/>
          </p:nvPr>
        </p:nvSpPr>
        <p:spPr>
          <a:xfrm>
            <a:off x="1500166" y="1357298"/>
            <a:ext cx="6400800" cy="45719"/>
          </a:xfr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r>
              <a:rPr lang="fr-FR" dirty="0" smtClean="0"/>
              <a:t>                  </a:t>
            </a:r>
            <a:r>
              <a:rPr lang="fr-FR" baseline="0" dirty="0" smtClean="0"/>
              <a:t> </a:t>
            </a:r>
            <a:endParaRPr lang="fr-FR" baseline="0" dirty="0" smtClean="0"/>
          </a:p>
          <a:p>
            <a:pPr algn="l"/>
            <a:r>
              <a:rPr kumimoji="0" lang="fr-FR" sz="9600" b="1" kern="1200" dirty="0" smtClean="0">
                <a:solidFill>
                  <a:schemeClr val="tx1"/>
                </a:solidFill>
                <a:latin typeface="Times New Roman" panose="02020603050405020304" pitchFamily="18" charset="0"/>
                <a:cs typeface="Times New Roman" panose="02020603050405020304" pitchFamily="18" charset="0"/>
              </a:rPr>
              <a:t> </a:t>
            </a:r>
            <a:r>
              <a:rPr kumimoji="0" lang="fr-FR" sz="9600" b="1" kern="1200" dirty="0" smtClean="0">
                <a:solidFill>
                  <a:schemeClr val="tx1"/>
                </a:solidFill>
                <a:latin typeface="Times New Roman" panose="02020603050405020304" pitchFamily="18" charset="0"/>
                <a:cs typeface="Times New Roman" panose="02020603050405020304" pitchFamily="18" charset="0"/>
              </a:rPr>
              <a:t>          </a:t>
            </a:r>
            <a:r>
              <a:rPr kumimoji="0" lang="en-US" sz="9600" b="1" kern="1200" dirty="0" smtClean="0">
                <a:solidFill>
                  <a:schemeClr val="tx1"/>
                </a:solidFill>
                <a:latin typeface="Times New Roman" panose="02020603050405020304" pitchFamily="18" charset="0"/>
                <a:cs typeface="Times New Roman" panose="02020603050405020304" pitchFamily="18" charset="0"/>
              </a:rPr>
              <a:t> In 1803, President Thomas Jefferson purchased the territory of Louisiana from the French government for $15 million. The Louisiana Purchase stretched from the Mississippi River to the Rocky Mountains and from Canada to New Orleans, and it doubled the size of the United States. To Jefferson, westward expansion was the key to the nation’s health: He believed that a republic depended on an independent, virtuous citizenry for its survival, and that independence and virtue went hand in hand with land ownership, especially the ownership of small farms. (“Those who labor in the earth,” he wrote, “are the chosen people of God.”) In order to provide enough land to sustain this ideal population of virtuous yeomen, the United States </a:t>
            </a:r>
            <a:endParaRPr kumimoji="0" lang="en-US" sz="9600" b="1" kern="1200" dirty="0" smtClean="0">
              <a:solidFill>
                <a:schemeClr val="tx1"/>
              </a:solidFill>
              <a:latin typeface="Times New Roman" panose="02020603050405020304" pitchFamily="18" charset="0"/>
              <a:cs typeface="Times New Roman" panose="02020603050405020304" pitchFamily="18" charset="0"/>
            </a:endParaRPr>
          </a:p>
          <a:p>
            <a:pPr algn="l"/>
            <a:r>
              <a:rPr kumimoji="0" lang="en-US" sz="9600" b="1" kern="1200" dirty="0" smtClean="0">
                <a:solidFill>
                  <a:schemeClr val="tx1"/>
                </a:solidFill>
                <a:latin typeface="Times New Roman" panose="02020603050405020304" pitchFamily="18" charset="0"/>
                <a:cs typeface="Times New Roman" panose="02020603050405020304" pitchFamily="18" charset="0"/>
              </a:rPr>
              <a:t>would have to continue to expand</a:t>
            </a:r>
            <a:r>
              <a:rPr kumimoji="0" lang="en-US" sz="9600" b="1" kern="1200" dirty="0" smtClean="0">
                <a:solidFill>
                  <a:schemeClr val="accent1">
                    <a:lumMod val="40000"/>
                    <a:lumOff val="60000"/>
                  </a:schemeClr>
                </a:solidFill>
                <a:latin typeface="Times New Roman" panose="02020603050405020304" pitchFamily="18" charset="0"/>
                <a:cs typeface="Times New Roman" panose="02020603050405020304" pitchFamily="18" charset="0"/>
              </a:rPr>
              <a:t>.</a:t>
            </a:r>
            <a:endParaRPr kumimoji="0" lang="en-US" sz="9600" b="1" kern="1200" dirty="0" smtClean="0">
              <a:solidFill>
                <a:schemeClr val="accent1">
                  <a:lumMod val="40000"/>
                  <a:lumOff val="6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2786058"/>
            <a:ext cx="8229600" cy="1399032"/>
          </a:xfrm>
        </p:spPr>
        <p:txBody>
          <a:bodyPr>
            <a:normAutofit fontScale="90000"/>
          </a:bodyPr>
          <a:lstStyle/>
          <a:p>
            <a:r>
              <a:rPr lang="en-US" sz="2000" b="1" dirty="0" smtClean="0">
                <a:solidFill>
                  <a:schemeClr val="tx1"/>
                </a:solidFill>
                <a:latin typeface="Segoe UI" panose="020B0502040204020203"/>
                <a:ea typeface="Times New Roman" panose="02020603050405020304"/>
                <a:cs typeface="Arial" panose="020B0604020202020204"/>
              </a:rPr>
              <a:t> </a:t>
            </a:r>
            <a:r>
              <a:rPr lang="en-US" sz="2700" b="1" u="none" strike="noStrike" dirty="0" smtClean="0">
                <a:solidFill>
                  <a:schemeClr val="tx1"/>
                </a:solidFill>
                <a:latin typeface="var(--ff-secondary)"/>
                <a:ea typeface="Times New Roman" panose="02020603050405020304"/>
                <a:cs typeface="Segoe UI" panose="020B0502040204020203"/>
              </a:rPr>
              <a:t>Westward Expansion and the Mexican War; </a:t>
            </a:r>
            <a:r>
              <a:rPr lang="en-US" sz="2000" b="1" u="none" strike="noStrike" dirty="0" smtClean="0">
                <a:solidFill>
                  <a:schemeClr val="tx1"/>
                </a:solidFill>
                <a:latin typeface="Segoe UI" panose="020B0502040204020203"/>
                <a:ea typeface="Times New Roman" panose="02020603050405020304"/>
                <a:cs typeface="Arial" panose="020B0604020202020204"/>
              </a:rPr>
              <a:t>Despite this sectional conflict, Americans kept on migrating West in the years after the Missouri Compromise was adopted. Thousands of people crossed the Rockies to the </a:t>
            </a:r>
            <a:r>
              <a:rPr lang="en-US" sz="2000" b="1" u="sng" strike="noStrike" dirty="0" smtClean="0">
                <a:solidFill>
                  <a:schemeClr val="tx1"/>
                </a:solidFill>
                <a:latin typeface="Segoe UI" panose="020B0502040204020203"/>
                <a:ea typeface="Times New Roman" panose="02020603050405020304"/>
                <a:cs typeface="Arial" panose="020B0604020202020204"/>
              </a:rPr>
              <a:t>Oregon</a:t>
            </a:r>
            <a:r>
              <a:rPr lang="en-US" sz="2000" b="1" u="none" strike="noStrike" dirty="0" smtClean="0">
                <a:solidFill>
                  <a:schemeClr val="tx1"/>
                </a:solidFill>
                <a:latin typeface="Segoe UI" panose="020B0502040204020203"/>
                <a:ea typeface="Times New Roman" panose="02020603050405020304"/>
                <a:cs typeface="Arial" panose="020B0604020202020204"/>
              </a:rPr>
              <a:t> Territory, which belonged to Great Britain, and thousands more moved into the Mexican territories of </a:t>
            </a:r>
            <a:r>
              <a:rPr lang="en-US" sz="2000" b="1" u="sng" strike="noStrike" dirty="0" smtClean="0">
                <a:solidFill>
                  <a:schemeClr val="tx1"/>
                </a:solidFill>
                <a:latin typeface="Segoe UI" panose="020B0502040204020203"/>
                <a:ea typeface="Times New Roman" panose="02020603050405020304"/>
                <a:cs typeface="Arial" panose="020B0604020202020204"/>
              </a:rPr>
              <a:t>California</a:t>
            </a:r>
            <a:r>
              <a:rPr lang="en-US" sz="2000" b="1" u="none" strike="noStrike" dirty="0" smtClean="0">
                <a:solidFill>
                  <a:schemeClr val="tx1"/>
                </a:solidFill>
                <a:latin typeface="Segoe UI" panose="020B0502040204020203"/>
                <a:ea typeface="Times New Roman" panose="02020603050405020304"/>
                <a:cs typeface="Arial" panose="020B0604020202020204"/>
              </a:rPr>
              <a:t>, </a:t>
            </a:r>
            <a:r>
              <a:rPr lang="en-US" sz="2000" b="1" u="sng" strike="noStrike" dirty="0" smtClean="0">
                <a:solidFill>
                  <a:schemeClr val="tx1"/>
                </a:solidFill>
                <a:latin typeface="Segoe UI" panose="020B0502040204020203"/>
                <a:ea typeface="Times New Roman" panose="02020603050405020304"/>
                <a:cs typeface="Arial" panose="020B0604020202020204"/>
              </a:rPr>
              <a:t>New Mexico</a:t>
            </a:r>
            <a:r>
              <a:rPr lang="en-US" sz="2000" b="1" u="none" strike="noStrike" dirty="0" smtClean="0">
                <a:solidFill>
                  <a:schemeClr val="tx1"/>
                </a:solidFill>
                <a:latin typeface="Segoe UI" panose="020B0502040204020203"/>
                <a:ea typeface="Times New Roman" panose="02020603050405020304"/>
                <a:cs typeface="Arial" panose="020B0604020202020204"/>
              </a:rPr>
              <a:t> and </a:t>
            </a:r>
            <a:r>
              <a:rPr lang="en-US" sz="2000" b="1" u="sng" strike="noStrike" dirty="0" smtClean="0">
                <a:solidFill>
                  <a:schemeClr val="tx1"/>
                </a:solidFill>
                <a:latin typeface="Segoe UI" panose="020B0502040204020203"/>
                <a:ea typeface="Times New Roman" panose="02020603050405020304"/>
                <a:cs typeface="Arial" panose="020B0604020202020204"/>
              </a:rPr>
              <a:t>Texas</a:t>
            </a:r>
            <a:r>
              <a:rPr lang="en-US" sz="2000" b="1" u="none" strike="noStrike" dirty="0" smtClean="0">
                <a:solidFill>
                  <a:schemeClr val="tx1"/>
                </a:solidFill>
                <a:latin typeface="Segoe UI" panose="020B0502040204020203"/>
                <a:ea typeface="Times New Roman" panose="02020603050405020304"/>
                <a:cs typeface="Arial" panose="020B0604020202020204"/>
              </a:rPr>
              <a:t>. In 1837, American settlers in Texas joined with their </a:t>
            </a:r>
            <a:r>
              <a:rPr lang="en-US" sz="2000" b="1" u="none" strike="noStrike" dirty="0" err="1" smtClean="0">
                <a:solidFill>
                  <a:schemeClr val="tx1"/>
                </a:solidFill>
                <a:latin typeface="Segoe UI" panose="020B0502040204020203"/>
                <a:ea typeface="Times New Roman" panose="02020603050405020304"/>
                <a:cs typeface="Arial" panose="020B0604020202020204"/>
              </a:rPr>
              <a:t>Tejano</a:t>
            </a:r>
            <a:r>
              <a:rPr lang="en-US" sz="2000" b="1" u="none" strike="noStrike" dirty="0" smtClean="0">
                <a:solidFill>
                  <a:schemeClr val="tx1"/>
                </a:solidFill>
                <a:latin typeface="Segoe UI" panose="020B0502040204020203"/>
                <a:ea typeface="Times New Roman" panose="02020603050405020304"/>
                <a:cs typeface="Arial" panose="020B0604020202020204"/>
              </a:rPr>
              <a:t> neighbors (Texans of Spanish origin) and won independence from Mexico. They petitioned to join the United States as a slave </a:t>
            </a:r>
            <a:r>
              <a:rPr lang="en-US" sz="2000" b="1" u="none" strike="noStrike" dirty="0" err="1" smtClean="0">
                <a:solidFill>
                  <a:schemeClr val="tx1"/>
                </a:solidFill>
                <a:latin typeface="Segoe UI" panose="020B0502040204020203"/>
                <a:ea typeface="Times New Roman" panose="02020603050405020304"/>
                <a:cs typeface="Arial" panose="020B0604020202020204"/>
              </a:rPr>
              <a:t>state.This</a:t>
            </a:r>
            <a:r>
              <a:rPr lang="en-US" sz="2000" b="1" u="none" strike="noStrike" dirty="0" smtClean="0">
                <a:solidFill>
                  <a:schemeClr val="tx1"/>
                </a:solidFill>
                <a:latin typeface="Segoe UI" panose="020B0502040204020203"/>
                <a:ea typeface="Times New Roman" panose="02020603050405020304"/>
                <a:cs typeface="Arial" panose="020B0604020202020204"/>
              </a:rPr>
              <a:t> promised to upset the careful balance that the Missouri Compromise had achieved, and the annexation of Texas and other Mexican territories did not become a political priority until the enthusiastically expansionist cotton planter </a:t>
            </a:r>
            <a:r>
              <a:rPr lang="en-US" sz="2000" b="1" u="sng" strike="noStrike" dirty="0" smtClean="0">
                <a:solidFill>
                  <a:schemeClr val="tx1"/>
                </a:solidFill>
                <a:latin typeface="Segoe UI" panose="020B0502040204020203"/>
                <a:ea typeface="Times New Roman" panose="02020603050405020304"/>
                <a:cs typeface="Arial" panose="020B0604020202020204"/>
              </a:rPr>
              <a:t>James K. Polk</a:t>
            </a:r>
            <a:r>
              <a:rPr lang="en-US" sz="2000" b="1" u="none" strike="noStrike" dirty="0" smtClean="0">
                <a:solidFill>
                  <a:schemeClr val="tx1"/>
                </a:solidFill>
                <a:latin typeface="Segoe UI" panose="020B0502040204020203"/>
                <a:ea typeface="Times New Roman" panose="02020603050405020304"/>
                <a:cs typeface="Arial" panose="020B0604020202020204"/>
              </a:rPr>
              <a:t> was elected to the presidency in 1844. Thanks to the maneuvering of Polk and his allies, Texas joined the union as a slave state in February 1846; in June, after negotiations with Great Britain, Oregon joined as a free state. That same month ,</a:t>
            </a:r>
            <a:r>
              <a:rPr lang="en-US" sz="2000" b="1" u="none" strike="noStrike" dirty="0" err="1" smtClean="0">
                <a:solidFill>
                  <a:schemeClr val="tx1"/>
                </a:solidFill>
                <a:latin typeface="Segoe UI" panose="020B0502040204020203"/>
                <a:ea typeface="Times New Roman" panose="02020603050405020304"/>
                <a:cs typeface="Arial" panose="020B0604020202020204"/>
              </a:rPr>
              <a:t>polk</a:t>
            </a:r>
            <a:r>
              <a:rPr lang="en-US" sz="2000" b="1" u="none" strike="noStrike" dirty="0" smtClean="0">
                <a:solidFill>
                  <a:schemeClr val="tx1"/>
                </a:solidFill>
                <a:latin typeface="Segoe UI" panose="020B0502040204020203"/>
                <a:ea typeface="Times New Roman" panose="02020603050405020304"/>
                <a:cs typeface="Arial" panose="020B0604020202020204"/>
              </a:rPr>
              <a:t> declared war against </a:t>
            </a:r>
            <a:r>
              <a:rPr lang="en-US" sz="2000" b="1" u="none" strike="noStrike" dirty="0" err="1" smtClean="0">
                <a:solidFill>
                  <a:schemeClr val="tx1"/>
                </a:solidFill>
                <a:latin typeface="Segoe UI" panose="020B0502040204020203"/>
                <a:ea typeface="Times New Roman" panose="02020603050405020304"/>
                <a:cs typeface="Arial" panose="020B0604020202020204"/>
              </a:rPr>
              <a:t>mexico</a:t>
            </a:r>
            <a:r>
              <a:rPr lang="en-US" sz="2000" b="1" u="none" strike="noStrike" dirty="0" smtClean="0">
                <a:solidFill>
                  <a:schemeClr val="tx1"/>
                </a:solidFill>
                <a:latin typeface="Segoe UI" panose="020B0502040204020203"/>
                <a:ea typeface="Times New Roman" panose="02020603050405020304"/>
                <a:cs typeface="Arial" panose="020B0604020202020204"/>
              </a:rPr>
              <a:t> ,claiming (falsely) that the </a:t>
            </a:r>
            <a:r>
              <a:rPr lang="en-US" sz="2000" b="1" u="none" strike="noStrike" dirty="0" err="1" smtClean="0">
                <a:solidFill>
                  <a:schemeClr val="tx1"/>
                </a:solidFill>
                <a:latin typeface="Segoe UI" panose="020B0502040204020203"/>
                <a:ea typeface="Times New Roman" panose="02020603050405020304"/>
                <a:cs typeface="Arial" panose="020B0604020202020204"/>
              </a:rPr>
              <a:t>mexican</a:t>
            </a:r>
            <a:r>
              <a:rPr lang="en-US" sz="2000" b="1" u="none" strike="noStrike" dirty="0" smtClean="0">
                <a:solidFill>
                  <a:schemeClr val="tx1"/>
                </a:solidFill>
                <a:latin typeface="Segoe UI" panose="020B0502040204020203"/>
                <a:ea typeface="Times New Roman" panose="02020603050405020304"/>
                <a:cs typeface="Arial" panose="020B0604020202020204"/>
              </a:rPr>
              <a:t> army had invaded our territory and shed </a:t>
            </a:r>
            <a:r>
              <a:rPr lang="en-US" sz="2000" b="1" u="none" strike="noStrike" dirty="0" err="1" smtClean="0">
                <a:solidFill>
                  <a:schemeClr val="tx1"/>
                </a:solidFill>
                <a:latin typeface="Segoe UI" panose="020B0502040204020203"/>
                <a:ea typeface="Times New Roman" panose="02020603050405020304"/>
                <a:cs typeface="Arial" panose="020B0604020202020204"/>
              </a:rPr>
              <a:t>american</a:t>
            </a:r>
            <a:r>
              <a:rPr lang="en-US" sz="2000" b="1" u="none" strike="noStrike" dirty="0" smtClean="0">
                <a:solidFill>
                  <a:schemeClr val="tx1"/>
                </a:solidFill>
                <a:latin typeface="Segoe UI" panose="020B0502040204020203"/>
                <a:ea typeface="Times New Roman" panose="02020603050405020304"/>
                <a:cs typeface="Arial" panose="020B0604020202020204"/>
              </a:rPr>
              <a:t> blood on </a:t>
            </a:r>
            <a:r>
              <a:rPr lang="en-US" sz="2000" b="1" u="none" strike="noStrike" dirty="0" err="1" smtClean="0">
                <a:solidFill>
                  <a:schemeClr val="tx1"/>
                </a:solidFill>
                <a:latin typeface="Segoe UI" panose="020B0502040204020203"/>
                <a:ea typeface="Times New Roman" panose="02020603050405020304"/>
                <a:cs typeface="Arial" panose="020B0604020202020204"/>
              </a:rPr>
              <a:t>american</a:t>
            </a:r>
            <a:r>
              <a:rPr lang="en-US" sz="2000" b="1" u="none" strike="noStrike" dirty="0" smtClean="0">
                <a:solidFill>
                  <a:schemeClr val="tx1"/>
                </a:solidFill>
                <a:latin typeface="Segoe UI" panose="020B0502040204020203"/>
                <a:ea typeface="Times New Roman" panose="02020603050405020304"/>
                <a:cs typeface="Arial" panose="020B0604020202020204"/>
              </a:rPr>
              <a:t> soil . the </a:t>
            </a:r>
            <a:r>
              <a:rPr lang="en-US" sz="2000" b="1" u="none" strike="noStrike" dirty="0" err="1" smtClean="0">
                <a:solidFill>
                  <a:schemeClr val="tx1"/>
                </a:solidFill>
                <a:latin typeface="Segoe UI" panose="020B0502040204020203"/>
                <a:ea typeface="Times New Roman" panose="02020603050405020304"/>
                <a:cs typeface="Arial" panose="020B0604020202020204"/>
              </a:rPr>
              <a:t>mexican-american</a:t>
            </a:r>
            <a:r>
              <a:rPr lang="en-US" sz="2000" b="1" u="none" strike="noStrike" dirty="0" smtClean="0">
                <a:solidFill>
                  <a:schemeClr val="tx1"/>
                </a:solidFill>
                <a:latin typeface="Segoe UI" panose="020B0502040204020203"/>
                <a:ea typeface="Times New Roman" panose="02020603050405020304"/>
                <a:cs typeface="Arial" panose="020B0604020202020204"/>
              </a:rPr>
              <a:t> </a:t>
            </a:r>
            <a:r>
              <a:rPr lang="en-US" sz="2000" b="1" dirty="0" smtClean="0">
                <a:solidFill>
                  <a:schemeClr val="tx1"/>
                </a:solidFill>
                <a:latin typeface="Segoe UI" panose="020B0502040204020203"/>
                <a:ea typeface="Times New Roman" panose="02020603050405020304"/>
                <a:cs typeface="Arial" panose="020B0604020202020204"/>
              </a:rPr>
              <a:t>War proved to be relatively unpopular, in part because many Northerners objected to what they saw as a war to expand the “</a:t>
            </a:r>
            <a:r>
              <a:rPr lang="en-US" sz="2000" b="1" dirty="0" err="1" smtClean="0">
                <a:solidFill>
                  <a:schemeClr val="tx1"/>
                </a:solidFill>
                <a:latin typeface="Segoe UI" panose="020B0502040204020203"/>
                <a:ea typeface="Times New Roman" panose="02020603050405020304"/>
                <a:cs typeface="Arial" panose="020B0604020202020204"/>
              </a:rPr>
              <a:t>slaveocracy</a:t>
            </a:r>
            <a:r>
              <a:rPr lang="en-US" sz="2000" b="1" dirty="0" smtClean="0">
                <a:solidFill>
                  <a:schemeClr val="tx1"/>
                </a:solidFill>
                <a:latin typeface="Segoe UI" panose="020B0502040204020203"/>
                <a:ea typeface="Times New Roman" panose="02020603050405020304"/>
                <a:cs typeface="Arial" panose="020B0604020202020204"/>
              </a:rPr>
              <a:t>.” </a:t>
            </a:r>
            <a:endParaRPr lang="fr-FR" sz="2000" b="1" dirty="0" smtClean="0">
              <a:solidFill>
                <a:schemeClr val="tx1"/>
              </a:solidFill>
              <a:latin typeface="Calibri" panose="020F0502020204030204"/>
              <a:ea typeface="Calibri" panose="020F0502020204030204"/>
              <a:cs typeface="Arial" panose="020B0604020202020204"/>
            </a:endParaRP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texte 3"/>
          <p:cNvSpPr>
            <a:spLocks noGrp="1"/>
          </p:cNvSpPr>
          <p:nvPr>
            <p:ph type="body" sz="half" idx="3"/>
          </p:nvPr>
        </p:nvSpPr>
        <p:spPr/>
        <p:txBody>
          <a:bodyPr/>
          <a:lstStyle/>
          <a:p>
            <a:endParaRPr lang="fr-FR"/>
          </a:p>
        </p:txBody>
      </p:sp>
      <p:pic>
        <p:nvPicPr>
          <p:cNvPr id="7" name="Espace réservé du contenu 6" descr="426092949_2657534991073461_3502450192736063192_n.jpg"/>
          <p:cNvPicPr>
            <a:picLocks noGrp="1" noChangeAspect="1"/>
          </p:cNvPicPr>
          <p:nvPr>
            <p:ph sz="quarter" idx="2"/>
          </p:nvPr>
        </p:nvPicPr>
        <p:blipFill>
          <a:blip r:embed="rId1"/>
          <a:stretch>
            <a:fillRect/>
          </a:stretch>
        </p:blipFill>
        <p:spPr>
          <a:xfrm>
            <a:off x="214282" y="290513"/>
            <a:ext cx="8786873" cy="3017837"/>
          </a:xfrm>
        </p:spPr>
      </p:pic>
      <p:pic>
        <p:nvPicPr>
          <p:cNvPr id="8" name="Espace réservé du contenu 7" descr="426183567_1105760370660206_8787899265600585528_n.jpg"/>
          <p:cNvPicPr>
            <a:picLocks noGrp="1" noChangeAspect="1"/>
          </p:cNvPicPr>
          <p:nvPr>
            <p:ph sz="quarter" idx="4"/>
          </p:nvPr>
        </p:nvPicPr>
        <p:blipFill>
          <a:blip r:embed="rId2"/>
          <a:stretch>
            <a:fillRect/>
          </a:stretch>
        </p:blipFill>
        <p:spPr>
          <a:xfrm>
            <a:off x="214282" y="3357563"/>
            <a:ext cx="8786874" cy="30876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CIV 3.mp4">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85720" y="214290"/>
            <a:ext cx="8501122" cy="6286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71472" y="3000372"/>
            <a:ext cx="8229600" cy="1399032"/>
          </a:xfrm>
        </p:spPr>
        <p:txBody>
          <a:bodyPr>
            <a:normAutofit fontScale="90000"/>
          </a:bodyPr>
          <a:lstStyle/>
          <a:p>
            <a:r>
              <a:rPr lang="en-US" sz="2200" b="1" dirty="0" smtClean="0">
                <a:solidFill>
                  <a:schemeClr val="tx1"/>
                </a:solidFill>
                <a:latin typeface="Segoe UI" panose="020B0502040204020203"/>
                <a:ea typeface="Times New Roman" panose="02020603050405020304"/>
                <a:cs typeface="Arial" panose="020B0604020202020204"/>
              </a:rPr>
              <a:t>In 1846, Pennsylvania Congressman David Wilmot attached a proviso to a war-appropriations bill declaring that slavery should not be permitted in any part of the Mexican territory that the U.S. might acquire. Wilmot’s measure failed to pass, but it made explicit once again the sectional conflict that haunted the process of westward expansion.</a:t>
            </a:r>
            <a:endParaRPr lang="fr-FR" sz="2200" b="1" dirty="0" smtClean="0">
              <a:solidFill>
                <a:schemeClr val="tx1"/>
              </a:solidFill>
              <a:latin typeface="Calibri" panose="020F0502020204030204"/>
              <a:ea typeface="Calibri" panose="020F0502020204030204"/>
              <a:cs typeface="Arial" panose="020B0604020202020204"/>
            </a:endParaRPr>
          </a:p>
          <a:p>
            <a:r>
              <a:rPr lang="en-US" sz="2700" b="1" dirty="0" smtClean="0">
                <a:solidFill>
                  <a:schemeClr val="tx1"/>
                </a:solidFill>
                <a:latin typeface="var(--ff-secondary)"/>
                <a:ea typeface="Times New Roman" panose="02020603050405020304"/>
                <a:cs typeface="Segoe UI" panose="020B0502040204020203"/>
              </a:rPr>
              <a:t>Westward Expansion and the Compromise of 1850;</a:t>
            </a:r>
            <a:r>
              <a:rPr lang="en-US" sz="2700" b="1" baseline="0" dirty="0" smtClean="0">
                <a:solidFill>
                  <a:schemeClr val="tx1"/>
                </a:solidFill>
                <a:latin typeface="var(--ff-secondary)"/>
                <a:ea typeface="Times New Roman" panose="02020603050405020304"/>
                <a:cs typeface="Segoe UI" panose="020B0502040204020203"/>
              </a:rPr>
              <a:t>  </a:t>
            </a:r>
            <a:endParaRPr lang="fr-FR" sz="2700" b="1" dirty="0" smtClean="0">
              <a:solidFill>
                <a:schemeClr val="tx1"/>
              </a:solidFill>
              <a:latin typeface="Calibri" panose="020F0502020204030204"/>
              <a:ea typeface="Calibri" panose="020F0502020204030204"/>
              <a:cs typeface="Arial" panose="020B0604020202020204"/>
            </a:endParaRPr>
          </a:p>
          <a:p>
            <a:r>
              <a:rPr lang="en-US" sz="2200" b="1" dirty="0" smtClean="0">
                <a:solidFill>
                  <a:schemeClr val="tx1"/>
                </a:solidFill>
                <a:latin typeface="Segoe UI" panose="020B0502040204020203"/>
                <a:ea typeface="Times New Roman" panose="02020603050405020304"/>
                <a:cs typeface="Arial" panose="020B0604020202020204"/>
              </a:rPr>
              <a:t>In 1848, the Treaty of </a:t>
            </a:r>
            <a:r>
              <a:rPr lang="en-US" sz="2200" b="1" dirty="0" err="1" smtClean="0">
                <a:solidFill>
                  <a:schemeClr val="tx1"/>
                </a:solidFill>
                <a:latin typeface="Segoe UI" panose="020B0502040204020203"/>
                <a:ea typeface="Times New Roman" panose="02020603050405020304"/>
                <a:cs typeface="Arial" panose="020B0604020202020204"/>
              </a:rPr>
              <a:t>Guadelupe</a:t>
            </a:r>
            <a:r>
              <a:rPr lang="en-US" sz="2200" b="1" dirty="0" smtClean="0">
                <a:solidFill>
                  <a:schemeClr val="tx1"/>
                </a:solidFill>
                <a:latin typeface="Segoe UI" panose="020B0502040204020203"/>
                <a:ea typeface="Times New Roman" panose="02020603050405020304"/>
                <a:cs typeface="Arial" panose="020B0604020202020204"/>
              </a:rPr>
              <a:t> Hidalgo ended the Mexican War and added more than 1 million square miles, an area larger than the Louisiana Purchase, to the United States. The acquisition of this land re-opened the question that the Missouri Compromise had ostensibly settled: What would be the status of slavery in new American territories? After two years of increasingly volatile debate over the issue, Kentucky Senator Henry Clay proposed another compromise. It had four parts: first, California would enter the Union as a free state; second, the status of slavery in the rest of the Mexican territory would be decided by the people who lived there; third, the slave trade (but not slavery) would be abolished in Washington, D.C.; and fourth, a new Fugitive Slave Act would enable Southerners to reclaim runaway slaves who had escaped to Northern states where slavery was not allowed.</a:t>
            </a:r>
            <a:endParaRPr lang="fr-FR" sz="2200" b="1" dirty="0" smtClean="0">
              <a:solidFill>
                <a:schemeClr val="tx1"/>
              </a:solidFill>
              <a:latin typeface="Calibri" panose="020F0502020204030204"/>
              <a:ea typeface="Calibri" panose="020F0502020204030204"/>
              <a:cs typeface="Arial" panose="020B0604020202020204"/>
            </a:endParaRP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texte 3"/>
          <p:cNvSpPr>
            <a:spLocks noGrp="1"/>
          </p:cNvSpPr>
          <p:nvPr>
            <p:ph type="body" sz="half" idx="3"/>
          </p:nvPr>
        </p:nvSpPr>
        <p:spPr/>
        <p:txBody>
          <a:bodyPr/>
          <a:lstStyle/>
          <a:p>
            <a:endParaRPr lang="fr-FR"/>
          </a:p>
        </p:txBody>
      </p:sp>
      <p:pic>
        <p:nvPicPr>
          <p:cNvPr id="7" name="Espace réservé du contenu 6" descr="426285124_805990364897826_4293766644290582542_n.jpg"/>
          <p:cNvPicPr>
            <a:picLocks noGrp="1" noChangeAspect="1"/>
          </p:cNvPicPr>
          <p:nvPr>
            <p:ph sz="quarter" idx="2"/>
          </p:nvPr>
        </p:nvPicPr>
        <p:blipFill>
          <a:blip r:embed="rId1"/>
          <a:stretch>
            <a:fillRect/>
          </a:stretch>
        </p:blipFill>
        <p:spPr>
          <a:xfrm>
            <a:off x="214282" y="290513"/>
            <a:ext cx="8715436" cy="3017837"/>
          </a:xfrm>
        </p:spPr>
      </p:pic>
      <p:pic>
        <p:nvPicPr>
          <p:cNvPr id="8" name="Espace réservé du contenu 7" descr="426703973_1187106885598202_2580584970659253719_n.jpg"/>
          <p:cNvPicPr>
            <a:picLocks noGrp="1" noChangeAspect="1"/>
          </p:cNvPicPr>
          <p:nvPr>
            <p:ph sz="quarter" idx="4"/>
          </p:nvPr>
        </p:nvPicPr>
        <p:blipFill>
          <a:blip r:embed="rId2"/>
          <a:stretch>
            <a:fillRect/>
          </a:stretch>
        </p:blipFill>
        <p:spPr>
          <a:xfrm>
            <a:off x="214282" y="3357563"/>
            <a:ext cx="8715436" cy="308768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00034" y="3000372"/>
            <a:ext cx="8229600" cy="1399032"/>
          </a:xfrm>
        </p:spPr>
        <p:txBody>
          <a:bodyPr>
            <a:normAutofit fontScale="90000"/>
          </a:bodyPr>
          <a:lstStyle/>
          <a:p>
            <a:r>
              <a:rPr lang="en-US" sz="2700" b="1" dirty="0" smtClean="0">
                <a:solidFill>
                  <a:schemeClr val="tx1"/>
                </a:solidFill>
                <a:latin typeface="var(--ff-secondary)"/>
                <a:ea typeface="Times New Roman" panose="02020603050405020304"/>
                <a:cs typeface="Segoe UI" panose="020B0502040204020203"/>
              </a:rPr>
              <a:t>Bleeding Kansas;</a:t>
            </a:r>
            <a:endParaRPr lang="fr-FR" sz="2700" dirty="0" smtClean="0">
              <a:solidFill>
                <a:schemeClr val="tx1"/>
              </a:solidFill>
              <a:latin typeface="Calibri" panose="020F0502020204030204"/>
              <a:ea typeface="Calibri" panose="020F0502020204030204"/>
              <a:cs typeface="Arial" panose="020B0604020202020204"/>
            </a:endParaRPr>
          </a:p>
          <a:p>
            <a:r>
              <a:rPr lang="en-US" sz="2000" b="1" dirty="0" smtClean="0">
                <a:solidFill>
                  <a:schemeClr val="tx1"/>
                </a:solidFill>
                <a:latin typeface="Segoe UI" panose="020B0502040204020203"/>
                <a:ea typeface="Times New Roman" panose="02020603050405020304"/>
                <a:cs typeface="Arial" panose="020B0604020202020204"/>
              </a:rPr>
              <a:t>But the larger question remained unanswered. In 1854, Illinois Senator Stephen A. Douglas proposed that two new states, Kansas and Nebraska, be established in the Louisiana Purchase west of Iowa and Missouri. According to the terms of the Missouri Compromise, both new states would prohibit slavery because both were north of the 36º30’ parallel. However, since no Southern legislator would approve a plan that would give more power to “free-soil” Northerners, Douglas came up with a middle ground that he called “popular sovereignty”: letting the settlers of the territories decide for themselves whether their states would be slave or </a:t>
            </a:r>
            <a:r>
              <a:rPr lang="en-US" sz="2000" b="1" dirty="0" err="1" smtClean="0">
                <a:solidFill>
                  <a:schemeClr val="tx1"/>
                </a:solidFill>
                <a:latin typeface="Segoe UI" panose="020B0502040204020203"/>
                <a:ea typeface="Times New Roman" panose="02020603050405020304"/>
                <a:cs typeface="Arial" panose="020B0604020202020204"/>
              </a:rPr>
              <a:t>free.Northerners</a:t>
            </a:r>
            <a:r>
              <a:rPr lang="en-US" sz="2000" b="1" dirty="0" smtClean="0">
                <a:solidFill>
                  <a:schemeClr val="tx1"/>
                </a:solidFill>
                <a:latin typeface="Segoe UI" panose="020B0502040204020203"/>
                <a:ea typeface="Times New Roman" panose="02020603050405020304"/>
                <a:cs typeface="Arial" panose="020B0604020202020204"/>
              </a:rPr>
              <a:t> were outraged: Douglas, in their view, had caved to the demands of the “</a:t>
            </a:r>
            <a:r>
              <a:rPr lang="en-US" sz="2000" b="1" dirty="0" err="1" smtClean="0">
                <a:solidFill>
                  <a:schemeClr val="tx1"/>
                </a:solidFill>
                <a:latin typeface="Segoe UI" panose="020B0502040204020203"/>
                <a:ea typeface="Times New Roman" panose="02020603050405020304"/>
                <a:cs typeface="Arial" panose="020B0604020202020204"/>
              </a:rPr>
              <a:t>slaveocracy</a:t>
            </a:r>
            <a:r>
              <a:rPr lang="en-US" sz="2000" b="1" dirty="0" smtClean="0">
                <a:solidFill>
                  <a:schemeClr val="tx1"/>
                </a:solidFill>
                <a:latin typeface="Segoe UI" panose="020B0502040204020203"/>
                <a:ea typeface="Times New Roman" panose="02020603050405020304"/>
                <a:cs typeface="Arial" panose="020B0604020202020204"/>
              </a:rPr>
              <a:t>” at their expense. The battle for Kansas and Nebraska became a battle for the soul of the nation. Emigrants from Northern and Southern states tried to influence the vote. For example, thousands of Missourians flooded into Kansas in 1854 and 1855 to vote (fraudulently) in favor of slavery. “Free-soil” settlers established a rival government, and soon Kansas spiraled into civil war. Hundreds of people died in the fighting that ensued, known as “Bleeding Kansas.”</a:t>
            </a:r>
            <a:endParaRPr lang="fr-FR" sz="2000" b="1" dirty="0" smtClean="0">
              <a:solidFill>
                <a:schemeClr val="tx1"/>
              </a:solidFill>
              <a:latin typeface="Calibri" panose="020F0502020204030204"/>
              <a:ea typeface="Calibri" panose="020F0502020204030204"/>
              <a:cs typeface="Arial" panose="020B0604020202020204"/>
            </a:endParaRPr>
          </a:p>
          <a:p>
            <a:r>
              <a:rPr lang="en-US" sz="2000" b="1" dirty="0" smtClean="0">
                <a:solidFill>
                  <a:schemeClr val="tx1"/>
                </a:solidFill>
                <a:latin typeface="Segoe UI" panose="020B0502040204020203"/>
                <a:ea typeface="Times New Roman" panose="02020603050405020304"/>
                <a:cs typeface="Arial" panose="020B0604020202020204"/>
              </a:rPr>
              <a:t>A decade later, the civil war in Kansas over the expansion of slavery was followed by a national civil war over the same issue. As Thomas Jefferson had predicted, it was the question of slavery in the West–a place that seemed to be the emblem of American freedom–that proved to be “the knell of the union.”</a:t>
            </a:r>
            <a:endParaRPr lang="fr-FR" sz="2000" b="1" dirty="0" smtClean="0">
              <a:solidFill>
                <a:schemeClr val="tx1"/>
              </a:solidFill>
              <a:latin typeface="Calibri" panose="020F0502020204030204"/>
              <a:ea typeface="Calibri" panose="020F0502020204030204"/>
              <a:cs typeface="Arial" panose="020B0604020202020204"/>
            </a:endParaRP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noAutofit/>
          </a:bodyPr>
          <a:lstStyle/>
          <a:p>
            <a:pPr rtl="0" eaLnBrk="1" latinLnBrk="0" hangingPunct="1"/>
            <a:br>
              <a:rPr lang="en-US" sz="2400" i="1" kern="1200"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br>
              <a:rPr lang="en-US" sz="2400" i="1" dirty="0" smtClean="0">
                <a:solidFill>
                  <a:schemeClr val="tx2"/>
                </a:solidFill>
                <a:latin typeface="Calibri" panose="020F0502020204030204"/>
                <a:ea typeface="+mn-ea"/>
                <a:cs typeface="+mn-cs"/>
              </a:rPr>
            </a:br>
            <a:r>
              <a:rPr lang="en-US" sz="2700" i="1" kern="1200" dirty="0" smtClean="0">
                <a:solidFill>
                  <a:schemeClr val="tx1"/>
                </a:solidFill>
                <a:latin typeface="Calibri" panose="020F0502020204030204"/>
                <a:ea typeface="+mn-ea"/>
                <a:cs typeface="+mn-cs"/>
              </a:rPr>
              <a:t>The westward expansion of the United States is one of the defining themes of 19th-century American history, but it is not just the story of Jefferson’s expanding “empire of liberty.” On the contrary, as one historian writes, in the six decades after the Louisiana Purchase, westward expansion “very nearly destroy[</a:t>
            </a:r>
            <a:r>
              <a:rPr lang="en-US" sz="2700" i="1" kern="1200" dirty="0" err="1" smtClean="0">
                <a:solidFill>
                  <a:schemeClr val="tx1"/>
                </a:solidFill>
                <a:latin typeface="Calibri" panose="020F0502020204030204"/>
                <a:ea typeface="+mn-ea"/>
                <a:cs typeface="+mn-cs"/>
              </a:rPr>
              <a:t>ed</a:t>
            </a:r>
            <a:r>
              <a:rPr lang="en-US" sz="2700" i="1" kern="1200" dirty="0" smtClean="0">
                <a:solidFill>
                  <a:schemeClr val="tx1"/>
                </a:solidFill>
                <a:latin typeface="Calibri" panose="020F0502020204030204"/>
                <a:ea typeface="+mn-ea"/>
                <a:cs typeface="+mn-cs"/>
              </a:rPr>
              <a:t>] the republic</a:t>
            </a:r>
            <a:r>
              <a:rPr lang="en-US" sz="2700" i="1" kern="1200" baseline="0" dirty="0" smtClean="0">
                <a:solidFill>
                  <a:schemeClr val="tx1"/>
                </a:solidFill>
                <a:latin typeface="Calibri" panose="020F0502020204030204"/>
                <a:ea typeface="+mn-ea"/>
                <a:cs typeface="+mn-cs"/>
              </a:rPr>
              <a:t> .                              </a:t>
            </a:r>
            <a:endParaRPr lang="fr-FR" sz="2700" dirty="0" smtClean="0">
              <a:solidFill>
                <a:schemeClr val="tx1"/>
              </a:solidFill>
            </a:endParaRPr>
          </a:p>
          <a:p>
            <a:pPr algn="l" rtl="0" eaLnBrk="1" fontAlgn="base" latinLnBrk="0" hangingPunct="1"/>
            <a:endParaRPr lang="en-US" sz="2700" b="1" i="1" kern="1200" baseline="0" dirty="0" smtClean="0">
              <a:solidFill>
                <a:schemeClr val="tx2"/>
              </a:solidFill>
              <a:latin typeface="Calibri" panose="020F0502020204030204"/>
              <a:ea typeface="+mn-ea"/>
              <a:cs typeface="+mn-cs"/>
            </a:endParaRP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flipH="1">
            <a:off x="285720" y="290732"/>
            <a:ext cx="1079286" cy="3017520"/>
          </a:xfrm>
        </p:spPr>
        <p:txBody>
          <a:bodyPr/>
          <a:lstStyle/>
          <a:p>
            <a:endParaRPr lang="fr-FR" dirty="0"/>
          </a:p>
        </p:txBody>
      </p:sp>
      <p:sp>
        <p:nvSpPr>
          <p:cNvPr id="4" name="Espace réservé du texte 3"/>
          <p:cNvSpPr>
            <a:spLocks noGrp="1"/>
          </p:cNvSpPr>
          <p:nvPr>
            <p:ph type="body" sz="half" idx="3"/>
          </p:nvPr>
        </p:nvSpPr>
        <p:spPr/>
        <p:txBody>
          <a:bodyPr/>
          <a:lstStyle/>
          <a:p>
            <a:endParaRPr lang="fr-FR"/>
          </a:p>
        </p:txBody>
      </p:sp>
      <p:pic>
        <p:nvPicPr>
          <p:cNvPr id="7" name="Espace réservé du contenu 6" descr="426103224_313613691697303_7813721671919088860_n.jpg"/>
          <p:cNvPicPr>
            <a:picLocks noGrp="1" noChangeAspect="1"/>
          </p:cNvPicPr>
          <p:nvPr>
            <p:ph sz="quarter" idx="2"/>
          </p:nvPr>
        </p:nvPicPr>
        <p:blipFill>
          <a:blip r:embed="rId1"/>
          <a:stretch>
            <a:fillRect/>
          </a:stretch>
        </p:blipFill>
        <p:spPr>
          <a:xfrm>
            <a:off x="285720" y="142852"/>
            <a:ext cx="8215370" cy="3308350"/>
          </a:xfrm>
        </p:spPr>
      </p:pic>
      <p:pic>
        <p:nvPicPr>
          <p:cNvPr id="8" name="Espace réservé du contenu 7" descr="426082540_929334222158314_5828070088521206059_n.jpg"/>
          <p:cNvPicPr>
            <a:picLocks noGrp="1" noChangeAspect="1"/>
          </p:cNvPicPr>
          <p:nvPr>
            <p:ph sz="quarter" idx="4"/>
          </p:nvPr>
        </p:nvPicPr>
        <p:blipFill>
          <a:blip r:embed="rId2"/>
          <a:stretch>
            <a:fillRect/>
          </a:stretch>
        </p:blipFill>
        <p:spPr>
          <a:xfrm>
            <a:off x="285720" y="3429000"/>
            <a:ext cx="8215369" cy="30178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CIV 1.mp4">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85720" y="214290"/>
            <a:ext cx="8572560" cy="6286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3071810"/>
            <a:ext cx="8229600" cy="1399032"/>
          </a:xfrm>
        </p:spPr>
        <p:txBody>
          <a:bodyPr>
            <a:normAutofit fontScale="90000"/>
          </a:bodyPr>
          <a:lstStyle/>
          <a:p>
            <a:r>
              <a:rPr lang="en-US" sz="2700" b="1" dirty="0" smtClean="0">
                <a:solidFill>
                  <a:schemeClr val="tx1"/>
                </a:solidFill>
                <a:latin typeface="var(--ff-secondary)"/>
                <a:ea typeface="Times New Roman" panose="02020603050405020304"/>
                <a:cs typeface="Segoe UI" panose="020B0502040204020203"/>
              </a:rPr>
              <a:t>Manifest Destiny;</a:t>
            </a:r>
            <a:endParaRPr lang="fr-FR" sz="2700" b="1" dirty="0" smtClean="0">
              <a:solidFill>
                <a:schemeClr val="tx1"/>
              </a:solidFill>
              <a:latin typeface="Calibri" panose="020F0502020204030204"/>
              <a:ea typeface="Calibri" panose="020F0502020204030204"/>
              <a:cs typeface="Arial" panose="020B0604020202020204"/>
            </a:endParaRPr>
          </a:p>
          <a:p>
            <a:r>
              <a:rPr lang="en-US" sz="2000" b="1" dirty="0" smtClean="0">
                <a:solidFill>
                  <a:schemeClr val="tx1"/>
                </a:solidFill>
                <a:latin typeface="Segoe UI" panose="020B0502040204020203"/>
                <a:ea typeface="Times New Roman" panose="02020603050405020304"/>
                <a:cs typeface="Arial" panose="020B0604020202020204"/>
              </a:rPr>
              <a:t>By 1840, nearly 7 million Americans–40 percent of the nation’s population–lived in the trans-Appalachian West. Following a trail blazed by Lewis and Clark, most of these people had left their homes in the East in search of economic opportunity. Like Thomas Jefferson, many of these pioneers associated westward migration, land ownership and farming with freedom. In Europe, large numbers of factory workers formed a dependent and seemingly permanent working class; by contrast, in the United States, the western frontier offered the possibility of independence and upward mobility for all. In 1843, one thousand pioneers took to the Oregon Trail as part of the “Great Emigration.”</a:t>
            </a:r>
            <a:endParaRPr lang="fr-FR" sz="2000" b="1" dirty="0" smtClean="0">
              <a:solidFill>
                <a:schemeClr val="tx1"/>
              </a:solidFill>
              <a:latin typeface="Calibri" panose="020F0502020204030204"/>
              <a:ea typeface="Calibri" panose="020F0502020204030204"/>
              <a:cs typeface="Arial" panose="020B0604020202020204"/>
            </a:endParaRPr>
          </a:p>
          <a:p>
            <a:r>
              <a:rPr lang="en-US" sz="2000" b="1" dirty="0" smtClean="0">
                <a:solidFill>
                  <a:schemeClr val="tx1"/>
                </a:solidFill>
                <a:latin typeface="Segoe UI" panose="020B0502040204020203"/>
                <a:ea typeface="Times New Roman" panose="02020603050405020304"/>
                <a:cs typeface="Arial" panose="020B0604020202020204"/>
              </a:rPr>
              <a:t>Did you know? In 1853, the Gadsden Purchase added about 30,000 square miles of Mexican territory to the United States and fixed the boundaries of the “lower 48” where they are today.                                                    In 1845, a journalist named John O’Sullivan put a name to the idea that helped pull many pioneers toward the western frontier. Westward migration was an essential part of the republican project, he argued, and it was Americans’ “manifest destiny” to carry the “great experiment of liberty” to the edge of the continent: to “overspread and to possess the whole of the [land] which Providence has given us,” O’Sullivan wrote. The survival of American freedom depended on it.</a:t>
            </a:r>
            <a:endParaRPr lang="fr-FR" sz="2000" b="1" dirty="0" smtClean="0">
              <a:solidFill>
                <a:schemeClr val="tx1"/>
              </a:solidFill>
              <a:latin typeface="Calibri" panose="020F0502020204030204"/>
              <a:ea typeface="Calibri" panose="020F0502020204030204"/>
              <a:cs typeface="Arial" panose="020B0604020202020204"/>
            </a:endParaRP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texte 3"/>
          <p:cNvSpPr>
            <a:spLocks noGrp="1"/>
          </p:cNvSpPr>
          <p:nvPr>
            <p:ph type="body" sz="half" idx="3"/>
          </p:nvPr>
        </p:nvSpPr>
        <p:spPr/>
        <p:txBody>
          <a:bodyPr/>
          <a:lstStyle/>
          <a:p>
            <a:endParaRPr lang="fr-FR"/>
          </a:p>
        </p:txBody>
      </p:sp>
      <p:pic>
        <p:nvPicPr>
          <p:cNvPr id="7" name="Espace réservé du contenu 6" descr="426075161_1902867043498907_8569546459580246776_n.jpg"/>
          <p:cNvPicPr>
            <a:picLocks noGrp="1" noChangeAspect="1"/>
          </p:cNvPicPr>
          <p:nvPr>
            <p:ph sz="quarter" idx="2"/>
          </p:nvPr>
        </p:nvPicPr>
        <p:blipFill>
          <a:blip r:embed="rId1"/>
          <a:stretch>
            <a:fillRect/>
          </a:stretch>
        </p:blipFill>
        <p:spPr>
          <a:xfrm>
            <a:off x="214282" y="290513"/>
            <a:ext cx="8715436" cy="3017837"/>
          </a:xfrm>
        </p:spPr>
      </p:pic>
      <p:pic>
        <p:nvPicPr>
          <p:cNvPr id="8" name="Espace réservé du contenu 7" descr="426075164_370596665759292_6845496362162162648_n.jpg"/>
          <p:cNvPicPr>
            <a:picLocks noGrp="1" noChangeAspect="1"/>
          </p:cNvPicPr>
          <p:nvPr>
            <p:ph sz="quarter" idx="4"/>
          </p:nvPr>
        </p:nvPicPr>
        <p:blipFill>
          <a:blip r:embed="rId2"/>
          <a:stretch>
            <a:fillRect/>
          </a:stretch>
        </p:blipFill>
        <p:spPr>
          <a:xfrm>
            <a:off x="214282" y="3427413"/>
            <a:ext cx="8715436" cy="30178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CIV 2.mp4">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357158" y="214290"/>
            <a:ext cx="8572560" cy="6357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2714620"/>
            <a:ext cx="8229600" cy="1399032"/>
          </a:xfrm>
        </p:spPr>
        <p:txBody>
          <a:bodyPr>
            <a:noAutofit/>
          </a:bodyPr>
          <a:lstStyle/>
          <a:p>
            <a:r>
              <a:rPr kumimoji="0" lang="en-US" sz="2400" b="1" kern="120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rPr>
              <a:t>Westward Expansion and Slavery(        );</a:t>
            </a:r>
            <a:endParaRPr kumimoji="0" lang="fr-FR" sz="2400" b="1" kern="120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endParaRPr>
          </a:p>
          <a:p>
            <a:r>
              <a:rPr kumimoji="0" lang="en-US" sz="2000" b="1" kern="120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rPr>
              <a:t>Meanwhile, the question of whether or not slavery would be allowed in the new western states shadowed every conversation about the frontier. In 1820, the Missouri Compromise had attempted to resolve this question: It had admitted Missouri to the union as a slave state and Maine as a free state, preserving the fragile balance in Congress. More important, it had stipulated that in the future, slavery would be prohibited north of the southern boundary of Missouri (the 36º30’ parallel) in the rest of the Louisiana Purchase.</a:t>
            </a:r>
            <a:endParaRPr kumimoji="0" lang="fr-FR" sz="2000" b="1" kern="120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endParaRPr>
          </a:p>
          <a:p>
            <a:r>
              <a:rPr kumimoji="0" lang="en-US" sz="2000" b="1" kern="120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rPr>
              <a:t>However, the Missouri Compromise did not apply to new territories that were not part of the Louisiana Purchase, and so the issue of slavery continued to fester as the nation expanded. The Southern economy grew increasingly dependent on “King Cotton” and the system of forced labor that sustained it. Meanwhile, more and more Northerners came to believed that the expansion of slavery impinged upon their own liberty, both as citizens–the pro-slavery majority in Congress did not seem to represent their interests–and as yeoman farmers. They did not necessarily object to slavery itself, but they resented the way its expansion seemed to interfere with their own economic opportunity.</a:t>
            </a:r>
            <a:endParaRPr kumimoji="0" lang="fr-FR" sz="2000" b="1" kern="120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texte 3"/>
          <p:cNvSpPr>
            <a:spLocks noGrp="1"/>
          </p:cNvSpPr>
          <p:nvPr>
            <p:ph type="body" sz="half" idx="3"/>
          </p:nvPr>
        </p:nvSpPr>
        <p:spPr/>
        <p:txBody>
          <a:bodyPr/>
          <a:lstStyle/>
          <a:p>
            <a:endParaRPr lang="fr-FR"/>
          </a:p>
        </p:txBody>
      </p:sp>
      <p:pic>
        <p:nvPicPr>
          <p:cNvPr id="7" name="Espace réservé du contenu 6" descr="426225631_398658822814143_8054975862277997354_n.jpg"/>
          <p:cNvPicPr>
            <a:picLocks noGrp="1" noChangeAspect="1"/>
          </p:cNvPicPr>
          <p:nvPr>
            <p:ph sz="quarter" idx="2"/>
          </p:nvPr>
        </p:nvPicPr>
        <p:blipFill>
          <a:blip r:embed="rId1"/>
          <a:stretch>
            <a:fillRect/>
          </a:stretch>
        </p:blipFill>
        <p:spPr>
          <a:xfrm>
            <a:off x="214282" y="290513"/>
            <a:ext cx="8643998" cy="3017837"/>
          </a:xfrm>
        </p:spPr>
      </p:pic>
      <p:pic>
        <p:nvPicPr>
          <p:cNvPr id="8" name="Espace réservé du contenu 7" descr="426312641_935101121522098_4432624343310211883_n.jpg"/>
          <p:cNvPicPr>
            <a:picLocks noGrp="1" noChangeAspect="1"/>
          </p:cNvPicPr>
          <p:nvPr>
            <p:ph sz="quarter" idx="4"/>
          </p:nvPr>
        </p:nvPicPr>
        <p:blipFill>
          <a:blip r:embed="rId2"/>
          <a:stretch>
            <a:fillRect/>
          </a:stretch>
        </p:blipFill>
        <p:spPr>
          <a:xfrm>
            <a:off x="214282" y="3357563"/>
            <a:ext cx="8715436" cy="308768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0</TotalTime>
  <Words>8017</Words>
  <Application>WPS Presentation</Application>
  <PresentationFormat>Affichage à l'écran (4:3)</PresentationFormat>
  <Paragraphs>32</Paragraphs>
  <Slides>15</Slides>
  <Notes>0</Notes>
  <HiddenSlides>0</HiddenSlides>
  <MMClips>3</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SimSun</vt:lpstr>
      <vt:lpstr>Wingdings</vt:lpstr>
      <vt:lpstr>Wingdings 2</vt:lpstr>
      <vt:lpstr>Verdana</vt:lpstr>
      <vt:lpstr>Times New Roman</vt:lpstr>
      <vt:lpstr>Calibri</vt:lpstr>
      <vt:lpstr>var(--ff-secondary)</vt:lpstr>
      <vt:lpstr>Segoe Print</vt:lpstr>
      <vt:lpstr>Times New Roman</vt:lpstr>
      <vt:lpstr>Segoe UI</vt:lpstr>
      <vt:lpstr>Arial</vt:lpstr>
      <vt:lpstr>Century Gothic</vt:lpstr>
      <vt:lpstr>Microsoft YaHei</vt:lpstr>
      <vt:lpstr>Arial Unicode MS</vt:lpstr>
      <vt:lpstr>Verve</vt:lpstr>
      <vt:lpstr>Westward Expansion of usa  timeline,events and facts</vt:lpstr>
      <vt:lpstr>               The westward expansion of the United States is one of the defining themes of 19th-century American history, but it is not just the story of Jefferson’s expanding “empire of liberty.” On the contrary, as one historian writes, in the six decades after the Louisiana Purchase, westward expansion “very nearly destroy[ed] the republic .                              </vt:lpstr>
      <vt:lpstr>PowerPoint 演示文稿</vt:lpstr>
      <vt:lpstr>PowerPoint 演示文稿</vt:lpstr>
      <vt:lpstr>Did you know? In 1853, the Gadsden Purchase added about 30,000 square miles of Mexican territory to the United States and fixed the boundaries of the “lower 48” where they are today.                                                    In 1845, a journalist named John O’Sullivan put a name to the idea that helped pull many pioneers toward the western frontier. Westward migration was an essential part of the republican project, he argued, and it was Americans’ “manifest destiny” to carry the “great experiment of liberty” to the edge of the continent: to “overspread and to possess the whole of the [land] which Providence has given us,” O’Sullivan wrote. The survival of American freedom depended on it.</vt:lpstr>
      <vt:lpstr>PowerPoint 演示文稿</vt:lpstr>
      <vt:lpstr>PowerPoint 演示文稿</vt:lpstr>
      <vt:lpstr>However, the Missouri Compromise did not apply to new territories that were not part of the Louisiana Purchase, and so the issue of slavery continued to fester as the nation expanded. The Southern economy grew increasingly dependent on “King Cotton” and the system of forced labor that sustained it. Meanwhile, more and more Northerners came to believed that the expansion of slavery impinged upon their own liberty, both as citizens–the pro-slavery majority in Congress did not seem to represent their interests–and as yeoman farmers. They did not necessarily object to slavery itself, but they resented the way its expansion seemed to interfere with their own economic opportunity.</vt:lpstr>
      <vt:lpstr>PowerPoint 演示文稿</vt:lpstr>
      <vt:lpstr> Westward Expansion and the Mexican War; Despite this sectional conflict, Americans kept on migrating West in the years after the Missouri Compromise was adopted. Thousands of people crossed the Rockies to the Oregon Territory, which belonged to Great Britain, and thousands more moved into the Mexican territories of California, New Mexico and Texas. In 1837, American settlers in Texas joined with their Tejano neighbors (Texans of Spanish origin) and won independence from Mexico. They petitioned to join the United States as a slave state.This promised to upset the careful balance that the Missouri Compromise had achieved, and the annexation of Texas and other Mexican territories did not become a political priority until the enthusiastically expansionist cotton planter James K. Polk was elected to the presidency in 1844. Thanks to the maneuvering of Polk and his allies, Texas joined the union as a slave state in February 1846; in June, after negotiations with Great Britain, Oregon joined as a free state. That same month ,polk declared war against mexico ,claiming (falsely) that the mexican army had invaded our territory and shed american blood on american soil . the mexican-american War proved to be relatively unpopular, in part because many Northerners objected to what they saw as a war to expand the “slaveocracy.” </vt:lpstr>
      <vt:lpstr>PowerPoint 演示文稿</vt:lpstr>
      <vt:lpstr>PowerPoint 演示文稿</vt:lpstr>
      <vt:lpstr>In 1848, the Treaty of Guadelupe Hidalgo ended the Mexican War and added more than 1 million square miles, an area larger than the Louisiana Purchase, to the United States. The acquisition of this land re-opened the question that the Missouri Compromise had ostensibly settled: What would be the status of slavery in new American territories? After two years of increasingly volatile debate over the issue, Kentucky Senator Henry Clay proposed another compromise. It had four parts: first, California would enter the Union as a free state; second, the status of slavery in the rest of the Mexican territory would be decided by the people who lived there; third, the slave trade (but not slavery) would be abolished in Washington, D.C.; and fourth, a new Fugitive Slave Act would enable Southerners to reclaim runaway slaves who had escaped to Northern states where slavery was not allowed.</vt:lpstr>
      <vt:lpstr>PowerPoint 演示文稿</vt:lpstr>
      <vt:lpstr>A decade later, the civil war in Kansas over the expansion of slavery was followed by a national civil war over the same issue. As Thomas Jefferson had predicted, it was the question of slavery in the West–a place that seemed to be the emblem of American freedom–that proved to be “the knell of the union.”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Westward Expansion of usa</dc:title>
  <dc:creator>usre</dc:creator>
  <cp:lastModifiedBy>messaouda boudjerida</cp:lastModifiedBy>
  <cp:revision>19</cp:revision>
  <dcterms:created xsi:type="dcterms:W3CDTF">2024-02-25T16:56:00Z</dcterms:created>
  <dcterms:modified xsi:type="dcterms:W3CDTF">2024-10-25T13:04:59Z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B45AC3D0A5B2424FA73426A32D7E1F6D_13</vt:lpwstr>
  </property>
  <property fmtid="{D5CDD505-2E9C-101B-9397-08002B2CF9AE}" pid="3" name="KSOProductBuildVer">
    <vt:lpwstr>1036-12.2.0.18283</vt:lpwstr>
  </property>
</Properties>
</file>