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2" r:id="rId2"/>
    <p:sldId id="268" r:id="rId3"/>
    <p:sldId id="269" r:id="rId4"/>
    <p:sldId id="270" r:id="rId5"/>
    <p:sldId id="363" r:id="rId6"/>
    <p:sldId id="364" r:id="rId7"/>
    <p:sldId id="365" r:id="rId8"/>
    <p:sldId id="366" r:id="rId9"/>
    <p:sldId id="367" r:id="rId10"/>
    <p:sldId id="323" r:id="rId11"/>
    <p:sldId id="324" r:id="rId12"/>
    <p:sldId id="329" r:id="rId13"/>
    <p:sldId id="362" r:id="rId14"/>
    <p:sldId id="370" r:id="rId15"/>
    <p:sldId id="368" r:id="rId16"/>
    <p:sldId id="371" r:id="rId17"/>
    <p:sldId id="301" r:id="rId18"/>
    <p:sldId id="309" r:id="rId19"/>
    <p:sldId id="310" r:id="rId20"/>
    <p:sldId id="315" r:id="rId21"/>
    <p:sldId id="330" r:id="rId22"/>
    <p:sldId id="312" r:id="rId23"/>
    <p:sldId id="283" r:id="rId24"/>
    <p:sldId id="321" r:id="rId25"/>
    <p:sldId id="322" r:id="rId26"/>
    <p:sldId id="284" r:id="rId27"/>
    <p:sldId id="331" r:id="rId28"/>
    <p:sldId id="332" r:id="rId29"/>
    <p:sldId id="333" r:id="rId30"/>
    <p:sldId id="334" r:id="rId31"/>
    <p:sldId id="335" r:id="rId32"/>
    <p:sldId id="342" r:id="rId33"/>
    <p:sldId id="337" r:id="rId34"/>
    <p:sldId id="336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590" autoAdjust="0"/>
  </p:normalViewPr>
  <p:slideViewPr>
    <p:cSldViewPr>
      <p:cViewPr varScale="1">
        <p:scale>
          <a:sx n="83" d="100"/>
          <a:sy n="83" d="100"/>
        </p:scale>
        <p:origin x="161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5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Annuaire" TargetMode="External"/><Relationship Id="rId2" Type="http://schemas.openxmlformats.org/officeDocument/2006/relationships/hyperlink" Target="https://fr.wikipedia.org/wiki/Acrony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Service_Web#Les_Services_Web_WS" TargetMode="External"/><Relationship Id="rId4" Type="http://schemas.openxmlformats.org/officeDocument/2006/relationships/hyperlink" Target="https://fr.wikipedia.org/wiki/Extensible_Markup_Langu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R%C3%A9pertoire" TargetMode="External"/><Relationship Id="rId2" Type="http://schemas.openxmlformats.org/officeDocument/2006/relationships/hyperlink" Target="https://fr.wikipedia.org/wiki/Lis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entcamarche.net/contents/1332-xml-introduction-a-x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rveeur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Service web soap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404664"/>
            <a:ext cx="81369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pPr algn="ctr"/>
            <a:endParaRPr lang="fr-FR" sz="4000" b="1" dirty="0" smtClean="0"/>
          </a:p>
          <a:p>
            <a:pPr algn="ctr"/>
            <a:endParaRPr lang="fr-FR" sz="4000" b="1" dirty="0"/>
          </a:p>
          <a:p>
            <a:pPr algn="ctr"/>
            <a:r>
              <a:rPr lang="fr-FR" sz="4000" b="1" dirty="0" smtClean="0"/>
              <a:t>UDDI</a:t>
            </a:r>
            <a:endParaRPr lang="fr-FR" sz="4000" b="1" dirty="0"/>
          </a:p>
          <a:p>
            <a:endParaRPr lang="fr-FR" b="1" dirty="0" smtClean="0"/>
          </a:p>
          <a:p>
            <a:r>
              <a:rPr lang="fr-FR" sz="2400" b="1" dirty="0" err="1" smtClean="0"/>
              <a:t>Universal</a:t>
            </a:r>
            <a:r>
              <a:rPr lang="fr-FR" sz="2400" b="1" dirty="0" smtClean="0"/>
              <a:t> </a:t>
            </a:r>
            <a:r>
              <a:rPr lang="fr-FR" sz="2400" b="1" dirty="0"/>
              <a:t>Description </a:t>
            </a:r>
            <a:r>
              <a:rPr lang="fr-FR" sz="2400" b="1" dirty="0" err="1"/>
              <a:t>Discovery</a:t>
            </a:r>
            <a:r>
              <a:rPr lang="fr-FR" sz="2400" b="1" dirty="0"/>
              <a:t> and </a:t>
            </a:r>
            <a:r>
              <a:rPr lang="fr-FR" sz="2400" b="1" dirty="0" err="1"/>
              <a:t>Integration</a:t>
            </a:r>
            <a:r>
              <a:rPr lang="fr-FR" sz="2400" dirty="0"/>
              <a:t>, connu aussi sous l'</a:t>
            </a:r>
            <a:r>
              <a:rPr lang="fr-FR" sz="2400" dirty="0">
                <a:hlinkClick r:id="rId2" tooltip="Acronyme"/>
              </a:rPr>
              <a:t>acronyme</a:t>
            </a:r>
            <a:r>
              <a:rPr lang="fr-FR" sz="2400" dirty="0"/>
              <a:t> </a:t>
            </a:r>
            <a:r>
              <a:rPr lang="fr-FR" sz="2400" b="1" dirty="0"/>
              <a:t>UDDI</a:t>
            </a:r>
            <a:r>
              <a:rPr lang="fr-FR" sz="2400" dirty="0"/>
              <a:t>, est un </a:t>
            </a:r>
            <a:r>
              <a:rPr lang="fr-FR" sz="2400" dirty="0">
                <a:hlinkClick r:id="rId3" tooltip="Annuaire"/>
              </a:rPr>
              <a:t>annuaire</a:t>
            </a:r>
            <a:r>
              <a:rPr lang="fr-FR" sz="2400" dirty="0"/>
              <a:t> de services fondé sur </a:t>
            </a:r>
            <a:r>
              <a:rPr lang="fr-FR" sz="2400" dirty="0">
                <a:hlinkClick r:id="rId4" tooltip="Extensible Markup Language"/>
              </a:rPr>
              <a:t>XML</a:t>
            </a:r>
            <a:r>
              <a:rPr lang="fr-FR" sz="2400" dirty="0"/>
              <a:t> et plus particulièrement destiné aux </a:t>
            </a:r>
            <a:r>
              <a:rPr lang="fr-FR" sz="2400" u="sng" dirty="0">
                <a:hlinkClick r:id="rId5"/>
              </a:rPr>
              <a:t>services Web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2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476672"/>
            <a:ext cx="8625136" cy="2736304"/>
          </a:xfrm>
        </p:spPr>
        <p:txBody>
          <a:bodyPr/>
          <a:lstStyle/>
          <a:p>
            <a:r>
              <a:rPr lang="fr-FR" dirty="0" smtClean="0"/>
              <a:t>Un</a:t>
            </a:r>
            <a:r>
              <a:rPr lang="fr-FR" dirty="0"/>
              <a:t> </a:t>
            </a:r>
            <a:r>
              <a:rPr lang="fr-FR" b="1" dirty="0"/>
              <a:t>annuaire</a:t>
            </a:r>
            <a:r>
              <a:rPr lang="fr-FR" dirty="0"/>
              <a:t> est une </a:t>
            </a:r>
            <a:r>
              <a:rPr lang="fr-FR" dirty="0">
                <a:hlinkClick r:id="rId2" tooltip="Liste"/>
              </a:rPr>
              <a:t>liste</a:t>
            </a:r>
            <a:r>
              <a:rPr lang="fr-FR" dirty="0"/>
              <a:t>, un </a:t>
            </a:r>
            <a:r>
              <a:rPr lang="fr-FR" dirty="0">
                <a:hlinkClick r:id="rId3" tooltip="Répertoire"/>
              </a:rPr>
              <a:t>répertoire</a:t>
            </a:r>
            <a:r>
              <a:rPr lang="fr-FR" dirty="0"/>
              <a:t> mis à jour chaque année qui regroupe des informations (nom, adresse, coordonnées, etc.) sur les membres d’une association, d'une entreprise, d'un établissement d'enseignement, d'un </a:t>
            </a:r>
            <a:r>
              <a:rPr lang="fr-FR" dirty="0" smtClean="0"/>
              <a:t>organisme,</a:t>
            </a:r>
          </a:p>
          <a:p>
            <a:endParaRPr lang="fr-FR" dirty="0" smtClean="0"/>
          </a:p>
        </p:txBody>
      </p:sp>
      <p:sp>
        <p:nvSpPr>
          <p:cNvPr id="5" name="AutoShape 2" descr="https://upload.wikimedia.org/wikipedia/commons/thumb/8/86/Annuaire.jpg/220px-Annuair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 descr="C:\Users\EL FADJR\Desktop\220px-Annuai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40224"/>
            <a:ext cx="432048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1328"/>
            <a:ext cx="8712968" cy="511602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les </a:t>
            </a:r>
            <a:r>
              <a:rPr lang="fr-FR" dirty="0"/>
              <a:t>compagnies aériennes pourraient enregistrer leurs services dans un répertoire UDDI. </a:t>
            </a:r>
            <a:endParaRPr lang="fr-FR" dirty="0" smtClean="0"/>
          </a:p>
          <a:p>
            <a:pPr algn="just"/>
            <a:r>
              <a:rPr lang="fr-FR" dirty="0" smtClean="0"/>
              <a:t>Ensuite</a:t>
            </a:r>
            <a:r>
              <a:rPr lang="fr-FR" dirty="0"/>
              <a:t>, agences de voyages pourront rechercher le répertoire UDDI pour trouver </a:t>
            </a:r>
            <a:r>
              <a:rPr lang="fr-FR" dirty="0" smtClean="0"/>
              <a:t>service web </a:t>
            </a:r>
            <a:r>
              <a:rPr lang="fr-FR" dirty="0"/>
              <a:t>de réservation des compagnies aériennes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Lorsque </a:t>
            </a:r>
            <a:r>
              <a:rPr lang="fr-FR" dirty="0"/>
              <a:t>cette interface est trouvée, l'agence de Voyage sera en mesure de communiquer immédiatement avec ce </a:t>
            </a:r>
            <a:r>
              <a:rPr lang="fr-FR" dirty="0" smtClean="0"/>
              <a:t>service</a:t>
            </a:r>
          </a:p>
          <a:p>
            <a:pPr algn="just"/>
            <a:r>
              <a:rPr lang="fr-FR" dirty="0" smtClean="0"/>
              <a:t> réservation, comparaisons des prix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Exemple: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les </a:t>
            </a:r>
            <a:r>
              <a:rPr lang="fr-FR" dirty="0"/>
              <a:t>compagnies aériennes </a:t>
            </a:r>
          </a:p>
        </p:txBody>
      </p:sp>
    </p:spTree>
    <p:extLst>
      <p:ext uri="{BB962C8B-B14F-4D97-AF65-F5344CB8AC3E}">
        <p14:creationId xmlns:p14="http://schemas.microsoft.com/office/powerpoint/2010/main" val="9762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8" y="2564904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9160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362708" y="1196752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web1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195736" y="4869160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web3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95736" y="2924944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web2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79613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Agence de voyage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2816932"/>
            <a:ext cx="3168352" cy="505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Prix voyage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580112" y="4242404"/>
            <a:ext cx="3168352" cy="2282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qui appel ces procédure</a:t>
            </a:r>
            <a:endParaRPr lang="fr-FR" dirty="0"/>
          </a:p>
        </p:txBody>
      </p:sp>
      <p:sp>
        <p:nvSpPr>
          <p:cNvPr id="12" name="Flèche vers le bas 11"/>
          <p:cNvSpPr/>
          <p:nvPr/>
        </p:nvSpPr>
        <p:spPr>
          <a:xfrm rot="19119193">
            <a:off x="4442132" y="1645876"/>
            <a:ext cx="432048" cy="2954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6981847">
            <a:off x="3851920" y="2794951"/>
            <a:ext cx="432048" cy="2714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5567061">
            <a:off x="4702375" y="4583373"/>
            <a:ext cx="432048" cy="1366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>
            <a:off x="6804248" y="3322367"/>
            <a:ext cx="936104" cy="8300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3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6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8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105" name="Picture 9" descr="C:\Users\EL FADJR\Desktop\1_5iE11s5E66LhxHoiKFOh8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" y="312738"/>
            <a:ext cx="9033324" cy="628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consommation d’un service web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99592" y="1916832"/>
            <a:ext cx="7560840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228184" y="5013176"/>
            <a:ext cx="18722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99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 dans la programmation d’un service web la majorité des langage de programmation propose des packages pour facilité la programmation d’un client du service web</a:t>
            </a:r>
          </a:p>
          <a:p>
            <a:r>
              <a:rPr lang="fr-FR" dirty="0" smtClean="0"/>
              <a:t>Dans la majorité des langage il suffit de donner le fichier </a:t>
            </a:r>
            <a:r>
              <a:rPr lang="fr-FR" dirty="0" err="1" smtClean="0"/>
              <a:t>wsdl</a:t>
            </a:r>
            <a:r>
              <a:rPr lang="fr-FR" dirty="0" smtClean="0"/>
              <a:t> +quelques ligne de programmation et le client sera crée (programmation du bouton)</a:t>
            </a:r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1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SOAP (</a:t>
            </a:r>
            <a:r>
              <a:rPr lang="fr-FR" sz="2800" i="1" dirty="0" smtClean="0">
                <a:latin typeface="Adobe Arabic" pitchFamily="18" charset="-78"/>
                <a:cs typeface="Adobe Arabic" pitchFamily="18" charset="-78"/>
              </a:rPr>
              <a:t>Simple Object Access Protocol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Ce protocole repose entièrement sur le langage de description XML. 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Son objectif est de définir la structure générale des messages échangés entre le composants Web Services</a:t>
            </a:r>
          </a:p>
          <a:p>
            <a:pPr marL="109728" indent="0">
              <a:buNone/>
            </a:pPr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864307"/>
          </a:xfrm>
        </p:spPr>
        <p:txBody>
          <a:bodyPr/>
          <a:lstStyle/>
          <a:p>
            <a:r>
              <a:rPr lang="fr-FR" dirty="0" smtClean="0"/>
              <a:t>Un message SOAP est composé de deux parties obligatoires : l'enveloppe SOAP et le corps SOAP ; et une partie optionnelle : l'entête SOAP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214942" y="5786454"/>
            <a:ext cx="192882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572000" y="5715016"/>
            <a:ext cx="571504" cy="3571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utoShape 2" descr="Résultat de recherche d'images pour &quot;structure d'un message soap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 descr="C:\Users\EL FADJR\Desktop\25f69ed5-fd7b-4ea6-9612-fe5e342b85b2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072" y="2636912"/>
            <a:ext cx="5240696" cy="381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lui qui contient le message et ses différentes sous-blocs. Il s'agit du bloc racine XML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Header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un bloc optionnel qui contient des informations d'en-têtes sur le message. Si il est présent, ce bloc doit toujours se trouver avant le bloc </a:t>
            </a:r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 à l'intérieur du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le bloc qui contient le corps du message. Il doit absolument être présent de manière unique dans chaque message et être contenu dans le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</a:p>
          <a:p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fr-FR" dirty="0" smtClean="0"/>
              <a:t>Structure d’un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services web</a:t>
            </a:r>
            <a:endParaRPr lang="fr-FR" dirty="0"/>
          </a:p>
        </p:txBody>
      </p:sp>
      <p:pic>
        <p:nvPicPr>
          <p:cNvPr id="9218" name="Picture 2" descr="Image utilisate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22" y="1428736"/>
            <a:ext cx="8878257" cy="5429264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4143372" y="2571744"/>
            <a:ext cx="5000628" cy="2071702"/>
          </a:xfrm>
          <a:prstGeom prst="wedgeRoundRectCallout">
            <a:avLst>
              <a:gd name="adj1" fmla="val 450"/>
              <a:gd name="adj2" fmla="val 70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i="1" u="sng" dirty="0" smtClean="0">
                <a:solidFill>
                  <a:schemeClr val="tx1"/>
                </a:solidFill>
              </a:rPr>
              <a:t>Service provider service</a:t>
            </a:r>
          </a:p>
          <a:p>
            <a:pPr algn="just"/>
            <a:r>
              <a:rPr lang="fr-FR" b="1" dirty="0" smtClean="0"/>
              <a:t>Le fournisseur de service met en application le service Web et le rend disponible sur Internet.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0" y="2928934"/>
            <a:ext cx="4929190" cy="2000264"/>
          </a:xfrm>
          <a:prstGeom prst="wedgeRoundRectCallout">
            <a:avLst>
              <a:gd name="adj1" fmla="val 11877"/>
              <a:gd name="adj2" fmla="val 737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Client : C'est n'importe quel consommateur du service Web</a:t>
            </a:r>
            <a:endParaRPr lang="fr-FR" sz="2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00100" y="0"/>
            <a:ext cx="5357850" cy="1714512"/>
          </a:xfrm>
          <a:prstGeom prst="wedgeRoundRectCallout">
            <a:avLst>
              <a:gd name="adj1" fmla="val 18336"/>
              <a:gd name="adj2" fmla="val 92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/>
          </a:p>
          <a:p>
            <a:pPr algn="ctr"/>
            <a:r>
              <a:rPr lang="fr-FR" sz="2000" b="1" dirty="0" smtClean="0"/>
              <a:t>un registre fournit un endroit central où les programmeurs peuvent publier de</a:t>
            </a:r>
          </a:p>
          <a:p>
            <a:pPr algn="ctr"/>
            <a:r>
              <a:rPr lang="fr-FR" sz="2000" b="1" dirty="0" smtClean="0"/>
              <a:t>nouveaux services ou en trouver. 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6143636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14348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571868" y="14287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 rot="3101287">
            <a:off x="6138437" y="2733160"/>
            <a:ext cx="3391460" cy="12652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2507309">
            <a:off x="978196" y="1103050"/>
            <a:ext cx="966753" cy="3818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143240" y="6000768"/>
            <a:ext cx="3071834" cy="857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/>
          <a:lstStyle/>
          <a:p>
            <a:r>
              <a:rPr lang="fr-FR" dirty="0" smtClean="0"/>
              <a:t> EXEMPLE DE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EL FADJR\Desktop\unname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624"/>
            <a:ext cx="6984776" cy="656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11560" y="3933056"/>
            <a:ext cx="7632848" cy="2808312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3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&lt;par1&gt;4&lt;/par1&gt;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&lt;par2&gt;3&lt;/par2&gt;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&lt;par3&gt;24&lt;/par3&gt;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&lt;/somme&gt;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&lt;/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EXEMPLE  pour appeler la méthode du service précédant </a:t>
            </a:r>
            <a:r>
              <a:rPr lang="fr-FR" sz="2200" dirty="0" err="1" smtClean="0"/>
              <a:t>add</a:t>
            </a:r>
            <a:r>
              <a:rPr lang="fr-FR" sz="2200" dirty="0" smtClean="0"/>
              <a:t> 3  on </a:t>
            </a:r>
            <a:r>
              <a:rPr lang="fr-FR" sz="2200" dirty="0" err="1" smtClean="0"/>
              <a:t>ecrit</a:t>
            </a:r>
            <a:r>
              <a:rPr lang="fr-FR" sz="2200" dirty="0" smtClean="0"/>
              <a:t>  le message SOAP suivant: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0" y="0"/>
            <a:ext cx="9144000" cy="21431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&lt;!-- </a:t>
            </a:r>
          </a:p>
          <a:p>
            <a:r>
              <a:rPr lang="fr-FR" dirty="0" smtClean="0"/>
              <a:t>       Protocole de transport ex. HTTP</a:t>
            </a:r>
          </a:p>
          <a:p>
            <a:r>
              <a:rPr lang="fr-FR" dirty="0" smtClean="0"/>
              <a:t>      --&gt;</a:t>
            </a:r>
          </a:p>
          <a:p>
            <a:r>
              <a:rPr lang="fr-FR" dirty="0" smtClean="0"/>
              <a:t>      POST /stockquote.asmx HTTP/1.1</a:t>
            </a:r>
          </a:p>
          <a:p>
            <a:r>
              <a:rPr lang="fr-FR" dirty="0" smtClean="0"/>
              <a:t>      Host: www.webservicex.net Content-Type: </a:t>
            </a:r>
            <a:r>
              <a:rPr lang="fr-FR" dirty="0" err="1" smtClean="0"/>
              <a:t>text</a:t>
            </a:r>
            <a:r>
              <a:rPr lang="fr-FR" dirty="0" smtClean="0"/>
              <a:t>/</a:t>
            </a:r>
            <a:r>
              <a:rPr lang="fr-FR" dirty="0" err="1" smtClean="0"/>
              <a:t>xml</a:t>
            </a:r>
            <a:r>
              <a:rPr lang="fr-FR" dirty="0" smtClean="0"/>
              <a:t>; </a:t>
            </a:r>
            <a:r>
              <a:rPr lang="fr-FR" dirty="0" err="1" smtClean="0"/>
              <a:t>charset</a:t>
            </a:r>
            <a:r>
              <a:rPr lang="fr-FR" dirty="0" smtClean="0"/>
              <a:t>=</a:t>
            </a:r>
            <a:r>
              <a:rPr lang="fr-FR" dirty="0" err="1" smtClean="0"/>
              <a:t>utf</a:t>
            </a:r>
            <a:r>
              <a:rPr lang="fr-FR" dirty="0" smtClean="0"/>
              <a:t>-8</a:t>
            </a:r>
          </a:p>
          <a:p>
            <a:r>
              <a:rPr lang="fr-FR" dirty="0" smtClean="0"/>
              <a:t>      Content-</a:t>
            </a:r>
            <a:r>
              <a:rPr lang="fr-FR" dirty="0" err="1" smtClean="0"/>
              <a:t>Length</a:t>
            </a:r>
            <a:r>
              <a:rPr lang="fr-FR" dirty="0" smtClean="0"/>
              <a:t>: </a:t>
            </a:r>
            <a:r>
              <a:rPr lang="fr-FR" dirty="0" err="1" smtClean="0"/>
              <a:t>length</a:t>
            </a:r>
            <a:endParaRPr lang="fr-FR" dirty="0" smtClean="0"/>
          </a:p>
          <a:p>
            <a:r>
              <a:rPr lang="fr-FR" dirty="0" smtClean="0"/>
              <a:t>      </a:t>
            </a:r>
            <a:r>
              <a:rPr lang="fr-FR" dirty="0" err="1" smtClean="0"/>
              <a:t>SOAPAction</a:t>
            </a:r>
            <a:r>
              <a:rPr lang="fr-FR" dirty="0" smtClean="0"/>
              <a:t>: "http://www.webserviceX.NET/add3"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46243"/>
            <a:ext cx="8929718" cy="4525963"/>
          </a:xfrm>
        </p:spPr>
        <p:txBody>
          <a:bodyPr/>
          <a:lstStyle/>
          <a:p>
            <a:pPr algn="just"/>
            <a:r>
              <a:rPr lang="fr-FR" b="1" u="sng" dirty="0" smtClean="0"/>
              <a:t>Définition: </a:t>
            </a:r>
            <a:r>
              <a:rPr lang="fr-FR" b="1" dirty="0" smtClean="0"/>
              <a:t>Le WSDL ou Web Services Description </a:t>
            </a:r>
            <a:r>
              <a:rPr lang="fr-FR" b="1" dirty="0" err="1" smtClean="0"/>
              <a:t>Language</a:t>
            </a:r>
            <a:r>
              <a:rPr lang="fr-FR" dirty="0" smtClean="0"/>
              <a:t> est un langage reposant sur la notation </a:t>
            </a:r>
            <a:r>
              <a:rPr lang="fr-FR" u="sng" dirty="0" smtClean="0">
                <a:hlinkClick r:id="rId2"/>
              </a:rPr>
              <a:t>XML</a:t>
            </a:r>
            <a:r>
              <a:rPr lang="fr-FR" dirty="0" smtClean="0"/>
              <a:t> permettant de décrire les services web. WSDL permet ainsi de décrire l'emplacement du service web ainsi que les opérations (méthodes, paramètres et valeurs de retour) que le service propose.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  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8858280" cy="452596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 fichier WSDL est utilisé:</a:t>
            </a:r>
          </a:p>
          <a:p>
            <a:r>
              <a:rPr lang="fr-FR" dirty="0" smtClean="0"/>
              <a:t>Soit pour la génération du proxy,</a:t>
            </a:r>
          </a:p>
          <a:p>
            <a:r>
              <a:rPr lang="fr-FR" dirty="0" smtClean="0"/>
              <a:t>Soit par un développeur qui veut programmer son application à zéro,</a:t>
            </a:r>
          </a:p>
          <a:p>
            <a:r>
              <a:rPr lang="fr-FR" dirty="0" smtClean="0"/>
              <a:t>Soit par des applications spéciales pour chercher les services web.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WSDL est générer automatiquement pendant la création du service web mais le programmeur peut le rédigé manuellement et facilement car ce dernier est un fichier XML avec des balises prédéfinis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Organisation d’Un fichier WSDL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Un document WSDL est décomposé en deux parties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abstraite qui décrit les messages et les opérations disponibles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.Définition(&lt;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Definitions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Types (&lt;types&gt;)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Messages (&lt;message&gt;)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Types de port 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portType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&gt;)/ opération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concrète qui décrit le protocole à utiliser et le type d’encodage à utiliser pour les messages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Bindings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(&lt;binding&gt;)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Services (&lt;service</a:t>
            </a:r>
            <a:r>
              <a:rPr lang="fr-FR" dirty="0" smtClean="0"/>
              <a:t>&gt;)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20688"/>
            <a:ext cx="7772400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8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764704"/>
            <a:ext cx="80105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3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692696"/>
            <a:ext cx="7953375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000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publication du service </a:t>
            </a:r>
            <a:r>
              <a:rPr lang="fr-FR" sz="2400" dirty="0"/>
              <a:t>: le fournisseur diffuse les descriptions de ses services Web dans l'annuaire</a:t>
            </a:r>
            <a:r>
              <a:rPr lang="fr-FR" sz="2400" dirty="0" smtClean="0"/>
              <a:t>. </a:t>
            </a:r>
            <a:r>
              <a:rPr lang="fr-FR" sz="2400" b="1" dirty="0" smtClean="0">
                <a:solidFill>
                  <a:srgbClr val="FF0000"/>
                </a:solidFill>
              </a:rPr>
              <a:t>UDDI </a:t>
            </a:r>
            <a:r>
              <a:rPr lang="fr-FR" sz="2400" b="1" u="sng" dirty="0">
                <a:solidFill>
                  <a:srgbClr val="FF0000"/>
                </a:solidFill>
              </a:rPr>
              <a:t>(WSDL)</a:t>
            </a:r>
            <a:endParaRPr lang="fr-FR" sz="2400" dirty="0"/>
          </a:p>
          <a:p>
            <a:pPr algn="just"/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recherche du service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/>
              <a:t>: le client cherche un service particulier, il s'adresse à un annuaire qui va lui fournir les descriptions et les URL des services demandés afin de lui permettre de les invoquer</a:t>
            </a:r>
            <a:r>
              <a:rPr lang="fr-FR" sz="2600" b="1" u="sng" dirty="0">
                <a:solidFill>
                  <a:srgbClr val="FF0000"/>
                </a:solidFill>
              </a:rPr>
              <a:t>.(UDDI</a:t>
            </a:r>
            <a:r>
              <a:rPr lang="fr-FR" sz="2600" b="1" u="sng" dirty="0" smtClean="0">
                <a:solidFill>
                  <a:srgbClr val="FF0000"/>
                </a:solidFill>
              </a:rPr>
              <a:t>)</a:t>
            </a:r>
            <a:endParaRPr lang="fr-F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L'invocation du service </a:t>
            </a:r>
            <a:r>
              <a:rPr lang="fr-FR" sz="3000" b="1" dirty="0" smtClean="0"/>
              <a:t>: </a:t>
            </a:r>
            <a:r>
              <a:rPr lang="fr-FR" dirty="0" smtClean="0"/>
              <a:t>une fois que le client récupère l'URL et la description du service, il les utilise pour l'invoquer auprès du fournisseur de services. </a:t>
            </a:r>
            <a:r>
              <a:rPr lang="fr-FR" b="1" u="sng" dirty="0" smtClean="0">
                <a:solidFill>
                  <a:srgbClr val="FF0000"/>
                </a:solidFill>
              </a:rPr>
              <a:t>(SOAP)</a:t>
            </a:r>
          </a:p>
          <a:p>
            <a:pPr algn="just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89248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1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281238"/>
            <a:ext cx="8553450" cy="301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2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819472"/>
            <a:ext cx="8676456" cy="437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63" y="3501008"/>
            <a:ext cx="549472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-23029" y="5373216"/>
            <a:ext cx="9144000" cy="126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port </a:t>
            </a:r>
            <a:r>
              <a:rPr lang="fr-FR" dirty="0" smtClean="0"/>
              <a:t>d'</a:t>
            </a:r>
            <a:r>
              <a:rPr lang="fr-FR" dirty="0" err="1" smtClean="0"/>
              <a:t>endpoint</a:t>
            </a:r>
            <a:r>
              <a:rPr lang="fr-FR" dirty="0"/>
              <a:t>" </a:t>
            </a:r>
            <a:r>
              <a:rPr lang="fr-FR" dirty="0">
                <a:hlinkClick r:id="rId4"/>
              </a:rPr>
              <a:t>http</a:t>
            </a:r>
            <a:r>
              <a:rPr lang="fr-FR" dirty="0" smtClean="0">
                <a:hlinkClick r:id="rId4"/>
              </a:rPr>
              <a:t>://serveeur</a:t>
            </a:r>
            <a:r>
              <a:rPr lang="fr-FR" dirty="0" smtClean="0"/>
              <a:t> :8080/axis/</a:t>
            </a:r>
            <a:r>
              <a:rPr lang="fr-FR" dirty="0" err="1" smtClean="0"/>
              <a:t>nomport</a:t>
            </a:r>
            <a:r>
              <a:rPr lang="fr-FR" dirty="0" smtClean="0"/>
              <a:t>/est </a:t>
            </a:r>
            <a:r>
              <a:rPr lang="fr-FR" dirty="0"/>
              <a:t>transporté en utilisant SOAP sur HTTP </a:t>
            </a:r>
            <a:r>
              <a:rPr lang="fr-FR" dirty="0" smtClean="0"/>
              <a:t>et </a:t>
            </a:r>
            <a:r>
              <a:rPr lang="fr-FR" dirty="0"/>
              <a:t>offre les </a:t>
            </a:r>
            <a:r>
              <a:rPr lang="fr-FR" dirty="0" smtClean="0"/>
              <a:t> </a:t>
            </a:r>
            <a:r>
              <a:rPr lang="fr-FR" dirty="0"/>
              <a:t>méthodes précisées avant.</a:t>
            </a:r>
          </a:p>
        </p:txBody>
      </p:sp>
    </p:spTree>
    <p:extLst>
      <p:ext uri="{BB962C8B-B14F-4D97-AF65-F5344CB8AC3E}">
        <p14:creationId xmlns:p14="http://schemas.microsoft.com/office/powerpoint/2010/main" val="33176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6741368"/>
          </a:xfrm>
        </p:spPr>
        <p:txBody>
          <a:bodyPr>
            <a:normAutofit fontScale="92500" lnSpcReduction="20000"/>
          </a:bodyPr>
          <a:lstStyle/>
          <a:p>
            <a:r>
              <a:rPr lang="fr-FR" sz="2000" b="1" dirty="0">
                <a:solidFill>
                  <a:schemeClr val="accent2"/>
                </a:solidFill>
              </a:rPr>
              <a:t>&lt;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 </a:t>
            </a:r>
            <a:endParaRPr lang="fr-FR" sz="2000" b="1" dirty="0" smtClean="0">
              <a:solidFill>
                <a:schemeClr val="accent2"/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des types les types de données des valeurs transmises exprimés en XSD la syntaxe XML </a:t>
            </a:r>
            <a:r>
              <a:rPr lang="fr-FR" sz="2000" dirty="0" err="1">
                <a:solidFill>
                  <a:schemeClr val="bg2">
                    <a:lumMod val="50000"/>
                  </a:schemeClr>
                </a:solidFill>
              </a:rPr>
              <a:t>Schema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messages noms et types des paramètres in, ou et in-out .... </a:t>
            </a:r>
            <a:endParaRPr lang="fr-FR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00B050"/>
                </a:solidFill>
              </a:rPr>
              <a:t>&lt;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dirty="0" smtClean="0">
                <a:solidFill>
                  <a:srgbClr val="00B050"/>
                </a:solidFill>
              </a:rPr>
              <a:t>définition des noms </a:t>
            </a:r>
            <a:r>
              <a:rPr lang="fr-FR" sz="2000" dirty="0">
                <a:solidFill>
                  <a:srgbClr val="00B050"/>
                </a:solidFill>
              </a:rPr>
              <a:t>des opérations/méthodes et leurs messages 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fr-FR" sz="2000" b="1" dirty="0" smtClean="0">
                <a:solidFill>
                  <a:srgbClr val="00B050"/>
                </a:solidFill>
              </a:rPr>
              <a:t>&lt;/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des liaisons (</a:t>
            </a:r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) type de transport pour chaque 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&lt;/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définition </a:t>
            </a:r>
            <a:r>
              <a:rPr lang="fr-FR" sz="2000" dirty="0">
                <a:solidFill>
                  <a:srgbClr val="7030A0"/>
                </a:solidFill>
              </a:rPr>
              <a:t>des ports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associe </a:t>
            </a:r>
            <a:r>
              <a:rPr lang="fr-FR" sz="2000" dirty="0">
                <a:solidFill>
                  <a:srgbClr val="7030A0"/>
                </a:solidFill>
              </a:rPr>
              <a:t>un "</a:t>
            </a:r>
            <a:r>
              <a:rPr lang="fr-FR" sz="2000" dirty="0" err="1">
                <a:solidFill>
                  <a:srgbClr val="7030A0"/>
                </a:solidFill>
              </a:rPr>
              <a:t>endpoint</a:t>
            </a:r>
            <a:r>
              <a:rPr lang="fr-FR" sz="2000" dirty="0">
                <a:solidFill>
                  <a:srgbClr val="7030A0"/>
                </a:solidFill>
              </a:rPr>
              <a:t>" et une liaison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......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&lt;/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chemeClr val="accent2"/>
                </a:solidFill>
              </a:rPr>
              <a:t>&lt;/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7334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12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-285784" y="1500174"/>
            <a:ext cx="9429784" cy="4525963"/>
          </a:xfrm>
        </p:spPr>
        <p:txBody>
          <a:bodyPr/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Description en couche des services Web 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services Web emploient un ensemble de technologies qui ont été conçues afin de respecter une structure en couches Cette structure est formée de quatre couches majeures :</a:t>
            </a: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5852" y="3786190"/>
          <a:ext cx="6096000" cy="170688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Découverte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UDDI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Description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WSDL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Communication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SOAP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Transport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HTTP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4525963"/>
          </a:xfrm>
        </p:spPr>
        <p:txBody>
          <a:bodyPr/>
          <a:lstStyle/>
          <a:p>
            <a:r>
              <a:rPr lang="fr-FR" dirty="0" smtClean="0"/>
              <a:t>La programmation d’un service web est similaire à la programmation d’un programme simple +des annotations spéciales au services web</a:t>
            </a:r>
          </a:p>
          <a:p>
            <a:r>
              <a:rPr lang="fr-FR" dirty="0" smtClean="0"/>
              <a:t>Le test local et l’hébergement distant d’un service web et similaire à l’hébergement d’un site web</a:t>
            </a:r>
          </a:p>
          <a:p>
            <a:pPr algn="just"/>
            <a:r>
              <a:rPr lang="fr-FR" dirty="0" smtClean="0"/>
              <a:t>Un serveur qui héberge un service web est similaire à serveur des applications ou bien des site web la différence et dans le moteur de traitement des requêtes (moteur http, moteur soap)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Fournisseur </a:t>
            </a:r>
            <a:br>
              <a:rPr lang="fr-FR" dirty="0" smtClean="0"/>
            </a:br>
            <a:r>
              <a:rPr lang="fr-FR" dirty="0" smtClean="0"/>
              <a:t>Programmation d’un service web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59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majorité des langage de programmation propose des annotations </a:t>
            </a:r>
            <a:r>
              <a:rPr lang="fr-FR" dirty="0"/>
              <a:t> </a:t>
            </a:r>
            <a:r>
              <a:rPr lang="fr-FR" dirty="0" smtClean="0"/>
              <a:t>et des package pour facilité la programmation d’un service web: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Programmation d’un service web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4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service web java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37512"/>
            <a:ext cx="820891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1475656" y="4221088"/>
            <a:ext cx="1512168" cy="50405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259632" y="3212975"/>
            <a:ext cx="4112840" cy="64807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907976" y="1916832"/>
            <a:ext cx="4464496" cy="100811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73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service web </a:t>
            </a:r>
            <a:r>
              <a:rPr lang="fr-FR" dirty="0" err="1" smtClean="0"/>
              <a:t>php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8064896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8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/>
          <a:lstStyle/>
          <a:p>
            <a:r>
              <a:rPr lang="fr-FR" dirty="0" smtClean="0"/>
              <a:t>Hébergement</a:t>
            </a:r>
          </a:p>
          <a:p>
            <a:r>
              <a:rPr lang="fr-FR" dirty="0" smtClean="0"/>
              <a:t>Publication :publier dans un annuaire les </a:t>
            </a:r>
            <a:r>
              <a:rPr lang="fr-FR" dirty="0" err="1" smtClean="0"/>
              <a:t>caractétistique</a:t>
            </a:r>
            <a:r>
              <a:rPr lang="fr-FR" dirty="0" smtClean="0"/>
              <a:t> de votre service dans</a:t>
            </a:r>
            <a:r>
              <a:rPr lang="fr-FR" dirty="0" smtClean="0">
                <a:sym typeface="Wingdings" pitchFamily="2" charset="2"/>
              </a:rPr>
              <a:t> UDDI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Hébergement et la publication d’un service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30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4343</TotalTime>
  <Words>935</Words>
  <Application>Microsoft Office PowerPoint</Application>
  <PresentationFormat>Affichage à l'écran (4:3)</PresentationFormat>
  <Paragraphs>133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43" baseType="lpstr">
      <vt:lpstr>Adobe Arabic</vt:lpstr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Rotonde</vt:lpstr>
      <vt:lpstr>Service web soap</vt:lpstr>
      <vt:lpstr>Architecture des services web</vt:lpstr>
      <vt:lpstr>Architecture des service web</vt:lpstr>
      <vt:lpstr>Architecture des service web</vt:lpstr>
      <vt:lpstr> Fournisseur  Programmation d’un service web </vt:lpstr>
      <vt:lpstr>Programmation d’un service web </vt:lpstr>
      <vt:lpstr>Exemple service web java</vt:lpstr>
      <vt:lpstr>Exemple service web php</vt:lpstr>
      <vt:lpstr>Hébergement et la publication d’un service web</vt:lpstr>
      <vt:lpstr>Présentation PowerPoint</vt:lpstr>
      <vt:lpstr>Présentation PowerPoint</vt:lpstr>
      <vt:lpstr>Exemple:  les compagnies aériennes </vt:lpstr>
      <vt:lpstr>Présentation PowerPoint</vt:lpstr>
      <vt:lpstr>Présentation PowerPoint</vt:lpstr>
      <vt:lpstr>consommation d’un service web</vt:lpstr>
      <vt:lpstr>Présentation PowerPoint</vt:lpstr>
      <vt:lpstr>SOAP</vt:lpstr>
      <vt:lpstr>SOAP</vt:lpstr>
      <vt:lpstr>Structure d’un message SOAP</vt:lpstr>
      <vt:lpstr> EXEMPLE DE MESSAGE SOAP</vt:lpstr>
      <vt:lpstr>Présentation PowerPoint</vt:lpstr>
      <vt:lpstr> EXEMPLE  pour appeler la méthode du service précédant add 3  on ecrit  le message SOAP suivant: </vt:lpstr>
      <vt:lpstr>                   WSDL</vt:lpstr>
      <vt:lpstr>WSDL</vt:lpstr>
      <vt:lpstr>WSDL</vt:lpstr>
      <vt:lpstr>Organisation d’Un fichier WSDL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BleuUb</cp:lastModifiedBy>
  <cp:revision>263</cp:revision>
  <dcterms:created xsi:type="dcterms:W3CDTF">2017-10-22T13:17:28Z</dcterms:created>
  <dcterms:modified xsi:type="dcterms:W3CDTF">2024-12-06T13:18:42Z</dcterms:modified>
</cp:coreProperties>
</file>