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310" r:id="rId2"/>
    <p:sldId id="321" r:id="rId3"/>
  </p:sldIdLst>
  <p:sldSz cx="1080135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40" autoAdjust="0"/>
  </p:normalViewPr>
  <p:slideViewPr>
    <p:cSldViewPr>
      <p:cViewPr>
        <p:scale>
          <a:sx n="70" d="100"/>
          <a:sy n="70" d="100"/>
        </p:scale>
        <p:origin x="-1026" y="-36"/>
      </p:cViewPr>
      <p:guideLst>
        <p:guide orient="horz" pos="2160"/>
        <p:guide pos="340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326555-3F47-4BA2-8451-F40DE6589644}" type="datetimeFigureOut">
              <a:rPr lang="fr-FR" smtClean="0"/>
              <a:pPr/>
              <a:t>07/03/2025</a:t>
            </a:fld>
            <a:endParaRPr lang="fr-FR"/>
          </a:p>
        </p:txBody>
      </p:sp>
      <p:sp>
        <p:nvSpPr>
          <p:cNvPr id="4" name="Espace réservé de l'image des diapositives 3"/>
          <p:cNvSpPr>
            <a:spLocks noGrp="1" noRot="1" noChangeAspect="1"/>
          </p:cNvSpPr>
          <p:nvPr>
            <p:ph type="sldImg" idx="2"/>
          </p:nvPr>
        </p:nvSpPr>
        <p:spPr>
          <a:xfrm>
            <a:off x="728663" y="685800"/>
            <a:ext cx="540067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E0A60B-7BC3-4CCF-BC0D-B6395D6BF1C8}" type="slidenum">
              <a:rPr lang="fr-FR" smtClean="0"/>
              <a:pPr/>
              <a:t>‹N°›</a:t>
            </a:fld>
            <a:endParaRPr lang="fr-FR"/>
          </a:p>
        </p:txBody>
      </p:sp>
    </p:spTree>
    <p:extLst>
      <p:ext uri="{BB962C8B-B14F-4D97-AF65-F5344CB8AC3E}">
        <p14:creationId xmlns:p14="http://schemas.microsoft.com/office/powerpoint/2010/main" val="2188645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607576" y="5349903"/>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450056" y="4853412"/>
            <a:ext cx="9991249"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450056" y="3886200"/>
            <a:ext cx="9991249"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AA309A6D-C09C-4548-B29A-6CF363A7E532}" type="datetimeFigureOut">
              <a:rPr lang="fr-FR" smtClean="0"/>
              <a:pPr/>
              <a:t>07/03/2025</a:t>
            </a:fld>
            <a:endParaRPr lang="fr-BE"/>
          </a:p>
        </p:txBody>
      </p:sp>
      <p:sp>
        <p:nvSpPr>
          <p:cNvPr id="2" name="Espace réservé du pied de page 1"/>
          <p:cNvSpPr>
            <a:spLocks noGrp="1"/>
          </p:cNvSpPr>
          <p:nvPr>
            <p:ph type="ftr" sz="quarter" idx="11"/>
          </p:nvPr>
        </p:nvSpPr>
        <p:spPr/>
        <p:txBody>
          <a:bodyPr/>
          <a:lstStyle/>
          <a:p>
            <a:endParaRPr lang="fr-BE"/>
          </a:p>
        </p:txBody>
      </p:sp>
      <p:sp>
        <p:nvSpPr>
          <p:cNvPr id="15" name="Espace réservé du numéro de diapositive 14"/>
          <p:cNvSpPr>
            <a:spLocks noGrp="1"/>
          </p:cNvSpPr>
          <p:nvPr>
            <p:ph type="sldNum" sz="quarter" idx="12"/>
          </p:nvPr>
        </p:nvSpPr>
        <p:spPr>
          <a:xfrm>
            <a:off x="9721215" y="6473952"/>
            <a:ext cx="896512" cy="246888"/>
          </a:xfrm>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01013" y="549277"/>
            <a:ext cx="216027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40067" y="549277"/>
            <a:ext cx="7380923"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07/03/2025</a:t>
            </a:fld>
            <a:endParaRPr lang="fr-BE"/>
          </a:p>
        </p:txBody>
      </p:sp>
      <p:sp>
        <p:nvSpPr>
          <p:cNvPr id="19" name="Espace réservé du pied de page 18"/>
          <p:cNvSpPr>
            <a:spLocks noGrp="1"/>
          </p:cNvSpPr>
          <p:nvPr>
            <p:ph type="ftr" sz="quarter" idx="11"/>
          </p:nvPr>
        </p:nvSpPr>
        <p:spPr>
          <a:xfrm>
            <a:off x="4230529" y="76201"/>
            <a:ext cx="3420428" cy="288925"/>
          </a:xfrm>
        </p:spPr>
        <p:txBody>
          <a:bodyPr/>
          <a:lstStyle/>
          <a:p>
            <a:endParaRPr lang="fr-BE"/>
          </a:p>
        </p:txBody>
      </p:sp>
      <p:sp>
        <p:nvSpPr>
          <p:cNvPr id="16" name="Espace réservé du numéro de diapositive 15"/>
          <p:cNvSpPr>
            <a:spLocks noGrp="1"/>
          </p:cNvSpPr>
          <p:nvPr>
            <p:ph type="sldNum" sz="quarter" idx="12"/>
          </p:nvPr>
        </p:nvSpPr>
        <p:spPr>
          <a:xfrm>
            <a:off x="9721215" y="6473952"/>
            <a:ext cx="896512" cy="246888"/>
          </a:xfrm>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607576" y="3444903"/>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450056" y="1676400"/>
            <a:ext cx="9991249"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AA309A6D-C09C-4548-B29A-6CF363A7E532}" type="datetimeFigureOut">
              <a:rPr lang="fr-FR" smtClean="0"/>
              <a:pPr/>
              <a:t>07/03/2025</a:t>
            </a:fld>
            <a:endParaRPr lang="fr-BE"/>
          </a:p>
        </p:txBody>
      </p:sp>
      <p:sp>
        <p:nvSpPr>
          <p:cNvPr id="11" name="Espace réservé du pied de page 10"/>
          <p:cNvSpPr>
            <a:spLocks noGrp="1"/>
          </p:cNvSpPr>
          <p:nvPr>
            <p:ph type="ftr" sz="quarter" idx="11"/>
          </p:nvPr>
        </p:nvSpPr>
        <p:spPr/>
        <p:txBody>
          <a:bodyPr/>
          <a:lstStyle/>
          <a:p>
            <a:endParaRPr lang="fr-BE"/>
          </a:p>
        </p:txBody>
      </p:sp>
      <p:sp>
        <p:nvSpPr>
          <p:cNvPr id="16" name="Espace réservé du numéro de diapositive 15"/>
          <p:cNvSpPr>
            <a:spLocks noGrp="1"/>
          </p:cNvSpPr>
          <p:nvPr>
            <p:ph type="sldNum" sz="quarter" idx="12"/>
          </p:nvPr>
        </p:nvSpPr>
        <p:spPr/>
        <p:txBody>
          <a:bodyPr/>
          <a:lstStyle/>
          <a:p>
            <a:fld id="{CF4668DC-857F-487D-BFFA-8C0CA5037977}" type="slidenum">
              <a:rPr lang="fr-BE" smtClean="0"/>
              <a:pPr/>
              <a:t>‹N°›</a:t>
            </a:fld>
            <a:endParaRPr lang="fr-BE"/>
          </a:p>
        </p:txBody>
      </p:sp>
      <p:sp>
        <p:nvSpPr>
          <p:cNvPr id="8" name="Titre 7"/>
          <p:cNvSpPr>
            <a:spLocks noGrp="1"/>
          </p:cNvSpPr>
          <p:nvPr>
            <p:ph type="title"/>
          </p:nvPr>
        </p:nvSpPr>
        <p:spPr>
          <a:xfrm>
            <a:off x="213186" y="2947086"/>
            <a:ext cx="10261283"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56444" y="457200"/>
            <a:ext cx="10261283"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60045" y="1600200"/>
            <a:ext cx="4950619"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5490686" y="1600200"/>
            <a:ext cx="5130641"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AA309A6D-C09C-4548-B29A-6CF363A7E532}" type="datetimeFigureOut">
              <a:rPr lang="fr-FR" smtClean="0"/>
              <a:pPr/>
              <a:t>07/03/2025</a:t>
            </a:fld>
            <a:endParaRPr lang="fr-BE"/>
          </a:p>
        </p:txBody>
      </p:sp>
      <p:sp>
        <p:nvSpPr>
          <p:cNvPr id="10" name="Espace réservé du pied de page 9"/>
          <p:cNvSpPr>
            <a:spLocks noGrp="1"/>
          </p:cNvSpPr>
          <p:nvPr>
            <p:ph type="ftr" sz="quarter" idx="11"/>
          </p:nvPr>
        </p:nvSpPr>
        <p:spPr/>
        <p:txBody>
          <a:bodyPr/>
          <a:lstStyle/>
          <a:p>
            <a:endParaRPr lang="fr-BE"/>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60045" y="5410200"/>
            <a:ext cx="10171271"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32456" y="666750"/>
            <a:ext cx="5068219"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5486936" y="666750"/>
            <a:ext cx="5070210"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332456" y="1316038"/>
            <a:ext cx="5068219"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5491312" y="1316038"/>
            <a:ext cx="50658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AA309A6D-C09C-4548-B29A-6CF363A7E532}" type="datetimeFigureOut">
              <a:rPr lang="fr-FR" smtClean="0"/>
              <a:pPr/>
              <a:t>07/03/2025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9721215" y="6477000"/>
            <a:ext cx="900113" cy="246888"/>
          </a:xfrm>
        </p:spPr>
        <p:txBody>
          <a:bodyPr/>
          <a:lstStyle/>
          <a:p>
            <a:fld id="{CF4668DC-857F-487D-BFFA-8C0CA5037977}" type="slidenum">
              <a:rPr lang="fr-BE" smtClean="0"/>
              <a:pPr/>
              <a:t>‹N°›</a:t>
            </a:fld>
            <a:endParaRPr lang="fr-BE"/>
          </a:p>
        </p:txBody>
      </p:sp>
      <p:sp>
        <p:nvSpPr>
          <p:cNvPr id="11" name="Connecteur droit 10"/>
          <p:cNvSpPr>
            <a:spLocks noChangeShapeType="1"/>
          </p:cNvSpPr>
          <p:nvPr/>
        </p:nvSpPr>
        <p:spPr bwMode="auto">
          <a:xfrm>
            <a:off x="607576" y="6019801"/>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56444" y="457200"/>
            <a:ext cx="10261283"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AA309A6D-C09C-4548-B29A-6CF363A7E532}" type="datetimeFigureOut">
              <a:rPr lang="fr-FR" smtClean="0"/>
              <a:pPr/>
              <a:t>07/03/2025</a:t>
            </a:fld>
            <a:endParaRPr lang="fr-BE"/>
          </a:p>
        </p:txBody>
      </p:sp>
      <p:sp>
        <p:nvSpPr>
          <p:cNvPr id="21" name="Espace réservé du pied de page 20"/>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07/03/2025</a:t>
            </a:fld>
            <a:endParaRPr lang="fr-BE"/>
          </a:p>
        </p:txBody>
      </p:sp>
      <p:sp>
        <p:nvSpPr>
          <p:cNvPr id="24" name="Espace réservé du pied de page 23"/>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607576" y="5849118"/>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540067" y="5486400"/>
            <a:ext cx="9991249"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540068" y="609600"/>
            <a:ext cx="3553570"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4223028" y="609600"/>
            <a:ext cx="6308288"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07/03/2025</a:t>
            </a:fld>
            <a:endParaRPr lang="fr-BE"/>
          </a:p>
        </p:txBody>
      </p:sp>
      <p:sp>
        <p:nvSpPr>
          <p:cNvPr id="29" name="Espace réservé du pied de page 28"/>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4140517" y="616634"/>
            <a:ext cx="5940743"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07/03/2025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a:p>
        </p:txBody>
      </p:sp>
      <p:sp>
        <p:nvSpPr>
          <p:cNvPr id="17" name="Titre 16"/>
          <p:cNvSpPr>
            <a:spLocks noGrp="1"/>
          </p:cNvSpPr>
          <p:nvPr>
            <p:ph type="title"/>
          </p:nvPr>
        </p:nvSpPr>
        <p:spPr>
          <a:xfrm>
            <a:off x="450056" y="4993760"/>
            <a:ext cx="6930866"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450056" y="5533218"/>
            <a:ext cx="6930866"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607576" y="1050899"/>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60045" y="1554163"/>
            <a:ext cx="10261283"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7650956" y="76201"/>
            <a:ext cx="2970371" cy="288925"/>
          </a:xfrm>
          <a:prstGeom prst="rect">
            <a:avLst/>
          </a:prstGeom>
        </p:spPr>
        <p:txBody>
          <a:bodyPr vert="horz"/>
          <a:lstStyle>
            <a:lvl1pPr algn="l" eaLnBrk="1" latinLnBrk="0" hangingPunct="1">
              <a:defRPr kumimoji="0" sz="1200">
                <a:solidFill>
                  <a:schemeClr val="accent1">
                    <a:shade val="75000"/>
                  </a:schemeClr>
                </a:solidFill>
              </a:defRPr>
            </a:lvl1pPr>
          </a:lstStyle>
          <a:p>
            <a:fld id="{AA309A6D-C09C-4548-B29A-6CF363A7E532}" type="datetimeFigureOut">
              <a:rPr lang="fr-FR" smtClean="0"/>
              <a:pPr/>
              <a:t>07/03/2025</a:t>
            </a:fld>
            <a:endParaRPr lang="fr-BE"/>
          </a:p>
        </p:txBody>
      </p:sp>
      <p:sp>
        <p:nvSpPr>
          <p:cNvPr id="28" name="Espace réservé du pied de page 27"/>
          <p:cNvSpPr>
            <a:spLocks noGrp="1"/>
          </p:cNvSpPr>
          <p:nvPr>
            <p:ph type="ftr" sz="quarter" idx="3"/>
          </p:nvPr>
        </p:nvSpPr>
        <p:spPr>
          <a:xfrm>
            <a:off x="3690461" y="76201"/>
            <a:ext cx="3960495"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BE"/>
          </a:p>
        </p:txBody>
      </p:sp>
      <p:sp>
        <p:nvSpPr>
          <p:cNvPr id="5" name="Espace réservé du numéro de diapositive 4"/>
          <p:cNvSpPr>
            <a:spLocks noGrp="1"/>
          </p:cNvSpPr>
          <p:nvPr>
            <p:ph type="sldNum" sz="quarter" idx="4"/>
          </p:nvPr>
        </p:nvSpPr>
        <p:spPr>
          <a:xfrm>
            <a:off x="9721215" y="6477001"/>
            <a:ext cx="900113" cy="244475"/>
          </a:xfrm>
          <a:prstGeom prst="rect">
            <a:avLst/>
          </a:prstGeom>
        </p:spPr>
        <p:txBody>
          <a:bodyPr vert="horz"/>
          <a:lstStyle>
            <a:lvl1pPr algn="r" eaLnBrk="1" latinLnBrk="0" hangingPunct="1">
              <a:defRPr kumimoji="0" sz="1200">
                <a:solidFill>
                  <a:schemeClr val="accent1">
                    <a:shade val="75000"/>
                  </a:schemeClr>
                </a:solidFill>
              </a:defRPr>
            </a:lvl1pPr>
          </a:lstStyle>
          <a:p>
            <a:fld id="{CF4668DC-857F-487D-BFFA-8C0CA5037977}" type="slidenum">
              <a:rPr lang="fr-BE" smtClean="0"/>
              <a:pPr/>
              <a:t>‹N°›</a:t>
            </a:fld>
            <a:endParaRPr lang="fr-BE"/>
          </a:p>
        </p:txBody>
      </p:sp>
      <p:sp>
        <p:nvSpPr>
          <p:cNvPr id="10" name="Espace réservé du titre 9"/>
          <p:cNvSpPr>
            <a:spLocks noGrp="1"/>
          </p:cNvSpPr>
          <p:nvPr>
            <p:ph type="title"/>
          </p:nvPr>
        </p:nvSpPr>
        <p:spPr>
          <a:xfrm>
            <a:off x="360045" y="457200"/>
            <a:ext cx="10261283"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607576" y="1050899"/>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607576" y="1057987"/>
            <a:ext cx="10193774"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982" y="2522331"/>
            <a:ext cx="6429420" cy="3539430"/>
          </a:xfrm>
          <a:prstGeom prst="rect">
            <a:avLst/>
          </a:prstGeom>
        </p:spPr>
        <p:txBody>
          <a:bodyPr wrap="square">
            <a:spAutoFit/>
          </a:bodyPr>
          <a:lstStyle/>
          <a:p>
            <a:pPr algn="just"/>
            <a:r>
              <a:rPr lang="fr-FR" b="1" dirty="0" smtClean="0"/>
              <a:t>= injecteur diviseur  </a:t>
            </a:r>
            <a:r>
              <a:rPr lang="fr-FR" u="sng" dirty="0" smtClean="0"/>
              <a:t>(pour les colonnes capillaires</a:t>
            </a:r>
            <a:r>
              <a:rPr lang="fr-FR" u="sng" dirty="0" smtClean="0"/>
              <a:t>)</a:t>
            </a:r>
            <a:endParaRPr lang="fr-FR" b="1" dirty="0" smtClean="0"/>
          </a:p>
          <a:p>
            <a:pPr algn="just"/>
            <a:r>
              <a:rPr lang="fr-FR" dirty="0" smtClean="0"/>
              <a:t>C'est l'injecteur le plus répandu, </a:t>
            </a:r>
            <a:r>
              <a:rPr lang="fr-FR" sz="1200" i="1" dirty="0" smtClean="0"/>
              <a:t>Dans l'animation, vous pouvez voir successivement:</a:t>
            </a:r>
            <a:endParaRPr lang="fr-FR" i="1" dirty="0" smtClean="0"/>
          </a:p>
          <a:p>
            <a:pPr algn="just"/>
            <a:r>
              <a:rPr lang="fr-FR" b="1" dirty="0" smtClean="0">
                <a:solidFill>
                  <a:srgbClr val="FF0000"/>
                </a:solidFill>
              </a:rPr>
              <a:t>1* </a:t>
            </a:r>
            <a:r>
              <a:rPr lang="fr-FR" dirty="0" smtClean="0"/>
              <a:t>l'introduction de l'échantillon dans l'injecteur et sa vaporisation dans l'insert </a:t>
            </a:r>
            <a:r>
              <a:rPr lang="fr-FR" sz="1400" dirty="0" smtClean="0"/>
              <a:t>(un tube de verre inséré dans l'injecteur dans lequel on vient déposer l'échantillon).</a:t>
            </a:r>
          </a:p>
          <a:p>
            <a:pPr algn="just"/>
            <a:r>
              <a:rPr lang="fr-FR" b="1" dirty="0" smtClean="0">
                <a:solidFill>
                  <a:srgbClr val="FF0000"/>
                </a:solidFill>
              </a:rPr>
              <a:t>2* </a:t>
            </a:r>
            <a:r>
              <a:rPr lang="fr-FR" dirty="0" smtClean="0"/>
              <a:t>l'évacuation par la sortie de split de la majeure partie de l'échantillon</a:t>
            </a:r>
          </a:p>
          <a:p>
            <a:pPr algn="just"/>
            <a:r>
              <a:rPr lang="fr-FR" b="1" dirty="0" smtClean="0">
                <a:solidFill>
                  <a:srgbClr val="FF0000"/>
                </a:solidFill>
              </a:rPr>
              <a:t>3* </a:t>
            </a:r>
            <a:r>
              <a:rPr lang="fr-FR" dirty="0" smtClean="0"/>
              <a:t>le balayage par le gaz vecteur de la surface interne du septum et l'élimination des produits susceptibles de s'y être déposés, leur évacuation se faisant par la sortie de purge du septum. l'ouverture de la vanne de cette sortie ne s'effectuant qu'après l'injection. </a:t>
            </a:r>
          </a:p>
        </p:txBody>
      </p:sp>
      <p:grpSp>
        <p:nvGrpSpPr>
          <p:cNvPr id="7" name="Groupe 6"/>
          <p:cNvGrpSpPr/>
          <p:nvPr/>
        </p:nvGrpSpPr>
        <p:grpSpPr>
          <a:xfrm>
            <a:off x="7543815" y="1928802"/>
            <a:ext cx="3257535" cy="4508361"/>
            <a:chOff x="7543815" y="1928802"/>
            <a:chExt cx="3257535" cy="4508361"/>
          </a:xfrm>
        </p:grpSpPr>
        <p:pic>
          <p:nvPicPr>
            <p:cNvPr id="8" name="Picture 2" descr="injecteur split-splitless"/>
            <p:cNvPicPr>
              <a:picLocks noChangeAspect="1" noChangeArrowheads="1" noCrop="1"/>
            </p:cNvPicPr>
            <p:nvPr/>
          </p:nvPicPr>
          <p:blipFill>
            <a:blip r:embed="rId2"/>
            <a:srcRect/>
            <a:stretch>
              <a:fillRect/>
            </a:stretch>
          </p:blipFill>
          <p:spPr bwMode="auto">
            <a:xfrm>
              <a:off x="7615253" y="1928802"/>
              <a:ext cx="2765128" cy="4508361"/>
            </a:xfrm>
            <a:prstGeom prst="rect">
              <a:avLst/>
            </a:prstGeom>
            <a:noFill/>
          </p:spPr>
        </p:pic>
        <p:sp>
          <p:nvSpPr>
            <p:cNvPr id="9" name="ZoneTexte 8"/>
            <p:cNvSpPr txBox="1"/>
            <p:nvPr/>
          </p:nvSpPr>
          <p:spPr>
            <a:xfrm>
              <a:off x="7543815" y="6072206"/>
              <a:ext cx="1500198" cy="307777"/>
            </a:xfrm>
            <a:prstGeom prst="rect">
              <a:avLst/>
            </a:prstGeom>
            <a:noFill/>
          </p:spPr>
          <p:txBody>
            <a:bodyPr wrap="square" rtlCol="0">
              <a:spAutoFit/>
            </a:bodyPr>
            <a:lstStyle/>
            <a:p>
              <a:r>
                <a:rPr lang="fr-FR" sz="1400" b="1" dirty="0" smtClean="0">
                  <a:solidFill>
                    <a:srgbClr val="FF0000"/>
                  </a:solidFill>
                </a:rPr>
                <a:t>Colonne </a:t>
              </a:r>
              <a:r>
                <a:rPr lang="fr-FR" sz="1400" b="1" dirty="0" err="1" smtClean="0">
                  <a:solidFill>
                    <a:srgbClr val="FF0000"/>
                  </a:solidFill>
                </a:rPr>
                <a:t>capilaire</a:t>
              </a:r>
              <a:endParaRPr lang="fr-FR" sz="1400" b="1" dirty="0">
                <a:solidFill>
                  <a:srgbClr val="FF0000"/>
                </a:solidFill>
              </a:endParaRPr>
            </a:p>
          </p:txBody>
        </p:sp>
        <p:sp>
          <p:nvSpPr>
            <p:cNvPr id="10" name="Rectangle 9"/>
            <p:cNvSpPr/>
            <p:nvPr/>
          </p:nvSpPr>
          <p:spPr>
            <a:xfrm>
              <a:off x="7686691" y="2214554"/>
              <a:ext cx="1486369" cy="307777"/>
            </a:xfrm>
            <a:prstGeom prst="rect">
              <a:avLst/>
            </a:prstGeom>
          </p:spPr>
          <p:txBody>
            <a:bodyPr wrap="none">
              <a:spAutoFit/>
            </a:bodyPr>
            <a:lstStyle/>
            <a:p>
              <a:r>
                <a:rPr lang="fr-FR" sz="1400" b="1" dirty="0" smtClean="0">
                  <a:solidFill>
                    <a:srgbClr val="FF0000"/>
                  </a:solidFill>
                </a:rPr>
                <a:t>Purge du </a:t>
              </a:r>
              <a:r>
                <a:rPr lang="fr-FR" sz="1400" b="1" i="1" dirty="0" smtClean="0">
                  <a:solidFill>
                    <a:srgbClr val="FF0000"/>
                  </a:solidFill>
                </a:rPr>
                <a:t>septum </a:t>
              </a:r>
              <a:endParaRPr lang="fr-FR" sz="1400" b="1" i="1" dirty="0">
                <a:solidFill>
                  <a:srgbClr val="FF0000"/>
                </a:solidFill>
              </a:endParaRPr>
            </a:p>
          </p:txBody>
        </p:sp>
        <p:sp>
          <p:nvSpPr>
            <p:cNvPr id="11" name="Rectangle 10"/>
            <p:cNvSpPr/>
            <p:nvPr/>
          </p:nvSpPr>
          <p:spPr>
            <a:xfrm>
              <a:off x="10022675" y="2428868"/>
              <a:ext cx="778675" cy="307777"/>
            </a:xfrm>
            <a:prstGeom prst="rect">
              <a:avLst/>
            </a:prstGeom>
          </p:spPr>
          <p:txBody>
            <a:bodyPr wrap="none">
              <a:spAutoFit/>
            </a:bodyPr>
            <a:lstStyle/>
            <a:p>
              <a:r>
                <a:rPr lang="fr-FR" sz="1400" b="1" i="1" dirty="0" smtClean="0">
                  <a:solidFill>
                    <a:srgbClr val="FF0000"/>
                  </a:solidFill>
                </a:rPr>
                <a:t>septum </a:t>
              </a:r>
              <a:endParaRPr lang="fr-FR" dirty="0"/>
            </a:p>
          </p:txBody>
        </p:sp>
        <p:sp>
          <p:nvSpPr>
            <p:cNvPr id="12" name="Rectangle 11"/>
            <p:cNvSpPr/>
            <p:nvPr/>
          </p:nvSpPr>
          <p:spPr>
            <a:xfrm>
              <a:off x="10140592" y="5000636"/>
              <a:ext cx="660758" cy="369332"/>
            </a:xfrm>
            <a:prstGeom prst="rect">
              <a:avLst/>
            </a:prstGeom>
          </p:spPr>
          <p:txBody>
            <a:bodyPr wrap="none">
              <a:spAutoFit/>
            </a:bodyPr>
            <a:lstStyle/>
            <a:p>
              <a:r>
                <a:rPr lang="fr-FR" sz="1400" b="1" dirty="0" smtClean="0">
                  <a:solidFill>
                    <a:srgbClr val="FF0000"/>
                  </a:solidFill>
                </a:rPr>
                <a:t>insert</a:t>
              </a:r>
              <a:r>
                <a:rPr lang="fr-FR" dirty="0" smtClean="0"/>
                <a:t> </a:t>
              </a:r>
              <a:endParaRPr lang="fr-FR" dirty="0"/>
            </a:p>
          </p:txBody>
        </p:sp>
        <p:sp>
          <p:nvSpPr>
            <p:cNvPr id="13" name="Rectangle 12"/>
            <p:cNvSpPr/>
            <p:nvPr/>
          </p:nvSpPr>
          <p:spPr>
            <a:xfrm>
              <a:off x="8186757" y="5643578"/>
              <a:ext cx="1015021" cy="307777"/>
            </a:xfrm>
            <a:prstGeom prst="rect">
              <a:avLst/>
            </a:prstGeom>
          </p:spPr>
          <p:txBody>
            <a:bodyPr wrap="none">
              <a:spAutoFit/>
            </a:bodyPr>
            <a:lstStyle/>
            <a:p>
              <a:r>
                <a:rPr lang="fr-FR" sz="1400" b="1" dirty="0" smtClean="0">
                  <a:solidFill>
                    <a:srgbClr val="FF0000"/>
                  </a:solidFill>
                </a:rPr>
                <a:t>sortie split </a:t>
              </a:r>
            </a:p>
          </p:txBody>
        </p:sp>
        <p:cxnSp>
          <p:nvCxnSpPr>
            <p:cNvPr id="14" name="Connecteur droit 13"/>
            <p:cNvCxnSpPr/>
            <p:nvPr/>
          </p:nvCxnSpPr>
          <p:spPr>
            <a:xfrm rot="10800000">
              <a:off x="9758393" y="4857760"/>
              <a:ext cx="428628" cy="35719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5400000" flipH="1" flipV="1">
              <a:off x="9365484" y="3036091"/>
              <a:ext cx="1071570" cy="42862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rot="10800000" flipV="1">
              <a:off x="8972575" y="5929330"/>
              <a:ext cx="642942" cy="28575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7" name="Rectangle 16"/>
          <p:cNvSpPr/>
          <p:nvPr/>
        </p:nvSpPr>
        <p:spPr>
          <a:xfrm>
            <a:off x="388528" y="1836291"/>
            <a:ext cx="5356659" cy="400110"/>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fr-FR" sz="2000" b="1" dirty="0" smtClean="0"/>
              <a:t>Injecteur avec système de fuite « split/</a:t>
            </a:r>
            <a:r>
              <a:rPr lang="fr-FR" sz="2000" b="1" dirty="0" err="1" smtClean="0"/>
              <a:t>splitless</a:t>
            </a:r>
            <a:r>
              <a:rPr lang="fr-FR" sz="2000" b="1" dirty="0" smtClean="0"/>
              <a:t> »</a:t>
            </a:r>
            <a:endParaRPr lang="fr-FR" sz="2000" b="1" dirty="0"/>
          </a:p>
        </p:txBody>
      </p:sp>
      <p:sp>
        <p:nvSpPr>
          <p:cNvPr id="18" name="Rectangle 17"/>
          <p:cNvSpPr/>
          <p:nvPr/>
        </p:nvSpPr>
        <p:spPr>
          <a:xfrm>
            <a:off x="6795402" y="6437163"/>
            <a:ext cx="2746649" cy="338554"/>
          </a:xfrm>
          <a:prstGeom prst="rect">
            <a:avLst/>
          </a:prstGeom>
        </p:spPr>
        <p:txBody>
          <a:bodyPr wrap="none">
            <a:spAutoFit/>
          </a:bodyPr>
          <a:lstStyle/>
          <a:p>
            <a:r>
              <a:rPr lang="fr-FR" sz="1600" dirty="0" smtClean="0"/>
              <a:t>le </a:t>
            </a:r>
            <a:r>
              <a:rPr lang="fr-FR" sz="1600" i="1" dirty="0" smtClean="0"/>
              <a:t>septum </a:t>
            </a:r>
            <a:r>
              <a:rPr lang="fr-FR" sz="1600" dirty="0" smtClean="0"/>
              <a:t>assure l’étanchéité</a:t>
            </a:r>
            <a:endParaRPr lang="fr-FR" sz="1600" dirty="0"/>
          </a:p>
        </p:txBody>
      </p:sp>
      <p:sp>
        <p:nvSpPr>
          <p:cNvPr id="19" name="Titre 1"/>
          <p:cNvSpPr txBox="1">
            <a:spLocks/>
          </p:cNvSpPr>
          <p:nvPr/>
        </p:nvSpPr>
        <p:spPr>
          <a:xfrm>
            <a:off x="390157" y="442287"/>
            <a:ext cx="5688200" cy="565804"/>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tx1"/>
                </a:solidFill>
                <a:effectLst/>
                <a:uLnTx/>
                <a:uFillTx/>
                <a:latin typeface="+mj-lt"/>
                <a:ea typeface="+mj-ea"/>
                <a:cs typeface="Arial" charset="0"/>
              </a:rPr>
              <a:t>Chromatographie en Phase Gazeuse</a:t>
            </a:r>
            <a:endParaRPr kumimoji="0" lang="fr-FR"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20" name="ZoneTexte 19"/>
          <p:cNvSpPr txBox="1"/>
          <p:nvPr/>
        </p:nvSpPr>
        <p:spPr>
          <a:xfrm>
            <a:off x="-32" y="0"/>
            <a:ext cx="10801382" cy="369332"/>
          </a:xfrm>
          <a:prstGeom prst="rect">
            <a:avLst/>
          </a:prstGeom>
          <a:solidFill>
            <a:schemeClr val="accent1">
              <a:lumMod val="75000"/>
            </a:schemeClr>
          </a:solidFill>
          <a:ln>
            <a:noFill/>
          </a:ln>
        </p:spPr>
        <p:txBody>
          <a:bodyPr wrap="square" rtlCol="0">
            <a:spAutoFit/>
          </a:bodyPr>
          <a:lstStyle/>
          <a:p>
            <a:r>
              <a:rPr lang="fr-FR" i="1" dirty="0" smtClean="0">
                <a:solidFill>
                  <a:schemeClr val="bg1"/>
                </a:solidFill>
                <a:latin typeface="Baskerville Old Face" pitchFamily="18" charset="0"/>
              </a:rPr>
              <a:t>Cours de biochimie instrumentale/ Centre Universitaire Mila                                                             Dr </a:t>
            </a:r>
            <a:r>
              <a:rPr lang="fr-FR" b="1" i="1" dirty="0" err="1" smtClean="0">
                <a:solidFill>
                  <a:schemeClr val="bg1"/>
                </a:solidFill>
                <a:latin typeface="Baskerville Old Face" pitchFamily="18" charset="0"/>
              </a:rPr>
              <a:t>Boutellaa</a:t>
            </a:r>
            <a:r>
              <a:rPr lang="fr-FR" b="1" i="1" dirty="0" smtClean="0">
                <a:solidFill>
                  <a:schemeClr val="bg1"/>
                </a:solidFill>
                <a:latin typeface="Baskerville Old Face" pitchFamily="18" charset="0"/>
              </a:rPr>
              <a:t> 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8528" y="2629756"/>
            <a:ext cx="5686871" cy="3170099"/>
          </a:xfrm>
          <a:prstGeom prst="rect">
            <a:avLst/>
          </a:prstGeom>
        </p:spPr>
        <p:txBody>
          <a:bodyPr wrap="square">
            <a:spAutoFit/>
          </a:bodyPr>
          <a:lstStyle/>
          <a:p>
            <a:pPr algn="just"/>
            <a:r>
              <a:rPr lang="fr-FR" sz="2000" dirty="0" smtClean="0"/>
              <a:t>      Le mélange à analyser est déposé au bout d'une tige de verre fixée sur un aimant et insérée dans un tube de verre balayé par un courant de gaz vecteur.</a:t>
            </a:r>
          </a:p>
          <a:p>
            <a:pPr algn="just"/>
            <a:r>
              <a:rPr lang="fr-FR" sz="2000" dirty="0"/>
              <a:t> </a:t>
            </a:r>
            <a:r>
              <a:rPr lang="fr-FR" sz="2000" dirty="0" smtClean="0"/>
              <a:t>     L'aiguille est amenée, à l'aide de l'aimant extérieur, dans l'injecteur ou elle est chauffée et les produits vaporisés sont entraînés dans la colonne par le gaz vecteur. </a:t>
            </a:r>
          </a:p>
          <a:p>
            <a:pPr algn="just"/>
            <a:r>
              <a:rPr lang="fr-FR" sz="2000" dirty="0"/>
              <a:t> </a:t>
            </a:r>
            <a:r>
              <a:rPr lang="fr-FR" sz="2000" dirty="0" smtClean="0"/>
              <a:t>      Cet injecteur est principalement utilisé en biochimie.</a:t>
            </a:r>
            <a:endParaRPr lang="fr-FR" sz="2000" dirty="0"/>
          </a:p>
        </p:txBody>
      </p:sp>
      <p:pic>
        <p:nvPicPr>
          <p:cNvPr id="7" name="Picture 2" descr="http://atechimie.univ-lille1.fr/digitalAssets/5/5303_ross.gif"/>
          <p:cNvPicPr>
            <a:picLocks noChangeAspect="1" noChangeArrowheads="1" noCrop="1"/>
          </p:cNvPicPr>
          <p:nvPr/>
        </p:nvPicPr>
        <p:blipFill>
          <a:blip r:embed="rId2"/>
          <a:srcRect/>
          <a:stretch>
            <a:fillRect/>
          </a:stretch>
        </p:blipFill>
        <p:spPr bwMode="auto">
          <a:xfrm>
            <a:off x="6829435" y="1928802"/>
            <a:ext cx="3513046" cy="4572008"/>
          </a:xfrm>
          <a:prstGeom prst="rect">
            <a:avLst/>
          </a:prstGeom>
          <a:noFill/>
        </p:spPr>
      </p:pic>
      <p:sp>
        <p:nvSpPr>
          <p:cNvPr id="6" name="Rectangle 5"/>
          <p:cNvSpPr/>
          <p:nvPr/>
        </p:nvSpPr>
        <p:spPr>
          <a:xfrm>
            <a:off x="388528" y="1836291"/>
            <a:ext cx="5079852" cy="400110"/>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fr-FR" sz="2000" b="1" dirty="0"/>
              <a:t>Injecteur à température programmable (PTV) </a:t>
            </a:r>
            <a:endParaRPr lang="fr-FR" sz="2000" b="1" dirty="0"/>
          </a:p>
        </p:txBody>
      </p:sp>
      <p:sp>
        <p:nvSpPr>
          <p:cNvPr id="9" name="Titre 1"/>
          <p:cNvSpPr txBox="1">
            <a:spLocks/>
          </p:cNvSpPr>
          <p:nvPr/>
        </p:nvSpPr>
        <p:spPr>
          <a:xfrm>
            <a:off x="487431" y="501908"/>
            <a:ext cx="5688200" cy="565804"/>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tx1"/>
                </a:solidFill>
                <a:effectLst/>
                <a:uLnTx/>
                <a:uFillTx/>
                <a:latin typeface="+mj-lt"/>
                <a:ea typeface="+mj-ea"/>
                <a:cs typeface="Arial" charset="0"/>
              </a:rPr>
              <a:t>Chromatographie en Phase Gazeuse</a:t>
            </a:r>
            <a:endParaRPr kumimoji="0" lang="fr-FR"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ZoneTexte 9"/>
          <p:cNvSpPr txBox="1"/>
          <p:nvPr/>
        </p:nvSpPr>
        <p:spPr>
          <a:xfrm>
            <a:off x="-32" y="0"/>
            <a:ext cx="10801382" cy="369332"/>
          </a:xfrm>
          <a:prstGeom prst="rect">
            <a:avLst/>
          </a:prstGeom>
          <a:solidFill>
            <a:schemeClr val="accent1">
              <a:lumMod val="75000"/>
            </a:schemeClr>
          </a:solidFill>
          <a:ln>
            <a:noFill/>
          </a:ln>
        </p:spPr>
        <p:txBody>
          <a:bodyPr wrap="square" rtlCol="0">
            <a:spAutoFit/>
          </a:bodyPr>
          <a:lstStyle/>
          <a:p>
            <a:r>
              <a:rPr lang="fr-FR" i="1" dirty="0" smtClean="0">
                <a:solidFill>
                  <a:schemeClr val="bg1"/>
                </a:solidFill>
                <a:latin typeface="Baskerville Old Face" pitchFamily="18" charset="0"/>
              </a:rPr>
              <a:t>Cours de biochimie instrumentale/ Centre Universitaire Mila                                                             Dr </a:t>
            </a:r>
            <a:r>
              <a:rPr lang="fr-FR" b="1" i="1" dirty="0" err="1" smtClean="0">
                <a:solidFill>
                  <a:schemeClr val="bg1"/>
                </a:solidFill>
                <a:latin typeface="Baskerville Old Face" pitchFamily="18" charset="0"/>
              </a:rPr>
              <a:t>Boutellaa</a:t>
            </a:r>
            <a:r>
              <a:rPr lang="fr-FR" b="1" i="1" dirty="0" smtClean="0">
                <a:solidFill>
                  <a:schemeClr val="bg1"/>
                </a:solidFill>
                <a:latin typeface="Baskerville Old Face" pitchFamily="18" charset="0"/>
              </a:rPr>
              <a:t> 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15100</TotalTime>
  <Words>244</Words>
  <Application>Microsoft Office PowerPoint</Application>
  <PresentationFormat>Personnalisé</PresentationFormat>
  <Paragraphs>20</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Promenade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saber bout</dc:creator>
  <cp:lastModifiedBy>Pc</cp:lastModifiedBy>
  <cp:revision>621</cp:revision>
  <cp:lastPrinted>2023-03-08T21:10:32Z</cp:lastPrinted>
  <dcterms:created xsi:type="dcterms:W3CDTF">2017-02-15T07:11:52Z</dcterms:created>
  <dcterms:modified xsi:type="dcterms:W3CDTF">2025-03-07T16:25:09Z</dcterms:modified>
</cp:coreProperties>
</file>