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D9C7934-B964-4FEA-8CDE-CDE9C48ABAC3}" type="datetimeFigureOut">
              <a:rPr lang="fr-FR" smtClean="0"/>
              <a:t>08/03/2025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7290-7CFB-4AF1-A2D2-925E78F4A1BD}" type="slidenum">
              <a:rPr lang="fr-FR" smtClean="0"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80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934-B964-4FEA-8CDE-CDE9C48ABAC3}" type="datetimeFigureOut">
              <a:rPr lang="fr-FR" smtClean="0"/>
              <a:t>08/03/2025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7290-7CFB-4AF1-A2D2-925E78F4A1B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19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934-B964-4FEA-8CDE-CDE9C48ABAC3}" type="datetimeFigureOut">
              <a:rPr lang="fr-FR" smtClean="0"/>
              <a:t>08/03/2025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7290-7CFB-4AF1-A2D2-925E78F4A1BD}" type="slidenum">
              <a:rPr lang="fr-FR" smtClean="0"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71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934-B964-4FEA-8CDE-CDE9C48ABAC3}" type="datetimeFigureOut">
              <a:rPr lang="fr-FR" smtClean="0"/>
              <a:t>08/03/2025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7290-7CFB-4AF1-A2D2-925E78F4A1B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46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934-B964-4FEA-8CDE-CDE9C48ABAC3}" type="datetimeFigureOut">
              <a:rPr lang="fr-FR" smtClean="0"/>
              <a:t>08/03/2025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7290-7CFB-4AF1-A2D2-925E78F4A1BD}" type="slidenum">
              <a:rPr lang="fr-FR" smtClean="0"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61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934-B964-4FEA-8CDE-CDE9C48ABAC3}" type="datetimeFigureOut">
              <a:rPr lang="fr-FR" smtClean="0"/>
              <a:t>08/03/2025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7290-7CFB-4AF1-A2D2-925E78F4A1B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37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934-B964-4FEA-8CDE-CDE9C48ABAC3}" type="datetimeFigureOut">
              <a:rPr lang="fr-FR" smtClean="0"/>
              <a:t>08/03/2025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7290-7CFB-4AF1-A2D2-925E78F4A1B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02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934-B964-4FEA-8CDE-CDE9C48ABAC3}" type="datetimeFigureOut">
              <a:rPr lang="fr-FR" smtClean="0"/>
              <a:t>08/03/2025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7290-7CFB-4AF1-A2D2-925E78F4A1B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62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934-B964-4FEA-8CDE-CDE9C48ABAC3}" type="datetimeFigureOut">
              <a:rPr lang="fr-FR" smtClean="0"/>
              <a:t>08/03/2025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7290-7CFB-4AF1-A2D2-925E78F4A1B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43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934-B964-4FEA-8CDE-CDE9C48ABAC3}" type="datetimeFigureOut">
              <a:rPr lang="fr-FR" smtClean="0"/>
              <a:t>08/03/2025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7290-7CFB-4AF1-A2D2-925E78F4A1B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532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7934-B964-4FEA-8CDE-CDE9C48ABAC3}" type="datetimeFigureOut">
              <a:rPr lang="fr-FR" smtClean="0"/>
              <a:t>08/03/2025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7290-7CFB-4AF1-A2D2-925E78F4A1BD}" type="slidenum">
              <a:rPr lang="fr-FR" smtClean="0"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30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D9C7934-B964-4FEA-8CDE-CDE9C48ABAC3}" type="datetimeFigureOut">
              <a:rPr lang="fr-FR" smtClean="0"/>
              <a:t>08/03/2025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EB7290-7CFB-4AF1-A2D2-925E78F4A1BD}" type="slidenum">
              <a:rPr lang="fr-FR" smtClean="0"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52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93C0F-16C7-8DDB-8F03-5A3C3C9E32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fr-FR" dirty="0"/>
              <a:t>Chapitre 1 : Les Fondements de l’Entrepreneuriat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90934-9518-A080-B3A5-3EB492E0F8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Présenté par:</a:t>
            </a:r>
          </a:p>
          <a:p>
            <a:r>
              <a:rPr lang="fr-FR" dirty="0"/>
              <a:t>Dr. Mennour</a:t>
            </a:r>
          </a:p>
        </p:txBody>
      </p:sp>
    </p:spTree>
    <p:extLst>
      <p:ext uri="{BB962C8B-B14F-4D97-AF65-F5344CB8AC3E}">
        <p14:creationId xmlns:p14="http://schemas.microsoft.com/office/powerpoint/2010/main" val="3524158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B63D1F-762F-4876-776A-9FE23CF218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DCECA-4617-F65F-703F-E66A150A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L’Esprit Entrepreneurial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57546-8609-E178-18E8-1FB4B2F7D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946787"/>
            <a:ext cx="11503741" cy="4362573"/>
          </a:xfrm>
        </p:spPr>
        <p:txBody>
          <a:bodyPr>
            <a:normAutofit fontScale="77500" lnSpcReduction="20000"/>
          </a:bodyPr>
          <a:lstStyle/>
          <a:p>
            <a:pPr marL="228600" indent="220980" algn="just">
              <a:lnSpc>
                <a:spcPct val="115000"/>
              </a:lnSpc>
              <a:spcAft>
                <a:spcPts val="800"/>
              </a:spcAft>
            </a:pPr>
            <a:r>
              <a:rPr lang="fr-FR" sz="2400" b="1" u="sng" kern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ADOPTER UNE MENTALITÉ ENTREPRENEURIALE SIGNIFIE VOIR DES OPPORTUNITÉS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 </a:t>
            </a:r>
            <a:r>
              <a:rPr lang="fr-FR" sz="2400" b="1" u="sng" kern="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OÙ D’AUTRES PERÇOIVENT DES OBSTACLES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fr-FR" sz="2400" b="1" kern="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 ENTREPRENEUR NE SE CONTENTE PAS DE SUIVRE LES RÈGLES DU MARCHÉ, IL CHERCHE À LES REDÉFINIR.</a:t>
            </a:r>
            <a:endParaRPr lang="fr-FR" sz="2000" b="1" kern="1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28600" algn="just">
              <a:lnSpc>
                <a:spcPct val="115000"/>
              </a:lnSpc>
              <a:spcAft>
                <a:spcPts val="800"/>
              </a:spcAft>
            </a:pPr>
            <a:r>
              <a:rPr lang="fr-FR" sz="2800" b="1" kern="0" dirty="0"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➤</a:t>
            </a:r>
            <a:r>
              <a:rPr lang="fr-F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800" kern="0" dirty="0">
                <a:effectLst/>
                <a:latin typeface="Cooper Black" panose="0208090404030B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Développer une Vision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algn="just">
              <a:lnSpc>
                <a:spcPct val="115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 entrepreneur </a:t>
            </a:r>
            <a:r>
              <a:rPr lang="fr-FR" sz="24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PENSE À LONG TERME.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Il </a:t>
            </a:r>
            <a:r>
              <a:rPr lang="fr-FR" sz="24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IDENTIFIE DES BESOINS NON SATISFAITS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 </a:t>
            </a:r>
            <a:r>
              <a:rPr lang="fr-FR" sz="2400" b="1" kern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IMAGINE DES SOLUTIONS INNOVANTES</a:t>
            </a:r>
            <a:r>
              <a:rPr lang="fr-FR" sz="2400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Sa vision lui permet de fixer des objectifs clairs et d’orienter ses décisions stratégiques.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28600" algn="just">
              <a:lnSpc>
                <a:spcPct val="115000"/>
              </a:lnSpc>
              <a:spcAft>
                <a:spcPts val="800"/>
              </a:spcAft>
            </a:pPr>
            <a:r>
              <a:rPr lang="fr-FR" sz="2800" kern="0" dirty="0"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➤</a:t>
            </a:r>
            <a:r>
              <a:rPr lang="fr-FR" sz="2800" kern="0" dirty="0">
                <a:effectLst/>
                <a:latin typeface="Cooper Black" panose="0208090404030B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Prendre des Risques Calculés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algn="just">
              <a:lnSpc>
                <a:spcPct val="115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L’entrepreneuriat implique de sortir de sa </a:t>
            </a:r>
            <a:r>
              <a:rPr lang="fr-FR" sz="2400" b="1" kern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ZONE DE CONFORT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 d’oser agir malgré l’incertitude. </a:t>
            </a:r>
            <a:r>
              <a:rPr lang="fr-FR" sz="2400" b="1" u="sng" kern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CEPENDANT, LES ENTREPRENEURS NE PRENNENT PAS DES RISQUES AVEUGLES : ILS ANALYSENT, TESTENT ET AJUSTENT LEURS DÉCISIONS POUR LIMITER LES PERTES</a:t>
            </a:r>
            <a:r>
              <a:rPr lang="fr-FR" sz="2400" u="sng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000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3695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9FD866-089D-5677-8F5A-A89A231C90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59D55-197F-D6A2-E247-C6748ADB5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L’Esprit Entrepreneurial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0210D-4B5D-CD0C-985B-8F87CDE5D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946787"/>
            <a:ext cx="11503741" cy="4362573"/>
          </a:xfrm>
        </p:spPr>
        <p:txBody>
          <a:bodyPr>
            <a:normAutofit fontScale="70000" lnSpcReduction="20000"/>
          </a:bodyPr>
          <a:lstStyle/>
          <a:p>
            <a:pPr indent="228600" algn="just">
              <a:lnSpc>
                <a:spcPct val="115000"/>
              </a:lnSpc>
              <a:spcAft>
                <a:spcPts val="800"/>
              </a:spcAft>
            </a:pPr>
            <a:r>
              <a:rPr lang="fr-FR" sz="2800" b="1" kern="0" dirty="0"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➤</a:t>
            </a:r>
            <a:r>
              <a:rPr lang="fr-F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800" kern="0" dirty="0">
                <a:effectLst/>
                <a:latin typeface="Cooper Black" panose="0208090404030B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Être Orienté Solution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algn="just">
              <a:lnSpc>
                <a:spcPct val="115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Face aux défis, </a:t>
            </a:r>
            <a:r>
              <a:rPr lang="fr-FR" sz="24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 ENTREPRENEUR NE SE FOCALISE PAS SUR LES PROBLÈMES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mais sur les </a:t>
            </a:r>
            <a:r>
              <a:rPr lang="fr-FR" sz="2400" b="1" u="sng" kern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SOLUTIONS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Il adopte une approche proactive pour surmonter les obstacles et transformer les échecs en apprentissage.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28600" algn="just">
              <a:lnSpc>
                <a:spcPct val="115000"/>
              </a:lnSpc>
              <a:spcAft>
                <a:spcPts val="800"/>
              </a:spcAft>
            </a:pPr>
            <a:r>
              <a:rPr lang="fr-FR" sz="2800" kern="0" dirty="0"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➤</a:t>
            </a:r>
            <a:r>
              <a:rPr lang="fr-FR" sz="2800" kern="0" dirty="0">
                <a:effectLst/>
                <a:latin typeface="Cooper Black" panose="0208090404030B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Faire Preuve d’Adaptabilité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algn="just">
              <a:lnSpc>
                <a:spcPct val="115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 monde des </a:t>
            </a:r>
            <a:r>
              <a:rPr lang="fr-FR" sz="2400" b="1" kern="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AFFAIRES ÉVOLUE CONSTAMMENT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Un entrepreneur doit être capable de </a:t>
            </a:r>
            <a:r>
              <a:rPr lang="fr-FR" sz="2400" b="1" kern="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S’ADAPTER AUX NOUVELLES TENDANCES,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aux </a:t>
            </a:r>
            <a:r>
              <a:rPr lang="fr-FR" sz="24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BESOINS DES CONSOMMATEURS ET AUX AVANCÉES TECHNOLOGIQUES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28600" algn="just">
              <a:lnSpc>
                <a:spcPct val="115000"/>
              </a:lnSpc>
              <a:spcAft>
                <a:spcPts val="800"/>
              </a:spcAft>
            </a:pPr>
            <a:r>
              <a:rPr lang="fr-FR" sz="2800" kern="0" dirty="0"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➤</a:t>
            </a:r>
            <a:r>
              <a:rPr lang="fr-FR" sz="2800" kern="0" dirty="0">
                <a:effectLst/>
                <a:latin typeface="Cooper Black" panose="0208090404030B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Cultiver la Créativité et l’Innovation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algn="just">
              <a:lnSpc>
                <a:spcPct val="115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Penser différemment est essentiel. L’entrepreneur </a:t>
            </a:r>
            <a:r>
              <a:rPr lang="fr-FR" sz="2400" b="1" u="sng" kern="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CHERCHE À INNOVER EN PROPOSANT DES PRODUITS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services ou modèles économiques uniques qui apportent de la </a:t>
            </a:r>
            <a:r>
              <a:rPr lang="fr-FR" sz="2400" b="1" u="sng" kern="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VALEUR AJOUTÉE.</a:t>
            </a:r>
            <a:endParaRPr lang="fr-FR" sz="2000" b="1" u="sng" kern="1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1789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F7DD53-2B16-CBF9-20DE-1412A24F78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DE487-42D7-0D45-FD9F-0E21B27D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L’Esprit Entrepreneurial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6BD02-DE0F-AE29-677B-9ED7EEB26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946787"/>
            <a:ext cx="11503741" cy="4362573"/>
          </a:xfrm>
        </p:spPr>
        <p:txBody>
          <a:bodyPr>
            <a:normAutofit fontScale="92500" lnSpcReduction="10000"/>
          </a:bodyPr>
          <a:lstStyle/>
          <a:p>
            <a:pPr indent="228600" algn="just">
              <a:lnSpc>
                <a:spcPct val="115000"/>
              </a:lnSpc>
              <a:spcAft>
                <a:spcPts val="800"/>
              </a:spcAft>
            </a:pPr>
            <a:r>
              <a:rPr lang="fr-FR" sz="3200" kern="0" dirty="0"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➤</a:t>
            </a:r>
            <a:r>
              <a:rPr lang="fr-FR" sz="3200" kern="0" dirty="0">
                <a:effectLst/>
                <a:latin typeface="Cooper Black" panose="0208090404030B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Développer un Réseau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algn="just">
              <a:lnSpc>
                <a:spcPct val="115000"/>
              </a:lnSpc>
              <a:spcAft>
                <a:spcPts val="800"/>
              </a:spcAft>
            </a:pPr>
            <a:r>
              <a:rPr lang="fr-F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 succès entrepreneurial repose aussi sur la capacité à s’entourer de</a:t>
            </a:r>
            <a:r>
              <a:rPr lang="fr-FR" sz="28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800" b="1" u="sng" kern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PARTENAIRES,</a:t>
            </a:r>
            <a:r>
              <a:rPr lang="fr-FR" sz="28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800" b="1" u="sng" kern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MENTORS ET COLLABORATEURS </a:t>
            </a:r>
            <a:r>
              <a:rPr lang="fr-F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qui peuvent apporter des conseils, du soutien et des opportunités d’affaires.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28600" algn="just">
              <a:lnSpc>
                <a:spcPct val="115000"/>
              </a:lnSpc>
              <a:spcAft>
                <a:spcPts val="800"/>
              </a:spcAft>
            </a:pPr>
            <a:r>
              <a:rPr lang="fr-FR" sz="3200" kern="0" dirty="0"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➤</a:t>
            </a:r>
            <a:r>
              <a:rPr lang="fr-FR" sz="3200" kern="0" dirty="0">
                <a:effectLst/>
                <a:latin typeface="Cooper Black" panose="0208090404030B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Être Persévérant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algn="just">
              <a:lnSpc>
                <a:spcPct val="115000"/>
              </a:lnSpc>
              <a:spcAft>
                <a:spcPts val="800"/>
              </a:spcAft>
            </a:pPr>
            <a:r>
              <a:rPr lang="fr-FR" sz="2800" b="1" u="sng" kern="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L’ÉCHEC FAIT PARTIE DU PARCOURS ENTREPRENEURIAL</a:t>
            </a:r>
            <a:r>
              <a:rPr lang="fr-F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Ce qui distingue un entrepreneur à succès, </a:t>
            </a:r>
            <a:r>
              <a:rPr lang="fr-FR" sz="2800" b="1" u="sng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c’est sa capacité à rebondir après un échec et à persister malgré les difficultés.</a:t>
            </a:r>
            <a:endParaRPr lang="fr-FR" sz="2400" b="1" u="sng" kern="1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4004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59A1A6-92C1-ADCB-36CF-FB6611A55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6736E-47D7-C4E0-FF60-E3D210599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Identifier les Problèmes et Créer des Solutions Lucratives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E67C9-3E2C-F2EC-917F-C9FB0A48C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2084832"/>
            <a:ext cx="11503741" cy="4224528"/>
          </a:xfrm>
        </p:spPr>
        <p:txBody>
          <a:bodyPr>
            <a:normAutofit/>
          </a:bodyPr>
          <a:lstStyle/>
          <a:p>
            <a:pPr indent="449580" algn="just">
              <a:lnSpc>
                <a:spcPct val="115000"/>
              </a:lnSpc>
              <a:spcAft>
                <a:spcPts val="800"/>
              </a:spcAft>
            </a:pPr>
            <a:r>
              <a:rPr lang="fr-FR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 entrepreneur à succès ne se contente pas d’observer son environnement, </a:t>
            </a:r>
            <a:r>
              <a:rPr lang="fr-FR" sz="3200" b="1" u="sng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IL IDENTIFIE DES PROBLÈMES </a:t>
            </a:r>
            <a:r>
              <a:rPr lang="fr-FR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 les </a:t>
            </a:r>
            <a:r>
              <a:rPr lang="fr-FR" sz="3200" b="1" u="sng" kern="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TRANSFORME EN OPPORTUNITÉS D’AFFAIRES</a:t>
            </a:r>
            <a:r>
              <a:rPr lang="fr-FR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229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1679B6-34F8-AEEB-CB84-AB10BEF28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77508-6B55-3769-4E62-BBA8D4EB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Identifier les Problèmes et Créer des Solutions Lucratives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F5C91-7F48-DDEF-94E3-7815C6E06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2084832"/>
            <a:ext cx="11503741" cy="422452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3600" kern="0" dirty="0">
                <a:effectLst/>
                <a:latin typeface="Cooper Black" panose="0208090404030B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Observer et Analyser son Environnement</a:t>
            </a:r>
            <a:endParaRPr lang="fr-F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L’entrepreneur reste </a:t>
            </a:r>
            <a:r>
              <a:rPr lang="fr-FR" sz="3200" b="1" kern="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attentif aux besoins du marché</a:t>
            </a:r>
            <a:r>
              <a:rPr lang="fr-FR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3200" b="1" kern="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aux frustrations </a:t>
            </a:r>
            <a:r>
              <a:rPr lang="fr-FR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des consommateurs et </a:t>
            </a:r>
            <a:r>
              <a:rPr lang="fr-FR" sz="3200" b="1" kern="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aux inefficiences des systèmes existants</a:t>
            </a:r>
            <a:r>
              <a:rPr lang="fr-FR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Il pose les bonnes questions :</a:t>
            </a:r>
            <a:endParaRPr lang="fr-F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3200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Quels sont les problèmes récurrents dans un secteur donné ?</a:t>
            </a:r>
            <a:endParaRPr lang="fr-FR" sz="2800" kern="1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3200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Quels besoins ne sont pas encore satisfaits ?</a:t>
            </a:r>
            <a:endParaRPr lang="fr-FR" sz="2800" kern="1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3200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Quelles améliorations peuvent être apportées à un produit ou un service existant ?</a:t>
            </a:r>
            <a:endParaRPr lang="fr-FR" sz="2800" kern="1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988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BC27DE-6876-8001-6E2E-D2AD7D7AF2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2B315-7039-62FF-E150-AD791D484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Identifier les Problèmes et Créer des Solutions Lucratives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A09B7-F177-7B75-9AD4-081DA0CE9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2084832"/>
            <a:ext cx="11543071" cy="422452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4000" kern="0" dirty="0">
                <a:effectLst/>
                <a:latin typeface="Cooper Black" panose="0208090404030B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Transformer un Problème en Opportunité</a:t>
            </a:r>
            <a:endParaRPr lang="fr-FR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3600" b="1" u="sng" kern="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CHAQUE PROBLÈME CACHE UNE OPPORTUNITÉ ÉCONOMIQUE</a:t>
            </a:r>
            <a:r>
              <a:rPr lang="fr-FR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L’objectif est d’y apporter une solution qui non seulement répond aux attentes du marché, mais qui génère aussi une rentabilité.</a:t>
            </a:r>
            <a:endParaRPr lang="fr-FR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Exemples :</a:t>
            </a:r>
            <a:endParaRPr lang="fr-FR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Yassir 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36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Groupe Mécanique el Eulma (GME)</a:t>
            </a:r>
          </a:p>
        </p:txBody>
      </p:sp>
    </p:spTree>
    <p:extLst>
      <p:ext uri="{BB962C8B-B14F-4D97-AF65-F5344CB8AC3E}">
        <p14:creationId xmlns:p14="http://schemas.microsoft.com/office/powerpoint/2010/main" val="23175095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3C4B7B-07DB-9E3E-B9B1-05CF287BB9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0EFA8-F48B-BF7E-9B30-37C8948AF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Identifier les Problèmes et Créer des Solutions Lucratives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6ECCC-679E-72F4-BFD3-5BF486A02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2084832"/>
            <a:ext cx="11543071" cy="4224528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4400" kern="0" dirty="0">
                <a:effectLst/>
                <a:latin typeface="Cooper Black" panose="0208090404030B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Concevoir une Solution Innovante et Rentable</a:t>
            </a:r>
            <a:endParaRPr lang="fr-FR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Une bonne solution doit être à la fois </a:t>
            </a:r>
            <a:r>
              <a:rPr lang="fr-FR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innovante</a:t>
            </a:r>
            <a:r>
              <a:rPr lang="fr-FR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(nouvelle ou améliorée) et </a:t>
            </a:r>
            <a:r>
              <a:rPr lang="fr-FR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lucrative</a:t>
            </a:r>
            <a:r>
              <a:rPr lang="fr-FR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(capable de générer des profits).</a:t>
            </a:r>
            <a:endParaRPr lang="fr-FR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Critères d’une solution rentable :</a:t>
            </a:r>
            <a:endParaRPr lang="fr-FR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Segoe UI Emoji" panose="020B0502040204020203" pitchFamily="34" charset="0"/>
              <a:buChar char="-"/>
            </a:pPr>
            <a:r>
              <a:rPr lang="fr-FR" sz="4000" b="1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Segoe UI Emoji" panose="020B0502040204020203" pitchFamily="34" charset="0"/>
              </a:rPr>
              <a:t>Répond à un réel besoin</a:t>
            </a:r>
            <a:r>
              <a:rPr lang="fr-FR" sz="4000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Segoe UI Emoji" panose="020B0502040204020203" pitchFamily="34" charset="0"/>
              </a:rPr>
              <a:t> et a une demande suffisante.</a:t>
            </a:r>
            <a:endParaRPr lang="fr-FR" sz="3600" kern="1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Segoe UI Emoji" panose="020B0502040204020203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Segoe UI Emoji" panose="020B0502040204020203" pitchFamily="34" charset="0"/>
              <a:buChar char="-"/>
            </a:pPr>
            <a:r>
              <a:rPr lang="fr-FR" sz="4000" b="1" kern="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Segoe UI Emoji" panose="020B0502040204020203" pitchFamily="34" charset="0"/>
              </a:rPr>
              <a:t>Apporte une valeur ajoutée</a:t>
            </a:r>
            <a:r>
              <a:rPr lang="fr-FR" sz="4000" kern="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Segoe UI Emoji" panose="020B0502040204020203" pitchFamily="34" charset="0"/>
              </a:rPr>
              <a:t> claire par rapport à la concurrence.</a:t>
            </a:r>
            <a:endParaRPr lang="fr-FR" sz="3600" kern="1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Segoe UI Emoji" panose="020B0502040204020203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Segoe UI Emoji" panose="020B0502040204020203" pitchFamily="34" charset="0"/>
              <a:buChar char="-"/>
            </a:pPr>
            <a:r>
              <a:rPr lang="fr-FR" sz="4000" b="1" kern="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Segoe UI Emoji" panose="020B0502040204020203" pitchFamily="34" charset="0"/>
              </a:rPr>
              <a:t>Peut-être monétisée</a:t>
            </a:r>
            <a:r>
              <a:rPr lang="fr-FR" sz="4000" kern="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Segoe UI Emoji" panose="020B0502040204020203" pitchFamily="34" charset="0"/>
              </a:rPr>
              <a:t> (vente directe, abonnement, publicité, etc.).</a:t>
            </a:r>
            <a:endParaRPr lang="fr-FR" sz="3600" kern="1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Segoe UI Emoji" panose="020B0502040204020203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Segoe UI Emoji" panose="020B0502040204020203" pitchFamily="34" charset="0"/>
              <a:buChar char="-"/>
            </a:pPr>
            <a:r>
              <a:rPr lang="fr-FR" sz="4000" b="1" kern="0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Segoe UI Emoji" panose="020B0502040204020203" pitchFamily="34" charset="0"/>
              </a:rPr>
              <a:t>Est scalable</a:t>
            </a:r>
            <a:r>
              <a:rPr lang="fr-FR" sz="4000" kern="0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Segoe UI Emoji" panose="020B0502040204020203" pitchFamily="34" charset="0"/>
              </a:rPr>
              <a:t> (possibilité d’expansion et de croissance).</a:t>
            </a:r>
            <a:endParaRPr lang="fr-FR" sz="3600" kern="100" dirty="0">
              <a:effectLst/>
              <a:highlight>
                <a:srgbClr val="FF00FF"/>
              </a:highlight>
              <a:latin typeface="Calibri" panose="020F0502020204030204" pitchFamily="34" charset="0"/>
              <a:ea typeface="Calibri" panose="020F0502020204030204" pitchFamily="34" charset="0"/>
              <a:cs typeface="Segoe UI Emoj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781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0CB368-2FB6-6589-86F8-B87CC69C31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C74C2-E428-5132-03FD-4E22936C8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Identifier les Problèmes et Créer des Solutions Lucratives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8F252-D3FE-770D-0344-1F8D99D7C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2084832"/>
            <a:ext cx="11543071" cy="4224528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4800" kern="0" dirty="0">
                <a:effectLst/>
                <a:latin typeface="Cooper Black" panose="0208090404030B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Tester et Valider son Idée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4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Avant de lancer un produit ou un service, un entrepreneur doit le </a:t>
            </a:r>
            <a:r>
              <a:rPr lang="fr-FR" sz="4400" b="1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tester pour s’assurer</a:t>
            </a:r>
            <a:r>
              <a:rPr lang="fr-FR" sz="4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qu’il répond bien aux attentes du marché. Cela peut passer par :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4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Des </a:t>
            </a:r>
            <a:r>
              <a:rPr lang="fr-FR" sz="4400" b="1" u="sng" kern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ÉTUDES DE MARCHÉ (SONDAGES, INTERVIEWS).</a:t>
            </a:r>
            <a:endParaRPr lang="fr-FR" sz="4000" b="1" u="sng" kern="100" dirty="0">
              <a:solidFill>
                <a:srgbClr val="FF0000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4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 </a:t>
            </a:r>
            <a:r>
              <a:rPr lang="fr-FR" sz="4400" b="1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prototype ou version test</a:t>
            </a:r>
            <a:r>
              <a:rPr lang="fr-FR" sz="4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du produit.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4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Une </a:t>
            </a:r>
            <a:r>
              <a:rPr lang="fr-FR" sz="4400" b="1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analyse des premiers retours clients</a:t>
            </a:r>
            <a:r>
              <a:rPr lang="fr-FR" sz="4400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4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pour ajuster l’offre.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1535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3F3FF8-6CA2-C640-B822-E04D2D2A07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5854B-5BDD-10B9-4C02-3CF0C7153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dirty="0"/>
              <a:t>Les Types d’Entreprises en Algérie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F7E29-4C9B-8997-BF33-11B8C9B35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2084832"/>
            <a:ext cx="11543071" cy="4224528"/>
          </a:xfrm>
        </p:spPr>
        <p:txBody>
          <a:bodyPr>
            <a:normAutofit/>
          </a:bodyPr>
          <a:lstStyle/>
          <a:p>
            <a:r>
              <a:rPr lang="fr-FR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En Algérie, les entreprises peuvent être classées selon leur </a:t>
            </a:r>
            <a:r>
              <a:rPr lang="fr-FR" sz="4800" b="1" dirty="0">
                <a:solidFill>
                  <a:srgbClr val="0070C0"/>
                </a:solidFill>
                <a:effectLst/>
                <a:latin typeface="TimesNewRomanPS-BoldMT"/>
              </a:rPr>
              <a:t>STATUT JURIDIQUE</a:t>
            </a:r>
            <a:r>
              <a:rPr lang="fr-FR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leur </a:t>
            </a:r>
            <a:r>
              <a:rPr lang="fr-FR" sz="4800" b="1" dirty="0">
                <a:solidFill>
                  <a:srgbClr val="FF0000"/>
                </a:solidFill>
                <a:effectLst/>
                <a:latin typeface="TimesNewRomanPS-BoldMT"/>
              </a:rPr>
              <a:t>TAILLE</a:t>
            </a:r>
            <a:r>
              <a:rPr lang="fr-FR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ou encore leur </a:t>
            </a:r>
            <a:r>
              <a:rPr lang="fr-FR" sz="4800" b="1" dirty="0">
                <a:solidFill>
                  <a:srgbClr val="007E39"/>
                </a:solidFill>
                <a:effectLst/>
                <a:latin typeface="TimesNewRomanPS-BoldMT"/>
              </a:rPr>
              <a:t>SECTEUR D’ACTIVITÉ.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0170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C71D57-6E1D-41F9-1A9A-23778C7475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53797-6598-55FF-5F6C-640D8F426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dirty="0"/>
              <a:t>Les Types d’Entreprises en Algérie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C8F46-A748-D86D-E6C0-3B933613F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2084832"/>
            <a:ext cx="11543071" cy="4224528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1- Classification selon le </a:t>
            </a:r>
            <a:r>
              <a:rPr lang="fr-FR" sz="4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Statut Juridique</a:t>
            </a:r>
            <a:r>
              <a:rPr lang="fr-FR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fr-FR" sz="4400" b="1" dirty="0">
                <a:solidFill>
                  <a:srgbClr val="000000"/>
                </a:solidFill>
                <a:effectLst/>
                <a:latin typeface="TimesNewRomanPS-BoldMT"/>
              </a:rPr>
              <a:t>1.1 Entreprises Individuelles (EI) </a:t>
            </a:r>
            <a:endParaRPr lang="fr-FR" sz="3200" dirty="0"/>
          </a:p>
          <a:p>
            <a:pPr algn="just"/>
            <a:r>
              <a:rPr lang="fr-FR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L’</a:t>
            </a:r>
            <a:r>
              <a:rPr lang="fr-FR" sz="4000" b="1" dirty="0">
                <a:solidFill>
                  <a:srgbClr val="000000"/>
                </a:solidFill>
                <a:effectLst/>
                <a:latin typeface="TimesNewRomanPS-BoldMT"/>
              </a:rPr>
              <a:t>Entreprise Individuelle </a:t>
            </a:r>
            <a:r>
              <a:rPr lang="fr-FR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est une structure où l’entrepreneur </a:t>
            </a:r>
            <a:r>
              <a:rPr lang="fr-FR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exerce une activité en son nom propre</a:t>
            </a:r>
            <a:r>
              <a:rPr lang="fr-FR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fr-FR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sans distinction entre son patrimoine personnel et celui de l’entreprise</a:t>
            </a:r>
            <a:r>
              <a:rPr lang="fr-FR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Elle est adaptée aux petites activités </a:t>
            </a:r>
            <a:r>
              <a:rPr lang="fr-FR" sz="4000" dirty="0">
                <a:solidFill>
                  <a:srgbClr val="007E39"/>
                </a:solidFill>
                <a:effectLst/>
                <a:latin typeface="Times New Roman" panose="02020603050405020304" pitchFamily="18" charset="0"/>
              </a:rPr>
              <a:t>commerciales, artisanales et libérales</a:t>
            </a:r>
            <a:endParaRPr lang="fr-FR" sz="4000" kern="100" dirty="0">
              <a:solidFill>
                <a:srgbClr val="007E3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6089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7F732-F2B6-BF57-6DB7-45B011CF1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30FFC-82FB-5654-5F59-25BB13BC6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L’entrepreneuriat est un moteur essentiel du développement économique et de l’innovation. Il consiste à </a:t>
            </a:r>
            <a:r>
              <a:rPr lang="fr-FR" sz="2400" b="1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IDENTIFIER UNE OPPORTUNITÉ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400" b="1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MOBILISER DES RESSOURCES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et </a:t>
            </a:r>
            <a:r>
              <a:rPr lang="fr-FR" sz="2400" b="1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PRENDRE DES RISQUES 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pour </a:t>
            </a:r>
            <a:r>
              <a:rPr lang="fr-FR" sz="2400" b="1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CRÉER ET GÉRER UNE ENTREPRISE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4465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1ABE11-2D42-396D-3B4F-77AB5E41F9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C1DFB-E61C-D4C7-0261-FE45FBBBC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dirty="0"/>
              <a:t>Les Types d’Entreprises en Algérie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B96BF-DD07-C223-CA89-2160C548C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2084832"/>
            <a:ext cx="11543071" cy="4224528"/>
          </a:xfrm>
        </p:spPr>
        <p:txBody>
          <a:bodyPr>
            <a:normAutofit fontScale="92500"/>
          </a:bodyPr>
          <a:lstStyle/>
          <a:p>
            <a:pPr algn="just"/>
            <a:r>
              <a:rPr lang="fr-FR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1- Classification selon le </a:t>
            </a:r>
            <a:r>
              <a:rPr lang="fr-FR" sz="4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Statut Juridique</a:t>
            </a:r>
            <a:r>
              <a:rPr lang="fr-FR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fr-FR" sz="4800" b="1" dirty="0">
                <a:solidFill>
                  <a:srgbClr val="000000"/>
                </a:solidFill>
                <a:effectLst/>
                <a:latin typeface="TimesNewRomanPS-BoldMT"/>
              </a:rPr>
              <a:t>1.2 Société à Responsabilité Limitée </a:t>
            </a:r>
            <a:r>
              <a:rPr lang="fr-FR" sz="4800" b="1" dirty="0">
                <a:solidFill>
                  <a:srgbClr val="FF0000"/>
                </a:solidFill>
                <a:effectLst/>
                <a:latin typeface="TimesNewRomanPS-BoldMT"/>
              </a:rPr>
              <a:t>(SARL) </a:t>
            </a:r>
            <a:endParaRPr lang="fr-FR" sz="3600" dirty="0">
              <a:solidFill>
                <a:srgbClr val="FF0000"/>
              </a:solidFill>
            </a:endParaRPr>
          </a:p>
          <a:p>
            <a:pPr algn="just"/>
            <a:r>
              <a:rPr lang="fr-FR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La </a:t>
            </a:r>
            <a:r>
              <a:rPr lang="fr-FR" sz="4400" b="1" dirty="0">
                <a:solidFill>
                  <a:srgbClr val="000000"/>
                </a:solidFill>
                <a:effectLst/>
                <a:latin typeface="TimesNewRomanPS-BoldMT"/>
              </a:rPr>
              <a:t>SARL </a:t>
            </a:r>
            <a:r>
              <a:rPr lang="fr-FR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est la forme juridique la plus répandue en Algérie, notamment pour les </a:t>
            </a:r>
            <a:r>
              <a:rPr lang="fr-FR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PME</a:t>
            </a:r>
            <a:r>
              <a:rPr lang="fr-FR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Elle peut être constituée par </a:t>
            </a:r>
            <a:r>
              <a:rPr lang="fr-FR" sz="4400" dirty="0">
                <a:solidFill>
                  <a:srgbClr val="000000"/>
                </a:solidFill>
                <a:latin typeface="Times New Roman" panose="02020603050405020304" pitchFamily="18" charset="0"/>
              </a:rPr>
              <a:t>deux</a:t>
            </a:r>
            <a:r>
              <a:rPr lang="fr-FR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ou plusieurs personnes (jusqu’à 50 associés), et le capital est divisé en parts sociales</a:t>
            </a:r>
            <a:endParaRPr lang="fr-FR" sz="4000" kern="100" dirty="0">
              <a:solidFill>
                <a:srgbClr val="007E3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3883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32EC1-F289-D6DA-9A5B-E032BA56B8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64845-7BD3-FF5A-4ACF-8F372588E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dirty="0"/>
              <a:t>Les Types d’Entreprises en Algérie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A7C9B-3F83-93A3-4592-1CE832F47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2084832"/>
            <a:ext cx="11543071" cy="42245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1- Classification selon le </a:t>
            </a:r>
            <a:r>
              <a:rPr lang="fr-FR" sz="4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Statut Juridique</a:t>
            </a:r>
            <a:r>
              <a:rPr lang="fr-FR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fr-FR" sz="4800" b="1" dirty="0">
                <a:solidFill>
                  <a:srgbClr val="000000"/>
                </a:solidFill>
                <a:effectLst/>
                <a:latin typeface="TimesNewRomanPS-BoldMT"/>
              </a:rPr>
              <a:t>1.3 Entreprise Unipersonnelle à Responsabilité Limitée (EURL)</a:t>
            </a:r>
          </a:p>
          <a:p>
            <a:r>
              <a:rPr lang="fr-FR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L’</a:t>
            </a:r>
            <a:r>
              <a:rPr lang="fr-FR" sz="4400" b="1" dirty="0">
                <a:solidFill>
                  <a:srgbClr val="000000"/>
                </a:solidFill>
                <a:effectLst/>
                <a:latin typeface="TimesNewRomanPS-BoldMT"/>
              </a:rPr>
              <a:t>EURL </a:t>
            </a:r>
            <a:r>
              <a:rPr lang="fr-FR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est une variante de la SARL avec un seul associé. Elle offre les mêmes avantages, notamment </a:t>
            </a:r>
            <a:endParaRPr lang="fr-FR" sz="3600" dirty="0"/>
          </a:p>
          <a:p>
            <a:r>
              <a:rPr lang="fr-FR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la </a:t>
            </a:r>
            <a:r>
              <a:rPr lang="fr-FR" sz="4400" b="1" dirty="0">
                <a:solidFill>
                  <a:srgbClr val="000000"/>
                </a:solidFill>
                <a:effectLst/>
                <a:latin typeface="TimesNewRomanPS-BoldMT"/>
              </a:rPr>
              <a:t>limitation de la responsabilité </a:t>
            </a:r>
            <a:r>
              <a:rPr lang="fr-FR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 l’entrepreneur à ses apports. </a:t>
            </a:r>
            <a:endParaRPr lang="fr-FR" sz="4000" kern="100" dirty="0">
              <a:solidFill>
                <a:srgbClr val="007E3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7965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117DDF-345E-D400-6FD1-9B9585C190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8213F-1A67-5EDA-7A2C-4599EB667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dirty="0"/>
              <a:t>Les Types d’Entreprises en Algérie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D99E2-3EE5-CAAC-34DD-0615D2CDC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2084832"/>
            <a:ext cx="11543071" cy="42245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1- Classification selon le </a:t>
            </a:r>
            <a:r>
              <a:rPr lang="fr-FR" sz="4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Statut Juridique</a:t>
            </a:r>
            <a:r>
              <a:rPr lang="fr-FR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fr-FR" sz="5400" b="1" dirty="0">
                <a:solidFill>
                  <a:srgbClr val="000000"/>
                </a:solidFill>
                <a:effectLst/>
                <a:latin typeface="TimesNewRomanPS-BoldMT"/>
              </a:rPr>
              <a:t>1.4 Société par Actions (SPA) </a:t>
            </a:r>
            <a:endParaRPr lang="fr-FR" sz="4000" dirty="0"/>
          </a:p>
          <a:p>
            <a:pPr algn="just"/>
            <a:r>
              <a:rPr lang="fr-FR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La </a:t>
            </a:r>
            <a:r>
              <a:rPr lang="fr-FR" sz="4800" b="1" dirty="0">
                <a:solidFill>
                  <a:srgbClr val="000000"/>
                </a:solidFill>
                <a:effectLst/>
                <a:latin typeface="TimesNewRomanPS-BoldMT"/>
              </a:rPr>
              <a:t>SPA </a:t>
            </a:r>
            <a:r>
              <a:rPr lang="fr-FR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est conçue pour </a:t>
            </a:r>
            <a:r>
              <a:rPr lang="fr-FR" sz="4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les grandes entreprises</a:t>
            </a:r>
            <a:r>
              <a:rPr lang="fr-FR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et requiert un </a:t>
            </a:r>
            <a:r>
              <a:rPr lang="fr-FR" sz="4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capital social minimum.</a:t>
            </a:r>
            <a:r>
              <a:rPr lang="fr-FR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Elle peut être cotée en bourse </a:t>
            </a:r>
            <a:r>
              <a:rPr lang="fr-FR" sz="4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(vendre des actions pour augmenter le capital)</a:t>
            </a:r>
            <a:r>
              <a:rPr lang="fr-FR" sz="480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et elle est dirigée par un conseil d’administration. </a:t>
            </a:r>
            <a:endParaRPr lang="fr-FR" sz="4000" kern="100" dirty="0">
              <a:solidFill>
                <a:srgbClr val="007E3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8101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BDFA1B-02E6-DE43-FACC-392493D3CA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D9483-0689-8354-7100-9EBB5CC6E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dirty="0"/>
              <a:t>Les Types d’Entreprises en Algérie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071F4-8669-FD13-BD50-920F48307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2084832"/>
            <a:ext cx="11543071" cy="422452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1- Classification selon le </a:t>
            </a:r>
            <a:r>
              <a:rPr lang="fr-FR" sz="4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Statut Juridique</a:t>
            </a:r>
            <a:r>
              <a:rPr lang="fr-FR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fr-FR" sz="6000" b="1" dirty="0">
                <a:solidFill>
                  <a:srgbClr val="000000"/>
                </a:solidFill>
                <a:effectLst/>
                <a:latin typeface="TimesNewRomanPS-BoldMT"/>
              </a:rPr>
              <a:t>1.5 Société en Nom Collectif (SNC) </a:t>
            </a:r>
            <a:endParaRPr lang="fr-FR" sz="4400" dirty="0"/>
          </a:p>
          <a:p>
            <a:pPr algn="just"/>
            <a:r>
              <a:rPr lang="fr-FR" sz="5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Dans une </a:t>
            </a:r>
            <a:r>
              <a:rPr lang="fr-FR" sz="5400" b="1" dirty="0">
                <a:solidFill>
                  <a:srgbClr val="000000"/>
                </a:solidFill>
                <a:effectLst/>
                <a:latin typeface="TimesNewRomanPS-BoldMT"/>
              </a:rPr>
              <a:t>SNC</a:t>
            </a:r>
            <a:r>
              <a:rPr lang="fr-FR" sz="5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les associés ont une responsabilité illimitée et solidaire sur les dettes de l’entreprise. Elle est souvent utilisée pour les entreprises familiales ou entre </a:t>
            </a:r>
            <a:r>
              <a:rPr lang="fr-FR" sz="5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partenaires de confiance. </a:t>
            </a:r>
            <a:endParaRPr lang="fr-FR" sz="4000" b="1" kern="100" dirty="0">
              <a:solidFill>
                <a:srgbClr val="007E39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1991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31BEE-3FAC-3C74-0FED-264C9522CC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05EF3-EE4E-F082-86B8-5D34AC4B4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dirty="0"/>
              <a:t>Les Types d’Entreprises en Algérie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30B59-C6E0-E301-0AA8-97E676211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2084832"/>
            <a:ext cx="11543071" cy="422452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fr-FR" sz="5200" b="1" dirty="0">
                <a:solidFill>
                  <a:srgbClr val="000000"/>
                </a:solidFill>
                <a:effectLst/>
                <a:latin typeface="TimesNewRomanPS-BoldMT"/>
              </a:rPr>
              <a:t>2. Classification selon la </a:t>
            </a:r>
            <a:r>
              <a:rPr lang="fr-FR" sz="5200" b="1" dirty="0">
                <a:solidFill>
                  <a:srgbClr val="FF0000"/>
                </a:solidFill>
                <a:effectLst/>
                <a:latin typeface="TimesNewRomanPS-BoldMT"/>
              </a:rPr>
              <a:t>TAILLE </a:t>
            </a:r>
          </a:p>
          <a:p>
            <a:r>
              <a:rPr lang="fr-FR" sz="6600" b="1" dirty="0">
                <a:solidFill>
                  <a:srgbClr val="000000"/>
                </a:solidFill>
                <a:effectLst/>
                <a:latin typeface="TimesNewRomanPS-BoldMT"/>
              </a:rPr>
              <a:t>2.1 Très Petites Entreprises (TPE) </a:t>
            </a:r>
            <a:endParaRPr lang="fr-FR" sz="4800" dirty="0"/>
          </a:p>
          <a:p>
            <a:r>
              <a:rPr lang="fr-FR" sz="6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Ce sont des entreprises individuelles ou de petites structures comptant </a:t>
            </a:r>
            <a:r>
              <a:rPr lang="fr-FR" sz="6000" b="1" dirty="0">
                <a:solidFill>
                  <a:srgbClr val="000000"/>
                </a:solidFill>
                <a:effectLst/>
                <a:latin typeface="TimesNewRomanPS-BoldMT"/>
              </a:rPr>
              <a:t>moins de 5 employés</a:t>
            </a:r>
            <a:r>
              <a:rPr lang="fr-FR" sz="6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Elles sont très répandues dans le commerce, l’artisanat et les services. </a:t>
            </a:r>
            <a:endParaRPr lang="fr-FR" sz="4000" b="1" kern="100" dirty="0">
              <a:solidFill>
                <a:srgbClr val="007E39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0085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1FE460-933F-26D6-654A-2D9813ECFB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D867D-C359-9F7F-D76F-A3A58C702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dirty="0"/>
              <a:t>Les Types d’Entreprises en Algérie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EDEAC-890B-BF8B-8B9F-D8856C33D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4" y="2048256"/>
            <a:ext cx="11543071" cy="422452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fr-FR" sz="7000" b="1" dirty="0">
                <a:solidFill>
                  <a:srgbClr val="000000"/>
                </a:solidFill>
                <a:effectLst/>
                <a:latin typeface="TimesNewRomanPS-BoldMT"/>
              </a:rPr>
              <a:t>2. Classification selon la </a:t>
            </a:r>
            <a:r>
              <a:rPr lang="fr-FR" sz="7000" b="1" dirty="0">
                <a:solidFill>
                  <a:srgbClr val="FF0000"/>
                </a:solidFill>
                <a:effectLst/>
                <a:latin typeface="TimesNewRomanPS-BoldMT"/>
              </a:rPr>
              <a:t>TAILLE </a:t>
            </a:r>
          </a:p>
          <a:p>
            <a:pPr algn="just"/>
            <a:r>
              <a:rPr lang="fr-FR" sz="7200" b="1" dirty="0">
                <a:solidFill>
                  <a:srgbClr val="000000"/>
                </a:solidFill>
                <a:effectLst/>
                <a:latin typeface="TimesNewRomanPS-BoldMT"/>
              </a:rPr>
              <a:t>2.2 Petites et Moyennes Entreprises (PME) </a:t>
            </a:r>
            <a:endParaRPr lang="fr-FR" sz="5400" dirty="0"/>
          </a:p>
          <a:p>
            <a:pPr algn="just"/>
            <a:r>
              <a:rPr lang="fr-FR" sz="6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Les </a:t>
            </a:r>
            <a:r>
              <a:rPr lang="fr-FR" sz="6600" b="1" dirty="0">
                <a:solidFill>
                  <a:srgbClr val="000000"/>
                </a:solidFill>
                <a:effectLst/>
                <a:latin typeface="TimesNewRomanPS-BoldMT"/>
              </a:rPr>
              <a:t>PME </a:t>
            </a:r>
            <a:r>
              <a:rPr lang="fr-FR" sz="6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représentent la majorité des entreprises en Algérie. Elles comptent généralement </a:t>
            </a:r>
            <a:r>
              <a:rPr lang="fr-FR" sz="6600" b="1" dirty="0">
                <a:solidFill>
                  <a:srgbClr val="000000"/>
                </a:solidFill>
                <a:effectLst/>
                <a:latin typeface="TimesNewRomanPS-BoldMT"/>
              </a:rPr>
              <a:t>entre 5 et 10 employés pour les PE &amp; entre 10 et 100 pour les ME </a:t>
            </a:r>
            <a:r>
              <a:rPr lang="fr-FR" sz="6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et jouent un rôle clé dans l’économie</a:t>
            </a:r>
            <a:endParaRPr lang="fr-FR" sz="4000" b="1" kern="100" dirty="0">
              <a:solidFill>
                <a:srgbClr val="007E39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6248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55D4EF-1747-A3FC-F32D-7C816EC8F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2A066-F86A-44A5-9192-F7D2DADE0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dirty="0"/>
              <a:t>Les Types d’Entreprises en Algérie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EA493-F0B2-2B94-0629-90850B11A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4" y="2048256"/>
            <a:ext cx="11543071" cy="422452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fr-FR" sz="7000" b="1" dirty="0">
                <a:solidFill>
                  <a:srgbClr val="000000"/>
                </a:solidFill>
                <a:effectLst/>
                <a:latin typeface="TimesNewRomanPS-BoldMT"/>
              </a:rPr>
              <a:t>2. Classification selon la </a:t>
            </a:r>
            <a:r>
              <a:rPr lang="fr-FR" sz="7000" b="1" dirty="0">
                <a:solidFill>
                  <a:srgbClr val="FF0000"/>
                </a:solidFill>
                <a:effectLst/>
                <a:latin typeface="TimesNewRomanPS-BoldMT"/>
              </a:rPr>
              <a:t>TAILLE </a:t>
            </a:r>
          </a:p>
          <a:p>
            <a:r>
              <a:rPr lang="fr-FR" sz="8000" b="1" dirty="0">
                <a:solidFill>
                  <a:srgbClr val="000000"/>
                </a:solidFill>
                <a:effectLst/>
                <a:latin typeface="TimesNewRomanPS-BoldMT"/>
              </a:rPr>
              <a:t>2.3 Grandes Entreprises </a:t>
            </a:r>
            <a:endParaRPr lang="fr-FR" sz="6000" dirty="0"/>
          </a:p>
          <a:p>
            <a:pPr algn="just"/>
            <a:r>
              <a:rPr lang="fr-FR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Ce sont des sociétés avec un grand nombre d’employés (plus de 250) et un chiffre d’affaires élevé. Elles sont souvent présentes dans les secteurs industriels, pétroliers et bancaires. </a:t>
            </a:r>
            <a:endParaRPr lang="fr-FR" sz="4000" b="1" kern="100" dirty="0">
              <a:solidFill>
                <a:srgbClr val="007E39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4699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28C546-D7E7-FFB7-0FC2-82EE184727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6B04F-D5BB-DB70-8B4C-EFAFEDEA4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dirty="0"/>
              <a:t>Les Types d’Entreprises en Algérie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F2B4E-2668-6267-2040-F8F7F81D3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4" y="2048256"/>
            <a:ext cx="11543071" cy="4224528"/>
          </a:xfrm>
        </p:spPr>
        <p:txBody>
          <a:bodyPr>
            <a:normAutofit fontScale="55000" lnSpcReduction="20000"/>
          </a:bodyPr>
          <a:lstStyle/>
          <a:p>
            <a:r>
              <a:rPr lang="fr-FR" sz="8000" b="1" dirty="0">
                <a:solidFill>
                  <a:srgbClr val="000000"/>
                </a:solidFill>
                <a:effectLst/>
                <a:latin typeface="TimesNewRomanPS-BoldMT"/>
              </a:rPr>
              <a:t>3. Classification selon </a:t>
            </a:r>
            <a:r>
              <a:rPr lang="fr-FR" sz="8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nature de leur propriété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8000" b="1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r-FR" sz="7200" b="1" dirty="0">
                <a:solidFill>
                  <a:srgbClr val="000000"/>
                </a:solidFill>
                <a:effectLst/>
                <a:latin typeface="TimesNewRomanPS-BoldMT"/>
              </a:rPr>
              <a:t>Secteur public </a:t>
            </a:r>
            <a:r>
              <a:rPr lang="fr-FR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Entreprises appartenant à l’État (Sonatrach, Algérie Télécom, Sonelgaz…). </a:t>
            </a:r>
            <a:endParaRPr lang="fr-FR" sz="6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5400" dirty="0"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 </a:t>
            </a:r>
            <a:r>
              <a:rPr lang="fr-FR" sz="7200" b="1" dirty="0">
                <a:solidFill>
                  <a:srgbClr val="000000"/>
                </a:solidFill>
                <a:effectLst/>
                <a:latin typeface="TimesNewRomanPS-BoldMT"/>
              </a:rPr>
              <a:t>Secteur privé </a:t>
            </a:r>
            <a:r>
              <a:rPr lang="fr-FR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Entreprises appartenant à des investisseurs privés (</a:t>
            </a:r>
            <a:r>
              <a:rPr lang="fr-FR" sz="7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Cevital</a:t>
            </a:r>
            <a:r>
              <a:rPr lang="fr-FR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Condor…). </a:t>
            </a:r>
            <a:endParaRPr lang="fr-FR" sz="6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6000" b="1" dirty="0">
                <a:solidFill>
                  <a:srgbClr val="000000"/>
                </a:solidFill>
                <a:effectLst/>
                <a:latin typeface="TimesNewRomanPS-BoldMT"/>
              </a:rPr>
              <a:t> </a:t>
            </a:r>
            <a:r>
              <a:rPr lang="fr-FR" sz="7200" b="1" dirty="0">
                <a:solidFill>
                  <a:srgbClr val="000000"/>
                </a:solidFill>
                <a:effectLst/>
                <a:latin typeface="TimesNewRomanPS-BoldMT"/>
              </a:rPr>
              <a:t>Entreprises mixtes </a:t>
            </a:r>
            <a:r>
              <a:rPr lang="fr-FR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Partenariats entre l’État et le privé (</a:t>
            </a:r>
            <a:r>
              <a:rPr lang="fr-FR" sz="7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Algex</a:t>
            </a:r>
            <a:r>
              <a:rPr lang="fr-FR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ENIEM…)</a:t>
            </a:r>
            <a:endParaRPr lang="fr-FR" sz="4000" b="1" kern="100" dirty="0">
              <a:solidFill>
                <a:srgbClr val="007E39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7039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2D8ECF-693D-0D98-CAE0-B2100478F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DA079-C7B5-4D3D-DA6E-BABDD0151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dirty="0"/>
              <a:t>Les Types d’Entreprises en Algérie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675C4-C8AD-DEF6-B25B-88EABCCFA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4" y="2048256"/>
            <a:ext cx="11543071" cy="4224528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8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 Classification des Entreprises Selon L'Activité</a:t>
            </a:r>
            <a:endParaRPr lang="fr-F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lnSpc>
                <a:spcPct val="115000"/>
              </a:lnSpc>
              <a:spcAft>
                <a:spcPts val="800"/>
              </a:spcAft>
            </a:pPr>
            <a:r>
              <a:rPr lang="fr-FR" sz="7200" b="1" dirty="0">
                <a:solidFill>
                  <a:srgbClr val="000000"/>
                </a:solidFill>
                <a:effectLst/>
                <a:latin typeface="TimesNewRomanPS-BoldMT"/>
              </a:rPr>
              <a:t> </a:t>
            </a:r>
            <a:r>
              <a:rPr lang="fr-FR" sz="7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 Algérie, les entreprises peuvent être classées selon leur </a:t>
            </a:r>
            <a:r>
              <a:rPr lang="fr-FR" sz="7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secteur d’activité</a:t>
            </a:r>
            <a:r>
              <a:rPr lang="fr-FR" sz="7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en fonction du type de biens ou services qu’elles produisent. On distingue généralement trois grands secteurs : </a:t>
            </a:r>
            <a:r>
              <a:rPr lang="fr-FR" sz="7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primaire, secondaire et tertiaire</a:t>
            </a:r>
            <a:r>
              <a:rPr lang="fr-FR" sz="7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chacun jouant un rôle clé dans l'économie nationale.</a:t>
            </a:r>
            <a:endParaRPr lang="fr-F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267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2F7FB8-C6F8-ACD1-F1A3-4DA9909E07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DCDE8-F396-2F51-50EF-BC67EBC90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dirty="0"/>
              <a:t>Les Types d’Entreprises en Algérie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278B0-EC00-47F7-F435-2187E1FA0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4" y="2048256"/>
            <a:ext cx="11543071" cy="4224528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8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 Classification des Entreprises Selon </a:t>
            </a:r>
            <a:r>
              <a:rPr lang="fr-FR" sz="8000" b="1" kern="0" dirty="0">
                <a:solidFill>
                  <a:srgbClr val="007E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 secteur d’activité</a:t>
            </a:r>
            <a:endParaRPr lang="fr-FR" sz="6600" kern="100" dirty="0">
              <a:solidFill>
                <a:srgbClr val="007E3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7200" b="1" dirty="0">
                <a:solidFill>
                  <a:srgbClr val="000000"/>
                </a:solidFill>
                <a:effectLst/>
                <a:latin typeface="TimesNewRomanPS-BoldMT"/>
              </a:rPr>
              <a:t> </a:t>
            </a:r>
            <a:r>
              <a:rPr lang="fr-FR" sz="8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4.1️ Secteur Primaire : L’Exploitation des Ressources Naturelles</a:t>
            </a:r>
            <a:endParaRPr lang="fr-F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7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 secteur primaire regroupe les entreprises qui exploitent directement les ressources naturelles. Il est essentiel pour l'économie algérienne, notamment à travers l'industrie pétrolière et agricole</a:t>
            </a:r>
            <a:endParaRPr lang="fr-F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375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32D5E2-53DE-B775-0219-6820885BE4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BF173-027F-0CAC-EEA9-BA913B237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97913-D0AC-06DD-3315-34EF1AA01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L’entrepreneuriat désigne </a:t>
            </a:r>
            <a:r>
              <a:rPr lang="fr-FR" sz="24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L’ENSEMBLE DES DÉMARCHES ET DES ACTIONS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visant à </a:t>
            </a:r>
            <a:r>
              <a:rPr lang="fr-FR" sz="2400" b="1" u="sng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CONCEVOIR, DÉVELOPPER ET GÉRER UNE ENTREPRISE </a:t>
            </a:r>
            <a:r>
              <a:rPr lang="fr-FR" sz="2400" b="1" u="sng" kern="0" dirty="0">
                <a:solidFill>
                  <a:srgbClr val="007E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DANS LE BUT DE RÉPONDRE À UN BESOIN DU MARCHÉ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 processus ne se limite pas à la simple création d’une entreprise ; </a:t>
            </a:r>
            <a:r>
              <a:rPr lang="fr-FR" sz="2400" b="1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il englobe également la gestion des ressources humaines, financières et matérielles, ainsi que l’adaptation aux évolutions du marché</a:t>
            </a:r>
            <a:endParaRPr lang="fr-FR" sz="28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6930383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C578B9-3BDF-B7A1-12BB-FB8DFCFED6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19FC4-868E-3655-EE39-B852B2D16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dirty="0"/>
              <a:t>Les Types d’Entreprises en Algérie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797C0-D937-255A-C2FE-FA54F5E4F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4" y="2048256"/>
            <a:ext cx="11543071" cy="4224528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8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 Classification des Entreprises Selon L'Activité</a:t>
            </a:r>
            <a:endParaRPr lang="fr-F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7200" b="1" dirty="0">
                <a:solidFill>
                  <a:srgbClr val="000000"/>
                </a:solidFill>
                <a:effectLst/>
                <a:latin typeface="TimesNewRomanPS-BoldMT"/>
              </a:rPr>
              <a:t> </a:t>
            </a:r>
            <a:r>
              <a:rPr lang="fr-FR" sz="8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4.2️ Secteur Secondaire : L’Industrie et la Transformation</a:t>
            </a:r>
            <a:endParaRPr lang="fr-FR" sz="7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lnSpc>
                <a:spcPct val="115000"/>
              </a:lnSpc>
              <a:spcAft>
                <a:spcPts val="800"/>
              </a:spcAft>
            </a:pPr>
            <a:r>
              <a:rPr lang="fr-FR" sz="8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Ce secteur concerne les entreprises qui transforment des matières premières en produits finis ou semi-finis. L'industrie algérienne connaît un développement progressif, avec des investissements dans plusieurs domaines.</a:t>
            </a:r>
            <a:endParaRPr lang="fr-FR" sz="7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1571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E3CE6D-85A5-E3DA-CBFB-8CD177715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6C559-D393-49E4-B81B-D726F08F9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dirty="0"/>
              <a:t>Les Types d’Entreprises en Algérie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714F3-30E9-283C-1C38-1D4F29BF6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4" y="2048256"/>
            <a:ext cx="11543071" cy="4224528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8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 Classification des Entreprises Selon L'Activité</a:t>
            </a:r>
            <a:endParaRPr lang="fr-F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7200" b="1" dirty="0">
                <a:solidFill>
                  <a:srgbClr val="000000"/>
                </a:solidFill>
                <a:effectLst/>
                <a:latin typeface="TimesNewRomanPS-BoldMT"/>
              </a:rPr>
              <a:t> </a:t>
            </a:r>
            <a:r>
              <a:rPr lang="fr-FR" sz="9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4.3️ Secteur Tertiaire : Les Services et le Commerce</a:t>
            </a:r>
            <a:endParaRPr lang="fr-FR" sz="8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lnSpc>
                <a:spcPct val="115000"/>
              </a:lnSpc>
              <a:spcAft>
                <a:spcPts val="800"/>
              </a:spcAft>
            </a:pPr>
            <a:r>
              <a:rPr lang="fr-FR" sz="8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 secteur tertiaire regroupe toutes les entreprises qui fournissent des services, du commerce à la finance en passant par le transport et le numérique. C'est l'un des secteurs les plus dynamiques en Algérie.</a:t>
            </a:r>
            <a:endParaRPr lang="fr-FR" sz="8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993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CBF0F3-C4B2-73F9-051D-56EE2E0448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1B1BD-9C32-63B8-8C40-028528AD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74EF1-1992-2CFB-25B7-445552C52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L’entrepreneuriat repose sur plusieurs piliers essentiels :</a:t>
            </a:r>
          </a:p>
          <a:p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fr-FR" sz="2400" b="1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L’innovation :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proposer de nouvelles idées, produits ou services.</a:t>
            </a:r>
          </a:p>
          <a:p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fr-FR" sz="2400" b="1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La prise de risque :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investir du temps, de l’argent et des efforts sans garantie de succès.</a:t>
            </a:r>
          </a:p>
          <a:p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fr-FR" sz="2400" b="1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La recherche d’opportunités :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identifier des besoins non satisfaits et exploiter des niches de marché.</a:t>
            </a:r>
          </a:p>
          <a:p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fr-FR" sz="2400" b="1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L’indépendance et la responsabilité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prendre en charge la direction et les décisions stratégiques.</a:t>
            </a:r>
          </a:p>
        </p:txBody>
      </p:sp>
    </p:spTree>
    <p:extLst>
      <p:ext uri="{BB962C8B-B14F-4D97-AF65-F5344CB8AC3E}">
        <p14:creationId xmlns:p14="http://schemas.microsoft.com/office/powerpoint/2010/main" val="27874913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9B6E21-92FB-0BED-C7DF-C64C88F6A6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C3136-0B70-7B00-7F30-4E04468A6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3A2F5-5483-27AC-E38C-85FB0F809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L’ENTREPRENEUR</a:t>
            </a:r>
          </a:p>
          <a:p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L’entrepreneur est l’acteur central du processus entrepreneurial. Il s’agit d’une personne qui </a:t>
            </a:r>
            <a:r>
              <a:rPr lang="fr-FR" sz="24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IDENTIFIE UNE OPPORTUNITÉ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fr-FR" sz="2400" b="1" u="sng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MOBILISE LES RESSOURCES NÉCESSAIRES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 </a:t>
            </a:r>
            <a:r>
              <a:rPr lang="fr-FR" sz="2400" b="1" u="sng" kern="0" dirty="0">
                <a:solidFill>
                  <a:srgbClr val="007E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 EN PLACE UNE STRUCTURE POUR TRANSFORMER SON IDÉE EN PROJET VIABLE ET RENTABLE</a:t>
            </a:r>
            <a:r>
              <a:rPr lang="fr-FR" sz="2400" kern="0" dirty="0">
                <a:solidFill>
                  <a:srgbClr val="007E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4780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06D918-689C-8592-78B6-0CDAC18464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3706F-973E-C8BA-D37A-BD71D93E2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BAB7D-D0D9-0ACA-8CDA-6EA92E992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449580" algn="just">
              <a:lnSpc>
                <a:spcPct val="115000"/>
              </a:lnSpc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Les principales qualités d’un entrepreneur sont :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u="sng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L’ESPRIT D’INITIATIVE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il ne se contente pas d’attendre, il agit pour concrétiser ses idées.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u="sng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 CAPACITÉ À PRENDRE DES DÉCISIONS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il doit faire des choix stratégiques en tenant compte des incertitudes.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u="sng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 PERSÉVÉRANCE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il fait face aux difficultés et sait rebondir après un échec.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u="sng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 LEADERSHIP</a:t>
            </a:r>
            <a:r>
              <a:rPr lang="fr-FR" sz="2400" u="sng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il motive et inspire son équipe pour atteindre les objectifs fixés.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u="sng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L’ADAPTABILITÉ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: il est capable de s’ajuster aux évolutions du marché et aux contraintes économiques.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15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 entrepreneur peut être à l’origine de la création d’une start-up, d’une entreprise traditionnelle ou encore d’un projet à impact social. Il peut évoluer dans divers secteurs d’activité et adopter différents modèles économiques en fonction de son objectif.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8196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CE6A02-9623-1E51-B82B-2AB878561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D5A04-26F9-2C1F-3776-6E4FE64A4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74370-38A7-2E7F-DA0B-F946F088C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449580" algn="just">
              <a:lnSpc>
                <a:spcPct val="115000"/>
              </a:lnSpc>
            </a:pPr>
            <a:r>
              <a:rPr lang="fr-FR" sz="2400" b="1" u="sng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L’ENTREPRISE</a:t>
            </a:r>
          </a:p>
          <a:p>
            <a:pPr marL="457200" indent="449580" algn="just">
              <a:lnSpc>
                <a:spcPct val="115000"/>
              </a:lnSpc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L’entreprise est une entité économique qui produit et commercialise des </a:t>
            </a:r>
            <a:r>
              <a:rPr lang="fr-FR" sz="24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BIENS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ou des </a:t>
            </a:r>
            <a:r>
              <a:rPr lang="fr-FR" sz="2400" b="1" u="sng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SERVICES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afin de générer de </a:t>
            </a:r>
            <a:r>
              <a:rPr lang="fr-FR" sz="2400" b="1" u="sng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 valeur et répondre à un besoin identifié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Elle peut être créée et dirigée par un entrepreneur, qui assure son développement et sa pérennité.</a:t>
            </a:r>
          </a:p>
        </p:txBody>
      </p:sp>
    </p:spTree>
    <p:extLst>
      <p:ext uri="{BB962C8B-B14F-4D97-AF65-F5344CB8AC3E}">
        <p14:creationId xmlns:p14="http://schemas.microsoft.com/office/powerpoint/2010/main" val="15523448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192841-31FB-F591-F391-BF61121146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BCDF1-DBDD-48CB-CF05-A4C0BBDEA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L’Esprit Entrepreneurial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D87E1-E8A3-252A-75B3-2F6C1A6BD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49580" algn="just">
              <a:lnSpc>
                <a:spcPct val="115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L’esprit entrepreneurial désigne un ensemble </a:t>
            </a:r>
            <a:r>
              <a:rPr lang="fr-FR" sz="24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D’ATTITUDES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et de </a:t>
            </a:r>
            <a:r>
              <a:rPr lang="fr-FR" sz="24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COMPÉTENCES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qui permettent à une personne de </a:t>
            </a:r>
            <a:r>
              <a:rPr lang="fr-FR" sz="24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VOIR DES OPPORTUNITÉS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 </a:t>
            </a:r>
            <a:r>
              <a:rPr lang="fr-FR" sz="2400" b="1" u="sng" kern="0" dirty="0">
                <a:solidFill>
                  <a:srgbClr val="007E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OÙ D’AUTRES NE VOIENT QUE DES OBSTACLES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Il ne se </a:t>
            </a:r>
            <a:r>
              <a:rPr lang="fr-FR" sz="2400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limite pas aux entrepreneurs : il peut être adopté par toute personne souhaitant innover, améliorer son environnement ou prendre des initiatives.</a:t>
            </a:r>
            <a:endParaRPr lang="fr-FR" sz="2000" kern="1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2470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B5334E-67C7-34C4-2FFB-9C55B7BE9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C08AA-64B7-D223-77F8-1B94ED15C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L’Esprit Entrepreneurial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7CC6F-E2D1-CA9B-021B-1A420BC87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582" y="2286000"/>
            <a:ext cx="9957620" cy="4023360"/>
          </a:xfrm>
        </p:spPr>
        <p:txBody>
          <a:bodyPr>
            <a:normAutofit fontScale="85000" lnSpcReduction="20000"/>
          </a:bodyPr>
          <a:lstStyle/>
          <a:p>
            <a:pPr marL="228600" algn="just">
              <a:lnSpc>
                <a:spcPct val="115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Les caractéristiques clés de l’esprit entrepreneurial sont :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L’INNOVATION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: rechercher constamment de </a:t>
            </a:r>
            <a:r>
              <a:rPr lang="fr-FR" sz="2400" b="1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nouvelles idées et solutions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L’AUDACE ET LA PRISE DE RISQUE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être </a:t>
            </a:r>
            <a:r>
              <a:rPr lang="fr-FR" sz="2400" b="1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prêt à sortir de sa zone de confort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pour concrétiser un projet.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 CONFIANCE EN SOI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fr-FR" sz="2400" b="1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croire en sa capacité à réussir et à influencer positivement son environnement.</a:t>
            </a:r>
            <a:endParaRPr lang="fr-FR" sz="2000" b="1" kern="1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 RÉSILIENCE</a:t>
            </a:r>
            <a:r>
              <a:rPr lang="fr-FR" sz="2400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surmonter les échecs et apprendre de ses erreurs.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 PROACTIVITÉ</a:t>
            </a:r>
            <a:r>
              <a:rPr lang="fr-FR" sz="2400" u="sng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ne pas attendre que les opportunités se présentent, mais les créer soi-même.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9340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184</TotalTime>
  <Words>1866</Words>
  <Application>Microsoft Office PowerPoint</Application>
  <PresentationFormat>Widescreen</PresentationFormat>
  <Paragraphs>138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3" baseType="lpstr">
      <vt:lpstr>Arial</vt:lpstr>
      <vt:lpstr>Calibri</vt:lpstr>
      <vt:lpstr>Cooper Black</vt:lpstr>
      <vt:lpstr>Segoe UI Emoji</vt:lpstr>
      <vt:lpstr>Segoe UI Symbol</vt:lpstr>
      <vt:lpstr>Symbol</vt:lpstr>
      <vt:lpstr>Times New Roman</vt:lpstr>
      <vt:lpstr>TimesNewRomanPS-BoldMT</vt:lpstr>
      <vt:lpstr>Tw Cen MT</vt:lpstr>
      <vt:lpstr>Tw Cen MT Condensed</vt:lpstr>
      <vt:lpstr>Wingdings 3</vt:lpstr>
      <vt:lpstr>Integral</vt:lpstr>
      <vt:lpstr>Chapitre 1 : Les Fondements de l’Entrepreneuriat</vt:lpstr>
      <vt:lpstr>introduction</vt:lpstr>
      <vt:lpstr>introduction</vt:lpstr>
      <vt:lpstr>introduction</vt:lpstr>
      <vt:lpstr>introduction</vt:lpstr>
      <vt:lpstr>introduction</vt:lpstr>
      <vt:lpstr>introduction</vt:lpstr>
      <vt:lpstr>L’Esprit Entrepreneurial</vt:lpstr>
      <vt:lpstr>L’Esprit Entrepreneurial</vt:lpstr>
      <vt:lpstr>L’Esprit Entrepreneurial</vt:lpstr>
      <vt:lpstr>L’Esprit Entrepreneurial</vt:lpstr>
      <vt:lpstr>L’Esprit Entrepreneurial</vt:lpstr>
      <vt:lpstr>Identifier les Problèmes et Créer des Solutions Lucratives</vt:lpstr>
      <vt:lpstr>Identifier les Problèmes et Créer des Solutions Lucratives</vt:lpstr>
      <vt:lpstr>Identifier les Problèmes et Créer des Solutions Lucratives</vt:lpstr>
      <vt:lpstr>Identifier les Problèmes et Créer des Solutions Lucratives</vt:lpstr>
      <vt:lpstr>Identifier les Problèmes et Créer des Solutions Lucratives</vt:lpstr>
      <vt:lpstr>Les Types d’Entreprises en Algérie</vt:lpstr>
      <vt:lpstr>Les Types d’Entreprises en Algérie</vt:lpstr>
      <vt:lpstr>Les Types d’Entreprises en Algérie</vt:lpstr>
      <vt:lpstr>Les Types d’Entreprises en Algérie</vt:lpstr>
      <vt:lpstr>Les Types d’Entreprises en Algérie</vt:lpstr>
      <vt:lpstr>Les Types d’Entreprises en Algérie</vt:lpstr>
      <vt:lpstr>Les Types d’Entreprises en Algérie</vt:lpstr>
      <vt:lpstr>Les Types d’Entreprises en Algérie</vt:lpstr>
      <vt:lpstr>Les Types d’Entreprises en Algérie</vt:lpstr>
      <vt:lpstr>Les Types d’Entreprises en Algérie</vt:lpstr>
      <vt:lpstr>Les Types d’Entreprises en Algérie</vt:lpstr>
      <vt:lpstr>Les Types d’Entreprises en Algérie</vt:lpstr>
      <vt:lpstr>Les Types d’Entreprises en Algérie</vt:lpstr>
      <vt:lpstr>Les Types d’Entreprises en Algérie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Hocine Mennour</dc:creator>
  <cp:lastModifiedBy>Hocine Mennour</cp:lastModifiedBy>
  <cp:revision>33</cp:revision>
  <dcterms:created xsi:type="dcterms:W3CDTF">2025-02-21T15:38:50Z</dcterms:created>
  <dcterms:modified xsi:type="dcterms:W3CDTF">2025-03-08T20:27:05Z</dcterms:modified>
</cp:coreProperties>
</file>