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iagrams/data51.xml" ContentType="application/vnd.openxmlformats-officedocument.drawingml.diagramData+xml"/>
  <Override PartName="/ppt/diagrams/data71.xml" ContentType="application/vnd.openxmlformats-officedocument.drawingml.diagramData+xml"/>
  <Override PartName="/ppt/diagrams/data111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3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data91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0"/>
  </p:notesMasterIdLst>
  <p:sldIdLst>
    <p:sldId id="256" r:id="rId2"/>
    <p:sldId id="257" r:id="rId3"/>
    <p:sldId id="298" r:id="rId4"/>
    <p:sldId id="258" r:id="rId5"/>
    <p:sldId id="290" r:id="rId6"/>
    <p:sldId id="291" r:id="rId7"/>
    <p:sldId id="294" r:id="rId8"/>
    <p:sldId id="295" r:id="rId9"/>
    <p:sldId id="267" r:id="rId10"/>
    <p:sldId id="293" r:id="rId11"/>
    <p:sldId id="265" r:id="rId12"/>
    <p:sldId id="296" r:id="rId13"/>
    <p:sldId id="300" r:id="rId14"/>
    <p:sldId id="297" r:id="rId15"/>
    <p:sldId id="259" r:id="rId16"/>
    <p:sldId id="299" r:id="rId17"/>
    <p:sldId id="301" r:id="rId18"/>
    <p:sldId id="30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tion par défaut" id="{BC6CBDF2-CEB8-4A76-ADB0-CBA685663368}">
          <p14:sldIdLst>
            <p14:sldId id="256"/>
            <p14:sldId id="257"/>
            <p14:sldId id="298"/>
            <p14:sldId id="258"/>
            <p14:sldId id="290"/>
            <p14:sldId id="291"/>
            <p14:sldId id="294"/>
            <p14:sldId id="295"/>
            <p14:sldId id="267"/>
            <p14:sldId id="293"/>
            <p14:sldId id="265"/>
            <p14:sldId id="296"/>
            <p14:sldId id="300"/>
            <p14:sldId id="297"/>
            <p14:sldId id="259"/>
            <p14:sldId id="299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5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65DE9C-4DE5-43E2-9F98-2771636548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00C60A-A5BD-4F58-8404-CE0BDB39E4EF}">
      <dgm:prSet/>
      <dgm:spPr/>
      <dgm:t>
        <a:bodyPr/>
        <a:lstStyle/>
        <a:p>
          <a:pPr algn="just" rtl="0"/>
          <a:r>
            <a:rPr lang="fr-FR" dirty="0" smtClean="0"/>
            <a:t>Dans ce chapitre on va voir comment on peut, à partir d'un programme linéaire donnée (qui sera appelé </a:t>
          </a:r>
          <a:r>
            <a:rPr lang="fr-FR" i="1" dirty="0" smtClean="0"/>
            <a:t>programme primal</a:t>
          </a:r>
          <a:r>
            <a:rPr lang="fr-FR" dirty="0" smtClean="0"/>
            <a:t>), construire un autre programme linéaire s’appelle </a:t>
          </a:r>
          <a:r>
            <a:rPr lang="fr-FR" i="1" dirty="0" smtClean="0"/>
            <a:t>programme dual</a:t>
          </a:r>
          <a:r>
            <a:rPr lang="fr-FR" dirty="0" smtClean="0"/>
            <a:t>. </a:t>
          </a:r>
          <a:endParaRPr lang="fr-FR" dirty="0"/>
        </a:p>
      </dgm:t>
    </dgm:pt>
    <dgm:pt modelId="{EE0DD935-1310-446D-A544-B214723FA997}" type="parTrans" cxnId="{30468328-7680-4867-8C58-9DD176C1F57D}">
      <dgm:prSet/>
      <dgm:spPr/>
      <dgm:t>
        <a:bodyPr/>
        <a:lstStyle/>
        <a:p>
          <a:endParaRPr lang="fr-FR"/>
        </a:p>
      </dgm:t>
    </dgm:pt>
    <dgm:pt modelId="{8657B3F2-3D3C-4E14-A6BA-2601ADB320DA}" type="sibTrans" cxnId="{30468328-7680-4867-8C58-9DD176C1F57D}">
      <dgm:prSet/>
      <dgm:spPr/>
      <dgm:t>
        <a:bodyPr/>
        <a:lstStyle/>
        <a:p>
          <a:endParaRPr lang="fr-FR"/>
        </a:p>
      </dgm:t>
    </dgm:pt>
    <dgm:pt modelId="{724BC2C6-4279-4278-8FE6-1BE1B6B6EDCD}">
      <dgm:prSet/>
      <dgm:spPr/>
      <dgm:t>
        <a:bodyPr/>
        <a:lstStyle/>
        <a:p>
          <a:pPr algn="just" rtl="0"/>
          <a:r>
            <a:rPr lang="fr-FR" dirty="0" smtClean="0"/>
            <a:t>Entre ces deux programmes il y a des liens étroits : si un des deux a une solution optimale l'autre en possède également une et les valeurs optimales des deux programmes coïncident. </a:t>
          </a:r>
          <a:endParaRPr lang="en-GB" dirty="0"/>
        </a:p>
      </dgm:t>
    </dgm:pt>
    <dgm:pt modelId="{E83F8FAC-B922-4776-AB23-65150C58BEC2}" type="parTrans" cxnId="{A45DB5B9-C3C5-4872-AEFE-9DA3E8FB60E2}">
      <dgm:prSet/>
      <dgm:spPr/>
      <dgm:t>
        <a:bodyPr/>
        <a:lstStyle/>
        <a:p>
          <a:endParaRPr lang="fr-FR"/>
        </a:p>
      </dgm:t>
    </dgm:pt>
    <dgm:pt modelId="{967FE135-248C-410F-A86C-3CF042637968}" type="sibTrans" cxnId="{A45DB5B9-C3C5-4872-AEFE-9DA3E8FB60E2}">
      <dgm:prSet/>
      <dgm:spPr/>
      <dgm:t>
        <a:bodyPr/>
        <a:lstStyle/>
        <a:p>
          <a:endParaRPr lang="fr-FR"/>
        </a:p>
      </dgm:t>
    </dgm:pt>
    <dgm:pt modelId="{7DFB224C-5409-4C9F-A0A6-F5831CB75524}" type="pres">
      <dgm:prSet presAssocID="{4E65DE9C-4DE5-43E2-9F98-277163654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1FD9E0-51D3-4A14-B79C-A0C4653BEBF9}" type="pres">
      <dgm:prSet presAssocID="{4700C60A-A5BD-4F58-8404-CE0BDB39E4EF}" presName="circle1" presStyleLbl="node1" presStyleIdx="0" presStyleCnt="2"/>
      <dgm:spPr/>
    </dgm:pt>
    <dgm:pt modelId="{01845557-EC56-4E9C-916B-852ECED6A5BA}" type="pres">
      <dgm:prSet presAssocID="{4700C60A-A5BD-4F58-8404-CE0BDB39E4EF}" presName="space" presStyleCnt="0"/>
      <dgm:spPr/>
    </dgm:pt>
    <dgm:pt modelId="{9C8A20F8-89D9-4215-B82E-111C5B9C5909}" type="pres">
      <dgm:prSet presAssocID="{4700C60A-A5BD-4F58-8404-CE0BDB39E4EF}" presName="rect1" presStyleLbl="alignAcc1" presStyleIdx="0" presStyleCnt="2" custLinFactNeighborX="5819" custLinFactNeighborY="3878"/>
      <dgm:spPr/>
      <dgm:t>
        <a:bodyPr/>
        <a:lstStyle/>
        <a:p>
          <a:endParaRPr lang="fr-FR"/>
        </a:p>
      </dgm:t>
    </dgm:pt>
    <dgm:pt modelId="{94D65DBA-29AA-4E1D-892A-4B64D9DAEC4D}" type="pres">
      <dgm:prSet presAssocID="{724BC2C6-4279-4278-8FE6-1BE1B6B6EDCD}" presName="vertSpace2" presStyleLbl="node1" presStyleIdx="0" presStyleCnt="2"/>
      <dgm:spPr/>
    </dgm:pt>
    <dgm:pt modelId="{FDA4BEF9-A015-48B0-A506-48874DD9A241}" type="pres">
      <dgm:prSet presAssocID="{724BC2C6-4279-4278-8FE6-1BE1B6B6EDCD}" presName="circle2" presStyleLbl="node1" presStyleIdx="1" presStyleCnt="2"/>
      <dgm:spPr/>
    </dgm:pt>
    <dgm:pt modelId="{40AF692B-F3E4-4410-8DE7-719AB4CAA9CB}" type="pres">
      <dgm:prSet presAssocID="{724BC2C6-4279-4278-8FE6-1BE1B6B6EDCD}" presName="rect2" presStyleLbl="alignAcc1" presStyleIdx="1" presStyleCnt="2"/>
      <dgm:spPr/>
      <dgm:t>
        <a:bodyPr/>
        <a:lstStyle/>
        <a:p>
          <a:endParaRPr lang="fr-FR"/>
        </a:p>
      </dgm:t>
    </dgm:pt>
    <dgm:pt modelId="{57536F52-E7AA-49FB-968F-6793AE87BF13}" type="pres">
      <dgm:prSet presAssocID="{4700C60A-A5BD-4F58-8404-CE0BDB39E4EF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54F6A1-C975-4887-A5D3-100868EB64BB}" type="pres">
      <dgm:prSet presAssocID="{724BC2C6-4279-4278-8FE6-1BE1B6B6EDC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131F8D-EA56-44F8-80B0-C686D6B0DDE6}" type="presOf" srcId="{4E65DE9C-4DE5-43E2-9F98-27716365488B}" destId="{7DFB224C-5409-4C9F-A0A6-F5831CB75524}" srcOrd="0" destOrd="0" presId="urn:microsoft.com/office/officeart/2005/8/layout/target3"/>
    <dgm:cxn modelId="{D87303FF-3CAE-4461-98BB-2B1523AF520A}" type="presOf" srcId="{724BC2C6-4279-4278-8FE6-1BE1B6B6EDCD}" destId="{40AF692B-F3E4-4410-8DE7-719AB4CAA9CB}" srcOrd="0" destOrd="0" presId="urn:microsoft.com/office/officeart/2005/8/layout/target3"/>
    <dgm:cxn modelId="{D1EDDC06-6388-4B35-B65A-9780033ECE6D}" type="presOf" srcId="{724BC2C6-4279-4278-8FE6-1BE1B6B6EDCD}" destId="{3154F6A1-C975-4887-A5D3-100868EB64BB}" srcOrd="1" destOrd="0" presId="urn:microsoft.com/office/officeart/2005/8/layout/target3"/>
    <dgm:cxn modelId="{42B88073-8AB0-48D9-B353-B4D32CCFBAC8}" type="presOf" srcId="{4700C60A-A5BD-4F58-8404-CE0BDB39E4EF}" destId="{57536F52-E7AA-49FB-968F-6793AE87BF13}" srcOrd="1" destOrd="0" presId="urn:microsoft.com/office/officeart/2005/8/layout/target3"/>
    <dgm:cxn modelId="{F17CFBD4-D7F1-44DF-9455-D9EEC66D626D}" type="presOf" srcId="{4700C60A-A5BD-4F58-8404-CE0BDB39E4EF}" destId="{9C8A20F8-89D9-4215-B82E-111C5B9C5909}" srcOrd="0" destOrd="0" presId="urn:microsoft.com/office/officeart/2005/8/layout/target3"/>
    <dgm:cxn modelId="{30468328-7680-4867-8C58-9DD176C1F57D}" srcId="{4E65DE9C-4DE5-43E2-9F98-27716365488B}" destId="{4700C60A-A5BD-4F58-8404-CE0BDB39E4EF}" srcOrd="0" destOrd="0" parTransId="{EE0DD935-1310-446D-A544-B214723FA997}" sibTransId="{8657B3F2-3D3C-4E14-A6BA-2601ADB320DA}"/>
    <dgm:cxn modelId="{A45DB5B9-C3C5-4872-AEFE-9DA3E8FB60E2}" srcId="{4E65DE9C-4DE5-43E2-9F98-27716365488B}" destId="{724BC2C6-4279-4278-8FE6-1BE1B6B6EDCD}" srcOrd="1" destOrd="0" parTransId="{E83F8FAC-B922-4776-AB23-65150C58BEC2}" sibTransId="{967FE135-248C-410F-A86C-3CF042637968}"/>
    <dgm:cxn modelId="{9154611E-0531-4775-A590-7432CA876A16}" type="presParOf" srcId="{7DFB224C-5409-4C9F-A0A6-F5831CB75524}" destId="{201FD9E0-51D3-4A14-B79C-A0C4653BEBF9}" srcOrd="0" destOrd="0" presId="urn:microsoft.com/office/officeart/2005/8/layout/target3"/>
    <dgm:cxn modelId="{AA5FD6D0-BDD8-4B6A-B151-1DAB8735E651}" type="presParOf" srcId="{7DFB224C-5409-4C9F-A0A6-F5831CB75524}" destId="{01845557-EC56-4E9C-916B-852ECED6A5BA}" srcOrd="1" destOrd="0" presId="urn:microsoft.com/office/officeart/2005/8/layout/target3"/>
    <dgm:cxn modelId="{2ED6CC2C-DFCC-4158-9298-FA5133BC5659}" type="presParOf" srcId="{7DFB224C-5409-4C9F-A0A6-F5831CB75524}" destId="{9C8A20F8-89D9-4215-B82E-111C5B9C5909}" srcOrd="2" destOrd="0" presId="urn:microsoft.com/office/officeart/2005/8/layout/target3"/>
    <dgm:cxn modelId="{B48F3580-B32A-4F69-A0D7-F18B2FEB7FCD}" type="presParOf" srcId="{7DFB224C-5409-4C9F-A0A6-F5831CB75524}" destId="{94D65DBA-29AA-4E1D-892A-4B64D9DAEC4D}" srcOrd="3" destOrd="0" presId="urn:microsoft.com/office/officeart/2005/8/layout/target3"/>
    <dgm:cxn modelId="{D4E1114D-4136-4814-A939-B817D4859082}" type="presParOf" srcId="{7DFB224C-5409-4C9F-A0A6-F5831CB75524}" destId="{FDA4BEF9-A015-48B0-A506-48874DD9A241}" srcOrd="4" destOrd="0" presId="urn:microsoft.com/office/officeart/2005/8/layout/target3"/>
    <dgm:cxn modelId="{82F2F818-B267-4175-9DB6-FA52D6C2CA08}" type="presParOf" srcId="{7DFB224C-5409-4C9F-A0A6-F5831CB75524}" destId="{40AF692B-F3E4-4410-8DE7-719AB4CAA9CB}" srcOrd="5" destOrd="0" presId="urn:microsoft.com/office/officeart/2005/8/layout/target3"/>
    <dgm:cxn modelId="{80BE3166-130F-46D3-95EA-45DE410D700F}" type="presParOf" srcId="{7DFB224C-5409-4C9F-A0A6-F5831CB75524}" destId="{57536F52-E7AA-49FB-968F-6793AE87BF13}" srcOrd="6" destOrd="0" presId="urn:microsoft.com/office/officeart/2005/8/layout/target3"/>
    <dgm:cxn modelId="{19423B13-6177-4056-8FBF-59127C56C707}" type="presParOf" srcId="{7DFB224C-5409-4C9F-A0A6-F5831CB75524}" destId="{3154F6A1-C975-4887-A5D3-100868EB64BB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FD23BE6-61BC-4385-935E-C2B3D0619F7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0895F91-78E8-4AC8-9E66-7A4C05EB5AD5}">
      <dgm:prSet custT="1"/>
      <dgm:spPr/>
      <dgm:t>
        <a:bodyPr/>
        <a:lstStyle/>
        <a:p>
          <a:pPr algn="just" rtl="0"/>
          <a:r>
            <a:rPr lang="fr-FR" sz="2800" dirty="0" smtClean="0"/>
            <a:t>Une CNS pour qu’une couple de la solution réalisable de (P) et de (D)  soit une solution optimale est que:</a:t>
          </a:r>
          <a:endParaRPr lang="en-GB" sz="2800" dirty="0"/>
        </a:p>
      </dgm:t>
    </dgm:pt>
    <dgm:pt modelId="{7ED95139-301B-4719-94FB-D4DAAE941EED}" type="parTrans" cxnId="{90E8012C-F307-4AE0-A036-37BEA7F0E55E}">
      <dgm:prSet/>
      <dgm:spPr/>
      <dgm:t>
        <a:bodyPr/>
        <a:lstStyle/>
        <a:p>
          <a:endParaRPr lang="fr-FR"/>
        </a:p>
      </dgm:t>
    </dgm:pt>
    <dgm:pt modelId="{4E7805D6-5D05-4BD9-9ECD-162E41CE1691}" type="sibTrans" cxnId="{90E8012C-F307-4AE0-A036-37BEA7F0E55E}">
      <dgm:prSet/>
      <dgm:spPr/>
      <dgm:t>
        <a:bodyPr/>
        <a:lstStyle/>
        <a:p>
          <a:endParaRPr lang="fr-FR"/>
        </a:p>
      </dgm:t>
    </dgm:pt>
    <dgm:pt modelId="{228E59A3-2AFA-4669-82CC-76EA19D900A6}">
      <dgm:prSet custT="1"/>
      <dgm:spPr/>
      <dgm:t>
        <a:bodyPr/>
        <a:lstStyle/>
        <a:p>
          <a:pPr algn="just" rtl="0"/>
          <a:r>
            <a:rPr lang="fr-FR" sz="2800" dirty="0" smtClean="0"/>
            <a:t>1- Si une contrainte du programme linéaire est relâchée, la variable correspond du duale est nulle.</a:t>
          </a:r>
          <a:endParaRPr lang="en-GB" sz="2800" dirty="0"/>
        </a:p>
      </dgm:t>
    </dgm:pt>
    <dgm:pt modelId="{5A55092F-70AD-4D08-85E7-504A49364E7F}" type="parTrans" cxnId="{42977705-8401-407B-9D42-DA7C928526DB}">
      <dgm:prSet/>
      <dgm:spPr/>
      <dgm:t>
        <a:bodyPr/>
        <a:lstStyle/>
        <a:p>
          <a:endParaRPr lang="fr-FR"/>
        </a:p>
      </dgm:t>
    </dgm:pt>
    <dgm:pt modelId="{827005EA-AB38-4C5C-93C9-19B0808DAAB0}" type="sibTrans" cxnId="{42977705-8401-407B-9D42-DA7C928526DB}">
      <dgm:prSet/>
      <dgm:spPr/>
      <dgm:t>
        <a:bodyPr/>
        <a:lstStyle/>
        <a:p>
          <a:endParaRPr lang="fr-FR"/>
        </a:p>
      </dgm:t>
    </dgm:pt>
    <dgm:pt modelId="{A8AFFA93-2446-49A2-AF1B-498FB689A1C3}">
      <dgm:prSet custT="1"/>
      <dgm:spPr/>
      <dgm:t>
        <a:bodyPr/>
        <a:lstStyle/>
        <a:p>
          <a:pPr algn="just" rtl="0"/>
          <a:r>
            <a:rPr lang="fr-FR" sz="2800" dirty="0" smtClean="0"/>
            <a:t>2- Si l’une des variables des programmes linéaires est positive, la contrainte correspondante du dual est serrée.</a:t>
          </a:r>
          <a:endParaRPr lang="en-GB" sz="2800" dirty="0"/>
        </a:p>
      </dgm:t>
    </dgm:pt>
    <dgm:pt modelId="{E23FEB45-F32A-4D4E-A142-8CED2A96A3A5}" type="parTrans" cxnId="{70ABF826-69B5-4139-A176-CFC5459C002B}">
      <dgm:prSet/>
      <dgm:spPr/>
      <dgm:t>
        <a:bodyPr/>
        <a:lstStyle/>
        <a:p>
          <a:endParaRPr lang="fr-FR"/>
        </a:p>
      </dgm:t>
    </dgm:pt>
    <dgm:pt modelId="{81091335-8C31-4631-B9FE-EEEBFC3EF3D5}" type="sibTrans" cxnId="{70ABF826-69B5-4139-A176-CFC5459C002B}">
      <dgm:prSet/>
      <dgm:spPr/>
      <dgm:t>
        <a:bodyPr/>
        <a:lstStyle/>
        <a:p>
          <a:endParaRPr lang="fr-FR"/>
        </a:p>
      </dgm:t>
    </dgm:pt>
    <dgm:pt modelId="{D1208FAB-3019-4257-8A68-BB579FD83356}" type="pres">
      <dgm:prSet presAssocID="{BFD23BE6-61BC-4385-935E-C2B3D0619F7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19CB3C8-DAAF-4EA6-873D-8716D9E1038C}" type="pres">
      <dgm:prSet presAssocID="{80895F91-78E8-4AC8-9E66-7A4C05EB5AD5}" presName="circle1" presStyleLbl="node1" presStyleIdx="0" presStyleCnt="3"/>
      <dgm:spPr/>
    </dgm:pt>
    <dgm:pt modelId="{9F204453-6A05-4657-BD22-84426C0452DD}" type="pres">
      <dgm:prSet presAssocID="{80895F91-78E8-4AC8-9E66-7A4C05EB5AD5}" presName="space" presStyleCnt="0"/>
      <dgm:spPr/>
    </dgm:pt>
    <dgm:pt modelId="{1E1BB7C7-C586-4552-8405-06689052DC40}" type="pres">
      <dgm:prSet presAssocID="{80895F91-78E8-4AC8-9E66-7A4C05EB5AD5}" presName="rect1" presStyleLbl="alignAcc1" presStyleIdx="0" presStyleCnt="3"/>
      <dgm:spPr/>
      <dgm:t>
        <a:bodyPr/>
        <a:lstStyle/>
        <a:p>
          <a:endParaRPr lang="fr-FR"/>
        </a:p>
      </dgm:t>
    </dgm:pt>
    <dgm:pt modelId="{E6C8F4FF-DFC7-4714-8BFC-44DFF1EF2AB1}" type="pres">
      <dgm:prSet presAssocID="{228E59A3-2AFA-4669-82CC-76EA19D900A6}" presName="vertSpace2" presStyleLbl="node1" presStyleIdx="0" presStyleCnt="3"/>
      <dgm:spPr/>
    </dgm:pt>
    <dgm:pt modelId="{96935EDE-BA0F-424B-B07F-E62F1441644D}" type="pres">
      <dgm:prSet presAssocID="{228E59A3-2AFA-4669-82CC-76EA19D900A6}" presName="circle2" presStyleLbl="node1" presStyleIdx="1" presStyleCnt="3"/>
      <dgm:spPr/>
    </dgm:pt>
    <dgm:pt modelId="{CEF41DE5-0BDC-4BEA-893B-A21D4960A797}" type="pres">
      <dgm:prSet presAssocID="{228E59A3-2AFA-4669-82CC-76EA19D900A6}" presName="rect2" presStyleLbl="alignAcc1" presStyleIdx="1" presStyleCnt="3" custLinFactNeighborX="-4"/>
      <dgm:spPr/>
      <dgm:t>
        <a:bodyPr/>
        <a:lstStyle/>
        <a:p>
          <a:endParaRPr lang="fr-FR"/>
        </a:p>
      </dgm:t>
    </dgm:pt>
    <dgm:pt modelId="{DA301D8F-DBFA-45D2-95C4-5D9E85C61456}" type="pres">
      <dgm:prSet presAssocID="{A8AFFA93-2446-49A2-AF1B-498FB689A1C3}" presName="vertSpace3" presStyleLbl="node1" presStyleIdx="1" presStyleCnt="3"/>
      <dgm:spPr/>
    </dgm:pt>
    <dgm:pt modelId="{3D7EB50C-E271-43CB-856D-090340C73137}" type="pres">
      <dgm:prSet presAssocID="{A8AFFA93-2446-49A2-AF1B-498FB689A1C3}" presName="circle3" presStyleLbl="node1" presStyleIdx="2" presStyleCnt="3"/>
      <dgm:spPr/>
    </dgm:pt>
    <dgm:pt modelId="{C97A96F5-70B5-4CF7-89CB-5BD03D800FAA}" type="pres">
      <dgm:prSet presAssocID="{A8AFFA93-2446-49A2-AF1B-498FB689A1C3}" presName="rect3" presStyleLbl="alignAcc1" presStyleIdx="2" presStyleCnt="3"/>
      <dgm:spPr/>
      <dgm:t>
        <a:bodyPr/>
        <a:lstStyle/>
        <a:p>
          <a:endParaRPr lang="fr-FR"/>
        </a:p>
      </dgm:t>
    </dgm:pt>
    <dgm:pt modelId="{FDE94B52-40C0-463C-A213-F76D1B2A3EB3}" type="pres">
      <dgm:prSet presAssocID="{80895F91-78E8-4AC8-9E66-7A4C05EB5AD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712DB7-B250-49A2-B01C-62263B4FB8DB}" type="pres">
      <dgm:prSet presAssocID="{228E59A3-2AFA-4669-82CC-76EA19D900A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330472-4469-4FFE-A8D7-A188618BA018}" type="pres">
      <dgm:prSet presAssocID="{A8AFFA93-2446-49A2-AF1B-498FB689A1C3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D84A3C7-02D2-4CA7-89F7-228642779F6E}" type="presOf" srcId="{A8AFFA93-2446-49A2-AF1B-498FB689A1C3}" destId="{BE330472-4469-4FFE-A8D7-A188618BA018}" srcOrd="1" destOrd="0" presId="urn:microsoft.com/office/officeart/2005/8/layout/target3"/>
    <dgm:cxn modelId="{3ED72311-36C6-4AA8-8547-5C6B791F8252}" type="presOf" srcId="{228E59A3-2AFA-4669-82CC-76EA19D900A6}" destId="{70712DB7-B250-49A2-B01C-62263B4FB8DB}" srcOrd="1" destOrd="0" presId="urn:microsoft.com/office/officeart/2005/8/layout/target3"/>
    <dgm:cxn modelId="{B6F06FBC-FDDB-4666-B397-519490237542}" type="presOf" srcId="{228E59A3-2AFA-4669-82CC-76EA19D900A6}" destId="{CEF41DE5-0BDC-4BEA-893B-A21D4960A797}" srcOrd="0" destOrd="0" presId="urn:microsoft.com/office/officeart/2005/8/layout/target3"/>
    <dgm:cxn modelId="{42977705-8401-407B-9D42-DA7C928526DB}" srcId="{BFD23BE6-61BC-4385-935E-C2B3D0619F7E}" destId="{228E59A3-2AFA-4669-82CC-76EA19D900A6}" srcOrd="1" destOrd="0" parTransId="{5A55092F-70AD-4D08-85E7-504A49364E7F}" sibTransId="{827005EA-AB38-4C5C-93C9-19B0808DAAB0}"/>
    <dgm:cxn modelId="{DC276B59-2D99-45B7-9032-44527926F3DE}" type="presOf" srcId="{80895F91-78E8-4AC8-9E66-7A4C05EB5AD5}" destId="{FDE94B52-40C0-463C-A213-F76D1B2A3EB3}" srcOrd="1" destOrd="0" presId="urn:microsoft.com/office/officeart/2005/8/layout/target3"/>
    <dgm:cxn modelId="{70ABF826-69B5-4139-A176-CFC5459C002B}" srcId="{BFD23BE6-61BC-4385-935E-C2B3D0619F7E}" destId="{A8AFFA93-2446-49A2-AF1B-498FB689A1C3}" srcOrd="2" destOrd="0" parTransId="{E23FEB45-F32A-4D4E-A142-8CED2A96A3A5}" sibTransId="{81091335-8C31-4631-B9FE-EEEBFC3EF3D5}"/>
    <dgm:cxn modelId="{2EB15394-C2A8-41D5-A9FC-1751FD3BE0AA}" type="presOf" srcId="{A8AFFA93-2446-49A2-AF1B-498FB689A1C3}" destId="{C97A96F5-70B5-4CF7-89CB-5BD03D800FAA}" srcOrd="0" destOrd="0" presId="urn:microsoft.com/office/officeart/2005/8/layout/target3"/>
    <dgm:cxn modelId="{90E8012C-F307-4AE0-A036-37BEA7F0E55E}" srcId="{BFD23BE6-61BC-4385-935E-C2B3D0619F7E}" destId="{80895F91-78E8-4AC8-9E66-7A4C05EB5AD5}" srcOrd="0" destOrd="0" parTransId="{7ED95139-301B-4719-94FB-D4DAAE941EED}" sibTransId="{4E7805D6-5D05-4BD9-9ECD-162E41CE1691}"/>
    <dgm:cxn modelId="{6AB6095E-DC56-4283-B573-8EAAC374E4A9}" type="presOf" srcId="{BFD23BE6-61BC-4385-935E-C2B3D0619F7E}" destId="{D1208FAB-3019-4257-8A68-BB579FD83356}" srcOrd="0" destOrd="0" presId="urn:microsoft.com/office/officeart/2005/8/layout/target3"/>
    <dgm:cxn modelId="{81526A0E-CB45-49AC-83E6-BA034191BA94}" type="presOf" srcId="{80895F91-78E8-4AC8-9E66-7A4C05EB5AD5}" destId="{1E1BB7C7-C586-4552-8405-06689052DC40}" srcOrd="0" destOrd="0" presId="urn:microsoft.com/office/officeart/2005/8/layout/target3"/>
    <dgm:cxn modelId="{65633AD1-6457-4F44-B6E7-4F705955F7DE}" type="presParOf" srcId="{D1208FAB-3019-4257-8A68-BB579FD83356}" destId="{519CB3C8-DAAF-4EA6-873D-8716D9E1038C}" srcOrd="0" destOrd="0" presId="urn:microsoft.com/office/officeart/2005/8/layout/target3"/>
    <dgm:cxn modelId="{426F057E-8A95-4DE3-A51C-D7EE31D861B0}" type="presParOf" srcId="{D1208FAB-3019-4257-8A68-BB579FD83356}" destId="{9F204453-6A05-4657-BD22-84426C0452DD}" srcOrd="1" destOrd="0" presId="urn:microsoft.com/office/officeart/2005/8/layout/target3"/>
    <dgm:cxn modelId="{0E2EA97E-824A-4097-B01A-3CDDCA42BD02}" type="presParOf" srcId="{D1208FAB-3019-4257-8A68-BB579FD83356}" destId="{1E1BB7C7-C586-4552-8405-06689052DC40}" srcOrd="2" destOrd="0" presId="urn:microsoft.com/office/officeart/2005/8/layout/target3"/>
    <dgm:cxn modelId="{8E28C1C7-586D-4900-A1B9-EE869CB409FB}" type="presParOf" srcId="{D1208FAB-3019-4257-8A68-BB579FD83356}" destId="{E6C8F4FF-DFC7-4714-8BFC-44DFF1EF2AB1}" srcOrd="3" destOrd="0" presId="urn:microsoft.com/office/officeart/2005/8/layout/target3"/>
    <dgm:cxn modelId="{52588266-7E96-4647-AD45-754B0A6D0288}" type="presParOf" srcId="{D1208FAB-3019-4257-8A68-BB579FD83356}" destId="{96935EDE-BA0F-424B-B07F-E62F1441644D}" srcOrd="4" destOrd="0" presId="urn:microsoft.com/office/officeart/2005/8/layout/target3"/>
    <dgm:cxn modelId="{73CBDF09-61D1-4EF9-B16A-D36BD6539B60}" type="presParOf" srcId="{D1208FAB-3019-4257-8A68-BB579FD83356}" destId="{CEF41DE5-0BDC-4BEA-893B-A21D4960A797}" srcOrd="5" destOrd="0" presId="urn:microsoft.com/office/officeart/2005/8/layout/target3"/>
    <dgm:cxn modelId="{59DD0D4A-823B-4E56-A618-A4312C0F28C0}" type="presParOf" srcId="{D1208FAB-3019-4257-8A68-BB579FD83356}" destId="{DA301D8F-DBFA-45D2-95C4-5D9E85C61456}" srcOrd="6" destOrd="0" presId="urn:microsoft.com/office/officeart/2005/8/layout/target3"/>
    <dgm:cxn modelId="{6BD767D7-64B8-4747-8E96-013BDCCBF111}" type="presParOf" srcId="{D1208FAB-3019-4257-8A68-BB579FD83356}" destId="{3D7EB50C-E271-43CB-856D-090340C73137}" srcOrd="7" destOrd="0" presId="urn:microsoft.com/office/officeart/2005/8/layout/target3"/>
    <dgm:cxn modelId="{1EE011E5-075F-43AC-B03E-09883B52070B}" type="presParOf" srcId="{D1208FAB-3019-4257-8A68-BB579FD83356}" destId="{C97A96F5-70B5-4CF7-89CB-5BD03D800FAA}" srcOrd="8" destOrd="0" presId="urn:microsoft.com/office/officeart/2005/8/layout/target3"/>
    <dgm:cxn modelId="{F9A09129-56E7-4777-9392-D317CCBA2098}" type="presParOf" srcId="{D1208FAB-3019-4257-8A68-BB579FD83356}" destId="{FDE94B52-40C0-463C-A213-F76D1B2A3EB3}" srcOrd="9" destOrd="0" presId="urn:microsoft.com/office/officeart/2005/8/layout/target3"/>
    <dgm:cxn modelId="{D360ABD0-7CD0-42A9-9589-445EFB8A51C4}" type="presParOf" srcId="{D1208FAB-3019-4257-8A68-BB579FD83356}" destId="{70712DB7-B250-49A2-B01C-62263B4FB8DB}" srcOrd="10" destOrd="0" presId="urn:microsoft.com/office/officeart/2005/8/layout/target3"/>
    <dgm:cxn modelId="{36C28EB7-5276-4620-A0D5-C0A4CC3D3BEB}" type="presParOf" srcId="{D1208FAB-3019-4257-8A68-BB579FD83356}" destId="{BE330472-4469-4FFE-A8D7-A188618BA01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FD23BE6-61BC-4385-935E-C2B3D0619F7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0895F91-78E8-4AC8-9E66-7A4C05EB5AD5}">
      <dgm:prSet custT="1"/>
      <dgm:spPr/>
      <dgm:t>
        <a:bodyPr/>
        <a:lstStyle/>
        <a:p>
          <a:pPr algn="just" rtl="0"/>
          <a:r>
            <a:rPr lang="fr-FR" sz="2800" dirty="0" smtClean="0"/>
            <a:t>primal et dual sont deux visions différentes de même problème. </a:t>
          </a:r>
          <a:endParaRPr lang="en-GB" sz="2800" dirty="0"/>
        </a:p>
      </dgm:t>
    </dgm:pt>
    <dgm:pt modelId="{7ED95139-301B-4719-94FB-D4DAAE941EED}" type="parTrans" cxnId="{90E8012C-F307-4AE0-A036-37BEA7F0E55E}">
      <dgm:prSet/>
      <dgm:spPr/>
      <dgm:t>
        <a:bodyPr/>
        <a:lstStyle/>
        <a:p>
          <a:endParaRPr lang="fr-FR"/>
        </a:p>
      </dgm:t>
    </dgm:pt>
    <dgm:pt modelId="{4E7805D6-5D05-4BD9-9ECD-162E41CE1691}" type="sibTrans" cxnId="{90E8012C-F307-4AE0-A036-37BEA7F0E55E}">
      <dgm:prSet/>
      <dgm:spPr/>
      <dgm:t>
        <a:bodyPr/>
        <a:lstStyle/>
        <a:p>
          <a:endParaRPr lang="fr-FR"/>
        </a:p>
      </dgm:t>
    </dgm:pt>
    <dgm:pt modelId="{228E59A3-2AFA-4669-82CC-76EA19D900A6}">
      <dgm:prSet custT="1"/>
      <dgm:spPr/>
      <dgm:t>
        <a:bodyPr/>
        <a:lstStyle/>
        <a:p>
          <a:pPr algn="just" rtl="0"/>
          <a:r>
            <a:rPr lang="fr-FR" sz="2400" dirty="0" smtClean="0"/>
            <a:t>Le primal exprime l’aspect </a:t>
          </a:r>
          <a:r>
            <a:rPr lang="fr-FR" sz="2400" i="1" dirty="0" smtClean="0"/>
            <a:t>affectation des ressources</a:t>
          </a:r>
          <a:r>
            <a:rPr lang="fr-FR" sz="2400" dirty="0" smtClean="0"/>
            <a:t> :utiliser au mieux les matières premières disponibles par les activités de façon à maximiser le rendement. </a:t>
          </a:r>
          <a:endParaRPr lang="en-GB" sz="2400" dirty="0"/>
        </a:p>
      </dgm:t>
    </dgm:pt>
    <dgm:pt modelId="{5A55092F-70AD-4D08-85E7-504A49364E7F}" type="parTrans" cxnId="{42977705-8401-407B-9D42-DA7C928526DB}">
      <dgm:prSet/>
      <dgm:spPr/>
      <dgm:t>
        <a:bodyPr/>
        <a:lstStyle/>
        <a:p>
          <a:endParaRPr lang="fr-FR"/>
        </a:p>
      </dgm:t>
    </dgm:pt>
    <dgm:pt modelId="{827005EA-AB38-4C5C-93C9-19B0808DAAB0}" type="sibTrans" cxnId="{42977705-8401-407B-9D42-DA7C928526DB}">
      <dgm:prSet/>
      <dgm:spPr/>
      <dgm:t>
        <a:bodyPr/>
        <a:lstStyle/>
        <a:p>
          <a:endParaRPr lang="fr-FR"/>
        </a:p>
      </dgm:t>
    </dgm:pt>
    <dgm:pt modelId="{A8AFFA93-2446-49A2-AF1B-498FB689A1C3}">
      <dgm:prSet custT="1"/>
      <dgm:spPr/>
      <dgm:t>
        <a:bodyPr/>
        <a:lstStyle/>
        <a:p>
          <a:pPr algn="just" rtl="0"/>
          <a:r>
            <a:rPr lang="fr-FR" sz="2800" dirty="0" smtClean="0"/>
            <a:t>Le dual exprime, quant à lui, l’aspect </a:t>
          </a:r>
          <a:r>
            <a:rPr lang="fr-FR" sz="2800" i="1" dirty="0" smtClean="0"/>
            <a:t>formation des prix </a:t>
          </a:r>
          <a:r>
            <a:rPr lang="fr-FR" sz="2800" dirty="0" smtClean="0"/>
            <a:t>: il analyse l’importance des valeurs associées aux matières premières dans la constitution du rendement.</a:t>
          </a:r>
          <a:endParaRPr lang="en-GB" sz="2800" dirty="0"/>
        </a:p>
      </dgm:t>
    </dgm:pt>
    <dgm:pt modelId="{E23FEB45-F32A-4D4E-A142-8CED2A96A3A5}" type="parTrans" cxnId="{70ABF826-69B5-4139-A176-CFC5459C002B}">
      <dgm:prSet/>
      <dgm:spPr/>
      <dgm:t>
        <a:bodyPr/>
        <a:lstStyle/>
        <a:p>
          <a:endParaRPr lang="fr-FR"/>
        </a:p>
      </dgm:t>
    </dgm:pt>
    <dgm:pt modelId="{81091335-8C31-4631-B9FE-EEEBFC3EF3D5}" type="sibTrans" cxnId="{70ABF826-69B5-4139-A176-CFC5459C002B}">
      <dgm:prSet/>
      <dgm:spPr/>
      <dgm:t>
        <a:bodyPr/>
        <a:lstStyle/>
        <a:p>
          <a:endParaRPr lang="fr-FR"/>
        </a:p>
      </dgm:t>
    </dgm:pt>
    <dgm:pt modelId="{D1208FAB-3019-4257-8A68-BB579FD83356}" type="pres">
      <dgm:prSet presAssocID="{BFD23BE6-61BC-4385-935E-C2B3D0619F7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19CB3C8-DAAF-4EA6-873D-8716D9E1038C}" type="pres">
      <dgm:prSet presAssocID="{80895F91-78E8-4AC8-9E66-7A4C05EB5AD5}" presName="circle1" presStyleLbl="node1" presStyleIdx="0" presStyleCnt="3"/>
      <dgm:spPr/>
    </dgm:pt>
    <dgm:pt modelId="{9F204453-6A05-4657-BD22-84426C0452DD}" type="pres">
      <dgm:prSet presAssocID="{80895F91-78E8-4AC8-9E66-7A4C05EB5AD5}" presName="space" presStyleCnt="0"/>
      <dgm:spPr/>
    </dgm:pt>
    <dgm:pt modelId="{1E1BB7C7-C586-4552-8405-06689052DC40}" type="pres">
      <dgm:prSet presAssocID="{80895F91-78E8-4AC8-9E66-7A4C05EB5AD5}" presName="rect1" presStyleLbl="alignAcc1" presStyleIdx="0" presStyleCnt="3"/>
      <dgm:spPr/>
      <dgm:t>
        <a:bodyPr/>
        <a:lstStyle/>
        <a:p>
          <a:endParaRPr lang="fr-FR"/>
        </a:p>
      </dgm:t>
    </dgm:pt>
    <dgm:pt modelId="{E6C8F4FF-DFC7-4714-8BFC-44DFF1EF2AB1}" type="pres">
      <dgm:prSet presAssocID="{228E59A3-2AFA-4669-82CC-76EA19D900A6}" presName="vertSpace2" presStyleLbl="node1" presStyleIdx="0" presStyleCnt="3"/>
      <dgm:spPr/>
    </dgm:pt>
    <dgm:pt modelId="{96935EDE-BA0F-424B-B07F-E62F1441644D}" type="pres">
      <dgm:prSet presAssocID="{228E59A3-2AFA-4669-82CC-76EA19D900A6}" presName="circle2" presStyleLbl="node1" presStyleIdx="1" presStyleCnt="3"/>
      <dgm:spPr/>
    </dgm:pt>
    <dgm:pt modelId="{CEF41DE5-0BDC-4BEA-893B-A21D4960A797}" type="pres">
      <dgm:prSet presAssocID="{228E59A3-2AFA-4669-82CC-76EA19D900A6}" presName="rect2" presStyleLbl="alignAcc1" presStyleIdx="1" presStyleCnt="3" custLinFactNeighborX="-4"/>
      <dgm:spPr/>
      <dgm:t>
        <a:bodyPr/>
        <a:lstStyle/>
        <a:p>
          <a:endParaRPr lang="fr-FR"/>
        </a:p>
      </dgm:t>
    </dgm:pt>
    <dgm:pt modelId="{DA301D8F-DBFA-45D2-95C4-5D9E85C61456}" type="pres">
      <dgm:prSet presAssocID="{A8AFFA93-2446-49A2-AF1B-498FB689A1C3}" presName="vertSpace3" presStyleLbl="node1" presStyleIdx="1" presStyleCnt="3"/>
      <dgm:spPr/>
    </dgm:pt>
    <dgm:pt modelId="{3D7EB50C-E271-43CB-856D-090340C73137}" type="pres">
      <dgm:prSet presAssocID="{A8AFFA93-2446-49A2-AF1B-498FB689A1C3}" presName="circle3" presStyleLbl="node1" presStyleIdx="2" presStyleCnt="3"/>
      <dgm:spPr/>
    </dgm:pt>
    <dgm:pt modelId="{C97A96F5-70B5-4CF7-89CB-5BD03D800FAA}" type="pres">
      <dgm:prSet presAssocID="{A8AFFA93-2446-49A2-AF1B-498FB689A1C3}" presName="rect3" presStyleLbl="alignAcc1" presStyleIdx="2" presStyleCnt="3"/>
      <dgm:spPr/>
      <dgm:t>
        <a:bodyPr/>
        <a:lstStyle/>
        <a:p>
          <a:endParaRPr lang="fr-FR"/>
        </a:p>
      </dgm:t>
    </dgm:pt>
    <dgm:pt modelId="{FDE94B52-40C0-463C-A213-F76D1B2A3EB3}" type="pres">
      <dgm:prSet presAssocID="{80895F91-78E8-4AC8-9E66-7A4C05EB5AD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712DB7-B250-49A2-B01C-62263B4FB8DB}" type="pres">
      <dgm:prSet presAssocID="{228E59A3-2AFA-4669-82CC-76EA19D900A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330472-4469-4FFE-A8D7-A188618BA018}" type="pres">
      <dgm:prSet presAssocID="{A8AFFA93-2446-49A2-AF1B-498FB689A1C3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D94B8C-E37D-4AF1-9B92-1BC15FEEC32C}" type="presOf" srcId="{A8AFFA93-2446-49A2-AF1B-498FB689A1C3}" destId="{BE330472-4469-4FFE-A8D7-A188618BA018}" srcOrd="1" destOrd="0" presId="urn:microsoft.com/office/officeart/2005/8/layout/target3"/>
    <dgm:cxn modelId="{42977705-8401-407B-9D42-DA7C928526DB}" srcId="{BFD23BE6-61BC-4385-935E-C2B3D0619F7E}" destId="{228E59A3-2AFA-4669-82CC-76EA19D900A6}" srcOrd="1" destOrd="0" parTransId="{5A55092F-70AD-4D08-85E7-504A49364E7F}" sibTransId="{827005EA-AB38-4C5C-93C9-19B0808DAAB0}"/>
    <dgm:cxn modelId="{7EF215FD-C87E-426D-9BA5-DA0FEA183FF7}" type="presOf" srcId="{A8AFFA93-2446-49A2-AF1B-498FB689A1C3}" destId="{C97A96F5-70B5-4CF7-89CB-5BD03D800FAA}" srcOrd="0" destOrd="0" presId="urn:microsoft.com/office/officeart/2005/8/layout/target3"/>
    <dgm:cxn modelId="{70ABF826-69B5-4139-A176-CFC5459C002B}" srcId="{BFD23BE6-61BC-4385-935E-C2B3D0619F7E}" destId="{A8AFFA93-2446-49A2-AF1B-498FB689A1C3}" srcOrd="2" destOrd="0" parTransId="{E23FEB45-F32A-4D4E-A142-8CED2A96A3A5}" sibTransId="{81091335-8C31-4631-B9FE-EEEBFC3EF3D5}"/>
    <dgm:cxn modelId="{9BF5BF9B-74DC-4849-9B7F-DEC33D0E37BA}" type="presOf" srcId="{80895F91-78E8-4AC8-9E66-7A4C05EB5AD5}" destId="{FDE94B52-40C0-463C-A213-F76D1B2A3EB3}" srcOrd="1" destOrd="0" presId="urn:microsoft.com/office/officeart/2005/8/layout/target3"/>
    <dgm:cxn modelId="{DB705AE6-4234-44E7-969D-86747F019C15}" type="presOf" srcId="{228E59A3-2AFA-4669-82CC-76EA19D900A6}" destId="{70712DB7-B250-49A2-B01C-62263B4FB8DB}" srcOrd="1" destOrd="0" presId="urn:microsoft.com/office/officeart/2005/8/layout/target3"/>
    <dgm:cxn modelId="{90E8012C-F307-4AE0-A036-37BEA7F0E55E}" srcId="{BFD23BE6-61BC-4385-935E-C2B3D0619F7E}" destId="{80895F91-78E8-4AC8-9E66-7A4C05EB5AD5}" srcOrd="0" destOrd="0" parTransId="{7ED95139-301B-4719-94FB-D4DAAE941EED}" sibTransId="{4E7805D6-5D05-4BD9-9ECD-162E41CE1691}"/>
    <dgm:cxn modelId="{0239579F-0892-4BBB-9917-FA3564313FE6}" type="presOf" srcId="{BFD23BE6-61BC-4385-935E-C2B3D0619F7E}" destId="{D1208FAB-3019-4257-8A68-BB579FD83356}" srcOrd="0" destOrd="0" presId="urn:microsoft.com/office/officeart/2005/8/layout/target3"/>
    <dgm:cxn modelId="{666FE850-47BF-4535-9C30-96B60A26120A}" type="presOf" srcId="{228E59A3-2AFA-4669-82CC-76EA19D900A6}" destId="{CEF41DE5-0BDC-4BEA-893B-A21D4960A797}" srcOrd="0" destOrd="0" presId="urn:microsoft.com/office/officeart/2005/8/layout/target3"/>
    <dgm:cxn modelId="{270B8C3B-DD08-4664-8855-AC89F1F64344}" type="presOf" srcId="{80895F91-78E8-4AC8-9E66-7A4C05EB5AD5}" destId="{1E1BB7C7-C586-4552-8405-06689052DC40}" srcOrd="0" destOrd="0" presId="urn:microsoft.com/office/officeart/2005/8/layout/target3"/>
    <dgm:cxn modelId="{E668A429-BB1A-46B7-8836-32A061109E94}" type="presParOf" srcId="{D1208FAB-3019-4257-8A68-BB579FD83356}" destId="{519CB3C8-DAAF-4EA6-873D-8716D9E1038C}" srcOrd="0" destOrd="0" presId="urn:microsoft.com/office/officeart/2005/8/layout/target3"/>
    <dgm:cxn modelId="{01FEEBF7-673E-4CEE-8052-0CE6607E6BF9}" type="presParOf" srcId="{D1208FAB-3019-4257-8A68-BB579FD83356}" destId="{9F204453-6A05-4657-BD22-84426C0452DD}" srcOrd="1" destOrd="0" presId="urn:microsoft.com/office/officeart/2005/8/layout/target3"/>
    <dgm:cxn modelId="{38683913-E3A6-4B4A-B2D2-702D33D9F191}" type="presParOf" srcId="{D1208FAB-3019-4257-8A68-BB579FD83356}" destId="{1E1BB7C7-C586-4552-8405-06689052DC40}" srcOrd="2" destOrd="0" presId="urn:microsoft.com/office/officeart/2005/8/layout/target3"/>
    <dgm:cxn modelId="{26DC7262-0CCB-4342-8F75-98BFC05187C7}" type="presParOf" srcId="{D1208FAB-3019-4257-8A68-BB579FD83356}" destId="{E6C8F4FF-DFC7-4714-8BFC-44DFF1EF2AB1}" srcOrd="3" destOrd="0" presId="urn:microsoft.com/office/officeart/2005/8/layout/target3"/>
    <dgm:cxn modelId="{D7B8B1F8-F216-49F4-BC5D-378CD8A75308}" type="presParOf" srcId="{D1208FAB-3019-4257-8A68-BB579FD83356}" destId="{96935EDE-BA0F-424B-B07F-E62F1441644D}" srcOrd="4" destOrd="0" presId="urn:microsoft.com/office/officeart/2005/8/layout/target3"/>
    <dgm:cxn modelId="{D642E109-933F-492C-A243-53911BBE565F}" type="presParOf" srcId="{D1208FAB-3019-4257-8A68-BB579FD83356}" destId="{CEF41DE5-0BDC-4BEA-893B-A21D4960A797}" srcOrd="5" destOrd="0" presId="urn:microsoft.com/office/officeart/2005/8/layout/target3"/>
    <dgm:cxn modelId="{1E8C652B-29A2-47C8-A05D-7C3D4CDAF7A7}" type="presParOf" srcId="{D1208FAB-3019-4257-8A68-BB579FD83356}" destId="{DA301D8F-DBFA-45D2-95C4-5D9E85C61456}" srcOrd="6" destOrd="0" presId="urn:microsoft.com/office/officeart/2005/8/layout/target3"/>
    <dgm:cxn modelId="{4DC059EA-A3F7-4A28-AB38-AB6D0968CE9E}" type="presParOf" srcId="{D1208FAB-3019-4257-8A68-BB579FD83356}" destId="{3D7EB50C-E271-43CB-856D-090340C73137}" srcOrd="7" destOrd="0" presId="urn:microsoft.com/office/officeart/2005/8/layout/target3"/>
    <dgm:cxn modelId="{21A680C3-F630-4409-8790-A0042FADA4F5}" type="presParOf" srcId="{D1208FAB-3019-4257-8A68-BB579FD83356}" destId="{C97A96F5-70B5-4CF7-89CB-5BD03D800FAA}" srcOrd="8" destOrd="0" presId="urn:microsoft.com/office/officeart/2005/8/layout/target3"/>
    <dgm:cxn modelId="{F006AFFD-51DF-4FC4-9C90-6A43068DF4C6}" type="presParOf" srcId="{D1208FAB-3019-4257-8A68-BB579FD83356}" destId="{FDE94B52-40C0-463C-A213-F76D1B2A3EB3}" srcOrd="9" destOrd="0" presId="urn:microsoft.com/office/officeart/2005/8/layout/target3"/>
    <dgm:cxn modelId="{6F9AC249-8DA8-4B1C-AD62-3605E77210DF}" type="presParOf" srcId="{D1208FAB-3019-4257-8A68-BB579FD83356}" destId="{70712DB7-B250-49A2-B01C-62263B4FB8DB}" srcOrd="10" destOrd="0" presId="urn:microsoft.com/office/officeart/2005/8/layout/target3"/>
    <dgm:cxn modelId="{060A99D5-05E6-49F9-8B1D-ECC8B2514981}" type="presParOf" srcId="{D1208FAB-3019-4257-8A68-BB579FD83356}" destId="{BE330472-4469-4FFE-A8D7-A188618BA018}" srcOrd="11" destOrd="0" presId="urn:microsoft.com/office/officeart/2005/8/layout/target3"/>
  </dgm:cxnLst>
  <dgm:bg/>
  <dgm:whole/>
</dgm:dataModel>
</file>

<file path=ppt/diagrams/data111.xml><?xml version="1.0" encoding="utf-8"?>
<dgm:dataModel xmlns:dgm="http://schemas.openxmlformats.org/drawingml/2006/diagram" xmlns:a="http://schemas.openxmlformats.org/drawingml/2006/main">
  <dgm:ptLst>
    <dgm:pt modelId="{30C0844E-D9B9-41B7-A512-3FA15EBE3A0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5C98400-301F-4709-A6B1-66F4DB5BE504}">
      <dgm:prSet/>
      <dgm:spPr/>
      <dgm:t>
        <a:bodyPr/>
        <a:lstStyle/>
        <a:p>
          <a:pPr algn="just" rtl="0"/>
          <a:r>
            <a:rPr lang="fr-FR" dirty="0" smtClean="0"/>
            <a:t>Une propriété essentielle du problème dual est que toute solution admissible du dual fournit une borne supérieure sur la valeur optimale du primal.</a:t>
          </a:r>
          <a:endParaRPr lang="en-GB" dirty="0"/>
        </a:p>
      </dgm:t>
    </dgm:pt>
    <dgm:pt modelId="{A7437FC6-DD32-43BF-892A-91C0D69F84C1}" type="parTrans" cxnId="{6731F010-F77E-44B9-A986-E0527D7C9CA2}">
      <dgm:prSet/>
      <dgm:spPr/>
      <dgm:t>
        <a:bodyPr/>
        <a:lstStyle/>
        <a:p>
          <a:endParaRPr lang="fr-FR"/>
        </a:p>
      </dgm:t>
    </dgm:pt>
    <dgm:pt modelId="{E7160C8B-2C2E-4842-9B32-74C9B84D2479}" type="sibTrans" cxnId="{6731F010-F77E-44B9-A986-E0527D7C9CA2}">
      <dgm:prSet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02C3CF16-1E7A-489C-B840-E968A245F029}">
          <dgm:prSet/>
          <dgm:spPr/>
          <dgm:t>
            <a:bodyPr/>
            <a:lstStyle/>
            <a:p>
              <a:pPr algn="just" rtl="0"/>
              <a:r>
                <a:rPr lang="fr-FR" b="1" dirty="0" smtClean="0"/>
                <a:t>Théorème1. (Dualité faible) </a:t>
              </a:r>
            </a:p>
            <a:p>
              <a:pPr algn="just" rtl="0"/>
              <a:r>
                <a:rPr lang="fr-FR" dirty="0" smtClean="0"/>
                <a:t>Soit Y une solution admissible du dual et x une solution admissible du primal. Alors on a</a:t>
              </a:r>
            </a:p>
            <a:p>
              <a:pPr algn="just" rtl="0"/>
              <a:r>
                <a:rPr lang="fr-FR" i="1" dirty="0" smtClean="0"/>
                <a:t>Z </a:t>
              </a:r>
              <a:r>
                <a:rPr lang="fr-FR" dirty="0"/>
                <a:t>= </a:t>
              </a:r>
              <a14:m>
                <m:oMath xmlns:m="http://schemas.openxmlformats.org/officeDocument/2006/math">
                  <m:r>
                    <a:rPr lang="fr-FR" i="1">
                      <a:latin typeface="Cambria Math"/>
                    </a:rPr>
                    <m:t>𝐶𝑋</m:t>
                  </m:r>
                  <m:r>
                    <a:rPr lang="fr-FR" i="1">
                      <a:latin typeface="Cambria Math"/>
                    </a:rPr>
                    <m:t>≤</m:t>
                  </m:r>
                  <m:r>
                    <a:rPr lang="fr-FR" i="1">
                      <a:latin typeface="Cambria Math"/>
                    </a:rPr>
                    <m:t>𝑌𝑏</m:t>
                  </m:r>
                  <m:r>
                    <a:rPr lang="fr-FR" i="1">
                      <a:latin typeface="Cambria Math"/>
                    </a:rPr>
                    <m:t>=</m:t>
                  </m:r>
                  <m:r>
                    <a:rPr lang="fr-FR" i="1">
                      <a:latin typeface="Cambria Math"/>
                    </a:rPr>
                    <m:t>𝑊</m:t>
                  </m:r>
                </m:oMath>
              </a14:m>
              <a:endParaRPr lang="en-GB" dirty="0"/>
            </a:p>
          </dgm:t>
        </dgm:pt>
      </mc:Choice>
      <mc:Fallback xmlns="">
        <dgm:pt modelId="{02C3CF16-1E7A-489C-B840-E968A245F029}">
          <dgm:prSet/>
          <dgm:spPr/>
          <dgm:t>
            <a:bodyPr/>
            <a:lstStyle/>
            <a:p>
              <a:pPr algn="just" rtl="0"/>
              <a:r>
                <a:rPr lang="fr-FR" b="1" dirty="0" smtClean="0"/>
                <a:t>Théorème1. (Dualité faible) </a:t>
              </a:r>
            </a:p>
            <a:p>
              <a:pPr algn="just" rtl="0"/>
              <a:r>
                <a:rPr lang="fr-FR" dirty="0" smtClean="0"/>
                <a:t>Soit Y une solution admissible du dual et x une solution admissible du primal. Alors on a</a:t>
              </a:r>
            </a:p>
            <a:p>
              <a:pPr algn="just" rtl="0"/>
              <a:r>
                <a:rPr lang="fr-FR" i="1" dirty="0" smtClean="0"/>
                <a:t>Z </a:t>
              </a:r>
              <a:r>
                <a:rPr lang="fr-FR" dirty="0"/>
                <a:t>= </a:t>
              </a:r>
              <a:r>
                <a:rPr lang="fr-FR" i="0"/>
                <a:t>𝐶𝑋≤𝑌𝑏=𝑊</a:t>
              </a:r>
              <a:endParaRPr lang="en-GB" dirty="0"/>
            </a:p>
          </dgm:t>
        </dgm:pt>
      </mc:Fallback>
    </mc:AlternateContent>
    <dgm:pt modelId="{B142807B-B690-4546-9514-D545A8FEA75A}" type="parTrans" cxnId="{9900098A-3BEA-43DA-B7D6-A7BA0ED78F4C}">
      <dgm:prSet/>
      <dgm:spPr/>
      <dgm:t>
        <a:bodyPr/>
        <a:lstStyle/>
        <a:p>
          <a:endParaRPr lang="fr-FR"/>
        </a:p>
      </dgm:t>
    </dgm:pt>
    <dgm:pt modelId="{9E56EF86-D30E-4EE1-8EDC-BC0C01CBBA5D}" type="sibTrans" cxnId="{9900098A-3BEA-43DA-B7D6-A7BA0ED78F4C}">
      <dgm:prSet/>
      <dgm:spPr/>
      <dgm:t>
        <a:bodyPr/>
        <a:lstStyle/>
        <a:p>
          <a:endParaRPr lang="fr-FR"/>
        </a:p>
      </dgm:t>
    </dgm:pt>
    <dgm:pt modelId="{30AD4CB4-D1CD-4174-ACAF-3EDFFDD6DCCE}" type="pres">
      <dgm:prSet presAssocID="{30C0844E-D9B9-41B7-A512-3FA15EBE3A0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69C616C-5148-449C-BCA5-C3AE20FD462D}" type="pres">
      <dgm:prSet presAssocID="{85C98400-301F-4709-A6B1-66F4DB5BE504}" presName="circle1" presStyleLbl="node1" presStyleIdx="0" presStyleCnt="2"/>
      <dgm:spPr/>
    </dgm:pt>
    <dgm:pt modelId="{EAB853D6-6175-40D4-91F5-01387D622A33}" type="pres">
      <dgm:prSet presAssocID="{85C98400-301F-4709-A6B1-66F4DB5BE504}" presName="space" presStyleCnt="0"/>
      <dgm:spPr/>
    </dgm:pt>
    <dgm:pt modelId="{6BAB3BD2-3240-492D-9AA6-1C43B500E317}" type="pres">
      <dgm:prSet presAssocID="{85C98400-301F-4709-A6B1-66F4DB5BE504}" presName="rect1" presStyleLbl="alignAcc1" presStyleIdx="0" presStyleCnt="2" custLinFactNeighborX="1718"/>
      <dgm:spPr/>
      <dgm:t>
        <a:bodyPr/>
        <a:lstStyle/>
        <a:p>
          <a:endParaRPr lang="fr-FR"/>
        </a:p>
      </dgm:t>
    </dgm:pt>
    <dgm:pt modelId="{0C2C4161-6519-4E1F-8259-ED0CCD783BB1}" type="pres">
      <dgm:prSet presAssocID="{02C3CF16-1E7A-489C-B840-E968A245F029}" presName="vertSpace2" presStyleLbl="node1" presStyleIdx="0" presStyleCnt="2"/>
      <dgm:spPr/>
    </dgm:pt>
    <dgm:pt modelId="{19C6269C-67BE-4251-BC97-00F007978457}" type="pres">
      <dgm:prSet presAssocID="{02C3CF16-1E7A-489C-B840-E968A245F029}" presName="circle2" presStyleLbl="node1" presStyleIdx="1" presStyleCnt="2"/>
      <dgm:spPr/>
    </dgm:pt>
    <dgm:pt modelId="{C3FF6BA6-5B68-4CF4-99C8-AA4B435771E9}" type="pres">
      <dgm:prSet presAssocID="{02C3CF16-1E7A-489C-B840-E968A245F029}" presName="rect2" presStyleLbl="alignAcc1" presStyleIdx="1" presStyleCnt="2"/>
      <dgm:spPr/>
      <dgm:t>
        <a:bodyPr/>
        <a:lstStyle/>
        <a:p>
          <a:endParaRPr lang="fr-FR"/>
        </a:p>
      </dgm:t>
    </dgm:pt>
    <dgm:pt modelId="{E9F83A64-B6F2-42A5-B953-EE07A7EBC785}" type="pres">
      <dgm:prSet presAssocID="{85C98400-301F-4709-A6B1-66F4DB5BE504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0CA0BD-9567-43D9-81C8-BC62FB883994}" type="pres">
      <dgm:prSet presAssocID="{02C3CF16-1E7A-489C-B840-E968A245F029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DD884B1-4F46-4FAB-8B43-5D82A8BBB1F2}" type="presOf" srcId="{02C3CF16-1E7A-489C-B840-E968A245F029}" destId="{C3FF6BA6-5B68-4CF4-99C8-AA4B435771E9}" srcOrd="0" destOrd="0" presId="urn:microsoft.com/office/officeart/2005/8/layout/target3"/>
    <dgm:cxn modelId="{A63399BB-23EE-4EE5-9529-B2B13BA2C29F}" type="presOf" srcId="{85C98400-301F-4709-A6B1-66F4DB5BE504}" destId="{6BAB3BD2-3240-492D-9AA6-1C43B500E317}" srcOrd="0" destOrd="0" presId="urn:microsoft.com/office/officeart/2005/8/layout/target3"/>
    <dgm:cxn modelId="{9900098A-3BEA-43DA-B7D6-A7BA0ED78F4C}" srcId="{30C0844E-D9B9-41B7-A512-3FA15EBE3A05}" destId="{02C3CF16-1E7A-489C-B840-E968A245F029}" srcOrd="1" destOrd="0" parTransId="{B142807B-B690-4546-9514-D545A8FEA75A}" sibTransId="{9E56EF86-D30E-4EE1-8EDC-BC0C01CBBA5D}"/>
    <dgm:cxn modelId="{0972A42E-2F66-4170-AA25-9F3EC5E5D63B}" type="presOf" srcId="{30C0844E-D9B9-41B7-A512-3FA15EBE3A05}" destId="{30AD4CB4-D1CD-4174-ACAF-3EDFFDD6DCCE}" srcOrd="0" destOrd="0" presId="urn:microsoft.com/office/officeart/2005/8/layout/target3"/>
    <dgm:cxn modelId="{5A0328A4-D34D-474C-B3CC-9674005182D8}" type="presOf" srcId="{02C3CF16-1E7A-489C-B840-E968A245F029}" destId="{4D0CA0BD-9567-43D9-81C8-BC62FB883994}" srcOrd="1" destOrd="0" presId="urn:microsoft.com/office/officeart/2005/8/layout/target3"/>
    <dgm:cxn modelId="{6731F010-F77E-44B9-A986-E0527D7C9CA2}" srcId="{30C0844E-D9B9-41B7-A512-3FA15EBE3A05}" destId="{85C98400-301F-4709-A6B1-66F4DB5BE504}" srcOrd="0" destOrd="0" parTransId="{A7437FC6-DD32-43BF-892A-91C0D69F84C1}" sibTransId="{E7160C8B-2C2E-4842-9B32-74C9B84D2479}"/>
    <dgm:cxn modelId="{776110C7-D07C-4FBF-8EDC-BB6EC0816168}" type="presOf" srcId="{85C98400-301F-4709-A6B1-66F4DB5BE504}" destId="{E9F83A64-B6F2-42A5-B953-EE07A7EBC785}" srcOrd="1" destOrd="0" presId="urn:microsoft.com/office/officeart/2005/8/layout/target3"/>
    <dgm:cxn modelId="{2F726C66-4BCF-4000-9009-7CE5566DDD0A}" type="presParOf" srcId="{30AD4CB4-D1CD-4174-ACAF-3EDFFDD6DCCE}" destId="{269C616C-5148-449C-BCA5-C3AE20FD462D}" srcOrd="0" destOrd="0" presId="urn:microsoft.com/office/officeart/2005/8/layout/target3"/>
    <dgm:cxn modelId="{61D933B9-2BDC-4412-AD27-FA262A98D5B7}" type="presParOf" srcId="{30AD4CB4-D1CD-4174-ACAF-3EDFFDD6DCCE}" destId="{EAB853D6-6175-40D4-91F5-01387D622A33}" srcOrd="1" destOrd="0" presId="urn:microsoft.com/office/officeart/2005/8/layout/target3"/>
    <dgm:cxn modelId="{CE6FCAB4-7A3D-4046-88FE-26D2B5B82FB9}" type="presParOf" srcId="{30AD4CB4-D1CD-4174-ACAF-3EDFFDD6DCCE}" destId="{6BAB3BD2-3240-492D-9AA6-1C43B500E317}" srcOrd="2" destOrd="0" presId="urn:microsoft.com/office/officeart/2005/8/layout/target3"/>
    <dgm:cxn modelId="{373A9D30-1FDD-47A5-BBFE-2FFD04506687}" type="presParOf" srcId="{30AD4CB4-D1CD-4174-ACAF-3EDFFDD6DCCE}" destId="{0C2C4161-6519-4E1F-8259-ED0CCD783BB1}" srcOrd="3" destOrd="0" presId="urn:microsoft.com/office/officeart/2005/8/layout/target3"/>
    <dgm:cxn modelId="{04A45076-D07C-4E08-B3DF-28BA800AEE53}" type="presParOf" srcId="{30AD4CB4-D1CD-4174-ACAF-3EDFFDD6DCCE}" destId="{19C6269C-67BE-4251-BC97-00F007978457}" srcOrd="4" destOrd="0" presId="urn:microsoft.com/office/officeart/2005/8/layout/target3"/>
    <dgm:cxn modelId="{E2A06423-F454-496D-940E-6AB594CC9099}" type="presParOf" srcId="{30AD4CB4-D1CD-4174-ACAF-3EDFFDD6DCCE}" destId="{C3FF6BA6-5B68-4CF4-99C8-AA4B435771E9}" srcOrd="5" destOrd="0" presId="urn:microsoft.com/office/officeart/2005/8/layout/target3"/>
    <dgm:cxn modelId="{1FBEEAFE-624B-400A-8E9C-2D1275CBFEC0}" type="presParOf" srcId="{30AD4CB4-D1CD-4174-ACAF-3EDFFDD6DCCE}" destId="{E9F83A64-B6F2-42A5-B953-EE07A7EBC785}" srcOrd="6" destOrd="0" presId="urn:microsoft.com/office/officeart/2005/8/layout/target3"/>
    <dgm:cxn modelId="{C8CB3E53-AD06-47AB-A259-687297198EFE}" type="presParOf" srcId="{30AD4CB4-D1CD-4174-ACAF-3EDFFDD6DCCE}" destId="{4D0CA0BD-9567-43D9-81C8-BC62FB88399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65AEA3-BB5B-47DF-B4DE-2E24DA24F9C9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1BB1C6D-CE67-4C5A-8F9E-7D4E0C8B6F32}">
      <dgm:prSet/>
      <dgm:spPr/>
      <dgm:t>
        <a:bodyPr/>
        <a:lstStyle/>
        <a:p>
          <a:pPr algn="just" rtl="0"/>
          <a:r>
            <a:rPr lang="fr-FR" dirty="0" smtClean="0"/>
            <a:t>La forme canonique est une transformation qui permet d’harmoniser l’écriture d’un PL.</a:t>
          </a:r>
          <a:endParaRPr lang="en-GB" dirty="0"/>
        </a:p>
      </dgm:t>
    </dgm:pt>
    <dgm:pt modelId="{4FBA9C3A-6D95-4267-A8C4-BCBB419AE092}" type="parTrans" cxnId="{6C095DB0-70E8-48F5-9501-72DF6DA3A827}">
      <dgm:prSet/>
      <dgm:spPr/>
      <dgm:t>
        <a:bodyPr/>
        <a:lstStyle/>
        <a:p>
          <a:endParaRPr lang="fr-FR"/>
        </a:p>
      </dgm:t>
    </dgm:pt>
    <dgm:pt modelId="{89D04218-9148-47FE-BA46-06DED8DD9D6A}" type="sibTrans" cxnId="{6C095DB0-70E8-48F5-9501-72DF6DA3A827}">
      <dgm:prSet/>
      <dgm:spPr/>
      <dgm:t>
        <a:bodyPr/>
        <a:lstStyle/>
        <a:p>
          <a:endParaRPr lang="fr-FR"/>
        </a:p>
      </dgm:t>
    </dgm:pt>
    <dgm:pt modelId="{587D19D5-F9AF-4B82-A8FC-59B3922C44F9}">
      <dgm:prSet/>
      <dgm:spPr/>
      <dgm:t>
        <a:bodyPr/>
        <a:lstStyle/>
        <a:p>
          <a:pPr algn="just" rtl="0"/>
          <a:r>
            <a:rPr lang="fr-FR" dirty="0" smtClean="0"/>
            <a:t>Elle peut prendre deux formes distinctes : rechercher d’un maximum ou rechercher d’un minimum.</a:t>
          </a:r>
          <a:endParaRPr lang="en-GB" dirty="0"/>
        </a:p>
      </dgm:t>
    </dgm:pt>
    <dgm:pt modelId="{CA6794A9-33F6-4232-9FB3-37346BA8BF00}" type="parTrans" cxnId="{535C7704-E3D2-47D0-AD78-DEB7D3951EA0}">
      <dgm:prSet/>
      <dgm:spPr/>
      <dgm:t>
        <a:bodyPr/>
        <a:lstStyle/>
        <a:p>
          <a:endParaRPr lang="fr-FR"/>
        </a:p>
      </dgm:t>
    </dgm:pt>
    <dgm:pt modelId="{3E2E3560-7ABC-4A5C-A021-CD600D39D1D3}" type="sibTrans" cxnId="{535C7704-E3D2-47D0-AD78-DEB7D3951EA0}">
      <dgm:prSet/>
      <dgm:spPr/>
      <dgm:t>
        <a:bodyPr/>
        <a:lstStyle/>
        <a:p>
          <a:endParaRPr lang="fr-FR"/>
        </a:p>
      </dgm:t>
    </dgm:pt>
    <dgm:pt modelId="{906C0AF0-297B-4329-B021-7819500478A7}" type="pres">
      <dgm:prSet presAssocID="{0665AEA3-BB5B-47DF-B4DE-2E24DA24F9C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3EC1F52-3924-47BA-85F4-20F9388B8F77}" type="pres">
      <dgm:prSet presAssocID="{31BB1C6D-CE67-4C5A-8F9E-7D4E0C8B6F32}" presName="circle1" presStyleLbl="node1" presStyleIdx="0" presStyleCnt="2"/>
      <dgm:spPr/>
      <dgm:t>
        <a:bodyPr/>
        <a:lstStyle/>
        <a:p>
          <a:endParaRPr lang="fr-FR"/>
        </a:p>
      </dgm:t>
    </dgm:pt>
    <dgm:pt modelId="{16CEE3A5-1FC3-4374-806B-C674334246E3}" type="pres">
      <dgm:prSet presAssocID="{31BB1C6D-CE67-4C5A-8F9E-7D4E0C8B6F32}" presName="space" presStyleCnt="0"/>
      <dgm:spPr/>
      <dgm:t>
        <a:bodyPr/>
        <a:lstStyle/>
        <a:p>
          <a:endParaRPr lang="fr-FR"/>
        </a:p>
      </dgm:t>
    </dgm:pt>
    <dgm:pt modelId="{AA320A85-1F35-477B-94AA-1B821307E1DC}" type="pres">
      <dgm:prSet presAssocID="{31BB1C6D-CE67-4C5A-8F9E-7D4E0C8B6F32}" presName="rect1" presStyleLbl="alignAcc1" presStyleIdx="0" presStyleCnt="2"/>
      <dgm:spPr/>
      <dgm:t>
        <a:bodyPr/>
        <a:lstStyle/>
        <a:p>
          <a:endParaRPr lang="fr-FR"/>
        </a:p>
      </dgm:t>
    </dgm:pt>
    <dgm:pt modelId="{56F3EDEE-C9C0-4DB3-96F9-53471B7E300B}" type="pres">
      <dgm:prSet presAssocID="{587D19D5-F9AF-4B82-A8FC-59B3922C44F9}" presName="vertSpace2" presStyleLbl="node1" presStyleIdx="0" presStyleCnt="2"/>
      <dgm:spPr/>
      <dgm:t>
        <a:bodyPr/>
        <a:lstStyle/>
        <a:p>
          <a:endParaRPr lang="fr-FR"/>
        </a:p>
      </dgm:t>
    </dgm:pt>
    <dgm:pt modelId="{7D60F57E-3881-4162-A541-8E2F716BAB2A}" type="pres">
      <dgm:prSet presAssocID="{587D19D5-F9AF-4B82-A8FC-59B3922C44F9}" presName="circle2" presStyleLbl="node1" presStyleIdx="1" presStyleCnt="2"/>
      <dgm:spPr/>
      <dgm:t>
        <a:bodyPr/>
        <a:lstStyle/>
        <a:p>
          <a:endParaRPr lang="fr-FR"/>
        </a:p>
      </dgm:t>
    </dgm:pt>
    <dgm:pt modelId="{E094C7EC-6286-4029-8B7A-EBC078945562}" type="pres">
      <dgm:prSet presAssocID="{587D19D5-F9AF-4B82-A8FC-59B3922C44F9}" presName="rect2" presStyleLbl="alignAcc1" presStyleIdx="1" presStyleCnt="2"/>
      <dgm:spPr/>
      <dgm:t>
        <a:bodyPr/>
        <a:lstStyle/>
        <a:p>
          <a:endParaRPr lang="fr-FR"/>
        </a:p>
      </dgm:t>
    </dgm:pt>
    <dgm:pt modelId="{85A2E2BC-9078-4E78-971D-487BC495ADE1}" type="pres">
      <dgm:prSet presAssocID="{31BB1C6D-CE67-4C5A-8F9E-7D4E0C8B6F32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945313-1904-4B43-B2AB-32840CCCCAF9}" type="pres">
      <dgm:prSet presAssocID="{587D19D5-F9AF-4B82-A8FC-59B3922C44F9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7257782-5C0F-4102-AA33-F9E087E73711}" type="presOf" srcId="{31BB1C6D-CE67-4C5A-8F9E-7D4E0C8B6F32}" destId="{AA320A85-1F35-477B-94AA-1B821307E1DC}" srcOrd="0" destOrd="0" presId="urn:microsoft.com/office/officeart/2005/8/layout/target3"/>
    <dgm:cxn modelId="{6C095DB0-70E8-48F5-9501-72DF6DA3A827}" srcId="{0665AEA3-BB5B-47DF-B4DE-2E24DA24F9C9}" destId="{31BB1C6D-CE67-4C5A-8F9E-7D4E0C8B6F32}" srcOrd="0" destOrd="0" parTransId="{4FBA9C3A-6D95-4267-A8C4-BCBB419AE092}" sibTransId="{89D04218-9148-47FE-BA46-06DED8DD9D6A}"/>
    <dgm:cxn modelId="{535C7704-E3D2-47D0-AD78-DEB7D3951EA0}" srcId="{0665AEA3-BB5B-47DF-B4DE-2E24DA24F9C9}" destId="{587D19D5-F9AF-4B82-A8FC-59B3922C44F9}" srcOrd="1" destOrd="0" parTransId="{CA6794A9-33F6-4232-9FB3-37346BA8BF00}" sibTransId="{3E2E3560-7ABC-4A5C-A021-CD600D39D1D3}"/>
    <dgm:cxn modelId="{5DFB034F-286C-44CB-82FB-D29205AFC820}" type="presOf" srcId="{31BB1C6D-CE67-4C5A-8F9E-7D4E0C8B6F32}" destId="{85A2E2BC-9078-4E78-971D-487BC495ADE1}" srcOrd="1" destOrd="0" presId="urn:microsoft.com/office/officeart/2005/8/layout/target3"/>
    <dgm:cxn modelId="{CB73B593-A7FB-4603-BA20-F4B8D01BA16F}" type="presOf" srcId="{587D19D5-F9AF-4B82-A8FC-59B3922C44F9}" destId="{E094C7EC-6286-4029-8B7A-EBC078945562}" srcOrd="0" destOrd="0" presId="urn:microsoft.com/office/officeart/2005/8/layout/target3"/>
    <dgm:cxn modelId="{70196A23-913C-4C91-B2F5-5E4310052465}" type="presOf" srcId="{0665AEA3-BB5B-47DF-B4DE-2E24DA24F9C9}" destId="{906C0AF0-297B-4329-B021-7819500478A7}" srcOrd="0" destOrd="0" presId="urn:microsoft.com/office/officeart/2005/8/layout/target3"/>
    <dgm:cxn modelId="{820A70F6-8621-4458-BB42-02870FD13DED}" type="presOf" srcId="{587D19D5-F9AF-4B82-A8FC-59B3922C44F9}" destId="{64945313-1904-4B43-B2AB-32840CCCCAF9}" srcOrd="1" destOrd="0" presId="urn:microsoft.com/office/officeart/2005/8/layout/target3"/>
    <dgm:cxn modelId="{7ED84F62-9257-453E-86BF-AA9E83E03F2D}" type="presParOf" srcId="{906C0AF0-297B-4329-B021-7819500478A7}" destId="{C3EC1F52-3924-47BA-85F4-20F9388B8F77}" srcOrd="0" destOrd="0" presId="urn:microsoft.com/office/officeart/2005/8/layout/target3"/>
    <dgm:cxn modelId="{B368D2DF-E147-4A8E-8146-0133E2B000F1}" type="presParOf" srcId="{906C0AF0-297B-4329-B021-7819500478A7}" destId="{16CEE3A5-1FC3-4374-806B-C674334246E3}" srcOrd="1" destOrd="0" presId="urn:microsoft.com/office/officeart/2005/8/layout/target3"/>
    <dgm:cxn modelId="{1FC64EB7-1D68-4388-B497-152CC294D19C}" type="presParOf" srcId="{906C0AF0-297B-4329-B021-7819500478A7}" destId="{AA320A85-1F35-477B-94AA-1B821307E1DC}" srcOrd="2" destOrd="0" presId="urn:microsoft.com/office/officeart/2005/8/layout/target3"/>
    <dgm:cxn modelId="{A5FF62D6-9954-4D83-B393-C32561E176DE}" type="presParOf" srcId="{906C0AF0-297B-4329-B021-7819500478A7}" destId="{56F3EDEE-C9C0-4DB3-96F9-53471B7E300B}" srcOrd="3" destOrd="0" presId="urn:microsoft.com/office/officeart/2005/8/layout/target3"/>
    <dgm:cxn modelId="{3BF93525-D3E6-4B4D-88EE-606162C6F727}" type="presParOf" srcId="{906C0AF0-297B-4329-B021-7819500478A7}" destId="{7D60F57E-3881-4162-A541-8E2F716BAB2A}" srcOrd="4" destOrd="0" presId="urn:microsoft.com/office/officeart/2005/8/layout/target3"/>
    <dgm:cxn modelId="{F6375076-9B40-474C-94D8-C919625FF362}" type="presParOf" srcId="{906C0AF0-297B-4329-B021-7819500478A7}" destId="{E094C7EC-6286-4029-8B7A-EBC078945562}" srcOrd="5" destOrd="0" presId="urn:microsoft.com/office/officeart/2005/8/layout/target3"/>
    <dgm:cxn modelId="{D054AC90-34B8-48F6-B990-CE5989394C0B}" type="presParOf" srcId="{906C0AF0-297B-4329-B021-7819500478A7}" destId="{85A2E2BC-9078-4E78-971D-487BC495ADE1}" srcOrd="6" destOrd="0" presId="urn:microsoft.com/office/officeart/2005/8/layout/target3"/>
    <dgm:cxn modelId="{D1DCA71C-9EA1-4A73-8D59-F8FA92D3873C}" type="presParOf" srcId="{906C0AF0-297B-4329-B021-7819500478A7}" destId="{64945313-1904-4B43-B2AB-32840CCCCAF9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65AEA3-BB5B-47DF-B4DE-2E24DA24F9C9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1BB1C6D-CE67-4C5A-8F9E-7D4E0C8B6F32}">
      <dgm:prSet/>
      <dgm:spPr>
        <a:blipFill rotWithShape="1">
          <a:blip xmlns:r="http://schemas.openxmlformats.org/officeDocument/2006/relationships" r:embed="rId1"/>
          <a:stretch>
            <a:fillRect l="-5353"/>
          </a:stretch>
        </a:blipFill>
      </dgm:spPr>
      <dgm:t>
        <a:bodyPr/>
        <a:lstStyle/>
        <a:p>
          <a:r>
            <a:rPr lang="fr-FR">
              <a:noFill/>
            </a:rPr>
            <a:t> </a:t>
          </a:r>
        </a:p>
      </dgm:t>
    </dgm:pt>
    <dgm:pt modelId="{4FBA9C3A-6D95-4267-A8C4-BCBB419AE092}" type="parTrans" cxnId="{6C095DB0-70E8-48F5-9501-72DF6DA3A827}">
      <dgm:prSet/>
      <dgm:spPr/>
      <dgm:t>
        <a:bodyPr/>
        <a:lstStyle/>
        <a:p>
          <a:endParaRPr lang="fr-FR"/>
        </a:p>
      </dgm:t>
    </dgm:pt>
    <dgm:pt modelId="{89D04218-9148-47FE-BA46-06DED8DD9D6A}" type="sibTrans" cxnId="{6C095DB0-70E8-48F5-9501-72DF6DA3A827}">
      <dgm:prSet/>
      <dgm:spPr/>
      <dgm:t>
        <a:bodyPr/>
        <a:lstStyle/>
        <a:p>
          <a:endParaRPr lang="fr-FR"/>
        </a:p>
      </dgm:t>
    </dgm:pt>
    <dgm:pt modelId="{906C0AF0-297B-4329-B021-7819500478A7}" type="pres">
      <dgm:prSet presAssocID="{0665AEA3-BB5B-47DF-B4DE-2E24DA24F9C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3EC1F52-3924-47BA-85F4-20F9388B8F77}" type="pres">
      <dgm:prSet presAssocID="{31BB1C6D-CE67-4C5A-8F9E-7D4E0C8B6F32}" presName="circle1" presStyleLbl="node1" presStyleIdx="0" presStyleCnt="1"/>
      <dgm:spPr/>
      <dgm:t>
        <a:bodyPr/>
        <a:lstStyle/>
        <a:p>
          <a:endParaRPr lang="fr-FR"/>
        </a:p>
      </dgm:t>
    </dgm:pt>
    <dgm:pt modelId="{16CEE3A5-1FC3-4374-806B-C674334246E3}" type="pres">
      <dgm:prSet presAssocID="{31BB1C6D-CE67-4C5A-8F9E-7D4E0C8B6F32}" presName="space" presStyleCnt="0"/>
      <dgm:spPr/>
      <dgm:t>
        <a:bodyPr/>
        <a:lstStyle/>
        <a:p>
          <a:endParaRPr lang="fr-FR"/>
        </a:p>
      </dgm:t>
    </dgm:pt>
    <dgm:pt modelId="{AA320A85-1F35-477B-94AA-1B821307E1DC}" type="pres">
      <dgm:prSet presAssocID="{31BB1C6D-CE67-4C5A-8F9E-7D4E0C8B6F32}" presName="rect1" presStyleLbl="alignAcc1" presStyleIdx="0" presStyleCnt="1"/>
      <dgm:spPr/>
      <dgm:t>
        <a:bodyPr/>
        <a:lstStyle/>
        <a:p>
          <a:endParaRPr lang="fr-FR"/>
        </a:p>
      </dgm:t>
    </dgm:pt>
    <dgm:pt modelId="{85A2E2BC-9078-4E78-971D-487BC495ADE1}" type="pres">
      <dgm:prSet presAssocID="{31BB1C6D-CE67-4C5A-8F9E-7D4E0C8B6F3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C78356F-E009-4D55-8621-82E766ED5CC1}" type="presOf" srcId="{0665AEA3-BB5B-47DF-B4DE-2E24DA24F9C9}" destId="{906C0AF0-297B-4329-B021-7819500478A7}" srcOrd="0" destOrd="0" presId="urn:microsoft.com/office/officeart/2005/8/layout/target3"/>
    <dgm:cxn modelId="{6C095DB0-70E8-48F5-9501-72DF6DA3A827}" srcId="{0665AEA3-BB5B-47DF-B4DE-2E24DA24F9C9}" destId="{31BB1C6D-CE67-4C5A-8F9E-7D4E0C8B6F32}" srcOrd="0" destOrd="0" parTransId="{4FBA9C3A-6D95-4267-A8C4-BCBB419AE092}" sibTransId="{89D04218-9148-47FE-BA46-06DED8DD9D6A}"/>
    <dgm:cxn modelId="{4EF890D4-FFC0-4865-92E9-5F3F26C497E0}" type="presOf" srcId="{31BB1C6D-CE67-4C5A-8F9E-7D4E0C8B6F32}" destId="{85A2E2BC-9078-4E78-971D-487BC495ADE1}" srcOrd="1" destOrd="0" presId="urn:microsoft.com/office/officeart/2005/8/layout/target3"/>
    <dgm:cxn modelId="{32B26109-9128-4D92-88BB-55FC94B3C31A}" type="presOf" srcId="{31BB1C6D-CE67-4C5A-8F9E-7D4E0C8B6F32}" destId="{AA320A85-1F35-477B-94AA-1B821307E1DC}" srcOrd="0" destOrd="0" presId="urn:microsoft.com/office/officeart/2005/8/layout/target3"/>
    <dgm:cxn modelId="{B2065A8B-A1BA-46B9-A120-BDB720F70243}" type="presParOf" srcId="{906C0AF0-297B-4329-B021-7819500478A7}" destId="{C3EC1F52-3924-47BA-85F4-20F9388B8F77}" srcOrd="0" destOrd="0" presId="urn:microsoft.com/office/officeart/2005/8/layout/target3"/>
    <dgm:cxn modelId="{6C208C8D-7552-4EAC-89EB-4B2560ED3E67}" type="presParOf" srcId="{906C0AF0-297B-4329-B021-7819500478A7}" destId="{16CEE3A5-1FC3-4374-806B-C674334246E3}" srcOrd="1" destOrd="0" presId="urn:microsoft.com/office/officeart/2005/8/layout/target3"/>
    <dgm:cxn modelId="{947BFE50-276A-4A76-9738-640B1588D19E}" type="presParOf" srcId="{906C0AF0-297B-4329-B021-7819500478A7}" destId="{AA320A85-1F35-477B-94AA-1B821307E1DC}" srcOrd="2" destOrd="0" presId="urn:microsoft.com/office/officeart/2005/8/layout/target3"/>
    <dgm:cxn modelId="{050BAE9E-14F2-4CB0-AA08-8BD574A50B1F}" type="presParOf" srcId="{906C0AF0-297B-4329-B021-7819500478A7}" destId="{85A2E2BC-9078-4E78-971D-487BC495ADE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0665AEA3-BB5B-47DF-B4DE-2E24DA24F9C9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31BB1C6D-CE67-4C5A-8F9E-7D4E0C8B6F32}">
          <dgm:prSet/>
          <dgm:spPr/>
          <dgm:t>
            <a:bodyPr/>
            <a:lstStyle/>
            <a:p>
              <a:pPr algn="just" rtl="0"/>
              <a:r>
                <a:rPr lang="fr-FR" dirty="0" smtClean="0"/>
                <a:t>Problème de maximisation :</a:t>
              </a:r>
              <a:endParaRPr lang="fr-FR" dirty="0"/>
            </a:p>
            <a:p>
              <a:pPr algn="just"/>
              <a:r>
                <a:rPr lang="fr-FR" dirty="0" smtClean="0"/>
                <a:t>La fonction objective est à maximiser.</a:t>
              </a:r>
              <a:endParaRPr lang="fr-FR" dirty="0"/>
            </a:p>
            <a:p>
              <a:pPr algn="just"/>
              <a:r>
                <a:rPr lang="fr-FR" dirty="0" smtClean="0"/>
                <a:t>Max Z=</a:t>
              </a:r>
              <a14:m>
                <m:oMath xmlns:m="http://schemas.openxmlformats.org/officeDocument/2006/math">
                  <m:nary>
                    <m:naryPr>
                      <m:chr m:val="∑"/>
                      <m:limLoc m:val="undOvr"/>
                      <m:ctrlPr>
                        <a:rPr lang="fr-FR" i="1">
                          <a:latin typeface="Cambria Math"/>
                        </a:rPr>
                      </m:ctrlPr>
                    </m:naryPr>
                    <m:sub>
                      <m:r>
                        <a:rPr lang="fr-FR" i="1">
                          <a:latin typeface="Cambria Math"/>
                        </a:rPr>
                        <m:t>𝑗</m:t>
                      </m:r>
                      <m:r>
                        <a:rPr lang="fr-FR" i="1">
                          <a:latin typeface="Cambria Math"/>
                        </a:rPr>
                        <m:t>=</m:t>
                      </m:r>
                      <m:r>
                        <a:rPr lang="fr-FR" i="1">
                          <a:latin typeface="Cambria Math"/>
                        </a:rPr>
                        <m:t>0</m:t>
                      </m:r>
                    </m:sub>
                    <m:sup>
                      <m:r>
                        <a:rPr lang="fr-FR" i="1">
                          <a:latin typeface="Cambria Math"/>
                        </a:rPr>
                        <m:t>𝑛</m:t>
                      </m:r>
                    </m:sup>
                    <m:e>
                      <m:r>
                        <a:rPr lang="fr-FR" i="1">
                          <a:latin typeface="Cambria Math"/>
                        </a:rPr>
                        <m:t>𝑐𝑗𝑥𝑗</m:t>
                      </m:r>
                    </m:e>
                  </m:nary>
                </m:oMath>
              </a14:m>
              <a:endParaRPr lang="fr-FR" dirty="0"/>
            </a:p>
            <a:p>
              <a:pPr algn="just"/>
              <a:r>
                <a:rPr lang="fr-FR" dirty="0" smtClean="0"/>
                <a:t>Toutes les contraintes sont de type inférieur ou égal (≤)</a:t>
              </a:r>
              <a:endParaRPr lang="fr-FR" dirty="0"/>
            </a:p>
            <a:p>
              <a:pPr algn="just"/>
              <a14:m>
                <m:oMath xmlns:m="http://schemas.openxmlformats.org/officeDocument/2006/math">
                  <m:nary>
                    <m:naryPr>
                      <m:chr m:val="∑"/>
                      <m:limLoc m:val="undOvr"/>
                      <m:ctrlPr>
                        <a:rPr lang="fr-FR" i="1" smtClean="0">
                          <a:latin typeface="Cambria Math"/>
                        </a:rPr>
                      </m:ctrlPr>
                    </m:naryPr>
                    <m:sub>
                      <m:r>
                        <a:rPr lang="fr-FR" i="1">
                          <a:latin typeface="Cambria Math"/>
                        </a:rPr>
                        <m:t>𝑗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0</m:t>
                      </m:r>
                    </m:sub>
                    <m:sup>
                      <m:r>
                        <a:rPr lang="fr-FR" i="1">
                          <a:latin typeface="Cambria Math"/>
                        </a:rPr>
                        <m:t>𝑛</m:t>
                      </m:r>
                    </m:sup>
                    <m:e>
                      <m:r>
                        <a:rPr lang="fr-FR" i="1">
                          <a:latin typeface="Cambria Math"/>
                        </a:rPr>
                        <m:t>𝑎𝑖𝑗𝑥𝑗</m:t>
                      </m:r>
                      <m:r>
                        <a:rPr lang="en-US" i="1">
                          <a:latin typeface="Cambria Math"/>
                        </a:rPr>
                        <m:t>≤</m:t>
                      </m:r>
                      <m:r>
                        <a:rPr lang="fr-FR" i="1">
                          <a:latin typeface="Cambria Math"/>
                        </a:rPr>
                        <m:t>𝑏𝑖</m:t>
                      </m:r>
                    </m:e>
                  </m:nary>
                </m:oMath>
              </a14:m>
              <a:r>
                <a:rPr lang="en-US" dirty="0"/>
                <a:t>  i=1...</a:t>
              </a:r>
              <a:r>
                <a:rPr lang="en-US" dirty="0" smtClean="0"/>
                <a:t>m</a:t>
              </a:r>
            </a:p>
            <a:p>
              <a:pPr algn="just"/>
              <a:r>
                <a:rPr lang="fr-FR" dirty="0" smtClean="0"/>
                <a:t>Toutes les variables de décision doivent être non-négatives.</a:t>
              </a:r>
            </a:p>
            <a:p>
              <a:pPr algn="just"/>
              <a:r>
                <a:rPr lang="fr-FR" dirty="0" smtClean="0"/>
                <a:t>xj≥0, j=1..n.</a:t>
              </a:r>
              <a:endParaRPr lang="en-GB" dirty="0"/>
            </a:p>
          </dgm:t>
        </dgm:pt>
      </mc:Choice>
      <mc:Fallback xmlns="">
        <dgm:pt modelId="{31BB1C6D-CE67-4C5A-8F9E-7D4E0C8B6F32}">
          <dgm:prSet/>
          <dgm:spPr/>
          <dgm:t>
            <a:bodyPr/>
            <a:lstStyle/>
            <a:p>
              <a:pPr algn="just" rtl="0"/>
              <a:r>
                <a:rPr lang="fr-FR" dirty="0" smtClean="0"/>
                <a:t>Problème de maximisation :</a:t>
              </a:r>
              <a:endParaRPr lang="fr-FR" dirty="0"/>
            </a:p>
            <a:p>
              <a:pPr algn="just"/>
              <a:r>
                <a:rPr lang="fr-FR" dirty="0" smtClean="0"/>
                <a:t>La fonction objective est à maximiser.</a:t>
              </a:r>
              <a:endParaRPr lang="fr-FR" dirty="0"/>
            </a:p>
            <a:p>
              <a:pPr algn="just"/>
              <a:r>
                <a:rPr lang="fr-FR" dirty="0" smtClean="0"/>
                <a:t>Max Z=</a:t>
              </a:r>
              <a:r>
                <a:rPr lang="fr-FR" i="0"/>
                <a:t>∑1_(𝑗=0)^𝑛▒𝑐𝑗𝑥𝑗</a:t>
              </a:r>
              <a:endParaRPr lang="fr-FR" dirty="0"/>
            </a:p>
            <a:p>
              <a:pPr algn="just"/>
              <a:r>
                <a:rPr lang="fr-FR" dirty="0" smtClean="0"/>
                <a:t>Toutes les contraintes sont de type inférieur ou égal (≤)</a:t>
              </a:r>
              <a:endParaRPr lang="fr-FR" dirty="0"/>
            </a:p>
            <a:p>
              <a:pPr algn="just"/>
              <a:r>
                <a:rPr lang="fr-FR" i="0" smtClean="0"/>
                <a:t>∑1</a:t>
              </a:r>
              <a:r>
                <a:rPr lang="en-US" i="0" smtClean="0"/>
                <a:t>_</a:t>
              </a:r>
              <a:r>
                <a:rPr lang="fr-FR" i="0" smtClean="0"/>
                <a:t>(</a:t>
              </a:r>
              <a:r>
                <a:rPr lang="fr-FR" i="0"/>
                <a:t>𝑗</a:t>
              </a:r>
              <a:r>
                <a:rPr lang="en-US" i="0"/>
                <a:t>=0</a:t>
              </a:r>
              <a:r>
                <a:rPr lang="fr-FR" i="0" smtClean="0"/>
                <a:t>)^</a:t>
              </a:r>
              <a:r>
                <a:rPr lang="fr-FR" i="0"/>
                <a:t>𝑛▒〖𝑎𝑖𝑗𝑥𝑗</a:t>
              </a:r>
              <a:r>
                <a:rPr lang="en-US" i="0"/>
                <a:t>≤</a:t>
              </a:r>
              <a:r>
                <a:rPr lang="fr-FR" i="0"/>
                <a:t>𝑏𝑖〗</a:t>
              </a:r>
              <a:r>
                <a:rPr lang="en-US" dirty="0"/>
                <a:t>  i=1...</a:t>
              </a:r>
              <a:r>
                <a:rPr lang="en-US" dirty="0" smtClean="0"/>
                <a:t>m</a:t>
              </a:r>
            </a:p>
            <a:p>
              <a:pPr algn="just"/>
              <a:r>
                <a:rPr lang="fr-FR" dirty="0" smtClean="0"/>
                <a:t>Toutes les variables de décision doivent être non-négatives.</a:t>
              </a:r>
            </a:p>
            <a:p>
              <a:pPr algn="just"/>
              <a:r>
                <a:rPr lang="fr-FR" dirty="0" smtClean="0"/>
                <a:t>xj≥0, j=1..n.</a:t>
              </a:r>
              <a:endParaRPr lang="en-GB" dirty="0"/>
            </a:p>
          </dgm:t>
        </dgm:pt>
      </mc:Fallback>
    </mc:AlternateContent>
    <dgm:pt modelId="{4FBA9C3A-6D95-4267-A8C4-BCBB419AE092}" type="parTrans" cxnId="{6C095DB0-70E8-48F5-9501-72DF6DA3A827}">
      <dgm:prSet/>
      <dgm:spPr/>
      <dgm:t>
        <a:bodyPr/>
        <a:lstStyle/>
        <a:p>
          <a:endParaRPr lang="fr-FR"/>
        </a:p>
      </dgm:t>
    </dgm:pt>
    <dgm:pt modelId="{89D04218-9148-47FE-BA46-06DED8DD9D6A}" type="sibTrans" cxnId="{6C095DB0-70E8-48F5-9501-72DF6DA3A827}">
      <dgm:prSet/>
      <dgm:spPr/>
      <dgm:t>
        <a:bodyPr/>
        <a:lstStyle/>
        <a:p>
          <a:endParaRPr lang="fr-FR"/>
        </a:p>
      </dgm:t>
    </dgm:pt>
    <dgm:pt modelId="{906C0AF0-297B-4329-B021-7819500478A7}" type="pres">
      <dgm:prSet presAssocID="{0665AEA3-BB5B-47DF-B4DE-2E24DA24F9C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3EC1F52-3924-47BA-85F4-20F9388B8F77}" type="pres">
      <dgm:prSet presAssocID="{31BB1C6D-CE67-4C5A-8F9E-7D4E0C8B6F32}" presName="circle1" presStyleLbl="node1" presStyleIdx="0" presStyleCnt="1"/>
      <dgm:spPr/>
      <dgm:t>
        <a:bodyPr/>
        <a:lstStyle/>
        <a:p>
          <a:endParaRPr lang="fr-FR"/>
        </a:p>
      </dgm:t>
    </dgm:pt>
    <dgm:pt modelId="{16CEE3A5-1FC3-4374-806B-C674334246E3}" type="pres">
      <dgm:prSet presAssocID="{31BB1C6D-CE67-4C5A-8F9E-7D4E0C8B6F32}" presName="space" presStyleCnt="0"/>
      <dgm:spPr/>
      <dgm:t>
        <a:bodyPr/>
        <a:lstStyle/>
        <a:p>
          <a:endParaRPr lang="fr-FR"/>
        </a:p>
      </dgm:t>
    </dgm:pt>
    <dgm:pt modelId="{AA320A85-1F35-477B-94AA-1B821307E1DC}" type="pres">
      <dgm:prSet presAssocID="{31BB1C6D-CE67-4C5A-8F9E-7D4E0C8B6F32}" presName="rect1" presStyleLbl="alignAcc1" presStyleIdx="0" presStyleCnt="1"/>
      <dgm:spPr/>
      <dgm:t>
        <a:bodyPr/>
        <a:lstStyle/>
        <a:p>
          <a:endParaRPr lang="fr-FR"/>
        </a:p>
      </dgm:t>
    </dgm:pt>
    <dgm:pt modelId="{85A2E2BC-9078-4E78-971D-487BC495ADE1}" type="pres">
      <dgm:prSet presAssocID="{31BB1C6D-CE67-4C5A-8F9E-7D4E0C8B6F3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C78356F-E009-4D55-8621-82E766ED5CC1}" type="presOf" srcId="{0665AEA3-BB5B-47DF-B4DE-2E24DA24F9C9}" destId="{906C0AF0-297B-4329-B021-7819500478A7}" srcOrd="0" destOrd="0" presId="urn:microsoft.com/office/officeart/2005/8/layout/target3"/>
    <dgm:cxn modelId="{6C095DB0-70E8-48F5-9501-72DF6DA3A827}" srcId="{0665AEA3-BB5B-47DF-B4DE-2E24DA24F9C9}" destId="{31BB1C6D-CE67-4C5A-8F9E-7D4E0C8B6F32}" srcOrd="0" destOrd="0" parTransId="{4FBA9C3A-6D95-4267-A8C4-BCBB419AE092}" sibTransId="{89D04218-9148-47FE-BA46-06DED8DD9D6A}"/>
    <dgm:cxn modelId="{4EF890D4-FFC0-4865-92E9-5F3F26C497E0}" type="presOf" srcId="{31BB1C6D-CE67-4C5A-8F9E-7D4E0C8B6F32}" destId="{85A2E2BC-9078-4E78-971D-487BC495ADE1}" srcOrd="1" destOrd="0" presId="urn:microsoft.com/office/officeart/2005/8/layout/target3"/>
    <dgm:cxn modelId="{32B26109-9128-4D92-88BB-55FC94B3C31A}" type="presOf" srcId="{31BB1C6D-CE67-4C5A-8F9E-7D4E0C8B6F32}" destId="{AA320A85-1F35-477B-94AA-1B821307E1DC}" srcOrd="0" destOrd="0" presId="urn:microsoft.com/office/officeart/2005/8/layout/target3"/>
    <dgm:cxn modelId="{B2065A8B-A1BA-46B9-A120-BDB720F70243}" type="presParOf" srcId="{906C0AF0-297B-4329-B021-7819500478A7}" destId="{C3EC1F52-3924-47BA-85F4-20F9388B8F77}" srcOrd="0" destOrd="0" presId="urn:microsoft.com/office/officeart/2005/8/layout/target3"/>
    <dgm:cxn modelId="{6C208C8D-7552-4EAC-89EB-4B2560ED3E67}" type="presParOf" srcId="{906C0AF0-297B-4329-B021-7819500478A7}" destId="{16CEE3A5-1FC3-4374-806B-C674334246E3}" srcOrd="1" destOrd="0" presId="urn:microsoft.com/office/officeart/2005/8/layout/target3"/>
    <dgm:cxn modelId="{947BFE50-276A-4A76-9738-640B1588D19E}" type="presParOf" srcId="{906C0AF0-297B-4329-B021-7819500478A7}" destId="{AA320A85-1F35-477B-94AA-1B821307E1DC}" srcOrd="2" destOrd="0" presId="urn:microsoft.com/office/officeart/2005/8/layout/target3"/>
    <dgm:cxn modelId="{050BAE9E-14F2-4CB0-AA08-8BD574A50B1F}" type="presParOf" srcId="{906C0AF0-297B-4329-B021-7819500478A7}" destId="{85A2E2BC-9078-4E78-971D-487BC495ADE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65AEA3-BB5B-47DF-B4DE-2E24DA24F9C9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1BB1C6D-CE67-4C5A-8F9E-7D4E0C8B6F32}">
      <dgm:prSet/>
      <dgm:spPr>
        <a:blipFill rotWithShape="1">
          <a:blip xmlns:r="http://schemas.openxmlformats.org/officeDocument/2006/relationships" r:embed="rId1"/>
          <a:stretch>
            <a:fillRect l="-5353"/>
          </a:stretch>
        </a:blipFill>
      </dgm:spPr>
      <dgm:t>
        <a:bodyPr/>
        <a:lstStyle/>
        <a:p>
          <a:r>
            <a:rPr lang="fr-FR">
              <a:noFill/>
            </a:rPr>
            <a:t> </a:t>
          </a:r>
        </a:p>
      </dgm:t>
    </dgm:pt>
    <dgm:pt modelId="{4FBA9C3A-6D95-4267-A8C4-BCBB419AE092}" type="parTrans" cxnId="{6C095DB0-70E8-48F5-9501-72DF6DA3A827}">
      <dgm:prSet/>
      <dgm:spPr/>
      <dgm:t>
        <a:bodyPr/>
        <a:lstStyle/>
        <a:p>
          <a:endParaRPr lang="fr-FR"/>
        </a:p>
      </dgm:t>
    </dgm:pt>
    <dgm:pt modelId="{89D04218-9148-47FE-BA46-06DED8DD9D6A}" type="sibTrans" cxnId="{6C095DB0-70E8-48F5-9501-72DF6DA3A827}">
      <dgm:prSet/>
      <dgm:spPr/>
      <dgm:t>
        <a:bodyPr/>
        <a:lstStyle/>
        <a:p>
          <a:endParaRPr lang="fr-FR"/>
        </a:p>
      </dgm:t>
    </dgm:pt>
    <dgm:pt modelId="{906C0AF0-297B-4329-B021-7819500478A7}" type="pres">
      <dgm:prSet presAssocID="{0665AEA3-BB5B-47DF-B4DE-2E24DA24F9C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3EC1F52-3924-47BA-85F4-20F9388B8F77}" type="pres">
      <dgm:prSet presAssocID="{31BB1C6D-CE67-4C5A-8F9E-7D4E0C8B6F32}" presName="circle1" presStyleLbl="node1" presStyleIdx="0" presStyleCnt="1"/>
      <dgm:spPr/>
      <dgm:t>
        <a:bodyPr/>
        <a:lstStyle/>
        <a:p>
          <a:endParaRPr lang="fr-FR"/>
        </a:p>
      </dgm:t>
    </dgm:pt>
    <dgm:pt modelId="{16CEE3A5-1FC3-4374-806B-C674334246E3}" type="pres">
      <dgm:prSet presAssocID="{31BB1C6D-CE67-4C5A-8F9E-7D4E0C8B6F32}" presName="space" presStyleCnt="0"/>
      <dgm:spPr/>
      <dgm:t>
        <a:bodyPr/>
        <a:lstStyle/>
        <a:p>
          <a:endParaRPr lang="fr-FR"/>
        </a:p>
      </dgm:t>
    </dgm:pt>
    <dgm:pt modelId="{AA320A85-1F35-477B-94AA-1B821307E1DC}" type="pres">
      <dgm:prSet presAssocID="{31BB1C6D-CE67-4C5A-8F9E-7D4E0C8B6F32}" presName="rect1" presStyleLbl="alignAcc1" presStyleIdx="0" presStyleCnt="1"/>
      <dgm:spPr/>
      <dgm:t>
        <a:bodyPr/>
        <a:lstStyle/>
        <a:p>
          <a:endParaRPr lang="fr-FR"/>
        </a:p>
      </dgm:t>
    </dgm:pt>
    <dgm:pt modelId="{85A2E2BC-9078-4E78-971D-487BC495ADE1}" type="pres">
      <dgm:prSet presAssocID="{31BB1C6D-CE67-4C5A-8F9E-7D4E0C8B6F3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114A7F3-DED6-4914-BA7C-C3558EA4BF1D}" type="presOf" srcId="{31BB1C6D-CE67-4C5A-8F9E-7D4E0C8B6F32}" destId="{85A2E2BC-9078-4E78-971D-487BC495ADE1}" srcOrd="1" destOrd="0" presId="urn:microsoft.com/office/officeart/2005/8/layout/target3"/>
    <dgm:cxn modelId="{6C095DB0-70E8-48F5-9501-72DF6DA3A827}" srcId="{0665AEA3-BB5B-47DF-B4DE-2E24DA24F9C9}" destId="{31BB1C6D-CE67-4C5A-8F9E-7D4E0C8B6F32}" srcOrd="0" destOrd="0" parTransId="{4FBA9C3A-6D95-4267-A8C4-BCBB419AE092}" sibTransId="{89D04218-9148-47FE-BA46-06DED8DD9D6A}"/>
    <dgm:cxn modelId="{A5B136A6-6FFA-4F12-BB61-BD942BECE18F}" type="presOf" srcId="{0665AEA3-BB5B-47DF-B4DE-2E24DA24F9C9}" destId="{906C0AF0-297B-4329-B021-7819500478A7}" srcOrd="0" destOrd="0" presId="urn:microsoft.com/office/officeart/2005/8/layout/target3"/>
    <dgm:cxn modelId="{BED39BF2-886F-4787-8B6D-98D12CB908F5}" type="presOf" srcId="{31BB1C6D-CE67-4C5A-8F9E-7D4E0C8B6F32}" destId="{AA320A85-1F35-477B-94AA-1B821307E1DC}" srcOrd="0" destOrd="0" presId="urn:microsoft.com/office/officeart/2005/8/layout/target3"/>
    <dgm:cxn modelId="{F448A972-5813-4FD6-966D-E1232F1C6A21}" type="presParOf" srcId="{906C0AF0-297B-4329-B021-7819500478A7}" destId="{C3EC1F52-3924-47BA-85F4-20F9388B8F77}" srcOrd="0" destOrd="0" presId="urn:microsoft.com/office/officeart/2005/8/layout/target3"/>
    <dgm:cxn modelId="{D04F6918-944F-499A-83FC-956E23FCCCB1}" type="presParOf" srcId="{906C0AF0-297B-4329-B021-7819500478A7}" destId="{16CEE3A5-1FC3-4374-806B-C674334246E3}" srcOrd="1" destOrd="0" presId="urn:microsoft.com/office/officeart/2005/8/layout/target3"/>
    <dgm:cxn modelId="{E714A703-6800-438F-BFAC-90F5449A271B}" type="presParOf" srcId="{906C0AF0-297B-4329-B021-7819500478A7}" destId="{AA320A85-1F35-477B-94AA-1B821307E1DC}" srcOrd="2" destOrd="0" presId="urn:microsoft.com/office/officeart/2005/8/layout/target3"/>
    <dgm:cxn modelId="{A04F234B-4218-4DD9-BBD8-DADBFCAE249A}" type="presParOf" srcId="{906C0AF0-297B-4329-B021-7819500478A7}" destId="{85A2E2BC-9078-4E78-971D-487BC495ADE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65AEA3-BB5B-47DF-B4DE-2E24DA24F9C9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1BB1C6D-CE67-4C5A-8F9E-7D4E0C8B6F32}">
      <dgm:prSet/>
      <dgm:spPr>
        <a:blipFill rotWithShape="1">
          <a:blip xmlns:r="http://schemas.openxmlformats.org/officeDocument/2006/relationships" r:embed="rId1"/>
          <a:stretch>
            <a:fillRect l="-961"/>
          </a:stretch>
        </a:blipFill>
      </dgm:spPr>
      <dgm:t>
        <a:bodyPr/>
        <a:lstStyle/>
        <a:p>
          <a:r>
            <a:rPr lang="fr-FR">
              <a:noFill/>
            </a:rPr>
            <a:t> </a:t>
          </a:r>
        </a:p>
      </dgm:t>
    </dgm:pt>
    <dgm:pt modelId="{4FBA9C3A-6D95-4267-A8C4-BCBB419AE092}" type="parTrans" cxnId="{6C095DB0-70E8-48F5-9501-72DF6DA3A827}">
      <dgm:prSet/>
      <dgm:spPr/>
      <dgm:t>
        <a:bodyPr/>
        <a:lstStyle/>
        <a:p>
          <a:endParaRPr lang="fr-FR"/>
        </a:p>
      </dgm:t>
    </dgm:pt>
    <dgm:pt modelId="{89D04218-9148-47FE-BA46-06DED8DD9D6A}" type="sibTrans" cxnId="{6C095DB0-70E8-48F5-9501-72DF6DA3A827}">
      <dgm:prSet/>
      <dgm:spPr/>
      <dgm:t>
        <a:bodyPr/>
        <a:lstStyle/>
        <a:p>
          <a:endParaRPr lang="fr-FR"/>
        </a:p>
      </dgm:t>
    </dgm:pt>
    <dgm:pt modelId="{7B0AACCA-3B57-4BE9-94B2-DA4F21DE18D2}">
      <dgm:prSet/>
      <dgm:spPr>
        <a:blipFill rotWithShape="1">
          <a:blip xmlns:r="http://schemas.openxmlformats.org/officeDocument/2006/relationships" r:embed="rId2"/>
          <a:stretch>
            <a:fillRect l="-549"/>
          </a:stretch>
        </a:blipFill>
      </dgm:spPr>
      <dgm:t>
        <a:bodyPr/>
        <a:lstStyle/>
        <a:p>
          <a:r>
            <a:rPr lang="fr-FR">
              <a:noFill/>
            </a:rPr>
            <a:t> </a:t>
          </a:r>
        </a:p>
      </dgm:t>
    </dgm:pt>
    <dgm:pt modelId="{BD9959B6-3ECE-4467-AA17-EC8306C1C3A0}" type="parTrans" cxnId="{DC4DAB0C-703D-4569-9B2F-5F98F08A21F5}">
      <dgm:prSet/>
      <dgm:spPr/>
      <dgm:t>
        <a:bodyPr/>
        <a:lstStyle/>
        <a:p>
          <a:endParaRPr lang="fr-FR"/>
        </a:p>
      </dgm:t>
    </dgm:pt>
    <dgm:pt modelId="{4AD24BB2-7DFD-4215-BAFF-CD983257F209}" type="sibTrans" cxnId="{DC4DAB0C-703D-4569-9B2F-5F98F08A21F5}">
      <dgm:prSet/>
      <dgm:spPr/>
      <dgm:t>
        <a:bodyPr/>
        <a:lstStyle/>
        <a:p>
          <a:endParaRPr lang="fr-FR"/>
        </a:p>
      </dgm:t>
    </dgm:pt>
    <dgm:pt modelId="{906C0AF0-297B-4329-B021-7819500478A7}" type="pres">
      <dgm:prSet presAssocID="{0665AEA3-BB5B-47DF-B4DE-2E24DA24F9C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3EC1F52-3924-47BA-85F4-20F9388B8F77}" type="pres">
      <dgm:prSet presAssocID="{31BB1C6D-CE67-4C5A-8F9E-7D4E0C8B6F32}" presName="circle1" presStyleLbl="node1" presStyleIdx="0" presStyleCnt="2"/>
      <dgm:spPr/>
      <dgm:t>
        <a:bodyPr/>
        <a:lstStyle/>
        <a:p>
          <a:endParaRPr lang="fr-FR"/>
        </a:p>
      </dgm:t>
    </dgm:pt>
    <dgm:pt modelId="{16CEE3A5-1FC3-4374-806B-C674334246E3}" type="pres">
      <dgm:prSet presAssocID="{31BB1C6D-CE67-4C5A-8F9E-7D4E0C8B6F32}" presName="space" presStyleCnt="0"/>
      <dgm:spPr/>
      <dgm:t>
        <a:bodyPr/>
        <a:lstStyle/>
        <a:p>
          <a:endParaRPr lang="fr-FR"/>
        </a:p>
      </dgm:t>
    </dgm:pt>
    <dgm:pt modelId="{AA320A85-1F35-477B-94AA-1B821307E1DC}" type="pres">
      <dgm:prSet presAssocID="{31BB1C6D-CE67-4C5A-8F9E-7D4E0C8B6F32}" presName="rect1" presStyleLbl="alignAcc1" presStyleIdx="0" presStyleCnt="2"/>
      <dgm:spPr/>
      <dgm:t>
        <a:bodyPr/>
        <a:lstStyle/>
        <a:p>
          <a:endParaRPr lang="fr-FR"/>
        </a:p>
      </dgm:t>
    </dgm:pt>
    <dgm:pt modelId="{CF737B2A-4A5A-445A-8CB5-7033039103ED}" type="pres">
      <dgm:prSet presAssocID="{7B0AACCA-3B57-4BE9-94B2-DA4F21DE18D2}" presName="vertSpace2" presStyleLbl="node1" presStyleIdx="0" presStyleCnt="2"/>
      <dgm:spPr/>
    </dgm:pt>
    <dgm:pt modelId="{27F5ABAE-B0B8-4014-9922-C1E52E533ED3}" type="pres">
      <dgm:prSet presAssocID="{7B0AACCA-3B57-4BE9-94B2-DA4F21DE18D2}" presName="circle2" presStyleLbl="node1" presStyleIdx="1" presStyleCnt="2"/>
      <dgm:spPr/>
    </dgm:pt>
    <dgm:pt modelId="{CA9EE8D8-9152-4E73-9D7D-F05D45344C3C}" type="pres">
      <dgm:prSet presAssocID="{7B0AACCA-3B57-4BE9-94B2-DA4F21DE18D2}" presName="rect2" presStyleLbl="alignAcc1" presStyleIdx="1" presStyleCnt="2"/>
      <dgm:spPr/>
      <dgm:t>
        <a:bodyPr/>
        <a:lstStyle/>
        <a:p>
          <a:endParaRPr lang="fr-FR"/>
        </a:p>
      </dgm:t>
    </dgm:pt>
    <dgm:pt modelId="{85A2E2BC-9078-4E78-971D-487BC495ADE1}" type="pres">
      <dgm:prSet presAssocID="{31BB1C6D-CE67-4C5A-8F9E-7D4E0C8B6F32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416701-52DE-444E-B6CC-88E6FEDAE8EF}" type="pres">
      <dgm:prSet presAssocID="{7B0AACCA-3B57-4BE9-94B2-DA4F21DE18D2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9853C41-656A-4618-9F63-B680B0A41F4D}" type="presOf" srcId="{7B0AACCA-3B57-4BE9-94B2-DA4F21DE18D2}" destId="{CA9EE8D8-9152-4E73-9D7D-F05D45344C3C}" srcOrd="0" destOrd="0" presId="urn:microsoft.com/office/officeart/2005/8/layout/target3"/>
    <dgm:cxn modelId="{6C095DB0-70E8-48F5-9501-72DF6DA3A827}" srcId="{0665AEA3-BB5B-47DF-B4DE-2E24DA24F9C9}" destId="{31BB1C6D-CE67-4C5A-8F9E-7D4E0C8B6F32}" srcOrd="0" destOrd="0" parTransId="{4FBA9C3A-6D95-4267-A8C4-BCBB419AE092}" sibTransId="{89D04218-9148-47FE-BA46-06DED8DD9D6A}"/>
    <dgm:cxn modelId="{0A2AB497-5785-47E6-81B4-74DCE4D27BE1}" type="presOf" srcId="{0665AEA3-BB5B-47DF-B4DE-2E24DA24F9C9}" destId="{906C0AF0-297B-4329-B021-7819500478A7}" srcOrd="0" destOrd="0" presId="urn:microsoft.com/office/officeart/2005/8/layout/target3"/>
    <dgm:cxn modelId="{DC4DAB0C-703D-4569-9B2F-5F98F08A21F5}" srcId="{0665AEA3-BB5B-47DF-B4DE-2E24DA24F9C9}" destId="{7B0AACCA-3B57-4BE9-94B2-DA4F21DE18D2}" srcOrd="1" destOrd="0" parTransId="{BD9959B6-3ECE-4467-AA17-EC8306C1C3A0}" sibTransId="{4AD24BB2-7DFD-4215-BAFF-CD983257F209}"/>
    <dgm:cxn modelId="{67085B08-CB21-43E0-A507-0832689B7314}" type="presOf" srcId="{31BB1C6D-CE67-4C5A-8F9E-7D4E0C8B6F32}" destId="{85A2E2BC-9078-4E78-971D-487BC495ADE1}" srcOrd="1" destOrd="0" presId="urn:microsoft.com/office/officeart/2005/8/layout/target3"/>
    <dgm:cxn modelId="{7E49EEE1-32BA-4785-9DFC-DFFC8D19A3FE}" type="presOf" srcId="{31BB1C6D-CE67-4C5A-8F9E-7D4E0C8B6F32}" destId="{AA320A85-1F35-477B-94AA-1B821307E1DC}" srcOrd="0" destOrd="0" presId="urn:microsoft.com/office/officeart/2005/8/layout/target3"/>
    <dgm:cxn modelId="{51DF8F44-BAE1-4ADD-8072-54601DB5631F}" type="presOf" srcId="{7B0AACCA-3B57-4BE9-94B2-DA4F21DE18D2}" destId="{7C416701-52DE-444E-B6CC-88E6FEDAE8EF}" srcOrd="1" destOrd="0" presId="urn:microsoft.com/office/officeart/2005/8/layout/target3"/>
    <dgm:cxn modelId="{6C03FECA-88A5-4663-80DB-287E87E4C0A8}" type="presParOf" srcId="{906C0AF0-297B-4329-B021-7819500478A7}" destId="{C3EC1F52-3924-47BA-85F4-20F9388B8F77}" srcOrd="0" destOrd="0" presId="urn:microsoft.com/office/officeart/2005/8/layout/target3"/>
    <dgm:cxn modelId="{2A834543-B58E-4E03-B958-E062A735DE2E}" type="presParOf" srcId="{906C0AF0-297B-4329-B021-7819500478A7}" destId="{16CEE3A5-1FC3-4374-806B-C674334246E3}" srcOrd="1" destOrd="0" presId="urn:microsoft.com/office/officeart/2005/8/layout/target3"/>
    <dgm:cxn modelId="{8D0053A3-9250-41D4-BA64-671749200E64}" type="presParOf" srcId="{906C0AF0-297B-4329-B021-7819500478A7}" destId="{AA320A85-1F35-477B-94AA-1B821307E1DC}" srcOrd="2" destOrd="0" presId="urn:microsoft.com/office/officeart/2005/8/layout/target3"/>
    <dgm:cxn modelId="{D1730401-5357-4AF7-AA37-F76681D3196A}" type="presParOf" srcId="{906C0AF0-297B-4329-B021-7819500478A7}" destId="{CF737B2A-4A5A-445A-8CB5-7033039103ED}" srcOrd="3" destOrd="0" presId="urn:microsoft.com/office/officeart/2005/8/layout/target3"/>
    <dgm:cxn modelId="{4A80C243-5943-4FD7-A5C9-52AA30D549D4}" type="presParOf" srcId="{906C0AF0-297B-4329-B021-7819500478A7}" destId="{27F5ABAE-B0B8-4014-9922-C1E52E533ED3}" srcOrd="4" destOrd="0" presId="urn:microsoft.com/office/officeart/2005/8/layout/target3"/>
    <dgm:cxn modelId="{4D2E0BE1-C1C6-4CAB-92A3-D08219358540}" type="presParOf" srcId="{906C0AF0-297B-4329-B021-7819500478A7}" destId="{CA9EE8D8-9152-4E73-9D7D-F05D45344C3C}" srcOrd="5" destOrd="0" presId="urn:microsoft.com/office/officeart/2005/8/layout/target3"/>
    <dgm:cxn modelId="{E961FDDF-B742-4C38-8F6D-A5E12223BCC5}" type="presParOf" srcId="{906C0AF0-297B-4329-B021-7819500478A7}" destId="{85A2E2BC-9078-4E78-971D-487BC495ADE1}" srcOrd="6" destOrd="0" presId="urn:microsoft.com/office/officeart/2005/8/layout/target3"/>
    <dgm:cxn modelId="{ACA57E9D-2C39-42EE-96BC-1B5B85FBC1DD}" type="presParOf" srcId="{906C0AF0-297B-4329-B021-7819500478A7}" destId="{7C416701-52DE-444E-B6CC-88E6FEDAE8EF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0665AEA3-BB5B-47DF-B4DE-2E24DA24F9C9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31BB1C6D-CE67-4C5A-8F9E-7D4E0C8B6F32}">
          <dgm:prSet/>
          <dgm:spPr/>
          <dgm:t>
            <a:bodyPr/>
            <a:lstStyle/>
            <a:p>
              <a:pPr algn="just" rtl="0"/>
              <a:r>
                <a:rPr lang="fr-FR" dirty="0" smtClean="0"/>
                <a:t>Problème de minimisation :</a:t>
              </a:r>
              <a:endParaRPr lang="fr-FR" dirty="0"/>
            </a:p>
            <a:p>
              <a:pPr algn="just"/>
              <a:r>
                <a:rPr lang="fr-FR" dirty="0" smtClean="0"/>
                <a:t>La fonction objective est à minimiser.</a:t>
              </a:r>
              <a:endParaRPr lang="fr-FR" dirty="0"/>
            </a:p>
            <a:p>
              <a:pPr algn="just"/>
              <a:r>
                <a:rPr lang="fr-FR" dirty="0" smtClean="0"/>
                <a:t>Min Z=</a:t>
              </a:r>
              <a14:m>
                <m:oMath xmlns:m="http://schemas.openxmlformats.org/officeDocument/2006/math">
                  <m:nary>
                    <m:naryPr>
                      <m:chr m:val="∑"/>
                      <m:limLoc m:val="undOvr"/>
                      <m:ctrlPr>
                        <a:rPr lang="fr-FR" i="1">
                          <a:latin typeface="Cambria Math"/>
                        </a:rPr>
                      </m:ctrlPr>
                    </m:naryPr>
                    <m:sub>
                      <m:r>
                        <a:rPr lang="fr-FR" i="1">
                          <a:latin typeface="Cambria Math"/>
                        </a:rPr>
                        <m:t>𝑗</m:t>
                      </m:r>
                      <m:r>
                        <a:rPr lang="fr-FR" i="1">
                          <a:latin typeface="Cambria Math"/>
                        </a:rPr>
                        <m:t>=</m:t>
                      </m:r>
                      <m:r>
                        <a:rPr lang="fr-FR" i="1">
                          <a:latin typeface="Cambria Math"/>
                        </a:rPr>
                        <m:t>0</m:t>
                      </m:r>
                    </m:sub>
                    <m:sup>
                      <m:r>
                        <a:rPr lang="fr-FR" i="1">
                          <a:latin typeface="Cambria Math"/>
                        </a:rPr>
                        <m:t>𝑛</m:t>
                      </m:r>
                    </m:sup>
                    <m:e>
                      <m:r>
                        <a:rPr lang="fr-FR" i="1">
                          <a:latin typeface="Cambria Math"/>
                        </a:rPr>
                        <m:t>𝑐𝑗𝑥𝑗</m:t>
                      </m:r>
                    </m:e>
                  </m:nary>
                </m:oMath>
              </a14:m>
              <a:endParaRPr lang="en-GB" dirty="0" smtClean="0"/>
            </a:p>
            <a:p>
              <a:pPr algn="just"/>
              <a:r>
                <a:rPr lang="fr-FR" dirty="0" smtClean="0"/>
                <a:t>Toutes les contraintes sont de type supérieur ou égal (≥)</a:t>
              </a:r>
              <a:endParaRPr lang="fr-FR" dirty="0"/>
            </a:p>
            <a:p>
              <a:pPr algn="just"/>
              <a14:m>
                <m:oMath xmlns:m="http://schemas.openxmlformats.org/officeDocument/2006/math">
                  <m:nary>
                    <m:naryPr>
                      <m:chr m:val="∑"/>
                      <m:limLoc m:val="undOvr"/>
                      <m:ctrlPr>
                        <a:rPr lang="fr-FR" i="1" smtClean="0">
                          <a:latin typeface="Cambria Math"/>
                        </a:rPr>
                      </m:ctrlPr>
                    </m:naryPr>
                    <m:sub>
                      <m:r>
                        <a:rPr lang="fr-FR" i="1">
                          <a:latin typeface="Cambria Math"/>
                        </a:rPr>
                        <m:t>𝑗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0</m:t>
                      </m:r>
                    </m:sub>
                    <m:sup>
                      <m:r>
                        <a:rPr lang="fr-FR" i="1">
                          <a:latin typeface="Cambria Math"/>
                        </a:rPr>
                        <m:t>𝑛</m:t>
                      </m:r>
                    </m:sup>
                    <m:e>
                      <m:r>
                        <a:rPr lang="fr-FR" i="1">
                          <a:latin typeface="Cambria Math"/>
                        </a:rPr>
                        <m:t>𝑎𝑖𝑗𝑥𝑗</m:t>
                      </m:r>
                    </m:e>
                  </m:nary>
                  <m:r>
                    <a:rPr lang="en-US" i="1">
                      <a:latin typeface="Cambria Math"/>
                    </a:rPr>
                    <m:t>≥</m:t>
                  </m:r>
                  <m:r>
                    <a:rPr lang="fr-FR" i="1">
                      <a:latin typeface="Cambria Math"/>
                    </a:rPr>
                    <m:t>𝑏𝑖</m:t>
                  </m:r>
                </m:oMath>
              </a14:m>
              <a:r>
                <a:rPr lang="en-US" dirty="0"/>
                <a:t>  i=1..m</a:t>
              </a:r>
              <a:endParaRPr lang="fr-FR" dirty="0"/>
            </a:p>
            <a:p>
              <a:pPr algn="just"/>
              <a:r>
                <a:rPr lang="fr-FR" dirty="0" smtClean="0"/>
                <a:t>Toutes les variables de décision doivent être non-négatives.</a:t>
              </a:r>
              <a:endParaRPr lang="fr-FR" dirty="0"/>
            </a:p>
            <a:p>
              <a:pPr algn="just"/>
              <a:r>
                <a:rPr lang="fr-FR" dirty="0" smtClean="0"/>
                <a:t>xj≥0, j=1..n.</a:t>
              </a:r>
              <a:endParaRPr lang="en-GB" dirty="0"/>
            </a:p>
          </dgm:t>
        </dgm:pt>
      </mc:Choice>
      <mc:Fallback xmlns="">
        <dgm:pt modelId="{31BB1C6D-CE67-4C5A-8F9E-7D4E0C8B6F32}">
          <dgm:prSet/>
          <dgm:spPr/>
          <dgm:t>
            <a:bodyPr/>
            <a:lstStyle/>
            <a:p>
              <a:pPr algn="just" rtl="0"/>
              <a:r>
                <a:rPr lang="fr-FR" dirty="0" smtClean="0"/>
                <a:t>Problème de minimisation :</a:t>
              </a:r>
              <a:endParaRPr lang="fr-FR" dirty="0"/>
            </a:p>
            <a:p>
              <a:pPr algn="just"/>
              <a:r>
                <a:rPr lang="fr-FR" dirty="0" smtClean="0"/>
                <a:t>La fonction objective est à minimiser.</a:t>
              </a:r>
              <a:endParaRPr lang="fr-FR" dirty="0"/>
            </a:p>
            <a:p>
              <a:pPr algn="just"/>
              <a:r>
                <a:rPr lang="fr-FR" dirty="0" smtClean="0"/>
                <a:t>Min Z=</a:t>
              </a:r>
              <a:r>
                <a:rPr lang="fr-FR" i="0"/>
                <a:t>∑1_(𝑗=0)^𝑛▒𝑐𝑗𝑥𝑗</a:t>
              </a:r>
              <a:endParaRPr lang="en-GB" dirty="0" smtClean="0"/>
            </a:p>
            <a:p>
              <a:pPr algn="just"/>
              <a:r>
                <a:rPr lang="fr-FR" dirty="0" smtClean="0"/>
                <a:t>Toutes les contraintes sont de type supérieur ou égal (≥)</a:t>
              </a:r>
              <a:endParaRPr lang="fr-FR" dirty="0"/>
            </a:p>
            <a:p>
              <a:pPr algn="just"/>
              <a:r>
                <a:rPr lang="fr-FR" i="0" smtClean="0"/>
                <a:t>∑1</a:t>
              </a:r>
              <a:r>
                <a:rPr lang="en-US" i="0" smtClean="0"/>
                <a:t>_</a:t>
              </a:r>
              <a:r>
                <a:rPr lang="fr-FR" i="0" smtClean="0"/>
                <a:t>(</a:t>
              </a:r>
              <a:r>
                <a:rPr lang="fr-FR" i="0"/>
                <a:t>𝑗</a:t>
              </a:r>
              <a:r>
                <a:rPr lang="en-US" i="0"/>
                <a:t>=0</a:t>
              </a:r>
              <a:r>
                <a:rPr lang="fr-FR" i="0" smtClean="0"/>
                <a:t>)^</a:t>
              </a:r>
              <a:r>
                <a:rPr lang="fr-FR" i="0"/>
                <a:t>𝑛▒𝑎𝑖𝑗𝑥𝑗</a:t>
              </a:r>
              <a:r>
                <a:rPr lang="en-US" i="0"/>
                <a:t>≥</a:t>
              </a:r>
              <a:r>
                <a:rPr lang="fr-FR" i="0"/>
                <a:t>𝑏𝑖</a:t>
              </a:r>
              <a:r>
                <a:rPr lang="en-US" dirty="0"/>
                <a:t>  i=1..m</a:t>
              </a:r>
              <a:endParaRPr lang="fr-FR" dirty="0"/>
            </a:p>
            <a:p>
              <a:pPr algn="just"/>
              <a:r>
                <a:rPr lang="fr-FR" dirty="0" smtClean="0"/>
                <a:t>Toutes les variables de décision doivent être non-négatives.</a:t>
              </a:r>
              <a:endParaRPr lang="fr-FR" dirty="0"/>
            </a:p>
            <a:p>
              <a:pPr algn="just"/>
              <a:r>
                <a:rPr lang="fr-FR" dirty="0" smtClean="0"/>
                <a:t>xj≥0, j=1..n.</a:t>
              </a:r>
              <a:endParaRPr lang="en-GB" dirty="0"/>
            </a:p>
          </dgm:t>
        </dgm:pt>
      </mc:Fallback>
    </mc:AlternateContent>
    <dgm:pt modelId="{4FBA9C3A-6D95-4267-A8C4-BCBB419AE092}" type="parTrans" cxnId="{6C095DB0-70E8-48F5-9501-72DF6DA3A827}">
      <dgm:prSet/>
      <dgm:spPr/>
      <dgm:t>
        <a:bodyPr/>
        <a:lstStyle/>
        <a:p>
          <a:endParaRPr lang="fr-FR"/>
        </a:p>
      </dgm:t>
    </dgm:pt>
    <dgm:pt modelId="{89D04218-9148-47FE-BA46-06DED8DD9D6A}" type="sibTrans" cxnId="{6C095DB0-70E8-48F5-9501-72DF6DA3A827}">
      <dgm:prSet/>
      <dgm:spPr/>
      <dgm:t>
        <a:bodyPr/>
        <a:lstStyle/>
        <a:p>
          <a:endParaRPr lang="fr-FR"/>
        </a:p>
      </dgm:t>
    </dgm:pt>
    <dgm:pt modelId="{906C0AF0-297B-4329-B021-7819500478A7}" type="pres">
      <dgm:prSet presAssocID="{0665AEA3-BB5B-47DF-B4DE-2E24DA24F9C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3EC1F52-3924-47BA-85F4-20F9388B8F77}" type="pres">
      <dgm:prSet presAssocID="{31BB1C6D-CE67-4C5A-8F9E-7D4E0C8B6F32}" presName="circle1" presStyleLbl="node1" presStyleIdx="0" presStyleCnt="1"/>
      <dgm:spPr/>
      <dgm:t>
        <a:bodyPr/>
        <a:lstStyle/>
        <a:p>
          <a:endParaRPr lang="fr-FR"/>
        </a:p>
      </dgm:t>
    </dgm:pt>
    <dgm:pt modelId="{16CEE3A5-1FC3-4374-806B-C674334246E3}" type="pres">
      <dgm:prSet presAssocID="{31BB1C6D-CE67-4C5A-8F9E-7D4E0C8B6F32}" presName="space" presStyleCnt="0"/>
      <dgm:spPr/>
      <dgm:t>
        <a:bodyPr/>
        <a:lstStyle/>
        <a:p>
          <a:endParaRPr lang="fr-FR"/>
        </a:p>
      </dgm:t>
    </dgm:pt>
    <dgm:pt modelId="{AA320A85-1F35-477B-94AA-1B821307E1DC}" type="pres">
      <dgm:prSet presAssocID="{31BB1C6D-CE67-4C5A-8F9E-7D4E0C8B6F32}" presName="rect1" presStyleLbl="alignAcc1" presStyleIdx="0" presStyleCnt="1"/>
      <dgm:spPr/>
      <dgm:t>
        <a:bodyPr/>
        <a:lstStyle/>
        <a:p>
          <a:endParaRPr lang="fr-FR"/>
        </a:p>
      </dgm:t>
    </dgm:pt>
    <dgm:pt modelId="{85A2E2BC-9078-4E78-971D-487BC495ADE1}" type="pres">
      <dgm:prSet presAssocID="{31BB1C6D-CE67-4C5A-8F9E-7D4E0C8B6F3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C095DB0-70E8-48F5-9501-72DF6DA3A827}" srcId="{0665AEA3-BB5B-47DF-B4DE-2E24DA24F9C9}" destId="{31BB1C6D-CE67-4C5A-8F9E-7D4E0C8B6F32}" srcOrd="0" destOrd="0" parTransId="{4FBA9C3A-6D95-4267-A8C4-BCBB419AE092}" sibTransId="{89D04218-9148-47FE-BA46-06DED8DD9D6A}"/>
    <dgm:cxn modelId="{BED39BF2-886F-4787-8B6D-98D12CB908F5}" type="presOf" srcId="{31BB1C6D-CE67-4C5A-8F9E-7D4E0C8B6F32}" destId="{AA320A85-1F35-477B-94AA-1B821307E1DC}" srcOrd="0" destOrd="0" presId="urn:microsoft.com/office/officeart/2005/8/layout/target3"/>
    <dgm:cxn modelId="{A5B136A6-6FFA-4F12-BB61-BD942BECE18F}" type="presOf" srcId="{0665AEA3-BB5B-47DF-B4DE-2E24DA24F9C9}" destId="{906C0AF0-297B-4329-B021-7819500478A7}" srcOrd="0" destOrd="0" presId="urn:microsoft.com/office/officeart/2005/8/layout/target3"/>
    <dgm:cxn modelId="{6114A7F3-DED6-4914-BA7C-C3558EA4BF1D}" type="presOf" srcId="{31BB1C6D-CE67-4C5A-8F9E-7D4E0C8B6F32}" destId="{85A2E2BC-9078-4E78-971D-487BC495ADE1}" srcOrd="1" destOrd="0" presId="urn:microsoft.com/office/officeart/2005/8/layout/target3"/>
    <dgm:cxn modelId="{F448A972-5813-4FD6-966D-E1232F1C6A21}" type="presParOf" srcId="{906C0AF0-297B-4329-B021-7819500478A7}" destId="{C3EC1F52-3924-47BA-85F4-20F9388B8F77}" srcOrd="0" destOrd="0" presId="urn:microsoft.com/office/officeart/2005/8/layout/target3"/>
    <dgm:cxn modelId="{D04F6918-944F-499A-83FC-956E23FCCCB1}" type="presParOf" srcId="{906C0AF0-297B-4329-B021-7819500478A7}" destId="{16CEE3A5-1FC3-4374-806B-C674334246E3}" srcOrd="1" destOrd="0" presId="urn:microsoft.com/office/officeart/2005/8/layout/target3"/>
    <dgm:cxn modelId="{E714A703-6800-438F-BFAC-90F5449A271B}" type="presParOf" srcId="{906C0AF0-297B-4329-B021-7819500478A7}" destId="{AA320A85-1F35-477B-94AA-1B821307E1DC}" srcOrd="2" destOrd="0" presId="urn:microsoft.com/office/officeart/2005/8/layout/target3"/>
    <dgm:cxn modelId="{A04F234B-4218-4DD9-BBD8-DADBFCAE249A}" type="presParOf" srcId="{906C0AF0-297B-4329-B021-7819500478A7}" destId="{85A2E2BC-9078-4E78-971D-487BC495ADE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65AEA3-BB5B-47DF-B4DE-2E24DA24F9C9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1BB1C6D-CE67-4C5A-8F9E-7D4E0C8B6F32}">
      <dgm:prSet/>
      <dgm:spPr>
        <a:blipFill rotWithShape="1">
          <a:blip xmlns:r="http://schemas.openxmlformats.org/officeDocument/2006/relationships" r:embed="rId1"/>
          <a:stretch>
            <a:fillRect l="-1852" t="-806" b="-8226"/>
          </a:stretch>
        </a:blipFill>
      </dgm:spPr>
      <dgm:t>
        <a:bodyPr/>
        <a:lstStyle/>
        <a:p>
          <a:r>
            <a:rPr lang="fr-FR">
              <a:noFill/>
            </a:rPr>
            <a:t> </a:t>
          </a:r>
        </a:p>
      </dgm:t>
    </dgm:pt>
    <dgm:pt modelId="{4FBA9C3A-6D95-4267-A8C4-BCBB419AE092}" type="parTrans" cxnId="{6C095DB0-70E8-48F5-9501-72DF6DA3A827}">
      <dgm:prSet/>
      <dgm:spPr/>
      <dgm:t>
        <a:bodyPr/>
        <a:lstStyle/>
        <a:p>
          <a:endParaRPr lang="fr-FR"/>
        </a:p>
      </dgm:t>
    </dgm:pt>
    <dgm:pt modelId="{89D04218-9148-47FE-BA46-06DED8DD9D6A}" type="sibTrans" cxnId="{6C095DB0-70E8-48F5-9501-72DF6DA3A827}">
      <dgm:prSet/>
      <dgm:spPr/>
      <dgm:t>
        <a:bodyPr/>
        <a:lstStyle/>
        <a:p>
          <a:endParaRPr lang="fr-FR"/>
        </a:p>
      </dgm:t>
    </dgm:pt>
    <dgm:pt modelId="{906C0AF0-297B-4329-B021-7819500478A7}" type="pres">
      <dgm:prSet presAssocID="{0665AEA3-BB5B-47DF-B4DE-2E24DA24F9C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3EC1F52-3924-47BA-85F4-20F9388B8F77}" type="pres">
      <dgm:prSet presAssocID="{31BB1C6D-CE67-4C5A-8F9E-7D4E0C8B6F32}" presName="circle1" presStyleLbl="node1" presStyleIdx="0" presStyleCnt="1"/>
      <dgm:spPr/>
      <dgm:t>
        <a:bodyPr/>
        <a:lstStyle/>
        <a:p>
          <a:endParaRPr lang="fr-FR"/>
        </a:p>
      </dgm:t>
    </dgm:pt>
    <dgm:pt modelId="{16CEE3A5-1FC3-4374-806B-C674334246E3}" type="pres">
      <dgm:prSet presAssocID="{31BB1C6D-CE67-4C5A-8F9E-7D4E0C8B6F32}" presName="space" presStyleCnt="0"/>
      <dgm:spPr/>
      <dgm:t>
        <a:bodyPr/>
        <a:lstStyle/>
        <a:p>
          <a:endParaRPr lang="fr-FR"/>
        </a:p>
      </dgm:t>
    </dgm:pt>
    <dgm:pt modelId="{AA320A85-1F35-477B-94AA-1B821307E1DC}" type="pres">
      <dgm:prSet presAssocID="{31BB1C6D-CE67-4C5A-8F9E-7D4E0C8B6F32}" presName="rect1" presStyleLbl="alignAcc1" presStyleIdx="0" presStyleCnt="1" custLinFactNeighborX="-2030" custLinFactNeighborY="736"/>
      <dgm:spPr/>
      <dgm:t>
        <a:bodyPr/>
        <a:lstStyle/>
        <a:p>
          <a:endParaRPr lang="fr-FR"/>
        </a:p>
      </dgm:t>
    </dgm:pt>
    <dgm:pt modelId="{85A2E2BC-9078-4E78-971D-487BC495ADE1}" type="pres">
      <dgm:prSet presAssocID="{31BB1C6D-CE67-4C5A-8F9E-7D4E0C8B6F3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CF7FA73-F6EE-498B-9DF5-3EC912A00ABB}" type="presOf" srcId="{31BB1C6D-CE67-4C5A-8F9E-7D4E0C8B6F32}" destId="{85A2E2BC-9078-4E78-971D-487BC495ADE1}" srcOrd="1" destOrd="0" presId="urn:microsoft.com/office/officeart/2005/8/layout/target3"/>
    <dgm:cxn modelId="{07B1222C-AA54-49E6-B719-7D83DBE75342}" type="presOf" srcId="{0665AEA3-BB5B-47DF-B4DE-2E24DA24F9C9}" destId="{906C0AF0-297B-4329-B021-7819500478A7}" srcOrd="0" destOrd="0" presId="urn:microsoft.com/office/officeart/2005/8/layout/target3"/>
    <dgm:cxn modelId="{6C095DB0-70E8-48F5-9501-72DF6DA3A827}" srcId="{0665AEA3-BB5B-47DF-B4DE-2E24DA24F9C9}" destId="{31BB1C6D-CE67-4C5A-8F9E-7D4E0C8B6F32}" srcOrd="0" destOrd="0" parTransId="{4FBA9C3A-6D95-4267-A8C4-BCBB419AE092}" sibTransId="{89D04218-9148-47FE-BA46-06DED8DD9D6A}"/>
    <dgm:cxn modelId="{50FB6A84-6485-488F-BB80-4CBC69F49870}" type="presOf" srcId="{31BB1C6D-CE67-4C5A-8F9E-7D4E0C8B6F32}" destId="{AA320A85-1F35-477B-94AA-1B821307E1DC}" srcOrd="0" destOrd="0" presId="urn:microsoft.com/office/officeart/2005/8/layout/target3"/>
    <dgm:cxn modelId="{92E2CFB1-743B-4959-A655-66FB53FFD1AF}" type="presParOf" srcId="{906C0AF0-297B-4329-B021-7819500478A7}" destId="{C3EC1F52-3924-47BA-85F4-20F9388B8F77}" srcOrd="0" destOrd="0" presId="urn:microsoft.com/office/officeart/2005/8/layout/target3"/>
    <dgm:cxn modelId="{0A76654C-7FA9-4DE3-A3D1-DDBC1C8AF455}" type="presParOf" srcId="{906C0AF0-297B-4329-B021-7819500478A7}" destId="{16CEE3A5-1FC3-4374-806B-C674334246E3}" srcOrd="1" destOrd="0" presId="urn:microsoft.com/office/officeart/2005/8/layout/target3"/>
    <dgm:cxn modelId="{EC58DAA0-A05A-46AF-9319-D149A061CBE9}" type="presParOf" srcId="{906C0AF0-297B-4329-B021-7819500478A7}" destId="{AA320A85-1F35-477B-94AA-1B821307E1DC}" srcOrd="2" destOrd="0" presId="urn:microsoft.com/office/officeart/2005/8/layout/target3"/>
    <dgm:cxn modelId="{B6B0C45D-0524-4D9D-AD3F-AF097383944E}" type="presParOf" srcId="{906C0AF0-297B-4329-B021-7819500478A7}" destId="{85A2E2BC-9078-4E78-971D-487BC495ADE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C0844E-D9B9-41B7-A512-3FA15EBE3A0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5C98400-301F-4709-A6B1-66F4DB5BE504}">
      <dgm:prSet/>
      <dgm:spPr/>
      <dgm:t>
        <a:bodyPr/>
        <a:lstStyle/>
        <a:p>
          <a:pPr algn="just" rtl="0"/>
          <a:r>
            <a:rPr lang="fr-FR" dirty="0" smtClean="0"/>
            <a:t>Une propriété essentielle du problème dual est que toute solution admissible du dual fournit une borne supérieure sur la valeur optimale du primal.</a:t>
          </a:r>
          <a:endParaRPr lang="en-GB" dirty="0"/>
        </a:p>
      </dgm:t>
    </dgm:pt>
    <dgm:pt modelId="{A7437FC6-DD32-43BF-892A-91C0D69F84C1}" type="parTrans" cxnId="{6731F010-F77E-44B9-A986-E0527D7C9CA2}">
      <dgm:prSet/>
      <dgm:spPr/>
      <dgm:t>
        <a:bodyPr/>
        <a:lstStyle/>
        <a:p>
          <a:endParaRPr lang="fr-FR"/>
        </a:p>
      </dgm:t>
    </dgm:pt>
    <dgm:pt modelId="{E7160C8B-2C2E-4842-9B32-74C9B84D2479}" type="sibTrans" cxnId="{6731F010-F77E-44B9-A986-E0527D7C9CA2}">
      <dgm:prSet/>
      <dgm:spPr/>
      <dgm:t>
        <a:bodyPr/>
        <a:lstStyle/>
        <a:p>
          <a:endParaRPr lang="fr-FR"/>
        </a:p>
      </dgm:t>
    </dgm:pt>
    <dgm:pt modelId="{02C3CF16-1E7A-489C-B840-E968A245F029}">
      <dgm:prSet/>
      <dgm:spPr>
        <a:blipFill rotWithShape="1">
          <a:blip xmlns:r="http://schemas.openxmlformats.org/officeDocument/2006/relationships" r:embed="rId1"/>
          <a:stretch>
            <a:fillRect l="-1030" t="-1689" r="-1030" b="-4392"/>
          </a:stretch>
        </a:blipFill>
      </dgm:spPr>
      <dgm:t>
        <a:bodyPr/>
        <a:lstStyle/>
        <a:p>
          <a:r>
            <a:rPr lang="fr-FR">
              <a:noFill/>
            </a:rPr>
            <a:t> </a:t>
          </a:r>
        </a:p>
      </dgm:t>
    </dgm:pt>
    <dgm:pt modelId="{B142807B-B690-4546-9514-D545A8FEA75A}" type="parTrans" cxnId="{9900098A-3BEA-43DA-B7D6-A7BA0ED78F4C}">
      <dgm:prSet/>
      <dgm:spPr/>
      <dgm:t>
        <a:bodyPr/>
        <a:lstStyle/>
        <a:p>
          <a:endParaRPr lang="fr-FR"/>
        </a:p>
      </dgm:t>
    </dgm:pt>
    <dgm:pt modelId="{9E56EF86-D30E-4EE1-8EDC-BC0C01CBBA5D}" type="sibTrans" cxnId="{9900098A-3BEA-43DA-B7D6-A7BA0ED78F4C}">
      <dgm:prSet/>
      <dgm:spPr/>
      <dgm:t>
        <a:bodyPr/>
        <a:lstStyle/>
        <a:p>
          <a:endParaRPr lang="fr-FR"/>
        </a:p>
      </dgm:t>
    </dgm:pt>
    <dgm:pt modelId="{30AD4CB4-D1CD-4174-ACAF-3EDFFDD6DCCE}" type="pres">
      <dgm:prSet presAssocID="{30C0844E-D9B9-41B7-A512-3FA15EBE3A0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69C616C-5148-449C-BCA5-C3AE20FD462D}" type="pres">
      <dgm:prSet presAssocID="{85C98400-301F-4709-A6B1-66F4DB5BE504}" presName="circle1" presStyleLbl="node1" presStyleIdx="0" presStyleCnt="2"/>
      <dgm:spPr/>
    </dgm:pt>
    <dgm:pt modelId="{EAB853D6-6175-40D4-91F5-01387D622A33}" type="pres">
      <dgm:prSet presAssocID="{85C98400-301F-4709-A6B1-66F4DB5BE504}" presName="space" presStyleCnt="0"/>
      <dgm:spPr/>
    </dgm:pt>
    <dgm:pt modelId="{6BAB3BD2-3240-492D-9AA6-1C43B500E317}" type="pres">
      <dgm:prSet presAssocID="{85C98400-301F-4709-A6B1-66F4DB5BE504}" presName="rect1" presStyleLbl="alignAcc1" presStyleIdx="0" presStyleCnt="2" custLinFactNeighborX="1718"/>
      <dgm:spPr/>
      <dgm:t>
        <a:bodyPr/>
        <a:lstStyle/>
        <a:p>
          <a:endParaRPr lang="fr-FR"/>
        </a:p>
      </dgm:t>
    </dgm:pt>
    <dgm:pt modelId="{0C2C4161-6519-4E1F-8259-ED0CCD783BB1}" type="pres">
      <dgm:prSet presAssocID="{02C3CF16-1E7A-489C-B840-E968A245F029}" presName="vertSpace2" presStyleLbl="node1" presStyleIdx="0" presStyleCnt="2"/>
      <dgm:spPr/>
    </dgm:pt>
    <dgm:pt modelId="{19C6269C-67BE-4251-BC97-00F007978457}" type="pres">
      <dgm:prSet presAssocID="{02C3CF16-1E7A-489C-B840-E968A245F029}" presName="circle2" presStyleLbl="node1" presStyleIdx="1" presStyleCnt="2"/>
      <dgm:spPr/>
    </dgm:pt>
    <dgm:pt modelId="{C3FF6BA6-5B68-4CF4-99C8-AA4B435771E9}" type="pres">
      <dgm:prSet presAssocID="{02C3CF16-1E7A-489C-B840-E968A245F029}" presName="rect2" presStyleLbl="alignAcc1" presStyleIdx="1" presStyleCnt="2"/>
      <dgm:spPr/>
      <dgm:t>
        <a:bodyPr/>
        <a:lstStyle/>
        <a:p>
          <a:endParaRPr lang="fr-FR"/>
        </a:p>
      </dgm:t>
    </dgm:pt>
    <dgm:pt modelId="{E9F83A64-B6F2-42A5-B953-EE07A7EBC785}" type="pres">
      <dgm:prSet presAssocID="{85C98400-301F-4709-A6B1-66F4DB5BE504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0CA0BD-9567-43D9-81C8-BC62FB883994}" type="pres">
      <dgm:prSet presAssocID="{02C3CF16-1E7A-489C-B840-E968A245F029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731F010-F77E-44B9-A986-E0527D7C9CA2}" srcId="{30C0844E-D9B9-41B7-A512-3FA15EBE3A05}" destId="{85C98400-301F-4709-A6B1-66F4DB5BE504}" srcOrd="0" destOrd="0" parTransId="{A7437FC6-DD32-43BF-892A-91C0D69F84C1}" sibTransId="{E7160C8B-2C2E-4842-9B32-74C9B84D2479}"/>
    <dgm:cxn modelId="{5A0328A4-D34D-474C-B3CC-9674005182D8}" type="presOf" srcId="{02C3CF16-1E7A-489C-B840-E968A245F029}" destId="{4D0CA0BD-9567-43D9-81C8-BC62FB883994}" srcOrd="1" destOrd="0" presId="urn:microsoft.com/office/officeart/2005/8/layout/target3"/>
    <dgm:cxn modelId="{776110C7-D07C-4FBF-8EDC-BB6EC0816168}" type="presOf" srcId="{85C98400-301F-4709-A6B1-66F4DB5BE504}" destId="{E9F83A64-B6F2-42A5-B953-EE07A7EBC785}" srcOrd="1" destOrd="0" presId="urn:microsoft.com/office/officeart/2005/8/layout/target3"/>
    <dgm:cxn modelId="{FDD884B1-4F46-4FAB-8B43-5D82A8BBB1F2}" type="presOf" srcId="{02C3CF16-1E7A-489C-B840-E968A245F029}" destId="{C3FF6BA6-5B68-4CF4-99C8-AA4B435771E9}" srcOrd="0" destOrd="0" presId="urn:microsoft.com/office/officeart/2005/8/layout/target3"/>
    <dgm:cxn modelId="{0972A42E-2F66-4170-AA25-9F3EC5E5D63B}" type="presOf" srcId="{30C0844E-D9B9-41B7-A512-3FA15EBE3A05}" destId="{30AD4CB4-D1CD-4174-ACAF-3EDFFDD6DCCE}" srcOrd="0" destOrd="0" presId="urn:microsoft.com/office/officeart/2005/8/layout/target3"/>
    <dgm:cxn modelId="{9900098A-3BEA-43DA-B7D6-A7BA0ED78F4C}" srcId="{30C0844E-D9B9-41B7-A512-3FA15EBE3A05}" destId="{02C3CF16-1E7A-489C-B840-E968A245F029}" srcOrd="1" destOrd="0" parTransId="{B142807B-B690-4546-9514-D545A8FEA75A}" sibTransId="{9E56EF86-D30E-4EE1-8EDC-BC0C01CBBA5D}"/>
    <dgm:cxn modelId="{A63399BB-23EE-4EE5-9529-B2B13BA2C29F}" type="presOf" srcId="{85C98400-301F-4709-A6B1-66F4DB5BE504}" destId="{6BAB3BD2-3240-492D-9AA6-1C43B500E317}" srcOrd="0" destOrd="0" presId="urn:microsoft.com/office/officeart/2005/8/layout/target3"/>
    <dgm:cxn modelId="{2F726C66-4BCF-4000-9009-7CE5566DDD0A}" type="presParOf" srcId="{30AD4CB4-D1CD-4174-ACAF-3EDFFDD6DCCE}" destId="{269C616C-5148-449C-BCA5-C3AE20FD462D}" srcOrd="0" destOrd="0" presId="urn:microsoft.com/office/officeart/2005/8/layout/target3"/>
    <dgm:cxn modelId="{61D933B9-2BDC-4412-AD27-FA262A98D5B7}" type="presParOf" srcId="{30AD4CB4-D1CD-4174-ACAF-3EDFFDD6DCCE}" destId="{EAB853D6-6175-40D4-91F5-01387D622A33}" srcOrd="1" destOrd="0" presId="urn:microsoft.com/office/officeart/2005/8/layout/target3"/>
    <dgm:cxn modelId="{CE6FCAB4-7A3D-4046-88FE-26D2B5B82FB9}" type="presParOf" srcId="{30AD4CB4-D1CD-4174-ACAF-3EDFFDD6DCCE}" destId="{6BAB3BD2-3240-492D-9AA6-1C43B500E317}" srcOrd="2" destOrd="0" presId="urn:microsoft.com/office/officeart/2005/8/layout/target3"/>
    <dgm:cxn modelId="{373A9D30-1FDD-47A5-BBFE-2FFD04506687}" type="presParOf" srcId="{30AD4CB4-D1CD-4174-ACAF-3EDFFDD6DCCE}" destId="{0C2C4161-6519-4E1F-8259-ED0CCD783BB1}" srcOrd="3" destOrd="0" presId="urn:microsoft.com/office/officeart/2005/8/layout/target3"/>
    <dgm:cxn modelId="{04A45076-D07C-4E08-B3DF-28BA800AEE53}" type="presParOf" srcId="{30AD4CB4-D1CD-4174-ACAF-3EDFFDD6DCCE}" destId="{19C6269C-67BE-4251-BC97-00F007978457}" srcOrd="4" destOrd="0" presId="urn:microsoft.com/office/officeart/2005/8/layout/target3"/>
    <dgm:cxn modelId="{E2A06423-F454-496D-940E-6AB594CC9099}" type="presParOf" srcId="{30AD4CB4-D1CD-4174-ACAF-3EDFFDD6DCCE}" destId="{C3FF6BA6-5B68-4CF4-99C8-AA4B435771E9}" srcOrd="5" destOrd="0" presId="urn:microsoft.com/office/officeart/2005/8/layout/target3"/>
    <dgm:cxn modelId="{1FBEEAFE-624B-400A-8E9C-2D1275CBFEC0}" type="presParOf" srcId="{30AD4CB4-D1CD-4174-ACAF-3EDFFDD6DCCE}" destId="{E9F83A64-B6F2-42A5-B953-EE07A7EBC785}" srcOrd="6" destOrd="0" presId="urn:microsoft.com/office/officeart/2005/8/layout/target3"/>
    <dgm:cxn modelId="{C8CB3E53-AD06-47AB-A259-687297198EFE}" type="presParOf" srcId="{30AD4CB4-D1CD-4174-ACAF-3EDFFDD6DCCE}" destId="{4D0CA0BD-9567-43D9-81C8-BC62FB88399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1.xml><?xml version="1.0" encoding="utf-8"?>
<dgm:dataModel xmlns:dgm="http://schemas.openxmlformats.org/drawingml/2006/diagram" xmlns:a="http://schemas.openxmlformats.org/drawingml/2006/main">
  <dgm:ptLst>
    <dgm:pt modelId="{0665AEA3-BB5B-47DF-B4DE-2E24DA24F9C9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31BB1C6D-CE67-4C5A-8F9E-7D4E0C8B6F32}">
          <dgm:prSet/>
          <dgm:spPr/>
          <dgm:t>
            <a:bodyPr/>
            <a:lstStyle/>
            <a:p>
              <a:pPr algn="just" rtl="0"/>
              <a:r>
                <a:rPr lang="fr-FR" dirty="0" smtClean="0"/>
                <a:t>Max </a:t>
              </a:r>
              <a:r>
                <a:rPr lang="fr-FR" i="1" dirty="0" smtClean="0"/>
                <a:t>z </a:t>
              </a:r>
              <a:r>
                <a:rPr lang="fr-FR" dirty="0" smtClean="0"/>
                <a:t>= </a:t>
              </a:r>
              <a:r>
                <a:rPr lang="fr-FR" i="1" dirty="0" smtClean="0"/>
                <a:t>cx</a:t>
              </a:r>
              <a:endParaRPr lang="fr-FR" dirty="0"/>
            </a:p>
            <a:p>
              <a:pPr algn="just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fr-FR" i="1" smtClean="0">
                        <a:latin typeface="Cambria Math"/>
                      </a:rPr>
                      <m:t>𝑠</m:t>
                    </m:r>
                    <m:r>
                      <a:rPr lang="fr-FR" i="1" smtClean="0">
                        <a:latin typeface="Cambria Math"/>
                      </a:rPr>
                      <m:t>.</m:t>
                    </m:r>
                    <m:r>
                      <a:rPr lang="fr-FR" i="1" smtClean="0">
                        <a:latin typeface="Cambria Math"/>
                      </a:rPr>
                      <m:t>𝑐</m:t>
                    </m:r>
                    <m:r>
                      <a:rPr lang="fr-FR" i="1" smtClean="0">
                        <a:latin typeface="Cambria Math"/>
                      </a:rPr>
                      <m:t>.</m:t>
                    </m:r>
                    <m:d>
                      <m:dPr>
                        <m:begChr m:val="{"/>
                        <m:endChr m:val=""/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fr-FR" i="1">
                                <a:latin typeface="Cambria Math"/>
                              </a:rPr>
                              <m:t>𝐴𝑥</m:t>
                            </m:r>
                            <m:r>
                              <a:rPr lang="fr-FR" i="1">
                                <a:latin typeface="Cambria Math"/>
                              </a:rPr>
                              <m:t>≤</m:t>
                            </m:r>
                            <m:r>
                              <a:rPr lang="fr-FR" i="1">
                                <a:latin typeface="Cambria Math"/>
                              </a:rPr>
                              <m:t>𝑏</m:t>
                            </m:r>
                          </m:e>
                          <m:e>
                            <m:r>
                              <a:rPr lang="fr-FR" i="1">
                                <a:latin typeface="Cambria Math"/>
                              </a:rPr>
                              <m:t>𝑥𝑖</m:t>
                            </m:r>
                            <m:r>
                              <a:rPr lang="fr-FR" i="1">
                                <a:latin typeface="Cambria Math"/>
                              </a:rPr>
                              <m:t>≥</m:t>
                            </m:r>
                            <m:r>
                              <a:rPr lang="fr-FR" i="1">
                                <a:latin typeface="Cambria Math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m:oMathPara>
              </a14:m>
              <a:endParaRPr lang="en-GB" dirty="0"/>
            </a:p>
          </dgm:t>
        </dgm:pt>
      </mc:Choice>
      <mc:Fallback xmlns="">
        <dgm:pt modelId="{31BB1C6D-CE67-4C5A-8F9E-7D4E0C8B6F32}">
          <dgm:prSet/>
          <dgm:spPr/>
          <dgm:t>
            <a:bodyPr/>
            <a:lstStyle/>
            <a:p>
              <a:pPr algn="just" rtl="0"/>
              <a:r>
                <a:rPr lang="fr-FR" dirty="0" smtClean="0"/>
                <a:t>Max </a:t>
              </a:r>
              <a:r>
                <a:rPr lang="fr-FR" i="1" dirty="0" smtClean="0"/>
                <a:t>z </a:t>
              </a:r>
              <a:r>
                <a:rPr lang="fr-FR" dirty="0" smtClean="0"/>
                <a:t>= </a:t>
              </a:r>
              <a:r>
                <a:rPr lang="fr-FR" i="1" dirty="0" smtClean="0"/>
                <a:t>cx</a:t>
              </a:r>
              <a:endParaRPr lang="fr-FR" dirty="0"/>
            </a:p>
            <a:p>
              <a:pPr algn="just"/>
              <a:r>
                <a:rPr lang="fr-FR" i="0" smtClean="0"/>
                <a:t>𝑠.𝑐.</a:t>
              </a:r>
              <a:r>
                <a:rPr lang="fr-FR" i="0"/>
                <a:t>{█(𝐴𝑥≤𝑏@𝑥𝑖≥0)┤</a:t>
              </a:r>
              <a:endParaRPr lang="en-GB" dirty="0"/>
            </a:p>
          </dgm:t>
        </dgm:pt>
      </mc:Fallback>
    </mc:AlternateContent>
    <dgm:pt modelId="{4FBA9C3A-6D95-4267-A8C4-BCBB419AE092}" type="parTrans" cxnId="{6C095DB0-70E8-48F5-9501-72DF6DA3A827}">
      <dgm:prSet/>
      <dgm:spPr/>
      <dgm:t>
        <a:bodyPr/>
        <a:lstStyle/>
        <a:p>
          <a:endParaRPr lang="fr-FR"/>
        </a:p>
      </dgm:t>
    </dgm:pt>
    <dgm:pt modelId="{89D04218-9148-47FE-BA46-06DED8DD9D6A}" type="sibTrans" cxnId="{6C095DB0-70E8-48F5-9501-72DF6DA3A827}">
      <dgm:prSet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7B0AACCA-3B57-4BE9-94B2-DA4F21DE18D2}">
          <dgm:prSet/>
          <dgm:spPr/>
          <dgm:t>
            <a:bodyPr/>
            <a:lstStyle/>
            <a:p>
              <a:r>
                <a:rPr lang="fr-FR" dirty="0" smtClean="0"/>
                <a:t>Ou </a:t>
              </a:r>
              <a:r>
                <a:rPr lang="fr-FR" i="1" dirty="0"/>
                <a:t>A </a:t>
              </a:r>
              <a:r>
                <a:rPr lang="fr-FR" dirty="0"/>
                <a:t>= (</a:t>
              </a:r>
              <a:r>
                <a:rPr lang="fr-FR" i="1" dirty="0" err="1"/>
                <a:t>aij</a:t>
              </a:r>
              <a:r>
                <a:rPr lang="fr-FR" dirty="0"/>
                <a:t>) </a:t>
              </a:r>
              <a14:m>
                <m:oMath xmlns:m="http://schemas.openxmlformats.org/officeDocument/2006/math">
                  <m:r>
                    <a:rPr lang="fr-FR" i="1">
                      <a:latin typeface="Cambria Math"/>
                    </a:rPr>
                    <m:t>∈ </m:t>
                  </m:r>
                  <m:r>
                    <m:rPr>
                      <m:sty m:val="p"/>
                    </m:rPr>
                    <a:rPr lang="fr-FR">
                      <a:latin typeface="Cambria Math"/>
                    </a:rPr>
                    <m:t>M</m:t>
                  </m:r>
                  <m:r>
                    <a:rPr lang="fr-FR" i="1" baseline="-25000">
                      <a:latin typeface="Cambria Math"/>
                    </a:rPr>
                    <m:t>𝑚</m:t>
                  </m:r>
                  <m:r>
                    <a:rPr lang="fr-FR" b="0" i="1" baseline="-25000" smtClean="0">
                      <a:latin typeface="Cambria Math"/>
                    </a:rPr>
                    <m:t>,</m:t>
                  </m:r>
                  <m:r>
                    <a:rPr lang="fr-FR" b="0" i="1" baseline="-25000" smtClean="0">
                      <a:latin typeface="Cambria Math"/>
                    </a:rPr>
                    <m:t>𝑛</m:t>
                  </m:r>
                  <m:r>
                    <a:rPr lang="fr-FR" b="0" i="1" smtClean="0">
                      <a:latin typeface="Cambria Math"/>
                    </a:rPr>
                    <m:t>, </m:t>
                  </m:r>
                  <m:r>
                    <a:rPr lang="fr-FR" i="1">
                      <a:latin typeface="Cambria Math"/>
                    </a:rPr>
                    <m:t> </m:t>
                  </m:r>
                  <m:r>
                    <a:rPr lang="fr-FR" i="1">
                      <a:latin typeface="Cambria Math"/>
                    </a:rPr>
                    <m:t>𝑏</m:t>
                  </m:r>
                  <m:r>
                    <a:rPr lang="fr-FR" i="1">
                      <a:latin typeface="Cambria Math"/>
                    </a:rPr>
                    <m:t> </m:t>
                  </m:r>
                  <m:r>
                    <a:rPr lang="fr-FR">
                      <a:latin typeface="Cambria Math"/>
                    </a:rPr>
                    <m:t>=</m:t>
                  </m:r>
                  <m:d>
                    <m:dPr>
                      <m:ctrlPr>
                        <a:rPr lang="fr-FR" i="1">
                          <a:latin typeface="Cambria Math"/>
                        </a:rPr>
                      </m:ctrlPr>
                    </m:dPr>
                    <m:e>
                      <m:f>
                        <m:fPr>
                          <m:type m:val="noBar"/>
                          <m:ctrlPr>
                            <a:rPr lang="fr-FR" i="1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fr-FR" i="1">
                                  <a:latin typeface="Cambria Math"/>
                                </a:rPr>
                                <m:t>𝑏</m:t>
                              </m:r>
                              <m:r>
                                <a:rPr lang="fr-FR" i="1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/>
                                </a:rPr>
                                <m:t>𝑏</m:t>
                              </m:r>
                              <m:r>
                                <a:rPr lang="fr-FR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fr-FR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fr-FR" i="1">
                                  <a:latin typeface="Cambria Math"/>
                                </a:rPr>
                                <m:t>.</m:t>
                              </m:r>
                            </m:e>
                          </m:eqAr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𝑏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𝑚</m:t>
                          </m:r>
                        </m:den>
                      </m:f>
                    </m:e>
                  </m:d>
                  <m:r>
                    <a:rPr lang="fr-FR" b="0" i="1" smtClean="0">
                      <a:latin typeface="Cambria Math"/>
                    </a:rPr>
                    <m:t>, </m:t>
                  </m:r>
                  <m:r>
                    <a:rPr lang="fr-FR" i="1">
                      <a:latin typeface="Cambria Math"/>
                    </a:rPr>
                    <m:t>𝑐</m:t>
                  </m:r>
                  <m:r>
                    <a:rPr lang="fr-FR" i="1">
                      <a:latin typeface="Cambria Math"/>
                    </a:rPr>
                    <m:t> </m:t>
                  </m:r>
                  <m:r>
                    <a:rPr lang="fr-FR">
                      <a:latin typeface="Cambria Math"/>
                    </a:rPr>
                    <m:t>= </m:t>
                  </m:r>
                  <m:d>
                    <m:dPr>
                      <m:begChr m:val="["/>
                      <m:endChr m:val="]"/>
                      <m:ctrlPr>
                        <a:rPr lang="fr-FR" i="1">
                          <a:latin typeface="Cambria Math"/>
                        </a:rPr>
                      </m:ctrlPr>
                    </m:dPr>
                    <m:e>
                      <m:r>
                        <a:rPr lang="fr-FR" i="1">
                          <a:latin typeface="Cambria Math"/>
                        </a:rPr>
                        <m:t>𝑐</m:t>
                      </m:r>
                      <m:r>
                        <a:rPr lang="fr-FR">
                          <a:latin typeface="Cambria Math"/>
                        </a:rPr>
                        <m:t>1</m:t>
                      </m:r>
                      <m:r>
                        <a:rPr lang="fr-FR">
                          <a:latin typeface="Cambria Math"/>
                        </a:rPr>
                        <m:t> </m:t>
                      </m:r>
                      <m:r>
                        <a:rPr lang="fr-FR" i="1">
                          <a:latin typeface="Cambria Math"/>
                        </a:rPr>
                        <m:t>𝑐</m:t>
                      </m:r>
                      <m:r>
                        <a:rPr lang="fr-FR">
                          <a:latin typeface="Cambria Math"/>
                        </a:rPr>
                        <m:t>2</m:t>
                      </m:r>
                      <m:r>
                        <a:rPr lang="fr-FR">
                          <a:latin typeface="Cambria Math"/>
                        </a:rPr>
                        <m:t> </m:t>
                      </m:r>
                      <m:r>
                        <a:rPr lang="fr-FR" i="1">
                          <a:latin typeface="Cambria Math"/>
                        </a:rPr>
                        <m:t>… </m:t>
                      </m:r>
                      <m:r>
                        <a:rPr lang="fr-FR" i="1">
                          <a:latin typeface="Cambria Math"/>
                        </a:rPr>
                        <m:t>𝑐𝑛</m:t>
                      </m:r>
                    </m:e>
                  </m:d>
                  <m:r>
                    <a:rPr lang="fr-FR" b="0" i="0" smtClean="0">
                      <a:latin typeface="Cambria Math"/>
                    </a:rPr>
                    <m:t>, </m:t>
                  </m:r>
                </m:oMath>
              </a14:m>
              <a:r>
                <a:rPr lang="fr-FR" dirty="0" smtClean="0"/>
                <a:t> </a:t>
              </a:r>
              <a:r>
                <a:rPr lang="fr-FR" i="1" dirty="0"/>
                <a:t>x </a:t>
              </a:r>
              <a:r>
                <a:rPr lang="fr-FR" dirty="0"/>
                <a:t>=</a:t>
              </a:r>
              <a14:m>
                <m:oMath xmlns:m="http://schemas.openxmlformats.org/officeDocument/2006/math">
                  <m:d>
                    <m:dPr>
                      <m:ctrlPr>
                        <a:rPr lang="fr-FR" i="1">
                          <a:latin typeface="Cambria Math"/>
                        </a:rPr>
                      </m:ctrlPr>
                    </m:dPr>
                    <m:e>
                      <m:f>
                        <m:fPr>
                          <m:type m:val="noBar"/>
                          <m:ctrlPr>
                            <a:rPr lang="fr-FR" i="1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fr-FR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fr-FR" i="1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fr-FR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fr-FR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fr-FR" i="1">
                                  <a:latin typeface="Cambria Math"/>
                                </a:rPr>
                                <m:t>.</m:t>
                              </m:r>
                            </m:e>
                          </m:eqArr>
                        </m:num>
                        <m:den>
                          <m:r>
                            <a:rPr lang="fr-FR" i="1">
                              <a:latin typeface="Cambria Math"/>
                            </a:rPr>
                            <m:t>𝑥𝑛</m:t>
                          </m:r>
                        </m:den>
                      </m:f>
                    </m:e>
                  </m:d>
                </m:oMath>
              </a14:m>
              <a:endParaRPr lang="fr-FR" dirty="0"/>
            </a:p>
          </dgm:t>
        </dgm:pt>
      </mc:Choice>
      <mc:Fallback xmlns="">
        <dgm:pt modelId="{7B0AACCA-3B57-4BE9-94B2-DA4F21DE18D2}">
          <dgm:prSet/>
          <dgm:spPr/>
          <dgm:t>
            <a:bodyPr/>
            <a:lstStyle/>
            <a:p>
              <a:r>
                <a:rPr lang="fr-FR" dirty="0" smtClean="0"/>
                <a:t>Ou </a:t>
              </a:r>
              <a:r>
                <a:rPr lang="fr-FR" i="1" dirty="0"/>
                <a:t>A </a:t>
              </a:r>
              <a:r>
                <a:rPr lang="fr-FR" dirty="0"/>
                <a:t>= (</a:t>
              </a:r>
              <a:r>
                <a:rPr lang="fr-FR" i="1" dirty="0" err="1"/>
                <a:t>aij</a:t>
              </a:r>
              <a:r>
                <a:rPr lang="fr-FR" dirty="0"/>
                <a:t>) </a:t>
              </a:r>
              <a:r>
                <a:rPr lang="fr-FR" i="0"/>
                <a:t>∈ M</a:t>
              </a:r>
              <a:r>
                <a:rPr lang="fr-FR" i="0" baseline="-25000"/>
                <a:t>𝑚</a:t>
              </a:r>
              <a:r>
                <a:rPr lang="fr-FR" b="0" i="0" baseline="-25000" smtClean="0">
                  <a:latin typeface="Cambria Math"/>
                </a:rPr>
                <a:t>,𝑛</a:t>
              </a:r>
              <a:r>
                <a:rPr lang="fr-FR" b="0" i="0" smtClean="0">
                  <a:latin typeface="Cambria Math"/>
                </a:rPr>
                <a:t>, </a:t>
              </a:r>
              <a:r>
                <a:rPr lang="fr-FR" i="0"/>
                <a:t> 𝑏 =(█(𝑏1@𝑏2@.@.@.)¦𝑏</a:t>
              </a:r>
              <a:r>
                <a:rPr lang="fr-FR" b="0" i="0" smtClean="0">
                  <a:latin typeface="Cambria Math"/>
                </a:rPr>
                <a:t>𝑚), </a:t>
              </a:r>
              <a:r>
                <a:rPr lang="fr-FR" i="0"/>
                <a:t>𝑐 = </a:t>
              </a:r>
              <a:r>
                <a:rPr lang="fr-FR" i="0">
                  <a:latin typeface="Cambria Math"/>
                </a:rPr>
                <a:t>[</a:t>
              </a:r>
              <a:r>
                <a:rPr lang="fr-FR" i="0"/>
                <a:t>𝑐1 𝑐2 … 𝑐</a:t>
              </a:r>
              <a:r>
                <a:rPr lang="fr-FR" b="0" i="0" smtClean="0">
                  <a:latin typeface="Cambria Math"/>
                </a:rPr>
                <a:t>𝑛], </a:t>
              </a:r>
              <a:r>
                <a:rPr lang="fr-FR" dirty="0" smtClean="0"/>
                <a:t> </a:t>
              </a:r>
              <a:r>
                <a:rPr lang="fr-FR" i="1" dirty="0"/>
                <a:t>x </a:t>
              </a:r>
              <a:r>
                <a:rPr lang="fr-FR" dirty="0"/>
                <a:t>=</a:t>
              </a:r>
              <a:r>
                <a:rPr lang="fr-FR" i="0"/>
                <a:t>(█(𝑥1@𝑥2@.@.@.)¦𝑥𝑛)</a:t>
              </a:r>
              <a:endParaRPr lang="fr-FR" dirty="0"/>
            </a:p>
          </dgm:t>
        </dgm:pt>
      </mc:Fallback>
    </mc:AlternateContent>
    <dgm:pt modelId="{BD9959B6-3ECE-4467-AA17-EC8306C1C3A0}" type="parTrans" cxnId="{DC4DAB0C-703D-4569-9B2F-5F98F08A21F5}">
      <dgm:prSet/>
      <dgm:spPr/>
      <dgm:t>
        <a:bodyPr/>
        <a:lstStyle/>
        <a:p>
          <a:endParaRPr lang="fr-FR"/>
        </a:p>
      </dgm:t>
    </dgm:pt>
    <dgm:pt modelId="{4AD24BB2-7DFD-4215-BAFF-CD983257F209}" type="sibTrans" cxnId="{DC4DAB0C-703D-4569-9B2F-5F98F08A21F5}">
      <dgm:prSet/>
      <dgm:spPr/>
      <dgm:t>
        <a:bodyPr/>
        <a:lstStyle/>
        <a:p>
          <a:endParaRPr lang="fr-FR"/>
        </a:p>
      </dgm:t>
    </dgm:pt>
    <dgm:pt modelId="{906C0AF0-297B-4329-B021-7819500478A7}" type="pres">
      <dgm:prSet presAssocID="{0665AEA3-BB5B-47DF-B4DE-2E24DA24F9C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3EC1F52-3924-47BA-85F4-20F9388B8F77}" type="pres">
      <dgm:prSet presAssocID="{31BB1C6D-CE67-4C5A-8F9E-7D4E0C8B6F32}" presName="circle1" presStyleLbl="node1" presStyleIdx="0" presStyleCnt="2"/>
      <dgm:spPr/>
      <dgm:t>
        <a:bodyPr/>
        <a:lstStyle/>
        <a:p>
          <a:endParaRPr lang="fr-FR"/>
        </a:p>
      </dgm:t>
    </dgm:pt>
    <dgm:pt modelId="{16CEE3A5-1FC3-4374-806B-C674334246E3}" type="pres">
      <dgm:prSet presAssocID="{31BB1C6D-CE67-4C5A-8F9E-7D4E0C8B6F32}" presName="space" presStyleCnt="0"/>
      <dgm:spPr/>
      <dgm:t>
        <a:bodyPr/>
        <a:lstStyle/>
        <a:p>
          <a:endParaRPr lang="fr-FR"/>
        </a:p>
      </dgm:t>
    </dgm:pt>
    <dgm:pt modelId="{AA320A85-1F35-477B-94AA-1B821307E1DC}" type="pres">
      <dgm:prSet presAssocID="{31BB1C6D-CE67-4C5A-8F9E-7D4E0C8B6F32}" presName="rect1" presStyleLbl="alignAcc1" presStyleIdx="0" presStyleCnt="2"/>
      <dgm:spPr/>
      <dgm:t>
        <a:bodyPr/>
        <a:lstStyle/>
        <a:p>
          <a:endParaRPr lang="fr-FR"/>
        </a:p>
      </dgm:t>
    </dgm:pt>
    <dgm:pt modelId="{CF737B2A-4A5A-445A-8CB5-7033039103ED}" type="pres">
      <dgm:prSet presAssocID="{7B0AACCA-3B57-4BE9-94B2-DA4F21DE18D2}" presName="vertSpace2" presStyleLbl="node1" presStyleIdx="0" presStyleCnt="2"/>
      <dgm:spPr/>
    </dgm:pt>
    <dgm:pt modelId="{27F5ABAE-B0B8-4014-9922-C1E52E533ED3}" type="pres">
      <dgm:prSet presAssocID="{7B0AACCA-3B57-4BE9-94B2-DA4F21DE18D2}" presName="circle2" presStyleLbl="node1" presStyleIdx="1" presStyleCnt="2"/>
      <dgm:spPr/>
    </dgm:pt>
    <dgm:pt modelId="{CA9EE8D8-9152-4E73-9D7D-F05D45344C3C}" type="pres">
      <dgm:prSet presAssocID="{7B0AACCA-3B57-4BE9-94B2-DA4F21DE18D2}" presName="rect2" presStyleLbl="alignAcc1" presStyleIdx="1" presStyleCnt="2"/>
      <dgm:spPr/>
      <dgm:t>
        <a:bodyPr/>
        <a:lstStyle/>
        <a:p>
          <a:endParaRPr lang="fr-FR"/>
        </a:p>
      </dgm:t>
    </dgm:pt>
    <dgm:pt modelId="{85A2E2BC-9078-4E78-971D-487BC495ADE1}" type="pres">
      <dgm:prSet presAssocID="{31BB1C6D-CE67-4C5A-8F9E-7D4E0C8B6F32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416701-52DE-444E-B6CC-88E6FEDAE8EF}" type="pres">
      <dgm:prSet presAssocID="{7B0AACCA-3B57-4BE9-94B2-DA4F21DE18D2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C4DAB0C-703D-4569-9B2F-5F98F08A21F5}" srcId="{0665AEA3-BB5B-47DF-B4DE-2E24DA24F9C9}" destId="{7B0AACCA-3B57-4BE9-94B2-DA4F21DE18D2}" srcOrd="1" destOrd="0" parTransId="{BD9959B6-3ECE-4467-AA17-EC8306C1C3A0}" sibTransId="{4AD24BB2-7DFD-4215-BAFF-CD983257F209}"/>
    <dgm:cxn modelId="{6C095DB0-70E8-48F5-9501-72DF6DA3A827}" srcId="{0665AEA3-BB5B-47DF-B4DE-2E24DA24F9C9}" destId="{31BB1C6D-CE67-4C5A-8F9E-7D4E0C8B6F32}" srcOrd="0" destOrd="0" parTransId="{4FBA9C3A-6D95-4267-A8C4-BCBB419AE092}" sibTransId="{89D04218-9148-47FE-BA46-06DED8DD9D6A}"/>
    <dgm:cxn modelId="{0A2AB497-5785-47E6-81B4-74DCE4D27BE1}" type="presOf" srcId="{0665AEA3-BB5B-47DF-B4DE-2E24DA24F9C9}" destId="{906C0AF0-297B-4329-B021-7819500478A7}" srcOrd="0" destOrd="0" presId="urn:microsoft.com/office/officeart/2005/8/layout/target3"/>
    <dgm:cxn modelId="{67085B08-CB21-43E0-A507-0832689B7314}" type="presOf" srcId="{31BB1C6D-CE67-4C5A-8F9E-7D4E0C8B6F32}" destId="{85A2E2BC-9078-4E78-971D-487BC495ADE1}" srcOrd="1" destOrd="0" presId="urn:microsoft.com/office/officeart/2005/8/layout/target3"/>
    <dgm:cxn modelId="{7E49EEE1-32BA-4785-9DFC-DFFC8D19A3FE}" type="presOf" srcId="{31BB1C6D-CE67-4C5A-8F9E-7D4E0C8B6F32}" destId="{AA320A85-1F35-477B-94AA-1B821307E1DC}" srcOrd="0" destOrd="0" presId="urn:microsoft.com/office/officeart/2005/8/layout/target3"/>
    <dgm:cxn modelId="{19853C41-656A-4618-9F63-B680B0A41F4D}" type="presOf" srcId="{7B0AACCA-3B57-4BE9-94B2-DA4F21DE18D2}" destId="{CA9EE8D8-9152-4E73-9D7D-F05D45344C3C}" srcOrd="0" destOrd="0" presId="urn:microsoft.com/office/officeart/2005/8/layout/target3"/>
    <dgm:cxn modelId="{51DF8F44-BAE1-4ADD-8072-54601DB5631F}" type="presOf" srcId="{7B0AACCA-3B57-4BE9-94B2-DA4F21DE18D2}" destId="{7C416701-52DE-444E-B6CC-88E6FEDAE8EF}" srcOrd="1" destOrd="0" presId="urn:microsoft.com/office/officeart/2005/8/layout/target3"/>
    <dgm:cxn modelId="{6C03FECA-88A5-4663-80DB-287E87E4C0A8}" type="presParOf" srcId="{906C0AF0-297B-4329-B021-7819500478A7}" destId="{C3EC1F52-3924-47BA-85F4-20F9388B8F77}" srcOrd="0" destOrd="0" presId="urn:microsoft.com/office/officeart/2005/8/layout/target3"/>
    <dgm:cxn modelId="{2A834543-B58E-4E03-B958-E062A735DE2E}" type="presParOf" srcId="{906C0AF0-297B-4329-B021-7819500478A7}" destId="{16CEE3A5-1FC3-4374-806B-C674334246E3}" srcOrd="1" destOrd="0" presId="urn:microsoft.com/office/officeart/2005/8/layout/target3"/>
    <dgm:cxn modelId="{8D0053A3-9250-41D4-BA64-671749200E64}" type="presParOf" srcId="{906C0AF0-297B-4329-B021-7819500478A7}" destId="{AA320A85-1F35-477B-94AA-1B821307E1DC}" srcOrd="2" destOrd="0" presId="urn:microsoft.com/office/officeart/2005/8/layout/target3"/>
    <dgm:cxn modelId="{D1730401-5357-4AF7-AA37-F76681D3196A}" type="presParOf" srcId="{906C0AF0-297B-4329-B021-7819500478A7}" destId="{CF737B2A-4A5A-445A-8CB5-7033039103ED}" srcOrd="3" destOrd="0" presId="urn:microsoft.com/office/officeart/2005/8/layout/target3"/>
    <dgm:cxn modelId="{4A80C243-5943-4FD7-A5C9-52AA30D549D4}" type="presParOf" srcId="{906C0AF0-297B-4329-B021-7819500478A7}" destId="{27F5ABAE-B0B8-4014-9922-C1E52E533ED3}" srcOrd="4" destOrd="0" presId="urn:microsoft.com/office/officeart/2005/8/layout/target3"/>
    <dgm:cxn modelId="{4D2E0BE1-C1C6-4CAB-92A3-D08219358540}" type="presParOf" srcId="{906C0AF0-297B-4329-B021-7819500478A7}" destId="{CA9EE8D8-9152-4E73-9D7D-F05D45344C3C}" srcOrd="5" destOrd="0" presId="urn:microsoft.com/office/officeart/2005/8/layout/target3"/>
    <dgm:cxn modelId="{E961FDDF-B742-4C38-8F6D-A5E12223BCC5}" type="presParOf" srcId="{906C0AF0-297B-4329-B021-7819500478A7}" destId="{85A2E2BC-9078-4E78-971D-487BC495ADE1}" srcOrd="6" destOrd="0" presId="urn:microsoft.com/office/officeart/2005/8/layout/target3"/>
    <dgm:cxn modelId="{ACA57E9D-2C39-42EE-96BC-1B5B85FBC1DD}" type="presParOf" srcId="{906C0AF0-297B-4329-B021-7819500478A7}" destId="{7C416701-52DE-444E-B6CC-88E6FEDAE8EF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C0844E-D9B9-41B7-A512-3FA15EBE3A0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5C98400-301F-4709-A6B1-66F4DB5BE504}">
      <dgm:prSet/>
      <dgm:spPr/>
      <dgm:t>
        <a:bodyPr/>
        <a:lstStyle/>
        <a:p>
          <a:pPr algn="just" rtl="0"/>
          <a:r>
            <a:rPr lang="fr-FR" b="1" dirty="0" smtClean="0"/>
            <a:t>Corollaire 1. </a:t>
          </a:r>
          <a:r>
            <a:rPr lang="fr-FR" dirty="0" smtClean="0"/>
            <a:t>Soit x* une solution admissible du primal et y* une solution admissible du dual.</a:t>
          </a:r>
        </a:p>
        <a:p>
          <a:pPr algn="just"/>
          <a:r>
            <a:rPr lang="fr-FR" dirty="0" smtClean="0"/>
            <a:t>Si Cx* =λ*b alors x* est une solution optimale de (P) et λ* une solution optimale de (D). </a:t>
          </a:r>
          <a:endParaRPr lang="en-GB" dirty="0"/>
        </a:p>
      </dgm:t>
    </dgm:pt>
    <dgm:pt modelId="{A7437FC6-DD32-43BF-892A-91C0D69F84C1}" type="parTrans" cxnId="{6731F010-F77E-44B9-A986-E0527D7C9CA2}">
      <dgm:prSet/>
      <dgm:spPr/>
      <dgm:t>
        <a:bodyPr/>
        <a:lstStyle/>
        <a:p>
          <a:endParaRPr lang="fr-FR"/>
        </a:p>
      </dgm:t>
    </dgm:pt>
    <dgm:pt modelId="{E7160C8B-2C2E-4842-9B32-74C9B84D2479}" type="sibTrans" cxnId="{6731F010-F77E-44B9-A986-E0527D7C9CA2}">
      <dgm:prSet/>
      <dgm:spPr/>
      <dgm:t>
        <a:bodyPr/>
        <a:lstStyle/>
        <a:p>
          <a:endParaRPr lang="fr-FR"/>
        </a:p>
      </dgm:t>
    </dgm:pt>
    <dgm:pt modelId="{46541380-B59C-4B57-8C1E-9F821638E7D1}">
      <dgm:prSet/>
      <dgm:spPr/>
      <dgm:t>
        <a:bodyPr/>
        <a:lstStyle/>
        <a:p>
          <a:r>
            <a:rPr lang="fr-FR" b="1" dirty="0" smtClean="0"/>
            <a:t>Théorème 2.</a:t>
          </a:r>
          <a:r>
            <a:rPr lang="fr-FR" dirty="0" smtClean="0"/>
            <a:t> (La dualité forte) Si le problème primal (P) a une solution optimale x*alors le problème dual (D) a une solution optimale y* et les valeurs optimales coïncident :</a:t>
          </a:r>
        </a:p>
        <a:p>
          <a:r>
            <a:rPr lang="fr-FR" dirty="0" smtClean="0"/>
            <a:t>cx* =λ*b  autrement dit z* =w*</a:t>
          </a:r>
          <a:endParaRPr lang="fr-FR" dirty="0"/>
        </a:p>
      </dgm:t>
    </dgm:pt>
    <dgm:pt modelId="{58904205-9A64-4D69-9B48-AF25BB7241D7}" type="parTrans" cxnId="{E5929FF7-A05E-455F-BE4B-79D3455946E2}">
      <dgm:prSet/>
      <dgm:spPr/>
      <dgm:t>
        <a:bodyPr/>
        <a:lstStyle/>
        <a:p>
          <a:endParaRPr lang="fr-FR"/>
        </a:p>
      </dgm:t>
    </dgm:pt>
    <dgm:pt modelId="{8D76E305-B8CD-4162-8C66-2FC073A18050}" type="sibTrans" cxnId="{E5929FF7-A05E-455F-BE4B-79D3455946E2}">
      <dgm:prSet/>
      <dgm:spPr/>
      <dgm:t>
        <a:bodyPr/>
        <a:lstStyle/>
        <a:p>
          <a:endParaRPr lang="fr-FR"/>
        </a:p>
      </dgm:t>
    </dgm:pt>
    <dgm:pt modelId="{30AD4CB4-D1CD-4174-ACAF-3EDFFDD6DCCE}" type="pres">
      <dgm:prSet presAssocID="{30C0844E-D9B9-41B7-A512-3FA15EBE3A0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69C616C-5148-449C-BCA5-C3AE20FD462D}" type="pres">
      <dgm:prSet presAssocID="{85C98400-301F-4709-A6B1-66F4DB5BE504}" presName="circle1" presStyleLbl="node1" presStyleIdx="0" presStyleCnt="2"/>
      <dgm:spPr/>
    </dgm:pt>
    <dgm:pt modelId="{EAB853D6-6175-40D4-91F5-01387D622A33}" type="pres">
      <dgm:prSet presAssocID="{85C98400-301F-4709-A6B1-66F4DB5BE504}" presName="space" presStyleCnt="0"/>
      <dgm:spPr/>
    </dgm:pt>
    <dgm:pt modelId="{6BAB3BD2-3240-492D-9AA6-1C43B500E317}" type="pres">
      <dgm:prSet presAssocID="{85C98400-301F-4709-A6B1-66F4DB5BE504}" presName="rect1" presStyleLbl="alignAcc1" presStyleIdx="0" presStyleCnt="2" custLinFactNeighborX="1718"/>
      <dgm:spPr/>
      <dgm:t>
        <a:bodyPr/>
        <a:lstStyle/>
        <a:p>
          <a:endParaRPr lang="fr-FR"/>
        </a:p>
      </dgm:t>
    </dgm:pt>
    <dgm:pt modelId="{F33C5491-BA6E-4EDE-81B1-8324A8A2B68E}" type="pres">
      <dgm:prSet presAssocID="{46541380-B59C-4B57-8C1E-9F821638E7D1}" presName="vertSpace2" presStyleLbl="node1" presStyleIdx="0" presStyleCnt="2"/>
      <dgm:spPr/>
    </dgm:pt>
    <dgm:pt modelId="{5D790E07-9F6B-4AC1-B552-552565F5A3B7}" type="pres">
      <dgm:prSet presAssocID="{46541380-B59C-4B57-8C1E-9F821638E7D1}" presName="circle2" presStyleLbl="node1" presStyleIdx="1" presStyleCnt="2"/>
      <dgm:spPr/>
    </dgm:pt>
    <dgm:pt modelId="{488555E4-C553-40BD-BB4D-E0A8CF7D6673}" type="pres">
      <dgm:prSet presAssocID="{46541380-B59C-4B57-8C1E-9F821638E7D1}" presName="rect2" presStyleLbl="alignAcc1" presStyleIdx="1" presStyleCnt="2"/>
      <dgm:spPr/>
      <dgm:t>
        <a:bodyPr/>
        <a:lstStyle/>
        <a:p>
          <a:endParaRPr lang="fr-FR"/>
        </a:p>
      </dgm:t>
    </dgm:pt>
    <dgm:pt modelId="{E9F83A64-B6F2-42A5-B953-EE07A7EBC785}" type="pres">
      <dgm:prSet presAssocID="{85C98400-301F-4709-A6B1-66F4DB5BE504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C59509-8F40-4B65-8A2D-478A187421E0}" type="pres">
      <dgm:prSet presAssocID="{46541380-B59C-4B57-8C1E-9F821638E7D1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731F010-F77E-44B9-A986-E0527D7C9CA2}" srcId="{30C0844E-D9B9-41B7-A512-3FA15EBE3A05}" destId="{85C98400-301F-4709-A6B1-66F4DB5BE504}" srcOrd="0" destOrd="0" parTransId="{A7437FC6-DD32-43BF-892A-91C0D69F84C1}" sibTransId="{E7160C8B-2C2E-4842-9B32-74C9B84D2479}"/>
    <dgm:cxn modelId="{E5929FF7-A05E-455F-BE4B-79D3455946E2}" srcId="{30C0844E-D9B9-41B7-A512-3FA15EBE3A05}" destId="{46541380-B59C-4B57-8C1E-9F821638E7D1}" srcOrd="1" destOrd="0" parTransId="{58904205-9A64-4D69-9B48-AF25BB7241D7}" sibTransId="{8D76E305-B8CD-4162-8C66-2FC073A18050}"/>
    <dgm:cxn modelId="{737355AA-A99C-4E62-83E4-0A0DF74310AD}" type="presOf" srcId="{30C0844E-D9B9-41B7-A512-3FA15EBE3A05}" destId="{30AD4CB4-D1CD-4174-ACAF-3EDFFDD6DCCE}" srcOrd="0" destOrd="0" presId="urn:microsoft.com/office/officeart/2005/8/layout/target3"/>
    <dgm:cxn modelId="{ED62E885-F1A5-4E82-8C3C-32B338422FA2}" type="presOf" srcId="{46541380-B59C-4B57-8C1E-9F821638E7D1}" destId="{16C59509-8F40-4B65-8A2D-478A187421E0}" srcOrd="1" destOrd="0" presId="urn:microsoft.com/office/officeart/2005/8/layout/target3"/>
    <dgm:cxn modelId="{A8B27078-9C89-4D0A-8F42-09A7BE9314CE}" type="presOf" srcId="{85C98400-301F-4709-A6B1-66F4DB5BE504}" destId="{E9F83A64-B6F2-42A5-B953-EE07A7EBC785}" srcOrd="1" destOrd="0" presId="urn:microsoft.com/office/officeart/2005/8/layout/target3"/>
    <dgm:cxn modelId="{34A8E55D-8A86-4517-B2F8-501F2BEEB381}" type="presOf" srcId="{85C98400-301F-4709-A6B1-66F4DB5BE504}" destId="{6BAB3BD2-3240-492D-9AA6-1C43B500E317}" srcOrd="0" destOrd="0" presId="urn:microsoft.com/office/officeart/2005/8/layout/target3"/>
    <dgm:cxn modelId="{A740CC47-98C2-4294-97D8-86BB44CDA356}" type="presOf" srcId="{46541380-B59C-4B57-8C1E-9F821638E7D1}" destId="{488555E4-C553-40BD-BB4D-E0A8CF7D6673}" srcOrd="0" destOrd="0" presId="urn:microsoft.com/office/officeart/2005/8/layout/target3"/>
    <dgm:cxn modelId="{B6C7D785-DAF3-4393-94DA-9ECA54355673}" type="presParOf" srcId="{30AD4CB4-D1CD-4174-ACAF-3EDFFDD6DCCE}" destId="{269C616C-5148-449C-BCA5-C3AE20FD462D}" srcOrd="0" destOrd="0" presId="urn:microsoft.com/office/officeart/2005/8/layout/target3"/>
    <dgm:cxn modelId="{C27739B3-4AC2-4850-AB23-82FC43870A4C}" type="presParOf" srcId="{30AD4CB4-D1CD-4174-ACAF-3EDFFDD6DCCE}" destId="{EAB853D6-6175-40D4-91F5-01387D622A33}" srcOrd="1" destOrd="0" presId="urn:microsoft.com/office/officeart/2005/8/layout/target3"/>
    <dgm:cxn modelId="{C8E17CE9-429B-48D8-B879-2745FC8BD652}" type="presParOf" srcId="{30AD4CB4-D1CD-4174-ACAF-3EDFFDD6DCCE}" destId="{6BAB3BD2-3240-492D-9AA6-1C43B500E317}" srcOrd="2" destOrd="0" presId="urn:microsoft.com/office/officeart/2005/8/layout/target3"/>
    <dgm:cxn modelId="{8A21A19E-74A9-49C2-B33C-248984D2E67F}" type="presParOf" srcId="{30AD4CB4-D1CD-4174-ACAF-3EDFFDD6DCCE}" destId="{F33C5491-BA6E-4EDE-81B1-8324A8A2B68E}" srcOrd="3" destOrd="0" presId="urn:microsoft.com/office/officeart/2005/8/layout/target3"/>
    <dgm:cxn modelId="{59806840-DDED-47FB-8CA0-C3F905C8EFC1}" type="presParOf" srcId="{30AD4CB4-D1CD-4174-ACAF-3EDFFDD6DCCE}" destId="{5D790E07-9F6B-4AC1-B552-552565F5A3B7}" srcOrd="4" destOrd="0" presId="urn:microsoft.com/office/officeart/2005/8/layout/target3"/>
    <dgm:cxn modelId="{68F5F75E-0EEF-4B44-A266-3541D4745C0D}" type="presParOf" srcId="{30AD4CB4-D1CD-4174-ACAF-3EDFFDD6DCCE}" destId="{488555E4-C553-40BD-BB4D-E0A8CF7D6673}" srcOrd="5" destOrd="0" presId="urn:microsoft.com/office/officeart/2005/8/layout/target3"/>
    <dgm:cxn modelId="{2C972BFB-6D91-4446-92AC-3139FA1B9C00}" type="presParOf" srcId="{30AD4CB4-D1CD-4174-ACAF-3EDFFDD6DCCE}" destId="{E9F83A64-B6F2-42A5-B953-EE07A7EBC785}" srcOrd="6" destOrd="0" presId="urn:microsoft.com/office/officeart/2005/8/layout/target3"/>
    <dgm:cxn modelId="{55D89AB4-B215-4884-BB86-CBB20952F551}" type="presParOf" srcId="{30AD4CB4-D1CD-4174-ACAF-3EDFFDD6DCCE}" destId="{16C59509-8F40-4B65-8A2D-478A187421E0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0C0844E-D9B9-41B7-A512-3FA15EBE3A0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5C98400-301F-4709-A6B1-66F4DB5BE504}">
      <dgm:prSet/>
      <dgm:spPr>
        <a:blipFill rotWithShape="1">
          <a:blip xmlns:r="http://schemas.openxmlformats.org/officeDocument/2006/relationships" r:embed="rId1"/>
          <a:stretch>
            <a:fillRect l="-1098" r="-137"/>
          </a:stretch>
        </a:blipFill>
      </dgm:spPr>
      <dgm:t>
        <a:bodyPr/>
        <a:lstStyle/>
        <a:p>
          <a:r>
            <a:rPr lang="fr-FR">
              <a:noFill/>
            </a:rPr>
            <a:t> </a:t>
          </a:r>
        </a:p>
      </dgm:t>
    </dgm:pt>
    <dgm:pt modelId="{A7437FC6-DD32-43BF-892A-91C0D69F84C1}" type="parTrans" cxnId="{6731F010-F77E-44B9-A986-E0527D7C9CA2}">
      <dgm:prSet/>
      <dgm:spPr/>
      <dgm:t>
        <a:bodyPr/>
        <a:lstStyle/>
        <a:p>
          <a:endParaRPr lang="fr-FR"/>
        </a:p>
      </dgm:t>
    </dgm:pt>
    <dgm:pt modelId="{E7160C8B-2C2E-4842-9B32-74C9B84D2479}" type="sibTrans" cxnId="{6731F010-F77E-44B9-A986-E0527D7C9CA2}">
      <dgm:prSet/>
      <dgm:spPr/>
      <dgm:t>
        <a:bodyPr/>
        <a:lstStyle/>
        <a:p>
          <a:endParaRPr lang="fr-FR"/>
        </a:p>
      </dgm:t>
    </dgm:pt>
    <dgm:pt modelId="{02C3CF16-1E7A-489C-B840-E968A245F029}">
      <dgm:prSet/>
      <dgm:spPr/>
      <dgm:t>
        <a:bodyPr/>
        <a:lstStyle/>
        <a:p>
          <a:pPr algn="just" rtl="0"/>
          <a:r>
            <a:rPr lang="fr-FR" dirty="0" smtClean="0"/>
            <a:t>La </a:t>
          </a:r>
          <a:r>
            <a:rPr lang="fr-FR" dirty="0" err="1" smtClean="0"/>
            <a:t>i</a:t>
          </a:r>
          <a:r>
            <a:rPr lang="fr-FR" baseline="30000" dirty="0" err="1" smtClean="0"/>
            <a:t>eme</a:t>
          </a:r>
          <a:r>
            <a:rPr lang="fr-FR" dirty="0" smtClean="0"/>
            <a:t> contrainte du programmation linéaire sera dite serrée si A</a:t>
          </a:r>
          <a:r>
            <a:rPr lang="fr-FR" baseline="-25000" dirty="0" smtClean="0"/>
            <a:t>i</a:t>
          </a:r>
          <a:r>
            <a:rPr lang="fr-FR" dirty="0" smtClean="0"/>
            <a:t>x*=b</a:t>
          </a:r>
          <a:r>
            <a:rPr lang="fr-FR" baseline="-25000" dirty="0" smtClean="0"/>
            <a:t>i , </a:t>
          </a:r>
          <a:r>
            <a:rPr lang="fr-FR" dirty="0" smtClean="0"/>
            <a:t>elle sera dite relâchée si  A</a:t>
          </a:r>
          <a:r>
            <a:rPr lang="fr-FR" baseline="-25000" dirty="0" smtClean="0"/>
            <a:t>i</a:t>
          </a:r>
          <a:r>
            <a:rPr lang="fr-FR" dirty="0" smtClean="0"/>
            <a:t>x*&lt;b</a:t>
          </a:r>
          <a:r>
            <a:rPr lang="fr-FR" baseline="-25000" dirty="0" smtClean="0"/>
            <a:t>i</a:t>
          </a:r>
          <a:r>
            <a:rPr lang="fr-FR" dirty="0" smtClean="0"/>
            <a:t> .</a:t>
          </a:r>
          <a:endParaRPr lang="en-GB" dirty="0"/>
        </a:p>
      </dgm:t>
    </dgm:pt>
    <dgm:pt modelId="{B142807B-B690-4546-9514-D545A8FEA75A}" type="parTrans" cxnId="{9900098A-3BEA-43DA-B7D6-A7BA0ED78F4C}">
      <dgm:prSet/>
      <dgm:spPr/>
      <dgm:t>
        <a:bodyPr/>
        <a:lstStyle/>
        <a:p>
          <a:endParaRPr lang="fr-FR"/>
        </a:p>
      </dgm:t>
    </dgm:pt>
    <dgm:pt modelId="{9E56EF86-D30E-4EE1-8EDC-BC0C01CBBA5D}" type="sibTrans" cxnId="{9900098A-3BEA-43DA-B7D6-A7BA0ED78F4C}">
      <dgm:prSet/>
      <dgm:spPr/>
      <dgm:t>
        <a:bodyPr/>
        <a:lstStyle/>
        <a:p>
          <a:endParaRPr lang="fr-FR"/>
        </a:p>
      </dgm:t>
    </dgm:pt>
    <dgm:pt modelId="{30AD4CB4-D1CD-4174-ACAF-3EDFFDD6DCCE}" type="pres">
      <dgm:prSet presAssocID="{30C0844E-D9B9-41B7-A512-3FA15EBE3A0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69C616C-5148-449C-BCA5-C3AE20FD462D}" type="pres">
      <dgm:prSet presAssocID="{85C98400-301F-4709-A6B1-66F4DB5BE504}" presName="circle1" presStyleLbl="node1" presStyleIdx="0" presStyleCnt="2"/>
      <dgm:spPr/>
    </dgm:pt>
    <dgm:pt modelId="{EAB853D6-6175-40D4-91F5-01387D622A33}" type="pres">
      <dgm:prSet presAssocID="{85C98400-301F-4709-A6B1-66F4DB5BE504}" presName="space" presStyleCnt="0"/>
      <dgm:spPr/>
    </dgm:pt>
    <dgm:pt modelId="{6BAB3BD2-3240-492D-9AA6-1C43B500E317}" type="pres">
      <dgm:prSet presAssocID="{85C98400-301F-4709-A6B1-66F4DB5BE504}" presName="rect1" presStyleLbl="alignAcc1" presStyleIdx="0" presStyleCnt="2" custLinFactNeighborX="1718"/>
      <dgm:spPr/>
      <dgm:t>
        <a:bodyPr/>
        <a:lstStyle/>
        <a:p>
          <a:endParaRPr lang="fr-FR"/>
        </a:p>
      </dgm:t>
    </dgm:pt>
    <dgm:pt modelId="{0C2C4161-6519-4E1F-8259-ED0CCD783BB1}" type="pres">
      <dgm:prSet presAssocID="{02C3CF16-1E7A-489C-B840-E968A245F029}" presName="vertSpace2" presStyleLbl="node1" presStyleIdx="0" presStyleCnt="2"/>
      <dgm:spPr/>
    </dgm:pt>
    <dgm:pt modelId="{19C6269C-67BE-4251-BC97-00F007978457}" type="pres">
      <dgm:prSet presAssocID="{02C3CF16-1E7A-489C-B840-E968A245F029}" presName="circle2" presStyleLbl="node1" presStyleIdx="1" presStyleCnt="2"/>
      <dgm:spPr/>
    </dgm:pt>
    <dgm:pt modelId="{C3FF6BA6-5B68-4CF4-99C8-AA4B435771E9}" type="pres">
      <dgm:prSet presAssocID="{02C3CF16-1E7A-489C-B840-E968A245F029}" presName="rect2" presStyleLbl="alignAcc1" presStyleIdx="1" presStyleCnt="2"/>
      <dgm:spPr/>
      <dgm:t>
        <a:bodyPr/>
        <a:lstStyle/>
        <a:p>
          <a:endParaRPr lang="fr-FR"/>
        </a:p>
      </dgm:t>
    </dgm:pt>
    <dgm:pt modelId="{E9F83A64-B6F2-42A5-B953-EE07A7EBC785}" type="pres">
      <dgm:prSet presAssocID="{85C98400-301F-4709-A6B1-66F4DB5BE504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0CA0BD-9567-43D9-81C8-BC62FB883994}" type="pres">
      <dgm:prSet presAssocID="{02C3CF16-1E7A-489C-B840-E968A245F029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E714D63-4AA5-4138-BC60-921C61C77F36}" type="presOf" srcId="{85C98400-301F-4709-A6B1-66F4DB5BE504}" destId="{6BAB3BD2-3240-492D-9AA6-1C43B500E317}" srcOrd="0" destOrd="0" presId="urn:microsoft.com/office/officeart/2005/8/layout/target3"/>
    <dgm:cxn modelId="{6731F010-F77E-44B9-A986-E0527D7C9CA2}" srcId="{30C0844E-D9B9-41B7-A512-3FA15EBE3A05}" destId="{85C98400-301F-4709-A6B1-66F4DB5BE504}" srcOrd="0" destOrd="0" parTransId="{A7437FC6-DD32-43BF-892A-91C0D69F84C1}" sibTransId="{E7160C8B-2C2E-4842-9B32-74C9B84D2479}"/>
    <dgm:cxn modelId="{C84C0A79-960B-4EDB-BEA2-319D87C9ECE3}" type="presOf" srcId="{02C3CF16-1E7A-489C-B840-E968A245F029}" destId="{4D0CA0BD-9567-43D9-81C8-BC62FB883994}" srcOrd="1" destOrd="0" presId="urn:microsoft.com/office/officeart/2005/8/layout/target3"/>
    <dgm:cxn modelId="{3C7D8A08-83BE-4C15-AB7E-9292F00DDB70}" type="presOf" srcId="{02C3CF16-1E7A-489C-B840-E968A245F029}" destId="{C3FF6BA6-5B68-4CF4-99C8-AA4B435771E9}" srcOrd="0" destOrd="0" presId="urn:microsoft.com/office/officeart/2005/8/layout/target3"/>
    <dgm:cxn modelId="{F429AF0B-BB29-4965-8CD5-721D0217CB5A}" type="presOf" srcId="{85C98400-301F-4709-A6B1-66F4DB5BE504}" destId="{E9F83A64-B6F2-42A5-B953-EE07A7EBC785}" srcOrd="1" destOrd="0" presId="urn:microsoft.com/office/officeart/2005/8/layout/target3"/>
    <dgm:cxn modelId="{9900098A-3BEA-43DA-B7D6-A7BA0ED78F4C}" srcId="{30C0844E-D9B9-41B7-A512-3FA15EBE3A05}" destId="{02C3CF16-1E7A-489C-B840-E968A245F029}" srcOrd="1" destOrd="0" parTransId="{B142807B-B690-4546-9514-D545A8FEA75A}" sibTransId="{9E56EF86-D30E-4EE1-8EDC-BC0C01CBBA5D}"/>
    <dgm:cxn modelId="{BF86A1D5-3FCB-4A89-AC0C-1D2553FF0C84}" type="presOf" srcId="{30C0844E-D9B9-41B7-A512-3FA15EBE3A05}" destId="{30AD4CB4-D1CD-4174-ACAF-3EDFFDD6DCCE}" srcOrd="0" destOrd="0" presId="urn:microsoft.com/office/officeart/2005/8/layout/target3"/>
    <dgm:cxn modelId="{E2A6668A-DD13-4F45-AFEB-0F8FE1E01CE2}" type="presParOf" srcId="{30AD4CB4-D1CD-4174-ACAF-3EDFFDD6DCCE}" destId="{269C616C-5148-449C-BCA5-C3AE20FD462D}" srcOrd="0" destOrd="0" presId="urn:microsoft.com/office/officeart/2005/8/layout/target3"/>
    <dgm:cxn modelId="{7A0E3A0B-0F6B-45DD-A04C-AC960E9CE031}" type="presParOf" srcId="{30AD4CB4-D1CD-4174-ACAF-3EDFFDD6DCCE}" destId="{EAB853D6-6175-40D4-91F5-01387D622A33}" srcOrd="1" destOrd="0" presId="urn:microsoft.com/office/officeart/2005/8/layout/target3"/>
    <dgm:cxn modelId="{8B2C8938-4C23-4D1E-BF38-C4FC60DC94FD}" type="presParOf" srcId="{30AD4CB4-D1CD-4174-ACAF-3EDFFDD6DCCE}" destId="{6BAB3BD2-3240-492D-9AA6-1C43B500E317}" srcOrd="2" destOrd="0" presId="urn:microsoft.com/office/officeart/2005/8/layout/target3"/>
    <dgm:cxn modelId="{A3D52AE0-88D4-4899-88E0-78CBF96FBACA}" type="presParOf" srcId="{30AD4CB4-D1CD-4174-ACAF-3EDFFDD6DCCE}" destId="{0C2C4161-6519-4E1F-8259-ED0CCD783BB1}" srcOrd="3" destOrd="0" presId="urn:microsoft.com/office/officeart/2005/8/layout/target3"/>
    <dgm:cxn modelId="{80424CC3-F984-4EC6-934B-31F13ABCB39B}" type="presParOf" srcId="{30AD4CB4-D1CD-4174-ACAF-3EDFFDD6DCCE}" destId="{19C6269C-67BE-4251-BC97-00F007978457}" srcOrd="4" destOrd="0" presId="urn:microsoft.com/office/officeart/2005/8/layout/target3"/>
    <dgm:cxn modelId="{49F78BC0-66B9-4078-93C1-47C0A8B94084}" type="presParOf" srcId="{30AD4CB4-D1CD-4174-ACAF-3EDFFDD6DCCE}" destId="{C3FF6BA6-5B68-4CF4-99C8-AA4B435771E9}" srcOrd="5" destOrd="0" presId="urn:microsoft.com/office/officeart/2005/8/layout/target3"/>
    <dgm:cxn modelId="{8F093E68-A343-40D1-B916-39A464C1862B}" type="presParOf" srcId="{30AD4CB4-D1CD-4174-ACAF-3EDFFDD6DCCE}" destId="{E9F83A64-B6F2-42A5-B953-EE07A7EBC785}" srcOrd="6" destOrd="0" presId="urn:microsoft.com/office/officeart/2005/8/layout/target3"/>
    <dgm:cxn modelId="{D05FCBF8-8EE2-4F46-8A77-4912B7922C61}" type="presParOf" srcId="{30AD4CB4-D1CD-4174-ACAF-3EDFFDD6DCCE}" destId="{4D0CA0BD-9567-43D9-81C8-BC62FB88399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1.xml><?xml version="1.0" encoding="utf-8"?>
<dgm:dataModel xmlns:dgm="http://schemas.openxmlformats.org/drawingml/2006/diagram" xmlns:a="http://schemas.openxmlformats.org/drawingml/2006/main">
  <dgm:ptLst>
    <dgm:pt modelId="{0665AEA3-BB5B-47DF-B4DE-2E24DA24F9C9}" type="doc">
      <dgm:prSet loTypeId="urn:microsoft.com/office/officeart/2005/8/layout/target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31BB1C6D-CE67-4C5A-8F9E-7D4E0C8B6F32}">
          <dgm:prSet/>
          <dgm:spPr/>
          <dgm:t>
            <a:bodyPr/>
            <a:lstStyle/>
            <a:p>
              <a:pPr algn="just" rtl="0"/>
              <a:r>
                <a:rPr lang="fr-FR" dirty="0" smtClean="0"/>
                <a:t>Min </a:t>
              </a:r>
              <a:r>
                <a:rPr lang="fr-FR" i="1" dirty="0"/>
                <a:t>w </a:t>
              </a:r>
              <a:r>
                <a:rPr lang="fr-FR" dirty="0"/>
                <a:t>= </a:t>
              </a:r>
              <a14:m>
                <m:oMath xmlns:m="http://schemas.openxmlformats.org/officeDocument/2006/math">
                  <m:r>
                    <a:rPr lang="fr-FR" i="1">
                      <a:latin typeface="Cambria Math"/>
                    </a:rPr>
                    <m:t>𝑌𝑏</m:t>
                  </m:r>
                </m:oMath>
              </a14:m>
              <a:endParaRPr lang="fr-FR" i="1" dirty="0" smtClean="0"/>
            </a:p>
            <a:p>
              <a:pPr algn="just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fr-FR" i="1" smtClean="0">
                        <a:latin typeface="Cambria Math"/>
                      </a:rPr>
                      <m:t>𝑠</m:t>
                    </m:r>
                    <m:r>
                      <a:rPr lang="fr-FR" i="1" smtClean="0">
                        <a:latin typeface="Cambria Math"/>
                      </a:rPr>
                      <m:t>.</m:t>
                    </m:r>
                    <m:r>
                      <a:rPr lang="fr-FR" i="1" smtClean="0">
                        <a:latin typeface="Cambria Math"/>
                      </a:rPr>
                      <m:t>𝑐</m:t>
                    </m:r>
                    <m:r>
                      <a:rPr lang="fr-FR" i="1" smtClean="0">
                        <a:latin typeface="Cambria Math"/>
                      </a:rPr>
                      <m:t>.</m:t>
                    </m:r>
                    <m:d>
                      <m:dPr>
                        <m:begChr m:val="{"/>
                        <m:endChr m:val=""/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fr-FR" i="1">
                                <a:latin typeface="Cambria Math"/>
                              </a:rPr>
                              <m:t>𝑦𝐴</m:t>
                            </m:r>
                            <m:r>
                              <a:rPr lang="fr-FR" i="1">
                                <a:latin typeface="Cambria Math"/>
                              </a:rPr>
                              <m:t>≥</m:t>
                            </m:r>
                            <m:r>
                              <a:rPr lang="fr-FR" i="1">
                                <a:latin typeface="Cambria Math"/>
                              </a:rPr>
                              <m:t>𝑐</m:t>
                            </m:r>
                          </m:e>
                          <m:e>
                            <m:r>
                              <a:rPr lang="fr-FR" i="1">
                                <a:latin typeface="Cambria Math"/>
                              </a:rPr>
                              <m:t>𝑦𝑖</m:t>
                            </m:r>
                            <m:r>
                              <a:rPr lang="fr-FR" i="1">
                                <a:latin typeface="Cambria Math"/>
                              </a:rPr>
                              <m:t>≥</m:t>
                            </m:r>
                            <m:r>
                              <a:rPr lang="fr-FR" i="1">
                                <a:latin typeface="Cambria Math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m:oMathPara>
              </a14:m>
              <a:endParaRPr lang="fr-FR" dirty="0" smtClean="0"/>
            </a:p>
            <a:p>
              <a:pPr algn="just"/>
              <a:r>
                <a:rPr lang="fr-FR" dirty="0" smtClean="0"/>
                <a:t>Y= [y</a:t>
              </a:r>
              <a:r>
                <a:rPr lang="fr-FR" baseline="-25000" dirty="0" smtClean="0"/>
                <a:t>1</a:t>
              </a:r>
              <a:r>
                <a:rPr lang="fr-FR" dirty="0" smtClean="0"/>
                <a:t>,y</a:t>
              </a:r>
              <a:r>
                <a:rPr lang="fr-FR" baseline="-25000" dirty="0" smtClean="0"/>
                <a:t>2</a:t>
              </a:r>
              <a:r>
                <a:rPr lang="fr-FR" dirty="0" smtClean="0"/>
                <a:t>,..,y</a:t>
              </a:r>
              <a:r>
                <a:rPr lang="fr-FR" baseline="-25000" dirty="0" smtClean="0"/>
                <a:t>m</a:t>
              </a:r>
              <a:r>
                <a:rPr lang="fr-FR" dirty="0" smtClean="0"/>
                <a:t>]</a:t>
              </a:r>
              <a:endParaRPr lang="en-GB" dirty="0"/>
            </a:p>
          </dgm:t>
        </dgm:pt>
      </mc:Choice>
      <mc:Fallback xmlns="">
        <dgm:pt modelId="{31BB1C6D-CE67-4C5A-8F9E-7D4E0C8B6F32}">
          <dgm:prSet/>
          <dgm:spPr/>
          <dgm:t>
            <a:bodyPr/>
            <a:lstStyle/>
            <a:p>
              <a:pPr algn="just" rtl="0"/>
              <a:r>
                <a:rPr lang="fr-FR" dirty="0" smtClean="0"/>
                <a:t>Min </a:t>
              </a:r>
              <a:r>
                <a:rPr lang="fr-FR" i="1" dirty="0"/>
                <a:t>w </a:t>
              </a:r>
              <a:r>
                <a:rPr lang="fr-FR" dirty="0"/>
                <a:t>= </a:t>
              </a:r>
              <a:r>
                <a:rPr lang="fr-FR" i="0"/>
                <a:t>𝑌𝑏</a:t>
              </a:r>
              <a:endParaRPr lang="fr-FR" i="1" dirty="0" smtClean="0"/>
            </a:p>
            <a:p>
              <a:pPr algn="just"/>
              <a:r>
                <a:rPr lang="fr-FR" i="0" smtClean="0">
                  <a:latin typeface="Cambria Math"/>
                </a:rPr>
                <a:t>𝑠.𝑐.</a:t>
              </a:r>
              <a:r>
                <a:rPr lang="fr-FR" i="0">
                  <a:latin typeface="Cambria Math"/>
                </a:rPr>
                <a:t>{█(𝑦𝐴≥𝑐@𝑦𝑖≥0)┤</a:t>
              </a:r>
              <a:endParaRPr lang="fr-FR" dirty="0" smtClean="0"/>
            </a:p>
            <a:p>
              <a:pPr algn="just"/>
              <a:r>
                <a:rPr lang="fr-FR" dirty="0" smtClean="0"/>
                <a:t>Y= [y</a:t>
              </a:r>
              <a:r>
                <a:rPr lang="fr-FR" baseline="-25000" dirty="0" smtClean="0"/>
                <a:t>1</a:t>
              </a:r>
              <a:r>
                <a:rPr lang="fr-FR" dirty="0" smtClean="0"/>
                <a:t>,y</a:t>
              </a:r>
              <a:r>
                <a:rPr lang="fr-FR" baseline="-25000" dirty="0" smtClean="0"/>
                <a:t>2</a:t>
              </a:r>
              <a:r>
                <a:rPr lang="fr-FR" dirty="0" smtClean="0"/>
                <a:t>,..,y</a:t>
              </a:r>
              <a:r>
                <a:rPr lang="fr-FR" baseline="-25000" dirty="0" smtClean="0"/>
                <a:t>m</a:t>
              </a:r>
              <a:r>
                <a:rPr lang="fr-FR" dirty="0" smtClean="0"/>
                <a:t>]</a:t>
              </a:r>
              <a:endParaRPr lang="en-GB" dirty="0"/>
            </a:p>
          </dgm:t>
        </dgm:pt>
      </mc:Fallback>
    </mc:AlternateContent>
    <dgm:pt modelId="{4FBA9C3A-6D95-4267-A8C4-BCBB419AE092}" type="parTrans" cxnId="{6C095DB0-70E8-48F5-9501-72DF6DA3A827}">
      <dgm:prSet/>
      <dgm:spPr/>
      <dgm:t>
        <a:bodyPr/>
        <a:lstStyle/>
        <a:p>
          <a:endParaRPr lang="fr-FR"/>
        </a:p>
      </dgm:t>
    </dgm:pt>
    <dgm:pt modelId="{89D04218-9148-47FE-BA46-06DED8DD9D6A}" type="sibTrans" cxnId="{6C095DB0-70E8-48F5-9501-72DF6DA3A827}">
      <dgm:prSet/>
      <dgm:spPr/>
      <dgm:t>
        <a:bodyPr/>
        <a:lstStyle/>
        <a:p>
          <a:endParaRPr lang="fr-FR"/>
        </a:p>
      </dgm:t>
    </dgm:pt>
    <dgm:pt modelId="{906C0AF0-297B-4329-B021-7819500478A7}" type="pres">
      <dgm:prSet presAssocID="{0665AEA3-BB5B-47DF-B4DE-2E24DA24F9C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3EC1F52-3924-47BA-85F4-20F9388B8F77}" type="pres">
      <dgm:prSet presAssocID="{31BB1C6D-CE67-4C5A-8F9E-7D4E0C8B6F32}" presName="circle1" presStyleLbl="node1" presStyleIdx="0" presStyleCnt="1"/>
      <dgm:spPr/>
      <dgm:t>
        <a:bodyPr/>
        <a:lstStyle/>
        <a:p>
          <a:endParaRPr lang="fr-FR"/>
        </a:p>
      </dgm:t>
    </dgm:pt>
    <dgm:pt modelId="{16CEE3A5-1FC3-4374-806B-C674334246E3}" type="pres">
      <dgm:prSet presAssocID="{31BB1C6D-CE67-4C5A-8F9E-7D4E0C8B6F32}" presName="space" presStyleCnt="0"/>
      <dgm:spPr/>
      <dgm:t>
        <a:bodyPr/>
        <a:lstStyle/>
        <a:p>
          <a:endParaRPr lang="fr-FR"/>
        </a:p>
      </dgm:t>
    </dgm:pt>
    <dgm:pt modelId="{AA320A85-1F35-477B-94AA-1B821307E1DC}" type="pres">
      <dgm:prSet presAssocID="{31BB1C6D-CE67-4C5A-8F9E-7D4E0C8B6F32}" presName="rect1" presStyleLbl="alignAcc1" presStyleIdx="0" presStyleCnt="1" custLinFactNeighborX="-2030" custLinFactNeighborY="736"/>
      <dgm:spPr/>
      <dgm:t>
        <a:bodyPr/>
        <a:lstStyle/>
        <a:p>
          <a:endParaRPr lang="fr-FR"/>
        </a:p>
      </dgm:t>
    </dgm:pt>
    <dgm:pt modelId="{85A2E2BC-9078-4E78-971D-487BC495ADE1}" type="pres">
      <dgm:prSet presAssocID="{31BB1C6D-CE67-4C5A-8F9E-7D4E0C8B6F3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CF7FA73-F6EE-498B-9DF5-3EC912A00ABB}" type="presOf" srcId="{31BB1C6D-CE67-4C5A-8F9E-7D4E0C8B6F32}" destId="{85A2E2BC-9078-4E78-971D-487BC495ADE1}" srcOrd="1" destOrd="0" presId="urn:microsoft.com/office/officeart/2005/8/layout/target3"/>
    <dgm:cxn modelId="{07B1222C-AA54-49E6-B719-7D83DBE75342}" type="presOf" srcId="{0665AEA3-BB5B-47DF-B4DE-2E24DA24F9C9}" destId="{906C0AF0-297B-4329-B021-7819500478A7}" srcOrd="0" destOrd="0" presId="urn:microsoft.com/office/officeart/2005/8/layout/target3"/>
    <dgm:cxn modelId="{6C095DB0-70E8-48F5-9501-72DF6DA3A827}" srcId="{0665AEA3-BB5B-47DF-B4DE-2E24DA24F9C9}" destId="{31BB1C6D-CE67-4C5A-8F9E-7D4E0C8B6F32}" srcOrd="0" destOrd="0" parTransId="{4FBA9C3A-6D95-4267-A8C4-BCBB419AE092}" sibTransId="{89D04218-9148-47FE-BA46-06DED8DD9D6A}"/>
    <dgm:cxn modelId="{50FB6A84-6485-488F-BB80-4CBC69F49870}" type="presOf" srcId="{31BB1C6D-CE67-4C5A-8F9E-7D4E0C8B6F32}" destId="{AA320A85-1F35-477B-94AA-1B821307E1DC}" srcOrd="0" destOrd="0" presId="urn:microsoft.com/office/officeart/2005/8/layout/target3"/>
    <dgm:cxn modelId="{92E2CFB1-743B-4959-A655-66FB53FFD1AF}" type="presParOf" srcId="{906C0AF0-297B-4329-B021-7819500478A7}" destId="{C3EC1F52-3924-47BA-85F4-20F9388B8F77}" srcOrd="0" destOrd="0" presId="urn:microsoft.com/office/officeart/2005/8/layout/target3"/>
    <dgm:cxn modelId="{0A76654C-7FA9-4DE3-A3D1-DDBC1C8AF455}" type="presParOf" srcId="{906C0AF0-297B-4329-B021-7819500478A7}" destId="{16CEE3A5-1FC3-4374-806B-C674334246E3}" srcOrd="1" destOrd="0" presId="urn:microsoft.com/office/officeart/2005/8/layout/target3"/>
    <dgm:cxn modelId="{EC58DAA0-A05A-46AF-9319-D149A061CBE9}" type="presParOf" srcId="{906C0AF0-297B-4329-B021-7819500478A7}" destId="{AA320A85-1F35-477B-94AA-1B821307E1DC}" srcOrd="2" destOrd="0" presId="urn:microsoft.com/office/officeart/2005/8/layout/target3"/>
    <dgm:cxn modelId="{B6B0C45D-0524-4D9D-AD3F-AF097383944E}" type="presParOf" srcId="{906C0AF0-297B-4329-B021-7819500478A7}" destId="{85A2E2BC-9078-4E78-971D-487BC495ADE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FD9E0-51D3-4A14-B79C-A0C4653BEBF9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A20F8-89D9-4215-B82E-111C5B9C5909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just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Dans ce chapitre on va voir comment on peut, à partir d'un programme linéaire donnée (qui sera appelé </a:t>
          </a:r>
          <a:r>
            <a:rPr lang="fr-FR" sz="2900" i="1" kern="1200" dirty="0" smtClean="0"/>
            <a:t>programme primal</a:t>
          </a:r>
          <a:r>
            <a:rPr lang="fr-FR" sz="2900" kern="1200" dirty="0" smtClean="0"/>
            <a:t>), construire un autre programme linéaire s’appelle </a:t>
          </a:r>
          <a:r>
            <a:rPr lang="fr-FR" sz="2900" i="1" kern="1200" dirty="0" smtClean="0"/>
            <a:t>programme dual</a:t>
          </a:r>
          <a:r>
            <a:rPr lang="fr-FR" sz="2900" kern="1200" dirty="0" smtClean="0"/>
            <a:t>. </a:t>
          </a:r>
          <a:endParaRPr lang="fr-FR" sz="2900" kern="1200" dirty="0"/>
        </a:p>
      </dsp:txBody>
      <dsp:txXfrm>
        <a:off x="1883092" y="0"/>
        <a:ext cx="8870632" cy="1788937"/>
      </dsp:txXfrm>
    </dsp:sp>
    <dsp:sp modelId="{FDA4BEF9-A015-48B0-A506-48874DD9A241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AF692B-F3E4-4410-8DE7-719AB4CAA9CB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just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Entre ces deux programmes il y a des liens étroits : si un des deux a une solution optimale l'autre en possède également une et les valeurs optimales des deux programmes coïncident. </a:t>
          </a:r>
          <a:endParaRPr lang="en-GB" sz="2900" kern="1200" dirty="0"/>
        </a:p>
      </dsp:txBody>
      <dsp:txXfrm>
        <a:off x="1883092" y="1788937"/>
        <a:ext cx="8870632" cy="178893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CB3C8-DAAF-4EA6-873D-8716D9E1038C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BB7C7-C586-4552-8405-06689052DC40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Une CNS pour qu’une couple de la solution réalisable de (P) et de (D)  soit une solution optimale est que:</a:t>
          </a:r>
          <a:endParaRPr lang="en-GB" sz="2800" kern="1200" dirty="0"/>
        </a:p>
      </dsp:txBody>
      <dsp:txXfrm>
        <a:off x="1883092" y="0"/>
        <a:ext cx="8870632" cy="1129857"/>
      </dsp:txXfrm>
    </dsp:sp>
    <dsp:sp modelId="{96935EDE-BA0F-424B-B07F-E62F1441644D}">
      <dsp:nvSpPr>
        <dsp:cNvPr id="0" name=""/>
        <dsp:cNvSpPr/>
      </dsp:nvSpPr>
      <dsp:spPr>
        <a:xfrm>
          <a:off x="659083" y="1129857"/>
          <a:ext cx="2448017" cy="244801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41DE5-0BDC-4BEA-893B-A21D4960A797}">
      <dsp:nvSpPr>
        <dsp:cNvPr id="0" name=""/>
        <dsp:cNvSpPr/>
      </dsp:nvSpPr>
      <dsp:spPr>
        <a:xfrm>
          <a:off x="1882737" y="1129857"/>
          <a:ext cx="8870632" cy="24480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1- Si une contrainte du programme linéaire est non-saturée, la variable correspond du duale est nulle.</a:t>
          </a:r>
          <a:endParaRPr lang="en-GB" sz="2800" kern="1200" dirty="0"/>
        </a:p>
      </dsp:txBody>
      <dsp:txXfrm>
        <a:off x="1882737" y="1129857"/>
        <a:ext cx="8870632" cy="1129854"/>
      </dsp:txXfrm>
    </dsp:sp>
    <dsp:sp modelId="{3D7EB50C-E271-43CB-856D-090340C73137}">
      <dsp:nvSpPr>
        <dsp:cNvPr id="0" name=""/>
        <dsp:cNvSpPr/>
      </dsp:nvSpPr>
      <dsp:spPr>
        <a:xfrm>
          <a:off x="1318165" y="2259712"/>
          <a:ext cx="1129854" cy="112985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7A96F5-70B5-4CF7-89CB-5BD03D800FAA}">
      <dsp:nvSpPr>
        <dsp:cNvPr id="0" name=""/>
        <dsp:cNvSpPr/>
      </dsp:nvSpPr>
      <dsp:spPr>
        <a:xfrm>
          <a:off x="1883092" y="2259712"/>
          <a:ext cx="8870632" cy="11298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2- Si l’une des variables des programmes linéaires est positive, la contrainte correspondante du dual est saturée.</a:t>
          </a:r>
          <a:endParaRPr lang="en-GB" sz="2800" kern="1200" dirty="0"/>
        </a:p>
      </dsp:txBody>
      <dsp:txXfrm>
        <a:off x="1883092" y="2259712"/>
        <a:ext cx="8870632" cy="11298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C1F52-3924-47BA-85F4-20F9388B8F77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320A85-1F35-477B-94AA-1B821307E1DC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just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kern="1200" dirty="0" smtClean="0"/>
            <a:t>La forme canonique est une transformation qui permet d’harmoniser l’écriture d’un PL.</a:t>
          </a:r>
          <a:endParaRPr lang="en-GB" sz="3800" kern="1200" dirty="0"/>
        </a:p>
      </dsp:txBody>
      <dsp:txXfrm>
        <a:off x="1883092" y="0"/>
        <a:ext cx="8870632" cy="1788937"/>
      </dsp:txXfrm>
    </dsp:sp>
    <dsp:sp modelId="{7D60F57E-3881-4162-A541-8E2F716BAB2A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94C7EC-6286-4029-8B7A-EBC078945562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just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kern="1200" dirty="0" smtClean="0"/>
            <a:t>Elle peut prendre deux formes distinctes : rechercher d’un maximum ou rechercher d’un minimum.</a:t>
          </a:r>
          <a:endParaRPr lang="en-GB" sz="3800" kern="1200" dirty="0"/>
        </a:p>
      </dsp:txBody>
      <dsp:txXfrm>
        <a:off x="1883092" y="1788937"/>
        <a:ext cx="8870632" cy="17889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C1F52-3924-47BA-85F4-20F9388B8F77}">
      <dsp:nvSpPr>
        <dsp:cNvPr id="0" name=""/>
        <dsp:cNvSpPr/>
      </dsp:nvSpPr>
      <dsp:spPr>
        <a:xfrm>
          <a:off x="0" y="0"/>
          <a:ext cx="3766185" cy="376618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320A85-1F35-477B-94AA-1B821307E1DC}">
      <dsp:nvSpPr>
        <dsp:cNvPr id="0" name=""/>
        <dsp:cNvSpPr/>
      </dsp:nvSpPr>
      <dsp:spPr>
        <a:xfrm>
          <a:off x="1883092" y="0"/>
          <a:ext cx="8870632" cy="3766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Problème de maximisation :</a:t>
          </a:r>
          <a:endParaRPr lang="fr-FR" sz="2500" kern="1200" dirty="0"/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La fonction objective est à maximiser.</a:t>
          </a:r>
          <a:endParaRPr lang="fr-FR" sz="2500" kern="1200" dirty="0"/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Max Z=</a:t>
          </a:r>
          <a14:m xmlns:a14="http://schemas.microsoft.com/office/drawing/2010/main">
            <m:oMath xmlns:m="http://schemas.openxmlformats.org/officeDocument/2006/math">
              <m:nary>
                <m:naryPr>
                  <m:chr m:val="∑"/>
                  <m:limLoc m:val="undOvr"/>
                  <m:ctrlPr>
                    <a:rPr lang="fr-FR" sz="2500" i="1" kern="1200">
                      <a:latin typeface="Cambria Math"/>
                    </a:rPr>
                  </m:ctrlPr>
                </m:naryPr>
                <m:sub>
                  <m:r>
                    <a:rPr lang="fr-FR" sz="2500" i="1" kern="1200">
                      <a:latin typeface="Cambria Math"/>
                    </a:rPr>
                    <m:t>𝑗</m:t>
                  </m:r>
                  <m:r>
                    <a:rPr lang="fr-FR" sz="2500" i="1" kern="1200">
                      <a:latin typeface="Cambria Math"/>
                    </a:rPr>
                    <m:t>=</m:t>
                  </m:r>
                  <m:r>
                    <a:rPr lang="fr-FR" sz="2500" i="1" kern="1200">
                      <a:latin typeface="Cambria Math"/>
                    </a:rPr>
                    <m:t>0</m:t>
                  </m:r>
                </m:sub>
                <m:sup>
                  <m:r>
                    <a:rPr lang="fr-FR" sz="2500" i="1" kern="1200">
                      <a:latin typeface="Cambria Math"/>
                    </a:rPr>
                    <m:t>𝑛</m:t>
                  </m:r>
                </m:sup>
                <m:e>
                  <m:r>
                    <a:rPr lang="fr-FR" sz="2500" i="1" kern="1200">
                      <a:latin typeface="Cambria Math"/>
                    </a:rPr>
                    <m:t>𝑐𝑗𝑥𝑗</m:t>
                  </m:r>
                </m:e>
              </m:nary>
            </m:oMath>
          </a14:m>
          <a:endParaRPr lang="fr-FR" sz="2500" kern="1200" dirty="0"/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Toutes les contraintes sont de type inférieur ou égal (≤)</a:t>
          </a:r>
          <a:endParaRPr lang="fr-FR" sz="2500" kern="1200" dirty="0"/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nary>
                <m:naryPr>
                  <m:chr m:val="∑"/>
                  <m:limLoc m:val="undOvr"/>
                  <m:ctrlPr>
                    <a:rPr lang="fr-FR" sz="2500" i="1" kern="1200" smtClean="0">
                      <a:latin typeface="Cambria Math"/>
                    </a:rPr>
                  </m:ctrlPr>
                </m:naryPr>
                <m:sub>
                  <m:r>
                    <a:rPr lang="fr-FR" sz="2500" i="1" kern="1200">
                      <a:latin typeface="Cambria Math"/>
                    </a:rPr>
                    <m:t>𝑗</m:t>
                  </m:r>
                  <m:r>
                    <a:rPr lang="en-US" sz="2500" i="1" kern="1200">
                      <a:latin typeface="Cambria Math"/>
                    </a:rPr>
                    <m:t>=</m:t>
                  </m:r>
                  <m:r>
                    <a:rPr lang="en-US" sz="2500" i="1" kern="1200">
                      <a:latin typeface="Cambria Math"/>
                    </a:rPr>
                    <m:t>0</m:t>
                  </m:r>
                </m:sub>
                <m:sup>
                  <m:r>
                    <a:rPr lang="fr-FR" sz="2500" i="1" kern="1200">
                      <a:latin typeface="Cambria Math"/>
                    </a:rPr>
                    <m:t>𝑛</m:t>
                  </m:r>
                </m:sup>
                <m:e>
                  <m:r>
                    <a:rPr lang="fr-FR" sz="2500" i="1" kern="1200">
                      <a:latin typeface="Cambria Math"/>
                    </a:rPr>
                    <m:t>𝑎𝑖𝑗𝑥𝑗</m:t>
                  </m:r>
                  <m:r>
                    <a:rPr lang="en-US" sz="2500" i="1" kern="1200">
                      <a:latin typeface="Cambria Math"/>
                    </a:rPr>
                    <m:t>≤</m:t>
                  </m:r>
                  <m:r>
                    <a:rPr lang="fr-FR" sz="2500" i="1" kern="1200">
                      <a:latin typeface="Cambria Math"/>
                    </a:rPr>
                    <m:t>𝑏𝑖</m:t>
                  </m:r>
                </m:e>
              </m:nary>
            </m:oMath>
          </a14:m>
          <a:r>
            <a:rPr lang="en-US" sz="2500" kern="1200" dirty="0"/>
            <a:t>  i=1...</a:t>
          </a:r>
          <a:r>
            <a:rPr lang="en-US" sz="2500" kern="1200" dirty="0" smtClean="0"/>
            <a:t>m</a:t>
          </a:r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Toutes les variables de décision doivent être non-négatives.</a:t>
          </a:r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xj≥0, j=1..n.</a:t>
          </a:r>
          <a:endParaRPr lang="en-GB" sz="2500" kern="1200" dirty="0"/>
        </a:p>
      </dsp:txBody>
      <dsp:txXfrm>
        <a:off x="1883092" y="0"/>
        <a:ext cx="8870632" cy="37661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C1F52-3924-47BA-85F4-20F9388B8F77}">
      <dsp:nvSpPr>
        <dsp:cNvPr id="0" name=""/>
        <dsp:cNvSpPr/>
      </dsp:nvSpPr>
      <dsp:spPr>
        <a:xfrm>
          <a:off x="0" y="0"/>
          <a:ext cx="3766185" cy="376618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320A85-1F35-477B-94AA-1B821307E1DC}">
      <dsp:nvSpPr>
        <dsp:cNvPr id="0" name=""/>
        <dsp:cNvSpPr/>
      </dsp:nvSpPr>
      <dsp:spPr>
        <a:xfrm>
          <a:off x="1883092" y="0"/>
          <a:ext cx="8870632" cy="3766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Problème de minimisation :</a:t>
          </a:r>
          <a:endParaRPr lang="fr-FR" sz="2500" kern="1200" dirty="0"/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La fonction objective est à minimiser.</a:t>
          </a:r>
          <a:endParaRPr lang="fr-FR" sz="2500" kern="1200" dirty="0"/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Min Z=</a:t>
          </a:r>
          <a14:m xmlns:a14="http://schemas.microsoft.com/office/drawing/2010/main">
            <m:oMath xmlns:m="http://schemas.openxmlformats.org/officeDocument/2006/math">
              <m:nary>
                <m:naryPr>
                  <m:chr m:val="∑"/>
                  <m:limLoc m:val="undOvr"/>
                  <m:ctrlPr>
                    <a:rPr lang="fr-FR" sz="2500" i="1" kern="1200">
                      <a:latin typeface="Cambria Math"/>
                    </a:rPr>
                  </m:ctrlPr>
                </m:naryPr>
                <m:sub>
                  <m:r>
                    <a:rPr lang="fr-FR" sz="2500" i="1" kern="1200">
                      <a:latin typeface="Cambria Math"/>
                    </a:rPr>
                    <m:t>𝑗</m:t>
                  </m:r>
                  <m:r>
                    <a:rPr lang="fr-FR" sz="2500" i="1" kern="1200">
                      <a:latin typeface="Cambria Math"/>
                    </a:rPr>
                    <m:t>=</m:t>
                  </m:r>
                  <m:r>
                    <a:rPr lang="fr-FR" sz="2500" i="1" kern="1200">
                      <a:latin typeface="Cambria Math"/>
                    </a:rPr>
                    <m:t>0</m:t>
                  </m:r>
                </m:sub>
                <m:sup>
                  <m:r>
                    <a:rPr lang="fr-FR" sz="2500" i="1" kern="1200">
                      <a:latin typeface="Cambria Math"/>
                    </a:rPr>
                    <m:t>𝑛</m:t>
                  </m:r>
                </m:sup>
                <m:e>
                  <m:r>
                    <a:rPr lang="fr-FR" sz="2500" i="1" kern="1200">
                      <a:latin typeface="Cambria Math"/>
                    </a:rPr>
                    <m:t>𝑐𝑗𝑥𝑗</m:t>
                  </m:r>
                </m:e>
              </m:nary>
            </m:oMath>
          </a14:m>
          <a:endParaRPr lang="en-GB" sz="2500" kern="1200" dirty="0" smtClean="0"/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Toutes les contraintes sont de type supérieur ou égal (≥)</a:t>
          </a:r>
          <a:endParaRPr lang="fr-FR" sz="2500" kern="1200" dirty="0"/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nary>
                <m:naryPr>
                  <m:chr m:val="∑"/>
                  <m:limLoc m:val="undOvr"/>
                  <m:ctrlPr>
                    <a:rPr lang="fr-FR" sz="2500" i="1" kern="1200" smtClean="0">
                      <a:latin typeface="Cambria Math"/>
                    </a:rPr>
                  </m:ctrlPr>
                </m:naryPr>
                <m:sub>
                  <m:r>
                    <a:rPr lang="fr-FR" sz="2500" i="1" kern="1200">
                      <a:latin typeface="Cambria Math"/>
                    </a:rPr>
                    <m:t>𝑗</m:t>
                  </m:r>
                  <m:r>
                    <a:rPr lang="en-US" sz="2500" i="1" kern="1200">
                      <a:latin typeface="Cambria Math"/>
                    </a:rPr>
                    <m:t>=</m:t>
                  </m:r>
                  <m:r>
                    <a:rPr lang="en-US" sz="2500" i="1" kern="1200">
                      <a:latin typeface="Cambria Math"/>
                    </a:rPr>
                    <m:t>0</m:t>
                  </m:r>
                </m:sub>
                <m:sup>
                  <m:r>
                    <a:rPr lang="fr-FR" sz="2500" i="1" kern="1200">
                      <a:latin typeface="Cambria Math"/>
                    </a:rPr>
                    <m:t>𝑛</m:t>
                  </m:r>
                </m:sup>
                <m:e>
                  <m:r>
                    <a:rPr lang="fr-FR" sz="2500" i="1" kern="1200">
                      <a:latin typeface="Cambria Math"/>
                    </a:rPr>
                    <m:t>𝑎𝑖𝑗𝑥𝑗</m:t>
                  </m:r>
                </m:e>
              </m:nary>
              <m:r>
                <a:rPr lang="en-US" sz="2500" i="1" kern="1200">
                  <a:latin typeface="Cambria Math"/>
                </a:rPr>
                <m:t>≥</m:t>
              </m:r>
              <m:r>
                <a:rPr lang="fr-FR" sz="2500" i="1" kern="1200">
                  <a:latin typeface="Cambria Math"/>
                </a:rPr>
                <m:t>𝑏𝑖</m:t>
              </m:r>
            </m:oMath>
          </a14:m>
          <a:r>
            <a:rPr lang="en-US" sz="2500" kern="1200" dirty="0"/>
            <a:t>  i=1..m</a:t>
          </a:r>
          <a:endParaRPr lang="fr-FR" sz="2500" kern="1200" dirty="0"/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Toutes les variables de décision doivent être non-négatives.</a:t>
          </a:r>
          <a:endParaRPr lang="fr-FR" sz="2500" kern="1200" dirty="0"/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xj≥0, j=1..n.</a:t>
          </a:r>
          <a:endParaRPr lang="en-GB" sz="2500" kern="1200" dirty="0"/>
        </a:p>
      </dsp:txBody>
      <dsp:txXfrm>
        <a:off x="1883092" y="0"/>
        <a:ext cx="8870632" cy="37661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C1F52-3924-47BA-85F4-20F9388B8F77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320A85-1F35-477B-94AA-1B821307E1DC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Max </a:t>
          </a:r>
          <a:r>
            <a:rPr lang="fr-FR" sz="2600" i="1" kern="1200" dirty="0" smtClean="0"/>
            <a:t>z </a:t>
          </a:r>
          <a:r>
            <a:rPr lang="fr-FR" sz="2600" kern="1200" dirty="0" smtClean="0"/>
            <a:t>= </a:t>
          </a:r>
          <a:r>
            <a:rPr lang="fr-FR" sz="2600" i="1" kern="1200" dirty="0" smtClean="0"/>
            <a:t>cx</a:t>
          </a:r>
          <a:endParaRPr lang="fr-FR" sz="2600" kern="1200" dirty="0"/>
        </a:p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fr-FR" sz="2600" i="1" kern="1200" smtClean="0">
                    <a:latin typeface="Cambria Math"/>
                  </a:rPr>
                  <m:t>𝑠</m:t>
                </m:r>
                <m:r>
                  <a:rPr lang="fr-FR" sz="2600" i="1" kern="1200" smtClean="0">
                    <a:latin typeface="Cambria Math"/>
                  </a:rPr>
                  <m:t>.</m:t>
                </m:r>
                <m:r>
                  <a:rPr lang="fr-FR" sz="2600" i="1" kern="1200" smtClean="0">
                    <a:latin typeface="Cambria Math"/>
                  </a:rPr>
                  <m:t>𝑐</m:t>
                </m:r>
                <m:r>
                  <a:rPr lang="fr-FR" sz="2600" i="1" kern="1200" smtClean="0">
                    <a:latin typeface="Cambria Math"/>
                  </a:rPr>
                  <m:t>.</m:t>
                </m:r>
                <m:d>
                  <m:dPr>
                    <m:begChr m:val="{"/>
                    <m:endChr m:val=""/>
                    <m:ctrlPr>
                      <a:rPr lang="fr-FR" sz="2600" i="1" kern="1200">
                        <a:latin typeface="Cambria Math"/>
                      </a:rPr>
                    </m:ctrlPr>
                  </m:dPr>
                  <m:e>
                    <m:eqArr>
                      <m:eqArrPr>
                        <m:ctrlPr>
                          <a:rPr lang="fr-FR" sz="2600" i="1" kern="1200">
                            <a:latin typeface="Cambria Math"/>
                          </a:rPr>
                        </m:ctrlPr>
                      </m:eqArrPr>
                      <m:e>
                        <m:r>
                          <a:rPr lang="fr-FR" sz="2600" i="1" kern="1200">
                            <a:latin typeface="Cambria Math"/>
                          </a:rPr>
                          <m:t>𝐴𝑥</m:t>
                        </m:r>
                        <m:r>
                          <a:rPr lang="fr-FR" sz="2600" i="1" kern="1200">
                            <a:latin typeface="Cambria Math"/>
                          </a:rPr>
                          <m:t>≤</m:t>
                        </m:r>
                        <m:r>
                          <a:rPr lang="fr-FR" sz="2600" i="1" kern="1200">
                            <a:latin typeface="Cambria Math"/>
                          </a:rPr>
                          <m:t>𝑏</m:t>
                        </m:r>
                      </m:e>
                      <m:e>
                        <m:r>
                          <a:rPr lang="fr-FR" sz="2600" i="1" kern="1200">
                            <a:latin typeface="Cambria Math"/>
                          </a:rPr>
                          <m:t>𝑥𝑖</m:t>
                        </m:r>
                        <m:r>
                          <a:rPr lang="fr-FR" sz="2600" i="1" kern="1200">
                            <a:latin typeface="Cambria Math"/>
                          </a:rPr>
                          <m:t>≥</m:t>
                        </m:r>
                        <m:r>
                          <a:rPr lang="fr-FR" sz="2600" i="1" kern="1200">
                            <a:latin typeface="Cambria Math"/>
                          </a:rPr>
                          <m:t>0</m:t>
                        </m:r>
                      </m:e>
                    </m:eqArr>
                  </m:e>
                </m:d>
              </m:oMath>
            </m:oMathPara>
          </a14:m>
          <a:endParaRPr lang="en-GB" sz="2600" kern="1200" dirty="0"/>
        </a:p>
      </dsp:txBody>
      <dsp:txXfrm>
        <a:off x="1883092" y="0"/>
        <a:ext cx="8870632" cy="1788937"/>
      </dsp:txXfrm>
    </dsp:sp>
    <dsp:sp modelId="{27F5ABAE-B0B8-4014-9922-C1E52E533ED3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9EE8D8-9152-4E73-9D7D-F05D45344C3C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Ou </a:t>
          </a:r>
          <a:r>
            <a:rPr lang="fr-FR" sz="2600" i="1" kern="1200" dirty="0"/>
            <a:t>A </a:t>
          </a:r>
          <a:r>
            <a:rPr lang="fr-FR" sz="2600" kern="1200" dirty="0"/>
            <a:t>= (</a:t>
          </a:r>
          <a:r>
            <a:rPr lang="fr-FR" sz="2600" i="1" kern="1200" dirty="0" err="1"/>
            <a:t>aij</a:t>
          </a:r>
          <a:r>
            <a:rPr lang="fr-FR" sz="2600" kern="1200" dirty="0"/>
            <a:t>) </a:t>
          </a:r>
          <a14:m xmlns:a14="http://schemas.microsoft.com/office/drawing/2010/main">
            <m:oMath xmlns:m="http://schemas.openxmlformats.org/officeDocument/2006/math">
              <m:r>
                <a:rPr lang="fr-FR" sz="2600" i="1" kern="1200">
                  <a:latin typeface="Cambria Math"/>
                </a:rPr>
                <m:t>∈ </m:t>
              </m:r>
              <m:r>
                <m:rPr>
                  <m:sty m:val="p"/>
                </m:rPr>
                <a:rPr lang="fr-FR" sz="2600" kern="1200">
                  <a:latin typeface="Cambria Math"/>
                </a:rPr>
                <m:t>M</m:t>
              </m:r>
              <m:r>
                <a:rPr lang="fr-FR" sz="2600" i="1" kern="1200" baseline="-25000">
                  <a:latin typeface="Cambria Math"/>
                </a:rPr>
                <m:t>𝑚</m:t>
              </m:r>
              <m:r>
                <a:rPr lang="fr-FR" sz="2600" b="0" i="1" kern="1200" baseline="-25000" smtClean="0">
                  <a:latin typeface="Cambria Math"/>
                </a:rPr>
                <m:t>,</m:t>
              </m:r>
              <m:r>
                <a:rPr lang="fr-FR" sz="2600" b="0" i="1" kern="1200" baseline="-25000" smtClean="0">
                  <a:latin typeface="Cambria Math"/>
                </a:rPr>
                <m:t>𝑛</m:t>
              </m:r>
              <m:r>
                <a:rPr lang="fr-FR" sz="2600" b="0" i="1" kern="1200" smtClean="0">
                  <a:latin typeface="Cambria Math"/>
                </a:rPr>
                <m:t>, </m:t>
              </m:r>
              <m:r>
                <a:rPr lang="fr-FR" sz="2600" i="1" kern="1200">
                  <a:latin typeface="Cambria Math"/>
                </a:rPr>
                <m:t> </m:t>
              </m:r>
              <m:r>
                <a:rPr lang="fr-FR" sz="2600" i="1" kern="1200">
                  <a:latin typeface="Cambria Math"/>
                </a:rPr>
                <m:t>𝑏</m:t>
              </m:r>
              <m:r>
                <a:rPr lang="fr-FR" sz="2600" i="1" kern="1200">
                  <a:latin typeface="Cambria Math"/>
                </a:rPr>
                <m:t> </m:t>
              </m:r>
              <m:r>
                <a:rPr lang="fr-FR" sz="2600" kern="1200">
                  <a:latin typeface="Cambria Math"/>
                </a:rPr>
                <m:t>=</m:t>
              </m:r>
              <m:d>
                <m:dPr>
                  <m:ctrlPr>
                    <a:rPr lang="fr-FR" sz="2600" i="1" kern="1200">
                      <a:latin typeface="Cambria Math"/>
                    </a:rPr>
                  </m:ctrlPr>
                </m:dPr>
                <m:e>
                  <m:f>
                    <m:fPr>
                      <m:type m:val="noBar"/>
                      <m:ctrlPr>
                        <a:rPr lang="fr-FR" sz="2600" i="1" kern="1200">
                          <a:latin typeface="Cambria Math"/>
                        </a:rPr>
                      </m:ctrlPr>
                    </m:fPr>
                    <m:num>
                      <m:eqArr>
                        <m:eqArrPr>
                          <m:ctrlPr>
                            <a:rPr lang="fr-FR" sz="2600" i="1" kern="1200">
                              <a:latin typeface="Cambria Math"/>
                            </a:rPr>
                          </m:ctrlPr>
                        </m:eqArrPr>
                        <m:e>
                          <m:r>
                            <a:rPr lang="fr-FR" sz="2600" i="1" kern="1200">
                              <a:latin typeface="Cambria Math"/>
                            </a:rPr>
                            <m:t>𝑏</m:t>
                          </m:r>
                          <m:r>
                            <a:rPr lang="fr-FR" sz="2600" i="1" kern="1200">
                              <a:latin typeface="Cambria Math"/>
                            </a:rPr>
                            <m:t>1</m:t>
                          </m:r>
                        </m:e>
                        <m:e>
                          <m:r>
                            <a:rPr lang="fr-FR" sz="2600" i="1" kern="1200">
                              <a:latin typeface="Cambria Math"/>
                            </a:rPr>
                            <m:t>𝑏</m:t>
                          </m:r>
                          <m:r>
                            <a:rPr lang="fr-FR" sz="2600" i="1" kern="1200">
                              <a:latin typeface="Cambria Math"/>
                            </a:rPr>
                            <m:t>2</m:t>
                          </m:r>
                        </m:e>
                        <m:e>
                          <m:r>
                            <a:rPr lang="fr-FR" sz="2600" i="1" kern="1200">
                              <a:latin typeface="Cambria Math"/>
                            </a:rPr>
                            <m:t>.</m:t>
                          </m:r>
                        </m:e>
                        <m:e>
                          <m:r>
                            <a:rPr lang="fr-FR" sz="2600" i="1" kern="1200">
                              <a:latin typeface="Cambria Math"/>
                            </a:rPr>
                            <m:t>.</m:t>
                          </m:r>
                        </m:e>
                        <m:e>
                          <m:r>
                            <a:rPr lang="fr-FR" sz="2600" i="1" kern="1200">
                              <a:latin typeface="Cambria Math"/>
                            </a:rPr>
                            <m:t>.</m:t>
                          </m:r>
                        </m:e>
                      </m:eqArr>
                    </m:num>
                    <m:den>
                      <m:r>
                        <a:rPr lang="fr-FR" sz="2600" i="1" kern="1200">
                          <a:latin typeface="Cambria Math"/>
                        </a:rPr>
                        <m:t>𝑏</m:t>
                      </m:r>
                      <m:r>
                        <a:rPr lang="fr-FR" sz="2600" b="0" i="1" kern="1200" smtClean="0">
                          <a:latin typeface="Cambria Math"/>
                        </a:rPr>
                        <m:t>𝑚</m:t>
                      </m:r>
                    </m:den>
                  </m:f>
                </m:e>
              </m:d>
              <m:r>
                <a:rPr lang="fr-FR" sz="2600" b="0" i="1" kern="1200" smtClean="0">
                  <a:latin typeface="Cambria Math"/>
                </a:rPr>
                <m:t>, </m:t>
              </m:r>
              <m:r>
                <a:rPr lang="fr-FR" sz="2600" i="1" kern="1200">
                  <a:latin typeface="Cambria Math"/>
                </a:rPr>
                <m:t>𝑐</m:t>
              </m:r>
              <m:r>
                <a:rPr lang="fr-FR" sz="2600" i="1" kern="1200">
                  <a:latin typeface="Cambria Math"/>
                </a:rPr>
                <m:t> </m:t>
              </m:r>
              <m:r>
                <a:rPr lang="fr-FR" sz="2600" kern="1200">
                  <a:latin typeface="Cambria Math"/>
                </a:rPr>
                <m:t>= </m:t>
              </m:r>
              <m:d>
                <m:dPr>
                  <m:begChr m:val="["/>
                  <m:endChr m:val="]"/>
                  <m:ctrlPr>
                    <a:rPr lang="fr-FR" sz="2600" i="1" kern="1200">
                      <a:latin typeface="Cambria Math"/>
                    </a:rPr>
                  </m:ctrlPr>
                </m:dPr>
                <m:e>
                  <m:r>
                    <a:rPr lang="fr-FR" sz="2600" i="1" kern="1200">
                      <a:latin typeface="Cambria Math"/>
                    </a:rPr>
                    <m:t>𝑐</m:t>
                  </m:r>
                  <m:r>
                    <a:rPr lang="fr-FR" sz="2600" kern="1200">
                      <a:latin typeface="Cambria Math"/>
                    </a:rPr>
                    <m:t>1</m:t>
                  </m:r>
                  <m:r>
                    <a:rPr lang="fr-FR" sz="2600" kern="1200">
                      <a:latin typeface="Cambria Math"/>
                    </a:rPr>
                    <m:t> </m:t>
                  </m:r>
                  <m:r>
                    <a:rPr lang="fr-FR" sz="2600" i="1" kern="1200">
                      <a:latin typeface="Cambria Math"/>
                    </a:rPr>
                    <m:t>𝑐</m:t>
                  </m:r>
                  <m:r>
                    <a:rPr lang="fr-FR" sz="2600" kern="1200">
                      <a:latin typeface="Cambria Math"/>
                    </a:rPr>
                    <m:t>2</m:t>
                  </m:r>
                  <m:r>
                    <a:rPr lang="fr-FR" sz="2600" kern="1200">
                      <a:latin typeface="Cambria Math"/>
                    </a:rPr>
                    <m:t> </m:t>
                  </m:r>
                  <m:r>
                    <a:rPr lang="fr-FR" sz="2600" i="1" kern="1200">
                      <a:latin typeface="Cambria Math"/>
                    </a:rPr>
                    <m:t>… </m:t>
                  </m:r>
                  <m:r>
                    <a:rPr lang="fr-FR" sz="2600" i="1" kern="1200">
                      <a:latin typeface="Cambria Math"/>
                    </a:rPr>
                    <m:t>𝑐𝑛</m:t>
                  </m:r>
                </m:e>
              </m:d>
              <m:r>
                <a:rPr lang="fr-FR" sz="2600" b="0" i="0" kern="1200" smtClean="0">
                  <a:latin typeface="Cambria Math"/>
                </a:rPr>
                <m:t>, </m:t>
              </m:r>
            </m:oMath>
          </a14:m>
          <a:r>
            <a:rPr lang="fr-FR" sz="2600" kern="1200" dirty="0" smtClean="0"/>
            <a:t> </a:t>
          </a:r>
          <a:r>
            <a:rPr lang="fr-FR" sz="2600" i="1" kern="1200" dirty="0"/>
            <a:t>x </a:t>
          </a:r>
          <a:r>
            <a:rPr lang="fr-FR" sz="2600" kern="1200" dirty="0"/>
            <a:t>=</a:t>
          </a:r>
          <a14:m xmlns:a14="http://schemas.microsoft.com/office/drawing/2010/main">
            <m:oMath xmlns:m="http://schemas.openxmlformats.org/officeDocument/2006/math">
              <m:d>
                <m:dPr>
                  <m:ctrlPr>
                    <a:rPr lang="fr-FR" sz="2600" i="1" kern="1200">
                      <a:latin typeface="Cambria Math"/>
                    </a:rPr>
                  </m:ctrlPr>
                </m:dPr>
                <m:e>
                  <m:f>
                    <m:fPr>
                      <m:type m:val="noBar"/>
                      <m:ctrlPr>
                        <a:rPr lang="fr-FR" sz="2600" i="1" kern="1200">
                          <a:latin typeface="Cambria Math"/>
                        </a:rPr>
                      </m:ctrlPr>
                    </m:fPr>
                    <m:num>
                      <m:eqArr>
                        <m:eqArrPr>
                          <m:ctrlPr>
                            <a:rPr lang="fr-FR" sz="2600" i="1" kern="1200">
                              <a:latin typeface="Cambria Math"/>
                            </a:rPr>
                          </m:ctrlPr>
                        </m:eqArrPr>
                        <m:e>
                          <m:r>
                            <a:rPr lang="fr-FR" sz="2600" i="1" kern="1200">
                              <a:latin typeface="Cambria Math"/>
                            </a:rPr>
                            <m:t>𝑥</m:t>
                          </m:r>
                          <m:r>
                            <a:rPr lang="fr-FR" sz="2600" i="1" kern="1200">
                              <a:latin typeface="Cambria Math"/>
                            </a:rPr>
                            <m:t>1</m:t>
                          </m:r>
                        </m:e>
                        <m:e>
                          <m:r>
                            <a:rPr lang="fr-FR" sz="2600" i="1" kern="1200">
                              <a:latin typeface="Cambria Math"/>
                            </a:rPr>
                            <m:t>𝑥</m:t>
                          </m:r>
                          <m:r>
                            <a:rPr lang="fr-FR" sz="2600" i="1" kern="1200">
                              <a:latin typeface="Cambria Math"/>
                            </a:rPr>
                            <m:t>2</m:t>
                          </m:r>
                        </m:e>
                        <m:e>
                          <m:r>
                            <a:rPr lang="fr-FR" sz="2600" i="1" kern="1200">
                              <a:latin typeface="Cambria Math"/>
                            </a:rPr>
                            <m:t>.</m:t>
                          </m:r>
                        </m:e>
                        <m:e>
                          <m:r>
                            <a:rPr lang="fr-FR" sz="2600" i="1" kern="1200">
                              <a:latin typeface="Cambria Math"/>
                            </a:rPr>
                            <m:t>.</m:t>
                          </m:r>
                        </m:e>
                        <m:e>
                          <m:r>
                            <a:rPr lang="fr-FR" sz="2600" i="1" kern="1200">
                              <a:latin typeface="Cambria Math"/>
                            </a:rPr>
                            <m:t>.</m:t>
                          </m:r>
                        </m:e>
                      </m:eqArr>
                    </m:num>
                    <m:den>
                      <m:r>
                        <a:rPr lang="fr-FR" sz="2600" i="1" kern="1200">
                          <a:latin typeface="Cambria Math"/>
                        </a:rPr>
                        <m:t>𝑥𝑛</m:t>
                      </m:r>
                    </m:den>
                  </m:f>
                </m:e>
              </m:d>
            </m:oMath>
          </a14:m>
          <a:endParaRPr lang="fr-FR" sz="2600" kern="1200" dirty="0"/>
        </a:p>
      </dsp:txBody>
      <dsp:txXfrm>
        <a:off x="1883092" y="1788937"/>
        <a:ext cx="8870632" cy="17889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C1F52-3924-47BA-85F4-20F9388B8F77}">
      <dsp:nvSpPr>
        <dsp:cNvPr id="0" name=""/>
        <dsp:cNvSpPr/>
      </dsp:nvSpPr>
      <dsp:spPr>
        <a:xfrm>
          <a:off x="0" y="0"/>
          <a:ext cx="3766185" cy="376618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320A85-1F35-477B-94AA-1B821307E1DC}">
      <dsp:nvSpPr>
        <dsp:cNvPr id="0" name=""/>
        <dsp:cNvSpPr/>
      </dsp:nvSpPr>
      <dsp:spPr>
        <a:xfrm>
          <a:off x="1703018" y="0"/>
          <a:ext cx="8870632" cy="3766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just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000" kern="1200" dirty="0" smtClean="0"/>
            <a:t>Min </a:t>
          </a:r>
          <a:r>
            <a:rPr lang="fr-FR" sz="5000" i="1" kern="1200" dirty="0"/>
            <a:t>w </a:t>
          </a:r>
          <a:r>
            <a:rPr lang="fr-FR" sz="5000" kern="1200" dirty="0"/>
            <a:t>= </a:t>
          </a:r>
          <a14:m xmlns:a14="http://schemas.microsoft.com/office/drawing/2010/main">
            <m:oMath xmlns:m="http://schemas.openxmlformats.org/officeDocument/2006/math">
              <m:r>
                <a:rPr lang="fr-FR" sz="5000" i="1" kern="1200">
                  <a:latin typeface="Cambria Math"/>
                </a:rPr>
                <m:t>𝑌𝑏</m:t>
              </m:r>
            </m:oMath>
          </a14:m>
          <a:endParaRPr lang="fr-FR" sz="5000" i="1" kern="1200" dirty="0" smtClean="0"/>
        </a:p>
        <a:p>
          <a:pPr lvl="0" algn="just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fr-FR" sz="5000" i="1" kern="1200" smtClean="0">
                    <a:latin typeface="Cambria Math"/>
                  </a:rPr>
                  <m:t>𝑠</m:t>
                </m:r>
                <m:r>
                  <a:rPr lang="fr-FR" sz="5000" i="1" kern="1200" smtClean="0">
                    <a:latin typeface="Cambria Math"/>
                  </a:rPr>
                  <m:t>.</m:t>
                </m:r>
                <m:r>
                  <a:rPr lang="fr-FR" sz="5000" i="1" kern="1200" smtClean="0">
                    <a:latin typeface="Cambria Math"/>
                  </a:rPr>
                  <m:t>𝑐</m:t>
                </m:r>
                <m:r>
                  <a:rPr lang="fr-FR" sz="5000" i="1" kern="1200" smtClean="0">
                    <a:latin typeface="Cambria Math"/>
                  </a:rPr>
                  <m:t>.</m:t>
                </m:r>
                <m:d>
                  <m:dPr>
                    <m:begChr m:val="{"/>
                    <m:endChr m:val=""/>
                    <m:ctrlPr>
                      <a:rPr lang="fr-FR" sz="5000" i="1" kern="1200">
                        <a:latin typeface="Cambria Math"/>
                      </a:rPr>
                    </m:ctrlPr>
                  </m:dPr>
                  <m:e>
                    <m:eqArr>
                      <m:eqArrPr>
                        <m:ctrlPr>
                          <a:rPr lang="fr-FR" sz="5000" i="1" kern="1200">
                            <a:latin typeface="Cambria Math"/>
                          </a:rPr>
                        </m:ctrlPr>
                      </m:eqArrPr>
                      <m:e>
                        <m:r>
                          <a:rPr lang="fr-FR" sz="5000" i="1" kern="1200">
                            <a:latin typeface="Cambria Math"/>
                          </a:rPr>
                          <m:t>𝑦𝐴</m:t>
                        </m:r>
                        <m:r>
                          <a:rPr lang="fr-FR" sz="5000" i="1" kern="1200">
                            <a:latin typeface="Cambria Math"/>
                          </a:rPr>
                          <m:t>≥</m:t>
                        </m:r>
                        <m:r>
                          <a:rPr lang="fr-FR" sz="5000" i="1" kern="1200">
                            <a:latin typeface="Cambria Math"/>
                          </a:rPr>
                          <m:t>𝑐</m:t>
                        </m:r>
                      </m:e>
                      <m:e>
                        <m:r>
                          <a:rPr lang="fr-FR" sz="5000" i="1" kern="1200">
                            <a:latin typeface="Cambria Math"/>
                          </a:rPr>
                          <m:t>𝑦𝑖</m:t>
                        </m:r>
                        <m:r>
                          <a:rPr lang="fr-FR" sz="5000" i="1" kern="1200">
                            <a:latin typeface="Cambria Math"/>
                          </a:rPr>
                          <m:t>≥</m:t>
                        </m:r>
                        <m:r>
                          <a:rPr lang="fr-FR" sz="5000" i="1" kern="1200">
                            <a:latin typeface="Cambria Math"/>
                          </a:rPr>
                          <m:t>0</m:t>
                        </m:r>
                      </m:e>
                    </m:eqArr>
                  </m:e>
                </m:d>
              </m:oMath>
            </m:oMathPara>
          </a14:m>
          <a:endParaRPr lang="fr-FR" sz="5000" kern="1200" dirty="0" smtClean="0"/>
        </a:p>
        <a:p>
          <a:pPr lvl="0" algn="just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000" kern="1200" dirty="0" smtClean="0"/>
            <a:t>Y= [y</a:t>
          </a:r>
          <a:r>
            <a:rPr lang="fr-FR" sz="5000" kern="1200" baseline="-25000" dirty="0" smtClean="0"/>
            <a:t>1</a:t>
          </a:r>
          <a:r>
            <a:rPr lang="fr-FR" sz="5000" kern="1200" dirty="0" smtClean="0"/>
            <a:t>,y</a:t>
          </a:r>
          <a:r>
            <a:rPr lang="fr-FR" sz="5000" kern="1200" baseline="-25000" dirty="0" smtClean="0"/>
            <a:t>2</a:t>
          </a:r>
          <a:r>
            <a:rPr lang="fr-FR" sz="5000" kern="1200" dirty="0" smtClean="0"/>
            <a:t>,..,y</a:t>
          </a:r>
          <a:r>
            <a:rPr lang="fr-FR" sz="5000" kern="1200" baseline="-25000" dirty="0" smtClean="0"/>
            <a:t>m</a:t>
          </a:r>
          <a:r>
            <a:rPr lang="fr-FR" sz="5000" kern="1200" dirty="0" smtClean="0"/>
            <a:t>]</a:t>
          </a:r>
          <a:endParaRPr lang="en-GB" sz="5000" kern="1200" dirty="0"/>
        </a:p>
      </dsp:txBody>
      <dsp:txXfrm>
        <a:off x="1703018" y="0"/>
        <a:ext cx="8870632" cy="37661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C616C-5148-449C-BCA5-C3AE20FD462D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B3BD2-3240-492D-9AA6-1C43B500E317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Une propriété essentielle du problème dual est que toute solution admissible du dual fournit une borne supérieure sur la valeur optimale du primal.</a:t>
          </a:r>
          <a:endParaRPr lang="en-GB" sz="2500" kern="1200" dirty="0"/>
        </a:p>
      </dsp:txBody>
      <dsp:txXfrm>
        <a:off x="1883092" y="0"/>
        <a:ext cx="8870632" cy="1788937"/>
      </dsp:txXfrm>
    </dsp:sp>
    <dsp:sp modelId="{19C6269C-67BE-4251-BC97-00F007978457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F6BA6-5B68-4CF4-99C8-AA4B435771E9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1" kern="1200" dirty="0" smtClean="0"/>
            <a:t>Théorème1. (Dualité faible) </a:t>
          </a:r>
        </a:p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Soit Y une solution admissible du dual et x une solution admissible du primal. Alors on a</a:t>
          </a:r>
        </a:p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i="1" kern="1200" dirty="0" smtClean="0"/>
            <a:t>Z </a:t>
          </a:r>
          <a:r>
            <a:rPr lang="fr-FR" sz="2500" kern="1200" dirty="0"/>
            <a:t>= </a:t>
          </a:r>
          <a14:m xmlns:a14="http://schemas.microsoft.com/office/drawing/2010/main">
            <m:oMath xmlns:m="http://schemas.openxmlformats.org/officeDocument/2006/math">
              <m:r>
                <a:rPr lang="fr-FR" sz="2500" i="1" kern="1200">
                  <a:latin typeface="Cambria Math"/>
                </a:rPr>
                <m:t>𝐶𝑋</m:t>
              </m:r>
              <m:r>
                <a:rPr lang="fr-FR" sz="2500" i="1" kern="1200">
                  <a:latin typeface="Cambria Math"/>
                </a:rPr>
                <m:t>≤</m:t>
              </m:r>
              <m:r>
                <a:rPr lang="fr-FR" sz="2500" i="1" kern="1200">
                  <a:latin typeface="Cambria Math"/>
                </a:rPr>
                <m:t>𝑌𝑏</m:t>
              </m:r>
              <m:r>
                <a:rPr lang="fr-FR" sz="2500" i="1" kern="1200">
                  <a:latin typeface="Cambria Math"/>
                </a:rPr>
                <m:t>=</m:t>
              </m:r>
              <m:r>
                <a:rPr lang="fr-FR" sz="2500" i="1" kern="1200">
                  <a:latin typeface="Cambria Math"/>
                </a:rPr>
                <m:t>𝑊</m:t>
              </m:r>
            </m:oMath>
          </a14:m>
          <a:endParaRPr lang="en-GB" sz="2500" kern="1200" dirty="0"/>
        </a:p>
      </dsp:txBody>
      <dsp:txXfrm>
        <a:off x="1883092" y="1788937"/>
        <a:ext cx="8870632" cy="17889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C616C-5148-449C-BCA5-C3AE20FD462D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B3BD2-3240-492D-9AA6-1C43B500E317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/>
            <a:t>Corollaire 1. </a:t>
          </a:r>
          <a:r>
            <a:rPr lang="fr-FR" sz="2600" kern="1200" dirty="0" smtClean="0"/>
            <a:t>Soit x* une solution admissible du primal et y* une solution admissible du dual.</a:t>
          </a:r>
        </a:p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Si Cx* =λ*b alors x* est une solution optimale de (P) et λ* une solution optimale de (D). </a:t>
          </a:r>
          <a:endParaRPr lang="en-GB" sz="2600" kern="1200" dirty="0"/>
        </a:p>
      </dsp:txBody>
      <dsp:txXfrm>
        <a:off x="1883092" y="0"/>
        <a:ext cx="8870632" cy="1788937"/>
      </dsp:txXfrm>
    </dsp:sp>
    <dsp:sp modelId="{5D790E07-9F6B-4AC1-B552-552565F5A3B7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555E4-C553-40BD-BB4D-E0A8CF7D6673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/>
            <a:t>Théorème 2.</a:t>
          </a:r>
          <a:r>
            <a:rPr lang="fr-FR" sz="2600" kern="1200" dirty="0" smtClean="0"/>
            <a:t> (La dualité forte) Si le problème primal (P) a une solution optimale x*alors le problème dual (D) a une solution optimale y* et les valeurs optimales coïncident :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cx* =λ*b  autrement dit z* =w*</a:t>
          </a:r>
          <a:endParaRPr lang="fr-FR" sz="2600" kern="1200" dirty="0"/>
        </a:p>
      </dsp:txBody>
      <dsp:txXfrm>
        <a:off x="1883092" y="1788937"/>
        <a:ext cx="8870632" cy="17889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C616C-5148-449C-BCA5-C3AE20FD462D}">
      <dsp:nvSpPr>
        <dsp:cNvPr id="0" name=""/>
        <dsp:cNvSpPr/>
      </dsp:nvSpPr>
      <dsp:spPr>
        <a:xfrm>
          <a:off x="0" y="0"/>
          <a:ext cx="3766184" cy="3766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B3BD2-3240-492D-9AA6-1C43B500E317}">
      <dsp:nvSpPr>
        <dsp:cNvPr id="0" name=""/>
        <dsp:cNvSpPr/>
      </dsp:nvSpPr>
      <dsp:spPr>
        <a:xfrm>
          <a:off x="1883092" y="0"/>
          <a:ext cx="8870632" cy="376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Définition : soit x* une solution optimale réalisable de (P)  </a:t>
          </a:r>
          <a:endParaRPr lang="fr-FR" sz="2700" i="1" kern="1200" dirty="0" smtClean="0"/>
        </a:p>
        <a:p>
          <a:pPr lvl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fr-FR" sz="2700" i="1" kern="1200" smtClean="0">
                  <a:latin typeface="Cambria Math"/>
                </a:rPr>
                <m:t>𝑠</m:t>
              </m:r>
              <m:r>
                <a:rPr lang="fr-FR" sz="2700" i="1" kern="1200" smtClean="0">
                  <a:latin typeface="Cambria Math"/>
                </a:rPr>
                <m:t>.</m:t>
              </m:r>
              <m:r>
                <a:rPr lang="fr-FR" sz="2700" i="1" kern="1200" smtClean="0">
                  <a:latin typeface="Cambria Math"/>
                </a:rPr>
                <m:t>𝑐</m:t>
              </m:r>
              <m:r>
                <a:rPr lang="fr-FR" sz="2700" i="1" kern="1200" smtClean="0">
                  <a:latin typeface="Cambria Math"/>
                </a:rPr>
                <m:t>.</m:t>
              </m:r>
              <m:d>
                <m:dPr>
                  <m:begChr m:val="{"/>
                  <m:endChr m:val=""/>
                  <m:ctrlPr>
                    <a:rPr lang="fr-FR" sz="2700" i="1" kern="1200">
                      <a:latin typeface="Cambria Math"/>
                    </a:rPr>
                  </m:ctrlPr>
                </m:dPr>
                <m:e>
                  <m:eqArr>
                    <m:eqArrPr>
                      <m:ctrlPr>
                        <a:rPr lang="fr-FR" sz="2700" i="1" kern="1200">
                          <a:latin typeface="Cambria Math"/>
                        </a:rPr>
                      </m:ctrlPr>
                    </m:eqArrPr>
                    <m:e>
                      <m:r>
                        <a:rPr lang="fr-FR" sz="2700" i="1" kern="1200">
                          <a:latin typeface="Cambria Math"/>
                        </a:rPr>
                        <m:t>𝐴𝑥</m:t>
                      </m:r>
                      <m:r>
                        <a:rPr lang="fr-FR" sz="2700" i="1" kern="1200">
                          <a:latin typeface="Cambria Math"/>
                        </a:rPr>
                        <m:t>≤</m:t>
                      </m:r>
                      <m:r>
                        <a:rPr lang="fr-FR" sz="2700" i="1" kern="1200">
                          <a:latin typeface="Cambria Math"/>
                        </a:rPr>
                        <m:t>𝑏</m:t>
                      </m:r>
                    </m:e>
                    <m:e>
                      <m:r>
                        <a:rPr lang="fr-FR" sz="2700" kern="1200">
                          <a:latin typeface="Cambria Math"/>
                        </a:rPr>
                        <m:t> </m:t>
                      </m:r>
                      <m:r>
                        <a:rPr lang="fr-FR" sz="2700" i="1" kern="1200">
                          <a:latin typeface="Cambria Math"/>
                        </a:rPr>
                        <m:t>𝑐𝑥</m:t>
                      </m:r>
                      <m:r>
                        <a:rPr lang="fr-FR" sz="2700" kern="1200">
                          <a:latin typeface="Cambria Math"/>
                        </a:rPr>
                        <m:t>=</m:t>
                      </m:r>
                      <m:r>
                        <a:rPr lang="fr-FR" sz="2700" i="1" kern="1200">
                          <a:latin typeface="Cambria Math"/>
                        </a:rPr>
                        <m:t>𝑧</m:t>
                      </m:r>
                      <m:r>
                        <a:rPr lang="fr-FR" sz="2700" i="1" kern="1200">
                          <a:latin typeface="Cambria Math"/>
                        </a:rPr>
                        <m:t>(</m:t>
                      </m:r>
                      <m:r>
                        <a:rPr lang="fr-FR" sz="2700" i="1" kern="1200">
                          <a:latin typeface="Cambria Math"/>
                        </a:rPr>
                        <m:t>𝑚𝑎𝑥</m:t>
                      </m:r>
                      <m:r>
                        <a:rPr lang="fr-FR" sz="2700" i="1" kern="1200">
                          <a:latin typeface="Cambria Math"/>
                        </a:rPr>
                        <m:t>) </m:t>
                      </m:r>
                    </m:e>
                  </m:eqArr>
                </m:e>
              </m:d>
            </m:oMath>
          </a14:m>
          <a:r>
            <a:rPr lang="fr-FR" sz="2700" kern="1200" dirty="0"/>
            <a:t>     </a:t>
          </a:r>
          <a14:m xmlns:a14="http://schemas.microsoft.com/office/drawing/2010/main">
            <m:oMath xmlns:m="http://schemas.openxmlformats.org/officeDocument/2006/math">
              <m:r>
                <a:rPr lang="fr-FR" sz="2700" i="1" kern="1200">
                  <a:latin typeface="Cambria Math"/>
                </a:rPr>
                <m:t>𝑥𝑖</m:t>
              </m:r>
              <m:r>
                <a:rPr lang="fr-FR" sz="2700" i="1" kern="1200">
                  <a:latin typeface="Cambria Math"/>
                </a:rPr>
                <m:t>≥</m:t>
              </m:r>
              <m:r>
                <a:rPr lang="fr-FR" sz="2700" i="1" kern="1200">
                  <a:latin typeface="Cambria Math"/>
                </a:rPr>
                <m:t>0</m:t>
              </m:r>
            </m:oMath>
          </a14:m>
          <a:r>
            <a:rPr lang="fr-FR" sz="2700" kern="1200" dirty="0"/>
            <a:t>          </a:t>
          </a:r>
          <a:endParaRPr lang="en-GB" sz="2700" kern="1200" dirty="0"/>
        </a:p>
      </dsp:txBody>
      <dsp:txXfrm>
        <a:off x="1883092" y="0"/>
        <a:ext cx="8870632" cy="1788937"/>
      </dsp:txXfrm>
    </dsp:sp>
    <dsp:sp modelId="{19C6269C-67BE-4251-BC97-00F007978457}">
      <dsp:nvSpPr>
        <dsp:cNvPr id="0" name=""/>
        <dsp:cNvSpPr/>
      </dsp:nvSpPr>
      <dsp:spPr>
        <a:xfrm>
          <a:off x="988623" y="1788937"/>
          <a:ext cx="1788937" cy="17889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F6BA6-5B68-4CF4-99C8-AA4B435771E9}">
      <dsp:nvSpPr>
        <dsp:cNvPr id="0" name=""/>
        <dsp:cNvSpPr/>
      </dsp:nvSpPr>
      <dsp:spPr>
        <a:xfrm>
          <a:off x="1883092" y="1788937"/>
          <a:ext cx="8870632" cy="178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La </a:t>
          </a:r>
          <a:r>
            <a:rPr lang="fr-FR" sz="2700" kern="1200" dirty="0" err="1" smtClean="0"/>
            <a:t>i</a:t>
          </a:r>
          <a:r>
            <a:rPr lang="fr-FR" sz="2700" kern="1200" baseline="30000" dirty="0" err="1" smtClean="0"/>
            <a:t>eme</a:t>
          </a:r>
          <a:r>
            <a:rPr lang="fr-FR" sz="2700" kern="1200" dirty="0" smtClean="0"/>
            <a:t> contrainte du programmation linéaire sera dite sature si A</a:t>
          </a:r>
          <a:r>
            <a:rPr lang="fr-FR" sz="2700" kern="1200" baseline="-25000" dirty="0" smtClean="0"/>
            <a:t>i</a:t>
          </a:r>
          <a:r>
            <a:rPr lang="fr-FR" sz="2700" kern="1200" dirty="0" smtClean="0"/>
            <a:t>x*=b</a:t>
          </a:r>
          <a:r>
            <a:rPr lang="fr-FR" sz="2700" kern="1200" baseline="-25000" dirty="0" smtClean="0"/>
            <a:t>i , </a:t>
          </a:r>
          <a:r>
            <a:rPr lang="fr-FR" sz="2700" kern="1200" dirty="0" smtClean="0"/>
            <a:t>elle sera dite non-saturé si  A</a:t>
          </a:r>
          <a:r>
            <a:rPr lang="fr-FR" sz="2700" kern="1200" baseline="-25000" dirty="0" smtClean="0"/>
            <a:t>i</a:t>
          </a:r>
          <a:r>
            <a:rPr lang="fr-FR" sz="2700" kern="1200" dirty="0" smtClean="0"/>
            <a:t>x*&lt;b</a:t>
          </a:r>
          <a:r>
            <a:rPr lang="fr-FR" sz="2700" kern="1200" baseline="-25000" dirty="0" smtClean="0"/>
            <a:t>i</a:t>
          </a:r>
          <a:r>
            <a:rPr lang="fr-FR" sz="2700" kern="1200" dirty="0" smtClean="0"/>
            <a:t> .</a:t>
          </a:r>
          <a:endParaRPr lang="en-GB" sz="2700" kern="1200" dirty="0"/>
        </a:p>
      </dsp:txBody>
      <dsp:txXfrm>
        <a:off x="1883092" y="1788937"/>
        <a:ext cx="8870632" cy="1788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3223E-1881-4CCD-B572-E2E798C0FC45}" type="datetimeFigureOut">
              <a:rPr lang="en-GB" smtClean="0"/>
              <a:pPr/>
              <a:t>14/11/2022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0FEB3-F78F-4CB4-8A8C-A5762D1900F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29600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4B36465-7F0F-45B8-8329-388380894E0B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56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7DA0-A97C-4B93-9AE8-78BC43553362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9467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DE45-A927-4372-B166-FE0CF02C4E8C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1893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1A19-58D9-49DB-8995-65EB31239A5C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2309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1426D-8778-4DE5-8519-3EA6C1DD67EC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2139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B610-63B9-4F80-8853-ADE3FC715CD1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2393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3E51-EECD-41AE-8B35-82004FDB6AF4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1069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DE19-6C3B-4299-8C24-A0168857C8F1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604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A7A-AC83-4CD8-8130-71A852C4F34A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1247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9358-E5A4-4AE6-B499-C016649886D5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1258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8B7EB0F-6CE5-4409-9981-67DF6C247A34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4807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6DEB6F5-AE01-47F9-BAB5-42AA6B175579}" type="datetime1">
              <a:rPr lang="en-GB" smtClean="0"/>
              <a:pPr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15A4039-54D9-4290-8CD2-707F8443CAC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8646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11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7.xml"/><Relationship Id="rId10" Type="http://schemas.microsoft.com/office/2007/relationships/diagramDrawing" Target="../diagrams/drawing7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3.xml"/><Relationship Id="rId10" Type="http://schemas.microsoft.com/office/2007/relationships/diagramDrawing" Target="../diagrams/drawing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5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4.xml"/><Relationship Id="rId10" Type="http://schemas.microsoft.com/office/2007/relationships/diagramDrawing" Target="../diagrams/drawing4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5.xml"/><Relationship Id="rId2" Type="http://schemas.openxmlformats.org/officeDocument/2006/relationships/diagramData" Target="../diagrams/data7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diagramColors" Target="../diagrams/colors5.xml"/><Relationship Id="rId10" Type="http://schemas.microsoft.com/office/2007/relationships/diagramDrawing" Target="../diagrams/drawing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9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6.xml"/><Relationship Id="rId10" Type="http://schemas.microsoft.com/office/2007/relationships/diagramDrawing" Target="../diagrams/drawing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Programmation linéaire 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Année </a:t>
            </a:r>
            <a:r>
              <a:rPr lang="fr-FR" dirty="0" smtClean="0"/>
              <a:t>2022/2023</a:t>
            </a:r>
            <a:endParaRPr lang="fr-FR" dirty="0" smtClean="0"/>
          </a:p>
          <a:p>
            <a:r>
              <a:rPr lang="fr-FR" dirty="0" smtClean="0"/>
              <a:t>Guettiche Mourad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07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III.1 </a:t>
            </a:r>
            <a:r>
              <a:rPr lang="fr-FR" b="1" dirty="0"/>
              <a:t>Primal vs Dual</a:t>
            </a:r>
            <a:endParaRPr lang="en-GB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10</a:t>
            </a:fld>
            <a:endParaRPr lang="en-GB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6" name="Espace réservé du contenu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43233582"/>
                  </p:ext>
                </p:extLst>
              </p:nvPr>
            </p:nvGraphicFramePr>
            <p:xfrm>
              <a:off x="1759528" y="1900527"/>
              <a:ext cx="6151418" cy="40087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78727"/>
                    <a:gridCol w="3172691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Primal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Dual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69350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contrainte nº </a:t>
                          </a:r>
                          <a:r>
                            <a:rPr lang="fr-FR" sz="2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 ≤ </a:t>
                          </a:r>
                          <a:endParaRPr lang="fr-FR" sz="2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Variables nº </a:t>
                          </a:r>
                          <a:r>
                            <a:rPr lang="fr-FR" sz="2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 ≥ </a:t>
                          </a: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</a:t>
                          </a:r>
                          <a:endParaRPr lang="fr-FR" sz="2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contrainte nº </a:t>
                          </a:r>
                          <a:r>
                            <a:rPr lang="fr-FR" sz="2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 ≥</a:t>
                          </a:r>
                          <a:endParaRPr lang="fr-FR" sz="2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89535" marR="89535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Variables nº </a:t>
                          </a:r>
                          <a:r>
                            <a:rPr lang="fr-FR" sz="2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 ≤ </a:t>
                          </a: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</a:t>
                          </a:r>
                          <a:endParaRPr lang="fr-FR" sz="2400" dirty="0" smtClean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89535" marR="89535" marT="0" marB="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contrainte nº </a:t>
                          </a:r>
                          <a:r>
                            <a:rPr lang="fr-FR" sz="2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 =</a:t>
                          </a:r>
                          <a:endParaRPr lang="fr-FR" sz="2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Variables nº </a:t>
                          </a:r>
                          <a:r>
                            <a:rPr lang="fr-FR" sz="2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14:m>
                            <m:oMath xmlns:m="http://schemas.openxmlformats.org/officeDocument/2006/math">
                              <m:r>
                                <a:rPr lang="fr-FR" sz="24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+mn-cs"/>
                                </a:rPr>
                                <m:t> </m:t>
                              </m:r>
                              <m:r>
                                <a:rPr lang="fr-FR" sz="24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+mn-cs"/>
                                </a:rPr>
                                <m:t>∈</m:t>
                              </m:r>
                              <m:r>
                                <a:rPr lang="fr-FR" sz="24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Cambria Math"/>
                                  <a:cs typeface="+mn-cs"/>
                                </a:rPr>
                                <m:t>ℛ</m:t>
                              </m:r>
                            </m:oMath>
                          </a14:m>
                          <a:endParaRPr lang="fr-FR" sz="2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coefficients fonction objectif</a:t>
                          </a:r>
                          <a:r>
                            <a:rPr lang="fr-FR" sz="24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C</a:t>
                          </a:r>
                          <a:r>
                            <a:rPr lang="fr-FR" sz="24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J</a:t>
                          </a:r>
                          <a:endParaRPr lang="fr-FR" sz="2400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second membre </a:t>
                          </a:r>
                          <a:r>
                            <a:rPr lang="fr-FR" sz="24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</a:t>
                          </a:r>
                          <a:r>
                            <a:rPr lang="fr-FR" sz="24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lang="fr-FR" sz="2400" baseline="-25000" dirty="0" smtClean="0"/>
                        </a:p>
                        <a:p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/>
                          </a:r>
                          <a:endParaRPr lang="fr-FR" sz="2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second membre </a:t>
                          </a:r>
                          <a:r>
                            <a:rPr lang="fr-FR" sz="2400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</a:t>
                          </a:r>
                          <a:r>
                            <a:rPr lang="fr-FR" sz="2400" kern="1200" baseline="-250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j</a:t>
                          </a:r>
                          <a:endParaRPr lang="fr-FR" sz="2400" baseline="-25000" dirty="0" smtClean="0"/>
                        </a:p>
                        <a:p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coefficients fonction objectif</a:t>
                          </a:r>
                          <a:r>
                            <a:rPr lang="fr-FR" sz="24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C</a:t>
                          </a:r>
                          <a:r>
                            <a:rPr lang="fr-FR" sz="24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lang="fr-FR" sz="2400" baseline="-25000" dirty="0" smtClean="0"/>
                        </a:p>
                        <a:p>
                          <a:endParaRPr lang="fr-FR" sz="2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Espace réservé du contenu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2843233582"/>
                  </p:ext>
                </p:extLst>
              </p:nvPr>
            </p:nvGraphicFramePr>
            <p:xfrm>
              <a:off x="1759528" y="1900527"/>
              <a:ext cx="6151418" cy="40087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78727"/>
                    <a:gridCol w="3172691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Primal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Dual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69350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contrainte nº </a:t>
                          </a:r>
                          <a:r>
                            <a:rPr lang="fr-FR" sz="2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 ≤ </a:t>
                          </a:r>
                          <a:endParaRPr lang="fr-FR" sz="2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Variables nº </a:t>
                          </a:r>
                          <a:r>
                            <a:rPr lang="fr-FR" sz="2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 ≥ </a:t>
                          </a: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</a:t>
                          </a:r>
                          <a:endParaRPr lang="fr-FR" sz="2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393573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contrainte nº </a:t>
                          </a:r>
                          <a:r>
                            <a:rPr lang="fr-FR" sz="2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 ≥</a:t>
                          </a:r>
                          <a:endParaRPr lang="fr-FR" sz="2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89535" marR="89535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10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Variables nº </a:t>
                          </a:r>
                          <a:r>
                            <a:rPr lang="fr-FR" sz="2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 ≤ </a:t>
                          </a: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</a:t>
                          </a:r>
                          <a:endParaRPr lang="fr-FR" sz="2400" dirty="0" smtClean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89535" marR="89535" marT="0" marB="0"/>
                    </a:tc>
                  </a:tr>
                  <a:tr h="485013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contrainte nº </a:t>
                          </a:r>
                          <a:r>
                            <a:rPr lang="fr-FR" sz="2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 =</a:t>
                          </a:r>
                          <a:endParaRPr lang="fr-FR" sz="2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4231" t="-308861" b="-418987"/>
                          </a:stretch>
                        </a:blipFill>
                      </a:tcPr>
                    </a:tc>
                  </a:tr>
                  <a:tr h="822960">
                    <a:tc>
                      <a:txBody>
                        <a:bodyPr/>
                        <a:lstStyle/>
                        <a:p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coefficients fonction objectif</a:t>
                          </a:r>
                          <a:r>
                            <a:rPr lang="fr-FR" sz="24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C</a:t>
                          </a:r>
                          <a:r>
                            <a:rPr lang="fr-FR" sz="24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J</a:t>
                          </a:r>
                          <a:endParaRPr lang="fr-FR" sz="2400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second membre </a:t>
                          </a:r>
                          <a:r>
                            <a:rPr lang="fr-FR" sz="24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</a:t>
                          </a:r>
                          <a:r>
                            <a:rPr lang="fr-FR" sz="24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lang="fr-FR" sz="2400" baseline="-25000" dirty="0" smtClean="0"/>
                        </a:p>
                        <a:p>
                          <a:endParaRPr lang="fr-FR" sz="2400" dirty="0"/>
                        </a:p>
                      </a:txBody>
                      <a:tcPr/>
                    </a:tc>
                  </a:tr>
                  <a:tr h="118872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second membre </a:t>
                          </a:r>
                          <a:r>
                            <a:rPr lang="fr-FR" sz="2400" kern="1200" baseline="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</a:t>
                          </a:r>
                          <a:r>
                            <a:rPr lang="fr-FR" sz="2400" kern="1200" baseline="-250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j</a:t>
                          </a:r>
                          <a:endParaRPr lang="fr-FR" sz="2400" baseline="-25000" dirty="0" smtClean="0"/>
                        </a:p>
                        <a:p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coefficients fonction objectif</a:t>
                          </a:r>
                          <a:r>
                            <a:rPr lang="fr-FR" sz="2400" kern="1200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C</a:t>
                          </a:r>
                          <a:r>
                            <a:rPr lang="fr-FR" sz="2400" kern="1200" baseline="-250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lang="fr-FR" sz="2400" baseline="-25000" dirty="0" smtClean="0"/>
                        </a:p>
                        <a:p>
                          <a:endParaRPr lang="fr-FR" sz="2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7031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IV </a:t>
            </a:r>
            <a:r>
              <a:rPr lang="fr-FR" b="1" dirty="0"/>
              <a:t>T</a:t>
            </a:r>
            <a:r>
              <a:rPr lang="fr-FR" b="1" dirty="0" smtClean="0"/>
              <a:t>héorèmes </a:t>
            </a:r>
            <a:r>
              <a:rPr lang="fr-FR" b="1" dirty="0"/>
              <a:t>de dualité</a:t>
            </a:r>
            <a:endParaRPr lang="en-GB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25688053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2025688053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3089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 </a:t>
            </a:r>
            <a:r>
              <a:rPr lang="fr-FR" b="1" dirty="0"/>
              <a:t>T</a:t>
            </a:r>
            <a:r>
              <a:rPr lang="fr-FR" b="1" dirty="0" smtClean="0"/>
              <a:t>héorèmes </a:t>
            </a:r>
            <a:r>
              <a:rPr lang="fr-FR" b="1" dirty="0"/>
              <a:t>de dualité</a:t>
            </a:r>
            <a:endParaRPr lang="en-GB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6356274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0010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37430407"/>
              </p:ext>
            </p:extLst>
          </p:nvPr>
        </p:nvGraphicFramePr>
        <p:xfrm>
          <a:off x="676275" y="1876453"/>
          <a:ext cx="1075372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288"/>
                <a:gridCol w="1792288"/>
                <a:gridCol w="1792288"/>
                <a:gridCol w="1792288"/>
                <a:gridCol w="1792288"/>
                <a:gridCol w="179228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V.B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sm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x3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x4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24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Z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37430407"/>
              </p:ext>
            </p:extLst>
          </p:nvPr>
        </p:nvGraphicFramePr>
        <p:xfrm>
          <a:off x="723744" y="3407948"/>
          <a:ext cx="1075372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288"/>
                <a:gridCol w="1792288"/>
                <a:gridCol w="1792288"/>
                <a:gridCol w="1792288"/>
                <a:gridCol w="1792288"/>
                <a:gridCol w="179228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V.B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sm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x3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3/4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-3/4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x1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3/4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1/4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Z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3/2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-5/2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-60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37430407"/>
              </p:ext>
            </p:extLst>
          </p:nvPr>
        </p:nvGraphicFramePr>
        <p:xfrm>
          <a:off x="756223" y="5044374"/>
          <a:ext cx="1075372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288"/>
                <a:gridCol w="1792288"/>
                <a:gridCol w="1792288"/>
                <a:gridCol w="1792288"/>
                <a:gridCol w="1792288"/>
                <a:gridCol w="179228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V.B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x4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sm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x2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1/2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x1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Z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-66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4860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 </a:t>
            </a:r>
            <a:r>
              <a:rPr lang="fr-FR" b="1" dirty="0"/>
              <a:t>T</a:t>
            </a:r>
            <a:r>
              <a:rPr lang="fr-FR" b="1" dirty="0" smtClean="0"/>
              <a:t>héorèmes des écarts complémentaires</a:t>
            </a:r>
            <a:endParaRPr lang="en-GB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xmlns:a14="http://schemas.microsoft.com/office/drawing/2010/main" xmlns:mc="http://schemas.openxmlformats.org/markup-compatibility/2006" val="2186832762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7460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IV.1 </a:t>
            </a:r>
            <a:r>
              <a:rPr lang="fr-FR" b="1" dirty="0"/>
              <a:t>Théorèmes des écarts complémentaires </a:t>
            </a:r>
            <a:endParaRPr lang="en-GB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24081068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18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fr-FR" dirty="0" smtClean="0"/>
                  <a:t>Max z= x</a:t>
                </a:r>
                <a:r>
                  <a:rPr lang="fr-FR" baseline="-25000" dirty="0" smtClean="0"/>
                  <a:t>1</a:t>
                </a:r>
                <a:r>
                  <a:rPr lang="fr-FR" dirty="0" smtClean="0"/>
                  <a:t>-2x</a:t>
                </a:r>
                <a:r>
                  <a:rPr lang="fr-FR" baseline="-25000" dirty="0" smtClean="0"/>
                  <a:t>2</a:t>
                </a:r>
                <a:r>
                  <a:rPr lang="fr-FR" dirty="0" smtClean="0"/>
                  <a:t>+3x</a:t>
                </a:r>
                <a:r>
                  <a:rPr lang="fr-FR" baseline="-25000" dirty="0"/>
                  <a:t>3</a:t>
                </a:r>
              </a:p>
              <a:p>
                <a:pPr marL="0" indent="0">
                  <a:buNone/>
                </a:pPr>
                <a:endParaRPr lang="fr-FR" baseline="-25000" dirty="0" smtClean="0"/>
              </a:p>
              <a:p>
                <a:pPr marL="0" indent="0">
                  <a:buNone/>
                </a:pPr>
                <a:r>
                  <a:rPr lang="fr-FR" sz="3200" baseline="-25000" dirty="0" smtClean="0"/>
                  <a:t>Sujette </a:t>
                </a:r>
                <a:r>
                  <a:rPr lang="fr-FR" sz="3200" baseline="-25000" dirty="0"/>
                  <a:t>à 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i="1" dirty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+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-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="0" i="0" baseline="-25000" dirty="0" smtClean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≤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1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fr-FR" b="0" i="0" dirty="0" smtClean="0">
                                <a:latin typeface="Cambria Math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-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−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≤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4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+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+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5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≤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2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1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2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="0" i="0" baseline="-25000" dirty="0" smtClean="0"/>
                              <m:t>3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endParaRPr lang="en-GB" dirty="0"/>
              </a:p>
              <a:p>
                <a:r>
                  <a:rPr lang="fr-FR" dirty="0" smtClean="0"/>
                  <a:t>Vérifier l’ optimalité de la solution: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i="1" dirty="0" smtClean="0"/>
                      <m:t>X</m:t>
                    </m:r>
                    <m:r>
                      <m:rPr>
                        <m:nor/>
                      </m:rPr>
                      <a:rPr lang="fr-FR" baseline="-25000" dirty="0"/>
                      <m:t>1</m:t>
                    </m:r>
                  </m:oMath>
                </a14:m>
                <a:r>
                  <a:rPr lang="fr-FR" dirty="0" smtClean="0"/>
                  <a:t>*=9/7,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dirty="0"/>
                      <m:t>x</m:t>
                    </m:r>
                    <m:r>
                      <m:rPr>
                        <m:nor/>
                      </m:rPr>
                      <a:rPr lang="fr-FR" b="0" i="0" baseline="-25000" dirty="0" smtClean="0"/>
                      <m:t>2</m:t>
                    </m:r>
                    <m:r>
                      <m:rPr>
                        <m:nor/>
                      </m:rPr>
                      <a:rPr lang="fr-FR" b="0" i="0" dirty="0" smtClean="0"/>
                      <m:t>*=</m:t>
                    </m:r>
                    <m:r>
                      <m:rPr>
                        <m:nor/>
                      </m:rPr>
                      <a:rPr lang="fr-FR" b="0" i="0" dirty="0" smtClean="0"/>
                      <m:t>0</m:t>
                    </m:r>
                    <m:r>
                      <m:rPr>
                        <m:nor/>
                      </m:rPr>
                      <a:rPr lang="fr-FR" b="0" i="0" dirty="0" smtClean="0"/>
                      <m:t>, </m:t>
                    </m:r>
                    <m:r>
                      <m:rPr>
                        <m:nor/>
                      </m:rPr>
                      <a:rPr lang="fr-FR" dirty="0"/>
                      <m:t>x</m:t>
                    </m:r>
                    <m:r>
                      <m:rPr>
                        <m:nor/>
                      </m:rPr>
                      <a:rPr lang="fr-FR" b="0" i="0" baseline="-25000" dirty="0" smtClean="0"/>
                      <m:t>3</m:t>
                    </m:r>
                    <m:r>
                      <m:rPr>
                        <m:nor/>
                      </m:rPr>
                      <a:rPr lang="fr-FR" b="0" i="0" dirty="0" smtClean="0"/>
                      <m:t>*=</m:t>
                    </m:r>
                  </m:oMath>
                </a14:m>
                <a:r>
                  <a:rPr lang="fr-FR" dirty="0" smtClean="0"/>
                  <a:t>1/7</a:t>
                </a: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50" t="-2589" b="-29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9442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IV.2 Correspondence primal-dual</a:t>
            </a:r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3544166" y="2039072"/>
          <a:ext cx="430149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745"/>
                <a:gridCol w="21507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Primal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dual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Ayant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une</a:t>
                      </a:r>
                      <a:r>
                        <a:rPr lang="en-US" dirty="0" smtClean="0"/>
                        <a:t> Solution </a:t>
                      </a:r>
                      <a:r>
                        <a:rPr lang="en-US" dirty="0" err="1" smtClean="0"/>
                        <a:t>optiamal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Ayant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une</a:t>
                      </a:r>
                      <a:r>
                        <a:rPr lang="en-US" dirty="0" smtClean="0"/>
                        <a:t> Solution </a:t>
                      </a:r>
                      <a:r>
                        <a:rPr lang="en-US" dirty="0" err="1" smtClean="0"/>
                        <a:t>optiamal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irréalisable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irréalisable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ayant</a:t>
                      </a:r>
                      <a:r>
                        <a:rPr lang="en-US" dirty="0" smtClean="0"/>
                        <a:t> des solution non-</a:t>
                      </a:r>
                      <a:r>
                        <a:rPr lang="en-US" dirty="0" err="1" smtClean="0"/>
                        <a:t>bornées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ayant</a:t>
                      </a:r>
                      <a:r>
                        <a:rPr lang="en-US" dirty="0" smtClean="0"/>
                        <a:t> des solution non-</a:t>
                      </a:r>
                      <a:r>
                        <a:rPr lang="en-US" dirty="0" err="1" smtClean="0"/>
                        <a:t>bornées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irréalisable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ayant</a:t>
                      </a:r>
                      <a:r>
                        <a:rPr lang="en-US" dirty="0" smtClean="0"/>
                        <a:t> des solution non-</a:t>
                      </a:r>
                      <a:r>
                        <a:rPr lang="en-US" dirty="0" err="1" smtClean="0"/>
                        <a:t>bornées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V. </a:t>
            </a:r>
            <a:r>
              <a:rPr lang="en-US" dirty="0" smtClean="0"/>
              <a:t>Interpretation </a:t>
            </a:r>
            <a:r>
              <a:rPr lang="en-US" dirty="0" err="1" smtClean="0"/>
              <a:t>économique</a:t>
            </a:r>
            <a:endParaRPr lang="en-GB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24081068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18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 Dualité</a:t>
            </a:r>
            <a:endParaRPr lang="en-GB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92539726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758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Exemple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fr-FR" dirty="0" smtClean="0"/>
                  <a:t>Max </a:t>
                </a:r>
                <a:r>
                  <a:rPr lang="fr-FR" dirty="0"/>
                  <a:t>z= </a:t>
                </a:r>
                <a:r>
                  <a:rPr lang="fr-FR" dirty="0" smtClean="0"/>
                  <a:t>10x</a:t>
                </a:r>
                <a:r>
                  <a:rPr lang="fr-FR" baseline="-25000" dirty="0" smtClean="0"/>
                  <a:t>1</a:t>
                </a:r>
                <a:r>
                  <a:rPr lang="fr-FR" dirty="0" smtClean="0"/>
                  <a:t>+9x</a:t>
                </a:r>
                <a:r>
                  <a:rPr lang="fr-FR" baseline="-25000" dirty="0" smtClean="0"/>
                  <a:t>2</a:t>
                </a:r>
              </a:p>
              <a:p>
                <a:pPr marL="0" indent="0">
                  <a:buNone/>
                </a:pPr>
                <a:r>
                  <a:rPr lang="fr-FR" sz="3200" baseline="-25000" dirty="0" smtClean="0"/>
                  <a:t>Sujette </a:t>
                </a:r>
                <a:r>
                  <a:rPr lang="fr-FR" sz="3200" baseline="-25000" dirty="0"/>
                  <a:t>à 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i="1" dirty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fr-FR" b="0" i="1" dirty="0" smtClean="0">
                                <a:latin typeface="Cambria Math"/>
                              </a:rPr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+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≤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21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fr-FR" b="0" i="0" dirty="0" smtClean="0">
                                <a:latin typeface="Cambria Math"/>
                              </a:rPr>
                              <m:t>4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+</m:t>
                            </m:r>
                            <m:r>
                              <m:rPr>
                                <m:nor/>
                              </m:rPr>
                              <a:rPr lang="fr-FR" b="0" i="0" dirty="0" smtClean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≤</m:t>
                            </m:r>
                            <m:r>
                              <m:rPr>
                                <m:nor/>
                              </m:rPr>
                              <a:rPr lang="fr-FR" b="0" i="1" dirty="0" smtClean="0"/>
                              <m:t>24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1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fr-FR" dirty="0"/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baseline="-25000" dirty="0"/>
                              <m:t>2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endParaRPr lang="en-GB" dirty="0"/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50" t="-2589"/>
                </a:stretch>
              </a:blipFill>
            </p:spPr>
            <p:txBody>
              <a:bodyPr/>
              <a:lstStyle/>
              <a:p>
                <a:r>
                  <a:rPr lang="fr-FR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8400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</a:t>
            </a:r>
            <a:r>
              <a:rPr lang="fr-FR" b="1" dirty="0"/>
              <a:t>. Forme canonique 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2372462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344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</a:t>
            </a:r>
            <a:r>
              <a:rPr lang="fr-FR" b="1" dirty="0"/>
              <a:t>. Forme canonique 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88777389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288777389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630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</a:t>
            </a:r>
            <a:r>
              <a:rPr lang="fr-FR" b="1" dirty="0"/>
              <a:t>. Forme canonique 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49107845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849107845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3912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III</a:t>
            </a:r>
            <a:r>
              <a:rPr lang="fr-FR" b="1" dirty="0"/>
              <a:t>. La construction du programme dual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 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13869374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2813869374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4493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III</a:t>
            </a:r>
            <a:r>
              <a:rPr lang="fr-FR" b="1" dirty="0"/>
              <a:t>. La construction du programme dual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 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49530395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2749530395"/>
                  </p:ext>
                </p:extLst>
              </p:nvPr>
            </p:nvGraphicFramePr>
            <p:xfrm>
              <a:off x="676656" y="2011680"/>
              <a:ext cx="10753725" cy="37661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584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III.1 </a:t>
            </a:r>
            <a:r>
              <a:rPr lang="fr-FR" b="1" dirty="0"/>
              <a:t>Primal vs Dual</a:t>
            </a:r>
            <a:endParaRPr lang="en-GB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4039-54D9-4290-8CD2-707F8443CAC3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1585000"/>
              </p:ext>
            </p:extLst>
          </p:nvPr>
        </p:nvGraphicFramePr>
        <p:xfrm>
          <a:off x="1759528" y="1900527"/>
          <a:ext cx="6151418" cy="3588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8727"/>
                <a:gridCol w="317269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Primal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Dual</a:t>
                      </a:r>
                      <a:endParaRPr lang="fr-FR" dirty="0"/>
                    </a:p>
                  </a:txBody>
                  <a:tcPr/>
                </a:tc>
              </a:tr>
              <a:tr h="6935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Maximisation</a:t>
                      </a:r>
                      <a:endParaRPr lang="fr-FR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kern="100" spc="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Minimisation</a:t>
                      </a:r>
                      <a:endParaRPr lang="fr-FR" sz="2400" kern="100" spc="0" baseline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400" baseline="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N </a:t>
                      </a:r>
                      <a:r>
                        <a:rPr lang="fr-FR" sz="24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variables </a:t>
                      </a:r>
                      <a:endParaRPr lang="fr-FR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N contraintes</a:t>
                      </a:r>
                      <a:endParaRPr lang="fr-FR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89535" marR="895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/>
                        <a:t>M contraintes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/>
                        <a:t>M variables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variable nº </a:t>
                      </a:r>
                      <a:r>
                        <a:rPr lang="fr-FR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fr-F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contraintes nº </a:t>
                      </a:r>
                      <a:r>
                        <a:rPr lang="fr-FR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fr-F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0</a:t>
                      </a:r>
                      <a:endParaRPr lang="fr-FR" sz="2400" dirty="0" smtClean="0"/>
                    </a:p>
                    <a:p>
                      <a:pPr algn="l"/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variable nº </a:t>
                      </a:r>
                      <a:r>
                        <a:rPr lang="fr-FR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fr-F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0</a:t>
                      </a:r>
                      <a:endParaRPr lang="fr-FR" sz="2400" dirty="0" smtClean="0"/>
                    </a:p>
                    <a:p>
                      <a:pPr algn="l"/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contraintes nº </a:t>
                      </a:r>
                      <a:r>
                        <a:rPr lang="fr-FR" sz="2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fr-F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0</a:t>
                      </a:r>
                      <a:endParaRPr lang="fr-FR" sz="2400" dirty="0" smtClean="0"/>
                    </a:p>
                    <a:p>
                      <a:pPr algn="l"/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0495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Métropolitain</Template>
  <TotalTime>1996</TotalTime>
  <Words>585</Words>
  <Application>Microsoft Office PowerPoint</Application>
  <PresentationFormat>Personnalisé</PresentationFormat>
  <Paragraphs>168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Métropolitain</vt:lpstr>
      <vt:lpstr>Programmation linéaire </vt:lpstr>
      <vt:lpstr>I Dualité</vt:lpstr>
      <vt:lpstr>Exemple</vt:lpstr>
      <vt:lpstr>II. Forme canonique </vt:lpstr>
      <vt:lpstr>II. Forme canonique </vt:lpstr>
      <vt:lpstr>II. Forme canonique </vt:lpstr>
      <vt:lpstr>III. La construction du programme dual  </vt:lpstr>
      <vt:lpstr>III. La construction du programme dual  </vt:lpstr>
      <vt:lpstr>III.1 Primal vs Dual</vt:lpstr>
      <vt:lpstr>III.1 Primal vs Dual</vt:lpstr>
      <vt:lpstr>IV Théorèmes de dualité</vt:lpstr>
      <vt:lpstr>II Théorèmes de dualité</vt:lpstr>
      <vt:lpstr>Application</vt:lpstr>
      <vt:lpstr>II Théorèmes des écarts complémentaires</vt:lpstr>
      <vt:lpstr>IV.1 Théorèmes des écarts complémentaires </vt:lpstr>
      <vt:lpstr>Application</vt:lpstr>
      <vt:lpstr>IV.2 Correspondence primal-dual</vt:lpstr>
      <vt:lpstr>V. Interpretation économique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Programmation linéaire </dc:title>
  <dc:creator>Guettiche</dc:creator>
  <cp:lastModifiedBy>informatique</cp:lastModifiedBy>
  <cp:revision>151</cp:revision>
  <dcterms:created xsi:type="dcterms:W3CDTF">2020-12-06T07:09:22Z</dcterms:created>
  <dcterms:modified xsi:type="dcterms:W3CDTF">2022-11-14T19:15:24Z</dcterms:modified>
</cp:coreProperties>
</file>