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3" r:id="rId4"/>
    <p:sldId id="265" r:id="rId5"/>
    <p:sldId id="262" r:id="rId6"/>
    <p:sldId id="266" r:id="rId7"/>
    <p:sldId id="259" r:id="rId8"/>
    <p:sldId id="267" r:id="rId9"/>
    <p:sldId id="268" r:id="rId10"/>
    <p:sldId id="260" r:id="rId11"/>
    <p:sldId id="269" r:id="rId12"/>
    <p:sldId id="261" r:id="rId13"/>
    <p:sldId id="270" r:id="rId14"/>
    <p:sldId id="271" r:id="rId15"/>
    <p:sldId id="272" r:id="rId16"/>
    <p:sldId id="273" r:id="rId17"/>
    <p:sldId id="274"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D5D7F56E-4D4D-486A-8DFC-2E6449095642}" type="datetimeFigureOut">
              <a:rPr lang="fr-FR" smtClean="0"/>
              <a:t>22/11/2024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B553CB-39F0-4472-A901-31861EC933E9}" type="slidenum">
              <a:rPr lang="fr-FR" smtClean="0"/>
              <a:t>‹N°›</a:t>
            </a:fld>
            <a:endParaRPr lang="fr-FR"/>
          </a:p>
        </p:txBody>
      </p:sp>
    </p:spTree>
    <p:extLst>
      <p:ext uri="{BB962C8B-B14F-4D97-AF65-F5344CB8AC3E}">
        <p14:creationId xmlns:p14="http://schemas.microsoft.com/office/powerpoint/2010/main" val="1942025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5D7F56E-4D4D-486A-8DFC-2E6449095642}" type="datetimeFigureOut">
              <a:rPr lang="fr-FR" smtClean="0"/>
              <a:t>22/11/2024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B553CB-39F0-4472-A901-31861EC933E9}" type="slidenum">
              <a:rPr lang="fr-FR" smtClean="0"/>
              <a:t>‹N°›</a:t>
            </a:fld>
            <a:endParaRPr lang="fr-FR"/>
          </a:p>
        </p:txBody>
      </p:sp>
    </p:spTree>
    <p:extLst>
      <p:ext uri="{BB962C8B-B14F-4D97-AF65-F5344CB8AC3E}">
        <p14:creationId xmlns:p14="http://schemas.microsoft.com/office/powerpoint/2010/main" val="597900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5D7F56E-4D4D-486A-8DFC-2E6449095642}" type="datetimeFigureOut">
              <a:rPr lang="fr-FR" smtClean="0"/>
              <a:t>22/11/2024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B553CB-39F0-4472-A901-31861EC933E9}" type="slidenum">
              <a:rPr lang="fr-FR" smtClean="0"/>
              <a:t>‹N°›</a:t>
            </a:fld>
            <a:endParaRPr lang="fr-FR"/>
          </a:p>
        </p:txBody>
      </p:sp>
    </p:spTree>
    <p:extLst>
      <p:ext uri="{BB962C8B-B14F-4D97-AF65-F5344CB8AC3E}">
        <p14:creationId xmlns:p14="http://schemas.microsoft.com/office/powerpoint/2010/main" val="304543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5D7F56E-4D4D-486A-8DFC-2E6449095642}" type="datetimeFigureOut">
              <a:rPr lang="fr-FR" smtClean="0"/>
              <a:t>22/11/2024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B553CB-39F0-4472-A901-31861EC933E9}" type="slidenum">
              <a:rPr lang="fr-FR" smtClean="0"/>
              <a:t>‹N°›</a:t>
            </a:fld>
            <a:endParaRPr lang="fr-FR"/>
          </a:p>
        </p:txBody>
      </p:sp>
    </p:spTree>
    <p:extLst>
      <p:ext uri="{BB962C8B-B14F-4D97-AF65-F5344CB8AC3E}">
        <p14:creationId xmlns:p14="http://schemas.microsoft.com/office/powerpoint/2010/main" val="1682596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D5D7F56E-4D4D-486A-8DFC-2E6449095642}" type="datetimeFigureOut">
              <a:rPr lang="fr-FR" smtClean="0"/>
              <a:t>22/11/2024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B553CB-39F0-4472-A901-31861EC933E9}" type="slidenum">
              <a:rPr lang="fr-FR" smtClean="0"/>
              <a:t>‹N°›</a:t>
            </a:fld>
            <a:endParaRPr lang="fr-FR"/>
          </a:p>
        </p:txBody>
      </p:sp>
    </p:spTree>
    <p:extLst>
      <p:ext uri="{BB962C8B-B14F-4D97-AF65-F5344CB8AC3E}">
        <p14:creationId xmlns:p14="http://schemas.microsoft.com/office/powerpoint/2010/main" val="2408553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5D7F56E-4D4D-486A-8DFC-2E6449095642}" type="datetimeFigureOut">
              <a:rPr lang="fr-FR" smtClean="0"/>
              <a:t>22/11/2024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7B553CB-39F0-4472-A901-31861EC933E9}" type="slidenum">
              <a:rPr lang="fr-FR" smtClean="0"/>
              <a:t>‹N°›</a:t>
            </a:fld>
            <a:endParaRPr lang="fr-FR"/>
          </a:p>
        </p:txBody>
      </p:sp>
    </p:spTree>
    <p:extLst>
      <p:ext uri="{BB962C8B-B14F-4D97-AF65-F5344CB8AC3E}">
        <p14:creationId xmlns:p14="http://schemas.microsoft.com/office/powerpoint/2010/main" val="3391194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5D7F56E-4D4D-486A-8DFC-2E6449095642}" type="datetimeFigureOut">
              <a:rPr lang="fr-FR" smtClean="0"/>
              <a:t>22/11/2024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7B553CB-39F0-4472-A901-31861EC933E9}" type="slidenum">
              <a:rPr lang="fr-FR" smtClean="0"/>
              <a:t>‹N°›</a:t>
            </a:fld>
            <a:endParaRPr lang="fr-FR"/>
          </a:p>
        </p:txBody>
      </p:sp>
    </p:spTree>
    <p:extLst>
      <p:ext uri="{BB962C8B-B14F-4D97-AF65-F5344CB8AC3E}">
        <p14:creationId xmlns:p14="http://schemas.microsoft.com/office/powerpoint/2010/main" val="1699194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D5D7F56E-4D4D-486A-8DFC-2E6449095642}" type="datetimeFigureOut">
              <a:rPr lang="fr-FR" smtClean="0"/>
              <a:t>22/11/2024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7B553CB-39F0-4472-A901-31861EC933E9}" type="slidenum">
              <a:rPr lang="fr-FR" smtClean="0"/>
              <a:t>‹N°›</a:t>
            </a:fld>
            <a:endParaRPr lang="fr-FR"/>
          </a:p>
        </p:txBody>
      </p:sp>
    </p:spTree>
    <p:extLst>
      <p:ext uri="{BB962C8B-B14F-4D97-AF65-F5344CB8AC3E}">
        <p14:creationId xmlns:p14="http://schemas.microsoft.com/office/powerpoint/2010/main" val="3749574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5D7F56E-4D4D-486A-8DFC-2E6449095642}" type="datetimeFigureOut">
              <a:rPr lang="fr-FR" smtClean="0"/>
              <a:t>22/11/2024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7B553CB-39F0-4472-A901-31861EC933E9}" type="slidenum">
              <a:rPr lang="fr-FR" smtClean="0"/>
              <a:t>‹N°›</a:t>
            </a:fld>
            <a:endParaRPr lang="fr-FR"/>
          </a:p>
        </p:txBody>
      </p:sp>
    </p:spTree>
    <p:extLst>
      <p:ext uri="{BB962C8B-B14F-4D97-AF65-F5344CB8AC3E}">
        <p14:creationId xmlns:p14="http://schemas.microsoft.com/office/powerpoint/2010/main" val="199047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5D7F56E-4D4D-486A-8DFC-2E6449095642}" type="datetimeFigureOut">
              <a:rPr lang="fr-FR" smtClean="0"/>
              <a:t>22/11/2024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7B553CB-39F0-4472-A901-31861EC933E9}" type="slidenum">
              <a:rPr lang="fr-FR" smtClean="0"/>
              <a:t>‹N°›</a:t>
            </a:fld>
            <a:endParaRPr lang="fr-FR"/>
          </a:p>
        </p:txBody>
      </p:sp>
    </p:spTree>
    <p:extLst>
      <p:ext uri="{BB962C8B-B14F-4D97-AF65-F5344CB8AC3E}">
        <p14:creationId xmlns:p14="http://schemas.microsoft.com/office/powerpoint/2010/main" val="1553222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5D7F56E-4D4D-486A-8DFC-2E6449095642}" type="datetimeFigureOut">
              <a:rPr lang="fr-FR" smtClean="0"/>
              <a:t>22/11/2024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7B553CB-39F0-4472-A901-31861EC933E9}" type="slidenum">
              <a:rPr lang="fr-FR" smtClean="0"/>
              <a:t>‹N°›</a:t>
            </a:fld>
            <a:endParaRPr lang="fr-FR"/>
          </a:p>
        </p:txBody>
      </p:sp>
    </p:spTree>
    <p:extLst>
      <p:ext uri="{BB962C8B-B14F-4D97-AF65-F5344CB8AC3E}">
        <p14:creationId xmlns:p14="http://schemas.microsoft.com/office/powerpoint/2010/main" val="3185482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D7F56E-4D4D-486A-8DFC-2E6449095642}" type="datetimeFigureOut">
              <a:rPr lang="fr-FR" smtClean="0"/>
              <a:t>22/11/2024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B553CB-39F0-4472-A901-31861EC933E9}" type="slidenum">
              <a:rPr lang="fr-FR" smtClean="0"/>
              <a:t>‹N°›</a:t>
            </a:fld>
            <a:endParaRPr lang="fr-FR"/>
          </a:p>
        </p:txBody>
      </p:sp>
    </p:spTree>
    <p:extLst>
      <p:ext uri="{BB962C8B-B14F-4D97-AF65-F5344CB8AC3E}">
        <p14:creationId xmlns:p14="http://schemas.microsoft.com/office/powerpoint/2010/main" val="2679456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p:cNvPicPr>
            <a:picLocks noChangeAspect="1"/>
          </p:cNvPicPr>
          <p:nvPr/>
        </p:nvPicPr>
        <p:blipFill>
          <a:blip r:embed="rId2">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0" y="-1"/>
            <a:ext cx="12195594" cy="6858001"/>
          </a:xfrm>
          <a:prstGeom prst="rect">
            <a:avLst/>
          </a:prstGeom>
        </p:spPr>
      </p:pic>
      <p:sp>
        <p:nvSpPr>
          <p:cNvPr id="2" name="Titre 1"/>
          <p:cNvSpPr>
            <a:spLocks noGrp="1"/>
          </p:cNvSpPr>
          <p:nvPr>
            <p:ph type="ctrTitle"/>
          </p:nvPr>
        </p:nvSpPr>
        <p:spPr>
          <a:xfrm>
            <a:off x="1266073" y="4807039"/>
            <a:ext cx="9663448" cy="1153129"/>
          </a:xfrm>
        </p:spPr>
        <p:txBody>
          <a:bodyPr>
            <a:noAutofit/>
          </a:bodyPr>
          <a:lstStyle/>
          <a:p>
            <a:pPr algn="l"/>
            <a:r>
              <a:rPr lang="fr-FR" sz="8000" b="1" dirty="0" smtClean="0"/>
              <a:t/>
            </a:r>
            <a:br>
              <a:rPr lang="fr-FR" sz="8000" b="1" dirty="0" smtClean="0"/>
            </a:br>
            <a:r>
              <a:rPr lang="fr-FR" sz="6600" b="1" dirty="0" smtClean="0"/>
              <a:t>Chapitre V</a:t>
            </a:r>
            <a:br>
              <a:rPr lang="fr-FR" sz="6600" b="1" dirty="0" smtClean="0"/>
            </a:br>
            <a:r>
              <a:rPr lang="fr-FR" sz="8000" b="1" dirty="0" smtClean="0"/>
              <a:t/>
            </a:r>
            <a:br>
              <a:rPr lang="fr-FR" sz="8000" b="1" dirty="0" smtClean="0"/>
            </a:br>
            <a:r>
              <a:rPr lang="fr-FR" sz="8800" b="1" i="1" dirty="0" smtClean="0">
                <a:effectLst>
                  <a:outerShdw blurRad="38100" dist="38100" dir="2700000" algn="tl">
                    <a:srgbClr val="000000">
                      <a:alpha val="43137"/>
                    </a:srgbClr>
                  </a:outerShdw>
                </a:effectLst>
              </a:rPr>
              <a:t>INFECTIONS VIRALES</a:t>
            </a:r>
            <a:br>
              <a:rPr lang="fr-FR" sz="8800" b="1" i="1" dirty="0" smtClean="0">
                <a:effectLst>
                  <a:outerShdw blurRad="38100" dist="38100" dir="2700000" algn="tl">
                    <a:srgbClr val="000000">
                      <a:alpha val="43137"/>
                    </a:srgbClr>
                  </a:outerShdw>
                </a:effectLst>
              </a:rPr>
            </a:br>
            <a:r>
              <a:rPr lang="fr-FR" sz="2000" b="1" i="1" dirty="0" smtClean="0">
                <a:effectLst>
                  <a:outerShdw blurRad="38100" dist="38100" dir="2700000" algn="tl">
                    <a:srgbClr val="000000">
                      <a:alpha val="43137"/>
                    </a:srgbClr>
                  </a:outerShdw>
                </a:effectLst>
              </a:rPr>
              <a:t/>
            </a:r>
            <a:br>
              <a:rPr lang="fr-FR" sz="2000" b="1" i="1" dirty="0" smtClean="0">
                <a:effectLst>
                  <a:outerShdw blurRad="38100" dist="38100" dir="2700000" algn="tl">
                    <a:srgbClr val="000000">
                      <a:alpha val="43137"/>
                    </a:srgbClr>
                  </a:outerShdw>
                </a:effectLst>
              </a:rPr>
            </a:br>
            <a:r>
              <a:rPr lang="fr-FR" sz="2000" b="1" i="1" dirty="0" smtClean="0">
                <a:effectLst>
                  <a:outerShdw blurRad="38100" dist="38100" dir="2700000" algn="tl">
                    <a:srgbClr val="000000">
                      <a:alpha val="43137"/>
                    </a:srgbClr>
                  </a:outerShdw>
                </a:effectLst>
              </a:rPr>
              <a:t>-Les virus et Apoptose</a:t>
            </a:r>
            <a:br>
              <a:rPr lang="fr-FR" sz="2000" b="1" i="1" dirty="0" smtClean="0">
                <a:effectLst>
                  <a:outerShdw blurRad="38100" dist="38100" dir="2700000" algn="tl">
                    <a:srgbClr val="000000">
                      <a:alpha val="43137"/>
                    </a:srgbClr>
                  </a:outerShdw>
                </a:effectLst>
              </a:rPr>
            </a:br>
            <a:r>
              <a:rPr lang="fr-FR" sz="2000" b="1" i="1" dirty="0" smtClean="0">
                <a:effectLst>
                  <a:outerShdw blurRad="38100" dist="38100" dir="2700000" algn="tl">
                    <a:srgbClr val="000000">
                      <a:alpha val="43137"/>
                    </a:srgbClr>
                  </a:outerShdw>
                </a:effectLst>
              </a:rPr>
              <a:t>-Les réponses immunitaires aux infections virales chez les animaux (Immunité naturelle et acquise)</a:t>
            </a:r>
            <a:br>
              <a:rPr lang="fr-FR" sz="2000" b="1" i="1" dirty="0" smtClean="0">
                <a:effectLst>
                  <a:outerShdw blurRad="38100" dist="38100" dir="2700000" algn="tl">
                    <a:srgbClr val="000000">
                      <a:alpha val="43137"/>
                    </a:srgbClr>
                  </a:outerShdw>
                </a:effectLst>
              </a:rPr>
            </a:br>
            <a:r>
              <a:rPr lang="fr-FR" sz="2000" b="1" i="1" dirty="0" smtClean="0">
                <a:effectLst>
                  <a:outerShdw blurRad="38100" dist="38100" dir="2700000" algn="tl">
                    <a:srgbClr val="000000">
                      <a:alpha val="43137"/>
                    </a:srgbClr>
                  </a:outerShdw>
                </a:effectLst>
              </a:rPr>
              <a:t>-Evasion des réponses immunitaires par les virus</a:t>
            </a:r>
            <a:endParaRPr lang="fr-FR" sz="2000"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170094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15155" y="869324"/>
            <a:ext cx="11088710" cy="5988676"/>
          </a:xfrm>
        </p:spPr>
        <p:txBody>
          <a:bodyPr>
            <a:noAutofit/>
          </a:bodyPr>
          <a:lstStyle/>
          <a:p>
            <a:r>
              <a:rPr lang="fr-FR" sz="8000" b="1" dirty="0" smtClean="0"/>
              <a:t/>
            </a:r>
            <a:br>
              <a:rPr lang="fr-FR" sz="8000" b="1" dirty="0" smtClean="0"/>
            </a:br>
            <a:endParaRPr lang="fr-FR" sz="8800" b="1" i="1" dirty="0">
              <a:effectLst>
                <a:outerShdw blurRad="38100" dist="38100" dir="2700000" algn="tl">
                  <a:srgbClr val="000000">
                    <a:alpha val="43137"/>
                  </a:srgbClr>
                </a:outerShdw>
              </a:effectLst>
            </a:endParaRPr>
          </a:p>
        </p:txBody>
      </p:sp>
      <p:sp>
        <p:nvSpPr>
          <p:cNvPr id="3" name="ZoneTexte 2"/>
          <p:cNvSpPr txBox="1"/>
          <p:nvPr/>
        </p:nvSpPr>
        <p:spPr>
          <a:xfrm>
            <a:off x="0" y="0"/>
            <a:ext cx="12191999" cy="584775"/>
          </a:xfrm>
          <a:prstGeom prst="rect">
            <a:avLst/>
          </a:prstGeom>
          <a:solidFill>
            <a:schemeClr val="tx1"/>
          </a:solidFill>
        </p:spPr>
        <p:txBody>
          <a:bodyPr wrap="square" rtlCol="0">
            <a:spAutoFit/>
          </a:bodyPr>
          <a:lstStyle/>
          <a:p>
            <a:pPr algn="ctr"/>
            <a:r>
              <a:rPr lang="fr-FR" sz="3200" b="1" dirty="0" smtClean="0">
                <a:solidFill>
                  <a:schemeClr val="bg1"/>
                </a:solidFill>
              </a:rPr>
              <a:t>IV -</a:t>
            </a:r>
            <a:r>
              <a:rPr lang="fr-FR" sz="3200" b="1" dirty="0">
                <a:solidFill>
                  <a:schemeClr val="bg1"/>
                </a:solidFill>
              </a:rPr>
              <a:t>R</a:t>
            </a:r>
            <a:r>
              <a:rPr lang="fr-FR" sz="3200" b="1" dirty="0" smtClean="0">
                <a:solidFill>
                  <a:schemeClr val="bg1"/>
                </a:solidFill>
              </a:rPr>
              <a:t>éponses immunitaires aux infections virales</a:t>
            </a:r>
            <a:endParaRPr lang="fr-FR" sz="3200" b="1" dirty="0">
              <a:solidFill>
                <a:schemeClr val="bg1"/>
              </a:solidFill>
            </a:endParaRPr>
          </a:p>
        </p:txBody>
      </p:sp>
      <p:sp>
        <p:nvSpPr>
          <p:cNvPr id="5" name="Rectangle 4"/>
          <p:cNvSpPr/>
          <p:nvPr/>
        </p:nvSpPr>
        <p:spPr>
          <a:xfrm>
            <a:off x="302653" y="2002665"/>
            <a:ext cx="11513713" cy="3338735"/>
          </a:xfrm>
          <a:prstGeom prst="rect">
            <a:avLst/>
          </a:prstGeom>
        </p:spPr>
        <p:txBody>
          <a:bodyPr wrap="square">
            <a:spAutoFit/>
          </a:bodyPr>
          <a:lstStyle/>
          <a:p>
            <a:pPr algn="just">
              <a:lnSpc>
                <a:spcPct val="200000"/>
              </a:lnSpc>
            </a:pPr>
            <a:r>
              <a:rPr lang="fr-FR" dirty="0" smtClean="0"/>
              <a:t>	Quand une cellule est envahie par un agent extérieur, tel qu'un virus, sa première ligne de défense repose sur des mécanismes immunitaires précoces regroupés sous le terme d'immunité innée. La détection des agents pathogènes repose sur des récepteurs de cette immunité innée, également appelés senseurs, qui déclenchent une cascade de signalisation conduisant à la synthèse d'effecteurs cellulaires antiviraux. Ces effecteurs initient ensuite le recrutement des effecteurs de l'immunité adaptative, déclenchant ainsi une réponse spécifique qui se manifeste ultérieurement. Cette réponse confère une protection durable, dotée d'une mémoire immunologique contre l'envahisseur.</a:t>
            </a:r>
            <a:endParaRPr lang="fr-FR" dirty="0"/>
          </a:p>
        </p:txBody>
      </p:sp>
    </p:spTree>
    <p:extLst>
      <p:ext uri="{BB962C8B-B14F-4D97-AF65-F5344CB8AC3E}">
        <p14:creationId xmlns:p14="http://schemas.microsoft.com/office/powerpoint/2010/main" val="3316492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15155" y="869324"/>
            <a:ext cx="11088710" cy="5988676"/>
          </a:xfrm>
        </p:spPr>
        <p:txBody>
          <a:bodyPr>
            <a:noAutofit/>
          </a:bodyPr>
          <a:lstStyle/>
          <a:p>
            <a:r>
              <a:rPr lang="fr-FR" sz="8000" b="1" dirty="0" smtClean="0"/>
              <a:t/>
            </a:r>
            <a:br>
              <a:rPr lang="fr-FR" sz="8000" b="1" dirty="0" smtClean="0"/>
            </a:br>
            <a:endParaRPr lang="fr-FR" sz="8800" b="1" i="1" dirty="0">
              <a:effectLst>
                <a:outerShdw blurRad="38100" dist="38100" dir="2700000" algn="tl">
                  <a:srgbClr val="000000">
                    <a:alpha val="43137"/>
                  </a:srgbClr>
                </a:outerShdw>
              </a:effectLst>
            </a:endParaRPr>
          </a:p>
        </p:txBody>
      </p:sp>
      <p:sp>
        <p:nvSpPr>
          <p:cNvPr id="3" name="ZoneTexte 2"/>
          <p:cNvSpPr txBox="1"/>
          <p:nvPr/>
        </p:nvSpPr>
        <p:spPr>
          <a:xfrm>
            <a:off x="0" y="0"/>
            <a:ext cx="12191999" cy="584775"/>
          </a:xfrm>
          <a:prstGeom prst="rect">
            <a:avLst/>
          </a:prstGeom>
          <a:solidFill>
            <a:schemeClr val="tx1"/>
          </a:solidFill>
        </p:spPr>
        <p:txBody>
          <a:bodyPr wrap="square" rtlCol="0">
            <a:spAutoFit/>
          </a:bodyPr>
          <a:lstStyle/>
          <a:p>
            <a:pPr algn="ctr"/>
            <a:r>
              <a:rPr lang="fr-FR" sz="3200" b="1" dirty="0" smtClean="0">
                <a:solidFill>
                  <a:schemeClr val="bg1"/>
                </a:solidFill>
              </a:rPr>
              <a:t>IV -</a:t>
            </a:r>
            <a:r>
              <a:rPr lang="fr-FR" sz="3200" b="1" dirty="0">
                <a:solidFill>
                  <a:schemeClr val="bg1"/>
                </a:solidFill>
              </a:rPr>
              <a:t>R</a:t>
            </a:r>
            <a:r>
              <a:rPr lang="fr-FR" sz="3200" b="1" dirty="0" smtClean="0">
                <a:solidFill>
                  <a:schemeClr val="bg1"/>
                </a:solidFill>
              </a:rPr>
              <a:t>éponses immunitaires aux infections virales</a:t>
            </a:r>
            <a:endParaRPr lang="fr-FR" sz="3200" b="1" dirty="0">
              <a:solidFill>
                <a:schemeClr val="bg1"/>
              </a:solidFill>
            </a:endParaRPr>
          </a:p>
        </p:txBody>
      </p:sp>
      <p:sp>
        <p:nvSpPr>
          <p:cNvPr id="5" name="Rectangle 4"/>
          <p:cNvSpPr/>
          <p:nvPr/>
        </p:nvSpPr>
        <p:spPr>
          <a:xfrm>
            <a:off x="302653" y="604093"/>
            <a:ext cx="11513713" cy="5632311"/>
          </a:xfrm>
          <a:prstGeom prst="rect">
            <a:avLst/>
          </a:prstGeom>
        </p:spPr>
        <p:txBody>
          <a:bodyPr wrap="square">
            <a:spAutoFit/>
          </a:bodyPr>
          <a:lstStyle/>
          <a:p>
            <a:pPr>
              <a:lnSpc>
                <a:spcPct val="150000"/>
              </a:lnSpc>
            </a:pPr>
            <a:r>
              <a:rPr lang="fr-FR" sz="2400" b="1" dirty="0" smtClean="0">
                <a:solidFill>
                  <a:srgbClr val="FF0000"/>
                </a:solidFill>
              </a:rPr>
              <a:t>Immunité </a:t>
            </a:r>
            <a:r>
              <a:rPr lang="fr-FR" sz="2400" b="1" dirty="0">
                <a:solidFill>
                  <a:srgbClr val="FF0000"/>
                </a:solidFill>
              </a:rPr>
              <a:t>innée : la première ligne de défense</a:t>
            </a:r>
          </a:p>
          <a:p>
            <a:pPr>
              <a:lnSpc>
                <a:spcPct val="150000"/>
              </a:lnSpc>
            </a:pPr>
            <a:r>
              <a:rPr lang="fr-CA" b="1" i="1" dirty="0">
                <a:solidFill>
                  <a:schemeClr val="accent1"/>
                </a:solidFill>
              </a:rPr>
              <a:t>a. Reconnaissance des virus</a:t>
            </a:r>
            <a:endParaRPr lang="fr-FR" b="1" i="1" dirty="0">
              <a:solidFill>
                <a:schemeClr val="accent1"/>
              </a:solidFill>
            </a:endParaRPr>
          </a:p>
          <a:p>
            <a:pPr lvl="0">
              <a:lnSpc>
                <a:spcPct val="150000"/>
              </a:lnSpc>
            </a:pPr>
            <a:r>
              <a:rPr lang="fr-CA" dirty="0"/>
              <a:t>Les cellules immunitaires innées détectent les virus grâce à des récepteurs de reconnaissance de motifs (PRR), comme les TLR (</a:t>
            </a:r>
            <a:r>
              <a:rPr lang="fr-CA" dirty="0" err="1"/>
              <a:t>Toll-Like</a:t>
            </a:r>
            <a:r>
              <a:rPr lang="fr-CA" dirty="0"/>
              <a:t> </a:t>
            </a:r>
            <a:r>
              <a:rPr lang="fr-CA" dirty="0" err="1"/>
              <a:t>Receptors</a:t>
            </a:r>
            <a:r>
              <a:rPr lang="fr-CA" dirty="0" smtClean="0"/>
              <a:t>).</a:t>
            </a:r>
            <a:r>
              <a:rPr lang="fr-FR" dirty="0" smtClean="0"/>
              <a:t> </a:t>
            </a:r>
            <a:r>
              <a:rPr lang="fr-CA" dirty="0" smtClean="0"/>
              <a:t>Ces </a:t>
            </a:r>
            <a:r>
              <a:rPr lang="fr-CA" dirty="0"/>
              <a:t>récepteurs reconnaissent des motifs spécifiques des virus, tels que l'ARN double brin (typique des virus) ou l'ADN viral.</a:t>
            </a:r>
            <a:endParaRPr lang="fr-FR" dirty="0"/>
          </a:p>
          <a:p>
            <a:pPr>
              <a:lnSpc>
                <a:spcPct val="150000"/>
              </a:lnSpc>
            </a:pPr>
            <a:r>
              <a:rPr lang="fr-CA" b="1" i="1" dirty="0" smtClean="0">
                <a:solidFill>
                  <a:schemeClr val="accent1"/>
                </a:solidFill>
              </a:rPr>
              <a:t>b. Activation des défenses innées</a:t>
            </a:r>
            <a:endParaRPr lang="fr-FR" b="1" i="1" dirty="0" smtClean="0">
              <a:solidFill>
                <a:schemeClr val="accent1"/>
              </a:solidFill>
            </a:endParaRPr>
          </a:p>
          <a:p>
            <a:pPr lvl="0">
              <a:lnSpc>
                <a:spcPct val="150000"/>
              </a:lnSpc>
            </a:pPr>
            <a:r>
              <a:rPr lang="fr-CA" b="1" dirty="0" smtClean="0"/>
              <a:t>Production </a:t>
            </a:r>
            <a:r>
              <a:rPr lang="fr-CA" b="1" dirty="0"/>
              <a:t>d'interférons de type I (IFN-α et IFN-β)</a:t>
            </a:r>
            <a:r>
              <a:rPr lang="fr-CA" dirty="0"/>
              <a:t> </a:t>
            </a:r>
            <a:r>
              <a:rPr lang="fr-CA" dirty="0" smtClean="0"/>
              <a:t>: Ces </a:t>
            </a:r>
            <a:r>
              <a:rPr lang="fr-CA" dirty="0"/>
              <a:t>molécules signalent aux cellules voisines d'augmenter leur résistance aux infections virales en </a:t>
            </a:r>
            <a:r>
              <a:rPr lang="fr-CA" dirty="0" smtClean="0"/>
              <a:t>:</a:t>
            </a:r>
            <a:r>
              <a:rPr lang="fr-FR" dirty="0" smtClean="0"/>
              <a:t> </a:t>
            </a:r>
            <a:r>
              <a:rPr lang="fr-CA" dirty="0"/>
              <a:t>i</a:t>
            </a:r>
            <a:r>
              <a:rPr lang="fr-CA" dirty="0" smtClean="0"/>
              <a:t>nhibant </a:t>
            </a:r>
            <a:r>
              <a:rPr lang="fr-CA" dirty="0"/>
              <a:t>la réplication </a:t>
            </a:r>
            <a:r>
              <a:rPr lang="fr-CA" dirty="0" smtClean="0"/>
              <a:t>virale et stimulant </a:t>
            </a:r>
            <a:r>
              <a:rPr lang="fr-CA" dirty="0"/>
              <a:t>les cellules NK (Natural Killer).</a:t>
            </a:r>
            <a:endParaRPr lang="fr-FR" dirty="0"/>
          </a:p>
          <a:p>
            <a:pPr lvl="0">
              <a:lnSpc>
                <a:spcPct val="150000"/>
              </a:lnSpc>
            </a:pPr>
            <a:r>
              <a:rPr lang="fr-CA" b="1" dirty="0"/>
              <a:t>Inflammation</a:t>
            </a:r>
            <a:r>
              <a:rPr lang="fr-CA" dirty="0"/>
              <a:t> </a:t>
            </a:r>
            <a:r>
              <a:rPr lang="fr-CA" dirty="0" smtClean="0"/>
              <a:t>:</a:t>
            </a:r>
            <a:r>
              <a:rPr lang="fr-FR" dirty="0" smtClean="0"/>
              <a:t> </a:t>
            </a:r>
            <a:r>
              <a:rPr lang="fr-CA" dirty="0" smtClean="0"/>
              <a:t>Les </a:t>
            </a:r>
            <a:r>
              <a:rPr lang="fr-CA" dirty="0"/>
              <a:t>macrophages et les cellules dendritiques libèrent des cytokines </a:t>
            </a:r>
            <a:r>
              <a:rPr lang="fr-CA" dirty="0" smtClean="0"/>
              <a:t>pro-inflammatoires: Cela </a:t>
            </a:r>
            <a:r>
              <a:rPr lang="fr-CA" dirty="0"/>
              <a:t>attire les neutrophiles et les monocytes au site de l'infection.</a:t>
            </a:r>
            <a:endParaRPr lang="fr-FR" dirty="0"/>
          </a:p>
          <a:p>
            <a:pPr>
              <a:lnSpc>
                <a:spcPct val="150000"/>
              </a:lnSpc>
            </a:pPr>
            <a:r>
              <a:rPr lang="fr-CA" b="1" i="1" dirty="0">
                <a:solidFill>
                  <a:schemeClr val="accent1"/>
                </a:solidFill>
              </a:rPr>
              <a:t>c. Rôle des cellules NK</a:t>
            </a:r>
            <a:endParaRPr lang="fr-FR" b="1" i="1" dirty="0">
              <a:solidFill>
                <a:schemeClr val="accent1"/>
              </a:solidFill>
            </a:endParaRPr>
          </a:p>
          <a:p>
            <a:pPr lvl="0">
              <a:lnSpc>
                <a:spcPct val="150000"/>
              </a:lnSpc>
            </a:pPr>
            <a:r>
              <a:rPr lang="fr-CA" dirty="0"/>
              <a:t>Les cellules NK détectent et tuent les cellules infectées par les virus en reconnaissant l'absence ou l'altération des molécules du CMH-I à leur surface.</a:t>
            </a:r>
            <a:endParaRPr lang="fr-FR" dirty="0"/>
          </a:p>
        </p:txBody>
      </p:sp>
    </p:spTree>
    <p:extLst>
      <p:ext uri="{BB962C8B-B14F-4D97-AF65-F5344CB8AC3E}">
        <p14:creationId xmlns:p14="http://schemas.microsoft.com/office/powerpoint/2010/main" val="651991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15155" y="869324"/>
            <a:ext cx="11088710" cy="5988676"/>
          </a:xfrm>
        </p:spPr>
        <p:txBody>
          <a:bodyPr>
            <a:noAutofit/>
          </a:bodyPr>
          <a:lstStyle/>
          <a:p>
            <a:r>
              <a:rPr lang="fr-FR" sz="8800" b="1" dirty="0" smtClean="0"/>
              <a:t/>
            </a:r>
            <a:br>
              <a:rPr lang="fr-FR" sz="8800" b="1" dirty="0" smtClean="0"/>
            </a:br>
            <a:endParaRPr lang="fr-FR" sz="9600" b="1" i="1" dirty="0">
              <a:effectLst>
                <a:outerShdw blurRad="38100" dist="38100" dir="2700000" algn="tl">
                  <a:srgbClr val="000000">
                    <a:alpha val="43137"/>
                  </a:srgbClr>
                </a:outerShdw>
              </a:effectLst>
            </a:endParaRPr>
          </a:p>
        </p:txBody>
      </p:sp>
      <p:sp>
        <p:nvSpPr>
          <p:cNvPr id="3" name="ZoneTexte 2"/>
          <p:cNvSpPr txBox="1"/>
          <p:nvPr/>
        </p:nvSpPr>
        <p:spPr>
          <a:xfrm>
            <a:off x="0" y="0"/>
            <a:ext cx="12191999" cy="584775"/>
          </a:xfrm>
          <a:prstGeom prst="rect">
            <a:avLst/>
          </a:prstGeom>
          <a:solidFill>
            <a:schemeClr val="tx1"/>
          </a:solidFill>
        </p:spPr>
        <p:txBody>
          <a:bodyPr wrap="square" rtlCol="0">
            <a:spAutoFit/>
          </a:bodyPr>
          <a:lstStyle/>
          <a:p>
            <a:pPr algn="ctr"/>
            <a:r>
              <a:rPr lang="fr-FR" sz="3200" b="1" dirty="0" smtClean="0">
                <a:solidFill>
                  <a:schemeClr val="bg1"/>
                </a:solidFill>
              </a:rPr>
              <a:t>IV -Réponses immunitaires aux infections virales</a:t>
            </a:r>
            <a:endParaRPr lang="fr-FR" sz="3200" b="1" dirty="0">
              <a:solidFill>
                <a:schemeClr val="bg1"/>
              </a:solidFill>
            </a:endParaRPr>
          </a:p>
        </p:txBody>
      </p:sp>
      <p:sp>
        <p:nvSpPr>
          <p:cNvPr id="4" name="Rectangle 3"/>
          <p:cNvSpPr/>
          <p:nvPr/>
        </p:nvSpPr>
        <p:spPr>
          <a:xfrm>
            <a:off x="811370" y="727252"/>
            <a:ext cx="10792495" cy="4755148"/>
          </a:xfrm>
          <a:prstGeom prst="rect">
            <a:avLst/>
          </a:prstGeom>
        </p:spPr>
        <p:txBody>
          <a:bodyPr wrap="square">
            <a:spAutoFit/>
          </a:bodyPr>
          <a:lstStyle/>
          <a:p>
            <a:r>
              <a:rPr lang="fr-FR" b="1" dirty="0" smtClean="0">
                <a:solidFill>
                  <a:srgbClr val="FF0000"/>
                </a:solidFill>
                <a:effectLst/>
                <a:latin typeface="Times New Roman" panose="02020603050405020304" pitchFamily="18" charset="0"/>
                <a:ea typeface="Times New Roman" panose="02020603050405020304" pitchFamily="18" charset="0"/>
              </a:rPr>
              <a:t>Immunité adaptative : la deuxième ligne de défense</a:t>
            </a:r>
          </a:p>
          <a:p>
            <a:pPr>
              <a:lnSpc>
                <a:spcPct val="150000"/>
              </a:lnSpc>
              <a:spcBef>
                <a:spcPts val="200"/>
              </a:spcBef>
              <a:spcAft>
                <a:spcPts val="0"/>
              </a:spcAft>
            </a:pPr>
            <a:r>
              <a:rPr lang="fr-CA" b="0" i="1"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a. Activation des lymphocytes T</a:t>
            </a:r>
            <a:endParaRPr lang="fr-FR" b="1" i="1"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lnSpc>
                <a:spcPct val="150000"/>
              </a:lnSpc>
              <a:spcAft>
                <a:spcPts val="800"/>
              </a:spcAft>
              <a:buSzPts val="1000"/>
              <a:buFont typeface="Symbol" panose="05050102010706020507" pitchFamily="18" charset="2"/>
              <a:buChar char=""/>
              <a:tabLst>
                <a:tab pos="457200" algn="l"/>
              </a:tabLst>
            </a:pPr>
            <a:r>
              <a:rPr lang="fr-CA" b="1" dirty="0" smtClean="0">
                <a:effectLst/>
                <a:latin typeface="Times New Roman" panose="02020603050405020304" pitchFamily="18" charset="0"/>
                <a:ea typeface="Calibri" panose="020F0502020204030204" pitchFamily="34" charset="0"/>
                <a:cs typeface="Arial" panose="020B0604020202020204" pitchFamily="34" charset="0"/>
              </a:rPr>
              <a:t>Présentation antigénique</a:t>
            </a:r>
            <a:r>
              <a:rPr lang="fr-CA" dirty="0" smtClean="0">
                <a:effectLst/>
                <a:latin typeface="Times New Roman" panose="02020603050405020304" pitchFamily="18" charset="0"/>
                <a:ea typeface="Calibri" panose="020F0502020204030204" pitchFamily="34" charset="0"/>
                <a:cs typeface="Arial" panose="020B0604020202020204" pitchFamily="34" charset="0"/>
              </a:rPr>
              <a:t> :</a:t>
            </a:r>
            <a:br>
              <a:rPr lang="fr-CA" dirty="0" smtClean="0">
                <a:effectLst/>
                <a:latin typeface="Times New Roman" panose="02020603050405020304" pitchFamily="18" charset="0"/>
                <a:ea typeface="Calibri" panose="020F0502020204030204" pitchFamily="34" charset="0"/>
                <a:cs typeface="Arial" panose="020B0604020202020204" pitchFamily="34" charset="0"/>
              </a:rPr>
            </a:br>
            <a:r>
              <a:rPr lang="fr-CA" dirty="0" smtClean="0">
                <a:effectLst/>
                <a:latin typeface="Times New Roman" panose="02020603050405020304" pitchFamily="18" charset="0"/>
                <a:ea typeface="Calibri" panose="020F0502020204030204" pitchFamily="34" charset="0"/>
                <a:cs typeface="Arial" panose="020B0604020202020204" pitchFamily="34" charset="0"/>
              </a:rPr>
              <a:t>Les cellules infectées présentent des fragments viraux via le CMH-I aux lymphocytes T cytotoxiques (CD8+).</a:t>
            </a:r>
            <a:endParaRPr lang="fr-FR" dirty="0" smtClean="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nSpc>
                <a:spcPct val="150000"/>
              </a:lnSpc>
              <a:spcAft>
                <a:spcPts val="800"/>
              </a:spcAft>
              <a:buSzPts val="1000"/>
              <a:buFont typeface="Symbol" panose="05050102010706020507" pitchFamily="18" charset="2"/>
              <a:buChar char=""/>
              <a:tabLst>
                <a:tab pos="457200" algn="l"/>
              </a:tabLst>
            </a:pPr>
            <a:r>
              <a:rPr lang="fr-CA" b="1" dirty="0" smtClean="0">
                <a:effectLst/>
                <a:latin typeface="Times New Roman" panose="02020603050405020304" pitchFamily="18" charset="0"/>
                <a:ea typeface="Calibri" panose="020F0502020204030204" pitchFamily="34" charset="0"/>
                <a:cs typeface="Arial" panose="020B0604020202020204" pitchFamily="34" charset="0"/>
              </a:rPr>
              <a:t>Rôle des lymphocytes T </a:t>
            </a:r>
            <a:r>
              <a:rPr lang="fr-CA" dirty="0" smtClean="0">
                <a:effectLst/>
                <a:latin typeface="Times New Roman" panose="02020603050405020304" pitchFamily="18" charset="0"/>
                <a:ea typeface="Calibri" panose="020F0502020204030204" pitchFamily="34" charset="0"/>
                <a:cs typeface="Arial" panose="020B0604020202020204" pitchFamily="34" charset="0"/>
              </a:rPr>
              <a:t>:</a:t>
            </a:r>
            <a:endParaRPr lang="fr-FR" dirty="0" smtClean="0">
              <a:effectLst/>
              <a:latin typeface="Times New Roman" panose="02020603050405020304" pitchFamily="18" charset="0"/>
              <a:ea typeface="Calibri" panose="020F0502020204030204" pitchFamily="34" charset="0"/>
              <a:cs typeface="Arial" panose="020B0604020202020204" pitchFamily="34" charset="0"/>
            </a:endParaRPr>
          </a:p>
          <a:p>
            <a:pPr>
              <a:lnSpc>
                <a:spcPct val="150000"/>
              </a:lnSpc>
            </a:pPr>
            <a:r>
              <a:rPr lang="fr-CA" dirty="0" smtClean="0">
                <a:effectLst/>
                <a:latin typeface="Times New Roman" panose="02020603050405020304" pitchFamily="18" charset="0"/>
                <a:ea typeface="Calibri" panose="020F0502020204030204" pitchFamily="34" charset="0"/>
                <a:cs typeface="Times New Roman" panose="02020603050405020304" pitchFamily="18" charset="0"/>
              </a:rPr>
              <a:t>Ils libèrent des </a:t>
            </a:r>
            <a:r>
              <a:rPr lang="fr-CA" dirty="0" err="1" smtClean="0">
                <a:effectLst/>
                <a:latin typeface="Times New Roman" panose="02020603050405020304" pitchFamily="18" charset="0"/>
                <a:ea typeface="Calibri" panose="020F0502020204030204" pitchFamily="34" charset="0"/>
                <a:cs typeface="Times New Roman" panose="02020603050405020304" pitchFamily="18" charset="0"/>
              </a:rPr>
              <a:t>perforines</a:t>
            </a:r>
            <a:r>
              <a:rPr lang="fr-CA" dirty="0" smtClean="0">
                <a:effectLst/>
                <a:latin typeface="Times New Roman" panose="02020603050405020304" pitchFamily="18" charset="0"/>
                <a:ea typeface="Calibri" panose="020F0502020204030204" pitchFamily="34" charset="0"/>
                <a:cs typeface="Times New Roman" panose="02020603050405020304" pitchFamily="18" charset="0"/>
              </a:rPr>
              <a:t> et </a:t>
            </a:r>
            <a:r>
              <a:rPr lang="fr-CA" dirty="0" err="1" smtClean="0">
                <a:effectLst/>
                <a:latin typeface="Times New Roman" panose="02020603050405020304" pitchFamily="18" charset="0"/>
                <a:ea typeface="Calibri" panose="020F0502020204030204" pitchFamily="34" charset="0"/>
                <a:cs typeface="Times New Roman" panose="02020603050405020304" pitchFamily="18" charset="0"/>
              </a:rPr>
              <a:t>granzymes</a:t>
            </a:r>
            <a:r>
              <a:rPr lang="fr-CA" dirty="0" smtClean="0">
                <a:effectLst/>
                <a:latin typeface="Times New Roman" panose="02020603050405020304" pitchFamily="18" charset="0"/>
                <a:ea typeface="Calibri" panose="020F0502020204030204" pitchFamily="34" charset="0"/>
                <a:cs typeface="Times New Roman" panose="02020603050405020304" pitchFamily="18" charset="0"/>
              </a:rPr>
              <a:t> pour tuer les cellules infectées:</a:t>
            </a:r>
            <a:r>
              <a:rPr lang="fr-FR" dirty="0" smtClean="0">
                <a:latin typeface="Times New Roman" panose="02020603050405020304" pitchFamily="18" charset="0"/>
                <a:cs typeface="Times New Roman" panose="02020603050405020304" pitchFamily="18" charset="0"/>
              </a:rPr>
              <a:t> Les </a:t>
            </a:r>
            <a:r>
              <a:rPr lang="fr-FR" dirty="0" err="1" smtClean="0">
                <a:latin typeface="Times New Roman" panose="02020603050405020304" pitchFamily="18" charset="0"/>
                <a:cs typeface="Times New Roman" panose="02020603050405020304" pitchFamily="18" charset="0"/>
              </a:rPr>
              <a:t>granzymes</a:t>
            </a:r>
            <a:r>
              <a:rPr lang="fr-FR" dirty="0" smtClean="0">
                <a:latin typeface="Times New Roman" panose="02020603050405020304" pitchFamily="18" charset="0"/>
                <a:cs typeface="Times New Roman" panose="02020603050405020304" pitchFamily="18" charset="0"/>
              </a:rPr>
              <a:t> sont des enzymes qui clivent des protéines spécifiques à l'intérieur des cellules cibles pour déclencher des voies de signalisation conduisant à l'apoptose. Ils produits dans les </a:t>
            </a:r>
            <a:r>
              <a:rPr lang="fr-FR" b="1" dirty="0" smtClean="0">
                <a:latin typeface="Times New Roman" panose="02020603050405020304" pitchFamily="18" charset="0"/>
                <a:cs typeface="Times New Roman" panose="02020603050405020304" pitchFamily="18" charset="0"/>
              </a:rPr>
              <a:t>granules cytotoxiques</a:t>
            </a:r>
            <a:r>
              <a:rPr lang="fr-FR" dirty="0" smtClean="0">
                <a:latin typeface="Times New Roman" panose="02020603050405020304" pitchFamily="18" charset="0"/>
                <a:cs typeface="Times New Roman" panose="02020603050405020304" pitchFamily="18" charset="0"/>
              </a:rPr>
              <a:t> des lymphocytes T et des cellules NK. Lorsque la cellule cible (infectée ou tumorale) est reconnue, ces cellules immunitaires libèrent des </a:t>
            </a:r>
            <a:r>
              <a:rPr lang="fr-FR" b="1" dirty="0" smtClean="0">
                <a:latin typeface="Times New Roman" panose="02020603050405020304" pitchFamily="18" charset="0"/>
                <a:cs typeface="Times New Roman" panose="02020603050405020304" pitchFamily="18" charset="0"/>
              </a:rPr>
              <a:t>granules cytotoxiques</a:t>
            </a:r>
            <a:r>
              <a:rPr lang="fr-FR" dirty="0" smtClean="0">
                <a:latin typeface="Times New Roman" panose="02020603050405020304" pitchFamily="18" charset="0"/>
                <a:cs typeface="Times New Roman" panose="02020603050405020304" pitchFamily="18" charset="0"/>
              </a:rPr>
              <a:t>, contenant des </a:t>
            </a:r>
            <a:r>
              <a:rPr lang="fr-FR" dirty="0" err="1" smtClean="0">
                <a:latin typeface="Times New Roman" panose="02020603050405020304" pitchFamily="18" charset="0"/>
                <a:cs typeface="Times New Roman" panose="02020603050405020304" pitchFamily="18" charset="0"/>
              </a:rPr>
              <a:t>granzymes</a:t>
            </a:r>
            <a:r>
              <a:rPr lang="fr-FR" dirty="0" smtClean="0">
                <a:latin typeface="Times New Roman" panose="02020603050405020304" pitchFamily="18" charset="0"/>
                <a:cs typeface="Times New Roman" panose="02020603050405020304" pitchFamily="18" charset="0"/>
              </a:rPr>
              <a:t> et une protéine appelée </a:t>
            </a:r>
            <a:r>
              <a:rPr lang="fr-FR" b="1" dirty="0" err="1" smtClean="0">
                <a:latin typeface="Times New Roman" panose="02020603050405020304" pitchFamily="18" charset="0"/>
                <a:cs typeface="Times New Roman" panose="02020603050405020304" pitchFamily="18" charset="0"/>
              </a:rPr>
              <a:t>perforine</a:t>
            </a:r>
            <a:r>
              <a:rPr lang="fr-FR" dirty="0" smtClean="0">
                <a:latin typeface="Times New Roman" panose="02020603050405020304" pitchFamily="18" charset="0"/>
                <a:cs typeface="Times New Roman" panose="02020603050405020304" pitchFamily="18" charset="0"/>
              </a:rPr>
              <a:t>. qui forme des pores dans la membrane de la cellule cible, permettant l'entrée des </a:t>
            </a:r>
            <a:r>
              <a:rPr lang="fr-FR" dirty="0" err="1" smtClean="0">
                <a:latin typeface="Times New Roman" panose="02020603050405020304" pitchFamily="18" charset="0"/>
                <a:cs typeface="Times New Roman" panose="02020603050405020304" pitchFamily="18" charset="0"/>
              </a:rPr>
              <a:t>granzymes</a:t>
            </a:r>
            <a:r>
              <a:rPr lang="fr-FR" dirty="0" smtClean="0">
                <a:latin typeface="Times New Roman" panose="02020603050405020304" pitchFamily="18" charset="0"/>
                <a:cs typeface="Times New Roman" panose="02020603050405020304" pitchFamily="18" charset="0"/>
              </a:rPr>
              <a:t> dans la cellule.</a:t>
            </a:r>
            <a:endParaRPr lang="fr-FR" dirty="0" smtClean="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695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15155" y="869324"/>
            <a:ext cx="11088710" cy="5988676"/>
          </a:xfrm>
        </p:spPr>
        <p:txBody>
          <a:bodyPr>
            <a:noAutofit/>
          </a:bodyPr>
          <a:lstStyle/>
          <a:p>
            <a:r>
              <a:rPr lang="fr-FR" sz="8800" b="1" dirty="0" smtClean="0"/>
              <a:t/>
            </a:r>
            <a:br>
              <a:rPr lang="fr-FR" sz="8800" b="1" dirty="0" smtClean="0"/>
            </a:br>
            <a:endParaRPr lang="fr-FR" sz="9600" b="1" i="1" dirty="0">
              <a:effectLst>
                <a:outerShdw blurRad="38100" dist="38100" dir="2700000" algn="tl">
                  <a:srgbClr val="000000">
                    <a:alpha val="43137"/>
                  </a:srgbClr>
                </a:outerShdw>
              </a:effectLst>
            </a:endParaRPr>
          </a:p>
        </p:txBody>
      </p:sp>
      <p:sp>
        <p:nvSpPr>
          <p:cNvPr id="3" name="ZoneTexte 2"/>
          <p:cNvSpPr txBox="1"/>
          <p:nvPr/>
        </p:nvSpPr>
        <p:spPr>
          <a:xfrm>
            <a:off x="0" y="0"/>
            <a:ext cx="12191999" cy="584775"/>
          </a:xfrm>
          <a:prstGeom prst="rect">
            <a:avLst/>
          </a:prstGeom>
          <a:solidFill>
            <a:schemeClr val="tx1"/>
          </a:solidFill>
        </p:spPr>
        <p:txBody>
          <a:bodyPr wrap="square" rtlCol="0">
            <a:spAutoFit/>
          </a:bodyPr>
          <a:lstStyle/>
          <a:p>
            <a:pPr algn="ctr"/>
            <a:r>
              <a:rPr lang="fr-FR" sz="3200" b="1" dirty="0" smtClean="0">
                <a:solidFill>
                  <a:schemeClr val="bg1"/>
                </a:solidFill>
              </a:rPr>
              <a:t>IV -Réponses immunitaires aux infections virales</a:t>
            </a:r>
            <a:endParaRPr lang="fr-FR" sz="3200" b="1" dirty="0">
              <a:solidFill>
                <a:schemeClr val="bg1"/>
              </a:solidFill>
            </a:endParaRPr>
          </a:p>
        </p:txBody>
      </p:sp>
      <p:sp>
        <p:nvSpPr>
          <p:cNvPr id="4" name="Rectangle 3"/>
          <p:cNvSpPr/>
          <p:nvPr/>
        </p:nvSpPr>
        <p:spPr>
          <a:xfrm>
            <a:off x="0" y="534067"/>
            <a:ext cx="12350839" cy="6206827"/>
          </a:xfrm>
          <a:prstGeom prst="rect">
            <a:avLst/>
          </a:prstGeom>
        </p:spPr>
        <p:txBody>
          <a:bodyPr wrap="square">
            <a:spAutoFit/>
          </a:bodyPr>
          <a:lstStyle/>
          <a:p>
            <a:r>
              <a:rPr lang="fr-FR" b="1" dirty="0" smtClean="0">
                <a:solidFill>
                  <a:srgbClr val="FF0000"/>
                </a:solidFill>
                <a:effectLst/>
                <a:latin typeface="Times New Roman" panose="02020603050405020304" pitchFamily="18" charset="0"/>
                <a:ea typeface="Times New Roman" panose="02020603050405020304" pitchFamily="18" charset="0"/>
              </a:rPr>
              <a:t>Immunité adaptative : la deuxième ligne de défense</a:t>
            </a:r>
          </a:p>
          <a:p>
            <a:pPr>
              <a:lnSpc>
                <a:spcPct val="150000"/>
              </a:lnSpc>
              <a:spcBef>
                <a:spcPts val="200"/>
              </a:spcBef>
              <a:spcAft>
                <a:spcPts val="0"/>
              </a:spcAft>
            </a:pPr>
            <a:r>
              <a:rPr lang="fr-CA" b="0" i="1"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b. Activation des lymphocytes B</a:t>
            </a:r>
            <a:endParaRPr lang="fr-FR" b="1" i="1"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lnSpc>
                <a:spcPct val="150000"/>
              </a:lnSpc>
              <a:spcAft>
                <a:spcPts val="800"/>
              </a:spcAft>
              <a:buSzPts val="1000"/>
              <a:buFont typeface="Symbol" panose="05050102010706020507" pitchFamily="18" charset="2"/>
              <a:buChar char=""/>
              <a:tabLst>
                <a:tab pos="457200" algn="l"/>
              </a:tabLst>
            </a:pPr>
            <a:r>
              <a:rPr lang="fr-CA" dirty="0" smtClean="0">
                <a:effectLst/>
                <a:latin typeface="Times New Roman" panose="02020603050405020304" pitchFamily="18" charset="0"/>
                <a:ea typeface="Calibri" panose="020F0502020204030204" pitchFamily="34" charset="0"/>
                <a:cs typeface="Arial" panose="020B0604020202020204" pitchFamily="34" charset="0"/>
              </a:rPr>
              <a:t>Les lymphocytes B reconnaissent les antigènes viraux et se différencient en plasmocytes.</a:t>
            </a:r>
            <a:endParaRPr lang="fr-FR" dirty="0" smtClean="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nSpc>
                <a:spcPct val="150000"/>
              </a:lnSpc>
              <a:spcAft>
                <a:spcPts val="800"/>
              </a:spcAft>
              <a:buSzPts val="1000"/>
              <a:buFont typeface="Symbol" panose="05050102010706020507" pitchFamily="18" charset="2"/>
              <a:buChar char=""/>
              <a:tabLst>
                <a:tab pos="457200" algn="l"/>
              </a:tabLst>
            </a:pPr>
            <a:r>
              <a:rPr lang="fr-CA" dirty="0" smtClean="0">
                <a:effectLst/>
                <a:latin typeface="Times New Roman" panose="02020603050405020304" pitchFamily="18" charset="0"/>
                <a:ea typeface="Calibri" panose="020F0502020204030204" pitchFamily="34" charset="0"/>
                <a:cs typeface="Arial" panose="020B0604020202020204" pitchFamily="34" charset="0"/>
              </a:rPr>
              <a:t>Les plasmocytes produisent des anticorps spécifiques :</a:t>
            </a:r>
            <a:endParaRPr lang="fr-FR" dirty="0" smtClean="0">
              <a:effectLst/>
              <a:latin typeface="Times New Roman" panose="02020603050405020304" pitchFamily="18" charset="0"/>
              <a:ea typeface="Calibri" panose="020F0502020204030204" pitchFamily="34" charset="0"/>
              <a:cs typeface="Arial" panose="020B0604020202020204" pitchFamily="34" charset="0"/>
            </a:endParaRPr>
          </a:p>
          <a:p>
            <a:pPr marL="742950" lvl="1" indent="-285750">
              <a:lnSpc>
                <a:spcPct val="150000"/>
              </a:lnSpc>
              <a:spcAft>
                <a:spcPts val="800"/>
              </a:spcAft>
              <a:buSzPts val="1000"/>
              <a:buFont typeface="Courier New" panose="02070309020205020404" pitchFamily="49" charset="0"/>
              <a:buChar char="o"/>
              <a:tabLst>
                <a:tab pos="914400" algn="l"/>
              </a:tabLst>
            </a:pPr>
            <a:r>
              <a:rPr lang="fr-CA" b="1" dirty="0" err="1" smtClean="0">
                <a:effectLst/>
                <a:latin typeface="Times New Roman" panose="02020603050405020304" pitchFamily="18" charset="0"/>
                <a:ea typeface="Calibri" panose="020F0502020204030204" pitchFamily="34" charset="0"/>
                <a:cs typeface="Arial" panose="020B0604020202020204" pitchFamily="34" charset="0"/>
              </a:rPr>
              <a:t>IgM</a:t>
            </a:r>
            <a:r>
              <a:rPr lang="fr-CA" dirty="0" smtClean="0">
                <a:effectLst/>
                <a:latin typeface="Times New Roman" panose="02020603050405020304" pitchFamily="18" charset="0"/>
                <a:ea typeface="Calibri" panose="020F0502020204030204" pitchFamily="34" charset="0"/>
                <a:cs typeface="Times New Roman" panose="02020603050405020304" pitchFamily="18" charset="0"/>
              </a:rPr>
              <a:t> : </a:t>
            </a:r>
            <a:r>
              <a:rPr lang="fr-FR" dirty="0" smtClean="0"/>
              <a:t>Les </a:t>
            </a:r>
            <a:r>
              <a:rPr lang="fr-FR" dirty="0" err="1" smtClean="0"/>
              <a:t>IgM</a:t>
            </a:r>
            <a:r>
              <a:rPr lang="fr-FR" dirty="0" smtClean="0"/>
              <a:t> sont les premiers anticorps produits lors de l'infection. Ils apparaissent généralement dans les </a:t>
            </a:r>
            <a:r>
              <a:rPr lang="fr-FR" b="1" dirty="0" smtClean="0"/>
              <a:t>premières 3 à 7 jours</a:t>
            </a:r>
            <a:r>
              <a:rPr lang="fr-FR" dirty="0" smtClean="0"/>
              <a:t> suivant le contact avec le virus. Ils sont peu spécifiques. leur production rapide permet de limiter la propagation initiale de l'infection. </a:t>
            </a:r>
            <a:endParaRPr lang="fr-FR" dirty="0"/>
          </a:p>
          <a:p>
            <a:pPr marL="742950" lvl="1" indent="-285750">
              <a:lnSpc>
                <a:spcPct val="150000"/>
              </a:lnSpc>
              <a:spcAft>
                <a:spcPts val="800"/>
              </a:spcAft>
              <a:buSzPts val="1000"/>
              <a:buFont typeface="Courier New" panose="02070309020205020404" pitchFamily="49" charset="0"/>
              <a:buChar char="o"/>
              <a:tabLst>
                <a:tab pos="914400" algn="l"/>
              </a:tabLst>
            </a:pPr>
            <a:r>
              <a:rPr lang="fr-CA" b="1" dirty="0" err="1" smtClean="0">
                <a:effectLst/>
                <a:latin typeface="Times New Roman" panose="02020603050405020304" pitchFamily="18" charset="0"/>
                <a:ea typeface="Calibri" panose="020F0502020204030204" pitchFamily="34" charset="0"/>
                <a:cs typeface="Times New Roman" panose="02020603050405020304" pitchFamily="18" charset="0"/>
              </a:rPr>
              <a:t>IgG</a:t>
            </a:r>
            <a:r>
              <a:rPr lang="fr-CA" dirty="0" smtClean="0">
                <a:effectLst/>
                <a:latin typeface="Times New Roman" panose="02020603050405020304" pitchFamily="18" charset="0"/>
                <a:ea typeface="Calibri" panose="020F0502020204030204" pitchFamily="34" charset="0"/>
                <a:cs typeface="Times New Roman" panose="02020603050405020304" pitchFamily="18" charset="0"/>
              </a:rPr>
              <a:t> : </a:t>
            </a:r>
            <a:r>
              <a:rPr lang="fr-FR" dirty="0" smtClean="0">
                <a:latin typeface="Times New Roman" panose="02020603050405020304" pitchFamily="18" charset="0"/>
                <a:cs typeface="Times New Roman" panose="02020603050405020304" pitchFamily="18" charset="0"/>
              </a:rPr>
              <a:t>Après </a:t>
            </a:r>
            <a:r>
              <a:rPr lang="fr-FR" dirty="0">
                <a:latin typeface="Times New Roman" panose="02020603050405020304" pitchFamily="18" charset="0"/>
                <a:cs typeface="Times New Roman" panose="02020603050405020304" pitchFamily="18" charset="0"/>
              </a:rPr>
              <a:t>quelques jours ou semaines, la production </a:t>
            </a:r>
            <a:r>
              <a:rPr lang="fr-FR" dirty="0" err="1">
                <a:latin typeface="Times New Roman" panose="02020603050405020304" pitchFamily="18" charset="0"/>
                <a:cs typeface="Times New Roman" panose="02020603050405020304" pitchFamily="18" charset="0"/>
              </a:rPr>
              <a:t>d'IgG</a:t>
            </a:r>
            <a:r>
              <a:rPr lang="fr-FR" dirty="0">
                <a:latin typeface="Times New Roman" panose="02020603050405020304" pitchFamily="18" charset="0"/>
                <a:cs typeface="Times New Roman" panose="02020603050405020304" pitchFamily="18" charset="0"/>
              </a:rPr>
              <a:t> commence, souvent après la phase aiguë de l'infection. </a:t>
            </a:r>
            <a:r>
              <a:rPr lang="fr-FR" dirty="0" smtClean="0">
                <a:latin typeface="Times New Roman" panose="02020603050405020304" pitchFamily="18" charset="0"/>
                <a:cs typeface="Times New Roman" panose="02020603050405020304" pitchFamily="18" charset="0"/>
              </a:rPr>
              <a:t>Les </a:t>
            </a:r>
            <a:r>
              <a:rPr lang="fr-FR" dirty="0" err="1">
                <a:latin typeface="Times New Roman" panose="02020603050405020304" pitchFamily="18" charset="0"/>
                <a:cs typeface="Times New Roman" panose="02020603050405020304" pitchFamily="18" charset="0"/>
              </a:rPr>
              <a:t>IgG</a:t>
            </a:r>
            <a:r>
              <a:rPr lang="fr-FR" dirty="0">
                <a:latin typeface="Times New Roman" panose="02020603050405020304" pitchFamily="18" charset="0"/>
                <a:cs typeface="Times New Roman" panose="02020603050405020304" pitchFamily="18" charset="0"/>
              </a:rPr>
              <a:t> sont beaucoup plus spécifiques que les </a:t>
            </a:r>
            <a:r>
              <a:rPr lang="fr-FR" dirty="0" err="1">
                <a:latin typeface="Times New Roman" panose="02020603050405020304" pitchFamily="18" charset="0"/>
                <a:cs typeface="Times New Roman" panose="02020603050405020304" pitchFamily="18" charset="0"/>
              </a:rPr>
              <a:t>IgM</a:t>
            </a:r>
            <a:r>
              <a:rPr lang="fr-FR" dirty="0">
                <a:latin typeface="Times New Roman" panose="02020603050405020304" pitchFamily="18" charset="0"/>
                <a:cs typeface="Times New Roman" panose="02020603050405020304" pitchFamily="18" charset="0"/>
              </a:rPr>
              <a:t>. Elles reconnaissent précisément les antigènes viraux, ce qui les rend très efficaces pour neutraliser le </a:t>
            </a:r>
            <a:r>
              <a:rPr lang="fr-FR" dirty="0" smtClean="0">
                <a:latin typeface="Times New Roman" panose="02020603050405020304" pitchFamily="18" charset="0"/>
                <a:cs typeface="Times New Roman" panose="02020603050405020304" pitchFamily="18" charset="0"/>
              </a:rPr>
              <a:t>virus.  Une </a:t>
            </a:r>
            <a:r>
              <a:rPr lang="fr-FR" dirty="0">
                <a:latin typeface="Times New Roman" panose="02020603050405020304" pitchFamily="18" charset="0"/>
                <a:cs typeface="Times New Roman" panose="02020603050405020304" pitchFamily="18" charset="0"/>
              </a:rPr>
              <a:t>fois l'infection résolue, les </a:t>
            </a:r>
            <a:r>
              <a:rPr lang="fr-FR" dirty="0" err="1">
                <a:latin typeface="Times New Roman" panose="02020603050405020304" pitchFamily="18" charset="0"/>
                <a:cs typeface="Times New Roman" panose="02020603050405020304" pitchFamily="18" charset="0"/>
              </a:rPr>
              <a:t>IgG</a:t>
            </a:r>
            <a:r>
              <a:rPr lang="fr-FR" dirty="0">
                <a:latin typeface="Times New Roman" panose="02020603050405020304" pitchFamily="18" charset="0"/>
                <a:cs typeface="Times New Roman" panose="02020603050405020304" pitchFamily="18" charset="0"/>
              </a:rPr>
              <a:t> persistent dans l'organisme et permettent une </a:t>
            </a:r>
            <a:r>
              <a:rPr lang="fr-FR" b="1" dirty="0">
                <a:latin typeface="Times New Roman" panose="02020603050405020304" pitchFamily="18" charset="0"/>
                <a:cs typeface="Times New Roman" panose="02020603050405020304" pitchFamily="18" charset="0"/>
              </a:rPr>
              <a:t>réponse plus rapide et plus forte</a:t>
            </a:r>
            <a:r>
              <a:rPr lang="fr-FR" dirty="0">
                <a:latin typeface="Times New Roman" panose="02020603050405020304" pitchFamily="18" charset="0"/>
                <a:cs typeface="Times New Roman" panose="02020603050405020304" pitchFamily="18" charset="0"/>
              </a:rPr>
              <a:t> en cas de nouvelle exposition au même virus (immunité mémoire</a:t>
            </a:r>
            <a:r>
              <a:rPr lang="fr-FR" dirty="0" smtClean="0">
                <a:latin typeface="Times New Roman" panose="02020603050405020304" pitchFamily="18" charset="0"/>
                <a:cs typeface="Times New Roman" panose="02020603050405020304" pitchFamily="18" charset="0"/>
              </a:rPr>
              <a:t>).</a:t>
            </a:r>
            <a:endParaRPr lang="fr-FR" dirty="0">
              <a:latin typeface="Times New Roman" panose="02020603050405020304" pitchFamily="18" charset="0"/>
              <a:cs typeface="Times New Roman" panose="02020603050405020304" pitchFamily="18" charset="0"/>
            </a:endParaRPr>
          </a:p>
          <a:p>
            <a:pPr marL="742950" lvl="1" indent="-285750">
              <a:lnSpc>
                <a:spcPct val="150000"/>
              </a:lnSpc>
              <a:spcAft>
                <a:spcPts val="800"/>
              </a:spcAft>
              <a:buSzPts val="1000"/>
              <a:buFont typeface="Courier New" panose="02070309020205020404" pitchFamily="49" charset="0"/>
              <a:buChar char="o"/>
              <a:tabLst>
                <a:tab pos="914400" algn="l"/>
              </a:tabLst>
            </a:pPr>
            <a:r>
              <a:rPr lang="fr-CA" b="1" dirty="0" err="1" smtClean="0">
                <a:effectLst/>
                <a:latin typeface="Times New Roman" panose="02020603050405020304" pitchFamily="18" charset="0"/>
                <a:ea typeface="Calibri" panose="020F0502020204030204" pitchFamily="34" charset="0"/>
                <a:cs typeface="Arial" panose="020B0604020202020204" pitchFamily="34" charset="0"/>
              </a:rPr>
              <a:t>IgA</a:t>
            </a:r>
            <a:r>
              <a:rPr lang="fr-CA" dirty="0" smtClean="0">
                <a:effectLst/>
                <a:latin typeface="Times New Roman" panose="02020603050405020304" pitchFamily="18" charset="0"/>
                <a:ea typeface="Calibri" panose="020F0502020204030204" pitchFamily="34" charset="0"/>
                <a:cs typeface="Times New Roman" panose="02020603050405020304" pitchFamily="18" charset="0"/>
              </a:rPr>
              <a:t> : </a:t>
            </a:r>
            <a:r>
              <a:rPr lang="fr-FR" dirty="0" smtClean="0">
                <a:latin typeface="Times New Roman" panose="02020603050405020304" pitchFamily="18" charset="0"/>
                <a:cs typeface="Times New Roman" panose="02020603050405020304" pitchFamily="18" charset="0"/>
              </a:rPr>
              <a:t>sont </a:t>
            </a:r>
            <a:r>
              <a:rPr lang="fr-FR" dirty="0">
                <a:latin typeface="Times New Roman" panose="02020603050405020304" pitchFamily="18" charset="0"/>
                <a:cs typeface="Times New Roman" panose="02020603050405020304" pitchFamily="18" charset="0"/>
              </a:rPr>
              <a:t>principalement trouvées sur les surfaces muqueuses, comme dans les </a:t>
            </a:r>
            <a:r>
              <a:rPr lang="fr-FR" b="1" dirty="0">
                <a:latin typeface="Times New Roman" panose="02020603050405020304" pitchFamily="18" charset="0"/>
                <a:cs typeface="Times New Roman" panose="02020603050405020304" pitchFamily="18" charset="0"/>
              </a:rPr>
              <a:t>voies respiratoires</a:t>
            </a:r>
            <a:r>
              <a:rPr lang="fr-FR" dirty="0">
                <a:latin typeface="Times New Roman" panose="02020603050405020304" pitchFamily="18" charset="0"/>
                <a:cs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les intestins</a:t>
            </a:r>
            <a:r>
              <a:rPr lang="fr-FR" dirty="0">
                <a:latin typeface="Times New Roman" panose="02020603050405020304" pitchFamily="18" charset="0"/>
                <a:cs typeface="Times New Roman" panose="02020603050405020304" pitchFamily="18" charset="0"/>
              </a:rPr>
              <a:t>, et </a:t>
            </a:r>
            <a:r>
              <a:rPr lang="fr-FR" b="1" dirty="0">
                <a:latin typeface="Times New Roman" panose="02020603050405020304" pitchFamily="18" charset="0"/>
                <a:cs typeface="Times New Roman" panose="02020603050405020304" pitchFamily="18" charset="0"/>
              </a:rPr>
              <a:t>les sécrétions</a:t>
            </a:r>
            <a:r>
              <a:rPr lang="fr-FR" dirty="0">
                <a:latin typeface="Times New Roman" panose="02020603050405020304" pitchFamily="18" charset="0"/>
                <a:cs typeface="Times New Roman" panose="02020603050405020304" pitchFamily="18" charset="0"/>
              </a:rPr>
              <a:t> corporelles (salive, larmes, lait maternel</a:t>
            </a:r>
            <a:r>
              <a:rPr lang="fr-FR" dirty="0" smtClean="0">
                <a:latin typeface="Times New Roman" panose="02020603050405020304" pitchFamily="18" charset="0"/>
                <a:cs typeface="Times New Roman" panose="02020603050405020304" pitchFamily="18" charset="0"/>
              </a:rPr>
              <a:t>). Ils empêchent </a:t>
            </a:r>
            <a:r>
              <a:rPr lang="fr-FR" dirty="0">
                <a:latin typeface="Times New Roman" panose="02020603050405020304" pitchFamily="18" charset="0"/>
                <a:cs typeface="Times New Roman" panose="02020603050405020304" pitchFamily="18" charset="0"/>
              </a:rPr>
              <a:t>l'entrée des virus et autres pathogènes dans les </a:t>
            </a:r>
            <a:r>
              <a:rPr lang="fr-FR" dirty="0" smtClean="0">
                <a:latin typeface="Times New Roman" panose="02020603050405020304" pitchFamily="18" charset="0"/>
                <a:cs typeface="Times New Roman" panose="02020603050405020304" pitchFamily="18" charset="0"/>
              </a:rPr>
              <a:t>cellules en </a:t>
            </a:r>
            <a:r>
              <a:rPr lang="fr-FR" dirty="0">
                <a:latin typeface="Times New Roman" panose="02020603050405020304" pitchFamily="18" charset="0"/>
                <a:cs typeface="Times New Roman" panose="02020603050405020304" pitchFamily="18" charset="0"/>
              </a:rPr>
              <a:t>se fixant sur eux avant qu'ils ne puissent pénétrer dans les tissus. Elles agissent comme une </a:t>
            </a:r>
            <a:r>
              <a:rPr lang="fr-FR" b="1" dirty="0">
                <a:latin typeface="Times New Roman" panose="02020603050405020304" pitchFamily="18" charset="0"/>
                <a:cs typeface="Times New Roman" panose="02020603050405020304" pitchFamily="18" charset="0"/>
              </a:rPr>
              <a:t>barrière protectrice</a:t>
            </a:r>
            <a:r>
              <a:rPr lang="fr-FR" dirty="0" smtClean="0">
                <a:latin typeface="Times New Roman" panose="02020603050405020304" pitchFamily="18" charset="0"/>
                <a:cs typeface="Times New Roman" panose="02020603050405020304" pitchFamily="18" charset="0"/>
              </a:rPr>
              <a:t>.</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0995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15155" y="869324"/>
            <a:ext cx="11088710" cy="5988676"/>
          </a:xfrm>
        </p:spPr>
        <p:txBody>
          <a:bodyPr>
            <a:noAutofit/>
          </a:bodyPr>
          <a:lstStyle/>
          <a:p>
            <a:r>
              <a:rPr lang="fr-FR" sz="8800" b="1" dirty="0" smtClean="0"/>
              <a:t/>
            </a:r>
            <a:br>
              <a:rPr lang="fr-FR" sz="8800" b="1" dirty="0" smtClean="0"/>
            </a:br>
            <a:endParaRPr lang="fr-FR" sz="9600" b="1" i="1" dirty="0">
              <a:effectLst>
                <a:outerShdw blurRad="38100" dist="38100" dir="2700000" algn="tl">
                  <a:srgbClr val="000000">
                    <a:alpha val="43137"/>
                  </a:srgbClr>
                </a:outerShdw>
              </a:effectLst>
            </a:endParaRPr>
          </a:p>
        </p:txBody>
      </p:sp>
      <p:sp>
        <p:nvSpPr>
          <p:cNvPr id="3" name="ZoneTexte 2"/>
          <p:cNvSpPr txBox="1"/>
          <p:nvPr/>
        </p:nvSpPr>
        <p:spPr>
          <a:xfrm>
            <a:off x="0" y="0"/>
            <a:ext cx="12191999" cy="584775"/>
          </a:xfrm>
          <a:prstGeom prst="rect">
            <a:avLst/>
          </a:prstGeom>
          <a:solidFill>
            <a:schemeClr val="tx1"/>
          </a:solidFill>
        </p:spPr>
        <p:txBody>
          <a:bodyPr wrap="square" rtlCol="0">
            <a:spAutoFit/>
          </a:bodyPr>
          <a:lstStyle/>
          <a:p>
            <a:pPr algn="ctr"/>
            <a:r>
              <a:rPr lang="fr-FR" sz="3200" b="1" dirty="0" smtClean="0">
                <a:solidFill>
                  <a:schemeClr val="bg1"/>
                </a:solidFill>
              </a:rPr>
              <a:t>IV -Réponses immunitaires aux infections virales</a:t>
            </a:r>
            <a:endParaRPr lang="fr-FR" sz="3200" b="1" dirty="0">
              <a:solidFill>
                <a:schemeClr val="bg1"/>
              </a:solidFill>
            </a:endParaRPr>
          </a:p>
        </p:txBody>
      </p:sp>
      <p:sp>
        <p:nvSpPr>
          <p:cNvPr id="4" name="Rectangle 3"/>
          <p:cNvSpPr/>
          <p:nvPr/>
        </p:nvSpPr>
        <p:spPr>
          <a:xfrm>
            <a:off x="0" y="534067"/>
            <a:ext cx="12350839" cy="6206827"/>
          </a:xfrm>
          <a:prstGeom prst="rect">
            <a:avLst/>
          </a:prstGeom>
        </p:spPr>
        <p:txBody>
          <a:bodyPr wrap="square">
            <a:spAutoFit/>
          </a:bodyPr>
          <a:lstStyle/>
          <a:p>
            <a:r>
              <a:rPr lang="fr-FR" b="1" dirty="0" smtClean="0">
                <a:solidFill>
                  <a:srgbClr val="FF0000"/>
                </a:solidFill>
                <a:effectLst/>
                <a:latin typeface="Times New Roman" panose="02020603050405020304" pitchFamily="18" charset="0"/>
                <a:ea typeface="Times New Roman" panose="02020603050405020304" pitchFamily="18" charset="0"/>
              </a:rPr>
              <a:t>Immunité adaptative : la deuxième ligne de défense</a:t>
            </a:r>
          </a:p>
          <a:p>
            <a:pPr>
              <a:lnSpc>
                <a:spcPct val="150000"/>
              </a:lnSpc>
              <a:spcBef>
                <a:spcPts val="200"/>
              </a:spcBef>
              <a:spcAft>
                <a:spcPts val="0"/>
              </a:spcAft>
            </a:pPr>
            <a:r>
              <a:rPr lang="fr-CA" b="0" i="1"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b. Activation des lymphocytes B</a:t>
            </a:r>
            <a:endParaRPr lang="fr-FR" b="1" i="1"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lnSpc>
                <a:spcPct val="150000"/>
              </a:lnSpc>
              <a:spcAft>
                <a:spcPts val="800"/>
              </a:spcAft>
              <a:buSzPts val="1000"/>
              <a:buFont typeface="Symbol" panose="05050102010706020507" pitchFamily="18" charset="2"/>
              <a:buChar char=""/>
              <a:tabLst>
                <a:tab pos="457200" algn="l"/>
              </a:tabLst>
            </a:pPr>
            <a:r>
              <a:rPr lang="fr-CA" dirty="0" smtClean="0">
                <a:effectLst/>
                <a:latin typeface="Times New Roman" panose="02020603050405020304" pitchFamily="18" charset="0"/>
                <a:ea typeface="Calibri" panose="020F0502020204030204" pitchFamily="34" charset="0"/>
                <a:cs typeface="Arial" panose="020B0604020202020204" pitchFamily="34" charset="0"/>
              </a:rPr>
              <a:t>Les lymphocytes B reconnaissent les antigènes viraux et se différencient en plasmocytes.</a:t>
            </a:r>
            <a:endParaRPr lang="fr-FR" dirty="0" smtClean="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nSpc>
                <a:spcPct val="150000"/>
              </a:lnSpc>
              <a:spcAft>
                <a:spcPts val="800"/>
              </a:spcAft>
              <a:buSzPts val="1000"/>
              <a:buFont typeface="Symbol" panose="05050102010706020507" pitchFamily="18" charset="2"/>
              <a:buChar char=""/>
              <a:tabLst>
                <a:tab pos="457200" algn="l"/>
              </a:tabLst>
            </a:pPr>
            <a:r>
              <a:rPr lang="fr-CA" dirty="0" smtClean="0">
                <a:effectLst/>
                <a:latin typeface="Times New Roman" panose="02020603050405020304" pitchFamily="18" charset="0"/>
                <a:ea typeface="Calibri" panose="020F0502020204030204" pitchFamily="34" charset="0"/>
                <a:cs typeface="Arial" panose="020B0604020202020204" pitchFamily="34" charset="0"/>
              </a:rPr>
              <a:t>Les plasmocytes produisent des anticorps spécifiques :</a:t>
            </a:r>
            <a:endParaRPr lang="fr-FR" dirty="0" smtClean="0">
              <a:effectLst/>
              <a:latin typeface="Times New Roman" panose="02020603050405020304" pitchFamily="18" charset="0"/>
              <a:ea typeface="Calibri" panose="020F0502020204030204" pitchFamily="34" charset="0"/>
              <a:cs typeface="Arial" panose="020B0604020202020204" pitchFamily="34" charset="0"/>
            </a:endParaRPr>
          </a:p>
          <a:p>
            <a:pPr marL="742950" lvl="1" indent="-285750">
              <a:lnSpc>
                <a:spcPct val="150000"/>
              </a:lnSpc>
              <a:spcAft>
                <a:spcPts val="800"/>
              </a:spcAft>
              <a:buSzPts val="1000"/>
              <a:buFont typeface="Courier New" panose="02070309020205020404" pitchFamily="49" charset="0"/>
              <a:buChar char="o"/>
              <a:tabLst>
                <a:tab pos="914400" algn="l"/>
              </a:tabLst>
            </a:pPr>
            <a:r>
              <a:rPr lang="fr-CA" b="1" dirty="0" err="1" smtClean="0">
                <a:effectLst/>
                <a:latin typeface="Times New Roman" panose="02020603050405020304" pitchFamily="18" charset="0"/>
                <a:ea typeface="Calibri" panose="020F0502020204030204" pitchFamily="34" charset="0"/>
                <a:cs typeface="Arial" panose="020B0604020202020204" pitchFamily="34" charset="0"/>
              </a:rPr>
              <a:t>IgM</a:t>
            </a:r>
            <a:r>
              <a:rPr lang="fr-CA" dirty="0" smtClean="0">
                <a:effectLst/>
                <a:latin typeface="Times New Roman" panose="02020603050405020304" pitchFamily="18" charset="0"/>
                <a:ea typeface="Calibri" panose="020F0502020204030204" pitchFamily="34" charset="0"/>
                <a:cs typeface="Times New Roman" panose="02020603050405020304" pitchFamily="18" charset="0"/>
              </a:rPr>
              <a:t> : </a:t>
            </a:r>
            <a:r>
              <a:rPr lang="fr-FR" dirty="0" smtClean="0"/>
              <a:t>Les </a:t>
            </a:r>
            <a:r>
              <a:rPr lang="fr-FR" dirty="0" err="1" smtClean="0"/>
              <a:t>IgM</a:t>
            </a:r>
            <a:r>
              <a:rPr lang="fr-FR" dirty="0" smtClean="0"/>
              <a:t> sont les premiers anticorps produits lors de l'infection. Ils apparaissent généralement dans les </a:t>
            </a:r>
            <a:r>
              <a:rPr lang="fr-FR" b="1" dirty="0" smtClean="0"/>
              <a:t>premières 3 à 7 jours</a:t>
            </a:r>
            <a:r>
              <a:rPr lang="fr-FR" dirty="0" smtClean="0"/>
              <a:t> suivant le contact avec le virus. Ils sont peu spécifiques. leur production rapide permet de limiter la propagation initiale de l'infection. </a:t>
            </a:r>
            <a:endParaRPr lang="fr-FR" dirty="0"/>
          </a:p>
          <a:p>
            <a:pPr marL="742950" lvl="1" indent="-285750">
              <a:lnSpc>
                <a:spcPct val="150000"/>
              </a:lnSpc>
              <a:spcAft>
                <a:spcPts val="800"/>
              </a:spcAft>
              <a:buSzPts val="1000"/>
              <a:buFont typeface="Courier New" panose="02070309020205020404" pitchFamily="49" charset="0"/>
              <a:buChar char="o"/>
              <a:tabLst>
                <a:tab pos="914400" algn="l"/>
              </a:tabLst>
            </a:pPr>
            <a:r>
              <a:rPr lang="fr-CA" b="1" dirty="0" err="1" smtClean="0">
                <a:effectLst/>
                <a:latin typeface="Times New Roman" panose="02020603050405020304" pitchFamily="18" charset="0"/>
                <a:ea typeface="Calibri" panose="020F0502020204030204" pitchFamily="34" charset="0"/>
                <a:cs typeface="Times New Roman" panose="02020603050405020304" pitchFamily="18" charset="0"/>
              </a:rPr>
              <a:t>IgG</a:t>
            </a:r>
            <a:r>
              <a:rPr lang="fr-CA" dirty="0" smtClean="0">
                <a:effectLst/>
                <a:latin typeface="Times New Roman" panose="02020603050405020304" pitchFamily="18" charset="0"/>
                <a:ea typeface="Calibri" panose="020F0502020204030204" pitchFamily="34" charset="0"/>
                <a:cs typeface="Times New Roman" panose="02020603050405020304" pitchFamily="18" charset="0"/>
              </a:rPr>
              <a:t> : </a:t>
            </a:r>
            <a:r>
              <a:rPr lang="fr-FR" dirty="0" smtClean="0">
                <a:latin typeface="Times New Roman" panose="02020603050405020304" pitchFamily="18" charset="0"/>
                <a:cs typeface="Times New Roman" panose="02020603050405020304" pitchFamily="18" charset="0"/>
              </a:rPr>
              <a:t>Après </a:t>
            </a:r>
            <a:r>
              <a:rPr lang="fr-FR" dirty="0">
                <a:latin typeface="Times New Roman" panose="02020603050405020304" pitchFamily="18" charset="0"/>
                <a:cs typeface="Times New Roman" panose="02020603050405020304" pitchFamily="18" charset="0"/>
              </a:rPr>
              <a:t>quelques jours ou semaines, la production </a:t>
            </a:r>
            <a:r>
              <a:rPr lang="fr-FR" dirty="0" err="1">
                <a:latin typeface="Times New Roman" panose="02020603050405020304" pitchFamily="18" charset="0"/>
                <a:cs typeface="Times New Roman" panose="02020603050405020304" pitchFamily="18" charset="0"/>
              </a:rPr>
              <a:t>d'IgG</a:t>
            </a:r>
            <a:r>
              <a:rPr lang="fr-FR" dirty="0">
                <a:latin typeface="Times New Roman" panose="02020603050405020304" pitchFamily="18" charset="0"/>
                <a:cs typeface="Times New Roman" panose="02020603050405020304" pitchFamily="18" charset="0"/>
              </a:rPr>
              <a:t> commence, souvent après la phase aiguë de l'infection. </a:t>
            </a:r>
            <a:r>
              <a:rPr lang="fr-FR" dirty="0" smtClean="0">
                <a:latin typeface="Times New Roman" panose="02020603050405020304" pitchFamily="18" charset="0"/>
                <a:cs typeface="Times New Roman" panose="02020603050405020304" pitchFamily="18" charset="0"/>
              </a:rPr>
              <a:t>Les </a:t>
            </a:r>
            <a:r>
              <a:rPr lang="fr-FR" dirty="0" err="1">
                <a:latin typeface="Times New Roman" panose="02020603050405020304" pitchFamily="18" charset="0"/>
                <a:cs typeface="Times New Roman" panose="02020603050405020304" pitchFamily="18" charset="0"/>
              </a:rPr>
              <a:t>IgG</a:t>
            </a:r>
            <a:r>
              <a:rPr lang="fr-FR" dirty="0">
                <a:latin typeface="Times New Roman" panose="02020603050405020304" pitchFamily="18" charset="0"/>
                <a:cs typeface="Times New Roman" panose="02020603050405020304" pitchFamily="18" charset="0"/>
              </a:rPr>
              <a:t> sont beaucoup plus spécifiques que les </a:t>
            </a:r>
            <a:r>
              <a:rPr lang="fr-FR" dirty="0" err="1">
                <a:latin typeface="Times New Roman" panose="02020603050405020304" pitchFamily="18" charset="0"/>
                <a:cs typeface="Times New Roman" panose="02020603050405020304" pitchFamily="18" charset="0"/>
              </a:rPr>
              <a:t>IgM</a:t>
            </a:r>
            <a:r>
              <a:rPr lang="fr-FR" dirty="0">
                <a:latin typeface="Times New Roman" panose="02020603050405020304" pitchFamily="18" charset="0"/>
                <a:cs typeface="Times New Roman" panose="02020603050405020304" pitchFamily="18" charset="0"/>
              </a:rPr>
              <a:t>. Elles reconnaissent précisément les antigènes viraux, ce qui les rend très efficaces pour neutraliser le </a:t>
            </a:r>
            <a:r>
              <a:rPr lang="fr-FR" dirty="0" smtClean="0">
                <a:latin typeface="Times New Roman" panose="02020603050405020304" pitchFamily="18" charset="0"/>
                <a:cs typeface="Times New Roman" panose="02020603050405020304" pitchFamily="18" charset="0"/>
              </a:rPr>
              <a:t>virus.  Une </a:t>
            </a:r>
            <a:r>
              <a:rPr lang="fr-FR" dirty="0">
                <a:latin typeface="Times New Roman" panose="02020603050405020304" pitchFamily="18" charset="0"/>
                <a:cs typeface="Times New Roman" panose="02020603050405020304" pitchFamily="18" charset="0"/>
              </a:rPr>
              <a:t>fois l'infection résolue, les </a:t>
            </a:r>
            <a:r>
              <a:rPr lang="fr-FR" dirty="0" err="1">
                <a:latin typeface="Times New Roman" panose="02020603050405020304" pitchFamily="18" charset="0"/>
                <a:cs typeface="Times New Roman" panose="02020603050405020304" pitchFamily="18" charset="0"/>
              </a:rPr>
              <a:t>IgG</a:t>
            </a:r>
            <a:r>
              <a:rPr lang="fr-FR" dirty="0">
                <a:latin typeface="Times New Roman" panose="02020603050405020304" pitchFamily="18" charset="0"/>
                <a:cs typeface="Times New Roman" panose="02020603050405020304" pitchFamily="18" charset="0"/>
              </a:rPr>
              <a:t> persistent dans l'organisme et permettent une </a:t>
            </a:r>
            <a:r>
              <a:rPr lang="fr-FR" b="1" dirty="0">
                <a:latin typeface="Times New Roman" panose="02020603050405020304" pitchFamily="18" charset="0"/>
                <a:cs typeface="Times New Roman" panose="02020603050405020304" pitchFamily="18" charset="0"/>
              </a:rPr>
              <a:t>réponse plus rapide et plus forte</a:t>
            </a:r>
            <a:r>
              <a:rPr lang="fr-FR" dirty="0">
                <a:latin typeface="Times New Roman" panose="02020603050405020304" pitchFamily="18" charset="0"/>
                <a:cs typeface="Times New Roman" panose="02020603050405020304" pitchFamily="18" charset="0"/>
              </a:rPr>
              <a:t> en cas de nouvelle exposition au même virus (immunité mémoire</a:t>
            </a:r>
            <a:r>
              <a:rPr lang="fr-FR" dirty="0" smtClean="0">
                <a:latin typeface="Times New Roman" panose="02020603050405020304" pitchFamily="18" charset="0"/>
                <a:cs typeface="Times New Roman" panose="02020603050405020304" pitchFamily="18" charset="0"/>
              </a:rPr>
              <a:t>).</a:t>
            </a:r>
            <a:endParaRPr lang="fr-FR" dirty="0">
              <a:latin typeface="Times New Roman" panose="02020603050405020304" pitchFamily="18" charset="0"/>
              <a:cs typeface="Times New Roman" panose="02020603050405020304" pitchFamily="18" charset="0"/>
            </a:endParaRPr>
          </a:p>
          <a:p>
            <a:pPr marL="742950" lvl="1" indent="-285750">
              <a:lnSpc>
                <a:spcPct val="150000"/>
              </a:lnSpc>
              <a:spcAft>
                <a:spcPts val="800"/>
              </a:spcAft>
              <a:buSzPts val="1000"/>
              <a:buFont typeface="Courier New" panose="02070309020205020404" pitchFamily="49" charset="0"/>
              <a:buChar char="o"/>
              <a:tabLst>
                <a:tab pos="914400" algn="l"/>
              </a:tabLst>
            </a:pPr>
            <a:r>
              <a:rPr lang="fr-CA" b="1" dirty="0" err="1" smtClean="0">
                <a:effectLst/>
                <a:latin typeface="Times New Roman" panose="02020603050405020304" pitchFamily="18" charset="0"/>
                <a:ea typeface="Calibri" panose="020F0502020204030204" pitchFamily="34" charset="0"/>
                <a:cs typeface="Arial" panose="020B0604020202020204" pitchFamily="34" charset="0"/>
              </a:rPr>
              <a:t>IgA</a:t>
            </a:r>
            <a:r>
              <a:rPr lang="fr-CA" dirty="0" smtClean="0">
                <a:effectLst/>
                <a:latin typeface="Times New Roman" panose="02020603050405020304" pitchFamily="18" charset="0"/>
                <a:ea typeface="Calibri" panose="020F0502020204030204" pitchFamily="34" charset="0"/>
                <a:cs typeface="Times New Roman" panose="02020603050405020304" pitchFamily="18" charset="0"/>
              </a:rPr>
              <a:t> : </a:t>
            </a:r>
            <a:r>
              <a:rPr lang="fr-FR" dirty="0" smtClean="0">
                <a:latin typeface="Times New Roman" panose="02020603050405020304" pitchFamily="18" charset="0"/>
                <a:cs typeface="Times New Roman" panose="02020603050405020304" pitchFamily="18" charset="0"/>
              </a:rPr>
              <a:t>sont </a:t>
            </a:r>
            <a:r>
              <a:rPr lang="fr-FR" dirty="0">
                <a:latin typeface="Times New Roman" panose="02020603050405020304" pitchFamily="18" charset="0"/>
                <a:cs typeface="Times New Roman" panose="02020603050405020304" pitchFamily="18" charset="0"/>
              </a:rPr>
              <a:t>principalement trouvées sur les surfaces muqueuses, comme dans les </a:t>
            </a:r>
            <a:r>
              <a:rPr lang="fr-FR" b="1" dirty="0">
                <a:latin typeface="Times New Roman" panose="02020603050405020304" pitchFamily="18" charset="0"/>
                <a:cs typeface="Times New Roman" panose="02020603050405020304" pitchFamily="18" charset="0"/>
              </a:rPr>
              <a:t>voies respiratoires</a:t>
            </a:r>
            <a:r>
              <a:rPr lang="fr-FR" dirty="0">
                <a:latin typeface="Times New Roman" panose="02020603050405020304" pitchFamily="18" charset="0"/>
                <a:cs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les intestins</a:t>
            </a:r>
            <a:r>
              <a:rPr lang="fr-FR" dirty="0">
                <a:latin typeface="Times New Roman" panose="02020603050405020304" pitchFamily="18" charset="0"/>
                <a:cs typeface="Times New Roman" panose="02020603050405020304" pitchFamily="18" charset="0"/>
              </a:rPr>
              <a:t>, et </a:t>
            </a:r>
            <a:r>
              <a:rPr lang="fr-FR" b="1" dirty="0">
                <a:latin typeface="Times New Roman" panose="02020603050405020304" pitchFamily="18" charset="0"/>
                <a:cs typeface="Times New Roman" panose="02020603050405020304" pitchFamily="18" charset="0"/>
              </a:rPr>
              <a:t>les sécrétions</a:t>
            </a:r>
            <a:r>
              <a:rPr lang="fr-FR" dirty="0">
                <a:latin typeface="Times New Roman" panose="02020603050405020304" pitchFamily="18" charset="0"/>
                <a:cs typeface="Times New Roman" panose="02020603050405020304" pitchFamily="18" charset="0"/>
              </a:rPr>
              <a:t> corporelles (salive, larmes, lait maternel</a:t>
            </a:r>
            <a:r>
              <a:rPr lang="fr-FR" dirty="0" smtClean="0">
                <a:latin typeface="Times New Roman" panose="02020603050405020304" pitchFamily="18" charset="0"/>
                <a:cs typeface="Times New Roman" panose="02020603050405020304" pitchFamily="18" charset="0"/>
              </a:rPr>
              <a:t>). Ils empêchent </a:t>
            </a:r>
            <a:r>
              <a:rPr lang="fr-FR" dirty="0">
                <a:latin typeface="Times New Roman" panose="02020603050405020304" pitchFamily="18" charset="0"/>
                <a:cs typeface="Times New Roman" panose="02020603050405020304" pitchFamily="18" charset="0"/>
              </a:rPr>
              <a:t>l'entrée des virus et autres pathogènes dans les </a:t>
            </a:r>
            <a:r>
              <a:rPr lang="fr-FR" dirty="0" smtClean="0">
                <a:latin typeface="Times New Roman" panose="02020603050405020304" pitchFamily="18" charset="0"/>
                <a:cs typeface="Times New Roman" panose="02020603050405020304" pitchFamily="18" charset="0"/>
              </a:rPr>
              <a:t>cellules en </a:t>
            </a:r>
            <a:r>
              <a:rPr lang="fr-FR" dirty="0">
                <a:latin typeface="Times New Roman" panose="02020603050405020304" pitchFamily="18" charset="0"/>
                <a:cs typeface="Times New Roman" panose="02020603050405020304" pitchFamily="18" charset="0"/>
              </a:rPr>
              <a:t>se fixant sur eux avant qu'ils ne puissent pénétrer dans les tissus. Elles agissent comme une </a:t>
            </a:r>
            <a:r>
              <a:rPr lang="fr-FR" b="1" dirty="0">
                <a:latin typeface="Times New Roman" panose="02020603050405020304" pitchFamily="18" charset="0"/>
                <a:cs typeface="Times New Roman" panose="02020603050405020304" pitchFamily="18" charset="0"/>
              </a:rPr>
              <a:t>barrière protectrice</a:t>
            </a:r>
            <a:r>
              <a:rPr lang="fr-FR" dirty="0" smtClean="0">
                <a:latin typeface="Times New Roman" panose="02020603050405020304" pitchFamily="18" charset="0"/>
                <a:cs typeface="Times New Roman" panose="02020603050405020304" pitchFamily="18" charset="0"/>
              </a:rPr>
              <a:t>.</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03640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15155" y="869324"/>
            <a:ext cx="11088710" cy="5988676"/>
          </a:xfrm>
        </p:spPr>
        <p:txBody>
          <a:bodyPr>
            <a:noAutofit/>
          </a:bodyPr>
          <a:lstStyle/>
          <a:p>
            <a:r>
              <a:rPr lang="fr-FR" sz="8800" b="1" dirty="0" smtClean="0"/>
              <a:t/>
            </a:r>
            <a:br>
              <a:rPr lang="fr-FR" sz="8800" b="1" dirty="0" smtClean="0"/>
            </a:br>
            <a:endParaRPr lang="fr-FR" sz="9600" b="1" i="1" dirty="0">
              <a:effectLst>
                <a:outerShdw blurRad="38100" dist="38100" dir="2700000" algn="tl">
                  <a:srgbClr val="000000">
                    <a:alpha val="43137"/>
                  </a:srgbClr>
                </a:outerShdw>
              </a:effectLst>
            </a:endParaRPr>
          </a:p>
        </p:txBody>
      </p:sp>
      <p:sp>
        <p:nvSpPr>
          <p:cNvPr id="3" name="ZoneTexte 2"/>
          <p:cNvSpPr txBox="1"/>
          <p:nvPr/>
        </p:nvSpPr>
        <p:spPr>
          <a:xfrm>
            <a:off x="0" y="0"/>
            <a:ext cx="12191999" cy="584775"/>
          </a:xfrm>
          <a:prstGeom prst="rect">
            <a:avLst/>
          </a:prstGeom>
          <a:solidFill>
            <a:schemeClr val="tx1"/>
          </a:solidFill>
        </p:spPr>
        <p:txBody>
          <a:bodyPr wrap="square" rtlCol="0">
            <a:spAutoFit/>
          </a:bodyPr>
          <a:lstStyle/>
          <a:p>
            <a:pPr algn="ctr"/>
            <a:r>
              <a:rPr lang="fr-FR" sz="3200" b="1" dirty="0" smtClean="0">
                <a:solidFill>
                  <a:schemeClr val="bg1"/>
                </a:solidFill>
              </a:rPr>
              <a:t>IV -Réponses immunitaires aux infections virales</a:t>
            </a:r>
            <a:endParaRPr lang="fr-FR" sz="3200" b="1" dirty="0">
              <a:solidFill>
                <a:schemeClr val="bg1"/>
              </a:solidFill>
            </a:endParaRPr>
          </a:p>
        </p:txBody>
      </p:sp>
      <p:sp>
        <p:nvSpPr>
          <p:cNvPr id="4" name="Rectangle 3"/>
          <p:cNvSpPr/>
          <p:nvPr/>
        </p:nvSpPr>
        <p:spPr>
          <a:xfrm>
            <a:off x="0" y="534067"/>
            <a:ext cx="12350839" cy="6206827"/>
          </a:xfrm>
          <a:prstGeom prst="rect">
            <a:avLst/>
          </a:prstGeom>
        </p:spPr>
        <p:txBody>
          <a:bodyPr wrap="square">
            <a:spAutoFit/>
          </a:bodyPr>
          <a:lstStyle/>
          <a:p>
            <a:r>
              <a:rPr lang="fr-FR" b="1" dirty="0" smtClean="0">
                <a:solidFill>
                  <a:srgbClr val="FF0000"/>
                </a:solidFill>
                <a:effectLst/>
                <a:latin typeface="Times New Roman" panose="02020603050405020304" pitchFamily="18" charset="0"/>
                <a:ea typeface="Times New Roman" panose="02020603050405020304" pitchFamily="18" charset="0"/>
              </a:rPr>
              <a:t>Immunité adaptative : la deuxième ligne de défense</a:t>
            </a:r>
          </a:p>
          <a:p>
            <a:pPr>
              <a:lnSpc>
                <a:spcPct val="150000"/>
              </a:lnSpc>
              <a:spcBef>
                <a:spcPts val="200"/>
              </a:spcBef>
              <a:spcAft>
                <a:spcPts val="0"/>
              </a:spcAft>
            </a:pPr>
            <a:r>
              <a:rPr lang="fr-CA" b="0" i="1"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b. Activation des lymphocytes B</a:t>
            </a:r>
            <a:endParaRPr lang="fr-FR" b="1" i="1"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lnSpc>
                <a:spcPct val="150000"/>
              </a:lnSpc>
              <a:spcAft>
                <a:spcPts val="800"/>
              </a:spcAft>
              <a:buSzPts val="1000"/>
              <a:buFont typeface="Symbol" panose="05050102010706020507" pitchFamily="18" charset="2"/>
              <a:buChar char=""/>
              <a:tabLst>
                <a:tab pos="457200" algn="l"/>
              </a:tabLst>
            </a:pPr>
            <a:r>
              <a:rPr lang="fr-CA" dirty="0" smtClean="0">
                <a:effectLst/>
                <a:latin typeface="Times New Roman" panose="02020603050405020304" pitchFamily="18" charset="0"/>
                <a:ea typeface="Calibri" panose="020F0502020204030204" pitchFamily="34" charset="0"/>
                <a:cs typeface="Arial" panose="020B0604020202020204" pitchFamily="34" charset="0"/>
              </a:rPr>
              <a:t>Les lymphocytes B reconnaissent les antigènes viraux et se différencient en plasmocytes.</a:t>
            </a:r>
            <a:endParaRPr lang="fr-FR" dirty="0" smtClean="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nSpc>
                <a:spcPct val="150000"/>
              </a:lnSpc>
              <a:spcAft>
                <a:spcPts val="800"/>
              </a:spcAft>
              <a:buSzPts val="1000"/>
              <a:buFont typeface="Symbol" panose="05050102010706020507" pitchFamily="18" charset="2"/>
              <a:buChar char=""/>
              <a:tabLst>
                <a:tab pos="457200" algn="l"/>
              </a:tabLst>
            </a:pPr>
            <a:r>
              <a:rPr lang="fr-CA" dirty="0" smtClean="0">
                <a:effectLst/>
                <a:latin typeface="Times New Roman" panose="02020603050405020304" pitchFamily="18" charset="0"/>
                <a:ea typeface="Calibri" panose="020F0502020204030204" pitchFamily="34" charset="0"/>
                <a:cs typeface="Arial" panose="020B0604020202020204" pitchFamily="34" charset="0"/>
              </a:rPr>
              <a:t>Les plasmocytes produisent des anticorps spécifiques :</a:t>
            </a:r>
            <a:endParaRPr lang="fr-FR" dirty="0" smtClean="0">
              <a:effectLst/>
              <a:latin typeface="Times New Roman" panose="02020603050405020304" pitchFamily="18" charset="0"/>
              <a:ea typeface="Calibri" panose="020F0502020204030204" pitchFamily="34" charset="0"/>
              <a:cs typeface="Arial" panose="020B0604020202020204" pitchFamily="34" charset="0"/>
            </a:endParaRPr>
          </a:p>
          <a:p>
            <a:pPr marL="742950" lvl="1" indent="-285750">
              <a:lnSpc>
                <a:spcPct val="150000"/>
              </a:lnSpc>
              <a:spcAft>
                <a:spcPts val="800"/>
              </a:spcAft>
              <a:buSzPts val="1000"/>
              <a:buFont typeface="Courier New" panose="02070309020205020404" pitchFamily="49" charset="0"/>
              <a:buChar char="o"/>
              <a:tabLst>
                <a:tab pos="914400" algn="l"/>
              </a:tabLst>
            </a:pPr>
            <a:r>
              <a:rPr lang="fr-CA" b="1" dirty="0" err="1" smtClean="0">
                <a:effectLst/>
                <a:latin typeface="Times New Roman" panose="02020603050405020304" pitchFamily="18" charset="0"/>
                <a:ea typeface="Calibri" panose="020F0502020204030204" pitchFamily="34" charset="0"/>
                <a:cs typeface="Arial" panose="020B0604020202020204" pitchFamily="34" charset="0"/>
              </a:rPr>
              <a:t>IgM</a:t>
            </a:r>
            <a:r>
              <a:rPr lang="fr-CA" dirty="0" smtClean="0">
                <a:effectLst/>
                <a:latin typeface="Times New Roman" panose="02020603050405020304" pitchFamily="18" charset="0"/>
                <a:ea typeface="Calibri" panose="020F0502020204030204" pitchFamily="34" charset="0"/>
                <a:cs typeface="Times New Roman" panose="02020603050405020304" pitchFamily="18" charset="0"/>
              </a:rPr>
              <a:t> : </a:t>
            </a:r>
            <a:r>
              <a:rPr lang="fr-FR" dirty="0" smtClean="0"/>
              <a:t>Les </a:t>
            </a:r>
            <a:r>
              <a:rPr lang="fr-FR" dirty="0" err="1" smtClean="0"/>
              <a:t>IgM</a:t>
            </a:r>
            <a:r>
              <a:rPr lang="fr-FR" dirty="0" smtClean="0"/>
              <a:t> sont les premiers anticorps produits lors de l'infection. Ils apparaissent généralement dans les </a:t>
            </a:r>
            <a:r>
              <a:rPr lang="fr-FR" b="1" dirty="0" smtClean="0"/>
              <a:t>premières 3 à 7 jours</a:t>
            </a:r>
            <a:r>
              <a:rPr lang="fr-FR" dirty="0" smtClean="0"/>
              <a:t> suivant le contact avec le virus. Ils sont peu spécifiques. leur production rapide permet de limiter la propagation initiale de l'infection. </a:t>
            </a:r>
            <a:endParaRPr lang="fr-FR" dirty="0"/>
          </a:p>
          <a:p>
            <a:pPr marL="742950" lvl="1" indent="-285750">
              <a:lnSpc>
                <a:spcPct val="150000"/>
              </a:lnSpc>
              <a:spcAft>
                <a:spcPts val="800"/>
              </a:spcAft>
              <a:buSzPts val="1000"/>
              <a:buFont typeface="Courier New" panose="02070309020205020404" pitchFamily="49" charset="0"/>
              <a:buChar char="o"/>
              <a:tabLst>
                <a:tab pos="914400" algn="l"/>
              </a:tabLst>
            </a:pPr>
            <a:r>
              <a:rPr lang="fr-CA" b="1" dirty="0" err="1" smtClean="0">
                <a:effectLst/>
                <a:latin typeface="Times New Roman" panose="02020603050405020304" pitchFamily="18" charset="0"/>
                <a:ea typeface="Calibri" panose="020F0502020204030204" pitchFamily="34" charset="0"/>
                <a:cs typeface="Times New Roman" panose="02020603050405020304" pitchFamily="18" charset="0"/>
              </a:rPr>
              <a:t>IgG</a:t>
            </a:r>
            <a:r>
              <a:rPr lang="fr-CA" dirty="0" smtClean="0">
                <a:effectLst/>
                <a:latin typeface="Times New Roman" panose="02020603050405020304" pitchFamily="18" charset="0"/>
                <a:ea typeface="Calibri" panose="020F0502020204030204" pitchFamily="34" charset="0"/>
                <a:cs typeface="Times New Roman" panose="02020603050405020304" pitchFamily="18" charset="0"/>
              </a:rPr>
              <a:t> : </a:t>
            </a:r>
            <a:r>
              <a:rPr lang="fr-FR" dirty="0" smtClean="0">
                <a:latin typeface="Times New Roman" panose="02020603050405020304" pitchFamily="18" charset="0"/>
                <a:cs typeface="Times New Roman" panose="02020603050405020304" pitchFamily="18" charset="0"/>
              </a:rPr>
              <a:t>Après </a:t>
            </a:r>
            <a:r>
              <a:rPr lang="fr-FR" dirty="0">
                <a:latin typeface="Times New Roman" panose="02020603050405020304" pitchFamily="18" charset="0"/>
                <a:cs typeface="Times New Roman" panose="02020603050405020304" pitchFamily="18" charset="0"/>
              </a:rPr>
              <a:t>quelques jours ou semaines, la production </a:t>
            </a:r>
            <a:r>
              <a:rPr lang="fr-FR" dirty="0" err="1">
                <a:latin typeface="Times New Roman" panose="02020603050405020304" pitchFamily="18" charset="0"/>
                <a:cs typeface="Times New Roman" panose="02020603050405020304" pitchFamily="18" charset="0"/>
              </a:rPr>
              <a:t>d'IgG</a:t>
            </a:r>
            <a:r>
              <a:rPr lang="fr-FR" dirty="0">
                <a:latin typeface="Times New Roman" panose="02020603050405020304" pitchFamily="18" charset="0"/>
                <a:cs typeface="Times New Roman" panose="02020603050405020304" pitchFamily="18" charset="0"/>
              </a:rPr>
              <a:t> commence, souvent après la phase aiguë de l'infection. </a:t>
            </a:r>
            <a:r>
              <a:rPr lang="fr-FR" dirty="0" smtClean="0">
                <a:latin typeface="Times New Roman" panose="02020603050405020304" pitchFamily="18" charset="0"/>
                <a:cs typeface="Times New Roman" panose="02020603050405020304" pitchFamily="18" charset="0"/>
              </a:rPr>
              <a:t>Les </a:t>
            </a:r>
            <a:r>
              <a:rPr lang="fr-FR" dirty="0" err="1">
                <a:latin typeface="Times New Roman" panose="02020603050405020304" pitchFamily="18" charset="0"/>
                <a:cs typeface="Times New Roman" panose="02020603050405020304" pitchFamily="18" charset="0"/>
              </a:rPr>
              <a:t>IgG</a:t>
            </a:r>
            <a:r>
              <a:rPr lang="fr-FR" dirty="0">
                <a:latin typeface="Times New Roman" panose="02020603050405020304" pitchFamily="18" charset="0"/>
                <a:cs typeface="Times New Roman" panose="02020603050405020304" pitchFamily="18" charset="0"/>
              </a:rPr>
              <a:t> sont beaucoup plus spécifiques que les </a:t>
            </a:r>
            <a:r>
              <a:rPr lang="fr-FR" dirty="0" err="1">
                <a:latin typeface="Times New Roman" panose="02020603050405020304" pitchFamily="18" charset="0"/>
                <a:cs typeface="Times New Roman" panose="02020603050405020304" pitchFamily="18" charset="0"/>
              </a:rPr>
              <a:t>IgM</a:t>
            </a:r>
            <a:r>
              <a:rPr lang="fr-FR" dirty="0">
                <a:latin typeface="Times New Roman" panose="02020603050405020304" pitchFamily="18" charset="0"/>
                <a:cs typeface="Times New Roman" panose="02020603050405020304" pitchFamily="18" charset="0"/>
              </a:rPr>
              <a:t>. Elles reconnaissent précisément les antigènes viraux, ce qui les rend très efficaces pour neutraliser le </a:t>
            </a:r>
            <a:r>
              <a:rPr lang="fr-FR" dirty="0" smtClean="0">
                <a:latin typeface="Times New Roman" panose="02020603050405020304" pitchFamily="18" charset="0"/>
                <a:cs typeface="Times New Roman" panose="02020603050405020304" pitchFamily="18" charset="0"/>
              </a:rPr>
              <a:t>virus.  Une </a:t>
            </a:r>
            <a:r>
              <a:rPr lang="fr-FR" dirty="0">
                <a:latin typeface="Times New Roman" panose="02020603050405020304" pitchFamily="18" charset="0"/>
                <a:cs typeface="Times New Roman" panose="02020603050405020304" pitchFamily="18" charset="0"/>
              </a:rPr>
              <a:t>fois l'infection résolue, les </a:t>
            </a:r>
            <a:r>
              <a:rPr lang="fr-FR" dirty="0" err="1">
                <a:latin typeface="Times New Roman" panose="02020603050405020304" pitchFamily="18" charset="0"/>
                <a:cs typeface="Times New Roman" panose="02020603050405020304" pitchFamily="18" charset="0"/>
              </a:rPr>
              <a:t>IgG</a:t>
            </a:r>
            <a:r>
              <a:rPr lang="fr-FR" dirty="0">
                <a:latin typeface="Times New Roman" panose="02020603050405020304" pitchFamily="18" charset="0"/>
                <a:cs typeface="Times New Roman" panose="02020603050405020304" pitchFamily="18" charset="0"/>
              </a:rPr>
              <a:t> persistent dans l'organisme et permettent une </a:t>
            </a:r>
            <a:r>
              <a:rPr lang="fr-FR" b="1" dirty="0">
                <a:latin typeface="Times New Roman" panose="02020603050405020304" pitchFamily="18" charset="0"/>
                <a:cs typeface="Times New Roman" panose="02020603050405020304" pitchFamily="18" charset="0"/>
              </a:rPr>
              <a:t>réponse plus rapide et plus forte</a:t>
            </a:r>
            <a:r>
              <a:rPr lang="fr-FR" dirty="0">
                <a:latin typeface="Times New Roman" panose="02020603050405020304" pitchFamily="18" charset="0"/>
                <a:cs typeface="Times New Roman" panose="02020603050405020304" pitchFamily="18" charset="0"/>
              </a:rPr>
              <a:t> en cas de nouvelle exposition au même virus (immunité mémoire</a:t>
            </a:r>
            <a:r>
              <a:rPr lang="fr-FR" dirty="0" smtClean="0">
                <a:latin typeface="Times New Roman" panose="02020603050405020304" pitchFamily="18" charset="0"/>
                <a:cs typeface="Times New Roman" panose="02020603050405020304" pitchFamily="18" charset="0"/>
              </a:rPr>
              <a:t>).</a:t>
            </a:r>
            <a:endParaRPr lang="fr-FR" dirty="0">
              <a:latin typeface="Times New Roman" panose="02020603050405020304" pitchFamily="18" charset="0"/>
              <a:cs typeface="Times New Roman" panose="02020603050405020304" pitchFamily="18" charset="0"/>
            </a:endParaRPr>
          </a:p>
          <a:p>
            <a:pPr marL="742950" lvl="1" indent="-285750">
              <a:lnSpc>
                <a:spcPct val="150000"/>
              </a:lnSpc>
              <a:spcAft>
                <a:spcPts val="800"/>
              </a:spcAft>
              <a:buSzPts val="1000"/>
              <a:buFont typeface="Courier New" panose="02070309020205020404" pitchFamily="49" charset="0"/>
              <a:buChar char="o"/>
              <a:tabLst>
                <a:tab pos="914400" algn="l"/>
              </a:tabLst>
            </a:pPr>
            <a:r>
              <a:rPr lang="fr-CA" b="1" dirty="0" err="1" smtClean="0">
                <a:effectLst/>
                <a:latin typeface="Times New Roman" panose="02020603050405020304" pitchFamily="18" charset="0"/>
                <a:ea typeface="Calibri" panose="020F0502020204030204" pitchFamily="34" charset="0"/>
                <a:cs typeface="Arial" panose="020B0604020202020204" pitchFamily="34" charset="0"/>
              </a:rPr>
              <a:t>IgA</a:t>
            </a:r>
            <a:r>
              <a:rPr lang="fr-CA" dirty="0" smtClean="0">
                <a:effectLst/>
                <a:latin typeface="Times New Roman" panose="02020603050405020304" pitchFamily="18" charset="0"/>
                <a:ea typeface="Calibri" panose="020F0502020204030204" pitchFamily="34" charset="0"/>
                <a:cs typeface="Times New Roman" panose="02020603050405020304" pitchFamily="18" charset="0"/>
              </a:rPr>
              <a:t> : </a:t>
            </a:r>
            <a:r>
              <a:rPr lang="fr-FR" dirty="0" smtClean="0">
                <a:latin typeface="Times New Roman" panose="02020603050405020304" pitchFamily="18" charset="0"/>
                <a:cs typeface="Times New Roman" panose="02020603050405020304" pitchFamily="18" charset="0"/>
              </a:rPr>
              <a:t>sont </a:t>
            </a:r>
            <a:r>
              <a:rPr lang="fr-FR" dirty="0">
                <a:latin typeface="Times New Roman" panose="02020603050405020304" pitchFamily="18" charset="0"/>
                <a:cs typeface="Times New Roman" panose="02020603050405020304" pitchFamily="18" charset="0"/>
              </a:rPr>
              <a:t>principalement trouvées sur les surfaces muqueuses, comme dans les </a:t>
            </a:r>
            <a:r>
              <a:rPr lang="fr-FR" b="1" dirty="0">
                <a:latin typeface="Times New Roman" panose="02020603050405020304" pitchFamily="18" charset="0"/>
                <a:cs typeface="Times New Roman" panose="02020603050405020304" pitchFamily="18" charset="0"/>
              </a:rPr>
              <a:t>voies respiratoires</a:t>
            </a:r>
            <a:r>
              <a:rPr lang="fr-FR" dirty="0">
                <a:latin typeface="Times New Roman" panose="02020603050405020304" pitchFamily="18" charset="0"/>
                <a:cs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les intestins</a:t>
            </a:r>
            <a:r>
              <a:rPr lang="fr-FR" dirty="0">
                <a:latin typeface="Times New Roman" panose="02020603050405020304" pitchFamily="18" charset="0"/>
                <a:cs typeface="Times New Roman" panose="02020603050405020304" pitchFamily="18" charset="0"/>
              </a:rPr>
              <a:t>, et </a:t>
            </a:r>
            <a:r>
              <a:rPr lang="fr-FR" b="1" dirty="0">
                <a:latin typeface="Times New Roman" panose="02020603050405020304" pitchFamily="18" charset="0"/>
                <a:cs typeface="Times New Roman" panose="02020603050405020304" pitchFamily="18" charset="0"/>
              </a:rPr>
              <a:t>les sécrétions</a:t>
            </a:r>
            <a:r>
              <a:rPr lang="fr-FR" dirty="0">
                <a:latin typeface="Times New Roman" panose="02020603050405020304" pitchFamily="18" charset="0"/>
                <a:cs typeface="Times New Roman" panose="02020603050405020304" pitchFamily="18" charset="0"/>
              </a:rPr>
              <a:t> corporelles (salive, larmes, lait maternel</a:t>
            </a:r>
            <a:r>
              <a:rPr lang="fr-FR" dirty="0" smtClean="0">
                <a:latin typeface="Times New Roman" panose="02020603050405020304" pitchFamily="18" charset="0"/>
                <a:cs typeface="Times New Roman" panose="02020603050405020304" pitchFamily="18" charset="0"/>
              </a:rPr>
              <a:t>). Ils empêchent </a:t>
            </a:r>
            <a:r>
              <a:rPr lang="fr-FR" dirty="0">
                <a:latin typeface="Times New Roman" panose="02020603050405020304" pitchFamily="18" charset="0"/>
                <a:cs typeface="Times New Roman" panose="02020603050405020304" pitchFamily="18" charset="0"/>
              </a:rPr>
              <a:t>l'entrée des virus et autres pathogènes dans les </a:t>
            </a:r>
            <a:r>
              <a:rPr lang="fr-FR" dirty="0" smtClean="0">
                <a:latin typeface="Times New Roman" panose="02020603050405020304" pitchFamily="18" charset="0"/>
                <a:cs typeface="Times New Roman" panose="02020603050405020304" pitchFamily="18" charset="0"/>
              </a:rPr>
              <a:t>cellules en </a:t>
            </a:r>
            <a:r>
              <a:rPr lang="fr-FR" dirty="0">
                <a:latin typeface="Times New Roman" panose="02020603050405020304" pitchFamily="18" charset="0"/>
                <a:cs typeface="Times New Roman" panose="02020603050405020304" pitchFamily="18" charset="0"/>
              </a:rPr>
              <a:t>se fixant sur eux avant qu'ils ne puissent pénétrer dans les tissus. Elles agissent comme une </a:t>
            </a:r>
            <a:r>
              <a:rPr lang="fr-FR" b="1" dirty="0">
                <a:latin typeface="Times New Roman" panose="02020603050405020304" pitchFamily="18" charset="0"/>
                <a:cs typeface="Times New Roman" panose="02020603050405020304" pitchFamily="18" charset="0"/>
              </a:rPr>
              <a:t>barrière protectrice</a:t>
            </a:r>
            <a:r>
              <a:rPr lang="fr-FR" dirty="0" smtClean="0">
                <a:latin typeface="Times New Roman" panose="02020603050405020304" pitchFamily="18" charset="0"/>
                <a:cs typeface="Times New Roman" panose="02020603050405020304" pitchFamily="18" charset="0"/>
              </a:rPr>
              <a:t>.</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3843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15155" y="869324"/>
            <a:ext cx="11088710" cy="5988676"/>
          </a:xfrm>
        </p:spPr>
        <p:txBody>
          <a:bodyPr>
            <a:noAutofit/>
          </a:bodyPr>
          <a:lstStyle/>
          <a:p>
            <a:r>
              <a:rPr lang="fr-FR" sz="8800" b="1" dirty="0" smtClean="0"/>
              <a:t/>
            </a:r>
            <a:br>
              <a:rPr lang="fr-FR" sz="8800" b="1" dirty="0" smtClean="0"/>
            </a:br>
            <a:endParaRPr lang="fr-FR" sz="9600" b="1" i="1" dirty="0">
              <a:effectLst>
                <a:outerShdw blurRad="38100" dist="38100" dir="2700000" algn="tl">
                  <a:srgbClr val="000000">
                    <a:alpha val="43137"/>
                  </a:srgbClr>
                </a:outerShdw>
              </a:effectLst>
            </a:endParaRPr>
          </a:p>
        </p:txBody>
      </p:sp>
      <p:sp>
        <p:nvSpPr>
          <p:cNvPr id="3" name="ZoneTexte 2"/>
          <p:cNvSpPr txBox="1"/>
          <p:nvPr/>
        </p:nvSpPr>
        <p:spPr>
          <a:xfrm>
            <a:off x="0" y="0"/>
            <a:ext cx="12191999" cy="584775"/>
          </a:xfrm>
          <a:prstGeom prst="rect">
            <a:avLst/>
          </a:prstGeom>
          <a:solidFill>
            <a:schemeClr val="tx1"/>
          </a:solidFill>
        </p:spPr>
        <p:txBody>
          <a:bodyPr wrap="square" rtlCol="0">
            <a:spAutoFit/>
          </a:bodyPr>
          <a:lstStyle/>
          <a:p>
            <a:pPr algn="ctr"/>
            <a:r>
              <a:rPr lang="fr-FR" sz="3200" b="1" dirty="0" smtClean="0">
                <a:solidFill>
                  <a:schemeClr val="bg1"/>
                </a:solidFill>
              </a:rPr>
              <a:t>IV –Mécanismes d’échappement</a:t>
            </a:r>
            <a:endParaRPr lang="fr-FR" sz="3200" b="1" dirty="0">
              <a:solidFill>
                <a:schemeClr val="bg1"/>
              </a:solidFill>
            </a:endParaRPr>
          </a:p>
        </p:txBody>
      </p:sp>
      <p:sp>
        <p:nvSpPr>
          <p:cNvPr id="4" name="Rectangle 3"/>
          <p:cNvSpPr/>
          <p:nvPr/>
        </p:nvSpPr>
        <p:spPr>
          <a:xfrm>
            <a:off x="0" y="534067"/>
            <a:ext cx="12191999" cy="4905189"/>
          </a:xfrm>
          <a:prstGeom prst="rect">
            <a:avLst/>
          </a:prstGeom>
        </p:spPr>
        <p:txBody>
          <a:bodyPr wrap="square">
            <a:spAutoFit/>
          </a:bodyPr>
          <a:lstStyle/>
          <a:p>
            <a:pPr>
              <a:lnSpc>
                <a:spcPct val="150000"/>
              </a:lnSpc>
            </a:pPr>
            <a:r>
              <a:rPr lang="fr-FR" dirty="0" smtClean="0"/>
              <a:t>Les virus ont évolué au fil du temps pour contourner les réponses immunitaires spécifiques et non spécifiques de l'organisme qu'ils infectent. Voici quelques mécanismes d'évasion virale : </a:t>
            </a:r>
          </a:p>
          <a:p>
            <a:pPr>
              <a:lnSpc>
                <a:spcPct val="150000"/>
              </a:lnSpc>
            </a:pPr>
            <a:endParaRPr lang="fr-FR" sz="1050" dirty="0" smtClean="0"/>
          </a:p>
          <a:p>
            <a:pPr>
              <a:lnSpc>
                <a:spcPct val="150000"/>
              </a:lnSpc>
            </a:pPr>
            <a:r>
              <a:rPr lang="fr-FR" b="1" dirty="0" smtClean="0">
                <a:solidFill>
                  <a:srgbClr val="FF0000"/>
                </a:solidFill>
              </a:rPr>
              <a:t>II.1. Propagation du virus de cellule à cellule par fusion cellulaire </a:t>
            </a:r>
          </a:p>
          <a:p>
            <a:pPr>
              <a:lnSpc>
                <a:spcPct val="150000"/>
              </a:lnSpc>
            </a:pPr>
            <a:r>
              <a:rPr lang="fr-FR" dirty="0" smtClean="0"/>
              <a:t>Certains virus, tels que les lentivirus (VIH), les paramyxovirus (virus de la rougeole) et les </a:t>
            </a:r>
            <a:r>
              <a:rPr lang="fr-FR" dirty="0" err="1" smtClean="0"/>
              <a:t>herpèsvirus</a:t>
            </a:r>
            <a:r>
              <a:rPr lang="fr-FR" dirty="0" smtClean="0"/>
              <a:t> (cytomégalovirus), induisent la fusion de cellules voisines. Cela permet au génome viral de se propager de manière contiguë d'une cellule à l'autre, échappant ainsi à la circulation spécifique des anticorps ou des cellules T cytotoxiques. </a:t>
            </a:r>
          </a:p>
          <a:p>
            <a:pPr>
              <a:lnSpc>
                <a:spcPct val="150000"/>
              </a:lnSpc>
            </a:pPr>
            <a:r>
              <a:rPr lang="fr-FR" b="1" dirty="0" smtClean="0">
                <a:solidFill>
                  <a:srgbClr val="FF0000"/>
                </a:solidFill>
              </a:rPr>
              <a:t>II.2. Séquestration du virus dans des sanctuaires anatomiques ou physiologiques </a:t>
            </a:r>
          </a:p>
          <a:p>
            <a:pPr>
              <a:lnSpc>
                <a:spcPct val="150000"/>
              </a:lnSpc>
            </a:pPr>
            <a:r>
              <a:rPr lang="fr-FR" dirty="0" smtClean="0"/>
              <a:t>Les infections persistantes impliquent souvent le système nerveux central, en effet, le cerveau est isolé du trafic lymphocytaire par la </a:t>
            </a:r>
            <a:r>
              <a:rPr lang="fr-FR" b="1" dirty="0" smtClean="0"/>
              <a:t>barrière hémato-encéphalique</a:t>
            </a:r>
            <a:r>
              <a:rPr lang="fr-FR" dirty="0" smtClean="0"/>
              <a:t>, certains virus, tels que les </a:t>
            </a:r>
            <a:r>
              <a:rPr lang="fr-FR" dirty="0" err="1" smtClean="0"/>
              <a:t>herpèsvirus</a:t>
            </a:r>
            <a:r>
              <a:rPr lang="fr-FR" dirty="0" smtClean="0"/>
              <a:t>, les </a:t>
            </a:r>
            <a:r>
              <a:rPr lang="fr-FR" dirty="0" err="1" smtClean="0"/>
              <a:t>polyomavirus</a:t>
            </a:r>
            <a:r>
              <a:rPr lang="fr-FR" dirty="0" smtClean="0"/>
              <a:t> et les lentivirus, peuvent donc persister dans le cerveau en profitant de cette séparation immunitaire. De plus, les neurones expriment peu d'antigènes du CMH, offrant une protection contre la lyse par les lymphocytes T cytotoxiques. </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03444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15155" y="869324"/>
            <a:ext cx="11088710" cy="5988676"/>
          </a:xfrm>
        </p:spPr>
        <p:txBody>
          <a:bodyPr>
            <a:noAutofit/>
          </a:bodyPr>
          <a:lstStyle/>
          <a:p>
            <a:r>
              <a:rPr lang="fr-FR" sz="8800" b="1" dirty="0" smtClean="0"/>
              <a:t/>
            </a:r>
            <a:br>
              <a:rPr lang="fr-FR" sz="8800" b="1" dirty="0" smtClean="0"/>
            </a:br>
            <a:endParaRPr lang="fr-FR" sz="9600" b="1" i="1" dirty="0">
              <a:effectLst>
                <a:outerShdw blurRad="38100" dist="38100" dir="2700000" algn="tl">
                  <a:srgbClr val="000000">
                    <a:alpha val="43137"/>
                  </a:srgbClr>
                </a:outerShdw>
              </a:effectLst>
            </a:endParaRPr>
          </a:p>
        </p:txBody>
      </p:sp>
      <p:sp>
        <p:nvSpPr>
          <p:cNvPr id="3" name="ZoneTexte 2"/>
          <p:cNvSpPr txBox="1"/>
          <p:nvPr/>
        </p:nvSpPr>
        <p:spPr>
          <a:xfrm>
            <a:off x="0" y="0"/>
            <a:ext cx="12191999" cy="584775"/>
          </a:xfrm>
          <a:prstGeom prst="rect">
            <a:avLst/>
          </a:prstGeom>
          <a:solidFill>
            <a:schemeClr val="tx1"/>
          </a:solidFill>
        </p:spPr>
        <p:txBody>
          <a:bodyPr wrap="square" rtlCol="0">
            <a:spAutoFit/>
          </a:bodyPr>
          <a:lstStyle/>
          <a:p>
            <a:pPr algn="ctr"/>
            <a:r>
              <a:rPr lang="fr-FR" sz="3200" b="1" dirty="0" smtClean="0">
                <a:solidFill>
                  <a:schemeClr val="bg1"/>
                </a:solidFill>
              </a:rPr>
              <a:t>IV –Mécanismes d’échappement</a:t>
            </a:r>
            <a:endParaRPr lang="fr-FR" sz="3200" b="1" dirty="0">
              <a:solidFill>
                <a:schemeClr val="bg1"/>
              </a:solidFill>
            </a:endParaRPr>
          </a:p>
        </p:txBody>
      </p:sp>
      <p:sp>
        <p:nvSpPr>
          <p:cNvPr id="4" name="Rectangle 3"/>
          <p:cNvSpPr/>
          <p:nvPr/>
        </p:nvSpPr>
        <p:spPr>
          <a:xfrm>
            <a:off x="0" y="534067"/>
            <a:ext cx="12350839" cy="4524315"/>
          </a:xfrm>
          <a:prstGeom prst="rect">
            <a:avLst/>
          </a:prstGeom>
        </p:spPr>
        <p:txBody>
          <a:bodyPr wrap="square">
            <a:spAutoFit/>
          </a:bodyPr>
          <a:lstStyle/>
          <a:p>
            <a:endParaRPr lang="fr-FR" dirty="0" smtClean="0"/>
          </a:p>
          <a:p>
            <a:pPr>
              <a:lnSpc>
                <a:spcPct val="150000"/>
              </a:lnSpc>
            </a:pPr>
            <a:r>
              <a:rPr lang="fr-FR" b="1" dirty="0" smtClean="0">
                <a:solidFill>
                  <a:srgbClr val="FF0000"/>
                </a:solidFill>
              </a:rPr>
              <a:t>II.3. Dérivé antigénique virale </a:t>
            </a:r>
          </a:p>
          <a:p>
            <a:pPr>
              <a:lnSpc>
                <a:spcPct val="150000"/>
              </a:lnSpc>
            </a:pPr>
            <a:r>
              <a:rPr lang="fr-FR" dirty="0" smtClean="0"/>
              <a:t>Dans un certain nombre d'infections persistantes, notamment le VIH, des mutations apparaissent à un rythme extrêmement élevé en raison du taux de réplication très important et du taux d'erreur élevé de la transcriptase inverse du virion. Cela conduit à une génération continue, puis à une sélection de « mutants d'évasion antigéniques ». </a:t>
            </a:r>
          </a:p>
          <a:p>
            <a:pPr>
              <a:lnSpc>
                <a:spcPct val="150000"/>
              </a:lnSpc>
            </a:pPr>
            <a:endParaRPr lang="fr-FR" dirty="0"/>
          </a:p>
          <a:p>
            <a:pPr>
              <a:lnSpc>
                <a:spcPct val="150000"/>
              </a:lnSpc>
            </a:pPr>
            <a:r>
              <a:rPr lang="fr-FR" b="1" dirty="0" smtClean="0">
                <a:solidFill>
                  <a:srgbClr val="FF0000"/>
                </a:solidFill>
              </a:rPr>
              <a:t>II.4. Immunosuppression induite par un virus </a:t>
            </a:r>
          </a:p>
          <a:p>
            <a:pPr>
              <a:lnSpc>
                <a:spcPct val="150000"/>
              </a:lnSpc>
            </a:pPr>
            <a:r>
              <a:rPr lang="fr-FR" dirty="0" smtClean="0"/>
              <a:t>Certaines infections virales peuvent être associées à une suppression de la réponse immunitaire. Le VIH comme exemple se réplique dans les lymphocytes T CD4+, les cellules dendritiques et les cellules de la lignée des monocytes/macrophages. La quasi-élimination des lymphocytes T CD4+ entraîne une dépression importante de la réponse immunitaire car les fonctions cellulaires telles que la phagocytose, le traitement/présentation des antigènes et la production de cytokines peuvent alors être inhibées</a:t>
            </a:r>
            <a:r>
              <a:rPr lang="fr-FR" smtClean="0"/>
              <a:t>. </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7517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12191999" cy="584775"/>
          </a:xfrm>
          <a:prstGeom prst="rect">
            <a:avLst/>
          </a:prstGeom>
          <a:solidFill>
            <a:schemeClr val="tx1"/>
          </a:solidFill>
        </p:spPr>
        <p:txBody>
          <a:bodyPr wrap="square" rtlCol="0">
            <a:spAutoFit/>
          </a:bodyPr>
          <a:lstStyle/>
          <a:p>
            <a:pPr algn="ctr"/>
            <a:r>
              <a:rPr lang="fr-FR" sz="3200" b="1" dirty="0" smtClean="0">
                <a:solidFill>
                  <a:schemeClr val="bg1"/>
                </a:solidFill>
              </a:rPr>
              <a:t>I. Quelques infections virales humaines</a:t>
            </a:r>
            <a:endParaRPr lang="fr-FR" sz="3200" b="1" dirty="0">
              <a:solidFill>
                <a:schemeClr val="bg1"/>
              </a:solidFill>
            </a:endParaRPr>
          </a:p>
        </p:txBody>
      </p:sp>
      <p:sp>
        <p:nvSpPr>
          <p:cNvPr id="6" name="Titre 5"/>
          <p:cNvSpPr>
            <a:spLocks noGrp="1"/>
          </p:cNvSpPr>
          <p:nvPr>
            <p:ph type="ctrTitle"/>
          </p:nvPr>
        </p:nvSpPr>
        <p:spPr>
          <a:xfrm>
            <a:off x="270456" y="3837904"/>
            <a:ext cx="10577848" cy="2814504"/>
          </a:xfrm>
        </p:spPr>
        <p:txBody>
          <a:bodyPr>
            <a:noAutofit/>
          </a:bodyPr>
          <a:lstStyle/>
          <a:p>
            <a:pPr algn="l"/>
            <a:r>
              <a:rPr lang="fr-FR" sz="4400" b="1" i="1" dirty="0" smtClean="0"/>
              <a:t>I.1. Coronavirus</a:t>
            </a:r>
            <a:r>
              <a:rPr lang="fr-FR" sz="5400" b="1" dirty="0" smtClean="0"/>
              <a:t/>
            </a:r>
            <a:br>
              <a:rPr lang="fr-FR" sz="5400" b="1" dirty="0" smtClean="0"/>
            </a:br>
            <a:r>
              <a:rPr lang="fr-FR" sz="2400" b="1" dirty="0" smtClean="0"/>
              <a:t>Historique</a:t>
            </a:r>
            <a:r>
              <a:rPr lang="fr-FR" sz="1600" b="1" dirty="0" smtClean="0"/>
              <a:t/>
            </a:r>
            <a:br>
              <a:rPr lang="fr-FR" sz="1600" b="1" dirty="0" smtClean="0"/>
            </a:br>
            <a:r>
              <a:rPr lang="fr-FR" sz="1600" dirty="0" smtClean="0"/>
              <a:t>Les coronavirus (</a:t>
            </a:r>
            <a:r>
              <a:rPr lang="fr-FR" sz="1600" dirty="0" err="1" smtClean="0"/>
              <a:t>CoVs</a:t>
            </a:r>
            <a:r>
              <a:rPr lang="fr-FR" sz="1600" dirty="0" smtClean="0"/>
              <a:t>) sont une famille de virus à ARN simple brin, identifiés pour la première fois dans les années 1960. Ils provoquent des maladies respiratoires, gastro-intestinales, et parfois neurologiques chez les humains et les animaux. Voici les principales étapes de leur découverte et évolution :</a:t>
            </a:r>
            <a:br>
              <a:rPr lang="fr-FR" sz="1600" dirty="0" smtClean="0"/>
            </a:br>
            <a:r>
              <a:rPr lang="fr-FR" sz="1600" b="1" dirty="0" smtClean="0"/>
              <a:t>Années 1960 : Découverte initiale</a:t>
            </a:r>
            <a:r>
              <a:rPr lang="fr-FR" sz="1600" dirty="0" smtClean="0"/>
              <a:t/>
            </a:r>
            <a:br>
              <a:rPr lang="fr-FR" sz="1600" dirty="0" smtClean="0"/>
            </a:br>
            <a:r>
              <a:rPr lang="fr-FR" sz="1600" dirty="0" smtClean="0"/>
              <a:t>Les premiers coronavirus humains (HCoV-229E et HCoV-OC43) ont été isolés chez des patients présentant des symptômes de rhume banal. Ces virus causaient des infections respiratoires légères.</a:t>
            </a:r>
            <a:br>
              <a:rPr lang="fr-FR" sz="1600" dirty="0" smtClean="0"/>
            </a:br>
            <a:r>
              <a:rPr lang="fr-FR" sz="1600" b="1" dirty="0" smtClean="0"/>
              <a:t>Années 2000 : Émergence de formes graves</a:t>
            </a:r>
            <a:r>
              <a:rPr lang="fr-FR" sz="1600" dirty="0" smtClean="0"/>
              <a:t/>
            </a:r>
            <a:br>
              <a:rPr lang="fr-FR" sz="1600" dirty="0" smtClean="0"/>
            </a:br>
            <a:r>
              <a:rPr lang="fr-FR" sz="1600" b="1" dirty="0" smtClean="0"/>
              <a:t>2002-2003 : SRAS-</a:t>
            </a:r>
            <a:r>
              <a:rPr lang="fr-FR" sz="1600" b="1" dirty="0" err="1" smtClean="0"/>
              <a:t>CoV</a:t>
            </a:r>
            <a:r>
              <a:rPr lang="fr-FR" sz="1600" b="1" dirty="0" smtClean="0"/>
              <a:t> (Syndrome Respiratoire Aigu Sévère)</a:t>
            </a:r>
            <a:r>
              <a:rPr lang="fr-FR" sz="1600" dirty="0" smtClean="0"/>
              <a:t/>
            </a:r>
            <a:br>
              <a:rPr lang="fr-FR" sz="1600" dirty="0" smtClean="0"/>
            </a:br>
            <a:r>
              <a:rPr lang="fr-FR" sz="1600" dirty="0" smtClean="0"/>
              <a:t>Originaire de Chine, ce coronavirus a causé une pandémie mondiale avec environ 8 000 cas et un taux de mortalité de 10%.</a:t>
            </a:r>
            <a:br>
              <a:rPr lang="fr-FR" sz="1600" dirty="0" smtClean="0"/>
            </a:br>
            <a:r>
              <a:rPr lang="fr-FR" sz="1600" b="1" dirty="0" smtClean="0"/>
              <a:t>2012 : MERS-</a:t>
            </a:r>
            <a:r>
              <a:rPr lang="fr-FR" sz="1600" b="1" dirty="0" err="1" smtClean="0"/>
              <a:t>CoV</a:t>
            </a:r>
            <a:r>
              <a:rPr lang="fr-FR" sz="1600" b="1" dirty="0" smtClean="0"/>
              <a:t> (Middle East </a:t>
            </a:r>
            <a:r>
              <a:rPr lang="fr-FR" sz="1600" b="1" dirty="0" err="1" smtClean="0"/>
              <a:t>Respiratory</a:t>
            </a:r>
            <a:r>
              <a:rPr lang="fr-FR" sz="1600" b="1" dirty="0" smtClean="0"/>
              <a:t> Syndrome)</a:t>
            </a:r>
            <a:r>
              <a:rPr lang="fr-FR" sz="1600" dirty="0" smtClean="0"/>
              <a:t/>
            </a:r>
            <a:br>
              <a:rPr lang="fr-FR" sz="1600" dirty="0" smtClean="0"/>
            </a:br>
            <a:r>
              <a:rPr lang="fr-FR" sz="1600" dirty="0" smtClean="0"/>
              <a:t>Identifié pour la première fois en Arabie Saoudite, ce virus zoonotique a un taux de mortalité élevé (~35%), mais une propagation limitée.</a:t>
            </a:r>
            <a:br>
              <a:rPr lang="fr-FR" sz="1600" dirty="0" smtClean="0"/>
            </a:br>
            <a:r>
              <a:rPr lang="fr-FR" sz="1600" b="1" dirty="0" smtClean="0"/>
              <a:t>2019-2020 : Apparition du SARS-CoV-2</a:t>
            </a:r>
            <a:r>
              <a:rPr lang="fr-FR" sz="1600" dirty="0" smtClean="0"/>
              <a:t/>
            </a:r>
            <a:br>
              <a:rPr lang="fr-FR" sz="1600" dirty="0" smtClean="0"/>
            </a:br>
            <a:r>
              <a:rPr lang="fr-FR" sz="1600" dirty="0" smtClean="0"/>
              <a:t>En décembre 2019, un nouveau coronavirus, le SARS-CoV-2, a été détecté à Wuhan, en Chine. Responsable de la maladie COVID-19, il a déclenché une pandémie mondiale, causant des millions de décès et des perturbations économiques et sociales sans précédent.</a:t>
            </a:r>
            <a:br>
              <a:rPr lang="fr-FR" sz="1600" dirty="0" smtClean="0"/>
            </a:br>
            <a:r>
              <a:rPr lang="fr-FR" sz="1600" b="1" dirty="0" smtClean="0"/>
              <a:t>Évolution et impact actuel</a:t>
            </a:r>
            <a:r>
              <a:rPr lang="fr-FR" sz="1600" dirty="0" smtClean="0"/>
              <a:t/>
            </a:r>
            <a:br>
              <a:rPr lang="fr-FR" sz="1600" dirty="0" smtClean="0"/>
            </a:br>
            <a:r>
              <a:rPr lang="fr-FR" sz="1600" dirty="0" smtClean="0"/>
              <a:t>Depuis 2020, plusieurs </a:t>
            </a:r>
            <a:r>
              <a:rPr lang="fr-FR" sz="1600" dirty="0" err="1" smtClean="0"/>
              <a:t>variants</a:t>
            </a:r>
            <a:r>
              <a:rPr lang="fr-FR" sz="1600" dirty="0" smtClean="0"/>
              <a:t> du SARS-CoV-2 (Alpha, Delta, Omicron, etc.) ont émergé, certains présentant une transmissibilité accrue ou une résistance partielle à l'immunité.</a:t>
            </a:r>
            <a:br>
              <a:rPr lang="fr-FR" sz="1600" dirty="0" smtClean="0"/>
            </a:br>
            <a:r>
              <a:rPr lang="fr-FR" sz="1600" dirty="0" smtClean="0"/>
              <a:t>Les efforts mondiaux se sont concentrés sur la vaccination et le développement de traitements antiviraux.</a:t>
            </a:r>
            <a:br>
              <a:rPr lang="fr-FR" sz="1600" dirty="0" smtClean="0"/>
            </a:br>
            <a:r>
              <a:rPr lang="fr-FR" sz="1600" dirty="0" smtClean="0"/>
              <a:t>Les coronavirus, initialement associés à des maladies bénignes, se sont révélés capables de provoquer des pandémies graves, illustrant leur potentiel d'adaptation et leur menace pour la santé publique.</a:t>
            </a:r>
            <a:endParaRPr lang="fr-FR" sz="5400" b="1" dirty="0"/>
          </a:p>
        </p:txBody>
      </p:sp>
    </p:spTree>
    <p:extLst>
      <p:ext uri="{BB962C8B-B14F-4D97-AF65-F5344CB8AC3E}">
        <p14:creationId xmlns:p14="http://schemas.microsoft.com/office/powerpoint/2010/main" val="974332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12191999" cy="584775"/>
          </a:xfrm>
          <a:prstGeom prst="rect">
            <a:avLst/>
          </a:prstGeom>
          <a:solidFill>
            <a:schemeClr val="tx1"/>
          </a:solidFill>
        </p:spPr>
        <p:txBody>
          <a:bodyPr wrap="square" rtlCol="0">
            <a:spAutoFit/>
          </a:bodyPr>
          <a:lstStyle/>
          <a:p>
            <a:pPr algn="ctr"/>
            <a:r>
              <a:rPr lang="fr-FR" sz="3200" b="1" dirty="0" smtClean="0">
                <a:solidFill>
                  <a:schemeClr val="bg1"/>
                </a:solidFill>
              </a:rPr>
              <a:t>I. Quelques infections virales humaines</a:t>
            </a:r>
            <a:endParaRPr lang="fr-FR" sz="3200" b="1" dirty="0">
              <a:solidFill>
                <a:schemeClr val="bg1"/>
              </a:solidFill>
            </a:endParaRPr>
          </a:p>
        </p:txBody>
      </p:sp>
      <p:sp>
        <p:nvSpPr>
          <p:cNvPr id="6" name="Titre 5"/>
          <p:cNvSpPr>
            <a:spLocks noGrp="1"/>
          </p:cNvSpPr>
          <p:nvPr>
            <p:ph type="ctrTitle"/>
          </p:nvPr>
        </p:nvSpPr>
        <p:spPr>
          <a:xfrm>
            <a:off x="334851" y="1406402"/>
            <a:ext cx="5254580" cy="5200460"/>
          </a:xfrm>
        </p:spPr>
        <p:txBody>
          <a:bodyPr>
            <a:noAutofit/>
          </a:bodyPr>
          <a:lstStyle/>
          <a:p>
            <a:pPr algn="l">
              <a:lnSpc>
                <a:spcPct val="100000"/>
              </a:lnSpc>
            </a:pPr>
            <a:r>
              <a:rPr lang="fr-FR" sz="4400" b="1" i="1" dirty="0" smtClean="0"/>
              <a:t>I.1. Coronavirus</a:t>
            </a:r>
            <a:r>
              <a:rPr lang="fr-FR" sz="5400" b="1" dirty="0" smtClean="0"/>
              <a:t/>
            </a:r>
            <a:br>
              <a:rPr lang="fr-FR" sz="5400" b="1" dirty="0" smtClean="0"/>
            </a:br>
            <a:r>
              <a:rPr lang="fr-FR" sz="1600" b="1" dirty="0" smtClean="0"/>
              <a:t>Structure</a:t>
            </a:r>
            <a:br>
              <a:rPr lang="fr-FR" sz="1600" b="1" dirty="0" smtClean="0"/>
            </a:br>
            <a:r>
              <a:rPr lang="fr-FR" sz="1600" dirty="0" smtClean="0"/>
              <a:t>Les coronavirus possèdent un génome constitué d’un </a:t>
            </a:r>
            <a:r>
              <a:rPr lang="fr-FR" sz="1600" b="1" dirty="0" smtClean="0"/>
              <a:t>ARN simple brin linéaire, non segmenté, de polarité positive. </a:t>
            </a:r>
            <a:r>
              <a:rPr lang="fr-FR" sz="1600" dirty="0" smtClean="0"/>
              <a:t>Ce génome, d’environ 30 kb (le plus grand parmi les virus à ARN), peut être directement traduit en protéines et code pour 7 à 10 protéines. </a:t>
            </a:r>
            <a:br>
              <a:rPr lang="fr-FR" sz="1600" dirty="0" smtClean="0"/>
            </a:br>
            <a:r>
              <a:rPr lang="fr-FR" sz="1600" b="1" dirty="0" smtClean="0"/>
              <a:t>La réplicase</a:t>
            </a:r>
            <a:r>
              <a:rPr lang="fr-FR" sz="1600" dirty="0" smtClean="0"/>
              <a:t>: essentielle pour la réplication virale.</a:t>
            </a:r>
            <a:br>
              <a:rPr lang="fr-FR" sz="1600" dirty="0" smtClean="0"/>
            </a:br>
            <a:r>
              <a:rPr lang="fr-FR" sz="1600" b="1" dirty="0" smtClean="0"/>
              <a:t>Les protéines structurales</a:t>
            </a:r>
            <a:r>
              <a:rPr lang="fr-FR" sz="1600" dirty="0" smtClean="0"/>
              <a:t>, notamment :</a:t>
            </a:r>
            <a:br>
              <a:rPr lang="fr-FR" sz="1600" dirty="0" smtClean="0"/>
            </a:br>
            <a:r>
              <a:rPr lang="fr-FR" sz="1600" b="1" dirty="0" smtClean="0"/>
              <a:t>N (nucléocapside)</a:t>
            </a:r>
            <a:r>
              <a:rPr lang="fr-FR" sz="1600" dirty="0" smtClean="0"/>
              <a:t> : une nucléoprotéine qui s’associe à l’ARN viral pour former la nucléocapside.</a:t>
            </a:r>
            <a:br>
              <a:rPr lang="fr-FR" sz="1600" dirty="0" smtClean="0"/>
            </a:br>
            <a:r>
              <a:rPr lang="fr-FR" sz="1600" b="1" dirty="0" smtClean="0"/>
              <a:t>S (</a:t>
            </a:r>
            <a:r>
              <a:rPr lang="fr-FR" sz="1600" b="1" dirty="0" err="1" smtClean="0"/>
              <a:t>spike</a:t>
            </a:r>
            <a:r>
              <a:rPr lang="fr-FR" sz="1600" b="1" dirty="0" smtClean="0"/>
              <a:t>)</a:t>
            </a:r>
            <a:r>
              <a:rPr lang="fr-FR" sz="1600" dirty="0" smtClean="0"/>
              <a:t> : une glycoprotéine de grande taille présente sur l’enveloppe. Elle forme des spicules à la surface du virus, responsables de l’attachement à la cellule hôte, de la fusion membranaire et de l’induction d’anticorps neutralisants.</a:t>
            </a:r>
            <a:br>
              <a:rPr lang="fr-FR" sz="1600" dirty="0" smtClean="0"/>
            </a:br>
            <a:r>
              <a:rPr lang="fr-FR" sz="1600" b="1" dirty="0" smtClean="0"/>
              <a:t>E (enveloppe)</a:t>
            </a:r>
            <a:r>
              <a:rPr lang="fr-FR" sz="1600" dirty="0"/>
              <a:t/>
            </a:r>
            <a:br>
              <a:rPr lang="fr-FR" sz="1600" dirty="0"/>
            </a:br>
            <a:r>
              <a:rPr lang="fr-FR" sz="1600" dirty="0" smtClean="0"/>
              <a:t> </a:t>
            </a:r>
            <a:r>
              <a:rPr lang="fr-FR" sz="1600" b="1" dirty="0" smtClean="0"/>
              <a:t>M (membrane)</a:t>
            </a:r>
            <a:r>
              <a:rPr lang="fr-FR" sz="1600" dirty="0" smtClean="0"/>
              <a:t> : la protéine M, interagit avec les protéines S et N.</a:t>
            </a:r>
            <a:br>
              <a:rPr lang="fr-FR" sz="1600" dirty="0" smtClean="0"/>
            </a:br>
            <a:r>
              <a:rPr lang="fr-FR" sz="1600" b="1" dirty="0" smtClean="0"/>
              <a:t>HE (</a:t>
            </a:r>
            <a:r>
              <a:rPr lang="fr-FR" sz="1600" b="1" dirty="0" err="1" smtClean="0"/>
              <a:t>hemagglutinin</a:t>
            </a:r>
            <a:r>
              <a:rPr lang="fr-FR" sz="1600" b="1" dirty="0" smtClean="0"/>
              <a:t> </a:t>
            </a:r>
            <a:r>
              <a:rPr lang="fr-FR" sz="1600" b="1" dirty="0" err="1" smtClean="0"/>
              <a:t>esterase</a:t>
            </a:r>
            <a:r>
              <a:rPr lang="fr-FR" sz="1600" b="1" dirty="0" smtClean="0"/>
              <a:t>)</a:t>
            </a:r>
            <a:r>
              <a:rPr lang="fr-FR" sz="1600" dirty="0" smtClean="0"/>
              <a:t> : présente uniquement chez certains coronavirus.</a:t>
            </a:r>
            <a:br>
              <a:rPr lang="fr-FR" sz="1600" dirty="0" smtClean="0"/>
            </a:br>
            <a:endParaRPr lang="fr-FR" sz="1600" dirty="0"/>
          </a:p>
        </p:txBody>
      </p:sp>
      <p:sp>
        <p:nvSpPr>
          <p:cNvPr id="5" name="AutoShape 2" descr="Coronavirus structure showing the organization of spike (S), membrane... |  Download Scientific Diagram"/>
          <p:cNvSpPr>
            <a:spLocks noChangeAspect="1" noChangeArrowheads="1"/>
          </p:cNvSpPr>
          <p:nvPr/>
        </p:nvSpPr>
        <p:spPr bwMode="auto">
          <a:xfrm>
            <a:off x="1443463" y="3660204"/>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8" name="Picture 4" descr="Coronavirus structure showing the organization of spike (S), membrane... |  Download Scientific Diagr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9431" y="2013010"/>
            <a:ext cx="6422541" cy="329438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6207618" y="6163382"/>
            <a:ext cx="5713927" cy="584775"/>
          </a:xfrm>
          <a:prstGeom prst="rect">
            <a:avLst/>
          </a:prstGeom>
        </p:spPr>
        <p:txBody>
          <a:bodyPr wrap="square">
            <a:spAutoFit/>
          </a:bodyPr>
          <a:lstStyle/>
          <a:p>
            <a:pPr algn="ctr"/>
            <a:r>
              <a:rPr lang="fr-FR" sz="1600" dirty="0" smtClean="0"/>
              <a:t>Structure des coronavirus</a:t>
            </a:r>
          </a:p>
          <a:p>
            <a:pPr marL="285750" indent="-285750">
              <a:buFont typeface="Arial" panose="020B0604020202020204" pitchFamily="34" charset="0"/>
              <a:buChar char="•"/>
            </a:pPr>
            <a:endParaRPr lang="fr-FR" sz="1600" dirty="0"/>
          </a:p>
        </p:txBody>
      </p:sp>
    </p:spTree>
    <p:extLst>
      <p:ext uri="{BB962C8B-B14F-4D97-AF65-F5344CB8AC3E}">
        <p14:creationId xmlns:p14="http://schemas.microsoft.com/office/powerpoint/2010/main" val="2283107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12191999" cy="584775"/>
          </a:xfrm>
          <a:prstGeom prst="rect">
            <a:avLst/>
          </a:prstGeom>
          <a:solidFill>
            <a:schemeClr val="tx1"/>
          </a:solidFill>
        </p:spPr>
        <p:txBody>
          <a:bodyPr wrap="square" rtlCol="0">
            <a:spAutoFit/>
          </a:bodyPr>
          <a:lstStyle/>
          <a:p>
            <a:pPr algn="ctr"/>
            <a:r>
              <a:rPr lang="fr-FR" sz="3200" b="1" dirty="0" smtClean="0">
                <a:solidFill>
                  <a:schemeClr val="bg1"/>
                </a:solidFill>
              </a:rPr>
              <a:t>I. Quelques infections virales humaines</a:t>
            </a:r>
            <a:endParaRPr lang="fr-FR" sz="3200" b="1" dirty="0">
              <a:solidFill>
                <a:schemeClr val="bg1"/>
              </a:solidFill>
            </a:endParaRPr>
          </a:p>
        </p:txBody>
      </p:sp>
      <p:sp>
        <p:nvSpPr>
          <p:cNvPr id="6" name="Titre 5"/>
          <p:cNvSpPr>
            <a:spLocks noGrp="1"/>
          </p:cNvSpPr>
          <p:nvPr>
            <p:ph type="ctrTitle"/>
          </p:nvPr>
        </p:nvSpPr>
        <p:spPr>
          <a:xfrm>
            <a:off x="334851" y="1406402"/>
            <a:ext cx="5422005" cy="5200460"/>
          </a:xfrm>
        </p:spPr>
        <p:txBody>
          <a:bodyPr>
            <a:noAutofit/>
          </a:bodyPr>
          <a:lstStyle/>
          <a:p>
            <a:pPr algn="l">
              <a:lnSpc>
                <a:spcPct val="150000"/>
              </a:lnSpc>
            </a:pPr>
            <a:r>
              <a:rPr lang="fr-FR" sz="4400" b="1" i="1" dirty="0" smtClean="0"/>
              <a:t>I.1. Coronavirus</a:t>
            </a:r>
            <a:r>
              <a:rPr lang="fr-FR" sz="5400" b="1" dirty="0" smtClean="0"/>
              <a:t/>
            </a:r>
            <a:br>
              <a:rPr lang="fr-FR" sz="5400" b="1" dirty="0" smtClean="0"/>
            </a:br>
            <a:r>
              <a:rPr lang="fr-FR" sz="1600" b="1" dirty="0" smtClean="0"/>
              <a:t>Principaux récepteurs de l'hôte :</a:t>
            </a:r>
            <a:br>
              <a:rPr lang="fr-FR" sz="1600" b="1" dirty="0" smtClean="0"/>
            </a:br>
            <a:r>
              <a:rPr lang="fr-FR" sz="1600" b="1" dirty="0" smtClean="0">
                <a:solidFill>
                  <a:schemeClr val="accent1">
                    <a:lumMod val="50000"/>
                  </a:schemeClr>
                </a:solidFill>
              </a:rPr>
              <a:t>SARS-</a:t>
            </a:r>
            <a:r>
              <a:rPr lang="fr-FR" sz="1600" b="1" dirty="0" err="1" smtClean="0">
                <a:solidFill>
                  <a:schemeClr val="accent1">
                    <a:lumMod val="50000"/>
                  </a:schemeClr>
                </a:solidFill>
              </a:rPr>
              <a:t>CoV</a:t>
            </a:r>
            <a:r>
              <a:rPr lang="fr-FR" sz="1600" b="1" dirty="0" smtClean="0">
                <a:solidFill>
                  <a:schemeClr val="accent1">
                    <a:lumMod val="50000"/>
                  </a:schemeClr>
                </a:solidFill>
              </a:rPr>
              <a:t> et SARS-CoV-2 : Récepteur ACE2 (Enzyme de Conversion de l'Angiotensine 2)</a:t>
            </a:r>
            <a:r>
              <a:rPr lang="fr-FR" sz="1600" dirty="0" smtClean="0"/>
              <a:t/>
            </a:r>
            <a:br>
              <a:rPr lang="fr-FR" sz="1600" dirty="0" smtClean="0"/>
            </a:br>
            <a:r>
              <a:rPr lang="fr-FR" sz="1600" b="1" dirty="0" smtClean="0"/>
              <a:t>Expression :</a:t>
            </a:r>
            <a:r>
              <a:rPr lang="fr-FR" sz="1600" dirty="0" smtClean="0"/>
              <a:t> L'ACE2 est exprimé dans divers tissus, notamment les cellules épithéliales des voies respiratoires, les poumons, le cœur, les reins et l'intestin.</a:t>
            </a:r>
            <a:br>
              <a:rPr lang="fr-FR" sz="1600" dirty="0" smtClean="0"/>
            </a:br>
            <a:r>
              <a:rPr lang="fr-FR" sz="1600" dirty="0" smtClean="0"/>
              <a:t>La protéine S du SARS-CoV-2 a une affinité élevée pour ACE2, facilitant l'entrée dans les cellules humaines. </a:t>
            </a:r>
            <a:br>
              <a:rPr lang="fr-FR" sz="1600" dirty="0" smtClean="0"/>
            </a:br>
            <a:r>
              <a:rPr lang="fr-FR" sz="1600" b="1" dirty="0" smtClean="0">
                <a:solidFill>
                  <a:schemeClr val="accent1">
                    <a:lumMod val="50000"/>
                  </a:schemeClr>
                </a:solidFill>
              </a:rPr>
              <a:t>MERS-</a:t>
            </a:r>
            <a:r>
              <a:rPr lang="fr-FR" sz="1600" b="1" dirty="0" err="1" smtClean="0">
                <a:solidFill>
                  <a:schemeClr val="accent1">
                    <a:lumMod val="50000"/>
                  </a:schemeClr>
                </a:solidFill>
              </a:rPr>
              <a:t>CoV</a:t>
            </a:r>
            <a:r>
              <a:rPr lang="fr-FR" sz="1600" b="1" dirty="0" smtClean="0">
                <a:solidFill>
                  <a:schemeClr val="accent1">
                    <a:lumMod val="50000"/>
                  </a:schemeClr>
                </a:solidFill>
              </a:rPr>
              <a:t> : Récepteur DPP4 (</a:t>
            </a:r>
            <a:r>
              <a:rPr lang="fr-FR" sz="1600" b="1" dirty="0" err="1" smtClean="0">
                <a:solidFill>
                  <a:schemeClr val="accent1">
                    <a:lumMod val="50000"/>
                  </a:schemeClr>
                </a:solidFill>
              </a:rPr>
              <a:t>Dipeptidyl</a:t>
            </a:r>
            <a:r>
              <a:rPr lang="fr-FR" sz="1600" b="1" dirty="0" smtClean="0">
                <a:solidFill>
                  <a:schemeClr val="accent1">
                    <a:lumMod val="50000"/>
                  </a:schemeClr>
                </a:solidFill>
              </a:rPr>
              <a:t> Peptidase 4)</a:t>
            </a:r>
            <a:r>
              <a:rPr lang="fr-FR" sz="1600" dirty="0" smtClean="0"/>
              <a:t/>
            </a:r>
            <a:br>
              <a:rPr lang="fr-FR" sz="1600" dirty="0" smtClean="0"/>
            </a:br>
            <a:r>
              <a:rPr lang="fr-FR" sz="1600" b="1" dirty="0" smtClean="0"/>
              <a:t>Expression :</a:t>
            </a:r>
            <a:r>
              <a:rPr lang="fr-FR" sz="1600" dirty="0" smtClean="0"/>
              <a:t> Présent principalement dans les voies respiratoires inférieures, le foie, les reins et certains tissus immunitaires.</a:t>
            </a:r>
            <a:br>
              <a:rPr lang="fr-FR" sz="1600" dirty="0" smtClean="0"/>
            </a:br>
            <a:endParaRPr lang="fr-FR" sz="1600" dirty="0"/>
          </a:p>
        </p:txBody>
      </p:sp>
      <p:sp>
        <p:nvSpPr>
          <p:cNvPr id="5" name="AutoShape 2" descr="Coronavirus structure showing the organization of spike (S), membrane... |  Download Scientific Diagram"/>
          <p:cNvSpPr>
            <a:spLocks noChangeAspect="1" noChangeArrowheads="1"/>
          </p:cNvSpPr>
          <p:nvPr/>
        </p:nvSpPr>
        <p:spPr bwMode="auto">
          <a:xfrm>
            <a:off x="1443463" y="3660204"/>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2050" name="Picture 2" descr="DPP4 Inhibitors and COVID-19–Holy Grail or Another Dead End? | Archivum  Immunologiae et Therapiae Experimental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8305" y="584775"/>
            <a:ext cx="3898583" cy="305626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6272012" y="3812604"/>
            <a:ext cx="5713927" cy="2831544"/>
          </a:xfrm>
          <a:prstGeom prst="rect">
            <a:avLst/>
          </a:prstGeom>
        </p:spPr>
        <p:txBody>
          <a:bodyPr wrap="square">
            <a:spAutoFit/>
          </a:bodyPr>
          <a:lstStyle/>
          <a:p>
            <a:pPr marL="285750" indent="-285750">
              <a:buFont typeface="Arial" panose="020B0604020202020204" pitchFamily="34" charset="0"/>
              <a:buChar char="•"/>
            </a:pPr>
            <a:r>
              <a:rPr lang="fr-FR" sz="1600" dirty="0" smtClean="0"/>
              <a:t>SARS-</a:t>
            </a:r>
            <a:r>
              <a:rPr lang="fr-FR" sz="1600" dirty="0" err="1" smtClean="0"/>
              <a:t>CoV</a:t>
            </a:r>
            <a:r>
              <a:rPr lang="fr-FR" sz="1600" dirty="0" smtClean="0"/>
              <a:t> est originaire de chauves-souris et a probablement transité par la civette avant d'infecter l'homme, s'adaptant ainsi à ACE2. ce qui facilite l'infection des cellules épithéliales respiratoires.</a:t>
            </a:r>
          </a:p>
          <a:p>
            <a:pPr marL="285750" indent="-285750">
              <a:buFont typeface="Arial" panose="020B0604020202020204" pitchFamily="34" charset="0"/>
              <a:buChar char="•"/>
            </a:pPr>
            <a:endParaRPr lang="fr-FR" sz="1600" dirty="0"/>
          </a:p>
          <a:p>
            <a:pPr marL="285750" indent="-285750">
              <a:buFont typeface="Arial" panose="020B0604020202020204" pitchFamily="34" charset="0"/>
              <a:buChar char="•"/>
            </a:pPr>
            <a:r>
              <a:rPr lang="fr-FR" sz="1600" dirty="0" smtClean="0"/>
              <a:t>MERS-</a:t>
            </a:r>
            <a:r>
              <a:rPr lang="fr-FR" sz="1600" dirty="0" err="1" smtClean="0"/>
              <a:t>CoV</a:t>
            </a:r>
            <a:r>
              <a:rPr lang="fr-FR" sz="1600" dirty="0" smtClean="0"/>
              <a:t> est également issu des chauves-souris, avec le dromadaire comme hôte intermédiaire, favorisant son interaction avec DPP4, présente dans des tissus variés mais moins abondante dans les voies respiratoires supérieures, expliquant sa transmission limitée.</a:t>
            </a:r>
          </a:p>
          <a:p>
            <a:pPr marL="285750" indent="-285750">
              <a:buFont typeface="Arial" panose="020B0604020202020204" pitchFamily="34" charset="0"/>
              <a:buChar char="•"/>
            </a:pPr>
            <a:endParaRPr lang="fr-FR" sz="1600" dirty="0"/>
          </a:p>
        </p:txBody>
      </p:sp>
    </p:spTree>
    <p:extLst>
      <p:ext uri="{BB962C8B-B14F-4D97-AF65-F5344CB8AC3E}">
        <p14:creationId xmlns:p14="http://schemas.microsoft.com/office/powerpoint/2010/main" val="2419957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12191999" cy="584775"/>
          </a:xfrm>
          <a:prstGeom prst="rect">
            <a:avLst/>
          </a:prstGeom>
          <a:solidFill>
            <a:schemeClr val="tx1"/>
          </a:solidFill>
        </p:spPr>
        <p:txBody>
          <a:bodyPr wrap="square" rtlCol="0">
            <a:spAutoFit/>
          </a:bodyPr>
          <a:lstStyle/>
          <a:p>
            <a:pPr algn="ctr"/>
            <a:r>
              <a:rPr lang="fr-FR" sz="3200" b="1" dirty="0" smtClean="0">
                <a:solidFill>
                  <a:schemeClr val="bg1"/>
                </a:solidFill>
              </a:rPr>
              <a:t>I. Quelques infections virales humaines</a:t>
            </a:r>
            <a:endParaRPr lang="fr-FR" sz="3200" b="1" dirty="0">
              <a:solidFill>
                <a:schemeClr val="bg1"/>
              </a:solidFill>
            </a:endParaRPr>
          </a:p>
        </p:txBody>
      </p:sp>
      <p:sp>
        <p:nvSpPr>
          <p:cNvPr id="6" name="Titre 5"/>
          <p:cNvSpPr>
            <a:spLocks noGrp="1"/>
          </p:cNvSpPr>
          <p:nvPr>
            <p:ph type="ctrTitle"/>
          </p:nvPr>
        </p:nvSpPr>
        <p:spPr>
          <a:xfrm>
            <a:off x="0" y="4058745"/>
            <a:ext cx="5615189" cy="2387600"/>
          </a:xfrm>
        </p:spPr>
        <p:txBody>
          <a:bodyPr>
            <a:noAutofit/>
          </a:bodyPr>
          <a:lstStyle/>
          <a:p>
            <a:pPr algn="l"/>
            <a:r>
              <a:rPr lang="fr-FR" sz="2400" b="1" dirty="0" smtClean="0"/>
              <a:t>Voies d'entrée du SARS-CoV-2 dans les cellules hôtes :</a:t>
            </a:r>
            <a:br>
              <a:rPr lang="fr-FR" sz="2400" b="1" dirty="0" smtClean="0"/>
            </a:br>
            <a:r>
              <a:rPr lang="fr-FR" sz="1800" b="1" dirty="0" smtClean="0"/>
              <a:t/>
            </a:r>
            <a:br>
              <a:rPr lang="fr-FR" sz="1800" b="1" dirty="0" smtClean="0"/>
            </a:br>
            <a:r>
              <a:rPr lang="fr-FR" sz="1800" b="1" dirty="0" smtClean="0">
                <a:solidFill>
                  <a:srgbClr val="FF0000"/>
                </a:solidFill>
              </a:rPr>
              <a:t>Fixation</a:t>
            </a:r>
            <a:r>
              <a:rPr lang="fr-FR" sz="1800" b="1" dirty="0" smtClean="0"/>
              <a:t> </a:t>
            </a:r>
            <a:r>
              <a:rPr lang="fr-FR" sz="1800" b="1" dirty="0" smtClean="0">
                <a:solidFill>
                  <a:srgbClr val="FF0000"/>
                </a:solidFill>
              </a:rPr>
              <a:t>au récepteur ACE2</a:t>
            </a:r>
            <a:r>
              <a:rPr lang="fr-FR" sz="1800" dirty="0" smtClean="0">
                <a:solidFill>
                  <a:srgbClr val="FF0000"/>
                </a:solidFill>
              </a:rPr>
              <a:t> :</a:t>
            </a:r>
            <a:r>
              <a:rPr lang="fr-FR" sz="1800" dirty="0" smtClean="0"/>
              <a:t/>
            </a:r>
            <a:br>
              <a:rPr lang="fr-FR" sz="1800" dirty="0" smtClean="0"/>
            </a:br>
            <a:r>
              <a:rPr lang="fr-FR" sz="1800" dirty="0" smtClean="0"/>
              <a:t>Le domaine de liaison au récepteur (RBD) de la sous-unité S1 de la protéine Spike se lie à l’enzyme de conversion de l’angiotensine 2 (ACE2), présente sur les cellules épithéliales des voies respiratoires et de l’intestin.</a:t>
            </a:r>
            <a:br>
              <a:rPr lang="fr-FR" sz="1800" dirty="0" smtClean="0"/>
            </a:br>
            <a:r>
              <a:rPr lang="fr-FR" sz="1800" b="1" dirty="0" smtClean="0">
                <a:solidFill>
                  <a:srgbClr val="FF0000"/>
                </a:solidFill>
              </a:rPr>
              <a:t>Entrée par fusion membranaire directe</a:t>
            </a:r>
            <a:r>
              <a:rPr lang="fr-FR" sz="1800" dirty="0" smtClean="0">
                <a:solidFill>
                  <a:srgbClr val="FF0000"/>
                </a:solidFill>
              </a:rPr>
              <a:t> :</a:t>
            </a:r>
            <a:r>
              <a:rPr lang="fr-FR" sz="1800" dirty="0" smtClean="0"/>
              <a:t/>
            </a:r>
            <a:br>
              <a:rPr lang="fr-FR" sz="1800" dirty="0" smtClean="0"/>
            </a:br>
            <a:r>
              <a:rPr lang="fr-FR" sz="1800" dirty="0" smtClean="0"/>
              <a:t>La protéine Spike, initialement inactive, est clivée par la protéase </a:t>
            </a:r>
            <a:r>
              <a:rPr lang="fr-FR" sz="1800" b="1" dirty="0" smtClean="0"/>
              <a:t>TMPRSS2</a:t>
            </a:r>
            <a:r>
              <a:rPr lang="fr-FR" sz="1800" dirty="0" smtClean="0"/>
              <a:t>, proche du récepteur ACE2, ce qui active la sous-unité S2. Cette activation déclenche la fusion des membranes virale et cellulaire, permettant l’entrée du génome viral dans la cellule hôte.</a:t>
            </a:r>
            <a:br>
              <a:rPr lang="fr-FR" sz="1800" dirty="0" smtClean="0"/>
            </a:br>
            <a:r>
              <a:rPr lang="fr-FR" sz="1800" b="1" dirty="0" smtClean="0">
                <a:solidFill>
                  <a:srgbClr val="FF0000"/>
                </a:solidFill>
              </a:rPr>
              <a:t>Entrée par endocytose</a:t>
            </a:r>
            <a:r>
              <a:rPr lang="fr-FR" sz="1800" dirty="0" smtClean="0">
                <a:solidFill>
                  <a:srgbClr val="FF0000"/>
                </a:solidFill>
              </a:rPr>
              <a:t> :</a:t>
            </a:r>
            <a:r>
              <a:rPr lang="fr-FR" sz="1800" dirty="0" smtClean="0"/>
              <a:t/>
            </a:r>
            <a:br>
              <a:rPr lang="fr-FR" sz="1800" dirty="0" smtClean="0"/>
            </a:br>
            <a:r>
              <a:rPr lang="fr-FR" sz="1800" dirty="0" smtClean="0"/>
              <a:t>Le virus peut être internalisé par endocytose, où l'activation de la protéine Spike se produit dans les </a:t>
            </a:r>
            <a:r>
              <a:rPr lang="fr-FR" sz="1800" b="1" dirty="0" err="1" smtClean="0"/>
              <a:t>endosomes</a:t>
            </a:r>
            <a:r>
              <a:rPr lang="fr-FR" sz="1800" dirty="0" smtClean="0"/>
              <a:t>, grâce à des enzymes comme </a:t>
            </a:r>
            <a:r>
              <a:rPr lang="fr-FR" sz="1800" b="1" dirty="0" err="1" smtClean="0"/>
              <a:t>furine</a:t>
            </a:r>
            <a:r>
              <a:rPr lang="fr-FR" sz="1800" dirty="0" smtClean="0"/>
              <a:t> et </a:t>
            </a:r>
            <a:r>
              <a:rPr lang="fr-FR" sz="1800" b="1" dirty="0" smtClean="0"/>
              <a:t>cathepsines B/L</a:t>
            </a:r>
            <a:r>
              <a:rPr lang="fr-FR" sz="1800" dirty="0" smtClean="0"/>
              <a:t> (</a:t>
            </a:r>
            <a:r>
              <a:rPr lang="fr-FR" sz="1800" dirty="0" err="1" smtClean="0"/>
              <a:t>CatB</a:t>
            </a:r>
            <a:r>
              <a:rPr lang="fr-FR" sz="1800" dirty="0" smtClean="0"/>
              <a:t>/L).</a:t>
            </a:r>
            <a:br>
              <a:rPr lang="fr-FR" sz="1800" dirty="0" smtClean="0"/>
            </a:br>
            <a:r>
              <a:rPr lang="fr-FR" sz="1800" dirty="0" smtClean="0"/>
              <a:t>Cela favorise la fusion de l’enveloppe virale avec la membrane de l’endosome et libère l'ARN viral dans le cytoplasme.</a:t>
            </a:r>
            <a:endParaRPr lang="fr-FR" sz="1800" dirty="0"/>
          </a:p>
        </p:txBody>
      </p:sp>
      <p:pic>
        <p:nvPicPr>
          <p:cNvPr id="2" name="Image 1"/>
          <p:cNvPicPr>
            <a:picLocks noChangeAspect="1"/>
          </p:cNvPicPr>
          <p:nvPr/>
        </p:nvPicPr>
        <p:blipFill>
          <a:blip r:embed="rId2"/>
          <a:stretch>
            <a:fillRect/>
          </a:stretch>
        </p:blipFill>
        <p:spPr>
          <a:xfrm>
            <a:off x="5575100" y="1411019"/>
            <a:ext cx="6616899" cy="4770840"/>
          </a:xfrm>
          <a:prstGeom prst="rect">
            <a:avLst/>
          </a:prstGeom>
        </p:spPr>
      </p:pic>
      <p:sp>
        <p:nvSpPr>
          <p:cNvPr id="5" name="Rectangle 4"/>
          <p:cNvSpPr/>
          <p:nvPr/>
        </p:nvSpPr>
        <p:spPr>
          <a:xfrm>
            <a:off x="6207618" y="6163382"/>
            <a:ext cx="5713927" cy="584775"/>
          </a:xfrm>
          <a:prstGeom prst="rect">
            <a:avLst/>
          </a:prstGeom>
        </p:spPr>
        <p:txBody>
          <a:bodyPr wrap="square">
            <a:spAutoFit/>
          </a:bodyPr>
          <a:lstStyle/>
          <a:p>
            <a:pPr algn="ctr"/>
            <a:r>
              <a:rPr lang="fr-FR" sz="1600" dirty="0" smtClean="0"/>
              <a:t>Cycle de l’infection virale par le SRAS </a:t>
            </a:r>
            <a:r>
              <a:rPr lang="fr-FR" sz="1600" dirty="0" err="1" smtClean="0"/>
              <a:t>CoV</a:t>
            </a:r>
            <a:endParaRPr lang="fr-FR" sz="1600" dirty="0" smtClean="0"/>
          </a:p>
          <a:p>
            <a:pPr marL="285750" indent="-285750">
              <a:buFont typeface="Arial" panose="020B0604020202020204" pitchFamily="34" charset="0"/>
              <a:buChar char="•"/>
            </a:pPr>
            <a:endParaRPr lang="fr-FR" sz="1600" dirty="0"/>
          </a:p>
        </p:txBody>
      </p:sp>
    </p:spTree>
    <p:extLst>
      <p:ext uri="{BB962C8B-B14F-4D97-AF65-F5344CB8AC3E}">
        <p14:creationId xmlns:p14="http://schemas.microsoft.com/office/powerpoint/2010/main" val="3975946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15155" y="869324"/>
            <a:ext cx="11088710" cy="5988676"/>
          </a:xfrm>
        </p:spPr>
        <p:txBody>
          <a:bodyPr>
            <a:noAutofit/>
          </a:bodyPr>
          <a:lstStyle/>
          <a:p>
            <a:r>
              <a:rPr lang="fr-FR" sz="8000" b="1" dirty="0" smtClean="0"/>
              <a:t/>
            </a:r>
            <a:br>
              <a:rPr lang="fr-FR" sz="8000" b="1" dirty="0" smtClean="0"/>
            </a:br>
            <a:endParaRPr lang="fr-FR" sz="8800" b="1" i="1" dirty="0">
              <a:effectLst>
                <a:outerShdw blurRad="38100" dist="38100" dir="2700000" algn="tl">
                  <a:srgbClr val="000000">
                    <a:alpha val="43137"/>
                  </a:srgbClr>
                </a:outerShdw>
              </a:effectLst>
            </a:endParaRPr>
          </a:p>
        </p:txBody>
      </p:sp>
      <p:sp>
        <p:nvSpPr>
          <p:cNvPr id="3" name="ZoneTexte 2"/>
          <p:cNvSpPr txBox="1"/>
          <p:nvPr/>
        </p:nvSpPr>
        <p:spPr>
          <a:xfrm>
            <a:off x="0" y="0"/>
            <a:ext cx="12191999" cy="584775"/>
          </a:xfrm>
          <a:prstGeom prst="rect">
            <a:avLst/>
          </a:prstGeom>
          <a:solidFill>
            <a:schemeClr val="tx1"/>
          </a:solidFill>
        </p:spPr>
        <p:txBody>
          <a:bodyPr wrap="square" rtlCol="0">
            <a:spAutoFit/>
          </a:bodyPr>
          <a:lstStyle/>
          <a:p>
            <a:pPr algn="ctr"/>
            <a:r>
              <a:rPr lang="fr-FR" sz="3200" b="1" dirty="0" smtClean="0">
                <a:solidFill>
                  <a:schemeClr val="bg1"/>
                </a:solidFill>
              </a:rPr>
              <a:t>II. Infections aux virus de plantes</a:t>
            </a:r>
            <a:endParaRPr lang="fr-FR" sz="3200" b="1" dirty="0">
              <a:solidFill>
                <a:schemeClr val="bg1"/>
              </a:solidFill>
            </a:endParaRPr>
          </a:p>
        </p:txBody>
      </p:sp>
      <p:sp>
        <p:nvSpPr>
          <p:cNvPr id="5" name="Titre 5"/>
          <p:cNvSpPr txBox="1">
            <a:spLocks/>
          </p:cNvSpPr>
          <p:nvPr/>
        </p:nvSpPr>
        <p:spPr>
          <a:xfrm>
            <a:off x="231819" y="1046408"/>
            <a:ext cx="11728360" cy="563450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50000"/>
              </a:lnSpc>
            </a:pPr>
            <a:r>
              <a:rPr lang="fr-FR" sz="3600" b="1" dirty="0" smtClean="0"/>
              <a:t>Spécificité des phytovirus</a:t>
            </a:r>
            <a:r>
              <a:rPr lang="fr-FR" sz="4800" b="1" dirty="0" smtClean="0"/>
              <a:t/>
            </a:r>
            <a:br>
              <a:rPr lang="fr-FR" sz="4800" b="1" dirty="0" smtClean="0"/>
            </a:br>
            <a:r>
              <a:rPr lang="fr-FR" sz="1600" dirty="0"/>
              <a:t>Les virus infectant les plantes présentent des caractéristiques distinctes par rapport à ceux infectant d'autres hôtes (animaux, bactéries, etc.). Voici les principales différences et spécificités :</a:t>
            </a:r>
          </a:p>
          <a:p>
            <a:pPr algn="l">
              <a:lnSpc>
                <a:spcPct val="150000"/>
              </a:lnSpc>
            </a:pPr>
            <a:r>
              <a:rPr lang="fr-FR" sz="1600" b="1" dirty="0"/>
              <a:t>1. Structure et composition</a:t>
            </a:r>
            <a:endParaRPr lang="fr-FR" sz="1600" dirty="0"/>
          </a:p>
          <a:p>
            <a:pPr lvl="0" algn="l">
              <a:lnSpc>
                <a:spcPct val="150000"/>
              </a:lnSpc>
            </a:pPr>
            <a:r>
              <a:rPr lang="fr-FR" sz="1600" dirty="0"/>
              <a:t>Les virus des plantes ont souvent des génomes relativement petits, composés d'ARN simple brin (majoritairement positif) ou, plus rarement, </a:t>
            </a:r>
            <a:r>
              <a:rPr lang="fr-FR" sz="1600" dirty="0" smtClean="0"/>
              <a:t>d'ADN. Ils </a:t>
            </a:r>
            <a:r>
              <a:rPr lang="fr-FR" sz="1600" dirty="0"/>
              <a:t>possèdent des capsides protéiques mais sont généralement dépourvus d'enveloppe lipidique (ce qui les rend plus résistants à l'environnement).</a:t>
            </a:r>
          </a:p>
          <a:p>
            <a:pPr algn="l">
              <a:lnSpc>
                <a:spcPct val="150000"/>
              </a:lnSpc>
            </a:pPr>
            <a:r>
              <a:rPr lang="fr-FR" sz="1600" b="1" dirty="0"/>
              <a:t>2. Modes de transmission</a:t>
            </a:r>
            <a:endParaRPr lang="fr-FR" sz="1600" dirty="0"/>
          </a:p>
          <a:p>
            <a:pPr lvl="0" algn="l">
              <a:lnSpc>
                <a:spcPct val="150000"/>
              </a:lnSpc>
            </a:pPr>
            <a:r>
              <a:rPr lang="fr-FR" sz="1600" b="1" dirty="0"/>
              <a:t>Transmission mécanique</a:t>
            </a:r>
            <a:r>
              <a:rPr lang="fr-FR" sz="1600" dirty="0"/>
              <a:t> : Les virus des plantes ne pénètrent pas spontanément dans les cellules. Ils nécessitent des blessures ou des actions mécaniques (vent, frottements, outils agricoles).</a:t>
            </a:r>
          </a:p>
          <a:p>
            <a:pPr lvl="0" algn="l">
              <a:lnSpc>
                <a:spcPct val="150000"/>
              </a:lnSpc>
            </a:pPr>
            <a:r>
              <a:rPr lang="fr-FR" sz="1600" b="1" dirty="0"/>
              <a:t>Vecteurs biologiques</a:t>
            </a:r>
            <a:r>
              <a:rPr lang="fr-FR" sz="1600" dirty="0"/>
              <a:t> : La majorité sont transmis par des vecteurs comme les insectes (pucerons, aleurodes), les nématodes, ou les champignons.</a:t>
            </a:r>
          </a:p>
          <a:p>
            <a:pPr lvl="0" algn="l">
              <a:lnSpc>
                <a:spcPct val="150000"/>
              </a:lnSpc>
            </a:pPr>
            <a:r>
              <a:rPr lang="fr-FR" sz="1600" b="1" dirty="0"/>
              <a:t>Transmission verticale</a:t>
            </a:r>
            <a:r>
              <a:rPr lang="fr-FR" sz="1600" dirty="0"/>
              <a:t> : Certains virus sont transmis par les graines ou les boutures.</a:t>
            </a:r>
          </a:p>
          <a:p>
            <a:pPr algn="l">
              <a:lnSpc>
                <a:spcPct val="150000"/>
              </a:lnSpc>
            </a:pPr>
            <a:r>
              <a:rPr lang="fr-FR" sz="1600" b="1" dirty="0"/>
              <a:t>3. Réservoirs </a:t>
            </a:r>
            <a:r>
              <a:rPr lang="fr-FR" sz="1600" b="1" dirty="0" smtClean="0"/>
              <a:t>naturels</a:t>
            </a:r>
            <a:r>
              <a:rPr lang="fr-FR" sz="1600" dirty="0" smtClean="0"/>
              <a:t> Les </a:t>
            </a:r>
            <a:r>
              <a:rPr lang="fr-FR" sz="1600" dirty="0"/>
              <a:t>virus des plantes ont un large éventail de plantes hôtes, y compris des plantes sauvages, qui servent de réservoirs </a:t>
            </a:r>
            <a:r>
              <a:rPr lang="fr-FR" sz="1600" dirty="0" smtClean="0"/>
              <a:t>naturels. Chez </a:t>
            </a:r>
            <a:r>
              <a:rPr lang="fr-FR" sz="1600" dirty="0"/>
              <a:t>les animaux et humains, les réservoirs sont souvent plus spécifiques (autres animaux, </a:t>
            </a:r>
            <a:r>
              <a:rPr lang="fr-FR" sz="1600" dirty="0" smtClean="0"/>
              <a:t>insectes..).</a:t>
            </a:r>
            <a:endParaRPr lang="fr-FR" sz="1600" dirty="0"/>
          </a:p>
        </p:txBody>
      </p:sp>
      <p:sp>
        <p:nvSpPr>
          <p:cNvPr id="17" name="AutoShape 13" descr="Phytovirus Photos ❘ Science Photo Librar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3628338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15155" y="869324"/>
            <a:ext cx="11088710" cy="5988676"/>
          </a:xfrm>
        </p:spPr>
        <p:txBody>
          <a:bodyPr>
            <a:noAutofit/>
          </a:bodyPr>
          <a:lstStyle/>
          <a:p>
            <a:r>
              <a:rPr lang="fr-FR" sz="8000" b="1" dirty="0" smtClean="0"/>
              <a:t/>
            </a:r>
            <a:br>
              <a:rPr lang="fr-FR" sz="8000" b="1" dirty="0" smtClean="0"/>
            </a:br>
            <a:endParaRPr lang="fr-FR" sz="8800" b="1" i="1" dirty="0">
              <a:effectLst>
                <a:outerShdw blurRad="38100" dist="38100" dir="2700000" algn="tl">
                  <a:srgbClr val="000000">
                    <a:alpha val="43137"/>
                  </a:srgbClr>
                </a:outerShdw>
              </a:effectLst>
            </a:endParaRPr>
          </a:p>
        </p:txBody>
      </p:sp>
      <p:sp>
        <p:nvSpPr>
          <p:cNvPr id="3" name="ZoneTexte 2"/>
          <p:cNvSpPr txBox="1"/>
          <p:nvPr/>
        </p:nvSpPr>
        <p:spPr>
          <a:xfrm>
            <a:off x="0" y="0"/>
            <a:ext cx="12191999" cy="584775"/>
          </a:xfrm>
          <a:prstGeom prst="rect">
            <a:avLst/>
          </a:prstGeom>
          <a:solidFill>
            <a:schemeClr val="tx1"/>
          </a:solidFill>
        </p:spPr>
        <p:txBody>
          <a:bodyPr wrap="square" rtlCol="0">
            <a:spAutoFit/>
          </a:bodyPr>
          <a:lstStyle/>
          <a:p>
            <a:pPr algn="ctr"/>
            <a:r>
              <a:rPr lang="fr-FR" sz="3200" b="1" dirty="0" smtClean="0">
                <a:solidFill>
                  <a:schemeClr val="bg1"/>
                </a:solidFill>
              </a:rPr>
              <a:t>III. Virus et Apoptose</a:t>
            </a:r>
            <a:endParaRPr lang="fr-FR" sz="3200" b="1" dirty="0">
              <a:solidFill>
                <a:schemeClr val="bg1"/>
              </a:solidFill>
            </a:endParaRPr>
          </a:p>
        </p:txBody>
      </p:sp>
      <p:sp>
        <p:nvSpPr>
          <p:cNvPr id="4" name="Rectangle 3"/>
          <p:cNvSpPr/>
          <p:nvPr/>
        </p:nvSpPr>
        <p:spPr>
          <a:xfrm>
            <a:off x="515155" y="1082204"/>
            <a:ext cx="11436439" cy="2893100"/>
          </a:xfrm>
          <a:prstGeom prst="rect">
            <a:avLst/>
          </a:prstGeom>
        </p:spPr>
        <p:txBody>
          <a:bodyPr wrap="square">
            <a:spAutoFit/>
          </a:bodyPr>
          <a:lstStyle/>
          <a:p>
            <a:r>
              <a:rPr lang="fr-FR" dirty="0" smtClean="0">
                <a:effectLst/>
                <a:latin typeface="Times New Roman" panose="02020603050405020304" pitchFamily="18" charset="0"/>
                <a:ea typeface="Times New Roman" panose="02020603050405020304" pitchFamily="18" charset="0"/>
              </a:rPr>
              <a:t>L'apoptose est une défense naturelle de l'hôte pour éliminer les cellules infectées et limiter la propagation du virus. Cependant, les virus ont évolué pour manipuler ce mécanisme afin de favoriser leur cycle infectieux.</a:t>
            </a:r>
          </a:p>
          <a:p>
            <a:r>
              <a:rPr lang="fr-FR" dirty="0" smtClean="0">
                <a:effectLst/>
                <a:latin typeface="Times New Roman" panose="02020603050405020304" pitchFamily="18" charset="0"/>
                <a:ea typeface="Times New Roman" panose="02020603050405020304" pitchFamily="18" charset="0"/>
              </a:rPr>
              <a:t>Les étapes principales de l'apoptose :</a:t>
            </a:r>
          </a:p>
          <a:p>
            <a:pPr marL="342900" lvl="0" indent="-342900">
              <a:lnSpc>
                <a:spcPct val="150000"/>
              </a:lnSpc>
              <a:spcAft>
                <a:spcPts val="800"/>
              </a:spcAft>
              <a:buFont typeface="+mj-lt"/>
              <a:buAutoNum type="arabicPeriod"/>
              <a:tabLst>
                <a:tab pos="457200" algn="l"/>
              </a:tabLst>
            </a:pPr>
            <a:r>
              <a:rPr lang="fr-CA" b="1" dirty="0" smtClean="0">
                <a:effectLst/>
                <a:latin typeface="Times New Roman" panose="02020603050405020304" pitchFamily="18" charset="0"/>
                <a:ea typeface="Calibri" panose="020F0502020204030204" pitchFamily="34" charset="0"/>
                <a:cs typeface="Arial" panose="020B0604020202020204" pitchFamily="34" charset="0"/>
              </a:rPr>
              <a:t>Signalisation</a:t>
            </a:r>
            <a:r>
              <a:rPr lang="fr-CA" dirty="0" smtClean="0">
                <a:effectLst/>
                <a:latin typeface="Times New Roman" panose="02020603050405020304" pitchFamily="18" charset="0"/>
                <a:ea typeface="Calibri" panose="020F0502020204030204" pitchFamily="34" charset="0"/>
                <a:cs typeface="Arial" panose="020B0604020202020204" pitchFamily="34" charset="0"/>
              </a:rPr>
              <a:t> : Activation de signaux </a:t>
            </a:r>
            <a:r>
              <a:rPr lang="fr-CA" dirty="0" err="1" smtClean="0">
                <a:effectLst/>
                <a:latin typeface="Times New Roman" panose="02020603050405020304" pitchFamily="18" charset="0"/>
                <a:ea typeface="Calibri" panose="020F0502020204030204" pitchFamily="34" charset="0"/>
                <a:cs typeface="Arial" panose="020B0604020202020204" pitchFamily="34" charset="0"/>
              </a:rPr>
              <a:t>pro-apoptotiques</a:t>
            </a:r>
            <a:r>
              <a:rPr lang="fr-CA" dirty="0" smtClean="0">
                <a:effectLst/>
                <a:latin typeface="Times New Roman" panose="02020603050405020304" pitchFamily="18" charset="0"/>
                <a:ea typeface="Calibri" panose="020F0502020204030204" pitchFamily="34" charset="0"/>
                <a:cs typeface="Arial" panose="020B0604020202020204" pitchFamily="34" charset="0"/>
              </a:rPr>
              <a:t> internes (stress cellulaire) ou externes (cytokines).</a:t>
            </a:r>
            <a:endParaRPr lang="fr-FR" dirty="0" smtClean="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nSpc>
                <a:spcPct val="150000"/>
              </a:lnSpc>
              <a:spcAft>
                <a:spcPts val="800"/>
              </a:spcAft>
              <a:buFont typeface="+mj-lt"/>
              <a:buAutoNum type="arabicPeriod"/>
              <a:tabLst>
                <a:tab pos="457200" algn="l"/>
              </a:tabLst>
            </a:pPr>
            <a:r>
              <a:rPr lang="fr-CA" b="1" dirty="0" smtClean="0">
                <a:effectLst/>
                <a:latin typeface="Times New Roman" panose="02020603050405020304" pitchFamily="18" charset="0"/>
                <a:ea typeface="Calibri" panose="020F0502020204030204" pitchFamily="34" charset="0"/>
                <a:cs typeface="Arial" panose="020B0604020202020204" pitchFamily="34" charset="0"/>
              </a:rPr>
              <a:t>Activation des </a:t>
            </a:r>
            <a:r>
              <a:rPr lang="fr-CA" b="1" dirty="0" err="1" smtClean="0">
                <a:effectLst/>
                <a:latin typeface="Times New Roman" panose="02020603050405020304" pitchFamily="18" charset="0"/>
                <a:ea typeface="Calibri" panose="020F0502020204030204" pitchFamily="34" charset="0"/>
                <a:cs typeface="Arial" panose="020B0604020202020204" pitchFamily="34" charset="0"/>
              </a:rPr>
              <a:t>caspases</a:t>
            </a:r>
            <a:r>
              <a:rPr lang="fr-CA" dirty="0" smtClean="0">
                <a:effectLst/>
                <a:latin typeface="Times New Roman" panose="02020603050405020304" pitchFamily="18" charset="0"/>
                <a:ea typeface="Calibri" panose="020F0502020204030204" pitchFamily="34" charset="0"/>
                <a:cs typeface="Arial" panose="020B0604020202020204" pitchFamily="34" charset="0"/>
              </a:rPr>
              <a:t> : Protéases qui dégradent les composants cellulaires.</a:t>
            </a:r>
            <a:endParaRPr lang="fr-FR" dirty="0" smtClean="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nSpc>
                <a:spcPct val="150000"/>
              </a:lnSpc>
              <a:spcAft>
                <a:spcPts val="800"/>
              </a:spcAft>
              <a:buFont typeface="+mj-lt"/>
              <a:buAutoNum type="arabicPeriod"/>
              <a:tabLst>
                <a:tab pos="457200" algn="l"/>
              </a:tabLst>
            </a:pPr>
            <a:r>
              <a:rPr lang="fr-CA" b="1" dirty="0" smtClean="0">
                <a:effectLst/>
                <a:latin typeface="Times New Roman" panose="02020603050405020304" pitchFamily="18" charset="0"/>
                <a:ea typeface="Calibri" panose="020F0502020204030204" pitchFamily="34" charset="0"/>
                <a:cs typeface="Arial" panose="020B0604020202020204" pitchFamily="34" charset="0"/>
              </a:rPr>
              <a:t>Fragmentation de l'ADN</a:t>
            </a:r>
            <a:r>
              <a:rPr lang="fr-CA" dirty="0" smtClean="0">
                <a:effectLst/>
                <a:latin typeface="Times New Roman" panose="02020603050405020304" pitchFamily="18" charset="0"/>
                <a:ea typeface="Calibri" panose="020F0502020204030204" pitchFamily="34" charset="0"/>
                <a:cs typeface="Arial" panose="020B0604020202020204" pitchFamily="34" charset="0"/>
              </a:rPr>
              <a:t> et des organites.</a:t>
            </a:r>
            <a:endParaRPr lang="fr-FR" dirty="0" smtClean="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nSpc>
                <a:spcPct val="150000"/>
              </a:lnSpc>
              <a:spcAft>
                <a:spcPts val="800"/>
              </a:spcAft>
              <a:buFont typeface="+mj-lt"/>
              <a:buAutoNum type="arabicPeriod"/>
              <a:tabLst>
                <a:tab pos="457200" algn="l"/>
              </a:tabLst>
            </a:pPr>
            <a:r>
              <a:rPr lang="fr-CA" b="1" dirty="0" smtClean="0">
                <a:effectLst/>
                <a:latin typeface="Times New Roman" panose="02020603050405020304" pitchFamily="18" charset="0"/>
                <a:ea typeface="Calibri" panose="020F0502020204030204" pitchFamily="34" charset="0"/>
                <a:cs typeface="Arial" panose="020B0604020202020204" pitchFamily="34" charset="0"/>
              </a:rPr>
              <a:t>Phagocytose</a:t>
            </a:r>
            <a:r>
              <a:rPr lang="fr-CA" dirty="0" smtClean="0">
                <a:effectLst/>
                <a:latin typeface="Times New Roman" panose="02020603050405020304" pitchFamily="18" charset="0"/>
                <a:ea typeface="Calibri" panose="020F0502020204030204" pitchFamily="34" charset="0"/>
                <a:cs typeface="Arial" panose="020B0604020202020204" pitchFamily="34" charset="0"/>
              </a:rPr>
              <a:t> : Les corps apoptotiques sont éliminés par les cellules immunitaires sans déclencher d'inflammation.</a:t>
            </a:r>
            <a:endParaRPr lang="fr-FR" dirty="0">
              <a:effectLst/>
              <a:latin typeface="Times New Roman" panose="02020603050405020304" pitchFamily="18" charset="0"/>
              <a:ea typeface="Calibri" panose="020F0502020204030204" pitchFamily="34" charset="0"/>
              <a:cs typeface="Arial" panose="020B0604020202020204" pitchFamily="34" charset="0"/>
            </a:endParaRPr>
          </a:p>
        </p:txBody>
      </p:sp>
      <p:pic>
        <p:nvPicPr>
          <p:cNvPr id="7" name="Picture 2" descr="Progression des étapes de l'apoptose au cours du temps (de A vers C).... |  Download Scientific Diagr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3122" y="3863662"/>
            <a:ext cx="9679222" cy="27616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0297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15155" y="869324"/>
            <a:ext cx="11088710" cy="5988676"/>
          </a:xfrm>
        </p:spPr>
        <p:txBody>
          <a:bodyPr>
            <a:noAutofit/>
          </a:bodyPr>
          <a:lstStyle/>
          <a:p>
            <a:r>
              <a:rPr lang="fr-FR" sz="8000" b="1" dirty="0" smtClean="0"/>
              <a:t/>
            </a:r>
            <a:br>
              <a:rPr lang="fr-FR" sz="8000" b="1" dirty="0" smtClean="0"/>
            </a:br>
            <a:endParaRPr lang="fr-FR" sz="8800" b="1" i="1" dirty="0">
              <a:effectLst>
                <a:outerShdw blurRad="38100" dist="38100" dir="2700000" algn="tl">
                  <a:srgbClr val="000000">
                    <a:alpha val="43137"/>
                  </a:srgbClr>
                </a:outerShdw>
              </a:effectLst>
            </a:endParaRPr>
          </a:p>
        </p:txBody>
      </p:sp>
      <p:sp>
        <p:nvSpPr>
          <p:cNvPr id="3" name="ZoneTexte 2"/>
          <p:cNvSpPr txBox="1"/>
          <p:nvPr/>
        </p:nvSpPr>
        <p:spPr>
          <a:xfrm>
            <a:off x="0" y="0"/>
            <a:ext cx="12191999" cy="584775"/>
          </a:xfrm>
          <a:prstGeom prst="rect">
            <a:avLst/>
          </a:prstGeom>
          <a:solidFill>
            <a:schemeClr val="tx1"/>
          </a:solidFill>
        </p:spPr>
        <p:txBody>
          <a:bodyPr wrap="square" rtlCol="0">
            <a:spAutoFit/>
          </a:bodyPr>
          <a:lstStyle/>
          <a:p>
            <a:pPr algn="ctr"/>
            <a:r>
              <a:rPr lang="fr-FR" sz="3200" b="1" dirty="0" smtClean="0">
                <a:solidFill>
                  <a:schemeClr val="bg1"/>
                </a:solidFill>
              </a:rPr>
              <a:t>III. Virus et Apoptose</a:t>
            </a:r>
            <a:endParaRPr lang="fr-FR" sz="3200" b="1" dirty="0">
              <a:solidFill>
                <a:schemeClr val="bg1"/>
              </a:solidFill>
            </a:endParaRPr>
          </a:p>
        </p:txBody>
      </p:sp>
      <p:sp>
        <p:nvSpPr>
          <p:cNvPr id="4" name="Rectangle 3"/>
          <p:cNvSpPr/>
          <p:nvPr/>
        </p:nvSpPr>
        <p:spPr>
          <a:xfrm>
            <a:off x="167426" y="869324"/>
            <a:ext cx="11436439" cy="5632311"/>
          </a:xfrm>
          <a:prstGeom prst="rect">
            <a:avLst/>
          </a:prstGeom>
        </p:spPr>
        <p:txBody>
          <a:bodyPr wrap="square">
            <a:spAutoFit/>
          </a:bodyPr>
          <a:lstStyle/>
          <a:p>
            <a:pPr>
              <a:lnSpc>
                <a:spcPct val="150000"/>
              </a:lnSpc>
            </a:pPr>
            <a:r>
              <a:rPr lang="fr-FR" sz="2400" b="1" dirty="0" smtClean="0"/>
              <a:t> </a:t>
            </a:r>
            <a:r>
              <a:rPr lang="fr-FR" sz="2400" b="1" dirty="0"/>
              <a:t>Impact de l'apoptose sur les infections </a:t>
            </a:r>
            <a:r>
              <a:rPr lang="fr-FR" sz="2400" b="1" dirty="0" smtClean="0"/>
              <a:t>virales</a:t>
            </a:r>
            <a:endParaRPr lang="fr-FR" sz="2400" b="1" dirty="0"/>
          </a:p>
          <a:p>
            <a:pPr>
              <a:lnSpc>
                <a:spcPct val="150000"/>
              </a:lnSpc>
            </a:pPr>
            <a:r>
              <a:rPr lang="fr-CA" b="1" i="1" dirty="0">
                <a:solidFill>
                  <a:srgbClr val="FF0000"/>
                </a:solidFill>
              </a:rPr>
              <a:t>a. Rôle protecteur de l'apoptose pour l'hôte</a:t>
            </a:r>
            <a:endParaRPr lang="fr-FR" b="1" i="1" dirty="0">
              <a:solidFill>
                <a:srgbClr val="FF0000"/>
              </a:solidFill>
            </a:endParaRPr>
          </a:p>
          <a:p>
            <a:pPr lvl="0">
              <a:lnSpc>
                <a:spcPct val="150000"/>
              </a:lnSpc>
            </a:pPr>
            <a:r>
              <a:rPr lang="fr-CA" dirty="0"/>
              <a:t>L'apoptose limite la réplication virale en éliminant les cellules infectées avant que les particules virales ne soient libérées.</a:t>
            </a:r>
            <a:endParaRPr lang="fr-FR" dirty="0"/>
          </a:p>
          <a:p>
            <a:pPr lvl="0">
              <a:lnSpc>
                <a:spcPct val="150000"/>
              </a:lnSpc>
            </a:pPr>
            <a:r>
              <a:rPr lang="fr-CA" dirty="0"/>
              <a:t>Les virus enveloppés qui dépendent de la lyse cellulaire pour leur dissémination sont particulièrement affectés</a:t>
            </a:r>
            <a:r>
              <a:rPr lang="fr-CA" dirty="0" smtClean="0"/>
              <a:t>.</a:t>
            </a:r>
          </a:p>
          <a:p>
            <a:pPr>
              <a:lnSpc>
                <a:spcPct val="150000"/>
              </a:lnSpc>
            </a:pPr>
            <a:r>
              <a:rPr lang="fr-FR" b="1" dirty="0"/>
              <a:t>Apoptose et réponse immunitaire</a:t>
            </a:r>
          </a:p>
          <a:p>
            <a:pPr lvl="0">
              <a:lnSpc>
                <a:spcPct val="150000"/>
              </a:lnSpc>
            </a:pPr>
            <a:r>
              <a:rPr lang="fr-FR" b="1" dirty="0" err="1"/>
              <a:t>Cytotoxicité</a:t>
            </a:r>
            <a:r>
              <a:rPr lang="fr-FR" b="1" dirty="0"/>
              <a:t> des lymphocytes T CD8+</a:t>
            </a:r>
            <a:r>
              <a:rPr lang="fr-FR" dirty="0"/>
              <a:t> :</a:t>
            </a:r>
            <a:br>
              <a:rPr lang="fr-FR" dirty="0"/>
            </a:br>
            <a:r>
              <a:rPr lang="fr-FR" dirty="0"/>
              <a:t>Les lymphocytes T cytotoxiques reconnaissent les cellules infectées par un virus (via le CMH-I) et déclenchent l’apoptose via :</a:t>
            </a:r>
          </a:p>
          <a:p>
            <a:pPr lvl="1">
              <a:lnSpc>
                <a:spcPct val="150000"/>
              </a:lnSpc>
            </a:pPr>
            <a:r>
              <a:rPr lang="fr-CA" dirty="0"/>
              <a:t>La libération de </a:t>
            </a:r>
            <a:r>
              <a:rPr lang="fr-CA" dirty="0" err="1"/>
              <a:t>perforines</a:t>
            </a:r>
            <a:r>
              <a:rPr lang="fr-CA" dirty="0"/>
              <a:t> et </a:t>
            </a:r>
            <a:r>
              <a:rPr lang="fr-CA" dirty="0" err="1"/>
              <a:t>granzymes</a:t>
            </a:r>
            <a:r>
              <a:rPr lang="fr-CA" dirty="0"/>
              <a:t>.</a:t>
            </a:r>
            <a:endParaRPr lang="fr-FR" dirty="0"/>
          </a:p>
          <a:p>
            <a:pPr lvl="1">
              <a:lnSpc>
                <a:spcPct val="150000"/>
              </a:lnSpc>
            </a:pPr>
            <a:r>
              <a:rPr lang="fr-CA" dirty="0"/>
              <a:t>L’activation de la voie des récepteurs de mort.</a:t>
            </a:r>
            <a:endParaRPr lang="fr-FR" dirty="0"/>
          </a:p>
          <a:p>
            <a:pPr lvl="0">
              <a:lnSpc>
                <a:spcPct val="150000"/>
              </a:lnSpc>
            </a:pPr>
            <a:r>
              <a:rPr lang="fr-FR" b="1" dirty="0" err="1"/>
              <a:t>Cytotoxicité</a:t>
            </a:r>
            <a:r>
              <a:rPr lang="fr-FR" b="1" dirty="0"/>
              <a:t> des cellules NK</a:t>
            </a:r>
            <a:r>
              <a:rPr lang="fr-FR" dirty="0"/>
              <a:t> :</a:t>
            </a:r>
            <a:br>
              <a:rPr lang="fr-FR" dirty="0"/>
            </a:br>
            <a:r>
              <a:rPr lang="fr-FR" dirty="0"/>
              <a:t>Les cellules NK induisent également l’apoptose des cellules infectées, particulièrement celles qui échappent à la surveillance des lymphocytes T</a:t>
            </a:r>
            <a:r>
              <a:rPr lang="fr-FR" dirty="0" smtClean="0"/>
              <a:t>.</a:t>
            </a:r>
            <a:endParaRPr lang="fr-FR" dirty="0"/>
          </a:p>
        </p:txBody>
      </p:sp>
    </p:spTree>
    <p:extLst>
      <p:ext uri="{BB962C8B-B14F-4D97-AF65-F5344CB8AC3E}">
        <p14:creationId xmlns:p14="http://schemas.microsoft.com/office/powerpoint/2010/main" val="2903039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15155" y="869324"/>
            <a:ext cx="11088710" cy="5988676"/>
          </a:xfrm>
        </p:spPr>
        <p:txBody>
          <a:bodyPr>
            <a:noAutofit/>
          </a:bodyPr>
          <a:lstStyle/>
          <a:p>
            <a:r>
              <a:rPr lang="fr-FR" sz="8000" b="1" dirty="0" smtClean="0"/>
              <a:t/>
            </a:r>
            <a:br>
              <a:rPr lang="fr-FR" sz="8000" b="1" dirty="0" smtClean="0"/>
            </a:br>
            <a:endParaRPr lang="fr-FR" sz="8800" b="1" i="1" dirty="0">
              <a:effectLst>
                <a:outerShdw blurRad="38100" dist="38100" dir="2700000" algn="tl">
                  <a:srgbClr val="000000">
                    <a:alpha val="43137"/>
                  </a:srgbClr>
                </a:outerShdw>
              </a:effectLst>
            </a:endParaRPr>
          </a:p>
        </p:txBody>
      </p:sp>
      <p:sp>
        <p:nvSpPr>
          <p:cNvPr id="3" name="ZoneTexte 2"/>
          <p:cNvSpPr txBox="1"/>
          <p:nvPr/>
        </p:nvSpPr>
        <p:spPr>
          <a:xfrm>
            <a:off x="0" y="0"/>
            <a:ext cx="12191999" cy="584775"/>
          </a:xfrm>
          <a:prstGeom prst="rect">
            <a:avLst/>
          </a:prstGeom>
          <a:solidFill>
            <a:schemeClr val="tx1"/>
          </a:solidFill>
        </p:spPr>
        <p:txBody>
          <a:bodyPr wrap="square" rtlCol="0">
            <a:spAutoFit/>
          </a:bodyPr>
          <a:lstStyle/>
          <a:p>
            <a:pPr algn="ctr"/>
            <a:r>
              <a:rPr lang="fr-FR" sz="3200" b="1" dirty="0" smtClean="0">
                <a:solidFill>
                  <a:schemeClr val="bg1"/>
                </a:solidFill>
              </a:rPr>
              <a:t>III. Virus et Apoptose</a:t>
            </a:r>
            <a:endParaRPr lang="fr-FR" sz="3200" b="1" dirty="0">
              <a:solidFill>
                <a:schemeClr val="bg1"/>
              </a:solidFill>
            </a:endParaRPr>
          </a:p>
        </p:txBody>
      </p:sp>
      <p:sp>
        <p:nvSpPr>
          <p:cNvPr id="4" name="Rectangle 3"/>
          <p:cNvSpPr/>
          <p:nvPr/>
        </p:nvSpPr>
        <p:spPr>
          <a:xfrm>
            <a:off x="167426" y="584775"/>
            <a:ext cx="11436439" cy="5185394"/>
          </a:xfrm>
          <a:prstGeom prst="rect">
            <a:avLst/>
          </a:prstGeom>
        </p:spPr>
        <p:txBody>
          <a:bodyPr wrap="square">
            <a:spAutoFit/>
          </a:bodyPr>
          <a:lstStyle/>
          <a:p>
            <a:pPr>
              <a:lnSpc>
                <a:spcPct val="200000"/>
              </a:lnSpc>
            </a:pPr>
            <a:r>
              <a:rPr lang="fr-FR" sz="2400" b="1" dirty="0" smtClean="0"/>
              <a:t> </a:t>
            </a:r>
            <a:r>
              <a:rPr lang="fr-FR" sz="2400" b="1" dirty="0"/>
              <a:t>Impact de l'apoptose sur les infections </a:t>
            </a:r>
            <a:r>
              <a:rPr lang="fr-FR" sz="2400" b="1" dirty="0" smtClean="0"/>
              <a:t>virales</a:t>
            </a:r>
            <a:endParaRPr lang="fr-FR" sz="2400" b="1" dirty="0"/>
          </a:p>
          <a:p>
            <a:pPr>
              <a:lnSpc>
                <a:spcPct val="200000"/>
              </a:lnSpc>
            </a:pPr>
            <a:r>
              <a:rPr lang="fr-CA" b="1" i="1" dirty="0" smtClean="0">
                <a:solidFill>
                  <a:srgbClr val="FF0000"/>
                </a:solidFill>
              </a:rPr>
              <a:t>ab</a:t>
            </a:r>
            <a:r>
              <a:rPr lang="fr-CA" b="1" i="1" dirty="0">
                <a:solidFill>
                  <a:srgbClr val="FF0000"/>
                </a:solidFill>
              </a:rPr>
              <a:t>. Manipulation de l'apoptose par les virus</a:t>
            </a:r>
            <a:endParaRPr lang="fr-FR" b="1" i="1" dirty="0">
              <a:solidFill>
                <a:srgbClr val="FF0000"/>
              </a:solidFill>
            </a:endParaRPr>
          </a:p>
          <a:p>
            <a:pPr>
              <a:lnSpc>
                <a:spcPct val="200000"/>
              </a:lnSpc>
            </a:pPr>
            <a:r>
              <a:rPr lang="fr-FR" dirty="0"/>
              <a:t>Les virus développent deux stratégies principales :</a:t>
            </a:r>
          </a:p>
          <a:p>
            <a:pPr lvl="0">
              <a:lnSpc>
                <a:spcPct val="200000"/>
              </a:lnSpc>
            </a:pPr>
            <a:r>
              <a:rPr lang="fr-FR" b="1" dirty="0">
                <a:solidFill>
                  <a:schemeClr val="accent1"/>
                </a:solidFill>
              </a:rPr>
              <a:t>Inhibition de l'apoptose</a:t>
            </a:r>
            <a:r>
              <a:rPr lang="fr-FR" dirty="0">
                <a:solidFill>
                  <a:schemeClr val="accent1"/>
                </a:solidFill>
              </a:rPr>
              <a:t> </a:t>
            </a:r>
            <a:r>
              <a:rPr lang="fr-FR" dirty="0" smtClean="0"/>
              <a:t>: </a:t>
            </a:r>
            <a:r>
              <a:rPr lang="fr-CA" dirty="0" smtClean="0"/>
              <a:t>Retarder </a:t>
            </a:r>
            <a:r>
              <a:rPr lang="fr-CA" dirty="0"/>
              <a:t>la mort cellulaire pour permettre leur réplication complète.</a:t>
            </a:r>
            <a:endParaRPr lang="fr-FR" dirty="0"/>
          </a:p>
          <a:p>
            <a:pPr lvl="2">
              <a:lnSpc>
                <a:spcPct val="200000"/>
              </a:lnSpc>
            </a:pPr>
            <a:r>
              <a:rPr lang="fr-CA" b="1" dirty="0" smtClean="0"/>
              <a:t>Virus </a:t>
            </a:r>
            <a:r>
              <a:rPr lang="fr-CA" b="1" dirty="0"/>
              <a:t>Epstein-Barr (EBV)</a:t>
            </a:r>
            <a:r>
              <a:rPr lang="fr-CA" dirty="0"/>
              <a:t> : Produit des protéines (ex. : BHRF1) similaires à Bcl-2, une protéine anti-apoptotique.</a:t>
            </a:r>
            <a:endParaRPr lang="fr-FR" dirty="0"/>
          </a:p>
          <a:p>
            <a:pPr lvl="2">
              <a:lnSpc>
                <a:spcPct val="200000"/>
              </a:lnSpc>
            </a:pPr>
            <a:r>
              <a:rPr lang="fr-CA" b="1" dirty="0"/>
              <a:t>Virus de l'immunodéficience humaine (VIH)</a:t>
            </a:r>
            <a:r>
              <a:rPr lang="fr-CA" dirty="0"/>
              <a:t> : Supprime les voies apoptotiques dans les lymphocytes T infectés.</a:t>
            </a:r>
            <a:endParaRPr lang="fr-FR" dirty="0"/>
          </a:p>
          <a:p>
            <a:pPr lvl="0">
              <a:lnSpc>
                <a:spcPct val="200000"/>
              </a:lnSpc>
            </a:pPr>
            <a:r>
              <a:rPr lang="fr-FR" b="1" dirty="0">
                <a:solidFill>
                  <a:schemeClr val="accent1"/>
                </a:solidFill>
              </a:rPr>
              <a:t>Induction prématurée de l'apoptose</a:t>
            </a:r>
            <a:r>
              <a:rPr lang="fr-FR" dirty="0">
                <a:solidFill>
                  <a:schemeClr val="accent1"/>
                </a:solidFill>
              </a:rPr>
              <a:t> :</a:t>
            </a:r>
          </a:p>
          <a:p>
            <a:pPr lvl="2">
              <a:lnSpc>
                <a:spcPct val="200000"/>
              </a:lnSpc>
            </a:pPr>
            <a:r>
              <a:rPr lang="fr-CA" b="1" dirty="0" smtClean="0"/>
              <a:t>Virus </a:t>
            </a:r>
            <a:r>
              <a:rPr lang="fr-CA" b="1" dirty="0"/>
              <a:t>de la grippe</a:t>
            </a:r>
            <a:r>
              <a:rPr lang="fr-CA" dirty="0"/>
              <a:t> : Induit l'apoptose pour se libérer et disséminer dans les voies respiratoires.</a:t>
            </a:r>
            <a:endParaRPr lang="fr-FR" dirty="0"/>
          </a:p>
          <a:p>
            <a:pPr lvl="2">
              <a:lnSpc>
                <a:spcPct val="200000"/>
              </a:lnSpc>
            </a:pPr>
            <a:r>
              <a:rPr lang="fr-CA" b="1" dirty="0"/>
              <a:t>Virus de la rougeole</a:t>
            </a:r>
            <a:r>
              <a:rPr lang="fr-CA" dirty="0"/>
              <a:t> : Stimule l'apoptose des lymphocytes T pour affaiblir la réponse immunitaire.</a:t>
            </a:r>
            <a:endParaRPr lang="fr-FR" dirty="0"/>
          </a:p>
        </p:txBody>
      </p:sp>
    </p:spTree>
    <p:extLst>
      <p:ext uri="{BB962C8B-B14F-4D97-AF65-F5344CB8AC3E}">
        <p14:creationId xmlns:p14="http://schemas.microsoft.com/office/powerpoint/2010/main" val="366076558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799</TotalTime>
  <Words>1647</Words>
  <Application>Microsoft Office PowerPoint</Application>
  <PresentationFormat>Grand écran</PresentationFormat>
  <Paragraphs>117</Paragraphs>
  <Slides>17</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17</vt:i4>
      </vt:variant>
    </vt:vector>
  </HeadingPairs>
  <TitlesOfParts>
    <vt:vector size="24" baseType="lpstr">
      <vt:lpstr>Arial</vt:lpstr>
      <vt:lpstr>Calibri</vt:lpstr>
      <vt:lpstr>Calibri Light</vt:lpstr>
      <vt:lpstr>Courier New</vt:lpstr>
      <vt:lpstr>Symbol</vt:lpstr>
      <vt:lpstr>Times New Roman</vt:lpstr>
      <vt:lpstr>Thème Office</vt:lpstr>
      <vt:lpstr> Chapitre V  INFECTIONS VIRALES  -Les virus et Apoptose -Les réponses immunitaires aux infections virales chez les animaux (Immunité naturelle et acquise) -Evasion des réponses immunitaires par les virus</vt:lpstr>
      <vt:lpstr>I.1. Coronavirus Historique Les coronavirus (CoVs) sont une famille de virus à ARN simple brin, identifiés pour la première fois dans les années 1960. Ils provoquent des maladies respiratoires, gastro-intestinales, et parfois neurologiques chez les humains et les animaux. Voici les principales étapes de leur découverte et évolution : Années 1960 : Découverte initiale Les premiers coronavirus humains (HCoV-229E et HCoV-OC43) ont été isolés chez des patients présentant des symptômes de rhume banal. Ces virus causaient des infections respiratoires légères. Années 2000 : Émergence de formes graves 2002-2003 : SRAS-CoV (Syndrome Respiratoire Aigu Sévère) Originaire de Chine, ce coronavirus a causé une pandémie mondiale avec environ 8 000 cas et un taux de mortalité de 10%. 2012 : MERS-CoV (Middle East Respiratory Syndrome) Identifié pour la première fois en Arabie Saoudite, ce virus zoonotique a un taux de mortalité élevé (~35%), mais une propagation limitée. 2019-2020 : Apparition du SARS-CoV-2 En décembre 2019, un nouveau coronavirus, le SARS-CoV-2, a été détecté à Wuhan, en Chine. Responsable de la maladie COVID-19, il a déclenché une pandémie mondiale, causant des millions de décès et des perturbations économiques et sociales sans précédent. Évolution et impact actuel Depuis 2020, plusieurs variants du SARS-CoV-2 (Alpha, Delta, Omicron, etc.) ont émergé, certains présentant une transmissibilité accrue ou une résistance partielle à l'immunité. Les efforts mondiaux se sont concentrés sur la vaccination et le développement de traitements antiviraux. Les coronavirus, initialement associés à des maladies bénignes, se sont révélés capables de provoquer des pandémies graves, illustrant leur potentiel d'adaptation et leur menace pour la santé publique.</vt:lpstr>
      <vt:lpstr>I.1. Coronavirus Structure Les coronavirus possèdent un génome constitué d’un ARN simple brin linéaire, non segmenté, de polarité positive. Ce génome, d’environ 30 kb (le plus grand parmi les virus à ARN), peut être directement traduit en protéines et code pour 7 à 10 protéines.  La réplicase: essentielle pour la réplication virale. Les protéines structurales, notamment : N (nucléocapside) : une nucléoprotéine qui s’associe à l’ARN viral pour former la nucléocapside. S (spike) : une glycoprotéine de grande taille présente sur l’enveloppe. Elle forme des spicules à la surface du virus, responsables de l’attachement à la cellule hôte, de la fusion membranaire et de l’induction d’anticorps neutralisants. E (enveloppe)  M (membrane) : la protéine M, interagit avec les protéines S et N. HE (hemagglutinin esterase) : présente uniquement chez certains coronavirus. </vt:lpstr>
      <vt:lpstr>I.1. Coronavirus Principaux récepteurs de l'hôte : SARS-CoV et SARS-CoV-2 : Récepteur ACE2 (Enzyme de Conversion de l'Angiotensine 2) Expression : L'ACE2 est exprimé dans divers tissus, notamment les cellules épithéliales des voies respiratoires, les poumons, le cœur, les reins et l'intestin. La protéine S du SARS-CoV-2 a une affinité élevée pour ACE2, facilitant l'entrée dans les cellules humaines.  MERS-CoV : Récepteur DPP4 (Dipeptidyl Peptidase 4) Expression : Présent principalement dans les voies respiratoires inférieures, le foie, les reins et certains tissus immunitaires. </vt:lpstr>
      <vt:lpstr>Voies d'entrée du SARS-CoV-2 dans les cellules hôtes :  Fixation au récepteur ACE2 : Le domaine de liaison au récepteur (RBD) de la sous-unité S1 de la protéine Spike se lie à l’enzyme de conversion de l’angiotensine 2 (ACE2), présente sur les cellules épithéliales des voies respiratoires et de l’intestin. Entrée par fusion membranaire directe : La protéine Spike, initialement inactive, est clivée par la protéase TMPRSS2, proche du récepteur ACE2, ce qui active la sous-unité S2. Cette activation déclenche la fusion des membranes virale et cellulaire, permettant l’entrée du génome viral dans la cellule hôte. Entrée par endocytose : Le virus peut être internalisé par endocytose, où l'activation de la protéine Spike se produit dans les endosomes, grâce à des enzymes comme furine et cathepsines B/L (CatB/L). Cela favorise la fusion de l’enveloppe virale avec la membrane de l’endosome et libère l'ARN viral dans le cytoplasme.</vt:lpstr>
      <vt:lpstr> </vt:lpstr>
      <vt:lpstr> </vt:lpstr>
      <vt:lpstr> </vt:lpstr>
      <vt:lpstr> </vt:lpstr>
      <vt:lpstr> </vt:lpstr>
      <vt:lpstr> </vt:lpstr>
      <vt:lpstr> </vt:lpstr>
      <vt:lpstr> </vt:lpstr>
      <vt:lpstr> </vt:lpstr>
      <vt:lpstr> </vt:lpstr>
      <vt:lpstr> </vt:lpstr>
      <vt:lpst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V  INFECTIONS VIRALES</dc:title>
  <dc:creator>pms</dc:creator>
  <cp:lastModifiedBy>pms</cp:lastModifiedBy>
  <cp:revision>21</cp:revision>
  <dcterms:created xsi:type="dcterms:W3CDTF">2024-11-22T21:30:35Z</dcterms:created>
  <dcterms:modified xsi:type="dcterms:W3CDTF">2024-11-23T10:50:21Z</dcterms:modified>
</cp:coreProperties>
</file>