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ink/ink1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90" r:id="rId2"/>
    <p:sldId id="293" r:id="rId3"/>
    <p:sldId id="294" r:id="rId4"/>
    <p:sldId id="319" r:id="rId5"/>
    <p:sldId id="308" r:id="rId6"/>
    <p:sldId id="295" r:id="rId7"/>
    <p:sldId id="296" r:id="rId8"/>
    <p:sldId id="299" r:id="rId9"/>
    <p:sldId id="300" r:id="rId10"/>
    <p:sldId id="309" r:id="rId11"/>
    <p:sldId id="310" r:id="rId12"/>
    <p:sldId id="321" r:id="rId13"/>
    <p:sldId id="316" r:id="rId14"/>
    <p:sldId id="320" r:id="rId15"/>
    <p:sldId id="317" r:id="rId16"/>
    <p:sldId id="318" r:id="rId17"/>
    <p:sldId id="314" r:id="rId18"/>
    <p:sldId id="315" r:id="rId19"/>
    <p:sldId id="313" r:id="rId20"/>
    <p:sldId id="311" r:id="rId21"/>
    <p:sldId id="312" r:id="rId22"/>
    <p:sldId id="301" r:id="rId23"/>
    <p:sldId id="303" r:id="rId24"/>
    <p:sldId id="302" r:id="rId25"/>
  </p:sldIdLst>
  <p:sldSz cx="9144000" cy="6858000" type="screen4x3"/>
  <p:notesSz cx="10234613" cy="70993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434999" cy="354965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7247" y="1"/>
            <a:ext cx="4434999" cy="354965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763B9A-F10A-4831-BD6C-8919FA204B9F}" type="datetimeFigureOut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743103"/>
            <a:ext cx="4434999" cy="354965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7247" y="6743103"/>
            <a:ext cx="4434999" cy="354965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1743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7.18894" units="1/cm"/>
          <inkml:channelProperty channel="Y" name="resolution" value="47.11657" units="1/cm"/>
        </inkml:channelProperties>
      </inkml:inkSource>
      <inkml:timestamp xml:id="ts0" timeString="2024-10-03T08:54:03.0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2679 13568,'25'0,"99"0,-50 0,-24 0,24-25,-24 25,24 0,1-24,-1 24,50 0,-99 0,24 0,-24 0,50 0,-51 0,76-50,-75 50,24 0,-24-25,0 25,49 0,-49 0,25 0,-26 0,1 0,0 0,0 0,24 0,-24 0,0 0,0 0,0 0,24 0,-24 0,0 0</inkml:trace>
  <inkml:trace contextRef="#ctx0" brushRef="#br0" timeOffset="14111.1665">19472 9947,'24'0,"1"0,0 0,0 0,0 0,0 0,49 0,-49 0,24 0,26 0,-50 0,24 0,-24 0,0 0,-50 0</inkml:trace>
  <inkml:trace contextRef="#ctx0" brushRef="#br0" timeOffset="26707.5064">17264 12129,'25'0,"0"0,-25-24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5475" cy="35536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551" y="0"/>
            <a:ext cx="4435475" cy="35536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A7B86-0460-4C22-AA7F-2497473BC8A5}" type="datetimeFigureOut">
              <a:rPr lang="fr-FR" smtClean="0"/>
              <a:pPr/>
              <a:t>03/10/2024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43275" y="533400"/>
            <a:ext cx="3549650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3939" y="3372762"/>
            <a:ext cx="8186737" cy="3193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742351"/>
            <a:ext cx="4435475" cy="355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551" y="6742351"/>
            <a:ext cx="4435475" cy="355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8597D-2753-40AE-86B4-98EE1643BEE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554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48597D-2753-40AE-86B4-98EE1643BEE3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5334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DC523-90BE-482F-A2AD-4782B00389C1}" type="datetime1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072E-2EAB-4823-BF29-AB117651015B}" type="datetime1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583D3-1EE1-4CD8-95A2-0D40C38D5AAC}" type="datetime1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E2AC-4BF0-489D-8534-8FEB09013695}" type="datetime1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C690E-9BFE-4066-8AFB-3E61D20E4E7C}" type="datetime1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96975-2FE3-4157-823E-F5F02796A822}" type="datetime1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914E-B498-4791-A1F4-FF24F3C4DD5F}" type="datetime1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52F5-5DDA-4E42-BEBC-E6E6F7D19250}" type="datetime1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BBBD-F0AC-41CF-B0DE-81CBEE81692E}" type="datetime1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ACB9F-2910-4817-AEA2-15F2CF4662AA}" type="datetime1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CD37D-663F-4489-9F36-4700BE122E9E}" type="datetime1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87314D-DC1B-4774-9AB2-D36AF736B8DF}" type="datetime1">
              <a:rPr lang="fr-FR" smtClean="0"/>
              <a:pPr/>
              <a:t>03/10/2024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772816"/>
            <a:ext cx="7858148" cy="1941912"/>
          </a:xfrm>
        </p:spPr>
        <p:txBody>
          <a:bodyPr>
            <a:noAutofit/>
          </a:bodyPr>
          <a:lstStyle/>
          <a:p>
            <a:pPr algn="ctr"/>
            <a:r>
              <a:rPr lang="en" sz="4400" b="1" dirty="0" smtClean="0">
                <a:solidFill>
                  <a:srgbClr val="C00000"/>
                </a:solidFill>
              </a:rPr>
              <a:t>Chapter 1</a:t>
            </a:r>
            <a:br>
              <a:rPr lang="en" sz="4400" b="1" dirty="0" smtClean="0">
                <a:solidFill>
                  <a:srgbClr val="C00000"/>
                </a:solidFill>
              </a:rPr>
            </a:br>
            <a:r>
              <a:rPr lang="en" sz="4400" b="1" dirty="0" smtClean="0">
                <a:solidFill>
                  <a:srgbClr val="C00000"/>
                </a:solidFill>
              </a:rPr>
              <a:t>Algorithmics and complexity</a:t>
            </a:r>
            <a:endParaRPr lang="fr-FR" sz="4400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531"/>
    </mc:Choice>
    <mc:Fallback xmlns="">
      <p:transition spd="slow" advTm="5953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501122" cy="5572164"/>
          </a:xfrm>
        </p:spPr>
        <p:txBody>
          <a:bodyPr>
            <a:noAutofit/>
          </a:bodyPr>
          <a:lstStyle/>
          <a:p>
            <a:pPr marL="273050" lvl="0" indent="-273050" algn="just">
              <a:lnSpc>
                <a:spcPct val="150000"/>
              </a:lnSpc>
              <a:buFont typeface="+mj-lt"/>
              <a:buAutoNum type="arabicParenR" startAt="4"/>
            </a:pPr>
            <a:r>
              <a:rPr lang="en" sz="2000" b="1" dirty="0" smtClean="0"/>
              <a:t>Loop complexity: </a:t>
            </a:r>
            <a:r>
              <a:rPr lang="en" sz="2000" b="1" dirty="0" smtClean="0">
                <a:solidFill>
                  <a:srgbClr val="002060"/>
                </a:solidFill>
              </a:rPr>
              <a:t>the complexity of a loop is equal to the sum, over all iterations, of the complexity of evaluating the exit condition and the complexity of the statement block in the body of the loop.</a:t>
            </a:r>
          </a:p>
          <a:p>
            <a:pPr marL="457200" lvl="0" indent="-457200">
              <a:buNone/>
            </a:pPr>
            <a:endParaRPr lang="en" sz="2000" b="1" dirty="0" smtClean="0"/>
          </a:p>
          <a:p>
            <a:pPr marL="355600" lvl="0" indent="-355600">
              <a:buNone/>
            </a:pPr>
            <a:r>
              <a:rPr lang="en" sz="2000" b="1" dirty="0" smtClean="0"/>
              <a:t>	Example</a:t>
            </a:r>
          </a:p>
          <a:p>
            <a:pPr marL="355600" lvl="0" indent="-355600">
              <a:buNone/>
            </a:pPr>
            <a:r>
              <a:rPr lang="en" sz="2000" dirty="0" smtClean="0"/>
              <a:t>	Read(N); i=1;</a:t>
            </a:r>
          </a:p>
          <a:p>
            <a:pPr marL="457200" lvl="0" indent="-457200">
              <a:buNone/>
              <a:tabLst>
                <a:tab pos="355600" algn="l"/>
              </a:tabLst>
            </a:pPr>
            <a:r>
              <a:rPr lang="en" sz="2000" dirty="0" smtClean="0"/>
              <a:t>	While (i&lt;=N )do</a:t>
            </a:r>
          </a:p>
          <a:p>
            <a:pPr marL="457200" lvl="0" indent="-457200">
              <a:buNone/>
            </a:pPr>
            <a:r>
              <a:rPr lang="en" sz="2000" dirty="0" smtClean="0"/>
              <a:t>		S=s+i;</a:t>
            </a:r>
          </a:p>
          <a:p>
            <a:pPr marL="457200" lvl="0" indent="-457200">
              <a:buNone/>
            </a:pPr>
            <a:r>
              <a:rPr lang="en" sz="2000" dirty="0" smtClean="0"/>
              <a:t>		i=i+1;</a:t>
            </a:r>
          </a:p>
          <a:p>
            <a:pPr marL="355600" lvl="0" indent="-355600">
              <a:buNone/>
            </a:pPr>
            <a:r>
              <a:rPr lang="en" sz="2000" dirty="0" smtClean="0"/>
              <a:t>	End While</a:t>
            </a:r>
            <a:endParaRPr lang="fr-FR" sz="20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2400" b="1" u="sng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3. Rules for calculating the complexity of an algorithm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203848" y="2780928"/>
            <a:ext cx="5688632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en" dirty="0" smtClean="0"/>
              <a:t>In this loop we have N iterations</a:t>
            </a:r>
          </a:p>
          <a:p>
            <a:pPr marL="177800" indent="-177800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en" dirty="0" smtClean="0"/>
              <a:t>The comparison i&lt;=N is performed N+1 times (N iterations of the loop plus once to exit the loop)</a:t>
            </a:r>
          </a:p>
          <a:p>
            <a:pPr marL="177800" indent="-177800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en" dirty="0" smtClean="0"/>
              <a:t>In the instruction block we have 4 instructions each executed N times.</a:t>
            </a:r>
          </a:p>
          <a:p>
            <a:pPr marL="177800" indent="-177800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en" dirty="0" smtClean="0"/>
              <a:t>The complexity of the loop is therefore 5N+1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785794"/>
            <a:ext cx="8286808" cy="5572164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arenR" startAt="5"/>
            </a:pPr>
            <a:r>
              <a:rPr lang="en" sz="2400" b="1" dirty="0" smtClean="0"/>
              <a:t>Subprograms (functions and procedures)</a:t>
            </a:r>
          </a:p>
          <a:p>
            <a:pPr marL="0" lvl="0" indent="0" algn="just">
              <a:buNone/>
            </a:pPr>
            <a:r>
              <a:rPr lang="en" sz="2000" b="1" dirty="0" smtClean="0">
                <a:solidFill>
                  <a:srgbClr val="002060"/>
                </a:solidFill>
              </a:rPr>
              <a:t>The complexity of calling a subprogram equals the sum of the complexities of its instructions.</a:t>
            </a:r>
          </a:p>
          <a:p>
            <a:pPr marL="0" lvl="0" indent="0" algn="just">
              <a:buNone/>
            </a:pPr>
            <a:r>
              <a:rPr lang="en" sz="2000" b="1" dirty="0" smtClean="0">
                <a:solidFill>
                  <a:srgbClr val="002060"/>
                </a:solidFill>
              </a:rPr>
              <a:t>Example: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b="1" dirty="0"/>
              <a:t>Algorithm </a:t>
            </a:r>
            <a:r>
              <a:rPr lang="en" sz="2000" dirty="0"/>
              <a:t>: sum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dirty="0"/>
              <a:t> N, </a:t>
            </a:r>
            <a:r>
              <a:rPr lang="en" sz="2000" dirty="0" smtClean="0"/>
              <a:t>i, S: integer</a:t>
            </a:r>
          </a:p>
          <a:p>
            <a:pPr marL="35560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b="1" dirty="0" smtClean="0"/>
              <a:t>Function sum (N: integer): integer</a:t>
            </a:r>
          </a:p>
          <a:p>
            <a:pPr marL="35560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dirty="0"/>
              <a:t>i, S: integer</a:t>
            </a:r>
          </a:p>
          <a:p>
            <a:pPr marL="35560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b="1" dirty="0" smtClean="0"/>
              <a:t>Begin</a:t>
            </a:r>
            <a:endParaRPr lang="en" sz="2000" b="1" dirty="0"/>
          </a:p>
          <a:p>
            <a:pPr marL="35560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000" dirty="0" smtClean="0">
                <a:sym typeface="Wingdings" pitchFamily="2" charset="2"/>
              </a:rPr>
              <a:t>    S 0;</a:t>
            </a:r>
            <a:endParaRPr lang="fr-FR" sz="2000" dirty="0" smtClean="0"/>
          </a:p>
          <a:p>
            <a:pPr marL="35560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000" dirty="0" smtClean="0"/>
              <a:t>    For i </a:t>
            </a:r>
            <a:r>
              <a:rPr lang="en" sz="2000" dirty="0" smtClean="0">
                <a:sym typeface="Wingdings" pitchFamily="2" charset="2"/>
              </a:rPr>
              <a:t>1 to N </a:t>
            </a:r>
            <a:r>
              <a:rPr lang="en" sz="2000" dirty="0" smtClean="0"/>
              <a:t> </a:t>
            </a:r>
            <a:r>
              <a:rPr lang="en" sz="2000" dirty="0"/>
              <a:t>do</a:t>
            </a:r>
          </a:p>
          <a:p>
            <a:pPr marL="35560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000" dirty="0"/>
              <a:t> </a:t>
            </a:r>
            <a:r>
              <a:rPr lang="en" sz="2000" dirty="0" smtClean="0"/>
              <a:t>	   S    </a:t>
            </a:r>
            <a:r>
              <a:rPr lang="en" sz="2000" dirty="0" smtClean="0">
                <a:sym typeface="Wingdings" pitchFamily="2" charset="2"/>
              </a:rPr>
              <a:t>    S+i</a:t>
            </a:r>
            <a:r>
              <a:rPr lang="en" sz="2000" dirty="0">
                <a:sym typeface="Wingdings" pitchFamily="2" charset="2"/>
              </a:rPr>
              <a:t>;</a:t>
            </a:r>
          </a:p>
          <a:p>
            <a:pPr marL="35560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000" dirty="0" smtClean="0">
                <a:sym typeface="Wingdings" pitchFamily="2" charset="2"/>
              </a:rPr>
              <a:t>     End for </a:t>
            </a:r>
            <a:endParaRPr lang="en" sz="2000" dirty="0">
              <a:sym typeface="Wingdings" pitchFamily="2" charset="2"/>
            </a:endParaRPr>
          </a:p>
          <a:p>
            <a:pPr marL="35560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000" dirty="0" smtClean="0">
                <a:sym typeface="Wingdings" pitchFamily="2" charset="2"/>
              </a:rPr>
              <a:t>     Return (s);</a:t>
            </a:r>
          </a:p>
          <a:p>
            <a:pPr marL="35560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000" b="1" dirty="0" smtClean="0">
                <a:sym typeface="Wingdings" pitchFamily="2" charset="2"/>
              </a:rPr>
              <a:t>End</a:t>
            </a:r>
            <a:r>
              <a:rPr lang="en" sz="2000" dirty="0" smtClean="0">
                <a:sym typeface="Wingdings" pitchFamily="2" charset="2"/>
              </a:rPr>
              <a:t> </a:t>
            </a:r>
            <a:endParaRPr lang="en" sz="2000" dirty="0">
              <a:sym typeface="Wingdings" pitchFamily="2" charset="2"/>
            </a:endParaRPr>
          </a:p>
          <a:p>
            <a:pPr marL="0" lvl="0" indent="0" algn="just">
              <a:buNone/>
            </a:pPr>
            <a:endParaRPr lang="fr-FR" sz="2000" b="1" dirty="0" smtClean="0">
              <a:solidFill>
                <a:prstClr val="black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2400" b="1" u="sng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3. Rules for calculating the complexity of an algorithm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11</a:t>
            </a:fld>
            <a:endParaRPr 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698894"/>
              </p:ext>
            </p:extLst>
          </p:nvPr>
        </p:nvGraphicFramePr>
        <p:xfrm>
          <a:off x="5580112" y="2524919"/>
          <a:ext cx="2615952" cy="3975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976"/>
                <a:gridCol w="1307976"/>
              </a:tblGrid>
              <a:tr h="390901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Operation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Number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fr-FR" dirty="0" smtClean="0"/>
                        <a:t>Op1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</a:t>
                      </a:r>
                      <a:endParaRPr lang="fr-FR" b="1" dirty="0"/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fr-FR" dirty="0" smtClean="0"/>
                        <a:t>Op2 (i </a:t>
                      </a:r>
                      <a:r>
                        <a:rPr lang="fr-FR" dirty="0" smtClean="0">
                          <a:sym typeface="Wingdings" pitchFamily="2" charset="2"/>
                        </a:rPr>
                        <a:t>1)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</a:t>
                      </a:r>
                      <a:endParaRPr lang="fr-FR" b="1" dirty="0"/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fr-FR" dirty="0" smtClean="0"/>
                        <a:t>Op3 (i ≤N)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N+1</a:t>
                      </a:r>
                      <a:endParaRPr lang="fr-FR" b="1" dirty="0"/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fr-FR" dirty="0" smtClean="0"/>
                        <a:t>Op4 (</a:t>
                      </a:r>
                      <a:r>
                        <a:rPr lang="fr-FR" dirty="0" smtClean="0"/>
                        <a:t>i </a:t>
                      </a:r>
                      <a:r>
                        <a:rPr lang="fr-FR" dirty="0" smtClean="0">
                          <a:sym typeface="Wingdings" pitchFamily="2" charset="2"/>
                        </a:rPr>
                        <a:t>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fr-FR" dirty="0" smtClean="0"/>
                        <a:t>Op5 (i+1)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fr-FR" dirty="0" smtClean="0"/>
                        <a:t>Op6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fr-FR" dirty="0" smtClean="0"/>
                        <a:t>Op7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N</a:t>
                      </a:r>
                      <a:endParaRPr lang="fr-FR" b="1" dirty="0"/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fr-FR" dirty="0" smtClean="0"/>
                        <a:t>Op8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</a:t>
                      </a:r>
                      <a:endParaRPr lang="fr-FR" b="1" dirty="0"/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5N </a:t>
                      </a:r>
                      <a:r>
                        <a:rPr lang="fr-FR" sz="2400" b="1" dirty="0" smtClean="0"/>
                        <a:t>+ 4</a:t>
                      </a:r>
                      <a:endParaRPr lang="fr-FR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915816" y="4834026"/>
            <a:ext cx="21046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Op2, Op3, </a:t>
            </a:r>
            <a:r>
              <a:rPr lang="fr-FR" b="1" dirty="0" smtClean="0">
                <a:solidFill>
                  <a:srgbClr val="C00000"/>
                </a:solidFill>
              </a:rPr>
              <a:t>Op4, Op5</a:t>
            </a:r>
            <a:endParaRPr lang="fr-FR" b="1" dirty="0">
              <a:solidFill>
                <a:srgbClr val="C00000"/>
              </a:solidFill>
            </a:endParaRPr>
          </a:p>
          <a:p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03773" y="5480357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Op6</a:t>
            </a:r>
            <a:endParaRPr lang="fr-FR" b="1" dirty="0">
              <a:solidFill>
                <a:srgbClr val="C00000"/>
              </a:solidFill>
            </a:endParaRPr>
          </a:p>
          <a:p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327193" y="5515257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Op6</a:t>
            </a:r>
            <a:r>
              <a:rPr lang="fr-FR" b="1" dirty="0">
                <a:solidFill>
                  <a:srgbClr val="C00000"/>
                </a:solidFill>
              </a:rPr>
              <a:t>7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684802" y="4504817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Op1</a:t>
            </a:r>
            <a:endParaRPr lang="fr-FR" b="1" dirty="0">
              <a:solidFill>
                <a:srgbClr val="C00000"/>
              </a:solidFill>
            </a:endParaRPr>
          </a:p>
          <a:p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95736" y="6021288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Op8</a:t>
            </a:r>
            <a:endParaRPr lang="fr-FR" b="1" dirty="0">
              <a:solidFill>
                <a:srgbClr val="C00000"/>
              </a:solidFill>
            </a:endParaRPr>
          </a:p>
          <a:p>
            <a:endParaRPr lang="fr-FR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1" name="Encre 10"/>
              <p14:cNvContentPartPr/>
              <p14:nvPr/>
            </p14:nvContentPartPr>
            <p14:xfrm>
              <a:off x="964440" y="3580920"/>
              <a:ext cx="6224400" cy="1303920"/>
            </p14:xfrm>
          </p:contentPart>
        </mc:Choice>
        <mc:Fallback>
          <p:pic>
            <p:nvPicPr>
              <p:cNvPr id="11" name="Encre 10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5080" y="3571560"/>
                <a:ext cx="6243120" cy="132264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Accolade fermante 11"/>
          <p:cNvSpPr/>
          <p:nvPr/>
        </p:nvSpPr>
        <p:spPr>
          <a:xfrm>
            <a:off x="7524328" y="3429000"/>
            <a:ext cx="288032" cy="139898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7956376" y="3937044"/>
            <a:ext cx="761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3N+2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785794"/>
            <a:ext cx="8286808" cy="5572164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fr-FR" sz="2000" b="1" dirty="0" smtClean="0">
                <a:solidFill>
                  <a:prstClr val="black"/>
                </a:solidFill>
              </a:rPr>
              <a:t>  </a:t>
            </a:r>
          </a:p>
          <a:p>
            <a:pPr marL="0" lvl="0" indent="0" algn="just">
              <a:buNone/>
            </a:pPr>
            <a:r>
              <a:rPr lang="fr-FR" sz="2000" b="1" dirty="0" smtClean="0">
                <a:solidFill>
                  <a:prstClr val="black"/>
                </a:solidFill>
              </a:rPr>
              <a:t>N: </a:t>
            </a:r>
            <a:r>
              <a:rPr lang="fr-FR" sz="2000" b="1" dirty="0" err="1" smtClean="0">
                <a:solidFill>
                  <a:prstClr val="black"/>
                </a:solidFill>
              </a:rPr>
              <a:t>integer</a:t>
            </a:r>
            <a:r>
              <a:rPr lang="fr-FR" sz="2000" b="1" dirty="0" smtClean="0">
                <a:solidFill>
                  <a:prstClr val="black"/>
                </a:solidFill>
              </a:rPr>
              <a:t>; </a:t>
            </a:r>
          </a:p>
          <a:p>
            <a:pPr marL="0" lvl="0" indent="0" algn="just">
              <a:buNone/>
            </a:pPr>
            <a:r>
              <a:rPr lang="fr-FR" sz="2000" b="1" dirty="0" smtClean="0">
                <a:solidFill>
                  <a:prstClr val="black"/>
                </a:solidFill>
              </a:rPr>
              <a:t>Begin </a:t>
            </a:r>
          </a:p>
          <a:p>
            <a:pPr marL="0" lvl="0" indent="0" algn="just">
              <a:buNone/>
            </a:pPr>
            <a:r>
              <a:rPr lang="fr-FR" sz="2000" b="1" dirty="0">
                <a:solidFill>
                  <a:prstClr val="black"/>
                </a:solidFill>
              </a:rPr>
              <a:t>	</a:t>
            </a:r>
            <a:r>
              <a:rPr lang="fr-FR" sz="2000" b="1" dirty="0" smtClean="0">
                <a:solidFill>
                  <a:prstClr val="black"/>
                </a:solidFill>
              </a:rPr>
              <a:t>Read (N);</a:t>
            </a:r>
          </a:p>
          <a:p>
            <a:pPr marL="0" lvl="0" indent="0" algn="just">
              <a:buNone/>
            </a:pPr>
            <a:r>
              <a:rPr lang="fr-FR" sz="2000" b="1" dirty="0">
                <a:solidFill>
                  <a:prstClr val="black"/>
                </a:solidFill>
              </a:rPr>
              <a:t>	</a:t>
            </a:r>
            <a:r>
              <a:rPr lang="fr-FR" sz="2000" b="1" dirty="0" err="1" smtClean="0">
                <a:solidFill>
                  <a:prstClr val="black"/>
                </a:solidFill>
              </a:rPr>
              <a:t>Write</a:t>
            </a:r>
            <a:r>
              <a:rPr lang="fr-FR" sz="2000" b="1" dirty="0" smtClean="0">
                <a:solidFill>
                  <a:prstClr val="black"/>
                </a:solidFill>
              </a:rPr>
              <a:t> (</a:t>
            </a:r>
            <a:r>
              <a:rPr lang="fr-FR" sz="2000" b="1" dirty="0" err="1" smtClean="0">
                <a:solidFill>
                  <a:prstClr val="black"/>
                </a:solidFill>
              </a:rPr>
              <a:t>Sum</a:t>
            </a:r>
            <a:r>
              <a:rPr lang="fr-FR" sz="2000" b="1" dirty="0" smtClean="0">
                <a:solidFill>
                  <a:prstClr val="black"/>
                </a:solidFill>
              </a:rPr>
              <a:t> (N));</a:t>
            </a:r>
          </a:p>
          <a:p>
            <a:pPr marL="0" lvl="0" indent="0" algn="just">
              <a:buNone/>
            </a:pPr>
            <a:r>
              <a:rPr lang="fr-FR" sz="2000" b="1" dirty="0" smtClean="0">
                <a:solidFill>
                  <a:prstClr val="black"/>
                </a:solidFill>
              </a:rPr>
              <a:t>End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2400" b="1" u="sng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3. Rules for calculating the complexity of an algorithm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12</a:t>
            </a:fld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957509"/>
              </p:ext>
            </p:extLst>
          </p:nvPr>
        </p:nvGraphicFramePr>
        <p:xfrm>
          <a:off x="3995936" y="1052736"/>
          <a:ext cx="4032448" cy="1954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368152"/>
              </a:tblGrid>
              <a:tr h="390901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Operation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Number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fr-FR" dirty="0" smtClean="0"/>
                        <a:t>Op1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fr-FR" dirty="0" smtClean="0"/>
                        <a:t>Op2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fr-FR" dirty="0" smtClean="0"/>
                        <a:t>Op 3</a:t>
                      </a:r>
                      <a:r>
                        <a:rPr lang="fr-FR" baseline="0" dirty="0" smtClean="0"/>
                        <a:t> (</a:t>
                      </a:r>
                      <a:r>
                        <a:rPr lang="fr-FR" dirty="0" smtClean="0"/>
                        <a:t>Call of </a:t>
                      </a:r>
                      <a:r>
                        <a:rPr lang="fr-FR" dirty="0" err="1" smtClean="0"/>
                        <a:t>Sum</a:t>
                      </a:r>
                      <a:r>
                        <a:rPr lang="fr-FR" dirty="0" smtClean="0"/>
                        <a:t> (N))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4N+4</a:t>
                      </a:r>
                      <a:endParaRPr lang="fr-FR" dirty="0"/>
                    </a:p>
                  </a:txBody>
                  <a:tcPr/>
                </a:tc>
              </a:tr>
              <a:tr h="390901">
                <a:tc>
                  <a:txBody>
                    <a:bodyPr/>
                    <a:lstStyle/>
                    <a:p>
                      <a:r>
                        <a:rPr lang="fr-FR" dirty="0" smtClean="0"/>
                        <a:t>F (N)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5N </a:t>
                      </a:r>
                      <a:r>
                        <a:rPr lang="fr-FR" dirty="0" smtClean="0"/>
                        <a:t>+6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259632" y="2636912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Op2</a:t>
            </a:r>
            <a:endParaRPr lang="fr-FR" b="1" dirty="0">
              <a:solidFill>
                <a:srgbClr val="C00000"/>
              </a:solidFill>
            </a:endParaRPr>
          </a:p>
          <a:p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363208" y="1700808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Op1</a:t>
            </a:r>
            <a:endParaRPr lang="fr-FR" b="1" dirty="0">
              <a:solidFill>
                <a:srgbClr val="C00000"/>
              </a:solidFill>
            </a:endParaRPr>
          </a:p>
          <a:p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195736" y="2667102"/>
            <a:ext cx="588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Op3</a:t>
            </a:r>
          </a:p>
          <a:p>
            <a:endParaRPr lang="fr-F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54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71546"/>
            <a:ext cx="8286808" cy="5214974"/>
          </a:xfrm>
        </p:spPr>
        <p:txBody>
          <a:bodyPr>
            <a:noAutofit/>
          </a:bodyPr>
          <a:lstStyle/>
          <a:p>
            <a:pPr marL="0" indent="361950">
              <a:lnSpc>
                <a:spcPct val="150000"/>
              </a:lnSpc>
            </a:pPr>
            <a:r>
              <a:rPr lang="en" sz="2400" dirty="0" smtClean="0"/>
              <a:t>The complexity of a recursive algorithm is done by reasoning by recurrence. We must folw the following steps:</a:t>
            </a:r>
          </a:p>
          <a:p>
            <a:pPr marL="177800" indent="0" algn="just">
              <a:spcAft>
                <a:spcPts val="1200"/>
              </a:spcAft>
              <a:buNone/>
            </a:pPr>
            <a:r>
              <a:rPr lang="fr-FR" sz="2400" b="1" dirty="0" smtClean="0">
                <a:solidFill>
                  <a:srgbClr val="FF0000"/>
                </a:solidFill>
              </a:rPr>
              <a:t>Step1:</a:t>
            </a:r>
            <a:r>
              <a:rPr lang="fr-FR" sz="2400" b="1" dirty="0" smtClean="0"/>
              <a:t> F</a:t>
            </a:r>
            <a:r>
              <a:rPr lang="en" sz="2400" b="1" dirty="0" smtClean="0"/>
              <a:t>ind the relation that explains the complexity of the algorithm by calculating the complexité of some values of N.</a:t>
            </a:r>
          </a:p>
          <a:p>
            <a:pPr marL="177800" indent="0" algn="just">
              <a:spcAft>
                <a:spcPts val="1200"/>
              </a:spcAft>
              <a:buNone/>
            </a:pPr>
            <a:r>
              <a:rPr lang="en" sz="2400" b="1" dirty="0" smtClean="0">
                <a:solidFill>
                  <a:srgbClr val="FF0000"/>
                </a:solidFill>
              </a:rPr>
              <a:t>Step2:</a:t>
            </a:r>
            <a:r>
              <a:rPr lang="en" sz="2400" b="1" dirty="0" smtClean="0"/>
              <a:t> Consider that the relation is correct for N-1.</a:t>
            </a:r>
          </a:p>
          <a:p>
            <a:pPr marL="177800" indent="0" algn="just">
              <a:lnSpc>
                <a:spcPct val="150000"/>
              </a:lnSpc>
              <a:spcAft>
                <a:spcPts val="1200"/>
              </a:spcAft>
              <a:buNone/>
            </a:pPr>
            <a:r>
              <a:rPr lang="en" sz="2400" b="1" dirty="0" smtClean="0">
                <a:solidFill>
                  <a:srgbClr val="FF0000"/>
                </a:solidFill>
              </a:rPr>
              <a:t>Step3:</a:t>
            </a:r>
            <a:r>
              <a:rPr lang="en" sz="2400" b="1" dirty="0" smtClean="0"/>
              <a:t> Prove the relation for N.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en" sz="2400" b="1" dirty="0" smtClean="0"/>
          </a:p>
          <a:p>
            <a:pPr marL="273050" indent="-273050" algn="just">
              <a:lnSpc>
                <a:spcPct val="150000"/>
              </a:lnSpc>
              <a:buNone/>
            </a:pPr>
            <a:r>
              <a:rPr lang="en" sz="2400" b="1" dirty="0" smtClean="0"/>
              <a:t> </a:t>
            </a:r>
            <a:endParaRPr lang="fr-FR" sz="24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" sz="2400" b="1" u="sng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4. Complexity of recursive algorithms</a:t>
            </a: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71546"/>
            <a:ext cx="8286808" cy="5214974"/>
          </a:xfrm>
        </p:spPr>
        <p:txBody>
          <a:bodyPr>
            <a:noAutofit/>
          </a:bodyPr>
          <a:lstStyle/>
          <a:p>
            <a:pPr marL="273050" indent="-273050" algn="just">
              <a:buNone/>
            </a:pPr>
            <a:r>
              <a:rPr lang="en" sz="2400" b="1" dirty="0" smtClean="0"/>
              <a:t> </a:t>
            </a:r>
            <a:endParaRPr lang="fr-FR" sz="2400" b="1" dirty="0" smtClean="0"/>
          </a:p>
          <a:p>
            <a:pPr>
              <a:buNone/>
            </a:pPr>
            <a:r>
              <a:rPr lang="en" sz="2400" b="1" u="sng" dirty="0" smtClean="0"/>
              <a:t>Example</a:t>
            </a:r>
          </a:p>
          <a:p>
            <a:r>
              <a:rPr lang="en" sz="2000" dirty="0" smtClean="0"/>
              <a:t>Let’s consider the following recursive function:</a:t>
            </a:r>
            <a:endParaRPr lang="fr-FR" sz="2000" b="1" dirty="0" smtClean="0"/>
          </a:p>
          <a:p>
            <a:pPr>
              <a:buNone/>
            </a:pPr>
            <a:r>
              <a:rPr lang="en" sz="2000" b="1" dirty="0" smtClean="0"/>
              <a:t>factorial function(n:integer):integer</a:t>
            </a:r>
          </a:p>
          <a:p>
            <a:pPr>
              <a:buNone/>
            </a:pPr>
            <a:r>
              <a:rPr lang="en" sz="2000" b="1" dirty="0" smtClean="0"/>
              <a:t>begin</a:t>
            </a:r>
          </a:p>
          <a:p>
            <a:pPr>
              <a:buNone/>
            </a:pPr>
            <a:r>
              <a:rPr lang="en" sz="2000" b="1" dirty="0" smtClean="0"/>
              <a:t>If n=0 then</a:t>
            </a:r>
          </a:p>
          <a:p>
            <a:pPr>
              <a:buNone/>
            </a:pPr>
            <a:r>
              <a:rPr lang="en" sz="2000" dirty="0" smtClean="0"/>
              <a:t>	returns 1;</a:t>
            </a:r>
          </a:p>
          <a:p>
            <a:pPr>
              <a:buNone/>
            </a:pPr>
            <a:r>
              <a:rPr lang="en" sz="2000" b="1" dirty="0" smtClean="0"/>
              <a:t>Else</a:t>
            </a:r>
          </a:p>
          <a:p>
            <a:pPr>
              <a:buNone/>
            </a:pPr>
            <a:r>
              <a:rPr lang="en" sz="2000" b="1" dirty="0" smtClean="0"/>
              <a:t> 	</a:t>
            </a:r>
            <a:r>
              <a:rPr lang="en" sz="2000" dirty="0" smtClean="0"/>
              <a:t>returns (n* factorial(n-1))</a:t>
            </a:r>
          </a:p>
          <a:p>
            <a:pPr>
              <a:buNone/>
            </a:pPr>
            <a:r>
              <a:rPr lang="en" sz="2000" b="1" dirty="0" smtClean="0"/>
              <a:t>end if</a:t>
            </a:r>
          </a:p>
          <a:p>
            <a:pPr>
              <a:buNone/>
            </a:pPr>
            <a:r>
              <a:rPr lang="en" sz="2000" b="1" dirty="0" smtClean="0"/>
              <a:t>END</a:t>
            </a:r>
          </a:p>
          <a:p>
            <a:pPr marL="0" indent="0">
              <a:buNone/>
            </a:pPr>
            <a:endParaRPr lang="fr-FR" sz="24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46249" y="3123738"/>
            <a:ext cx="63504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sz="1400" b="1" dirty="0" smtClean="0">
                <a:solidFill>
                  <a:srgbClr val="002060"/>
                </a:solidFill>
              </a:rPr>
              <a:t>Op1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36131" y="3501008"/>
            <a:ext cx="63504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sz="1400" b="1" dirty="0" smtClean="0">
                <a:solidFill>
                  <a:srgbClr val="002060"/>
                </a:solidFill>
              </a:rPr>
              <a:t>Op2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3568" y="4439962"/>
            <a:ext cx="63504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sz="1400" b="1" dirty="0" smtClean="0">
                <a:solidFill>
                  <a:srgbClr val="002060"/>
                </a:solidFill>
              </a:rPr>
              <a:t>Op3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18610" y="4412104"/>
            <a:ext cx="63504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sz="1400" b="1" dirty="0" smtClean="0">
                <a:solidFill>
                  <a:srgbClr val="002060"/>
                </a:solidFill>
              </a:rPr>
              <a:t>Op4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11760" y="4412104"/>
            <a:ext cx="63504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" sz="1400" b="1" dirty="0" smtClean="0">
                <a:solidFill>
                  <a:srgbClr val="002060"/>
                </a:solidFill>
              </a:rPr>
              <a:t>Op5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" sz="2400" b="1" u="sng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4. Complexity of recursive algorithms</a:t>
            </a: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799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1285860"/>
            <a:ext cx="871543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D34817"/>
              </a:buClr>
            </a:pPr>
            <a:r>
              <a:rPr lang="en" sz="2000" b="1" dirty="0" smtClean="0">
                <a:solidFill>
                  <a:prstClr val="black"/>
                </a:solidFill>
              </a:rPr>
              <a:t>Let C(n) be the running time required for a call to factorial(n).</a:t>
            </a:r>
          </a:p>
          <a:p>
            <a:pPr lvl="0">
              <a:spcAft>
                <a:spcPts val="600"/>
              </a:spcAft>
              <a:buClr>
                <a:srgbClr val="D34817"/>
              </a:buClr>
              <a:buNone/>
            </a:pPr>
            <a:r>
              <a:rPr lang="en" sz="1600" b="1" dirty="0" smtClean="0">
                <a:solidFill>
                  <a:prstClr val="black"/>
                </a:solidFill>
              </a:rPr>
              <a:t> </a:t>
            </a:r>
            <a:r>
              <a:rPr lang="en" sz="2000" b="1" dirty="0" smtClean="0">
                <a:solidFill>
                  <a:srgbClr val="C00000"/>
                </a:solidFill>
              </a:rPr>
              <a:t>Step 1:</a:t>
            </a:r>
          </a:p>
          <a:p>
            <a:pPr lvl="0">
              <a:spcAft>
                <a:spcPts val="600"/>
              </a:spcAft>
              <a:buClr>
                <a:srgbClr val="D34817"/>
              </a:buClr>
              <a:buNone/>
            </a:pPr>
            <a:r>
              <a:rPr lang="en" b="1" dirty="0" smtClean="0">
                <a:solidFill>
                  <a:srgbClr val="002060"/>
                </a:solidFill>
              </a:rPr>
              <a:t>C (0) </a:t>
            </a:r>
            <a:r>
              <a:rPr lang="en" b="1" dirty="0" smtClean="0">
                <a:solidFill>
                  <a:prstClr val="black"/>
                </a:solidFill>
              </a:rPr>
              <a:t>= </a:t>
            </a:r>
            <a:r>
              <a:rPr lang="en" b="1" dirty="0" smtClean="0">
                <a:solidFill>
                  <a:srgbClr val="002060"/>
                </a:solidFill>
              </a:rPr>
              <a:t>Op1 + Op2 = </a:t>
            </a:r>
            <a:r>
              <a:rPr lang="en" b="1" dirty="0" smtClean="0">
                <a:solidFill>
                  <a:srgbClr val="C00000"/>
                </a:solidFill>
              </a:rPr>
              <a:t>2</a:t>
            </a:r>
          </a:p>
          <a:p>
            <a:pPr lvl="0">
              <a:spcAft>
                <a:spcPts val="1800"/>
              </a:spcAft>
              <a:buClr>
                <a:srgbClr val="D34817"/>
              </a:buClr>
              <a:buNone/>
            </a:pPr>
            <a:r>
              <a:rPr lang="en" b="1" dirty="0" smtClean="0">
                <a:solidFill>
                  <a:srgbClr val="002060"/>
                </a:solidFill>
              </a:rPr>
              <a:t>C(1) = Op1 +Op3+ Op4+ Op5+ C(0) = </a:t>
            </a:r>
            <a:r>
              <a:rPr lang="en" b="1" dirty="0" smtClean="0">
                <a:solidFill>
                  <a:srgbClr val="C00000"/>
                </a:solidFill>
              </a:rPr>
              <a:t>b + C(0) </a:t>
            </a:r>
            <a:r>
              <a:rPr lang="en" sz="1600" b="1" dirty="0" smtClean="0">
                <a:solidFill>
                  <a:srgbClr val="C00000"/>
                </a:solidFill>
              </a:rPr>
              <a:t>( </a:t>
            </a:r>
            <a:r>
              <a:rPr lang="en" sz="1600" b="1" dirty="0" smtClean="0">
                <a:solidFill>
                  <a:srgbClr val="0070C0"/>
                </a:solidFill>
              </a:rPr>
              <a:t>b= Op1 +Op3+ Op4+ Op5)</a:t>
            </a:r>
            <a:endParaRPr lang="fr-FR" b="1" dirty="0" smtClean="0">
              <a:solidFill>
                <a:srgbClr val="0070C0"/>
              </a:solidFill>
            </a:endParaRPr>
          </a:p>
          <a:p>
            <a:pPr>
              <a:spcAft>
                <a:spcPts val="600"/>
              </a:spcAft>
              <a:buClr>
                <a:srgbClr val="D34817"/>
              </a:buClr>
            </a:pPr>
            <a:r>
              <a:rPr lang="en" b="1" dirty="0" smtClean="0">
                <a:solidFill>
                  <a:srgbClr val="002060"/>
                </a:solidFill>
              </a:rPr>
              <a:t>C(2) = Op1 +Op3+ Op4+ Op5 + C(1) = b + b + C(0) </a:t>
            </a:r>
            <a:r>
              <a:rPr lang="en" b="1" dirty="0" smtClean="0">
                <a:solidFill>
                  <a:srgbClr val="C00000"/>
                </a:solidFill>
              </a:rPr>
              <a:t>= </a:t>
            </a:r>
            <a:r>
              <a:rPr lang="en" sz="2000" b="1" dirty="0" smtClean="0">
                <a:solidFill>
                  <a:srgbClr val="C00000"/>
                </a:solidFill>
              </a:rPr>
              <a:t>2b+ C(0)</a:t>
            </a:r>
            <a:endParaRPr lang="fr-FR" b="1" dirty="0" smtClean="0">
              <a:solidFill>
                <a:srgbClr val="C00000"/>
              </a:solidFill>
            </a:endParaRPr>
          </a:p>
          <a:p>
            <a:pPr>
              <a:spcAft>
                <a:spcPts val="600"/>
              </a:spcAft>
              <a:buClr>
                <a:srgbClr val="D34817"/>
              </a:buClr>
            </a:pPr>
            <a:r>
              <a:rPr lang="en" b="1" dirty="0" smtClean="0">
                <a:solidFill>
                  <a:srgbClr val="002060"/>
                </a:solidFill>
              </a:rPr>
              <a:t>C(3) = Op1 +Op3+ Op4+ Op5+ C(2) = b+ </a:t>
            </a:r>
            <a:r>
              <a:rPr lang="en" b="1" dirty="0" smtClean="0">
                <a:solidFill>
                  <a:srgbClr val="FF0000"/>
                </a:solidFill>
              </a:rPr>
              <a:t>2</a:t>
            </a:r>
            <a:r>
              <a:rPr lang="en" b="1" dirty="0" smtClean="0">
                <a:solidFill>
                  <a:srgbClr val="C00000"/>
                </a:solidFill>
              </a:rPr>
              <a:t>b+ C(0) = 3b + C(0)</a:t>
            </a:r>
            <a:endParaRPr lang="fr-FR" b="1" dirty="0" smtClean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  <a:buClr>
                <a:srgbClr val="D34817"/>
              </a:buClr>
            </a:pPr>
            <a:r>
              <a:rPr lang="en" b="1" dirty="0" smtClean="0">
                <a:solidFill>
                  <a:srgbClr val="002060"/>
                </a:solidFill>
              </a:rPr>
              <a:t>.</a:t>
            </a:r>
          </a:p>
          <a:p>
            <a:pPr>
              <a:spcAft>
                <a:spcPts val="600"/>
              </a:spcAft>
              <a:buClr>
                <a:srgbClr val="D34817"/>
              </a:buClr>
            </a:pPr>
            <a:r>
              <a:rPr lang="en" sz="2000" b="1" dirty="0" smtClean="0">
                <a:solidFill>
                  <a:srgbClr val="C00000"/>
                </a:solidFill>
              </a:rPr>
              <a:t>Step 2:</a:t>
            </a:r>
            <a:r>
              <a:rPr lang="en" b="1" dirty="0" smtClean="0">
                <a:solidFill>
                  <a:srgbClr val="002060"/>
                </a:solidFill>
              </a:rPr>
              <a:t> </a:t>
            </a:r>
            <a:r>
              <a:rPr lang="en" sz="2000" b="1" dirty="0" smtClean="0"/>
              <a:t>we consider that the complexity for N-1 is</a:t>
            </a:r>
            <a:r>
              <a:rPr lang="en" sz="2000" b="1" dirty="0" smtClean="0">
                <a:solidFill>
                  <a:srgbClr val="002060"/>
                </a:solidFill>
              </a:rPr>
              <a:t> C(n-1)= </a:t>
            </a:r>
            <a:r>
              <a:rPr lang="en" sz="2000" b="1" dirty="0" smtClean="0">
                <a:solidFill>
                  <a:srgbClr val="C00000"/>
                </a:solidFill>
              </a:rPr>
              <a:t>(n-1) b +C(0)   </a:t>
            </a:r>
          </a:p>
          <a:p>
            <a:pPr>
              <a:spcAft>
                <a:spcPts val="600"/>
              </a:spcAft>
              <a:buClr>
                <a:srgbClr val="D34817"/>
              </a:buClr>
            </a:pPr>
            <a:r>
              <a:rPr lang="en" sz="2000" b="1" dirty="0" smtClean="0">
                <a:solidFill>
                  <a:srgbClr val="C00000"/>
                </a:solidFill>
              </a:rPr>
              <a:t>Step 3: </a:t>
            </a:r>
            <a:r>
              <a:rPr lang="en" sz="2000" b="1" dirty="0" smtClean="0"/>
              <a:t>by the execution of the function we toruve that :</a:t>
            </a:r>
          </a:p>
          <a:p>
            <a:pPr>
              <a:spcAft>
                <a:spcPts val="600"/>
              </a:spcAft>
              <a:buClr>
                <a:srgbClr val="D34817"/>
              </a:buClr>
            </a:pPr>
            <a:r>
              <a:rPr lang="en" b="1" dirty="0" smtClean="0">
                <a:solidFill>
                  <a:srgbClr val="002060"/>
                </a:solidFill>
              </a:rPr>
              <a:t>C(n) = Op1 +Op3+ Op4+ Op5+ C(n-1)=  b + (n-1) b +C(0) = </a:t>
            </a:r>
            <a:r>
              <a:rPr lang="en" b="1" dirty="0" smtClean="0">
                <a:solidFill>
                  <a:srgbClr val="C00000"/>
                </a:solidFill>
              </a:rPr>
              <a:t>n .b +C(0)</a:t>
            </a:r>
          </a:p>
          <a:p>
            <a:pPr>
              <a:spcAft>
                <a:spcPts val="600"/>
              </a:spcAft>
              <a:buClr>
                <a:srgbClr val="D34817"/>
              </a:buClr>
            </a:pPr>
            <a:endParaRPr lang="en" sz="2000" b="1" dirty="0" smtClean="0"/>
          </a:p>
          <a:p>
            <a:pPr>
              <a:spcAft>
                <a:spcPts val="600"/>
              </a:spcAft>
              <a:buClr>
                <a:srgbClr val="D34817"/>
              </a:buClr>
            </a:pPr>
            <a:r>
              <a:rPr lang="en" b="1" dirty="0" smtClean="0">
                <a:solidFill>
                  <a:srgbClr val="C00000"/>
                </a:solidFill>
              </a:rPr>
              <a:t>          </a:t>
            </a:r>
          </a:p>
          <a:p>
            <a:pPr lvl="0">
              <a:spcAft>
                <a:spcPts val="600"/>
              </a:spcAft>
              <a:buClr>
                <a:srgbClr val="D34817"/>
              </a:buClr>
              <a:buNone/>
            </a:pPr>
            <a:endParaRPr lang="fr-FR" sz="1600" b="1" dirty="0" smtClean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4282" y="5643578"/>
            <a:ext cx="27146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400" b="1" dirty="0" smtClean="0">
                <a:solidFill>
                  <a:srgbClr val="C00000"/>
                </a:solidFill>
              </a:rPr>
              <a:t>C(n)= 4 n + 2</a:t>
            </a:r>
            <a:endParaRPr lang="fr-FR" sz="2400" dirty="0"/>
          </a:p>
        </p:txBody>
      </p:sp>
      <p:sp>
        <p:nvSpPr>
          <p:cNvPr id="14" name="Accolade ouvrante 13"/>
          <p:cNvSpPr/>
          <p:nvPr/>
        </p:nvSpPr>
        <p:spPr>
          <a:xfrm rot="5400000">
            <a:off x="6126141" y="1258277"/>
            <a:ext cx="420110" cy="2088232"/>
          </a:xfrm>
          <a:prstGeom prst="leftBrace">
            <a:avLst>
              <a:gd name="adj1" fmla="val 8333"/>
              <a:gd name="adj2" fmla="val 5201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6372200" y="1723006"/>
            <a:ext cx="1857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b="1" dirty="0" smtClean="0">
                <a:solidFill>
                  <a:srgbClr val="C00000"/>
                </a:solidFill>
              </a:rPr>
              <a:t>4 operations</a:t>
            </a:r>
            <a:endParaRPr lang="fr-FR" dirty="0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" sz="2400" b="1" u="sng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4. Complexity of recursive algorithms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 animBg="1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286808" cy="5214974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" sz="2000" b="1" u="sng" dirty="0" smtClean="0"/>
              <a:t>Exercise:</a:t>
            </a:r>
            <a:r>
              <a:rPr lang="en" sz="2000" b="1" dirty="0" smtClean="0"/>
              <a:t>  </a:t>
            </a:r>
            <a:r>
              <a:rPr lang="en" sz="2400" dirty="0" smtClean="0"/>
              <a:t>Let the following product function be that calculates the product </a:t>
            </a:r>
            <a:r>
              <a:rPr lang="en" sz="2400" dirty="0" smtClean="0"/>
              <a:t>x*N. </a:t>
            </a:r>
            <a:r>
              <a:rPr lang="en" sz="2400" dirty="0" smtClean="0"/>
              <a:t>Evaluate its complexity.</a:t>
            </a:r>
            <a:endParaRPr lang="fr-FR" sz="2000" b="1" dirty="0" smtClean="0"/>
          </a:p>
          <a:p>
            <a:pPr>
              <a:spcBef>
                <a:spcPts val="0"/>
              </a:spcBef>
              <a:buNone/>
            </a:pPr>
            <a:r>
              <a:rPr lang="en" sz="2000" b="1" dirty="0" smtClean="0"/>
              <a:t>Function product(x, </a:t>
            </a:r>
            <a:r>
              <a:rPr lang="en" sz="2000" b="1" dirty="0" smtClean="0"/>
              <a:t>N </a:t>
            </a:r>
            <a:r>
              <a:rPr lang="en" sz="2000" b="1" dirty="0" smtClean="0"/>
              <a:t>: integer): integer</a:t>
            </a:r>
          </a:p>
          <a:p>
            <a:pPr>
              <a:spcBef>
                <a:spcPts val="0"/>
              </a:spcBef>
              <a:buNone/>
            </a:pPr>
            <a:r>
              <a:rPr lang="fr-FR" sz="2000" b="1" dirty="0" smtClean="0"/>
              <a:t>B</a:t>
            </a:r>
            <a:r>
              <a:rPr lang="en" sz="2000" b="1" dirty="0" smtClean="0"/>
              <a:t>egin</a:t>
            </a:r>
          </a:p>
          <a:p>
            <a:pPr>
              <a:spcBef>
                <a:spcPts val="0"/>
              </a:spcBef>
              <a:buNone/>
            </a:pPr>
            <a:r>
              <a:rPr lang="en" sz="2000" b="1" dirty="0"/>
              <a:t>	</a:t>
            </a:r>
            <a:r>
              <a:rPr lang="en" sz="2000" b="1" dirty="0" smtClean="0"/>
              <a:t>If </a:t>
            </a:r>
            <a:r>
              <a:rPr lang="en" sz="2000" b="1" dirty="0" smtClean="0"/>
              <a:t>N=0 </a:t>
            </a:r>
            <a:r>
              <a:rPr lang="en" sz="2000" b="1" dirty="0" smtClean="0"/>
              <a:t>then</a:t>
            </a:r>
          </a:p>
          <a:p>
            <a:pPr>
              <a:spcBef>
                <a:spcPts val="0"/>
              </a:spcBef>
              <a:buNone/>
            </a:pPr>
            <a:r>
              <a:rPr lang="en" sz="2000" dirty="0" smtClean="0"/>
              <a:t>		returns 0;</a:t>
            </a:r>
          </a:p>
          <a:p>
            <a:pPr>
              <a:spcBef>
                <a:spcPts val="0"/>
              </a:spcBef>
              <a:buNone/>
            </a:pPr>
            <a:r>
              <a:rPr lang="en" sz="2000" b="1" dirty="0" smtClean="0"/>
              <a:t>	Else</a:t>
            </a:r>
          </a:p>
          <a:p>
            <a:pPr>
              <a:spcBef>
                <a:spcPts val="0"/>
              </a:spcBef>
              <a:buNone/>
            </a:pPr>
            <a:r>
              <a:rPr lang="en" sz="2000" b="1" dirty="0" smtClean="0"/>
              <a:t>		If </a:t>
            </a:r>
            <a:r>
              <a:rPr lang="en" sz="2000" b="1" dirty="0" smtClean="0"/>
              <a:t>N=1 </a:t>
            </a:r>
            <a:r>
              <a:rPr lang="en" sz="2000" b="1" dirty="0" smtClean="0"/>
              <a:t>then</a:t>
            </a:r>
          </a:p>
          <a:p>
            <a:pPr>
              <a:spcBef>
                <a:spcPts val="0"/>
              </a:spcBef>
              <a:buNone/>
            </a:pPr>
            <a:r>
              <a:rPr lang="en" sz="2000" dirty="0" smtClean="0"/>
              <a:t>			return x;</a:t>
            </a:r>
          </a:p>
          <a:p>
            <a:pPr>
              <a:spcBef>
                <a:spcPts val="0"/>
              </a:spcBef>
              <a:buNone/>
            </a:pPr>
            <a:r>
              <a:rPr lang="en" sz="2000" b="1" dirty="0" smtClean="0"/>
              <a:t>		Else</a:t>
            </a:r>
          </a:p>
          <a:p>
            <a:pPr>
              <a:spcBef>
                <a:spcPts val="0"/>
              </a:spcBef>
              <a:buNone/>
            </a:pPr>
            <a:r>
              <a:rPr lang="en" sz="2000" dirty="0" smtClean="0"/>
              <a:t>			returns (x+ product(x, </a:t>
            </a:r>
            <a:r>
              <a:rPr lang="en" sz="2000" dirty="0" smtClean="0"/>
              <a:t>N-1</a:t>
            </a:r>
            <a:r>
              <a:rPr lang="en" sz="2000" dirty="0" smtClean="0"/>
              <a:t>))</a:t>
            </a:r>
          </a:p>
          <a:p>
            <a:pPr>
              <a:spcBef>
                <a:spcPts val="0"/>
              </a:spcBef>
              <a:buNone/>
            </a:pPr>
            <a:r>
              <a:rPr lang="en" sz="2000" b="1" dirty="0" smtClean="0"/>
              <a:t>		end if</a:t>
            </a:r>
          </a:p>
          <a:p>
            <a:pPr>
              <a:spcBef>
                <a:spcPts val="0"/>
              </a:spcBef>
              <a:buNone/>
            </a:pPr>
            <a:r>
              <a:rPr lang="en" sz="2000" b="1" dirty="0" smtClean="0"/>
              <a:t>	end if</a:t>
            </a:r>
          </a:p>
          <a:p>
            <a:pPr>
              <a:spcBef>
                <a:spcPts val="0"/>
              </a:spcBef>
              <a:buNone/>
            </a:pPr>
            <a:r>
              <a:rPr lang="en" sz="2000" b="1" dirty="0" smtClean="0"/>
              <a:t>END</a:t>
            </a:r>
          </a:p>
          <a:p>
            <a:pPr marL="0" indent="0">
              <a:buNone/>
            </a:pPr>
            <a:endParaRPr lang="fr-FR" sz="24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" sz="2400" b="1" u="sng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4. Complexity of recursive algorithms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857232"/>
            <a:ext cx="8286808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" sz="2400" b="1" dirty="0" smtClean="0">
                <a:solidFill>
                  <a:prstClr val="black"/>
                </a:solidFill>
              </a:rPr>
              <a:t>Example: </a:t>
            </a:r>
            <a:r>
              <a:rPr lang="en" sz="2400" i="1" dirty="0" smtClean="0"/>
              <a:t>sequential search for an element in an array of n integers</a:t>
            </a:r>
          </a:p>
          <a:p>
            <a:pPr>
              <a:spcBef>
                <a:spcPts val="0"/>
              </a:spcBef>
              <a:buNone/>
            </a:pPr>
            <a:r>
              <a:rPr lang="en" sz="2000" b="1" dirty="0" smtClean="0"/>
              <a:t>Function </a:t>
            </a:r>
            <a:r>
              <a:rPr lang="en" sz="2000" dirty="0" smtClean="0"/>
              <a:t>search (n, x: integer, tab: array of integers): boolean</a:t>
            </a:r>
            <a:endParaRPr lang="fr-FR" sz="2000" dirty="0" smtClean="0"/>
          </a:p>
          <a:p>
            <a:pPr>
              <a:spcBef>
                <a:spcPts val="0"/>
              </a:spcBef>
              <a:buNone/>
            </a:pPr>
            <a:r>
              <a:rPr lang="en" sz="2000" dirty="0" smtClean="0"/>
              <a:t>	i: integer; b: boolean ;</a:t>
            </a:r>
          </a:p>
          <a:p>
            <a:pPr>
              <a:spcBef>
                <a:spcPts val="0"/>
              </a:spcBef>
              <a:buNone/>
            </a:pPr>
            <a:r>
              <a:rPr lang="en" sz="2000" b="1" dirty="0" smtClean="0"/>
              <a:t>Begin</a:t>
            </a:r>
          </a:p>
          <a:p>
            <a:pPr>
              <a:spcBef>
                <a:spcPts val="0"/>
              </a:spcBef>
              <a:buNone/>
            </a:pPr>
            <a:r>
              <a:rPr lang="en" sz="2000" b="1" dirty="0"/>
              <a:t> </a:t>
            </a:r>
            <a:r>
              <a:rPr lang="en" sz="2000" b="1" dirty="0" smtClean="0"/>
              <a:t>        </a:t>
            </a:r>
            <a:r>
              <a:rPr lang="en" sz="2000" dirty="0" smtClean="0"/>
              <a:t>i </a:t>
            </a:r>
            <a:r>
              <a:rPr lang="en" sz="2000" dirty="0" smtClean="0">
                <a:sym typeface="Wingdings" pitchFamily="2" charset="2"/>
              </a:rPr>
              <a:t> </a:t>
            </a:r>
            <a:r>
              <a:rPr lang="en" sz="2000" dirty="0" smtClean="0"/>
              <a:t>1; b </a:t>
            </a:r>
            <a:r>
              <a:rPr lang="en" sz="2000" dirty="0" smtClean="0">
                <a:sym typeface="Wingdings" pitchFamily="2" charset="2"/>
              </a:rPr>
              <a:t> false;</a:t>
            </a:r>
            <a:endParaRPr lang="fr-FR" sz="2000" dirty="0" smtClean="0"/>
          </a:p>
          <a:p>
            <a:pPr>
              <a:spcBef>
                <a:spcPts val="0"/>
              </a:spcBef>
              <a:buNone/>
            </a:pPr>
            <a:r>
              <a:rPr lang="en" sz="2000" dirty="0" smtClean="0"/>
              <a:t>  While (i &lt;= n) and (b=false) do</a:t>
            </a:r>
          </a:p>
          <a:p>
            <a:pPr>
              <a:spcBef>
                <a:spcPts val="0"/>
              </a:spcBef>
              <a:buNone/>
            </a:pPr>
            <a:r>
              <a:rPr lang="en" sz="2000" dirty="0" smtClean="0"/>
              <a:t>	if (tab[i] = x) then</a:t>
            </a:r>
          </a:p>
          <a:p>
            <a:pPr>
              <a:spcBef>
                <a:spcPts val="0"/>
              </a:spcBef>
              <a:buNone/>
            </a:pPr>
            <a:r>
              <a:rPr lang="en" sz="2000" dirty="0" smtClean="0"/>
              <a:t>		b=true;</a:t>
            </a:r>
          </a:p>
          <a:p>
            <a:pPr>
              <a:spcBef>
                <a:spcPts val="0"/>
              </a:spcBef>
              <a:buNone/>
            </a:pPr>
            <a:r>
              <a:rPr lang="en" sz="2000" dirty="0" smtClean="0"/>
              <a:t> 	</a:t>
            </a:r>
            <a:r>
              <a:rPr lang="fr-FR" sz="2000" dirty="0" smtClean="0"/>
              <a:t>Endif</a:t>
            </a:r>
          </a:p>
          <a:p>
            <a:pPr>
              <a:spcBef>
                <a:spcPts val="0"/>
              </a:spcBef>
              <a:buNone/>
            </a:pPr>
            <a:r>
              <a:rPr lang="en" sz="2000" dirty="0" smtClean="0"/>
              <a:t>	i </a:t>
            </a:r>
            <a:r>
              <a:rPr lang="en" sz="2000" dirty="0" smtClean="0">
                <a:sym typeface="Wingdings" pitchFamily="2" charset="2"/>
              </a:rPr>
              <a:t>i+1;</a:t>
            </a:r>
            <a:endParaRPr lang="fr-FR" sz="2000" dirty="0" smtClean="0"/>
          </a:p>
          <a:p>
            <a:pPr>
              <a:spcBef>
                <a:spcPts val="0"/>
              </a:spcBef>
              <a:buNone/>
            </a:pPr>
            <a:r>
              <a:rPr lang="en" sz="2000" dirty="0" smtClean="0"/>
              <a:t>  Endwhile</a:t>
            </a:r>
            <a:endParaRPr lang="fr-FR" sz="2000" dirty="0" smtClean="0"/>
          </a:p>
          <a:p>
            <a:pPr>
              <a:spcBef>
                <a:spcPts val="0"/>
              </a:spcBef>
              <a:buNone/>
            </a:pPr>
            <a:r>
              <a:rPr lang="en" sz="2000" dirty="0" smtClean="0"/>
              <a:t>	return b;</a:t>
            </a:r>
          </a:p>
          <a:p>
            <a:pPr>
              <a:spcBef>
                <a:spcPts val="0"/>
              </a:spcBef>
              <a:buNone/>
            </a:pPr>
            <a:r>
              <a:rPr lang="en" sz="2000" b="1" dirty="0" smtClean="0"/>
              <a:t>End</a:t>
            </a:r>
          </a:p>
          <a:p>
            <a:r>
              <a:rPr lang="en" sz="2000" i="1" dirty="0" smtClean="0"/>
              <a:t>The complexity parameter is the size of the input array.</a:t>
            </a:r>
          </a:p>
          <a:p>
            <a:r>
              <a:rPr lang="en" sz="2000" i="1" dirty="0" smtClean="0"/>
              <a:t>The number of loops varies depending on whether x is in the array or not, and where x is present.</a:t>
            </a:r>
            <a:endParaRPr lang="fr-FR" sz="2000" b="1" i="1" dirty="0" smtClean="0">
              <a:solidFill>
                <a:prstClr val="black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2400" b="1" u="sng" dirty="0" smtClean="0">
                <a:solidFill>
                  <a:schemeClr val="accent2">
                    <a:lumMod val="75000"/>
                  </a:schemeClr>
                </a:solidFill>
              </a:rPr>
              <a:t>5. Complexity at best and worst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857232"/>
            <a:ext cx="8286808" cy="4660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" sz="2200" b="1" i="1" dirty="0" smtClean="0"/>
              <a:t>If x is in the first box of the table: </a:t>
            </a:r>
            <a:r>
              <a:rPr lang="en" sz="2200" i="1" dirty="0" smtClean="0"/>
              <a:t>1 loop with the condition b=true</a:t>
            </a:r>
          </a:p>
          <a:p>
            <a:pPr>
              <a:spcBef>
                <a:spcPts val="1200"/>
              </a:spcBef>
            </a:pPr>
            <a:r>
              <a:rPr lang="en" sz="2200" b="1" i="1" dirty="0" smtClean="0"/>
              <a:t>If x is in the second box of the table: </a:t>
            </a:r>
            <a:r>
              <a:rPr lang="en" sz="2200" i="1" dirty="0" smtClean="0"/>
              <a:t>1 loop with the b= false and 1 loop with b= true</a:t>
            </a:r>
          </a:p>
          <a:p>
            <a:pPr>
              <a:spcBef>
                <a:spcPts val="1200"/>
              </a:spcBef>
              <a:buNone/>
            </a:pPr>
            <a:r>
              <a:rPr lang="en" sz="2200" i="1" dirty="0" smtClean="0"/>
              <a:t>	...</a:t>
            </a:r>
          </a:p>
          <a:p>
            <a:pPr>
              <a:spcBef>
                <a:spcPts val="1200"/>
              </a:spcBef>
            </a:pPr>
            <a:r>
              <a:rPr lang="en" sz="2200" b="1" i="1" dirty="0" smtClean="0"/>
              <a:t>If x is in the last box of the table</a:t>
            </a:r>
            <a:r>
              <a:rPr lang="en" sz="2200" b="1" i="1" smtClean="0"/>
              <a:t>: </a:t>
            </a:r>
            <a:r>
              <a:rPr lang="en" sz="2200" i="1" smtClean="0"/>
              <a:t>N </a:t>
            </a:r>
            <a:r>
              <a:rPr lang="en" sz="2200" i="1" dirty="0" smtClean="0"/>
              <a:t>loop turns with b= false and 1 loop turn with b= true.</a:t>
            </a:r>
          </a:p>
          <a:p>
            <a:pPr>
              <a:spcBef>
                <a:spcPts val="1200"/>
              </a:spcBef>
            </a:pPr>
            <a:r>
              <a:rPr lang="en" sz="2200" b="1" i="1" dirty="0" smtClean="0"/>
              <a:t>If x is not in the array: </a:t>
            </a:r>
            <a:r>
              <a:rPr lang="en" sz="2200" i="1" dirty="0" smtClean="0"/>
              <a:t>N loops with condition b= false.</a:t>
            </a:r>
            <a:endParaRPr lang="fr-FR" sz="2200" i="1" dirty="0" smtClean="0">
              <a:solidFill>
                <a:prstClr val="black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2800" b="1" u="sng" dirty="0" smtClean="0">
                <a:solidFill>
                  <a:schemeClr val="accent2">
                    <a:lumMod val="75000"/>
                  </a:schemeClr>
                </a:solidFill>
              </a:rPr>
              <a:t>5. Complexity at best and worst</a:t>
            </a:r>
            <a:endParaRPr kumimoji="0" lang="fr-FR" sz="2800" b="1" i="0" u="sng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857232"/>
            <a:ext cx="8286808" cy="5715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" sz="2400" dirty="0" smtClean="0"/>
              <a:t>When, for a given value of the complexity parameter, the execution time varies according to the input data, we can distinguish:</a:t>
            </a:r>
          </a:p>
          <a:p>
            <a:pPr algn="just">
              <a:spcAft>
                <a:spcPts val="1200"/>
              </a:spcAft>
            </a:pPr>
            <a:r>
              <a:rPr lang="en" sz="2400" b="1" dirty="0" smtClean="0"/>
              <a:t>Worst-case complexity: </a:t>
            </a:r>
            <a:r>
              <a:rPr lang="en" sz="2400" dirty="0" smtClean="0"/>
              <a:t>maximum execution time, in the worst case.</a:t>
            </a:r>
          </a:p>
          <a:p>
            <a:pPr>
              <a:spcAft>
                <a:spcPts val="1200"/>
              </a:spcAft>
            </a:pPr>
            <a:r>
              <a:rPr lang="en" sz="2400" b="1" dirty="0" smtClean="0"/>
              <a:t>Best-case complexity: </a:t>
            </a:r>
            <a:r>
              <a:rPr lang="en" sz="2400" dirty="0" smtClean="0"/>
              <a:t>minimum execution time, in the best case (in practice, this complexity is not very useful).</a:t>
            </a:r>
          </a:p>
          <a:p>
            <a:pPr>
              <a:spcAft>
                <a:spcPts val="1200"/>
              </a:spcAft>
            </a:pPr>
            <a:r>
              <a:rPr lang="en" sz="2400" b="1" dirty="0" smtClean="0"/>
              <a:t>Average complexity: </a:t>
            </a:r>
            <a:r>
              <a:rPr lang="en" sz="2400" dirty="0" smtClean="0"/>
              <a:t>execution time in a median case, or average of execution times.</a:t>
            </a:r>
          </a:p>
          <a:p>
            <a:pPr marL="0" indent="0">
              <a:buNone/>
            </a:pPr>
            <a:r>
              <a:rPr lang="en" sz="2400" dirty="0" smtClean="0"/>
              <a:t>Most often, </a:t>
            </a:r>
            <a:r>
              <a:rPr lang="en" sz="2400" b="1" dirty="0" smtClean="0">
                <a:solidFill>
                  <a:srgbClr val="FF0000"/>
                </a:solidFill>
              </a:rPr>
              <a:t>we use worst-case complexity</a:t>
            </a:r>
            <a:r>
              <a:rPr lang="en" sz="2400" dirty="0" smtClean="0"/>
              <a:t>, because we want to limit the execution time.</a:t>
            </a:r>
            <a:endParaRPr lang="fr-FR" sz="2000" b="1" dirty="0" smtClean="0">
              <a:solidFill>
                <a:prstClr val="black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2400" b="1" u="sng" dirty="0" smtClean="0">
                <a:solidFill>
                  <a:schemeClr val="accent2">
                    <a:lumMod val="75000"/>
                  </a:schemeClr>
                </a:solidFill>
              </a:rPr>
              <a:t>5. Complexity at best and worst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19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714356"/>
          </a:xfrm>
        </p:spPr>
        <p:txBody>
          <a:bodyPr>
            <a:noAutofit/>
          </a:bodyPr>
          <a:lstStyle/>
          <a:p>
            <a:pPr algn="l"/>
            <a:r>
              <a:rPr lang="en" sz="2800" b="1" u="sng" dirty="0" smtClean="0">
                <a:solidFill>
                  <a:schemeClr val="accent1">
                    <a:lumMod val="50000"/>
                  </a:schemeClr>
                </a:solidFill>
              </a:rPr>
              <a:t>1. Introduction</a:t>
            </a:r>
            <a:endParaRPr lang="fr-FR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286808" cy="5214974"/>
          </a:xfrm>
        </p:spPr>
        <p:txBody>
          <a:bodyPr>
            <a:noAutofit/>
          </a:bodyPr>
          <a:lstStyle/>
          <a:p>
            <a:pPr marL="177800" indent="-177800" algn="just">
              <a:buFont typeface="Wingdings" pitchFamily="2" charset="2"/>
              <a:buChar char="§"/>
              <a:tabLst>
                <a:tab pos="177800" algn="l"/>
              </a:tabLst>
            </a:pPr>
            <a:r>
              <a:rPr lang="en" sz="2000" b="1" i="1" dirty="0" smtClean="0">
                <a:solidFill>
                  <a:srgbClr val="002060"/>
                </a:solidFill>
              </a:rPr>
              <a:t>An algorithm is a finite sequence of elementary operations constituting a calculation scheme or a problem resolution scheme.</a:t>
            </a:r>
          </a:p>
          <a:p>
            <a:pPr marL="177800" indent="-177800" algn="just">
              <a:buFont typeface="Wingdings" pitchFamily="2" charset="2"/>
              <a:buChar char="§"/>
            </a:pPr>
            <a:r>
              <a:rPr lang="en" sz="2200" dirty="0" smtClean="0"/>
              <a:t>The execution time of an algorithm depends on the following factors:</a:t>
            </a:r>
          </a:p>
          <a:p>
            <a:pPr marL="450850" indent="-273050" algn="just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" sz="2200" b="1" dirty="0" smtClean="0"/>
              <a:t>Program data: </a:t>
            </a:r>
            <a:r>
              <a:rPr lang="en" sz="2200" dirty="0" smtClean="0"/>
              <a:t>generally when the size of the data processed by the program increases, its execution time also increases.</a:t>
            </a:r>
            <a:r>
              <a:rPr lang="en" sz="2200" b="1" dirty="0" smtClean="0"/>
              <a:t> </a:t>
            </a:r>
          </a:p>
          <a:p>
            <a:pPr marL="531813" indent="-176213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en" sz="2200" b="1" dirty="0" smtClean="0"/>
              <a:t> </a:t>
            </a:r>
            <a:r>
              <a:rPr lang="en" sz="2200" b="1" dirty="0" smtClean="0">
                <a:solidFill>
                  <a:srgbClr val="002060"/>
                </a:solidFill>
              </a:rPr>
              <a:t>Example: </a:t>
            </a:r>
            <a:r>
              <a:rPr lang="en" sz="2200" dirty="0" smtClean="0">
                <a:solidFill>
                  <a:srgbClr val="002060"/>
                </a:solidFill>
              </a:rPr>
              <a:t>Sorting an array of 10 elements takes less time than sorting an array of 100 elements.</a:t>
            </a:r>
          </a:p>
          <a:p>
            <a:pPr marL="450850" indent="-273050" algn="just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" sz="2200" b="1" dirty="0" smtClean="0"/>
              <a:t>The quality of the compiler </a:t>
            </a:r>
            <a:r>
              <a:rPr lang="en" sz="2200" b="1" dirty="0"/>
              <a:t>(</a:t>
            </a:r>
            <a:r>
              <a:rPr lang="en" sz="2200" b="1" dirty="0" smtClean="0"/>
              <a:t>used language</a:t>
            </a:r>
            <a:r>
              <a:rPr lang="en" sz="2200" b="1" dirty="0"/>
              <a:t>):</a:t>
            </a:r>
            <a:endParaRPr lang="en" sz="2200" b="1" dirty="0" smtClean="0"/>
          </a:p>
          <a:p>
            <a:pPr marL="45085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en" sz="2200" b="1" dirty="0" smtClean="0">
                <a:solidFill>
                  <a:srgbClr val="002060"/>
                </a:solidFill>
              </a:rPr>
              <a:t>Example: </a:t>
            </a:r>
            <a:r>
              <a:rPr lang="en" sz="2200" dirty="0" smtClean="0">
                <a:solidFill>
                  <a:srgbClr val="002060"/>
                </a:solidFill>
              </a:rPr>
              <a:t>Programs written in Java are generally slower than those written in C or C++.</a:t>
            </a:r>
          </a:p>
          <a:p>
            <a:pPr marL="450850" indent="-2730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" sz="2200" b="1" dirty="0" smtClean="0"/>
              <a:t>The </a:t>
            </a:r>
            <a:r>
              <a:rPr lang="en" sz="2200" b="1" dirty="0"/>
              <a:t>used machine (</a:t>
            </a:r>
            <a:r>
              <a:rPr lang="en" sz="2200" b="1" dirty="0" smtClean="0"/>
              <a:t>speed, memory, </a:t>
            </a:r>
            <a:r>
              <a:rPr lang="en" sz="2200" b="1" i="1" dirty="0" smtClean="0"/>
              <a:t>. . .) </a:t>
            </a:r>
            <a:r>
              <a:rPr lang="en" sz="2200" b="1" dirty="0" smtClean="0"/>
              <a:t>:</a:t>
            </a:r>
          </a:p>
          <a:p>
            <a:pPr marL="450850" indent="-2730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n" sz="2200" b="1" dirty="0" smtClean="0"/>
              <a:t>The complexity of the algorithm itself.</a:t>
            </a:r>
            <a:endParaRPr lang="fr-FR" sz="22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" sz="2400" dirty="0" smtClean="0"/>
              <a:t> </a:t>
            </a:r>
            <a:endParaRPr lang="fr-FR" sz="2400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756104" y="6309320"/>
            <a:ext cx="47520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518"/>
    </mc:Choice>
    <mc:Fallback xmlns="">
      <p:transition spd="slow" advTm="1885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286808" cy="5572164"/>
          </a:xfrm>
        </p:spPr>
        <p:txBody>
          <a:bodyPr>
            <a:noAutofit/>
          </a:bodyPr>
          <a:lstStyle/>
          <a:p>
            <a:pPr algn="just"/>
            <a:r>
              <a:rPr lang="en" sz="2300" b="1" dirty="0" smtClean="0"/>
              <a:t>Let the function T(n) represent the evolution of the execution time of a program P as a function of the number of data n. For example:</a:t>
            </a:r>
          </a:p>
          <a:p>
            <a:pPr marL="0" indent="0" algn="ctr">
              <a:buNone/>
            </a:pPr>
            <a:r>
              <a:rPr lang="en" sz="2300" b="1" i="1" dirty="0" smtClean="0"/>
              <a:t>T(n) = </a:t>
            </a:r>
            <a:r>
              <a:rPr lang="en" sz="2300" b="1" i="1" dirty="0" smtClean="0">
                <a:solidFill>
                  <a:srgbClr val="FF0000"/>
                </a:solidFill>
              </a:rPr>
              <a:t>a </a:t>
            </a:r>
            <a:r>
              <a:rPr lang="en" sz="2300" b="1" i="1" dirty="0" smtClean="0"/>
              <a:t>n </a:t>
            </a:r>
            <a:r>
              <a:rPr lang="en" sz="2300" b="1" baseline="30000" dirty="0" smtClean="0"/>
              <a:t>2</a:t>
            </a:r>
          </a:p>
          <a:p>
            <a:pPr marL="0" indent="0" algn="ctr">
              <a:buNone/>
            </a:pPr>
            <a:endParaRPr lang="fr-FR" sz="2300" b="1" dirty="0" smtClean="0"/>
          </a:p>
          <a:p>
            <a:pPr algn="just"/>
            <a:r>
              <a:rPr lang="en" sz="2300" b="1" dirty="0" smtClean="0"/>
              <a:t>In the previous example, we say that the complexity of P is </a:t>
            </a:r>
            <a:r>
              <a:rPr lang="en" sz="2300" b="1" dirty="0" smtClean="0">
                <a:solidFill>
                  <a:srgbClr val="C00000"/>
                </a:solidFill>
              </a:rPr>
              <a:t>O(n</a:t>
            </a:r>
            <a:r>
              <a:rPr lang="en" sz="2300" b="1" baseline="30000" dirty="0" smtClean="0">
                <a:solidFill>
                  <a:srgbClr val="C00000"/>
                </a:solidFill>
              </a:rPr>
              <a:t>2 </a:t>
            </a:r>
            <a:r>
              <a:rPr lang="en" sz="2300" b="1" dirty="0" smtClean="0">
                <a:solidFill>
                  <a:srgbClr val="C00000"/>
                </a:solidFill>
              </a:rPr>
              <a:t>). </a:t>
            </a:r>
            <a:r>
              <a:rPr lang="en" sz="2300" b="1" dirty="0" smtClean="0"/>
              <a:t>This means that there exists a positive constant </a:t>
            </a:r>
            <a:r>
              <a:rPr lang="en" sz="2300" b="1" dirty="0" smtClean="0">
                <a:solidFill>
                  <a:srgbClr val="C00000"/>
                </a:solidFill>
              </a:rPr>
              <a:t>C </a:t>
            </a:r>
            <a:r>
              <a:rPr lang="en" sz="2300" b="1" dirty="0" smtClean="0"/>
              <a:t>such that for n sufficiently large we have:</a:t>
            </a:r>
          </a:p>
          <a:p>
            <a:pPr marL="0" indent="0" algn="ctr">
              <a:buNone/>
            </a:pPr>
            <a:r>
              <a:rPr lang="en" sz="2300" b="1" i="1" dirty="0" smtClean="0"/>
              <a:t>T(n) ≤ Cn </a:t>
            </a:r>
            <a:r>
              <a:rPr lang="en" sz="2300" b="1" baseline="30000" dirty="0" smtClean="0"/>
              <a:t>2</a:t>
            </a:r>
          </a:p>
          <a:p>
            <a:pPr marL="0" indent="0" algn="ctr">
              <a:buNone/>
            </a:pPr>
            <a:endParaRPr lang="fr-FR" sz="2300" b="1" dirty="0" smtClean="0"/>
          </a:p>
          <a:p>
            <a:pPr algn="just"/>
            <a:r>
              <a:rPr lang="en" sz="2300" b="1" dirty="0" smtClean="0"/>
              <a:t>This notation gives an upper bound on the number of operations executed (execution time) by the program P. A program whose complexity is O(f(n)) is a program which has f(n) as a </a:t>
            </a:r>
            <a:r>
              <a:rPr lang="en" sz="2300" b="1" u="sng" dirty="0" smtClean="0">
                <a:solidFill>
                  <a:srgbClr val="FF0000"/>
                </a:solidFill>
              </a:rPr>
              <a:t>function of growth of the execution time </a:t>
            </a:r>
            <a:r>
              <a:rPr lang="en" sz="2300" b="1" dirty="0" smtClean="0"/>
              <a:t>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6. Landau notation </a:t>
            </a:r>
            <a:r>
              <a:rPr kumimoji="0" lang="en" sz="2400" b="1" i="0" u="sng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 </a:t>
            </a:r>
            <a:r>
              <a:rPr kumimoji="0" lang="en" sz="2400" b="1" i="1" u="sng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O)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764704"/>
            <a:ext cx="8286808" cy="55721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" sz="2400" b="1" u="sng" dirty="0" smtClean="0"/>
              <a:t>Example:</a:t>
            </a:r>
          </a:p>
          <a:p>
            <a:pPr marL="0" indent="0" algn="just">
              <a:buNone/>
            </a:pPr>
            <a:r>
              <a:rPr lang="en" sz="2400" b="1" dirty="0" smtClean="0"/>
              <a:t>Let the function </a:t>
            </a:r>
            <a:r>
              <a:rPr lang="en" sz="2400" b="1" i="1" dirty="0" smtClean="0"/>
              <a:t>f </a:t>
            </a:r>
            <a:r>
              <a:rPr lang="en" sz="2400" b="1" dirty="0" smtClean="0"/>
              <a:t>(n) represent the execution time of a program P. </a:t>
            </a:r>
            <a:r>
              <a:rPr lang="en" sz="2400" b="1" i="1" dirty="0" smtClean="0"/>
              <a:t>f </a:t>
            </a:r>
            <a:r>
              <a:rPr lang="en" sz="2400" b="1" dirty="0" smtClean="0"/>
              <a:t>(n) = </a:t>
            </a:r>
            <a:r>
              <a:rPr lang="en" sz="2400" b="1" i="1" dirty="0" smtClean="0"/>
              <a:t>n </a:t>
            </a:r>
            <a:r>
              <a:rPr lang="en" sz="2400" b="1" i="1" baseline="30000" dirty="0" smtClean="0"/>
              <a:t>3 </a:t>
            </a:r>
            <a:r>
              <a:rPr lang="en" sz="2400" b="1" i="1" dirty="0" smtClean="0"/>
              <a:t>+ 3n + 6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 b="1" i="1" dirty="0" smtClean="0"/>
              <a:t>if n=10 and c=2 we obtain: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 b="1" i="1" dirty="0" smtClean="0"/>
              <a:t>f</a:t>
            </a:r>
            <a:r>
              <a:rPr lang="en" sz="2400" b="1" dirty="0" smtClean="0"/>
              <a:t> </a:t>
            </a:r>
            <a:r>
              <a:rPr lang="en" sz="2400" b="1" i="1" dirty="0" smtClean="0"/>
              <a:t>(n)= 10 </a:t>
            </a:r>
            <a:r>
              <a:rPr lang="en" sz="2400" b="1" i="1" baseline="30000" dirty="0" smtClean="0"/>
              <a:t>3 </a:t>
            </a:r>
            <a:r>
              <a:rPr lang="en" sz="2400" b="1" i="1" dirty="0" smtClean="0"/>
              <a:t>+ 3*10 + 6 = 1036 </a:t>
            </a:r>
            <a:r>
              <a:rPr lang="en" sz="2400" i="1" dirty="0" smtClean="0"/>
              <a:t>≤</a:t>
            </a:r>
            <a:r>
              <a:rPr lang="en" sz="2400" b="1" i="1" dirty="0" smtClean="0"/>
              <a:t> </a:t>
            </a:r>
            <a:r>
              <a:rPr lang="en" sz="2400" b="1" i="1" dirty="0" smtClean="0">
                <a:solidFill>
                  <a:srgbClr val="C00000"/>
                </a:solidFill>
              </a:rPr>
              <a:t>2 </a:t>
            </a:r>
            <a:r>
              <a:rPr lang="en" sz="2400" b="1" i="1" dirty="0" smtClean="0"/>
              <a:t>* 10 </a:t>
            </a:r>
            <a:r>
              <a:rPr lang="en" sz="2400" b="1" i="1" baseline="30000" dirty="0" smtClean="0"/>
              <a:t>3 </a:t>
            </a:r>
            <a:r>
              <a:rPr lang="en" sz="2400" b="1" i="1" dirty="0" smtClean="0"/>
              <a:t>= 2000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 b="1" dirty="0" smtClean="0"/>
              <a:t>The complexity of P is said to be O(</a:t>
            </a:r>
            <a:r>
              <a:rPr lang="en" sz="2400" b="1" i="1" dirty="0" smtClean="0"/>
              <a:t>n </a:t>
            </a:r>
            <a:r>
              <a:rPr lang="en" sz="2400" b="1" i="1" baseline="30000" dirty="0" smtClean="0"/>
              <a:t>3 </a:t>
            </a:r>
            <a:r>
              <a:rPr lang="en" sz="2400" b="1" dirty="0" smtClean="0"/>
              <a:t>).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 b="1" dirty="0" smtClean="0"/>
              <a:t>Because there exists a positive constant c ( </a:t>
            </a:r>
            <a:r>
              <a:rPr lang="en" sz="2400" b="1" dirty="0" smtClean="0">
                <a:solidFill>
                  <a:srgbClr val="C00000"/>
                </a:solidFill>
              </a:rPr>
              <a:t>c=2 </a:t>
            </a:r>
            <a:r>
              <a:rPr lang="en" sz="2400" b="1" dirty="0" smtClean="0"/>
              <a:t>) such that for n sufficiently large (N=10) we have:</a:t>
            </a:r>
          </a:p>
          <a:p>
            <a:pPr marL="0" indent="0" algn="ctr">
              <a:buNone/>
            </a:pPr>
            <a:r>
              <a:rPr lang="en" sz="2400" b="1" i="1" dirty="0" smtClean="0"/>
              <a:t>n </a:t>
            </a:r>
            <a:r>
              <a:rPr lang="en" sz="2400" b="1" i="1" baseline="30000" dirty="0" smtClean="0"/>
              <a:t>3 </a:t>
            </a:r>
            <a:r>
              <a:rPr lang="en" sz="2400" b="1" i="1" dirty="0" smtClean="0"/>
              <a:t>+ 3n + 6 </a:t>
            </a:r>
            <a:r>
              <a:rPr lang="en" sz="2400" i="1" dirty="0" smtClean="0"/>
              <a:t>≤ </a:t>
            </a:r>
            <a:r>
              <a:rPr lang="en" sz="2400" b="1" i="1" dirty="0" smtClean="0"/>
              <a:t>cn </a:t>
            </a:r>
            <a:r>
              <a:rPr lang="en" sz="2400" b="1" i="1" baseline="30000" dirty="0" smtClean="0"/>
              <a:t>3</a:t>
            </a:r>
          </a:p>
          <a:p>
            <a:pPr marL="0" indent="0">
              <a:buNone/>
            </a:pPr>
            <a:endParaRPr lang="fr-FR" sz="2400" b="1" i="1" baseline="30000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2400" b="1" u="sng" dirty="0" smtClean="0">
                <a:solidFill>
                  <a:schemeClr val="accent1">
                    <a:lumMod val="50000"/>
                  </a:schemeClr>
                </a:solidFill>
              </a:rPr>
              <a:t>6. Landau notation ( </a:t>
            </a:r>
            <a:r>
              <a:rPr lang="en" sz="2400" b="1" i="1" u="sng" dirty="0" smtClean="0">
                <a:solidFill>
                  <a:schemeClr val="accent1">
                    <a:lumMod val="50000"/>
                  </a:schemeClr>
                </a:solidFill>
              </a:rPr>
              <a:t>O)</a:t>
            </a:r>
            <a:endParaRPr lang="fr-FR" sz="24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714356"/>
            <a:ext cx="8286808" cy="5572164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" sz="2000" b="1" u="sng" dirty="0" smtClean="0">
                <a:solidFill>
                  <a:srgbClr val="C00000"/>
                </a:solidFill>
              </a:rPr>
              <a:t>T(n) = O(1), constant time </a:t>
            </a:r>
            <a:r>
              <a:rPr lang="en" sz="2000" b="1" dirty="0" smtClean="0">
                <a:solidFill>
                  <a:prstClr val="black"/>
                </a:solidFill>
              </a:rPr>
              <a:t>: execution time independent of the size of the data to be processed.</a:t>
            </a:r>
          </a:p>
          <a:p>
            <a:pPr marL="457200" indent="-457200" algn="just">
              <a:buFont typeface="+mj-lt"/>
              <a:buAutoNum type="arabicPeriod"/>
            </a:pPr>
            <a:endParaRPr lang="fr-FR" sz="2000" b="1" dirty="0" smtClean="0">
              <a:solidFill>
                <a:prstClr val="black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" sz="2000" b="1" u="sng" dirty="0" smtClean="0">
                <a:solidFill>
                  <a:srgbClr val="C00000"/>
                </a:solidFill>
              </a:rPr>
              <a:t>T(n) = O(log(n)), logarithmic time </a:t>
            </a:r>
            <a:r>
              <a:rPr lang="en" sz="2000" b="1" dirty="0" smtClean="0">
                <a:solidFill>
                  <a:prstClr val="black"/>
                </a:solidFill>
              </a:rPr>
              <a:t>: such complexity is usually encountered when the algorithm breaks a large problem into several smaller ones, so that solving just one of these problems leads to solving the initial problem.</a:t>
            </a:r>
          </a:p>
          <a:p>
            <a:pPr marL="457200" indent="-457200" algn="just">
              <a:buFont typeface="+mj-lt"/>
              <a:buAutoNum type="arabicPeriod"/>
            </a:pPr>
            <a:endParaRPr lang="fr-FR" sz="2000" b="1" dirty="0" smtClean="0">
              <a:solidFill>
                <a:prstClr val="black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" sz="2000" b="1" u="sng" dirty="0" smtClean="0">
                <a:solidFill>
                  <a:srgbClr val="C00000"/>
                </a:solidFill>
              </a:rPr>
              <a:t>T(n) = O(n), linear time </a:t>
            </a:r>
            <a:r>
              <a:rPr lang="en" sz="2000" b="1" dirty="0" smtClean="0">
                <a:solidFill>
                  <a:prstClr val="black"/>
                </a:solidFill>
              </a:rPr>
              <a:t>: this complexity is generally obtained when constant time work is performed on each input data.</a:t>
            </a:r>
          </a:p>
          <a:p>
            <a:pPr marL="457200" indent="-457200" algn="just">
              <a:buFont typeface="+mj-lt"/>
              <a:buAutoNum type="arabicPeriod"/>
            </a:pPr>
            <a:endParaRPr lang="fr-FR" sz="2000" b="1" dirty="0" smtClean="0">
              <a:solidFill>
                <a:prstClr val="black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" sz="2000" b="1" u="sng" dirty="0" smtClean="0">
                <a:solidFill>
                  <a:srgbClr val="C00000"/>
                </a:solidFill>
              </a:rPr>
              <a:t>T(n) = O(n.log(n)) </a:t>
            </a:r>
            <a:r>
              <a:rPr lang="en" sz="2000" b="1" dirty="0" smtClean="0">
                <a:solidFill>
                  <a:prstClr val="black"/>
                </a:solidFill>
              </a:rPr>
              <a:t>: the algorithm splits the problem into several smaller subproblems that are solved independently. Solving all of these smaller problems provides the solution to the initial problem.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" sz="2400" b="1" u="sng" dirty="0" smtClean="0">
                <a:solidFill>
                  <a:schemeClr val="accent1">
                    <a:lumMod val="50000"/>
                  </a:schemeClr>
                </a:solidFill>
              </a:rPr>
              <a:t>7. Algorithmic complexity classes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286808" cy="5572164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en" sz="2000" b="1" u="sng" dirty="0" smtClean="0">
                <a:solidFill>
                  <a:srgbClr val="C00000"/>
                </a:solidFill>
              </a:rPr>
              <a:t>T(n) = O(n </a:t>
            </a:r>
            <a:r>
              <a:rPr lang="en" sz="2000" b="1" u="sng" baseline="30000" dirty="0" smtClean="0">
                <a:solidFill>
                  <a:srgbClr val="C00000"/>
                </a:solidFill>
              </a:rPr>
              <a:t>2 </a:t>
            </a:r>
            <a:r>
              <a:rPr lang="en" sz="2000" b="1" u="sng" dirty="0" smtClean="0">
                <a:solidFill>
                  <a:srgbClr val="C00000"/>
                </a:solidFill>
              </a:rPr>
              <a:t>), quadratic time </a:t>
            </a:r>
            <a:r>
              <a:rPr lang="en" sz="2000" b="1" dirty="0" smtClean="0">
                <a:solidFill>
                  <a:prstClr val="black"/>
                </a:solidFill>
              </a:rPr>
              <a:t>: appears in particular when the algorithm considers all pairs of data among the n inputs (e.g. two nested loops)</a:t>
            </a:r>
          </a:p>
          <a:p>
            <a:pPr marL="457200" indent="-457200" algn="just">
              <a:buNone/>
            </a:pPr>
            <a:r>
              <a:rPr lang="en" sz="2000" b="1" dirty="0" smtClean="0">
                <a:solidFill>
                  <a:prstClr val="black"/>
                </a:solidFill>
              </a:rPr>
              <a:t>	Note: O( </a:t>
            </a:r>
            <a:r>
              <a:rPr lang="en" sz="2000" b="1" dirty="0" smtClean="0"/>
              <a:t>n</a:t>
            </a:r>
            <a:r>
              <a:rPr lang="en" sz="2000" b="1" baseline="30000" dirty="0" smtClean="0"/>
              <a:t>3 </a:t>
            </a:r>
            <a:r>
              <a:rPr lang="en" sz="2000" b="1" dirty="0" smtClean="0">
                <a:solidFill>
                  <a:prstClr val="black"/>
                </a:solidFill>
              </a:rPr>
              <a:t>) cubic time, O( </a:t>
            </a:r>
            <a:r>
              <a:rPr lang="en" sz="2000" b="1" dirty="0" smtClean="0"/>
              <a:t>n </a:t>
            </a:r>
            <a:r>
              <a:rPr lang="en" sz="2000" b="1" baseline="30000" dirty="0" smtClean="0"/>
              <a:t>k </a:t>
            </a:r>
            <a:r>
              <a:rPr lang="en" sz="2000" b="1" dirty="0" smtClean="0">
                <a:solidFill>
                  <a:prstClr val="black"/>
                </a:solidFill>
              </a:rPr>
              <a:t>) polynomial</a:t>
            </a:r>
          </a:p>
          <a:p>
            <a:pPr marL="457200" indent="-457200" algn="just">
              <a:buNone/>
            </a:pPr>
            <a:endParaRPr lang="fr-FR" sz="2000" b="1" dirty="0" smtClean="0">
              <a:solidFill>
                <a:prstClr val="black"/>
              </a:solidFill>
            </a:endParaRPr>
          </a:p>
          <a:p>
            <a:pPr marL="457200" indent="-457200" algn="just">
              <a:buFont typeface="+mj-lt"/>
              <a:buAutoNum type="arabicPeriod" startAt="6"/>
            </a:pPr>
            <a:r>
              <a:rPr lang="en" sz="2000" b="1" u="sng" dirty="0" smtClean="0">
                <a:solidFill>
                  <a:srgbClr val="C00000"/>
                </a:solidFill>
              </a:rPr>
              <a:t>T(n) = O(2</a:t>
            </a:r>
            <a:r>
              <a:rPr lang="en" sz="2000" b="1" u="sng" baseline="30000" dirty="0" smtClean="0">
                <a:solidFill>
                  <a:srgbClr val="C00000"/>
                </a:solidFill>
              </a:rPr>
              <a:t>n </a:t>
            </a:r>
            <a:r>
              <a:rPr lang="en" sz="2000" b="1" u="sng" dirty="0" smtClean="0">
                <a:solidFill>
                  <a:srgbClr val="C00000"/>
                </a:solidFill>
              </a:rPr>
              <a:t>), exponential time </a:t>
            </a:r>
            <a:r>
              <a:rPr lang="en" sz="2000" b="1" dirty="0" smtClean="0">
                <a:solidFill>
                  <a:prstClr val="black"/>
                </a:solidFill>
              </a:rPr>
              <a:t>: often the result of a brutal search for a solution.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" sz="2800" b="1" u="sng" dirty="0" smtClean="0">
                <a:solidFill>
                  <a:schemeClr val="accent1">
                    <a:lumMod val="50000"/>
                  </a:schemeClr>
                </a:solidFill>
              </a:rPr>
              <a:t>7. Algorithmic complexity classes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1000108"/>
            <a:ext cx="8929718" cy="557216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" sz="2000" b="1" u="sng" dirty="0" smtClean="0">
                <a:solidFill>
                  <a:prstClr val="black"/>
                </a:solidFill>
              </a:rPr>
              <a:t>Execution times depending on data size.</a:t>
            </a:r>
          </a:p>
          <a:p>
            <a:pPr algn="just">
              <a:buNone/>
            </a:pPr>
            <a:endParaRPr lang="fr-FR" sz="2000" b="1" dirty="0" smtClean="0">
              <a:solidFill>
                <a:prstClr val="black"/>
              </a:solidFill>
            </a:endParaRPr>
          </a:p>
          <a:p>
            <a:pPr algn="just">
              <a:buNone/>
            </a:pPr>
            <a:endParaRPr lang="fr-FR" sz="2000" b="1" dirty="0" smtClean="0">
              <a:solidFill>
                <a:prstClr val="black"/>
              </a:solidFill>
            </a:endParaRPr>
          </a:p>
          <a:p>
            <a:pPr algn="just">
              <a:buNone/>
            </a:pPr>
            <a:endParaRPr lang="fr-FR" sz="2000" b="1" dirty="0" smtClean="0">
              <a:solidFill>
                <a:prstClr val="black"/>
              </a:solidFill>
            </a:endParaRPr>
          </a:p>
          <a:p>
            <a:pPr algn="just">
              <a:buNone/>
            </a:pPr>
            <a:endParaRPr lang="fr-FR" sz="2000" b="1" dirty="0" smtClean="0">
              <a:solidFill>
                <a:prstClr val="black"/>
              </a:solidFill>
            </a:endParaRPr>
          </a:p>
          <a:p>
            <a:pPr algn="just">
              <a:buNone/>
            </a:pPr>
            <a:endParaRPr lang="fr-FR" sz="2000" b="1" dirty="0" smtClean="0">
              <a:solidFill>
                <a:prstClr val="black"/>
              </a:solidFill>
            </a:endParaRPr>
          </a:p>
          <a:p>
            <a:pPr algn="just">
              <a:buNone/>
            </a:pPr>
            <a:endParaRPr lang="fr-FR" sz="2000" b="1" dirty="0" smtClean="0">
              <a:solidFill>
                <a:prstClr val="black"/>
              </a:solidFill>
            </a:endParaRPr>
          </a:p>
          <a:p>
            <a:pPr algn="just">
              <a:buNone/>
            </a:pPr>
            <a:endParaRPr lang="fr-FR" sz="2000" b="1" u="sng" dirty="0" smtClean="0">
              <a:solidFill>
                <a:prstClr val="black"/>
              </a:solidFill>
            </a:endParaRPr>
          </a:p>
          <a:p>
            <a:pPr algn="just">
              <a:buNone/>
            </a:pPr>
            <a:r>
              <a:rPr lang="en" sz="2000" dirty="0" smtClean="0"/>
              <a:t>NB: figures for a machine capable of performing 10 </a:t>
            </a:r>
            <a:r>
              <a:rPr lang="en" sz="2000" baseline="30000" dirty="0" smtClean="0"/>
              <a:t>6 </a:t>
            </a:r>
            <a:r>
              <a:rPr lang="en" sz="2000" dirty="0" smtClean="0"/>
              <a:t>operations per second</a:t>
            </a:r>
            <a:endParaRPr lang="fr-FR" sz="2000" b="1" u="sng" dirty="0" smtClean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-20000" contrast="-10000"/>
          </a:blip>
          <a:srcRect/>
          <a:stretch>
            <a:fillRect/>
          </a:stretch>
        </p:blipFill>
        <p:spPr bwMode="auto">
          <a:xfrm>
            <a:off x="214282" y="1857363"/>
            <a:ext cx="8786874" cy="174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214282" y="142852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" sz="2800" b="1" u="sng" smtClean="0">
                <a:solidFill>
                  <a:schemeClr val="accent1">
                    <a:lumMod val="50000"/>
                  </a:schemeClr>
                </a:solidFill>
              </a:rPr>
              <a:t>7. </a:t>
            </a:r>
            <a:r>
              <a:rPr lang="en" sz="2800" b="1" u="sng" dirty="0" smtClean="0">
                <a:solidFill>
                  <a:schemeClr val="accent1">
                    <a:lumMod val="50000"/>
                  </a:schemeClr>
                </a:solidFill>
              </a:rPr>
              <a:t>Algorithmic complexity classes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24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9144000" cy="500042"/>
          </a:xfrm>
        </p:spPr>
        <p:txBody>
          <a:bodyPr>
            <a:noAutofit/>
          </a:bodyPr>
          <a:lstStyle/>
          <a:p>
            <a:r>
              <a:rPr lang="en" sz="2400" b="1" u="sng" dirty="0" smtClean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fr-FR" sz="2400" b="1" u="sng" dirty="0" smtClean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" sz="2400" b="1" u="sng" dirty="0" smtClean="0">
                <a:solidFill>
                  <a:schemeClr val="accent1">
                    <a:lumMod val="50000"/>
                  </a:schemeClr>
                </a:solidFill>
              </a:rPr>
              <a:t>he complexity concept</a:t>
            </a:r>
            <a:endParaRPr lang="fr-FR" sz="24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714356"/>
            <a:ext cx="8286808" cy="585791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" sz="2400" b="1" dirty="0" smtClean="0"/>
              <a:t>Definition: </a:t>
            </a:r>
            <a:r>
              <a:rPr lang="en" sz="2200" b="1" i="1" dirty="0" smtClean="0">
                <a:solidFill>
                  <a:srgbClr val="002060"/>
                </a:solidFill>
              </a:rPr>
              <a:t>the complexity of an algorithm is a measure of the number </a:t>
            </a:r>
            <a:r>
              <a:rPr lang="en" sz="2200" b="1" i="1" dirty="0" smtClean="0">
                <a:solidFill>
                  <a:srgbClr val="FF0000"/>
                </a:solidFill>
              </a:rPr>
              <a:t>of elementary operations </a:t>
            </a:r>
            <a:r>
              <a:rPr lang="en" sz="2200" b="1" i="1" dirty="0" smtClean="0">
                <a:solidFill>
                  <a:srgbClr val="002060"/>
                </a:solidFill>
              </a:rPr>
              <a:t>that</a:t>
            </a:r>
            <a:r>
              <a:rPr lang="en" sz="2200" b="1" i="1" dirty="0" smtClean="0">
                <a:solidFill>
                  <a:srgbClr val="FF0000"/>
                </a:solidFill>
              </a:rPr>
              <a:t> </a:t>
            </a:r>
            <a:r>
              <a:rPr lang="en" sz="2200" b="1" i="1" dirty="0" smtClean="0">
                <a:solidFill>
                  <a:srgbClr val="002060"/>
                </a:solidFill>
              </a:rPr>
              <a:t>it performs on a data set. Complexity is expressed as a function (f(N), C(N), …) of </a:t>
            </a:r>
            <a:r>
              <a:rPr lang="en" sz="2200" b="1" i="1" dirty="0" smtClean="0">
                <a:solidFill>
                  <a:srgbClr val="FF0000"/>
                </a:solidFill>
              </a:rPr>
              <a:t>the size of the data set </a:t>
            </a:r>
            <a:r>
              <a:rPr lang="en" sz="2200" b="1" i="1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" sz="2200" b="1" dirty="0" smtClean="0">
                <a:solidFill>
                  <a:srgbClr val="FF0000"/>
                </a:solidFill>
              </a:rPr>
              <a:t>Elementary operation </a:t>
            </a:r>
            <a:r>
              <a:rPr lang="en" sz="2200" b="1" dirty="0" smtClean="0"/>
              <a:t>: is an operation whose execution time is independent of the size N of the data such that:</a:t>
            </a:r>
          </a:p>
          <a:p>
            <a:pPr marL="355600" indent="-177800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" sz="2200" b="1" dirty="0" smtClean="0"/>
              <a:t>Assignment:  </a:t>
            </a:r>
            <a:r>
              <a:rPr lang="en" sz="2200" b="1" dirty="0" smtClean="0">
                <a:solidFill>
                  <a:srgbClr val="0070C0"/>
                </a:solidFill>
              </a:rPr>
              <a:t>x </a:t>
            </a:r>
            <a:r>
              <a:rPr lang="en" sz="2200" b="1" dirty="0" smtClean="0">
                <a:solidFill>
                  <a:srgbClr val="0070C0"/>
                </a:solidFill>
                <a:sym typeface="Wingdings" pitchFamily="2" charset="2"/>
              </a:rPr>
              <a:t> </a:t>
            </a:r>
            <a:r>
              <a:rPr lang="en" sz="2200" b="1" dirty="0" smtClean="0">
                <a:solidFill>
                  <a:srgbClr val="0070C0"/>
                </a:solidFill>
              </a:rPr>
              <a:t>3</a:t>
            </a:r>
          </a:p>
          <a:p>
            <a:pPr marL="355600" indent="-177800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" sz="2200" b="1" dirty="0" smtClean="0"/>
              <a:t>Reading:     </a:t>
            </a:r>
            <a:r>
              <a:rPr lang="en" sz="2200" b="1" dirty="0" smtClean="0">
                <a:solidFill>
                  <a:srgbClr val="0070C0"/>
                </a:solidFill>
              </a:rPr>
              <a:t>read (x)</a:t>
            </a:r>
          </a:p>
          <a:p>
            <a:pPr marL="355600" indent="-177800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" sz="2200" b="1" dirty="0" smtClean="0"/>
              <a:t>Writing:     </a:t>
            </a:r>
            <a:r>
              <a:rPr lang="en" sz="2200" b="1" dirty="0" smtClean="0">
                <a:solidFill>
                  <a:srgbClr val="0070C0"/>
                </a:solidFill>
              </a:rPr>
              <a:t>write (x);</a:t>
            </a:r>
          </a:p>
          <a:p>
            <a:pPr marL="355600" indent="-177800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" sz="2200" b="1" dirty="0" smtClean="0"/>
              <a:t>Comparison </a:t>
            </a:r>
            <a:r>
              <a:rPr lang="en" sz="2200" b="1" dirty="0" smtClean="0">
                <a:solidFill>
                  <a:srgbClr val="002060"/>
                </a:solidFill>
                <a:sym typeface="Wingdings" pitchFamily="2" charset="2"/>
              </a:rPr>
              <a:t>(&lt;, &gt;, =,…):     </a:t>
            </a:r>
            <a:r>
              <a:rPr lang="en" sz="2200" b="1" dirty="0" smtClean="0">
                <a:solidFill>
                  <a:srgbClr val="0070C0"/>
                </a:solidFill>
                <a:sym typeface="Wingdings" pitchFamily="2" charset="2"/>
              </a:rPr>
              <a:t>if (x&lt;8)</a:t>
            </a:r>
            <a:endParaRPr lang="fr-FR" sz="2200" b="1" dirty="0" smtClean="0">
              <a:solidFill>
                <a:srgbClr val="0070C0"/>
              </a:solidFill>
            </a:endParaRPr>
          </a:p>
          <a:p>
            <a:pPr marL="355600" indent="-177800" algn="just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" sz="2200" b="1" dirty="0" smtClean="0"/>
              <a:t>Arithmetic operations ...etc: </a:t>
            </a:r>
            <a:r>
              <a:rPr lang="en" sz="2200" b="1" dirty="0" smtClean="0">
                <a:solidFill>
                  <a:srgbClr val="0070C0"/>
                </a:solidFill>
              </a:rPr>
              <a:t>Z= x+y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r-FR" sz="2000" b="1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fr-FR" sz="2000" b="1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fr-FR" sz="2000" b="1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fr-FR" sz="2400" b="1" i="1" dirty="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fr-FR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3</a:t>
            </a:fld>
            <a:endParaRPr lang="fr-FR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938"/>
    </mc:Choice>
    <mc:Fallback xmlns="">
      <p:transition spd="slow" advTm="859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9144000" cy="500042"/>
          </a:xfrm>
        </p:spPr>
        <p:txBody>
          <a:bodyPr>
            <a:noAutofit/>
          </a:bodyPr>
          <a:lstStyle/>
          <a:p>
            <a:r>
              <a:rPr lang="en" sz="2400" b="1" u="sng" dirty="0" smtClean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fr-FR" sz="2400" b="1" u="sng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" sz="2400" b="1" u="sng" dirty="0">
                <a:solidFill>
                  <a:schemeClr val="accent1">
                    <a:lumMod val="50000"/>
                  </a:schemeClr>
                </a:solidFill>
              </a:rPr>
              <a:t>he complexity concept</a:t>
            </a:r>
            <a:endParaRPr lang="fr-FR" sz="24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14282" y="714356"/>
            <a:ext cx="8643998" cy="5857916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  <a:buFont typeface="Wingdings" pitchFamily="2" charset="2"/>
              <a:buChar char="Ø"/>
            </a:pPr>
            <a:r>
              <a:rPr lang="en" sz="2000" b="1" dirty="0" smtClean="0">
                <a:solidFill>
                  <a:srgbClr val="FF0000"/>
                </a:solidFill>
              </a:rPr>
              <a:t>Data size </a:t>
            </a:r>
            <a:r>
              <a:rPr lang="en" sz="2000" b="1" i="1" dirty="0" smtClean="0">
                <a:solidFill>
                  <a:srgbClr val="FF0000"/>
                </a:solidFill>
              </a:rPr>
              <a:t>N </a:t>
            </a:r>
            <a:r>
              <a:rPr lang="en" sz="2000" b="1" dirty="0" smtClean="0">
                <a:solidFill>
                  <a:srgbClr val="FF0000"/>
                </a:solidFill>
              </a:rPr>
              <a:t>:</a:t>
            </a:r>
            <a:r>
              <a:rPr lang="en" sz="2000" b="1" dirty="0" smtClean="0"/>
              <a:t>  </a:t>
            </a:r>
            <a:r>
              <a:rPr lang="en" sz="2000" dirty="0" smtClean="0"/>
              <a:t>is the number of the elements processed by the algorithm.</a:t>
            </a:r>
          </a:p>
          <a:p>
            <a:pPr marL="355600" indent="0">
              <a:spcBef>
                <a:spcPts val="2400"/>
              </a:spcBef>
              <a:buNone/>
            </a:pPr>
            <a:r>
              <a:rPr lang="en" sz="2000" b="1" dirty="0" smtClean="0"/>
              <a:t>Examples:</a:t>
            </a:r>
          </a:p>
          <a:p>
            <a:pPr marL="355600" indent="0">
              <a:spcBef>
                <a:spcPts val="1200"/>
              </a:spcBef>
              <a:buNone/>
            </a:pPr>
            <a:r>
              <a:rPr lang="en" sz="2000" b="1" dirty="0" smtClean="0"/>
              <a:t>- </a:t>
            </a:r>
            <a:r>
              <a:rPr lang="en" sz="2000" dirty="0" smtClean="0"/>
              <a:t>In the case of sorting an array, </a:t>
            </a:r>
            <a:r>
              <a:rPr lang="en" sz="1800" b="1" i="1" dirty="0" smtClean="0">
                <a:solidFill>
                  <a:srgbClr val="0070C0"/>
                </a:solidFill>
              </a:rPr>
              <a:t>N </a:t>
            </a:r>
            <a:r>
              <a:rPr lang="en" sz="1800" b="1" dirty="0" smtClean="0">
                <a:solidFill>
                  <a:srgbClr val="0070C0"/>
                </a:solidFill>
              </a:rPr>
              <a:t>is the number of elements in the array.</a:t>
            </a:r>
            <a:endParaRPr lang="fr-FR" sz="1900" b="1" dirty="0" smtClean="0">
              <a:solidFill>
                <a:srgbClr val="0070C0"/>
              </a:solidFill>
            </a:endParaRPr>
          </a:p>
          <a:p>
            <a:pPr marL="355600" indent="0">
              <a:buNone/>
              <a:tabLst>
                <a:tab pos="531813" algn="l"/>
              </a:tabLst>
            </a:pPr>
            <a:r>
              <a:rPr lang="en" sz="2000" b="1" dirty="0" smtClean="0"/>
              <a:t>- </a:t>
            </a:r>
            <a:r>
              <a:rPr lang="en" sz="2000" dirty="0" smtClean="0"/>
              <a:t>In the case of calculating a term of a sequence, </a:t>
            </a:r>
            <a:r>
              <a:rPr lang="en" sz="1800" b="1" i="1" dirty="0" smtClean="0">
                <a:solidFill>
                  <a:srgbClr val="0070C0"/>
                </a:solidFill>
              </a:rPr>
              <a:t>N </a:t>
            </a:r>
            <a:r>
              <a:rPr lang="en" sz="1800" b="1" dirty="0" smtClean="0">
                <a:solidFill>
                  <a:srgbClr val="0070C0"/>
                </a:solidFill>
              </a:rPr>
              <a:t>is the index of the term</a:t>
            </a:r>
          </a:p>
          <a:p>
            <a:pPr marL="627063" indent="-271463">
              <a:buNone/>
              <a:tabLst>
                <a:tab pos="531813" algn="l"/>
              </a:tabLst>
            </a:pPr>
            <a:r>
              <a:rPr lang="en" sz="2400" b="1" dirty="0" smtClean="0"/>
              <a:t>-</a:t>
            </a:r>
            <a:r>
              <a:rPr lang="en" sz="2000" b="1" dirty="0" smtClean="0"/>
              <a:t> </a:t>
            </a:r>
            <a:r>
              <a:rPr lang="en" sz="2000" dirty="0" smtClean="0"/>
              <a:t>In the case of calculating the sum of the elements of a matrix of n*m elements, </a:t>
            </a:r>
            <a:r>
              <a:rPr lang="en" sz="2000" b="1" dirty="0" smtClean="0">
                <a:solidFill>
                  <a:srgbClr val="0070C0"/>
                </a:solidFill>
              </a:rPr>
              <a:t>the data size is n*m.</a:t>
            </a:r>
            <a:r>
              <a:rPr lang="en" sz="2000" b="1" dirty="0" smtClean="0"/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r-FR" sz="2000" b="1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fr-FR" sz="2000" b="1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fr-FR" sz="2000" b="1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fr-FR" sz="2400" b="1" i="1" dirty="0" smtClean="0">
              <a:solidFill>
                <a:srgbClr val="002060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fr-FR" sz="2400" b="1" i="1" dirty="0" smtClean="0">
              <a:solidFill>
                <a:srgbClr val="00206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286808" cy="5572164"/>
          </a:xfrm>
        </p:spPr>
        <p:txBody>
          <a:bodyPr>
            <a:noAutofit/>
          </a:bodyPr>
          <a:lstStyle/>
          <a:p>
            <a:pPr marL="177800" indent="-177800">
              <a:lnSpc>
                <a:spcPct val="150000"/>
              </a:lnSpc>
              <a:spcBef>
                <a:spcPts val="1200"/>
              </a:spcBef>
              <a:buNone/>
            </a:pPr>
            <a:r>
              <a:rPr lang="en" sz="2400" b="1" u="sng" dirty="0" smtClean="0"/>
              <a:t>Objective</a:t>
            </a:r>
          </a:p>
          <a:p>
            <a:pPr marL="177800" indent="-17780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en" sz="2400" dirty="0" smtClean="0"/>
              <a:t>We seek to measure the complexity of an algorithm independently of the machine and </a:t>
            </a:r>
            <a:r>
              <a:rPr lang="en" sz="2400"/>
              <a:t>the </a:t>
            </a:r>
            <a:r>
              <a:rPr lang="en" sz="2400" smtClean="0"/>
              <a:t>used language</a:t>
            </a:r>
            <a:r>
              <a:rPr lang="en" sz="2400" dirty="0"/>
              <a:t>, </a:t>
            </a:r>
            <a:r>
              <a:rPr lang="en" sz="2400" dirty="0" smtClean="0"/>
              <a:t>i.e. only as a function of the size of the data </a:t>
            </a:r>
            <a:r>
              <a:rPr lang="en" sz="2400" b="1" i="1" dirty="0" smtClean="0"/>
              <a:t>N</a:t>
            </a:r>
            <a:r>
              <a:rPr lang="en" sz="2400" i="1" dirty="0" smtClean="0"/>
              <a:t> </a:t>
            </a:r>
            <a:r>
              <a:rPr lang="en" sz="2400" dirty="0" smtClean="0"/>
              <a:t>that the algorithm must process.</a:t>
            </a:r>
          </a:p>
          <a:p>
            <a:pPr marL="177800" indent="-17780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en" sz="2400" dirty="0" smtClean="0"/>
              <a:t>The objective is therefore to find the function (f(N), C(N)…) which expresses the number of operations performed by the algorithm as a function of the data size N.</a:t>
            </a:r>
          </a:p>
          <a:p>
            <a:pPr marL="177800" indent="-177800" algn="just">
              <a:spcBef>
                <a:spcPts val="1200"/>
              </a:spcBef>
              <a:buNone/>
            </a:pPr>
            <a:r>
              <a:rPr lang="en" sz="2400" dirty="0" smtClean="0"/>
              <a:t>   </a:t>
            </a:r>
            <a:r>
              <a:rPr lang="en" sz="2400" b="1" dirty="0" smtClean="0"/>
              <a:t>Example:</a:t>
            </a:r>
          </a:p>
          <a:p>
            <a:pPr marL="450850" indent="-273050">
              <a:tabLst>
                <a:tab pos="531813" algn="l"/>
              </a:tabLst>
            </a:pPr>
            <a:r>
              <a:rPr lang="en" sz="2200" b="1" dirty="0" smtClean="0"/>
              <a:t>F(N) = 3N+6</a:t>
            </a:r>
          </a:p>
          <a:p>
            <a:pPr marL="450850" indent="-273050">
              <a:tabLst>
                <a:tab pos="627063" algn="l"/>
              </a:tabLst>
            </a:pPr>
            <a:r>
              <a:rPr lang="en" sz="2200" b="1" dirty="0" smtClean="0"/>
              <a:t>C(n)= 4N</a:t>
            </a:r>
            <a:r>
              <a:rPr lang="en" sz="2200" b="1" baseline="30000" dirty="0" smtClean="0"/>
              <a:t>2</a:t>
            </a:r>
          </a:p>
          <a:p>
            <a:pPr marL="0" indent="0" algn="just">
              <a:buNone/>
            </a:pPr>
            <a:r>
              <a:rPr lang="en" sz="2400" dirty="0" smtClean="0"/>
              <a:t> </a:t>
            </a:r>
            <a:endParaRPr lang="fr-FR" sz="2400" b="1" dirty="0" smtClean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2800" b="1" u="sng" dirty="0" smtClean="0">
                <a:solidFill>
                  <a:schemeClr val="accent1">
                    <a:lumMod val="50000"/>
                  </a:schemeClr>
                </a:solidFill>
              </a:rPr>
              <a:t>2. Concept of complexity</a:t>
            </a:r>
            <a:r>
              <a:rPr kumimoji="0" lang="en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500042"/>
            <a:ext cx="8286808" cy="55721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" sz="2400" b="1" u="sng" dirty="0" smtClean="0">
                <a:solidFill>
                  <a:prstClr val="black"/>
                </a:solidFill>
              </a:rPr>
              <a:t>Example 1: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b="1" dirty="0" smtClean="0"/>
              <a:t>Algorithm </a:t>
            </a:r>
            <a:r>
              <a:rPr lang="en" sz="2000" dirty="0" smtClean="0"/>
              <a:t>: sum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dirty="0" smtClean="0"/>
              <a:t> N, i, S: integer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b="1" dirty="0" smtClean="0"/>
              <a:t>Begin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dirty="0" smtClean="0"/>
              <a:t>  i </a:t>
            </a:r>
            <a:r>
              <a:rPr lang="en" sz="2000" dirty="0" smtClean="0">
                <a:sym typeface="Wingdings" pitchFamily="2" charset="2"/>
              </a:rPr>
              <a:t>1;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" sz="2000" dirty="0" smtClean="0">
                <a:sym typeface="Wingdings" pitchFamily="2" charset="2"/>
              </a:rPr>
              <a:t>  S 0;</a:t>
            </a:r>
            <a:endParaRPr lang="fr-FR" sz="20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dirty="0" smtClean="0"/>
              <a:t>While (i &lt;=N ) do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dirty="0" smtClean="0"/>
              <a:t>  S </a:t>
            </a:r>
            <a:r>
              <a:rPr lang="en" sz="2000" dirty="0" smtClean="0">
                <a:sym typeface="Wingdings" pitchFamily="2" charset="2"/>
              </a:rPr>
              <a:t> S+i;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dirty="0" smtClean="0">
                <a:sym typeface="Wingdings" pitchFamily="2" charset="2"/>
              </a:rPr>
              <a:t>   i  i+1;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dirty="0" smtClean="0">
                <a:sym typeface="Wingdings" pitchFamily="2" charset="2"/>
              </a:rPr>
              <a:t>End while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dirty="0" smtClean="0">
                <a:sym typeface="Wingdings" pitchFamily="2" charset="2"/>
              </a:rPr>
              <a:t>Write(s);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2000" dirty="0" smtClean="0">
                <a:sym typeface="Wingdings" pitchFamily="2" charset="2"/>
              </a:rPr>
              <a:t>END</a:t>
            </a:r>
            <a:endParaRPr lang="fr-FR" sz="20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Connecteur droit 5"/>
          <p:cNvCxnSpPr/>
          <p:nvPr/>
        </p:nvCxnSpPr>
        <p:spPr>
          <a:xfrm rot="5400000">
            <a:off x="714364" y="3786174"/>
            <a:ext cx="457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143240" y="1598434"/>
            <a:ext cx="578647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2000" dirty="0" smtClean="0"/>
              <a:t>This algorithm calculates the sum of the first N integers.</a:t>
            </a:r>
          </a:p>
          <a:p>
            <a:r>
              <a:rPr lang="en" sz="2000" dirty="0" smtClean="0"/>
              <a:t>The data size is </a:t>
            </a:r>
            <a:r>
              <a:rPr lang="en" sz="2000" b="1" dirty="0" smtClean="0"/>
              <a:t>N</a:t>
            </a:r>
            <a:r>
              <a:rPr lang="en" sz="2000" dirty="0" smtClean="0"/>
              <a:t>.</a:t>
            </a:r>
          </a:p>
          <a:p>
            <a:r>
              <a:rPr lang="en" sz="2000" dirty="0" smtClean="0"/>
              <a:t>The sum algorithm performs:</a:t>
            </a:r>
          </a:p>
          <a:p>
            <a:pPr>
              <a:lnSpc>
                <a:spcPct val="150000"/>
              </a:lnSpc>
            </a:pPr>
            <a:r>
              <a:rPr lang="en" sz="2000" dirty="0" smtClean="0"/>
              <a:t>2 Assignments (i </a:t>
            </a:r>
            <a:r>
              <a:rPr lang="en" sz="2000" dirty="0" smtClean="0">
                <a:sym typeface="Wingdings" pitchFamily="2" charset="2"/>
              </a:rPr>
              <a:t> 1, S0))</a:t>
            </a:r>
          </a:p>
          <a:p>
            <a:endParaRPr lang="en" sz="2000" dirty="0" smtClean="0">
              <a:sym typeface="Wingdings" pitchFamily="2" charset="2"/>
            </a:endParaRPr>
          </a:p>
          <a:p>
            <a:endParaRPr lang="en" sz="2000" dirty="0" smtClean="0">
              <a:sym typeface="Wingdings" pitchFamily="2" charset="2"/>
            </a:endParaRPr>
          </a:p>
          <a:p>
            <a:r>
              <a:rPr lang="en" sz="2000" dirty="0" smtClean="0">
                <a:sym typeface="Wingdings" pitchFamily="2" charset="2"/>
              </a:rPr>
              <a:t>N + 1 comparison (i&lt;=N);</a:t>
            </a:r>
          </a:p>
          <a:p>
            <a:r>
              <a:rPr lang="en" sz="2000" dirty="0" smtClean="0">
                <a:sym typeface="Wingdings" pitchFamily="2" charset="2"/>
              </a:rPr>
              <a:t>N additions (s+i);</a:t>
            </a:r>
          </a:p>
          <a:p>
            <a:r>
              <a:rPr lang="en" sz="2000" dirty="0" smtClean="0">
                <a:sym typeface="Wingdings" pitchFamily="2" charset="2"/>
              </a:rPr>
              <a:t>N assignments (S S+i);</a:t>
            </a:r>
          </a:p>
          <a:p>
            <a:r>
              <a:rPr lang="en" sz="2000" dirty="0" smtClean="0">
                <a:sym typeface="Wingdings" pitchFamily="2" charset="2"/>
              </a:rPr>
              <a:t>N additions (i+1);</a:t>
            </a:r>
          </a:p>
          <a:p>
            <a:r>
              <a:rPr lang="en" sz="2000" dirty="0" smtClean="0">
                <a:sym typeface="Wingdings" pitchFamily="2" charset="2"/>
              </a:rPr>
              <a:t>N assignments (ii+1);</a:t>
            </a:r>
          </a:p>
          <a:p>
            <a:endParaRPr lang="fr-FR" sz="2000" dirty="0" smtClean="0">
              <a:sym typeface="Wingdings" pitchFamily="2" charset="2"/>
            </a:endParaRPr>
          </a:p>
          <a:p>
            <a:r>
              <a:rPr lang="en" sz="2000" dirty="0" smtClean="0">
                <a:sym typeface="Wingdings" pitchFamily="2" charset="2"/>
              </a:rPr>
              <a:t>1 display (write(s)):</a:t>
            </a:r>
          </a:p>
          <a:p>
            <a:endParaRPr lang="fr-FR" sz="2000" dirty="0" smtClean="0">
              <a:sym typeface="Wingdings" pitchFamily="2" charset="2"/>
            </a:endParaRPr>
          </a:p>
          <a:p>
            <a:r>
              <a:rPr lang="en" b="1" dirty="0" smtClean="0"/>
              <a:t>  </a:t>
            </a:r>
            <a:r>
              <a:rPr lang="en" sz="2400" b="1" dirty="0" smtClean="0">
                <a:solidFill>
                  <a:srgbClr val="FF0000"/>
                </a:solidFill>
              </a:rPr>
              <a:t>5N+4 elementary operations</a:t>
            </a:r>
          </a:p>
          <a:p>
            <a:r>
              <a:rPr lang="en" sz="2400" b="1" dirty="0" smtClean="0">
                <a:solidFill>
                  <a:srgbClr val="FF0000"/>
                </a:solidFill>
              </a:rPr>
              <a:t>  </a:t>
            </a:r>
            <a:r>
              <a:rPr lang="en" sz="2400" b="1" i="1" dirty="0" smtClean="0">
                <a:solidFill>
                  <a:srgbClr val="FF0000"/>
                </a:solidFill>
              </a:rPr>
              <a:t>f(n) = 5N+4</a:t>
            </a:r>
            <a:endParaRPr lang="fr-FR" b="1" i="1" dirty="0"/>
          </a:p>
        </p:txBody>
      </p:sp>
      <p:cxnSp>
        <p:nvCxnSpPr>
          <p:cNvPr id="9" name="Connecteur droit 8"/>
          <p:cNvCxnSpPr/>
          <p:nvPr/>
        </p:nvCxnSpPr>
        <p:spPr>
          <a:xfrm rot="10800000">
            <a:off x="3138952" y="5947692"/>
            <a:ext cx="278608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itre 1"/>
          <p:cNvSpPr txBox="1">
            <a:spLocks/>
          </p:cNvSpPr>
          <p:nvPr/>
        </p:nvSpPr>
        <p:spPr>
          <a:xfrm>
            <a:off x="214282" y="214290"/>
            <a:ext cx="8929718" cy="428604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2400" b="1" u="sng" dirty="0" smtClean="0">
                <a:solidFill>
                  <a:schemeClr val="accent1">
                    <a:lumMod val="50000"/>
                  </a:schemeClr>
                </a:solidFill>
              </a:rPr>
              <a:t>2. Concept of complexity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286808" cy="55721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" sz="2400" b="1" u="sng" dirty="0" smtClean="0"/>
              <a:t>1.3 Why calculate the complexity of algorithms:</a:t>
            </a:r>
          </a:p>
          <a:p>
            <a:pPr marL="0" indent="3619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" sz="2400" dirty="0" smtClean="0"/>
              <a:t>Calculate the time and memory space required to execute a program.</a:t>
            </a:r>
          </a:p>
          <a:p>
            <a:pPr marL="0" indent="36195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fr-FR" sz="2400" dirty="0" smtClean="0"/>
          </a:p>
          <a:p>
            <a:pPr marL="0" indent="36195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" sz="2400" dirty="0" smtClean="0"/>
              <a:t>Check if an algorithm is executable in a reasonable time.</a:t>
            </a:r>
          </a:p>
          <a:p>
            <a:pPr marL="0" indent="36195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fr-FR" sz="2400" dirty="0" smtClean="0"/>
          </a:p>
          <a:p>
            <a:pPr marL="355600" indent="-3556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" sz="2400" dirty="0" smtClean="0"/>
              <a:t>Compare two algorithms solving the same problem to choose the best one.</a:t>
            </a:r>
          </a:p>
          <a:p>
            <a:pPr marL="0" indent="36195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fr-FR" sz="2400" dirty="0" smtClean="0"/>
          </a:p>
          <a:p>
            <a:pPr marL="355600" indent="-3556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" sz="2400" dirty="0" smtClean="0"/>
              <a:t>Check whether an algorithm is optimal. Check whether there is a better performing </a:t>
            </a:r>
            <a:r>
              <a:rPr lang="en" sz="2400" dirty="0"/>
              <a:t>algorithm or not .</a:t>
            </a:r>
            <a:endParaRPr lang="fr-FR" sz="2400" dirty="0" smtClean="0">
              <a:solidFill>
                <a:srgbClr val="002060"/>
              </a:solidFill>
            </a:endParaRP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endParaRPr lang="fr-FR" sz="2400" b="1" dirty="0" smtClean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2800" b="1" u="sng" dirty="0" smtClean="0">
                <a:solidFill>
                  <a:schemeClr val="accent1">
                    <a:lumMod val="50000"/>
                  </a:schemeClr>
                </a:solidFill>
              </a:rPr>
              <a:t>2. Concept of complexity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57158" y="642918"/>
            <a:ext cx="8286808" cy="60007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r>
              <a:rPr lang="en" sz="2400" dirty="0" smtClean="0"/>
              <a:t> </a:t>
            </a:r>
          </a:p>
          <a:p>
            <a:pPr marL="355600" indent="-260350" algn="just">
              <a:buFont typeface="+mj-lt"/>
              <a:buAutoNum type="arabicParenR"/>
              <a:tabLst>
                <a:tab pos="804863" algn="l"/>
              </a:tabLst>
            </a:pPr>
            <a:r>
              <a:rPr lang="en" sz="2400" b="1" dirty="0" smtClean="0"/>
              <a:t>Simple instruction: </a:t>
            </a:r>
            <a:r>
              <a:rPr lang="en" sz="2400" dirty="0" smtClean="0"/>
              <a:t>the number of elementary operations in the instruction.</a:t>
            </a:r>
          </a:p>
          <a:p>
            <a:pPr marL="355600" indent="-82550" algn="just">
              <a:buNone/>
              <a:tabLst>
                <a:tab pos="804863" algn="l"/>
              </a:tabLst>
            </a:pPr>
            <a:r>
              <a:rPr lang="en" sz="2400" dirty="0" smtClean="0"/>
              <a:t> </a:t>
            </a:r>
            <a:r>
              <a:rPr lang="en" sz="2200" dirty="0" smtClean="0"/>
              <a:t>Example: in the instruction </a:t>
            </a:r>
            <a:r>
              <a:rPr lang="en" sz="2200" b="1" dirty="0" smtClean="0"/>
              <a:t>y </a:t>
            </a:r>
            <a:r>
              <a:rPr lang="en" sz="2200" dirty="0" smtClean="0">
                <a:sym typeface="Wingdings" pitchFamily="2" charset="2"/>
              </a:rPr>
              <a:t> </a:t>
            </a:r>
            <a:r>
              <a:rPr lang="en" sz="2200" b="1" dirty="0" smtClean="0">
                <a:sym typeface="Wingdings" pitchFamily="2" charset="2"/>
              </a:rPr>
              <a:t>3+5*x; </a:t>
            </a:r>
            <a:r>
              <a:rPr lang="en" sz="2200" dirty="0" smtClean="0">
                <a:sym typeface="Wingdings" pitchFamily="2" charset="2"/>
              </a:rPr>
              <a:t>we have 3 elementary operations, an assignment, an addition and a multiplication.</a:t>
            </a:r>
            <a:endParaRPr lang="fr-FR" sz="2200" dirty="0" smtClean="0"/>
          </a:p>
          <a:p>
            <a:pPr marL="355600" lvl="0" indent="-260350" algn="just">
              <a:spcBef>
                <a:spcPts val="1200"/>
              </a:spcBef>
              <a:buFont typeface="+mj-lt"/>
              <a:buAutoNum type="arabicParenR" startAt="2"/>
            </a:pPr>
            <a:r>
              <a:rPr lang="en" sz="2400" b="1" dirty="0" smtClean="0">
                <a:solidFill>
                  <a:prstClr val="black"/>
                </a:solidFill>
              </a:rPr>
              <a:t>Instruction Sequence: </a:t>
            </a:r>
            <a:r>
              <a:rPr lang="en" sz="2400" dirty="0" smtClean="0"/>
              <a:t>The complexity of an instruction sequence is equal to the sum of the complexities of the instructions in the sequence.</a:t>
            </a:r>
          </a:p>
          <a:p>
            <a:pPr marL="355600" lvl="0" indent="-26035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400" dirty="0" smtClean="0">
                <a:solidFill>
                  <a:srgbClr val="002060"/>
                </a:solidFill>
              </a:rPr>
              <a:t>   </a:t>
            </a:r>
            <a:r>
              <a:rPr lang="en" sz="2400" b="1" dirty="0" smtClean="0">
                <a:solidFill>
                  <a:srgbClr val="002060"/>
                </a:solidFill>
              </a:rPr>
              <a:t> </a:t>
            </a:r>
            <a:r>
              <a:rPr lang="en" sz="2200" b="1" dirty="0" smtClean="0">
                <a:solidFill>
                  <a:srgbClr val="002060"/>
                </a:solidFill>
              </a:rPr>
              <a:t>Example</a:t>
            </a:r>
            <a:r>
              <a:rPr lang="en" sz="2200" dirty="0" smtClean="0">
                <a:solidFill>
                  <a:srgbClr val="002060"/>
                </a:solidFill>
              </a:rPr>
              <a:t>: </a:t>
            </a:r>
          </a:p>
          <a:p>
            <a:pPr marL="355600" lvl="0" indent="-26035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" sz="2200" dirty="0">
                <a:solidFill>
                  <a:srgbClr val="002060"/>
                </a:solidFill>
              </a:rPr>
              <a:t> </a:t>
            </a:r>
            <a:r>
              <a:rPr lang="en" sz="2200" dirty="0" smtClean="0">
                <a:solidFill>
                  <a:srgbClr val="002060"/>
                </a:solidFill>
              </a:rPr>
              <a:t>    Read(x);</a:t>
            </a:r>
          </a:p>
          <a:p>
            <a:pPr marL="355600" lv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200" dirty="0" smtClean="0">
                <a:solidFill>
                  <a:srgbClr val="002060"/>
                </a:solidFill>
              </a:rPr>
              <a:t>Read(y);</a:t>
            </a:r>
            <a:endParaRPr lang="fr-FR" sz="2200" b="1" dirty="0" smtClean="0">
              <a:solidFill>
                <a:srgbClr val="002060"/>
              </a:solidFill>
            </a:endParaRPr>
          </a:p>
          <a:p>
            <a:pPr marL="355600" lv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200" dirty="0" smtClean="0">
                <a:solidFill>
                  <a:srgbClr val="002060"/>
                </a:solidFill>
              </a:rPr>
              <a:t>z </a:t>
            </a:r>
            <a:r>
              <a:rPr lang="en" sz="2200" dirty="0" smtClean="0">
                <a:solidFill>
                  <a:srgbClr val="002060"/>
                </a:solidFill>
                <a:sym typeface="Wingdings" pitchFamily="2" charset="2"/>
              </a:rPr>
              <a:t>x+y;</a:t>
            </a:r>
          </a:p>
          <a:p>
            <a:pPr marL="355600" lv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" sz="2200" dirty="0" smtClean="0">
                <a:solidFill>
                  <a:srgbClr val="002060"/>
                </a:solidFill>
                <a:sym typeface="Wingdings" pitchFamily="2" charset="2"/>
              </a:rPr>
              <a:t>Write (z);</a:t>
            </a:r>
          </a:p>
          <a:p>
            <a:pPr marL="355600" lvl="0" indent="-260350" algn="just">
              <a:spcBef>
                <a:spcPts val="0"/>
              </a:spcBef>
              <a:buNone/>
            </a:pPr>
            <a:r>
              <a:rPr lang="en" sz="2200" dirty="0" smtClean="0">
                <a:solidFill>
                  <a:srgbClr val="002060"/>
                </a:solidFill>
                <a:sym typeface="Wingdings" pitchFamily="2" charset="2"/>
              </a:rPr>
              <a:t>    </a:t>
            </a:r>
            <a:endParaRPr lang="fr-FR" sz="2200" dirty="0" smtClean="0">
              <a:solidFill>
                <a:srgbClr val="002060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85752" y="500066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2800" b="1" u="sng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3. Rules for calculating the complexity of an algorithm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Accolade fermante 3"/>
          <p:cNvSpPr/>
          <p:nvPr/>
        </p:nvSpPr>
        <p:spPr>
          <a:xfrm>
            <a:off x="2195736" y="5032336"/>
            <a:ext cx="214314" cy="1357322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3059832" y="5444455"/>
            <a:ext cx="1391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b="1" dirty="0" smtClean="0">
                <a:solidFill>
                  <a:srgbClr val="002060"/>
                </a:solidFill>
              </a:rPr>
              <a:t>5 operations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286808" cy="5572164"/>
          </a:xfrm>
        </p:spPr>
        <p:txBody>
          <a:bodyPr>
            <a:noAutofit/>
          </a:bodyPr>
          <a:lstStyle/>
          <a:p>
            <a:pPr>
              <a:buNone/>
            </a:pPr>
            <a:endParaRPr lang="fr-FR" sz="2400" b="1" u="sng" dirty="0" smtClean="0"/>
          </a:p>
          <a:p>
            <a:pPr marL="457200" lvl="0" indent="-457200">
              <a:buFont typeface="+mj-lt"/>
              <a:buAutoNum type="arabicParenR" startAt="3"/>
            </a:pPr>
            <a:r>
              <a:rPr lang="en" sz="2400" b="1" dirty="0" smtClean="0"/>
              <a:t>The complexity of a conditional</a:t>
            </a:r>
          </a:p>
          <a:p>
            <a:pPr marL="0" indent="0" algn="just">
              <a:buNone/>
            </a:pPr>
            <a:r>
              <a:rPr lang="en" sz="2000" b="1" dirty="0" smtClean="0">
                <a:solidFill>
                  <a:srgbClr val="002060"/>
                </a:solidFill>
              </a:rPr>
              <a:t>The complexity of an </a:t>
            </a:r>
            <a:r>
              <a:rPr lang="en" sz="2000" b="1" dirty="0" smtClean="0">
                <a:solidFill>
                  <a:srgbClr val="C00000"/>
                </a:solidFill>
              </a:rPr>
              <a:t>&lt;if – then – else&gt; statement </a:t>
            </a:r>
            <a:r>
              <a:rPr lang="en" sz="2000" b="1" dirty="0" smtClean="0">
                <a:solidFill>
                  <a:srgbClr val="002060"/>
                </a:solidFill>
              </a:rPr>
              <a:t>equals the sum of the complexity of evaluating the condition and the greater of the complexity of the then block and the else block.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" sz="2000" b="1" dirty="0" smtClean="0"/>
              <a:t>If ( </a:t>
            </a:r>
            <a:r>
              <a:rPr lang="en" sz="2000" b="1" i="1" dirty="0" smtClean="0"/>
              <a:t>condition) </a:t>
            </a:r>
            <a:r>
              <a:rPr lang="en" sz="2000" b="1" dirty="0" smtClean="0"/>
              <a:t>then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" sz="2000" b="1" dirty="0" smtClean="0"/>
              <a:t>……..….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" sz="2000" b="1" dirty="0" smtClean="0"/>
              <a:t>Otherwise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" sz="2000" b="1" dirty="0" smtClean="0"/>
              <a:t>…………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" sz="2000" b="1" dirty="0" smtClean="0"/>
              <a:t>Finished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14282" y="357190"/>
            <a:ext cx="8929718" cy="642918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" sz="2800" b="1" u="sng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3. Rules for calculating the complexity of an algorithm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Connecteur droit 5"/>
          <p:cNvCxnSpPr/>
          <p:nvPr/>
        </p:nvCxnSpPr>
        <p:spPr>
          <a:xfrm rot="5400000">
            <a:off x="-640091" y="4264245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ccolade fermante 6"/>
          <p:cNvSpPr/>
          <p:nvPr/>
        </p:nvSpPr>
        <p:spPr>
          <a:xfrm>
            <a:off x="2071670" y="3429000"/>
            <a:ext cx="214314" cy="7143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Accolade fermante 7"/>
          <p:cNvSpPr/>
          <p:nvPr/>
        </p:nvSpPr>
        <p:spPr>
          <a:xfrm>
            <a:off x="2071670" y="4429132"/>
            <a:ext cx="214314" cy="7143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357422" y="3571876"/>
            <a:ext cx="1340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T</a:t>
            </a:r>
            <a:r>
              <a:rPr lang="en" b="1" dirty="0" smtClean="0">
                <a:solidFill>
                  <a:srgbClr val="002060"/>
                </a:solidFill>
              </a:rPr>
              <a:t>hen block 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2357422" y="4500570"/>
            <a:ext cx="14224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b="1" dirty="0" smtClean="0">
                <a:solidFill>
                  <a:srgbClr val="002060"/>
                </a:solidFill>
              </a:rPr>
              <a:t>Else </a:t>
            </a:r>
            <a:r>
              <a:rPr lang="fr-FR" b="1" dirty="0" smtClean="0">
                <a:solidFill>
                  <a:srgbClr val="002060"/>
                </a:solidFill>
              </a:rPr>
              <a:t>b</a:t>
            </a:r>
            <a:r>
              <a:rPr lang="en" b="1" dirty="0" smtClean="0">
                <a:solidFill>
                  <a:srgbClr val="002060"/>
                </a:solidFill>
              </a:rPr>
              <a:t>lock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643306" y="3071811"/>
            <a:ext cx="521497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" dirty="0" smtClean="0"/>
              <a:t>Complexity </a:t>
            </a:r>
            <a:r>
              <a:rPr lang="en" b="1" dirty="0" smtClean="0"/>
              <a:t>= C1+ max(C2,C3)</a:t>
            </a:r>
          </a:p>
          <a:p>
            <a:r>
              <a:rPr lang="en" dirty="0" smtClean="0"/>
              <a:t>Or :</a:t>
            </a:r>
          </a:p>
          <a:p>
            <a:pPr marL="531813" indent="-176213">
              <a:lnSpc>
                <a:spcPct val="150000"/>
              </a:lnSpc>
              <a:buFont typeface="Arial" pitchFamily="34" charset="0"/>
              <a:buChar char="•"/>
            </a:pPr>
            <a:r>
              <a:rPr lang="en" b="1" dirty="0" smtClean="0"/>
              <a:t>C1 </a:t>
            </a:r>
            <a:r>
              <a:rPr lang="en" dirty="0" smtClean="0"/>
              <a:t>is the number of operations performed for the evaluation of the condition.</a:t>
            </a:r>
          </a:p>
          <a:p>
            <a:pPr marL="531813" indent="-176213">
              <a:lnSpc>
                <a:spcPct val="150000"/>
              </a:lnSpc>
              <a:buFont typeface="Arial" pitchFamily="34" charset="0"/>
              <a:buChar char="•"/>
            </a:pPr>
            <a:r>
              <a:rPr lang="en" b="1" dirty="0" smtClean="0"/>
              <a:t>C2 </a:t>
            </a:r>
            <a:r>
              <a:rPr lang="en" dirty="0" smtClean="0"/>
              <a:t>is the number of operations executed if the condition is true (the </a:t>
            </a:r>
            <a:r>
              <a:rPr lang="en" b="1" dirty="0" smtClean="0">
                <a:solidFill>
                  <a:srgbClr val="00B050"/>
                </a:solidFill>
              </a:rPr>
              <a:t>Then block</a:t>
            </a:r>
            <a:r>
              <a:rPr lang="en" dirty="0" smtClean="0"/>
              <a:t>)</a:t>
            </a:r>
          </a:p>
          <a:p>
            <a:pPr marL="531813" indent="-176213">
              <a:lnSpc>
                <a:spcPct val="150000"/>
              </a:lnSpc>
              <a:buFont typeface="Arial" pitchFamily="34" charset="0"/>
              <a:buChar char="•"/>
            </a:pPr>
            <a:r>
              <a:rPr lang="en" b="1" dirty="0" smtClean="0"/>
              <a:t>C3 </a:t>
            </a:r>
            <a:r>
              <a:rPr lang="en" dirty="0" smtClean="0"/>
              <a:t>is the number of operations executed if the condition is false (the Else block)</a:t>
            </a:r>
          </a:p>
          <a:p>
            <a:pPr marL="450850" indent="-95250">
              <a:lnSpc>
                <a:spcPct val="150000"/>
              </a:lnSpc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6|8.8|15.3|30.4|5.7|32.9|21.2|9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3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2783</TotalTime>
  <Words>2018</Words>
  <Application>Microsoft Office PowerPoint</Application>
  <PresentationFormat>Affichage à l'écran (4:3)</PresentationFormat>
  <Paragraphs>326</Paragraphs>
  <Slides>24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Capitaux</vt:lpstr>
      <vt:lpstr>Chapter 1 Algorithmics and complexity</vt:lpstr>
      <vt:lpstr>1. Introduction</vt:lpstr>
      <vt:lpstr>2. The complexity concept</vt:lpstr>
      <vt:lpstr>2. The complexity concept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807</cp:revision>
  <dcterms:created xsi:type="dcterms:W3CDTF">2012-10-16T09:31:24Z</dcterms:created>
  <dcterms:modified xsi:type="dcterms:W3CDTF">2024-10-03T10:01:10Z</dcterms:modified>
</cp:coreProperties>
</file>