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7"/>
  </p:notesMasterIdLst>
  <p:sldIdLst>
    <p:sldId id="258" r:id="rId2"/>
    <p:sldId id="317" r:id="rId3"/>
    <p:sldId id="324" r:id="rId4"/>
    <p:sldId id="422" r:id="rId5"/>
    <p:sldId id="319" r:id="rId6"/>
    <p:sldId id="325" r:id="rId7"/>
    <p:sldId id="423" r:id="rId8"/>
    <p:sldId id="322" r:id="rId9"/>
    <p:sldId id="326" r:id="rId10"/>
    <p:sldId id="318" r:id="rId11"/>
    <p:sldId id="327" r:id="rId12"/>
    <p:sldId id="323" r:id="rId13"/>
    <p:sldId id="331" r:id="rId14"/>
    <p:sldId id="332" r:id="rId15"/>
    <p:sldId id="424" r:id="rId16"/>
    <p:sldId id="333" r:id="rId17"/>
    <p:sldId id="339" r:id="rId18"/>
    <p:sldId id="340" r:id="rId19"/>
    <p:sldId id="342" r:id="rId20"/>
    <p:sldId id="335" r:id="rId21"/>
    <p:sldId id="338" r:id="rId22"/>
    <p:sldId id="343" r:id="rId23"/>
    <p:sldId id="344" r:id="rId24"/>
    <p:sldId id="345" r:id="rId25"/>
    <p:sldId id="346" r:id="rId26"/>
    <p:sldId id="347" r:id="rId27"/>
    <p:sldId id="365" r:id="rId28"/>
    <p:sldId id="366" r:id="rId29"/>
    <p:sldId id="349" r:id="rId30"/>
    <p:sldId id="351" r:id="rId31"/>
    <p:sldId id="367" r:id="rId32"/>
    <p:sldId id="353" r:id="rId33"/>
    <p:sldId id="354" r:id="rId34"/>
    <p:sldId id="355" r:id="rId35"/>
    <p:sldId id="356" r:id="rId36"/>
    <p:sldId id="357" r:id="rId37"/>
    <p:sldId id="425" r:id="rId38"/>
    <p:sldId id="426" r:id="rId39"/>
    <p:sldId id="427" r:id="rId40"/>
    <p:sldId id="428" r:id="rId41"/>
    <p:sldId id="429" r:id="rId42"/>
    <p:sldId id="436" r:id="rId43"/>
    <p:sldId id="437" r:id="rId44"/>
    <p:sldId id="372" r:id="rId45"/>
    <p:sldId id="374" r:id="rId46"/>
    <p:sldId id="438" r:id="rId47"/>
    <p:sldId id="439" r:id="rId48"/>
    <p:sldId id="440" r:id="rId49"/>
    <p:sldId id="441" r:id="rId50"/>
    <p:sldId id="442" r:id="rId51"/>
    <p:sldId id="443" r:id="rId52"/>
    <p:sldId id="431" r:id="rId53"/>
    <p:sldId id="433" r:id="rId54"/>
    <p:sldId id="434" r:id="rId55"/>
    <p:sldId id="435" r:id="rId5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36" autoAdjust="0"/>
    <p:restoredTop sz="94624" autoAdjust="0"/>
  </p:normalViewPr>
  <p:slideViewPr>
    <p:cSldViewPr>
      <p:cViewPr varScale="1">
        <p:scale>
          <a:sx n="83" d="100"/>
          <a:sy n="83" d="100"/>
        </p:scale>
        <p:origin x="1464" y="6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824"/>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58ABE58-2DD0-495E-976D-EC32B7D9B054}" type="datetimeFigureOut">
              <a:rPr lang="fr-FR" smtClean="0"/>
              <a:pPr/>
              <a:t>06/12/2024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C4B5C9-A95F-43DA-9625-270BFBDAF45C}" type="slidenum">
              <a:rPr lang="fr-FR" smtClean="0"/>
              <a:pPr/>
              <a:t>‹N°›</a:t>
            </a:fld>
            <a:endParaRPr lang="fr-FR"/>
          </a:p>
        </p:txBody>
      </p:sp>
    </p:spTree>
    <p:extLst>
      <p:ext uri="{BB962C8B-B14F-4D97-AF65-F5344CB8AC3E}">
        <p14:creationId xmlns:p14="http://schemas.microsoft.com/office/powerpoint/2010/main" val="5562081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83C4B5C9-A95F-43DA-9625-270BFBDAF45C}" type="slidenum">
              <a:rPr lang="fr-FR" smtClean="0"/>
              <a:pPr/>
              <a:t>1</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A42DF0FE-9259-4863-8432-791825C657AB}" type="datetimeFigureOut">
              <a:rPr lang="fr-FR" smtClean="0"/>
              <a:pPr/>
              <a:t>06/12/2024</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59400730-82C4-4626-9610-3EDFCD773CDB}"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42DF0FE-9259-4863-8432-791825C657AB}" type="datetimeFigureOut">
              <a:rPr lang="fr-FR" smtClean="0"/>
              <a:pPr/>
              <a:t>06/12/2024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9400730-82C4-4626-9610-3EDFCD773CDB}"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42DF0FE-9259-4863-8432-791825C657AB}" type="datetimeFigureOut">
              <a:rPr lang="fr-FR" smtClean="0"/>
              <a:pPr/>
              <a:t>06/12/2024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9400730-82C4-4626-9610-3EDFCD773CDB}"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42DF0FE-9259-4863-8432-791825C657AB}" type="datetimeFigureOut">
              <a:rPr lang="fr-FR" smtClean="0"/>
              <a:pPr/>
              <a:t>06/12/2024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9400730-82C4-4626-9610-3EDFCD773CDB}"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A42DF0FE-9259-4863-8432-791825C657AB}" type="datetimeFigureOut">
              <a:rPr lang="fr-FR" smtClean="0"/>
              <a:pPr/>
              <a:t>06/12/2024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9400730-82C4-4626-9610-3EDFCD773CDB}"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A42DF0FE-9259-4863-8432-791825C657AB}" type="datetimeFigureOut">
              <a:rPr lang="fr-FR" smtClean="0"/>
              <a:pPr/>
              <a:t>06/12/2024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9400730-82C4-4626-9610-3EDFCD773CDB}"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A42DF0FE-9259-4863-8432-791825C657AB}" type="datetimeFigureOut">
              <a:rPr lang="fr-FR" smtClean="0"/>
              <a:pPr/>
              <a:t>06/12/2024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59400730-82C4-4626-9610-3EDFCD773CDB}"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A42DF0FE-9259-4863-8432-791825C657AB}" type="datetimeFigureOut">
              <a:rPr lang="fr-FR" smtClean="0"/>
              <a:pPr/>
              <a:t>06/12/2024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59400730-82C4-4626-9610-3EDFCD773CDB}"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42DF0FE-9259-4863-8432-791825C657AB}" type="datetimeFigureOut">
              <a:rPr lang="fr-FR" smtClean="0"/>
              <a:pPr/>
              <a:t>06/12/2024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59400730-82C4-4626-9610-3EDFCD773CDB}"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A42DF0FE-9259-4863-8432-791825C657AB}" type="datetimeFigureOut">
              <a:rPr lang="fr-FR" smtClean="0"/>
              <a:pPr/>
              <a:t>06/12/2024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9400730-82C4-4626-9610-3EDFCD773CDB}"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A42DF0FE-9259-4863-8432-791825C657AB}" type="datetimeFigureOut">
              <a:rPr lang="fr-FR" smtClean="0"/>
              <a:pPr/>
              <a:t>06/12/2024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59400730-82C4-4626-9610-3EDFCD773CDB}"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42DF0FE-9259-4863-8432-791825C657AB}" type="datetimeFigureOut">
              <a:rPr lang="fr-FR" smtClean="0"/>
              <a:pPr/>
              <a:t>06/12/2024</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9400730-82C4-4626-9610-3EDFCD773CDB}"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corep.fr/le-guide-du-memoire/redaction-memoir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57224" y="2214554"/>
            <a:ext cx="7929618" cy="2123658"/>
          </a:xfrm>
          <a:prstGeom prst="rect">
            <a:avLst/>
          </a:prstGeom>
        </p:spPr>
        <p:txBody>
          <a:bodyPr wrap="square">
            <a:spAutoFit/>
          </a:bodyPr>
          <a:lstStyle/>
          <a:p>
            <a:pPr algn="ctr"/>
            <a:r>
              <a:rPr lang="fr-FR" sz="4400" b="1" dirty="0" smtClean="0"/>
              <a:t>Éléments de mise en œuvre d’un mémoire en informatique</a:t>
            </a:r>
            <a:endParaRPr lang="fr-FR" sz="4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214290"/>
            <a:ext cx="8229600" cy="1143000"/>
          </a:xfrm>
        </p:spPr>
        <p:txBody>
          <a:bodyPr/>
          <a:lstStyle/>
          <a:p>
            <a:r>
              <a:rPr lang="fr-FR" sz="5400" b="1" dirty="0" smtClean="0"/>
              <a:t>La structure d’un mémoire</a:t>
            </a:r>
            <a:endParaRPr lang="fr-FR" dirty="0"/>
          </a:p>
        </p:txBody>
      </p:sp>
      <p:sp>
        <p:nvSpPr>
          <p:cNvPr id="3" name="Espace réservé du contenu 2"/>
          <p:cNvSpPr>
            <a:spLocks noGrp="1"/>
          </p:cNvSpPr>
          <p:nvPr>
            <p:ph idx="1"/>
          </p:nvPr>
        </p:nvSpPr>
        <p:spPr>
          <a:xfrm>
            <a:off x="0" y="1643050"/>
            <a:ext cx="9144000" cy="4389120"/>
          </a:xfrm>
        </p:spPr>
        <p:txBody>
          <a:bodyPr>
            <a:normAutofit fontScale="92500"/>
          </a:bodyPr>
          <a:lstStyle/>
          <a:p>
            <a:pPr algn="ctr"/>
            <a:r>
              <a:rPr lang="fr-FR" sz="4300" b="1" dirty="0" smtClean="0">
                <a:solidFill>
                  <a:schemeClr val="bg2">
                    <a:lumMod val="25000"/>
                  </a:schemeClr>
                </a:solidFill>
              </a:rPr>
              <a:t>Le résumé</a:t>
            </a:r>
            <a:endParaRPr lang="fr-FR" dirty="0" smtClean="0"/>
          </a:p>
          <a:p>
            <a:pPr algn="just"/>
            <a:r>
              <a:rPr lang="fr-FR" sz="3200" dirty="0" smtClean="0"/>
              <a:t>Le résumé de mémoire ne dépassent pas les 200 mots en général, ce qui signifie qu’il faut bien choisir les mots qui vont construire les phrases et que ces dernières soient aussi explicites que possible.</a:t>
            </a:r>
          </a:p>
          <a:p>
            <a:pPr algn="just"/>
            <a:r>
              <a:rPr lang="fr-FR" sz="3200" dirty="0" smtClean="0"/>
              <a:t>Un résume présente le problème étude l’application (le produit) et les outils utilisé (algorithme et outil d’implémentation. D’un manière brève s et neutre s </a:t>
            </a:r>
          </a:p>
          <a:p>
            <a:pPr algn="just">
              <a:buNone/>
            </a:pPr>
            <a:endParaRPr lang="fr-FR" sz="3200" dirty="0" smtClean="0"/>
          </a:p>
          <a:p>
            <a:pPr algn="just"/>
            <a:endParaRPr lang="fr-FR" sz="32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5400" b="1" dirty="0" smtClean="0"/>
              <a:t>La structure d’un mémoire</a:t>
            </a:r>
            <a:endParaRPr lang="fr-FR" dirty="0"/>
          </a:p>
        </p:txBody>
      </p:sp>
      <p:sp>
        <p:nvSpPr>
          <p:cNvPr id="3" name="Espace réservé du contenu 2"/>
          <p:cNvSpPr>
            <a:spLocks noGrp="1"/>
          </p:cNvSpPr>
          <p:nvPr>
            <p:ph idx="1"/>
          </p:nvPr>
        </p:nvSpPr>
        <p:spPr/>
        <p:txBody>
          <a:bodyPr>
            <a:normAutofit/>
          </a:bodyPr>
          <a:lstStyle/>
          <a:p>
            <a:pPr algn="ctr"/>
            <a:r>
              <a:rPr lang="fr-FR" sz="4000" b="1" dirty="0" smtClean="0">
                <a:solidFill>
                  <a:schemeClr val="bg2">
                    <a:lumMod val="25000"/>
                  </a:schemeClr>
                </a:solidFill>
              </a:rPr>
              <a:t>Le résumé</a:t>
            </a:r>
            <a:endParaRPr lang="fr-FR" sz="4000" dirty="0" smtClean="0"/>
          </a:p>
          <a:p>
            <a:r>
              <a:rPr lang="fr-FR" dirty="0" smtClean="0"/>
              <a:t> il ne faut pas hésiter à utiliser des mors-clés, et choisir les plus pertinents.</a:t>
            </a:r>
          </a:p>
          <a:p>
            <a:r>
              <a:rPr lang="fr-FR" dirty="0" smtClean="0"/>
              <a:t>Il faut bien choisir les mots pour bien cerné le cadre de votre travail </a:t>
            </a:r>
          </a:p>
          <a:p>
            <a:r>
              <a:rPr lang="fr-FR" dirty="0" smtClean="0"/>
              <a:t>Au niveau de la syntaxe, il faut faire en sorte qu’une seule phrase (courte) exprime une idée pour qu’elle soit plus fluide à la lecture.</a:t>
            </a:r>
          </a:p>
          <a:p>
            <a:endParaRPr lang="fr-F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4800" b="1" dirty="0" smtClean="0"/>
              <a:t>La structure d’un mémoire</a:t>
            </a:r>
            <a:endParaRPr lang="fr-FR" dirty="0"/>
          </a:p>
        </p:txBody>
      </p:sp>
      <p:sp>
        <p:nvSpPr>
          <p:cNvPr id="3" name="Espace réservé du contenu 2"/>
          <p:cNvSpPr>
            <a:spLocks noGrp="1"/>
          </p:cNvSpPr>
          <p:nvPr>
            <p:ph idx="1"/>
          </p:nvPr>
        </p:nvSpPr>
        <p:spPr>
          <a:xfrm>
            <a:off x="214282" y="1935480"/>
            <a:ext cx="8472518" cy="4389120"/>
          </a:xfrm>
        </p:spPr>
        <p:txBody>
          <a:bodyPr>
            <a:normAutofit/>
          </a:bodyPr>
          <a:lstStyle/>
          <a:p>
            <a:pPr algn="ctr"/>
            <a:r>
              <a:rPr lang="fr-FR" sz="4000" b="1" dirty="0" smtClean="0">
                <a:solidFill>
                  <a:srgbClr val="00B050"/>
                </a:solidFill>
              </a:rPr>
              <a:t>Les chapitres</a:t>
            </a:r>
          </a:p>
          <a:p>
            <a:r>
              <a:rPr lang="fr-FR" sz="4000" dirty="0" smtClean="0"/>
              <a:t>Les chapitres constituant le corps du texte (entre l’introduction et la conclusion) présentent l’objet et le développement du travail. Ils contiennent les éléments suivants</a:t>
            </a:r>
            <a:endParaRPr lang="fr-FR" sz="4000" b="1" dirty="0" smtClean="0"/>
          </a:p>
          <a:p>
            <a:endParaRPr lang="fr-F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5400" b="1" dirty="0" smtClean="0"/>
              <a:t>La structure d’un mémoire</a:t>
            </a:r>
            <a:endParaRPr lang="fr-FR" dirty="0"/>
          </a:p>
        </p:txBody>
      </p:sp>
      <p:sp>
        <p:nvSpPr>
          <p:cNvPr id="3" name="Espace réservé du contenu 2"/>
          <p:cNvSpPr>
            <a:spLocks noGrp="1"/>
          </p:cNvSpPr>
          <p:nvPr>
            <p:ph idx="1"/>
          </p:nvPr>
        </p:nvSpPr>
        <p:spPr/>
        <p:txBody>
          <a:bodyPr/>
          <a:lstStyle/>
          <a:p>
            <a:r>
              <a:rPr lang="fr-FR" b="1" u="sng" dirty="0" smtClean="0"/>
              <a:t>Le nombre du chapitre?</a:t>
            </a:r>
          </a:p>
          <a:p>
            <a:r>
              <a:rPr lang="fr-FR" dirty="0" smtClean="0"/>
              <a:t>Voila  j’ai 5 chapitres avec les titres suivants……….</a:t>
            </a:r>
          </a:p>
          <a:p>
            <a:pPr>
              <a:buNone/>
            </a:pPr>
            <a:r>
              <a:rPr lang="fr-FR" dirty="0" smtClean="0"/>
              <a:t>                                            </a:t>
            </a:r>
          </a:p>
          <a:p>
            <a:r>
              <a:rPr lang="fr-FR" dirty="0" smtClean="0"/>
              <a:t>Dans le mémoire de l’étudiant </a:t>
            </a:r>
            <a:r>
              <a:rPr lang="fr-FR" dirty="0" err="1" smtClean="0"/>
              <a:t>xxxxxx</a:t>
            </a:r>
            <a:r>
              <a:rPr lang="fr-FR" dirty="0" smtClean="0"/>
              <a:t> il traite un problème comme le mien alors je structure mon mémoire comme son mémoire.</a:t>
            </a:r>
          </a:p>
          <a:p>
            <a:endParaRPr lang="fr-FR" dirty="0" smtClean="0"/>
          </a:p>
          <a:p>
            <a:r>
              <a:rPr lang="fr-FR" dirty="0" smtClean="0"/>
              <a:t>Refuser que le directeur impose un nombre de chapitre au début du travail.</a:t>
            </a:r>
          </a:p>
          <a:p>
            <a:endParaRPr lang="fr-FR" dirty="0" smtClean="0"/>
          </a:p>
          <a:p>
            <a:endParaRPr lang="fr-FR" dirty="0"/>
          </a:p>
        </p:txBody>
      </p:sp>
      <p:pic>
        <p:nvPicPr>
          <p:cNvPr id="70658" name="Picture 2" descr="C:\Users\pc\AppData\Local\Microsoft\Windows\Temporary Internet Files\Content.IE5\6DCBN04W\cancel-146131_960_720[1].png"/>
          <p:cNvPicPr>
            <a:picLocks noChangeAspect="1" noChangeArrowheads="1"/>
          </p:cNvPicPr>
          <p:nvPr/>
        </p:nvPicPr>
        <p:blipFill>
          <a:blip r:embed="rId2" cstate="print"/>
          <a:srcRect/>
          <a:stretch>
            <a:fillRect/>
          </a:stretch>
        </p:blipFill>
        <p:spPr bwMode="auto">
          <a:xfrm>
            <a:off x="214282" y="2357430"/>
            <a:ext cx="642918" cy="642918"/>
          </a:xfrm>
          <a:prstGeom prst="rect">
            <a:avLst/>
          </a:prstGeom>
          <a:noFill/>
        </p:spPr>
      </p:pic>
      <p:pic>
        <p:nvPicPr>
          <p:cNvPr id="5" name="Picture 2" descr="C:\Users\pc\AppData\Local\Microsoft\Windows\Temporary Internet Files\Content.IE5\6DCBN04W\cancel-146131_960_720[1].png"/>
          <p:cNvPicPr>
            <a:picLocks noChangeAspect="1" noChangeArrowheads="1"/>
          </p:cNvPicPr>
          <p:nvPr/>
        </p:nvPicPr>
        <p:blipFill>
          <a:blip r:embed="rId2" cstate="print"/>
          <a:srcRect/>
          <a:stretch>
            <a:fillRect/>
          </a:stretch>
        </p:blipFill>
        <p:spPr bwMode="auto">
          <a:xfrm>
            <a:off x="214282" y="3357562"/>
            <a:ext cx="642918" cy="642918"/>
          </a:xfrm>
          <a:prstGeom prst="rect">
            <a:avLst/>
          </a:prstGeom>
          <a:noFill/>
        </p:spPr>
      </p:pic>
      <p:pic>
        <p:nvPicPr>
          <p:cNvPr id="6" name="Picture 2" descr="C:\Users\pc\AppData\Local\Microsoft\Windows\Temporary Internet Files\Content.IE5\6DCBN04W\cancel-146131_960_720[1].png"/>
          <p:cNvPicPr>
            <a:picLocks noChangeAspect="1" noChangeArrowheads="1"/>
          </p:cNvPicPr>
          <p:nvPr/>
        </p:nvPicPr>
        <p:blipFill>
          <a:blip r:embed="rId2" cstate="print"/>
          <a:srcRect/>
          <a:stretch>
            <a:fillRect/>
          </a:stretch>
        </p:blipFill>
        <p:spPr bwMode="auto">
          <a:xfrm>
            <a:off x="214282" y="5072074"/>
            <a:ext cx="642918" cy="642918"/>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b="1" dirty="0" smtClean="0">
                <a:solidFill>
                  <a:srgbClr val="FF0000"/>
                </a:solidFill>
              </a:rPr>
              <a:t>Plan de rédaction </a:t>
            </a:r>
            <a:r>
              <a:rPr lang="fr-FR" b="1" dirty="0" smtClean="0"/>
              <a:t>avant le nombre de chapitre!!!!</a:t>
            </a:r>
            <a:endParaRPr lang="fr-FR" b="1" dirty="0"/>
          </a:p>
        </p:txBody>
      </p:sp>
      <p:sp>
        <p:nvSpPr>
          <p:cNvPr id="3" name="Espace réservé du contenu 2"/>
          <p:cNvSpPr>
            <a:spLocks noGrp="1"/>
          </p:cNvSpPr>
          <p:nvPr>
            <p:ph idx="1"/>
          </p:nvPr>
        </p:nvSpPr>
        <p:spPr>
          <a:xfrm>
            <a:off x="0" y="1935480"/>
            <a:ext cx="9144000" cy="4389120"/>
          </a:xfrm>
        </p:spPr>
        <p:txBody>
          <a:bodyPr>
            <a:normAutofit lnSpcReduction="10000"/>
          </a:bodyPr>
          <a:lstStyle/>
          <a:p>
            <a:r>
              <a:rPr lang="fr-FR" sz="3600" b="1" dirty="0" smtClean="0"/>
              <a:t>Le plan de rédaction est une projection de votre image mentale du problème étudié et de sa solution.</a:t>
            </a:r>
          </a:p>
          <a:p>
            <a:r>
              <a:rPr lang="fr-FR" sz="3600" b="1" dirty="0" smtClean="0"/>
              <a:t>Cette projection est formulée par des titres.</a:t>
            </a:r>
          </a:p>
          <a:p>
            <a:r>
              <a:rPr lang="fr-FR" sz="3600" b="1" dirty="0" smtClean="0"/>
              <a:t>il faut sen</a:t>
            </a:r>
            <a:r>
              <a:rPr lang="fr-FR" sz="3500" b="1" dirty="0" smtClean="0"/>
              <a:t>tir que le mémoire est similaire à une histoire avec des événements organisés l’un après l’autre.</a:t>
            </a:r>
          </a:p>
          <a:p>
            <a:endParaRPr lang="fr-FR" sz="4000" b="1"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smtClean="0"/>
              <a:t>Il faut commencer par la rédaction de quelque futures titres de votre mémoire et avec le temps tu peux </a:t>
            </a:r>
          </a:p>
          <a:p>
            <a:r>
              <a:rPr lang="fr-FR" dirty="0" smtClean="0"/>
              <a:t>ajouter des titres </a:t>
            </a:r>
          </a:p>
          <a:p>
            <a:r>
              <a:rPr lang="fr-FR" dirty="0" smtClean="0"/>
              <a:t>Réorganiser  des titres</a:t>
            </a:r>
          </a:p>
          <a:p>
            <a:r>
              <a:rPr lang="fr-FR" dirty="0" smtClean="0"/>
              <a:t>Supprimer des titres</a:t>
            </a:r>
          </a:p>
          <a:p>
            <a:r>
              <a:rPr lang="fr-FR" dirty="0" smtClean="0"/>
              <a:t>Ces opérations sont orientées par  votre compréhension du thème.</a:t>
            </a:r>
            <a:endParaRPr lang="fr-F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Et voila le nombre du chapitre</a:t>
            </a:r>
            <a:endParaRPr lang="fr-FR" dirty="0"/>
          </a:p>
        </p:txBody>
      </p:sp>
      <p:sp>
        <p:nvSpPr>
          <p:cNvPr id="3" name="Espace réservé du contenu 2"/>
          <p:cNvSpPr>
            <a:spLocks noGrp="1"/>
          </p:cNvSpPr>
          <p:nvPr>
            <p:ph idx="1"/>
          </p:nvPr>
        </p:nvSpPr>
        <p:spPr/>
        <p:txBody>
          <a:bodyPr/>
          <a:lstStyle/>
          <a:p>
            <a:pPr>
              <a:buNone/>
            </a:pPr>
            <a:endParaRPr lang="fr-FR" dirty="0"/>
          </a:p>
        </p:txBody>
      </p:sp>
      <p:sp>
        <p:nvSpPr>
          <p:cNvPr id="4" name="Rectangle à coins arrondis 3"/>
          <p:cNvSpPr/>
          <p:nvPr/>
        </p:nvSpPr>
        <p:spPr>
          <a:xfrm>
            <a:off x="4500562" y="2214554"/>
            <a:ext cx="4000528" cy="38576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None/>
            </a:pPr>
            <a:r>
              <a:rPr lang="fr-FR" sz="2400" dirty="0" smtClean="0"/>
              <a:t>Chaptre1:</a:t>
            </a:r>
            <a:r>
              <a:rPr lang="fr-FR" sz="2400" dirty="0" err="1" smtClean="0"/>
              <a:t>aaaaaaaaaaaaaaa</a:t>
            </a:r>
            <a:endParaRPr lang="fr-FR" sz="2400" dirty="0" smtClean="0"/>
          </a:p>
          <a:p>
            <a:pPr>
              <a:buNone/>
            </a:pPr>
            <a:r>
              <a:rPr lang="fr-FR" sz="2400" dirty="0" smtClean="0"/>
              <a:t>Chapitre2:</a:t>
            </a:r>
            <a:r>
              <a:rPr lang="fr-FR" sz="2400" dirty="0" err="1" smtClean="0"/>
              <a:t>bbbbbbbbbbbb</a:t>
            </a:r>
            <a:endParaRPr lang="fr-FR" sz="2400" dirty="0" smtClean="0"/>
          </a:p>
          <a:p>
            <a:pPr>
              <a:buNone/>
            </a:pPr>
            <a:r>
              <a:rPr lang="fr-FR" sz="2400" dirty="0" smtClean="0"/>
              <a:t>Chapitre3: </a:t>
            </a:r>
            <a:r>
              <a:rPr lang="fr-FR" sz="2400" dirty="0" err="1" smtClean="0"/>
              <a:t>cccccccccccccc</a:t>
            </a:r>
            <a:endParaRPr lang="fr-FR" sz="2400" dirty="0" smtClean="0"/>
          </a:p>
          <a:p>
            <a:pPr>
              <a:buNone/>
            </a:pPr>
            <a:r>
              <a:rPr lang="fr-FR" sz="2400" dirty="0" smtClean="0"/>
              <a:t>Chapitre4: </a:t>
            </a:r>
            <a:r>
              <a:rPr lang="fr-FR" sz="2400" dirty="0" err="1" smtClean="0"/>
              <a:t>dddddddd</a:t>
            </a:r>
            <a:r>
              <a:rPr lang="fr-FR" dirty="0" err="1" smtClean="0"/>
              <a:t>dddd</a:t>
            </a:r>
            <a:endParaRPr lang="fr-FR" dirty="0"/>
          </a:p>
        </p:txBody>
      </p:sp>
      <p:sp>
        <p:nvSpPr>
          <p:cNvPr id="5" name="Rectangle à coins arrondis 4"/>
          <p:cNvSpPr/>
          <p:nvPr/>
        </p:nvSpPr>
        <p:spPr>
          <a:xfrm>
            <a:off x="642910" y="2428868"/>
            <a:ext cx="3429024" cy="364333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smtClean="0"/>
              <a:t>Plan de rédaction :</a:t>
            </a:r>
          </a:p>
          <a:p>
            <a:pPr algn="ctr"/>
            <a:r>
              <a:rPr lang="fr-FR" sz="2400" b="1" dirty="0" smtClean="0"/>
              <a:t>Titre1</a:t>
            </a:r>
          </a:p>
          <a:p>
            <a:pPr algn="ctr"/>
            <a:r>
              <a:rPr lang="fr-FR" sz="2400" dirty="0" smtClean="0"/>
              <a:t>Titre2</a:t>
            </a:r>
          </a:p>
          <a:p>
            <a:pPr algn="ctr"/>
            <a:r>
              <a:rPr lang="fr-FR" sz="2400" dirty="0" smtClean="0"/>
              <a:t>Titre3</a:t>
            </a:r>
          </a:p>
          <a:p>
            <a:pPr algn="ctr"/>
            <a:r>
              <a:rPr lang="fr-FR" sz="2400" dirty="0" smtClean="0"/>
              <a:t>Titre4</a:t>
            </a:r>
          </a:p>
          <a:p>
            <a:pPr algn="ctr"/>
            <a:r>
              <a:rPr lang="fr-FR" sz="2400" dirty="0" smtClean="0"/>
              <a:t>Titre5</a:t>
            </a:r>
          </a:p>
          <a:p>
            <a:pPr algn="ctr"/>
            <a:r>
              <a:rPr lang="fr-FR" sz="2400" dirty="0" smtClean="0"/>
              <a:t>……….</a:t>
            </a:r>
          </a:p>
          <a:p>
            <a:pPr algn="ctr"/>
            <a:r>
              <a:rPr lang="fr-FR" sz="2400" dirty="0" smtClean="0"/>
              <a:t>………..</a:t>
            </a:r>
          </a:p>
          <a:p>
            <a:pPr algn="ctr"/>
            <a:endParaRPr lang="fr-FR" sz="2400" dirty="0" smtClean="0"/>
          </a:p>
        </p:txBody>
      </p:sp>
      <p:sp>
        <p:nvSpPr>
          <p:cNvPr id="6" name="Flèche droite 5"/>
          <p:cNvSpPr/>
          <p:nvPr/>
        </p:nvSpPr>
        <p:spPr>
          <a:xfrm>
            <a:off x="4071934" y="3429000"/>
            <a:ext cx="500066" cy="121444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titres des sections</a:t>
            </a:r>
            <a:endParaRPr lang="fr-FR" dirty="0"/>
          </a:p>
        </p:txBody>
      </p:sp>
      <p:sp>
        <p:nvSpPr>
          <p:cNvPr id="3" name="Espace réservé du contenu 2"/>
          <p:cNvSpPr>
            <a:spLocks noGrp="1"/>
          </p:cNvSpPr>
          <p:nvPr>
            <p:ph idx="1"/>
          </p:nvPr>
        </p:nvSpPr>
        <p:spPr>
          <a:xfrm>
            <a:off x="457200" y="1935480"/>
            <a:ext cx="8686800" cy="4389120"/>
          </a:xfrm>
        </p:spPr>
        <p:txBody>
          <a:bodyPr>
            <a:normAutofit/>
          </a:bodyPr>
          <a:lstStyle/>
          <a:p>
            <a:r>
              <a:rPr lang="fr-FR" sz="2800" dirty="0" smtClean="0"/>
              <a:t>les titres sont des clés importantes pour le lecteur. </a:t>
            </a:r>
          </a:p>
          <a:p>
            <a:r>
              <a:rPr lang="fr-FR" sz="2800" dirty="0" smtClean="0"/>
              <a:t>Choisissez le titre de manière à ce qu’il soit bref mais suffisamment informatif (on comprend ce qui va suivre). </a:t>
            </a:r>
          </a:p>
          <a:p>
            <a:r>
              <a:rPr lang="fr-FR" sz="2800" dirty="0" smtClean="0"/>
              <a:t>Conservez le même schéma de structuration et gardez la même forme grammaticale pour l’ensemble des titres.</a:t>
            </a:r>
          </a:p>
          <a:p>
            <a:endParaRPr lang="fr-FR" sz="28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titres des sections</a:t>
            </a:r>
            <a:endParaRPr lang="fr-FR" dirty="0"/>
          </a:p>
        </p:txBody>
      </p:sp>
      <p:pic>
        <p:nvPicPr>
          <p:cNvPr id="2050" name="Picture 2"/>
          <p:cNvPicPr>
            <a:picLocks noGrp="1" noChangeAspect="1" noChangeArrowheads="1"/>
          </p:cNvPicPr>
          <p:nvPr>
            <p:ph idx="1"/>
          </p:nvPr>
        </p:nvPicPr>
        <p:blipFill>
          <a:blip r:embed="rId2"/>
          <a:srcRect/>
          <a:stretch>
            <a:fillRect/>
          </a:stretch>
        </p:blipFill>
        <p:spPr bwMode="auto">
          <a:xfrm>
            <a:off x="500034" y="2500307"/>
            <a:ext cx="8001056" cy="285751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titres des sections</a:t>
            </a:r>
            <a:endParaRPr lang="fr-FR" dirty="0"/>
          </a:p>
        </p:txBody>
      </p:sp>
      <p:sp>
        <p:nvSpPr>
          <p:cNvPr id="3" name="Espace réservé du contenu 2"/>
          <p:cNvSpPr>
            <a:spLocks noGrp="1"/>
          </p:cNvSpPr>
          <p:nvPr>
            <p:ph idx="1"/>
          </p:nvPr>
        </p:nvSpPr>
        <p:spPr>
          <a:xfrm>
            <a:off x="0" y="2006918"/>
            <a:ext cx="9358346" cy="4422478"/>
          </a:xfrm>
        </p:spPr>
        <p:txBody>
          <a:bodyPr/>
          <a:lstStyle/>
          <a:p>
            <a:r>
              <a:rPr lang="fr-FR" sz="2800" dirty="0" smtClean="0"/>
              <a:t>La profondeur du découpage en sections ne doit pas être trop grande et il faut éviter des numérotations du style 1.3.2.1.5. </a:t>
            </a:r>
          </a:p>
          <a:p>
            <a:r>
              <a:rPr lang="fr-FR" sz="2800" dirty="0" smtClean="0"/>
              <a:t>On s’arrête généralement aux sous-sections, et parfois, pour un travail plus long, aux sous-sous-sections</a:t>
            </a:r>
          </a:p>
          <a:p>
            <a:r>
              <a:rPr lang="fr-FR" sz="2800" dirty="0" smtClean="0"/>
              <a:t>Pour structurer une (sous)-sous-section avec des titres, </a:t>
            </a:r>
          </a:p>
          <a:p>
            <a:r>
              <a:rPr lang="fr-FR" sz="2800" dirty="0" smtClean="0"/>
              <a:t>on peut utiliser des titres non-numérotés qui n’apparaissent pas dans la table des matières.</a:t>
            </a:r>
          </a:p>
          <a:p>
            <a:endParaRPr lang="fr-F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0"/>
            <a:ext cx="8229600" cy="1143000"/>
          </a:xfrm>
        </p:spPr>
        <p:txBody>
          <a:bodyPr/>
          <a:lstStyle/>
          <a:p>
            <a:r>
              <a:rPr lang="fr-FR" sz="4800" b="1" dirty="0" smtClean="0"/>
              <a:t>La structure d’un mémoire</a:t>
            </a:r>
            <a:endParaRPr lang="fr-FR" dirty="0"/>
          </a:p>
        </p:txBody>
      </p:sp>
      <p:sp>
        <p:nvSpPr>
          <p:cNvPr id="3" name="Espace réservé du contenu 2"/>
          <p:cNvSpPr>
            <a:spLocks noGrp="1"/>
          </p:cNvSpPr>
          <p:nvPr>
            <p:ph idx="1"/>
          </p:nvPr>
        </p:nvSpPr>
        <p:spPr>
          <a:xfrm>
            <a:off x="285720" y="1142984"/>
            <a:ext cx="8572560" cy="5572164"/>
          </a:xfrm>
        </p:spPr>
        <p:txBody>
          <a:bodyPr>
            <a:normAutofit lnSpcReduction="10000"/>
          </a:bodyPr>
          <a:lstStyle/>
          <a:p>
            <a:r>
              <a:rPr lang="fr-FR" dirty="0" smtClean="0"/>
              <a:t>Un travail écrit devrait toujours être organisée selon le schéma suivant:</a:t>
            </a:r>
          </a:p>
          <a:p>
            <a:r>
              <a:rPr lang="fr-FR" dirty="0" smtClean="0"/>
              <a:t>1. Couverture et page de garde (forme unifiée et imposée) </a:t>
            </a:r>
          </a:p>
          <a:p>
            <a:r>
              <a:rPr lang="fr-FR" dirty="0" smtClean="0"/>
              <a:t>2. Remerciements (facultatif)</a:t>
            </a:r>
          </a:p>
          <a:p>
            <a:r>
              <a:rPr lang="fr-FR" dirty="0" smtClean="0"/>
              <a:t>3. Tables des figures et tableaux</a:t>
            </a:r>
          </a:p>
          <a:p>
            <a:r>
              <a:rPr lang="fr-FR" dirty="0" smtClean="0"/>
              <a:t>4. Table des matières</a:t>
            </a:r>
          </a:p>
          <a:p>
            <a:r>
              <a:rPr lang="fr-FR" dirty="0" smtClean="0"/>
              <a:t>5. Introduction</a:t>
            </a:r>
          </a:p>
          <a:p>
            <a:r>
              <a:rPr lang="fr-FR" dirty="0" smtClean="0"/>
              <a:t>6. Chapitres</a:t>
            </a:r>
          </a:p>
          <a:p>
            <a:r>
              <a:rPr lang="fr-FR" dirty="0" smtClean="0"/>
              <a:t>7. Conclusion</a:t>
            </a:r>
          </a:p>
          <a:p>
            <a:r>
              <a:rPr lang="fr-FR" dirty="0" smtClean="0"/>
              <a:t>8. Bibliographie</a:t>
            </a:r>
          </a:p>
          <a:p>
            <a:r>
              <a:rPr lang="fr-FR" dirty="0" smtClean="0"/>
              <a:t>9. Annexes (facultatif)</a:t>
            </a:r>
          </a:p>
          <a:p>
            <a:r>
              <a:rPr lang="fr-FR" dirty="0" smtClean="0"/>
              <a:t>10.résumé.</a:t>
            </a:r>
            <a:endParaRPr lang="fr-F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titres des sections</a:t>
            </a:r>
            <a:endParaRPr lang="fr-FR" dirty="0"/>
          </a:p>
        </p:txBody>
      </p:sp>
      <p:pic>
        <p:nvPicPr>
          <p:cNvPr id="4098" name="Picture 2"/>
          <p:cNvPicPr>
            <a:picLocks noGrp="1" noChangeAspect="1" noChangeArrowheads="1"/>
          </p:cNvPicPr>
          <p:nvPr>
            <p:ph idx="1"/>
          </p:nvPr>
        </p:nvPicPr>
        <p:blipFill>
          <a:blip r:embed="rId2"/>
          <a:srcRect/>
          <a:stretch>
            <a:fillRect/>
          </a:stretch>
        </p:blipFill>
        <p:spPr bwMode="auto">
          <a:xfrm>
            <a:off x="500034" y="2214554"/>
            <a:ext cx="8143932" cy="435771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5720" y="704088"/>
            <a:ext cx="8401080" cy="1143000"/>
          </a:xfrm>
        </p:spPr>
        <p:txBody>
          <a:bodyPr/>
          <a:lstStyle/>
          <a:p>
            <a:r>
              <a:rPr lang="fr-FR" dirty="0" smtClean="0"/>
              <a:t>Choisir le vocabulaire</a:t>
            </a:r>
            <a:endParaRPr lang="fr-FR" dirty="0"/>
          </a:p>
        </p:txBody>
      </p:sp>
      <p:sp>
        <p:nvSpPr>
          <p:cNvPr id="3" name="Espace réservé du contenu 2"/>
          <p:cNvSpPr>
            <a:spLocks noGrp="1"/>
          </p:cNvSpPr>
          <p:nvPr>
            <p:ph idx="1"/>
          </p:nvPr>
        </p:nvSpPr>
        <p:spPr>
          <a:xfrm>
            <a:off x="0" y="1935480"/>
            <a:ext cx="9144000" cy="4389120"/>
          </a:xfrm>
        </p:spPr>
        <p:txBody>
          <a:bodyPr>
            <a:normAutofit/>
          </a:bodyPr>
          <a:lstStyle/>
          <a:p>
            <a:r>
              <a:rPr lang="fr-FR" dirty="0" smtClean="0"/>
              <a:t>Fixer le vocabulaire et les notations est une autre étape importante qui précède la rédaction: </a:t>
            </a:r>
          </a:p>
          <a:p>
            <a:r>
              <a:rPr lang="fr-FR" dirty="0" smtClean="0"/>
              <a:t> les notations et la terminologie doivent rester les mêmes du début à la fin. </a:t>
            </a:r>
          </a:p>
          <a:p>
            <a:r>
              <a:rPr lang="fr-FR" dirty="0" smtClean="0"/>
              <a:t>Unifiez vos notations en utilisant celles que l’on rencontre le plus souvent dans la littérature. </a:t>
            </a:r>
          </a:p>
          <a:p>
            <a:r>
              <a:rPr lang="fr-FR" dirty="0" smtClean="0"/>
              <a:t>Il convient donc d’y penser avant pour éviter de revoir le texte par la suite à la recherche de symboles à modifier.</a:t>
            </a:r>
            <a:endParaRPr lang="fr-FR" dirty="0"/>
          </a:p>
        </p:txBody>
      </p:sp>
      <p:sp>
        <p:nvSpPr>
          <p:cNvPr id="5" name="Rectangle à coins arrondis 4"/>
          <p:cNvSpPr/>
          <p:nvPr/>
        </p:nvSpPr>
        <p:spPr>
          <a:xfrm>
            <a:off x="0" y="2857496"/>
            <a:ext cx="357158" cy="357190"/>
          </a:xfrm>
          <a:prstGeom prst="round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fr-FR"/>
          </a:p>
        </p:txBody>
      </p:sp>
      <p:sp>
        <p:nvSpPr>
          <p:cNvPr id="6" name="Rectangle à coins arrondis 5"/>
          <p:cNvSpPr/>
          <p:nvPr/>
        </p:nvSpPr>
        <p:spPr>
          <a:xfrm>
            <a:off x="0" y="3714752"/>
            <a:ext cx="357158" cy="357190"/>
          </a:xfrm>
          <a:prstGeom prst="round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fr-FR"/>
          </a:p>
        </p:txBody>
      </p:sp>
      <p:sp>
        <p:nvSpPr>
          <p:cNvPr id="7" name="Rectangle à coins arrondis 6"/>
          <p:cNvSpPr/>
          <p:nvPr/>
        </p:nvSpPr>
        <p:spPr>
          <a:xfrm>
            <a:off x="0" y="4572008"/>
            <a:ext cx="357158" cy="357190"/>
          </a:xfrm>
          <a:prstGeom prst="round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500" fill="hold"/>
                                        <p:tgtEl>
                                          <p:spTgt spid="5"/>
                                        </p:tgtEl>
                                        <p:attrNameLst>
                                          <p:attrName>ppt_x</p:attrName>
                                        </p:attrNameLst>
                                      </p:cBhvr>
                                      <p:tavLst>
                                        <p:tav tm="0">
                                          <p:val>
                                            <p:strVal val="#ppt_x"/>
                                          </p:val>
                                        </p:tav>
                                        <p:tav tm="100000">
                                          <p:val>
                                            <p:strVal val="#ppt_x"/>
                                          </p:val>
                                        </p:tav>
                                      </p:tavLst>
                                    </p:anim>
                                    <p:anim calcmode="lin" valueType="num">
                                      <p:cBhvr additive="base">
                                        <p:cTn id="1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6"/>
                                        </p:tgtEl>
                                        <p:attrNameLst>
                                          <p:attrName>style.visibility</p:attrName>
                                        </p:attrNameLst>
                                      </p:cBhvr>
                                      <p:to>
                                        <p:strVal val="visible"/>
                                      </p:to>
                                    </p:set>
                                    <p:anim calcmode="lin" valueType="num">
                                      <p:cBhvr additive="base">
                                        <p:cTn id="27" dur="500" fill="hold"/>
                                        <p:tgtEl>
                                          <p:spTgt spid="6"/>
                                        </p:tgtEl>
                                        <p:attrNameLst>
                                          <p:attrName>ppt_x</p:attrName>
                                        </p:attrNameLst>
                                      </p:cBhvr>
                                      <p:tavLst>
                                        <p:tav tm="0">
                                          <p:val>
                                            <p:strVal val="#ppt_x"/>
                                          </p:val>
                                        </p:tav>
                                        <p:tav tm="100000">
                                          <p:val>
                                            <p:strVal val="#ppt_x"/>
                                          </p:val>
                                        </p:tav>
                                      </p:tavLst>
                                    </p:anim>
                                    <p:anim calcmode="lin" valueType="num">
                                      <p:cBhvr additive="base">
                                        <p:cTn id="2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 calcmode="lin" valueType="num">
                                      <p:cBhvr additive="base">
                                        <p:cTn id="3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3" end="3"/>
                                            </p:tx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additive="base">
                                        <p:cTn id="37" dur="500" fill="hold"/>
                                        <p:tgtEl>
                                          <p:spTgt spid="7"/>
                                        </p:tgtEl>
                                        <p:attrNameLst>
                                          <p:attrName>ppt_x</p:attrName>
                                        </p:attrNameLst>
                                      </p:cBhvr>
                                      <p:tavLst>
                                        <p:tav tm="0">
                                          <p:val>
                                            <p:strVal val="#ppt_x"/>
                                          </p:val>
                                        </p:tav>
                                        <p:tav tm="100000">
                                          <p:val>
                                            <p:strVal val="#ppt_x"/>
                                          </p:val>
                                        </p:tav>
                                      </p:tavLst>
                                    </p:anim>
                                    <p:anim calcmode="lin" valueType="num">
                                      <p:cBhvr additive="base">
                                        <p:cTn id="3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dirty="0" smtClean="0"/>
              <a:t>Rédaction du contenu des sections les paragraphes</a:t>
            </a:r>
            <a:endParaRPr lang="fr-FR" dirty="0"/>
          </a:p>
        </p:txBody>
      </p:sp>
      <p:sp>
        <p:nvSpPr>
          <p:cNvPr id="3" name="Espace réservé du contenu 2"/>
          <p:cNvSpPr>
            <a:spLocks noGrp="1"/>
          </p:cNvSpPr>
          <p:nvPr>
            <p:ph idx="1"/>
          </p:nvPr>
        </p:nvSpPr>
        <p:spPr>
          <a:xfrm>
            <a:off x="0" y="1935480"/>
            <a:ext cx="9144000" cy="4389120"/>
          </a:xfrm>
        </p:spPr>
        <p:txBody>
          <a:bodyPr/>
          <a:lstStyle/>
          <a:p>
            <a:pPr>
              <a:buNone/>
            </a:pPr>
            <a:endParaRPr lang="fr-FR" dirty="0" smtClean="0"/>
          </a:p>
          <a:p>
            <a:pPr algn="just"/>
            <a:r>
              <a:rPr lang="fr-FR" sz="2400" b="1" dirty="0" smtClean="0"/>
              <a:t>Essayez d’ équilibrer les paragraphes pour qu’ils ne soient ni trop courts (une ou deux lignes), ni trop longs (une demi-page). Un paragraphe très court peut servir à isoler une idée importante, mais cela doit rester une exception.</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Eviter le plagiat</a:t>
            </a:r>
            <a:endParaRPr lang="fr-FR" dirty="0"/>
          </a:p>
        </p:txBody>
      </p:sp>
      <p:sp>
        <p:nvSpPr>
          <p:cNvPr id="3" name="Espace réservé du contenu 2"/>
          <p:cNvSpPr>
            <a:spLocks noGrp="1"/>
          </p:cNvSpPr>
          <p:nvPr>
            <p:ph idx="1"/>
          </p:nvPr>
        </p:nvSpPr>
        <p:spPr>
          <a:xfrm>
            <a:off x="-214346" y="1928802"/>
            <a:ext cx="9358346" cy="4389120"/>
          </a:xfrm>
        </p:spPr>
        <p:txBody>
          <a:bodyPr>
            <a:normAutofit/>
          </a:bodyPr>
          <a:lstStyle/>
          <a:p>
            <a:pPr algn="just"/>
            <a:r>
              <a:rPr lang="fr-FR" sz="3200" dirty="0" smtClean="0"/>
              <a:t>Un travail scientifique se base sur des travaux existants pour présenter ses propres contributions.</a:t>
            </a:r>
          </a:p>
          <a:p>
            <a:pPr algn="just">
              <a:buNone/>
            </a:pPr>
            <a:endParaRPr lang="fr-FR" sz="3200" dirty="0" smtClean="0"/>
          </a:p>
          <a:p>
            <a:pPr algn="just"/>
            <a:r>
              <a:rPr lang="fr-FR" sz="3200" dirty="0" smtClean="0"/>
              <a:t>Il est donc normal d’utiliser le travail d’autres auteurs, mais cela doit se faire de manière très claire, pour éviter d’usurper le travail de ces auteurs, c’est-`a-dire de les </a:t>
            </a:r>
            <a:r>
              <a:rPr lang="fr-FR" sz="3200" b="1" dirty="0" smtClean="0">
                <a:solidFill>
                  <a:srgbClr val="FF0000"/>
                </a:solidFill>
              </a:rPr>
              <a:t>plagier.</a:t>
            </a:r>
            <a:endParaRPr lang="fr-FR" sz="3200" b="1" dirty="0">
              <a:solidFill>
                <a:srgbClr val="FF0000"/>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Eviter le plagiat</a:t>
            </a:r>
            <a:endParaRPr lang="fr-FR" dirty="0"/>
          </a:p>
        </p:txBody>
      </p:sp>
      <p:sp>
        <p:nvSpPr>
          <p:cNvPr id="3" name="Espace réservé du contenu 2"/>
          <p:cNvSpPr>
            <a:spLocks noGrp="1"/>
          </p:cNvSpPr>
          <p:nvPr>
            <p:ph idx="1"/>
          </p:nvPr>
        </p:nvSpPr>
        <p:spPr>
          <a:xfrm>
            <a:off x="0" y="1935480"/>
            <a:ext cx="9144000" cy="4389120"/>
          </a:xfrm>
        </p:spPr>
        <p:txBody>
          <a:bodyPr/>
          <a:lstStyle/>
          <a:p>
            <a:pPr algn="just"/>
            <a:endParaRPr lang="fr-FR" sz="3200" dirty="0" smtClean="0"/>
          </a:p>
          <a:p>
            <a:pPr algn="just"/>
            <a:r>
              <a:rPr lang="fr-FR" sz="3200" dirty="0" smtClean="0"/>
              <a:t>Le plagiat, c'est le fait de s'approprier les idées ou les mots de quelqu'un d'autre en les faisant passer pour les siens sans citer les références. </a:t>
            </a:r>
          </a:p>
          <a:p>
            <a:pPr algn="just"/>
            <a:r>
              <a:rPr lang="fr-FR" sz="3200" dirty="0" smtClean="0"/>
              <a:t>Il peut être volontaire ou involontaire</a:t>
            </a:r>
            <a:r>
              <a:rPr lang="fr-FR" dirty="0" smtClean="0"/>
              <a:t>.</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Eviter le plagiat</a:t>
            </a:r>
            <a:endParaRPr lang="fr-FR" dirty="0"/>
          </a:p>
        </p:txBody>
      </p:sp>
      <p:sp>
        <p:nvSpPr>
          <p:cNvPr id="3" name="Espace réservé du contenu 2"/>
          <p:cNvSpPr>
            <a:spLocks noGrp="1"/>
          </p:cNvSpPr>
          <p:nvPr>
            <p:ph idx="1"/>
          </p:nvPr>
        </p:nvSpPr>
        <p:spPr>
          <a:xfrm>
            <a:off x="0" y="1935480"/>
            <a:ext cx="8686800" cy="4389120"/>
          </a:xfrm>
        </p:spPr>
        <p:txBody>
          <a:bodyPr/>
          <a:lstStyle/>
          <a:p>
            <a:pPr algn="just">
              <a:lnSpc>
                <a:spcPct val="200000"/>
              </a:lnSpc>
              <a:buNone/>
            </a:pPr>
            <a:r>
              <a:rPr lang="fr-FR" dirty="0" smtClean="0"/>
              <a:t>Le plagiat est considéré comme une faute grave et peut entrainer des sanctions : </a:t>
            </a:r>
          </a:p>
          <a:p>
            <a:pPr algn="just">
              <a:lnSpc>
                <a:spcPct val="200000"/>
              </a:lnSpc>
            </a:pPr>
            <a:r>
              <a:rPr lang="fr-FR" dirty="0" smtClean="0"/>
              <a:t>refus du travail, </a:t>
            </a:r>
          </a:p>
          <a:p>
            <a:pPr algn="just">
              <a:lnSpc>
                <a:spcPct val="200000"/>
              </a:lnSpc>
            </a:pPr>
            <a:r>
              <a:rPr lang="fr-FR" dirty="0" smtClean="0"/>
              <a:t>ajournement total </a:t>
            </a:r>
          </a:p>
          <a:p>
            <a:pPr algn="just">
              <a:lnSpc>
                <a:spcPct val="200000"/>
              </a:lnSpc>
            </a:pPr>
            <a:r>
              <a:rPr lang="fr-FR" dirty="0" smtClean="0"/>
              <a:t>exclusion de l’université. </a:t>
            </a:r>
          </a:p>
          <a:p>
            <a:pPr>
              <a:lnSpc>
                <a:spcPct val="200000"/>
              </a:lnSpc>
            </a:pPr>
            <a:endParaRPr lang="fr-F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5720" y="0"/>
            <a:ext cx="8229600" cy="1143000"/>
          </a:xfrm>
        </p:spPr>
        <p:txBody>
          <a:bodyPr/>
          <a:lstStyle/>
          <a:p>
            <a:r>
              <a:rPr lang="fr-FR" dirty="0" smtClean="0"/>
              <a:t>Eviter le plagiat</a:t>
            </a:r>
            <a:endParaRPr lang="fr-FR" dirty="0"/>
          </a:p>
        </p:txBody>
      </p:sp>
      <p:sp>
        <p:nvSpPr>
          <p:cNvPr id="3" name="Espace réservé du contenu 2"/>
          <p:cNvSpPr>
            <a:spLocks noGrp="1"/>
          </p:cNvSpPr>
          <p:nvPr>
            <p:ph idx="1"/>
          </p:nvPr>
        </p:nvSpPr>
        <p:spPr>
          <a:xfrm>
            <a:off x="0" y="1214422"/>
            <a:ext cx="9144000" cy="4389120"/>
          </a:xfrm>
        </p:spPr>
        <p:txBody>
          <a:bodyPr>
            <a:normAutofit/>
          </a:bodyPr>
          <a:lstStyle/>
          <a:p>
            <a:r>
              <a:rPr lang="fr-FR" dirty="0" smtClean="0"/>
              <a:t>Il y a plusieurs façons de préciser vos sources dans le texte en fonction de la manière dont vous les utilisez.</a:t>
            </a:r>
          </a:p>
          <a:p>
            <a:r>
              <a:rPr lang="fr-FR" b="1" u="sng" dirty="0" smtClean="0">
                <a:solidFill>
                  <a:srgbClr val="7030A0"/>
                </a:solidFill>
              </a:rPr>
              <a:t>Citation mot par mot</a:t>
            </a:r>
          </a:p>
          <a:p>
            <a:r>
              <a:rPr lang="fr-FR" dirty="0" smtClean="0"/>
              <a:t>Si vous reprenez le texte mot par mot, il est indispensable :</a:t>
            </a:r>
          </a:p>
          <a:p>
            <a:r>
              <a:rPr lang="fr-FR" dirty="0" smtClean="0"/>
              <a:t>a) de mettre toute la partie reprise</a:t>
            </a:r>
            <a:r>
              <a:rPr lang="fr-FR" b="1" dirty="0" smtClean="0"/>
              <a:t> entre chevrons</a:t>
            </a:r>
            <a:r>
              <a:rPr lang="fr-FR" dirty="0" smtClean="0"/>
              <a:t> </a:t>
            </a:r>
          </a:p>
          <a:p>
            <a:r>
              <a:rPr lang="fr-FR" dirty="0" smtClean="0"/>
              <a:t>b) d'inclure une </a:t>
            </a:r>
            <a:r>
              <a:rPr lang="fr-FR" b="1" dirty="0" smtClean="0"/>
              <a:t>référence </a:t>
            </a:r>
            <a:r>
              <a:rPr lang="fr-FR" dirty="0" smtClean="0"/>
              <a:t> renvoyant à la bibliographie immédiatement à la suite de la partie citée entre chevrons ;</a:t>
            </a:r>
          </a:p>
          <a:p>
            <a:endParaRPr lang="fr-FR"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Eviter le plagiat</a:t>
            </a:r>
            <a:endParaRPr lang="fr-FR" dirty="0"/>
          </a:p>
        </p:txBody>
      </p:sp>
      <p:sp>
        <p:nvSpPr>
          <p:cNvPr id="3" name="Espace réservé du contenu 2"/>
          <p:cNvSpPr>
            <a:spLocks noGrp="1"/>
          </p:cNvSpPr>
          <p:nvPr>
            <p:ph idx="1"/>
          </p:nvPr>
        </p:nvSpPr>
        <p:spPr>
          <a:xfrm>
            <a:off x="457200" y="1935480"/>
            <a:ext cx="8543956" cy="4389120"/>
          </a:xfrm>
        </p:spPr>
        <p:txBody>
          <a:bodyPr>
            <a:normAutofit lnSpcReduction="10000"/>
          </a:bodyPr>
          <a:lstStyle/>
          <a:p>
            <a:pPr algn="just"/>
            <a:r>
              <a:rPr lang="fr-FR" b="1" u="sng" dirty="0" smtClean="0">
                <a:solidFill>
                  <a:srgbClr val="7030A0"/>
                </a:solidFill>
                <a:effectLst>
                  <a:outerShdw blurRad="38100" dist="38100" dir="2700000" algn="tl">
                    <a:srgbClr val="000000">
                      <a:alpha val="43137"/>
                    </a:srgbClr>
                  </a:outerShdw>
                </a:effectLst>
              </a:rPr>
              <a:t>Reformulation:</a:t>
            </a:r>
          </a:p>
          <a:p>
            <a:pPr algn="just"/>
            <a:r>
              <a:rPr lang="fr-FR" dirty="0" smtClean="0"/>
              <a:t>Reformuler ne signifie pas remplacer quelques mots de la phrase par des synonymes, changer l'orthographe ou la grammaire ou intervertir les différentes parties de la phrase. Il s'agit d'intégrer les informations tirées de la source en question dans le contexte du mémoire et dans votre propre texte.</a:t>
            </a:r>
          </a:p>
          <a:p>
            <a:pPr algn="just"/>
            <a:r>
              <a:rPr lang="fr-FR" dirty="0" smtClean="0"/>
              <a:t>Il n'est pas nécessaire dans ce cas de mettre des guillemets. Par contre, il est indispensable d'insérer  </a:t>
            </a:r>
            <a:r>
              <a:rPr lang="fr-FR" b="1" dirty="0" smtClean="0"/>
              <a:t>référence abrégé</a:t>
            </a:r>
            <a:r>
              <a:rPr lang="fr-FR" dirty="0" smtClean="0"/>
              <a:t>e renvoyant à la source de l'information</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Eviter le plagiat</a:t>
            </a:r>
            <a:endParaRPr lang="fr-FR" dirty="0"/>
          </a:p>
        </p:txBody>
      </p:sp>
      <p:sp>
        <p:nvSpPr>
          <p:cNvPr id="3" name="Espace réservé du contenu 2"/>
          <p:cNvSpPr>
            <a:spLocks noGrp="1"/>
          </p:cNvSpPr>
          <p:nvPr>
            <p:ph idx="1"/>
          </p:nvPr>
        </p:nvSpPr>
        <p:spPr/>
        <p:txBody>
          <a:bodyPr>
            <a:normAutofit fontScale="92500" lnSpcReduction="20000"/>
          </a:bodyPr>
          <a:lstStyle/>
          <a:p>
            <a:r>
              <a:rPr lang="fr-FR" b="1" u="sng" dirty="0" smtClean="0">
                <a:solidFill>
                  <a:srgbClr val="7030A0"/>
                </a:solidFill>
              </a:rPr>
              <a:t>Référencement des traductions</a:t>
            </a:r>
          </a:p>
          <a:p>
            <a:pPr algn="just"/>
            <a:r>
              <a:rPr lang="fr-FR" dirty="0" smtClean="0"/>
              <a:t>Si vous vous basez sur une source dans une langue différente de la langue du mémoire, deux possibilités s'offrent à vous :</a:t>
            </a:r>
          </a:p>
          <a:p>
            <a:pPr algn="just"/>
            <a:r>
              <a:rPr lang="fr-FR" dirty="0" smtClean="0"/>
              <a:t>a) Vous citez entre guillemets, dans votre texte, la source dans sa langue originale et vous insérez sa traduction dans la langue du mémoire en note de bas de page, suivie de la mention « traduit par . . . » et de la référence complète.</a:t>
            </a:r>
          </a:p>
          <a:p>
            <a:pPr algn="just"/>
            <a:r>
              <a:rPr lang="fr-FR" dirty="0" smtClean="0"/>
              <a:t>b) Vous citez entre guillemets, dans votre texte, la traduction de la source originale dans la langue du mémoire et vous insérez le texte dans sa langue d'origine en note de bas de page, suivi de la mention « traduit par . . . » et de la référence complète.</a:t>
            </a:r>
          </a:p>
          <a:p>
            <a:endParaRPr lang="fr-FR"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7158" y="357166"/>
            <a:ext cx="8229600" cy="1143000"/>
          </a:xfrm>
        </p:spPr>
        <p:txBody>
          <a:bodyPr/>
          <a:lstStyle/>
          <a:p>
            <a:r>
              <a:rPr lang="fr-FR" dirty="0" smtClean="0"/>
              <a:t>Eviter le plagiat</a:t>
            </a:r>
            <a:endParaRPr lang="fr-FR" dirty="0"/>
          </a:p>
        </p:txBody>
      </p:sp>
      <p:sp>
        <p:nvSpPr>
          <p:cNvPr id="3" name="Espace réservé du contenu 2"/>
          <p:cNvSpPr>
            <a:spLocks noGrp="1"/>
          </p:cNvSpPr>
          <p:nvPr>
            <p:ph idx="1"/>
          </p:nvPr>
        </p:nvSpPr>
        <p:spPr/>
        <p:txBody>
          <a:bodyPr>
            <a:normAutofit/>
          </a:bodyPr>
          <a:lstStyle/>
          <a:p>
            <a:r>
              <a:rPr lang="fr-FR" b="1" u="sng" dirty="0" smtClean="0">
                <a:solidFill>
                  <a:srgbClr val="7030A0"/>
                </a:solidFill>
              </a:rPr>
              <a:t>Les images</a:t>
            </a:r>
          </a:p>
          <a:p>
            <a:pPr algn="just">
              <a:buNone/>
            </a:pPr>
            <a:r>
              <a:rPr lang="fr-FR" dirty="0" smtClean="0"/>
              <a:t>Les images, tout comme les graphiques, dessins ou autres représentations intégrés dans les travaux doivent eux aussi être référencés. Que ces images soient libres de droits ou non, elles sont l'</a:t>
            </a:r>
            <a:r>
              <a:rPr lang="fr-FR" dirty="0" err="1" smtClean="0"/>
              <a:t>oeuvre</a:t>
            </a:r>
            <a:r>
              <a:rPr lang="fr-FR" dirty="0" smtClean="0"/>
              <a:t> d'un auteur qui doit être mentionné dans le travail. Il est donc nécessaire d'inclure le titre ou une explication de l'image en-dessous de celle-ci, suivi d'une note de bas de page ou d'une référence abrégée fournissant l'origine de l'image.</a:t>
            </a:r>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0"/>
            <a:ext cx="8229600" cy="1143000"/>
          </a:xfrm>
        </p:spPr>
        <p:txBody>
          <a:bodyPr/>
          <a:lstStyle/>
          <a:p>
            <a:r>
              <a:rPr lang="fr-FR" sz="4800" b="1" dirty="0" smtClean="0"/>
              <a:t>La structure d’un mémoire</a:t>
            </a:r>
            <a:endParaRPr lang="fr-FR" dirty="0"/>
          </a:p>
        </p:txBody>
      </p:sp>
      <p:sp>
        <p:nvSpPr>
          <p:cNvPr id="3" name="Espace réservé du contenu 2"/>
          <p:cNvSpPr>
            <a:spLocks noGrp="1"/>
          </p:cNvSpPr>
          <p:nvPr>
            <p:ph idx="1"/>
          </p:nvPr>
        </p:nvSpPr>
        <p:spPr>
          <a:xfrm>
            <a:off x="0" y="1142984"/>
            <a:ext cx="9144000" cy="5715016"/>
          </a:xfrm>
        </p:spPr>
        <p:txBody>
          <a:bodyPr>
            <a:normAutofit/>
          </a:bodyPr>
          <a:lstStyle/>
          <a:p>
            <a:pPr algn="ctr">
              <a:buNone/>
            </a:pPr>
            <a:r>
              <a:rPr lang="fr-FR" sz="3800" b="1" dirty="0" smtClean="0">
                <a:solidFill>
                  <a:schemeClr val="accent1">
                    <a:lumMod val="75000"/>
                  </a:schemeClr>
                </a:solidFill>
              </a:rPr>
              <a:t>L’introduction</a:t>
            </a:r>
            <a:endParaRPr lang="fr-FR" dirty="0" smtClean="0"/>
          </a:p>
          <a:p>
            <a:pPr algn="just"/>
            <a:r>
              <a:rPr lang="fr-FR" sz="3000" dirty="0" smtClean="0"/>
              <a:t>L’introduction est une partie importante du mémoire. </a:t>
            </a:r>
          </a:p>
          <a:p>
            <a:pPr algn="just"/>
            <a:r>
              <a:rPr lang="fr-FR" sz="3000" dirty="0" smtClean="0"/>
              <a:t>Il faut motiver ce lecteur et expliquer pourquoi le problème  étudié est important en utilisant les bonnes expressions comme: </a:t>
            </a:r>
            <a:r>
              <a:rPr lang="fr-FR" sz="3000" dirty="0" smtClean="0">
                <a:solidFill>
                  <a:srgbClr val="FF0000"/>
                </a:solidFill>
              </a:rPr>
              <a:t>nouveau, récent, important,  qui va aidé , notre travail est une amélioration ………. Nous proposons une nouvelle…. Notre objectif est de résoudre un problème de valeur dans la vie quotidienne des ….</a:t>
            </a:r>
          </a:p>
          <a:p>
            <a:pPr algn="just"/>
            <a:endParaRPr lang="fr-FR" sz="3000" b="1" u="sng"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Style de rédaction </a:t>
            </a:r>
            <a:endParaRPr lang="fr-FR" dirty="0"/>
          </a:p>
        </p:txBody>
      </p:sp>
      <p:sp>
        <p:nvSpPr>
          <p:cNvPr id="3" name="Espace réservé du contenu 2"/>
          <p:cNvSpPr>
            <a:spLocks noGrp="1"/>
          </p:cNvSpPr>
          <p:nvPr>
            <p:ph idx="1"/>
          </p:nvPr>
        </p:nvSpPr>
        <p:spPr>
          <a:xfrm>
            <a:off x="214282" y="1935480"/>
            <a:ext cx="8643998" cy="4389120"/>
          </a:xfrm>
        </p:spPr>
        <p:txBody>
          <a:bodyPr/>
          <a:lstStyle/>
          <a:p>
            <a:r>
              <a:rPr lang="fr-FR" dirty="0" smtClean="0"/>
              <a:t>Vous n’écrivez pas un roman mais un document scientifique. Cela implique un style adapté:</a:t>
            </a:r>
          </a:p>
          <a:p>
            <a:r>
              <a:rPr lang="fr-FR" dirty="0" smtClean="0"/>
              <a:t>Le texte doit être compréhensible par un no spécialiste du sujet. </a:t>
            </a:r>
          </a:p>
          <a:p>
            <a:r>
              <a:rPr lang="fr-FR" dirty="0" smtClean="0"/>
              <a:t>Il faut éviter le style  prise de notes , faire des phrases et s’inspirer du style d’un livre scientifique. </a:t>
            </a:r>
          </a:p>
          <a:p>
            <a:r>
              <a:rPr lang="fr-FR" dirty="0" smtClean="0"/>
              <a:t>Un style propre à un travail scientifique devrait respecter les consignes suivantes:</a:t>
            </a:r>
            <a:endParaRPr lang="fr-F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Style de rédaction </a:t>
            </a:r>
            <a:endParaRPr lang="fr-FR" dirty="0"/>
          </a:p>
        </p:txBody>
      </p:sp>
      <p:sp>
        <p:nvSpPr>
          <p:cNvPr id="3" name="Espace réservé du contenu 2"/>
          <p:cNvSpPr>
            <a:spLocks noGrp="1"/>
          </p:cNvSpPr>
          <p:nvPr>
            <p:ph idx="1"/>
          </p:nvPr>
        </p:nvSpPr>
        <p:spPr/>
        <p:txBody>
          <a:bodyPr>
            <a:normAutofit/>
          </a:bodyPr>
          <a:lstStyle/>
          <a:p>
            <a:r>
              <a:rPr lang="fr-FR" sz="3200" b="1" dirty="0" smtClean="0"/>
              <a:t>Précision.</a:t>
            </a:r>
          </a:p>
          <a:p>
            <a:r>
              <a:rPr lang="fr-FR" sz="3200" b="1" dirty="0" smtClean="0"/>
              <a:t>Concision.</a:t>
            </a:r>
          </a:p>
          <a:p>
            <a:r>
              <a:rPr lang="fr-FR" sz="3200" b="1" dirty="0" smtClean="0"/>
              <a:t> Neutralité.</a:t>
            </a:r>
          </a:p>
          <a:p>
            <a:r>
              <a:rPr lang="fr-FR" sz="3200" b="1" dirty="0" smtClean="0"/>
              <a:t> Conjugaison</a:t>
            </a:r>
          </a:p>
          <a:p>
            <a:r>
              <a:rPr lang="fr-FR" sz="3200" b="1" dirty="0" smtClean="0"/>
              <a:t>Typographie</a:t>
            </a:r>
            <a:r>
              <a:rPr lang="fr-FR" sz="3200" dirty="0" smtClean="0"/>
              <a:t>.</a:t>
            </a:r>
          </a:p>
          <a:p>
            <a:r>
              <a:rPr lang="fr-FR" sz="3200" dirty="0" smtClean="0"/>
              <a:t> </a:t>
            </a:r>
            <a:r>
              <a:rPr lang="fr-FR" sz="3200" b="1" dirty="0" smtClean="0"/>
              <a:t>Exemples.</a:t>
            </a:r>
          </a:p>
          <a:p>
            <a:r>
              <a:rPr lang="fr-FR" sz="3200" b="1" dirty="0" smtClean="0"/>
              <a:t>Acronymes. </a:t>
            </a:r>
          </a:p>
          <a:p>
            <a:endParaRPr lang="fr-FR" sz="3200" dirty="0" smtClean="0"/>
          </a:p>
          <a:p>
            <a:pPr>
              <a:buNone/>
            </a:pPr>
            <a:endParaRPr lang="fr-FR" sz="3200" b="1" dirty="0" smtClean="0"/>
          </a:p>
          <a:p>
            <a:endParaRPr lang="fr-FR" sz="3200" b="1" dirty="0" smtClean="0"/>
          </a:p>
          <a:p>
            <a:endParaRPr lang="fr-FR" sz="32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214290"/>
            <a:ext cx="8229600" cy="1143000"/>
          </a:xfrm>
        </p:spPr>
        <p:txBody>
          <a:bodyPr/>
          <a:lstStyle/>
          <a:p>
            <a:r>
              <a:rPr lang="fr-FR" dirty="0" smtClean="0"/>
              <a:t>Style de rédaction</a:t>
            </a:r>
            <a:endParaRPr lang="fr-FR" dirty="0"/>
          </a:p>
        </p:txBody>
      </p:sp>
      <p:sp>
        <p:nvSpPr>
          <p:cNvPr id="3" name="Espace réservé du contenu 2"/>
          <p:cNvSpPr>
            <a:spLocks noGrp="1"/>
          </p:cNvSpPr>
          <p:nvPr>
            <p:ph idx="1"/>
          </p:nvPr>
        </p:nvSpPr>
        <p:spPr>
          <a:xfrm>
            <a:off x="0" y="1357298"/>
            <a:ext cx="8658196" cy="4389120"/>
          </a:xfrm>
        </p:spPr>
        <p:txBody>
          <a:bodyPr/>
          <a:lstStyle/>
          <a:p>
            <a:r>
              <a:rPr lang="fr-FR" b="1" u="sng" dirty="0" smtClean="0"/>
              <a:t>Précision.</a:t>
            </a:r>
            <a:r>
              <a:rPr lang="fr-FR" dirty="0" smtClean="0"/>
              <a:t> </a:t>
            </a:r>
          </a:p>
          <a:p>
            <a:r>
              <a:rPr lang="fr-FR" dirty="0" smtClean="0"/>
              <a:t>Il faut définir précisément les notions (formalisme) la première fois qu’ils apparaissent et toujours utiliser le même terme pour y référer.</a:t>
            </a:r>
          </a:p>
          <a:p>
            <a:r>
              <a:rPr lang="fr-FR" dirty="0" err="1" smtClean="0"/>
              <a:t>érence</a:t>
            </a:r>
            <a:r>
              <a:rPr lang="fr-FR" dirty="0" smtClean="0"/>
              <a:t>). </a:t>
            </a:r>
            <a:endParaRPr lang="fr-FR" dirty="0"/>
          </a:p>
        </p:txBody>
      </p:sp>
      <p:pic>
        <p:nvPicPr>
          <p:cNvPr id="1026" name="Picture 2"/>
          <p:cNvPicPr>
            <a:picLocks noChangeAspect="1" noChangeArrowheads="1"/>
          </p:cNvPicPr>
          <p:nvPr/>
        </p:nvPicPr>
        <p:blipFill>
          <a:blip r:embed="rId2"/>
          <a:srcRect/>
          <a:stretch>
            <a:fillRect/>
          </a:stretch>
        </p:blipFill>
        <p:spPr bwMode="auto">
          <a:xfrm>
            <a:off x="0" y="3286124"/>
            <a:ext cx="8929718" cy="321471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Style de rédaction</a:t>
            </a:r>
            <a:endParaRPr lang="fr-FR" dirty="0"/>
          </a:p>
        </p:txBody>
      </p:sp>
      <p:pic>
        <p:nvPicPr>
          <p:cNvPr id="2050" name="Picture 2"/>
          <p:cNvPicPr>
            <a:picLocks noGrp="1" noChangeAspect="1" noChangeArrowheads="1"/>
          </p:cNvPicPr>
          <p:nvPr>
            <p:ph idx="1"/>
          </p:nvPr>
        </p:nvPicPr>
        <p:blipFill>
          <a:blip r:embed="rId2"/>
          <a:srcRect/>
          <a:stretch>
            <a:fillRect/>
          </a:stretch>
        </p:blipFill>
        <p:spPr bwMode="auto">
          <a:xfrm>
            <a:off x="285720" y="3072606"/>
            <a:ext cx="8501122" cy="314247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214290"/>
            <a:ext cx="8229600" cy="1143000"/>
          </a:xfrm>
        </p:spPr>
        <p:txBody>
          <a:bodyPr/>
          <a:lstStyle/>
          <a:p>
            <a:r>
              <a:rPr lang="fr-FR" dirty="0" smtClean="0"/>
              <a:t>Style de rédaction</a:t>
            </a:r>
            <a:endParaRPr lang="fr-FR" dirty="0"/>
          </a:p>
        </p:txBody>
      </p:sp>
      <p:sp>
        <p:nvSpPr>
          <p:cNvPr id="3" name="Espace réservé du contenu 2"/>
          <p:cNvSpPr>
            <a:spLocks noGrp="1"/>
          </p:cNvSpPr>
          <p:nvPr>
            <p:ph idx="1"/>
          </p:nvPr>
        </p:nvSpPr>
        <p:spPr>
          <a:xfrm>
            <a:off x="428596" y="1428736"/>
            <a:ext cx="8229600" cy="2643206"/>
          </a:xfrm>
        </p:spPr>
        <p:txBody>
          <a:bodyPr>
            <a:normAutofit lnSpcReduction="10000"/>
          </a:bodyPr>
          <a:lstStyle/>
          <a:p>
            <a:r>
              <a:rPr lang="fr-FR" b="1" u="sng" dirty="0" smtClean="0"/>
              <a:t>Concision</a:t>
            </a:r>
            <a:r>
              <a:rPr lang="fr-FR" b="1" dirty="0" smtClean="0"/>
              <a:t>. </a:t>
            </a:r>
          </a:p>
          <a:p>
            <a:r>
              <a:rPr lang="fr-FR" dirty="0" smtClean="0"/>
              <a:t>Allez à l’essentiel et faites des phrases courtes. </a:t>
            </a:r>
          </a:p>
          <a:p>
            <a:r>
              <a:rPr lang="fr-FR" dirty="0" smtClean="0"/>
              <a:t>Evitez d’utiliser des mots inutiles.</a:t>
            </a:r>
          </a:p>
          <a:p>
            <a:r>
              <a:rPr lang="fr-FR" dirty="0" smtClean="0"/>
              <a:t>Essayez de ne donner qu’une seule idée par phrase. Une phrase complexe peut être coupée en phrases plus courtes.</a:t>
            </a:r>
          </a:p>
          <a:p>
            <a:pPr>
              <a:buNone/>
            </a:pPr>
            <a:endParaRPr lang="fr-FR"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Style de rédaction</a:t>
            </a:r>
            <a:endParaRPr lang="fr-FR" dirty="0"/>
          </a:p>
        </p:txBody>
      </p:sp>
      <p:sp>
        <p:nvSpPr>
          <p:cNvPr id="5" name="Rectangle 4"/>
          <p:cNvSpPr/>
          <p:nvPr/>
        </p:nvSpPr>
        <p:spPr>
          <a:xfrm>
            <a:off x="571472" y="1928802"/>
            <a:ext cx="8072494" cy="1569660"/>
          </a:xfrm>
          <a:prstGeom prst="rect">
            <a:avLst/>
          </a:prstGeom>
        </p:spPr>
        <p:txBody>
          <a:bodyPr wrap="square">
            <a:spAutoFit/>
          </a:bodyPr>
          <a:lstStyle/>
          <a:p>
            <a:r>
              <a:rPr lang="fr-FR" sz="2400" b="1" u="sng" dirty="0" smtClean="0"/>
              <a:t>Neutralité.  Utilisation des pronom personnel </a:t>
            </a:r>
          </a:p>
          <a:p>
            <a:endParaRPr lang="fr-FR" sz="2400" b="1" u="sng" dirty="0" smtClean="0"/>
          </a:p>
          <a:p>
            <a:r>
              <a:rPr lang="fr-FR" sz="2400" b="1" dirty="0" smtClean="0"/>
              <a:t>Utilisez un style neutre. N’utilisez pas le  je , sauf dans les remerciements</a:t>
            </a:r>
            <a:r>
              <a:rPr lang="fr-FR" dirty="0" smtClean="0"/>
              <a:t>.</a:t>
            </a:r>
            <a:endParaRPr lang="fr-FR" dirty="0"/>
          </a:p>
        </p:txBody>
      </p:sp>
      <p:sp>
        <p:nvSpPr>
          <p:cNvPr id="6" name="Espace réservé du contenu 5"/>
          <p:cNvSpPr>
            <a:spLocks noGrp="1"/>
          </p:cNvSpPr>
          <p:nvPr>
            <p:ph idx="1"/>
          </p:nvPr>
        </p:nvSpPr>
        <p:spPr>
          <a:xfrm>
            <a:off x="0" y="2713632"/>
            <a:ext cx="9144000" cy="3610968"/>
          </a:xfrm>
        </p:spPr>
        <p:txBody>
          <a:bodyPr>
            <a:normAutofit fontScale="92500" lnSpcReduction="20000"/>
          </a:bodyPr>
          <a:lstStyle/>
          <a:p>
            <a:endParaRPr lang="fr-FR" dirty="0" smtClean="0"/>
          </a:p>
          <a:p>
            <a:pPr>
              <a:buNone/>
            </a:pPr>
            <a:endParaRPr lang="fr-FR" dirty="0" smtClean="0"/>
          </a:p>
          <a:p>
            <a:pPr>
              <a:buNone/>
            </a:pPr>
            <a:endParaRPr lang="fr-FR" dirty="0" smtClean="0"/>
          </a:p>
          <a:p>
            <a:pPr>
              <a:buNone/>
            </a:pPr>
            <a:endParaRPr lang="fr-FR" dirty="0" smtClean="0"/>
          </a:p>
          <a:p>
            <a:pPr>
              <a:buNone/>
            </a:pPr>
            <a:r>
              <a:rPr lang="fr-FR" dirty="0" smtClean="0"/>
              <a:t>Utilisé le « «nous de modestie même si le travail est rédigé par une seule personne.</a:t>
            </a:r>
          </a:p>
          <a:p>
            <a:pPr>
              <a:buNone/>
            </a:pPr>
            <a:r>
              <a:rPr lang="fr-FR" dirty="0" smtClean="0"/>
              <a:t>Nous pouvons même utilisé le « on » qui remplace le « nous » et le « je »</a:t>
            </a:r>
          </a:p>
          <a:p>
            <a:pPr>
              <a:buNone/>
            </a:pPr>
            <a:r>
              <a:rPr lang="fr-FR" b="1" u="sng" dirty="0" smtClean="0"/>
              <a:t>Exemple</a:t>
            </a:r>
            <a:r>
              <a:rPr lang="fr-FR" dirty="0" smtClean="0"/>
              <a:t>  :   nous présentons maintenant</a:t>
            </a:r>
          </a:p>
          <a:p>
            <a:pPr>
              <a:buNone/>
            </a:pPr>
            <a:r>
              <a:rPr lang="fr-FR" dirty="0" smtClean="0"/>
              <a:t>                       on présente  maintenant </a:t>
            </a:r>
            <a:endParaRPr lang="fr-FR"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Style de rédaction</a:t>
            </a:r>
            <a:endParaRPr lang="fr-FR" dirty="0"/>
          </a:p>
        </p:txBody>
      </p:sp>
      <p:sp>
        <p:nvSpPr>
          <p:cNvPr id="3" name="Espace réservé du contenu 2"/>
          <p:cNvSpPr>
            <a:spLocks noGrp="1"/>
          </p:cNvSpPr>
          <p:nvPr>
            <p:ph idx="1"/>
          </p:nvPr>
        </p:nvSpPr>
        <p:spPr/>
        <p:txBody>
          <a:bodyPr/>
          <a:lstStyle/>
          <a:p>
            <a:r>
              <a:rPr lang="fr-FR" b="1" u="sng" dirty="0" smtClean="0"/>
              <a:t>Conjugaison. </a:t>
            </a:r>
          </a:p>
          <a:p>
            <a:r>
              <a:rPr lang="fr-FR" dirty="0" smtClean="0"/>
              <a:t>La voix active est plus directe que la voix passive.</a:t>
            </a:r>
          </a:p>
          <a:p>
            <a:r>
              <a:rPr lang="fr-FR" dirty="0" smtClean="0"/>
              <a:t>Exemple :cette notion est présentée par </a:t>
            </a:r>
            <a:r>
              <a:rPr lang="fr-FR" dirty="0" err="1" smtClean="0"/>
              <a:t>mohamed</a:t>
            </a:r>
            <a:endParaRPr lang="fr-FR" dirty="0" smtClean="0"/>
          </a:p>
          <a:p>
            <a:r>
              <a:rPr lang="fr-FR" dirty="0" smtClean="0"/>
              <a:t>Mohamed présente cette notion.</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dirty="0" smtClean="0"/>
              <a:t> conjugaison dans l’introduction générale: </a:t>
            </a:r>
            <a:endParaRPr lang="fr-FR" dirty="0"/>
          </a:p>
        </p:txBody>
      </p:sp>
      <p:sp>
        <p:nvSpPr>
          <p:cNvPr id="3" name="Espace réservé du contenu 2"/>
          <p:cNvSpPr>
            <a:spLocks noGrp="1"/>
          </p:cNvSpPr>
          <p:nvPr>
            <p:ph idx="1"/>
          </p:nvPr>
        </p:nvSpPr>
        <p:spPr/>
        <p:txBody>
          <a:bodyPr>
            <a:normAutofit fontScale="70000" lnSpcReduction="20000"/>
          </a:bodyPr>
          <a:lstStyle/>
          <a:p>
            <a:r>
              <a:rPr lang="fr-FR" b="1" dirty="0" smtClean="0"/>
              <a:t>Temps dans l’introduction de mémoire</a:t>
            </a:r>
          </a:p>
          <a:p>
            <a:r>
              <a:rPr lang="fr-FR" b="1" dirty="0" smtClean="0"/>
              <a:t>Présent : pour expliquer l’objet du document et pourquoi il est important</a:t>
            </a:r>
          </a:p>
          <a:p>
            <a:r>
              <a:rPr lang="fr-FR" dirty="0" smtClean="0"/>
              <a:t>La présente thèse </a:t>
            </a:r>
            <a:r>
              <a:rPr lang="fr-FR" u="sng" dirty="0" smtClean="0"/>
              <a:t>rassemble</a:t>
            </a:r>
            <a:r>
              <a:rPr lang="fr-FR" dirty="0" smtClean="0"/>
              <a:t> les résultats de différentes études sur ce sujet.</a:t>
            </a:r>
          </a:p>
          <a:p>
            <a:r>
              <a:rPr lang="fr-FR" dirty="0" smtClean="0"/>
              <a:t>Le but de cette étude </a:t>
            </a:r>
            <a:r>
              <a:rPr lang="fr-FR" u="sng" dirty="0" smtClean="0"/>
              <a:t>est</a:t>
            </a:r>
            <a:r>
              <a:rPr lang="fr-FR" dirty="0" smtClean="0"/>
              <a:t> d’établir des préconisations concrètes pour gérer ce risque financier.</a:t>
            </a:r>
          </a:p>
          <a:p>
            <a:r>
              <a:rPr lang="fr-FR" b="1" dirty="0" smtClean="0"/>
              <a:t>Passé composé : pour fournir un contexte historique</a:t>
            </a:r>
          </a:p>
          <a:p>
            <a:r>
              <a:rPr lang="fr-FR" dirty="0" smtClean="0"/>
              <a:t>Depuis les années 1980, l’e-mail n’</a:t>
            </a:r>
            <a:r>
              <a:rPr lang="fr-FR" u="sng" dirty="0" smtClean="0"/>
              <a:t>a cessé</a:t>
            </a:r>
            <a:r>
              <a:rPr lang="fr-FR" dirty="0" smtClean="0"/>
              <a:t> de se populariser.</a:t>
            </a:r>
          </a:p>
          <a:p>
            <a:r>
              <a:rPr lang="fr-FR" dirty="0" smtClean="0"/>
              <a:t>Les politiques de Ronald Reagan </a:t>
            </a:r>
            <a:r>
              <a:rPr lang="fr-FR" u="sng" dirty="0" smtClean="0"/>
              <a:t>ont transformé</a:t>
            </a:r>
            <a:r>
              <a:rPr lang="fr-FR" dirty="0" smtClean="0"/>
              <a:t> en profondeur le paysage politique américain. </a:t>
            </a:r>
          </a:p>
          <a:p>
            <a:r>
              <a:rPr lang="fr-FR" b="1" dirty="0" smtClean="0"/>
              <a:t>Futur simple : pour présenter le plan du document</a:t>
            </a:r>
          </a:p>
          <a:p>
            <a:r>
              <a:rPr lang="fr-FR" dirty="0" smtClean="0"/>
              <a:t>Dans une première partie, nous </a:t>
            </a:r>
            <a:r>
              <a:rPr lang="fr-FR" u="sng" dirty="0" smtClean="0"/>
              <a:t>détaillerons</a:t>
            </a:r>
            <a:r>
              <a:rPr lang="fr-FR" dirty="0" smtClean="0"/>
              <a:t> le contexte historique de l’apparition de ce phénomène. </a:t>
            </a:r>
          </a:p>
          <a:p>
            <a:r>
              <a:rPr lang="fr-FR" dirty="0" smtClean="0"/>
              <a:t>Enfin, </a:t>
            </a:r>
            <a:r>
              <a:rPr lang="fr-FR" u="sng" dirty="0" smtClean="0"/>
              <a:t>seront formulées</a:t>
            </a:r>
            <a:r>
              <a:rPr lang="fr-FR" dirty="0" smtClean="0"/>
              <a:t> des préconisations relatives à l’accompagnement des producteurs laitiers.. </a:t>
            </a:r>
          </a:p>
          <a:p>
            <a:endParaRPr lang="fr-FR"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 conjugaison dans le résumé</a:t>
            </a:r>
            <a:endParaRPr lang="fr-FR" dirty="0"/>
          </a:p>
        </p:txBody>
      </p:sp>
      <p:sp>
        <p:nvSpPr>
          <p:cNvPr id="3" name="Espace réservé du contenu 2"/>
          <p:cNvSpPr>
            <a:spLocks noGrp="1"/>
          </p:cNvSpPr>
          <p:nvPr>
            <p:ph idx="1"/>
          </p:nvPr>
        </p:nvSpPr>
        <p:spPr/>
        <p:txBody>
          <a:bodyPr>
            <a:normAutofit/>
          </a:bodyPr>
          <a:lstStyle/>
          <a:p>
            <a:r>
              <a:rPr lang="fr-FR" b="1" dirty="0" smtClean="0"/>
              <a:t>Présent : pour décrire le document</a:t>
            </a:r>
          </a:p>
          <a:p>
            <a:r>
              <a:rPr lang="fr-FR" dirty="0" smtClean="0"/>
              <a:t>Cette thèse </a:t>
            </a:r>
            <a:r>
              <a:rPr lang="fr-FR" u="sng" dirty="0" smtClean="0"/>
              <a:t>étudie</a:t>
            </a:r>
            <a:r>
              <a:rPr lang="fr-FR" dirty="0" smtClean="0"/>
              <a:t> de quelles manières la poésie écologique </a:t>
            </a:r>
            <a:r>
              <a:rPr lang="fr-FR" u="sng" dirty="0" smtClean="0"/>
              <a:t>se rapporte</a:t>
            </a:r>
            <a:r>
              <a:rPr lang="fr-FR" dirty="0" smtClean="0"/>
              <a:t> à l’activisme politique.</a:t>
            </a:r>
          </a:p>
          <a:p>
            <a:r>
              <a:rPr lang="fr-FR" dirty="0" smtClean="0"/>
              <a:t>Nos recherches </a:t>
            </a:r>
            <a:r>
              <a:rPr lang="fr-FR" u="sng" dirty="0" smtClean="0"/>
              <a:t>permettent</a:t>
            </a:r>
            <a:r>
              <a:rPr lang="fr-FR" dirty="0" smtClean="0"/>
              <a:t> de proposer une nouvelle approche des politiques publiques.</a:t>
            </a:r>
          </a:p>
          <a:p>
            <a:endParaRPr lang="fr-FR" dirty="0" smtClean="0"/>
          </a:p>
          <a:p>
            <a:endParaRPr lang="fr-FR"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dirty="0" smtClean="0"/>
              <a:t>conjugaison dans le cadre théorique et pratique</a:t>
            </a:r>
            <a:br>
              <a:rPr lang="fr-FR" dirty="0" smtClean="0"/>
            </a:br>
            <a:endParaRPr lang="fr-FR" dirty="0"/>
          </a:p>
        </p:txBody>
      </p:sp>
      <p:sp>
        <p:nvSpPr>
          <p:cNvPr id="3" name="Espace réservé du contenu 2"/>
          <p:cNvSpPr>
            <a:spLocks noGrp="1"/>
          </p:cNvSpPr>
          <p:nvPr>
            <p:ph idx="1"/>
          </p:nvPr>
        </p:nvSpPr>
        <p:spPr>
          <a:xfrm>
            <a:off x="0" y="1071546"/>
            <a:ext cx="9144000" cy="4389120"/>
          </a:xfrm>
        </p:spPr>
        <p:txBody>
          <a:bodyPr>
            <a:normAutofit/>
          </a:bodyPr>
          <a:lstStyle/>
          <a:p>
            <a:r>
              <a:rPr lang="fr-FR" b="1" dirty="0" smtClean="0"/>
              <a:t>Présent : pour décrire des théories et proposer des définitions</a:t>
            </a:r>
          </a:p>
          <a:p>
            <a:r>
              <a:rPr lang="fr-FR" b="1" dirty="0" smtClean="0"/>
              <a:t>Passé composé : pour des recherches réalisées dans le passé.</a:t>
            </a:r>
          </a:p>
          <a:p>
            <a:endParaRPr lang="fr-FR" b="1" dirty="0" smtClean="0"/>
          </a:p>
          <a:p>
            <a:endParaRPr lang="fr-FR" b="1" dirty="0" smtClean="0"/>
          </a:p>
          <a:p>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just"/>
            <a:r>
              <a:rPr lang="fr-FR" dirty="0" smtClean="0"/>
              <a:t>Essayé toujours de présenté l’importance de votre travail soit coté recherche </a:t>
            </a:r>
          </a:p>
          <a:p>
            <a:pPr algn="just"/>
            <a:r>
              <a:rPr lang="fr-FR" dirty="0" smtClean="0"/>
              <a:t>soit dans l’amélioration du travail si le travail est liée à un stage </a:t>
            </a:r>
          </a:p>
          <a:p>
            <a:pPr algn="just"/>
            <a:r>
              <a:rPr lang="fr-FR" dirty="0" smtClean="0"/>
              <a:t>  ou bien l’amélioration de la vie des citoyens surtout avec les application mobile car ces derniers en toujours l’ambition  d’améliorer des taches de vie.</a:t>
            </a:r>
          </a:p>
          <a:p>
            <a:pPr algn="just"/>
            <a:r>
              <a:rPr lang="fr-FR" dirty="0" smtClean="0"/>
              <a:t>EXEMPLE: application mobile pour le suivie des diabétique.</a:t>
            </a:r>
          </a:p>
          <a:p>
            <a:pPr algn="just"/>
            <a:endParaRPr lang="fr-FR"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571480"/>
            <a:ext cx="8901146" cy="5929354"/>
          </a:xfrm>
        </p:spPr>
        <p:txBody>
          <a:bodyPr>
            <a:normAutofit/>
          </a:bodyPr>
          <a:lstStyle/>
          <a:p>
            <a:pPr algn="just"/>
            <a:r>
              <a:rPr lang="fr-FR" b="1" dirty="0" smtClean="0"/>
              <a:t>Passé composé : pour des événements qui ont commencé et se sont terminés dans le passé, comme, par exemple, des expériences Des stages:</a:t>
            </a:r>
          </a:p>
          <a:p>
            <a:pPr algn="just"/>
            <a:r>
              <a:rPr lang="fr-FR" b="1" dirty="0" smtClean="0"/>
              <a:t>exemple:</a:t>
            </a:r>
          </a:p>
          <a:p>
            <a:pPr algn="just"/>
            <a:r>
              <a:rPr lang="fr-FR" b="1" dirty="0" smtClean="0"/>
              <a:t> </a:t>
            </a:r>
            <a:r>
              <a:rPr lang="fr-FR" dirty="0" smtClean="0"/>
              <a:t>Nous </a:t>
            </a:r>
            <a:r>
              <a:rPr lang="fr-FR" u="sng" dirty="0" smtClean="0"/>
              <a:t>avons réalisé</a:t>
            </a:r>
            <a:r>
              <a:rPr lang="fr-FR" dirty="0" smtClean="0"/>
              <a:t> une série d’entretiens semi-directifs avec les participants.</a:t>
            </a:r>
          </a:p>
          <a:p>
            <a:pPr algn="just"/>
            <a:r>
              <a:rPr lang="fr-FR" dirty="0" smtClean="0"/>
              <a:t>Nous </a:t>
            </a:r>
            <a:r>
              <a:rPr lang="fr-FR" u="sng" dirty="0" smtClean="0"/>
              <a:t>avons constaté</a:t>
            </a:r>
            <a:r>
              <a:rPr lang="fr-FR" dirty="0" smtClean="0"/>
              <a:t> dans notre stage</a:t>
            </a:r>
          </a:p>
          <a:p>
            <a:pPr algn="just"/>
            <a:r>
              <a:rPr lang="fr-FR" dirty="0" smtClean="0"/>
              <a:t>Une régression linéaire à plusieurs variables </a:t>
            </a:r>
            <a:r>
              <a:rPr lang="fr-FR" u="sng" dirty="0" smtClean="0"/>
              <a:t>a été utilisée</a:t>
            </a:r>
            <a:r>
              <a:rPr lang="fr-FR" dirty="0" smtClean="0"/>
              <a:t>.</a:t>
            </a:r>
          </a:p>
          <a:p>
            <a:r>
              <a:rPr lang="fr-FR" b="1" dirty="0" smtClean="0"/>
              <a:t>Présent : pour interpréter des données</a:t>
            </a:r>
          </a:p>
          <a:p>
            <a:r>
              <a:rPr lang="fr-FR" dirty="0" smtClean="0"/>
              <a:t>Les résultats </a:t>
            </a:r>
            <a:r>
              <a:rPr lang="fr-FR" u="sng" dirty="0" smtClean="0"/>
              <a:t>indiquent</a:t>
            </a:r>
            <a:r>
              <a:rPr lang="fr-FR" dirty="0" smtClean="0"/>
              <a:t> une augmentation constante des bénéfices nets pour les entreprises </a:t>
            </a:r>
            <a:r>
              <a:rPr lang="fr-FR" i="1" dirty="0" smtClean="0"/>
              <a:t>x</a:t>
            </a:r>
            <a:r>
              <a:rPr lang="fr-FR" dirty="0" smtClean="0"/>
              <a:t> et </a:t>
            </a:r>
            <a:r>
              <a:rPr lang="fr-FR" i="1" dirty="0" smtClean="0"/>
              <a:t>y</a:t>
            </a:r>
            <a:r>
              <a:rPr lang="fr-FR" dirty="0" smtClean="0"/>
              <a:t>.</a:t>
            </a:r>
          </a:p>
          <a:p>
            <a:pPr algn="just"/>
            <a:r>
              <a:rPr lang="fr-FR" b="1" dirty="0"/>
              <a:t>Présent : pour décrire la fonction d’un outil</a:t>
            </a:r>
            <a:endParaRPr lang="fr-FR" dirty="0" smtClean="0"/>
          </a:p>
          <a:p>
            <a:pPr algn="just"/>
            <a:endParaRPr lang="fr-FR"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Conjugaison dans la conclusion </a:t>
            </a:r>
            <a:endParaRPr lang="fr-FR" dirty="0"/>
          </a:p>
        </p:txBody>
      </p:sp>
      <p:sp>
        <p:nvSpPr>
          <p:cNvPr id="3" name="Espace réservé du contenu 2"/>
          <p:cNvSpPr>
            <a:spLocks noGrp="1"/>
          </p:cNvSpPr>
          <p:nvPr>
            <p:ph idx="1"/>
          </p:nvPr>
        </p:nvSpPr>
        <p:spPr/>
        <p:txBody>
          <a:bodyPr>
            <a:normAutofit/>
          </a:bodyPr>
          <a:lstStyle/>
          <a:p>
            <a:pPr algn="just">
              <a:buNone/>
            </a:pPr>
            <a:r>
              <a:rPr lang="fr-FR" sz="3600" dirty="0" smtClean="0"/>
              <a:t>La conclusion doit être au présent quand vous présentez les faits et au passé (passé composé ou imparfait) quand vous relatez des faits ou actions effectués pendant vos recherches</a:t>
            </a:r>
            <a:endParaRPr lang="fr-FR" sz="3600"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Style de rédaction</a:t>
            </a:r>
            <a:endParaRPr lang="fr-FR" dirty="0"/>
          </a:p>
        </p:txBody>
      </p:sp>
      <p:sp>
        <p:nvSpPr>
          <p:cNvPr id="3" name="Espace réservé du contenu 2"/>
          <p:cNvSpPr>
            <a:spLocks noGrp="1"/>
          </p:cNvSpPr>
          <p:nvPr>
            <p:ph idx="1"/>
          </p:nvPr>
        </p:nvSpPr>
        <p:spPr>
          <a:xfrm>
            <a:off x="0" y="1935480"/>
            <a:ext cx="8686800" cy="4389120"/>
          </a:xfrm>
        </p:spPr>
        <p:txBody>
          <a:bodyPr/>
          <a:lstStyle/>
          <a:p>
            <a:r>
              <a:rPr lang="fr-FR" b="1" u="sng" dirty="0" smtClean="0"/>
              <a:t>Typographie</a:t>
            </a:r>
            <a:r>
              <a:rPr lang="fr-FR" dirty="0" smtClean="0"/>
              <a:t>. </a:t>
            </a:r>
          </a:p>
          <a:p>
            <a:r>
              <a:rPr lang="fr-FR" dirty="0" smtClean="0"/>
              <a:t>Respectez les règles? typographiques propres à la </a:t>
            </a:r>
            <a:r>
              <a:rPr lang="fr-FR" b="1" dirty="0" smtClean="0">
                <a:solidFill>
                  <a:srgbClr val="FF0000"/>
                </a:solidFill>
              </a:rPr>
              <a:t>langue </a:t>
            </a:r>
            <a:r>
              <a:rPr lang="fr-FR" dirty="0" smtClean="0"/>
              <a:t>utilisée (e.g., types de guillemets, pas d’espace avant une virgule, espace avant un  :  ou un  ?  en français mais pas en anglais).</a:t>
            </a:r>
          </a:p>
          <a:p>
            <a:r>
              <a:rPr lang="fr-FR" b="1" u="sng" dirty="0" smtClean="0"/>
              <a:t>Exemples. </a:t>
            </a:r>
            <a:r>
              <a:rPr lang="fr-FR" dirty="0" smtClean="0"/>
              <a:t>Illustrez les concepts importants ou complexes par des exemples simples.</a:t>
            </a:r>
            <a:endParaRPr lang="fr-FR"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Style de rédaction</a:t>
            </a:r>
            <a:endParaRPr lang="fr-FR" dirty="0"/>
          </a:p>
        </p:txBody>
      </p:sp>
      <p:sp>
        <p:nvSpPr>
          <p:cNvPr id="3" name="Espace réservé du contenu 2"/>
          <p:cNvSpPr>
            <a:spLocks noGrp="1"/>
          </p:cNvSpPr>
          <p:nvPr>
            <p:ph idx="1"/>
          </p:nvPr>
        </p:nvSpPr>
        <p:spPr>
          <a:xfrm>
            <a:off x="214282" y="1935480"/>
            <a:ext cx="8929718" cy="4389120"/>
          </a:xfrm>
        </p:spPr>
        <p:txBody>
          <a:bodyPr/>
          <a:lstStyle/>
          <a:p>
            <a:r>
              <a:rPr lang="fr-FR" b="1" u="sng" dirty="0" smtClean="0"/>
              <a:t>Acronymes. </a:t>
            </a:r>
          </a:p>
          <a:p>
            <a:r>
              <a:rPr lang="fr-FR" dirty="0" smtClean="0"/>
              <a:t>Evitez d’utiliser trop d’abréviations (dans le même paragraphe) et acronymes si ce n’est pas nécessaire. </a:t>
            </a:r>
          </a:p>
          <a:p>
            <a:r>
              <a:rPr lang="fr-FR" dirty="0" smtClean="0"/>
              <a:t>Si vous utilisez une abréviation il faut d’abord l’introduire.</a:t>
            </a:r>
            <a:endParaRPr lang="fr-FR"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L’italique:</a:t>
            </a:r>
            <a:endParaRPr lang="fr-FR" dirty="0"/>
          </a:p>
        </p:txBody>
      </p:sp>
      <p:sp>
        <p:nvSpPr>
          <p:cNvPr id="3" name="Espace réservé du contenu 2"/>
          <p:cNvSpPr>
            <a:spLocks noGrp="1"/>
          </p:cNvSpPr>
          <p:nvPr>
            <p:ph idx="1"/>
          </p:nvPr>
        </p:nvSpPr>
        <p:spPr>
          <a:xfrm>
            <a:off x="500034" y="1928802"/>
            <a:ext cx="8229600" cy="4389120"/>
          </a:xfrm>
        </p:spPr>
        <p:txBody>
          <a:bodyPr>
            <a:normAutofit lnSpcReduction="10000"/>
          </a:bodyPr>
          <a:lstStyle/>
          <a:p>
            <a:r>
              <a:rPr lang="fr-FR" dirty="0" smtClean="0"/>
              <a:t>pour mettre en évidence un terme ou une expression </a:t>
            </a:r>
          </a:p>
          <a:p>
            <a:r>
              <a:rPr lang="fr-FR" dirty="0" smtClean="0"/>
              <a:t>les termes en langue étrangère</a:t>
            </a:r>
          </a:p>
          <a:p>
            <a:r>
              <a:rPr lang="fr-FR" dirty="0" smtClean="0"/>
              <a:t>les titres d’ouvrages et de périodiques mentionnés dans le corps d’un texte.</a:t>
            </a:r>
          </a:p>
          <a:p>
            <a:r>
              <a:rPr lang="fr-FR" dirty="0" smtClean="0"/>
              <a:t>pour les citations.</a:t>
            </a:r>
          </a:p>
          <a:p>
            <a:pPr>
              <a:buNone/>
            </a:pPr>
            <a:r>
              <a:rPr lang="fr-FR" u="sng" dirty="0" smtClean="0"/>
              <a:t>Remarque</a:t>
            </a:r>
            <a:r>
              <a:rPr lang="fr-FR" dirty="0" smtClean="0"/>
              <a:t>:</a:t>
            </a:r>
          </a:p>
          <a:p>
            <a:pPr algn="just">
              <a:buNone/>
            </a:pPr>
            <a:r>
              <a:rPr lang="fr-FR" dirty="0" smtClean="0"/>
              <a:t>L’abus de l’italique ne peut qu’en affaiblir l’efficacité, d’autant plus que l’italique, parce qu’il nous est moins familier, n’est pas aussi lisible que le caractère ordinaire. Il est donc important d’en limiter l’emploi.</a:t>
            </a:r>
            <a:endParaRPr lang="fr-FR"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nombres:</a:t>
            </a:r>
            <a:endParaRPr lang="fr-FR" dirty="0"/>
          </a:p>
        </p:txBody>
      </p:sp>
      <p:sp>
        <p:nvSpPr>
          <p:cNvPr id="3" name="Espace réservé du contenu 2"/>
          <p:cNvSpPr>
            <a:spLocks noGrp="1"/>
          </p:cNvSpPr>
          <p:nvPr>
            <p:ph idx="1"/>
          </p:nvPr>
        </p:nvSpPr>
        <p:spPr/>
        <p:txBody>
          <a:bodyPr/>
          <a:lstStyle/>
          <a:p>
            <a:r>
              <a:rPr lang="fr-FR" dirty="0" smtClean="0"/>
              <a:t>Le </a:t>
            </a:r>
            <a:r>
              <a:rPr lang="fr-FR" b="1" dirty="0" smtClean="0"/>
              <a:t>séparateur de millier est l’espace insécable, le séparateur de décimale est la virgule : « Le solde est </a:t>
            </a:r>
            <a:r>
              <a:rPr lang="fr-FR" dirty="0" smtClean="0"/>
              <a:t>de 3 586,12 euros ».</a:t>
            </a:r>
          </a:p>
          <a:p>
            <a:r>
              <a:rPr lang="fr-FR" dirty="0" smtClean="0"/>
              <a:t>Les </a:t>
            </a:r>
            <a:r>
              <a:rPr lang="fr-FR" b="1" dirty="0" smtClean="0"/>
              <a:t>numéros des siècles s’écrivent en chiffres romains et en petites capitales : « XXIe siècle ».</a:t>
            </a:r>
            <a:endParaRPr lang="fr-FR"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Style de rédaction</a:t>
            </a:r>
            <a:endParaRPr lang="fr-FR" dirty="0"/>
          </a:p>
        </p:txBody>
      </p:sp>
      <p:sp>
        <p:nvSpPr>
          <p:cNvPr id="3" name="Espace réservé du contenu 2"/>
          <p:cNvSpPr>
            <a:spLocks noGrp="1"/>
          </p:cNvSpPr>
          <p:nvPr>
            <p:ph idx="1"/>
          </p:nvPr>
        </p:nvSpPr>
        <p:spPr>
          <a:xfrm>
            <a:off x="0" y="1935480"/>
            <a:ext cx="8686800" cy="4389120"/>
          </a:xfrm>
        </p:spPr>
        <p:txBody>
          <a:bodyPr/>
          <a:lstStyle/>
          <a:p>
            <a:r>
              <a:rPr lang="fr-FR" b="1" u="sng" dirty="0" smtClean="0"/>
              <a:t>Typographie</a:t>
            </a:r>
            <a:r>
              <a:rPr lang="fr-FR" dirty="0" smtClean="0"/>
              <a:t>. </a:t>
            </a:r>
          </a:p>
          <a:p>
            <a:r>
              <a:rPr lang="fr-FR" dirty="0" smtClean="0"/>
              <a:t>Respectez les règles? typographiques propres à la </a:t>
            </a:r>
            <a:r>
              <a:rPr lang="fr-FR" b="1" dirty="0" smtClean="0">
                <a:solidFill>
                  <a:srgbClr val="FF0000"/>
                </a:solidFill>
              </a:rPr>
              <a:t>langue </a:t>
            </a:r>
            <a:r>
              <a:rPr lang="fr-FR" dirty="0" smtClean="0"/>
              <a:t>utilisée (e.g., types de guillemets, pas d’espace avant une virgule, espace avant un  :  ou un  ?  en français mais pas en anglais).</a:t>
            </a:r>
          </a:p>
          <a:p>
            <a:r>
              <a:rPr lang="fr-FR" b="1" u="sng" dirty="0" smtClean="0"/>
              <a:t>Exemples. </a:t>
            </a:r>
            <a:r>
              <a:rPr lang="fr-FR" dirty="0" smtClean="0"/>
              <a:t>Illustrez les concepts importants ou complexes par des exemples simples.</a:t>
            </a:r>
            <a:endParaRPr lang="fr-FR"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Style de rédaction</a:t>
            </a:r>
            <a:endParaRPr lang="fr-FR" dirty="0"/>
          </a:p>
        </p:txBody>
      </p:sp>
      <p:sp>
        <p:nvSpPr>
          <p:cNvPr id="3" name="Espace réservé du contenu 2"/>
          <p:cNvSpPr>
            <a:spLocks noGrp="1"/>
          </p:cNvSpPr>
          <p:nvPr>
            <p:ph idx="1"/>
          </p:nvPr>
        </p:nvSpPr>
        <p:spPr>
          <a:xfrm>
            <a:off x="214282" y="1935480"/>
            <a:ext cx="8929718" cy="4389120"/>
          </a:xfrm>
        </p:spPr>
        <p:txBody>
          <a:bodyPr/>
          <a:lstStyle/>
          <a:p>
            <a:r>
              <a:rPr lang="fr-FR" b="1" u="sng" dirty="0" smtClean="0"/>
              <a:t>Acronymes. </a:t>
            </a:r>
          </a:p>
          <a:p>
            <a:r>
              <a:rPr lang="fr-FR" dirty="0" smtClean="0"/>
              <a:t>Evitez d’utiliser trop d’abréviations (dans le même paragraphe) et acronymes si ce n’est pas nécessaire. </a:t>
            </a:r>
          </a:p>
          <a:p>
            <a:r>
              <a:rPr lang="fr-FR" dirty="0" smtClean="0"/>
              <a:t>Si vous utilisez une abréviation il faut d’abord l’introduire.</a:t>
            </a:r>
            <a:endParaRPr lang="fr-FR"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0"/>
            <a:ext cx="8229600" cy="1143000"/>
          </a:xfrm>
        </p:spPr>
        <p:txBody>
          <a:bodyPr>
            <a:normAutofit fontScale="90000"/>
          </a:bodyPr>
          <a:lstStyle/>
          <a:p>
            <a:pPr algn="ctr"/>
            <a:r>
              <a:rPr lang="fr-FR" b="1" dirty="0" smtClean="0"/>
              <a:t/>
            </a:r>
            <a:br>
              <a:rPr lang="fr-FR" b="1" dirty="0" smtClean="0"/>
            </a:br>
            <a:r>
              <a:rPr lang="fr-FR" b="1" dirty="0" smtClean="0"/>
              <a:t/>
            </a:r>
            <a:br>
              <a:rPr lang="fr-FR" b="1" dirty="0" smtClean="0"/>
            </a:br>
            <a:r>
              <a:rPr lang="fr-FR" b="1" dirty="0" smtClean="0"/>
              <a:t/>
            </a:r>
            <a:br>
              <a:rPr lang="fr-FR" b="1" dirty="0" smtClean="0"/>
            </a:br>
            <a:r>
              <a:rPr lang="fr-FR" b="1" dirty="0" smtClean="0"/>
              <a:t/>
            </a:r>
            <a:br>
              <a:rPr lang="fr-FR" b="1" dirty="0" smtClean="0"/>
            </a:br>
            <a:r>
              <a:rPr lang="fr-FR" b="1" dirty="0" smtClean="0"/>
              <a:t/>
            </a:r>
            <a:br>
              <a:rPr lang="fr-FR" b="1" dirty="0" smtClean="0"/>
            </a:br>
            <a:r>
              <a:rPr lang="fr-FR" b="1" dirty="0" smtClean="0"/>
              <a:t>présentation des algorithmes </a:t>
            </a:r>
            <a:endParaRPr lang="fr-FR" dirty="0"/>
          </a:p>
        </p:txBody>
      </p:sp>
      <p:sp>
        <p:nvSpPr>
          <p:cNvPr id="3" name="Espace réservé du contenu 2"/>
          <p:cNvSpPr>
            <a:spLocks noGrp="1"/>
          </p:cNvSpPr>
          <p:nvPr>
            <p:ph idx="1"/>
          </p:nvPr>
        </p:nvSpPr>
        <p:spPr>
          <a:xfrm>
            <a:off x="0" y="1071546"/>
            <a:ext cx="8929718" cy="5143536"/>
          </a:xfrm>
        </p:spPr>
        <p:txBody>
          <a:bodyPr>
            <a:normAutofit lnSpcReduction="10000"/>
          </a:bodyPr>
          <a:lstStyle/>
          <a:p>
            <a:pPr algn="just"/>
            <a:r>
              <a:rPr lang="fr-FR" sz="3600" dirty="0" smtClean="0"/>
              <a:t>Pour que le lecteur puisse facilement comprendre un algorithme complexe, seul le </a:t>
            </a:r>
            <a:r>
              <a:rPr lang="fr-FR" sz="3600" b="1" u="sng" dirty="0" smtClean="0">
                <a:solidFill>
                  <a:srgbClr val="FF0000"/>
                </a:solidFill>
                <a:effectLst>
                  <a:outerShdw blurRad="38100" dist="38100" dir="2700000" algn="tl">
                    <a:srgbClr val="000000">
                      <a:alpha val="43137"/>
                    </a:srgbClr>
                  </a:outerShdw>
                </a:effectLst>
              </a:rPr>
              <a:t>pseudo-code</a:t>
            </a:r>
            <a:r>
              <a:rPr lang="fr-FR" sz="3600" dirty="0" smtClean="0"/>
              <a:t> ne suffit pas. </a:t>
            </a:r>
          </a:p>
          <a:p>
            <a:pPr algn="just"/>
            <a:r>
              <a:rPr lang="fr-FR" sz="2800" dirty="0" smtClean="0"/>
              <a:t>Il faut utiliser une approche qui présente les grandes idées, avant de détailler les choses progressivement. </a:t>
            </a:r>
          </a:p>
          <a:p>
            <a:pPr algn="just"/>
            <a:r>
              <a:rPr lang="fr-FR" sz="2800" dirty="0" smtClean="0"/>
              <a:t>Par exemple, pour un algorithme important, on peut :</a:t>
            </a:r>
          </a:p>
          <a:p>
            <a:pPr algn="just"/>
            <a:r>
              <a:rPr lang="fr-FR" sz="2800" dirty="0" smtClean="0"/>
              <a:t>1. présenter l’objectif de l’algorithme (entrées, sorties) ;</a:t>
            </a:r>
          </a:p>
          <a:p>
            <a:pPr algn="just"/>
            <a:r>
              <a:rPr lang="fr-FR" sz="2800" dirty="0" smtClean="0"/>
              <a:t>2. donner les grandes idées de son fonctionnement en français;</a:t>
            </a:r>
          </a:p>
          <a:p>
            <a:pPr algn="just"/>
            <a:r>
              <a:rPr lang="fr-FR" sz="2800" dirty="0" smtClean="0"/>
              <a:t>3. détailler les idées importantes </a:t>
            </a:r>
            <a:r>
              <a:rPr lang="fr-FR" dirty="0" smtClean="0"/>
              <a:t>;</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smtClean="0"/>
              <a:t>présentation des algorithmes </a:t>
            </a:r>
            <a:endParaRPr lang="fr-FR" dirty="0"/>
          </a:p>
        </p:txBody>
      </p:sp>
      <p:sp>
        <p:nvSpPr>
          <p:cNvPr id="3" name="Espace réservé du contenu 2"/>
          <p:cNvSpPr>
            <a:spLocks noGrp="1"/>
          </p:cNvSpPr>
          <p:nvPr>
            <p:ph idx="1"/>
          </p:nvPr>
        </p:nvSpPr>
        <p:spPr>
          <a:xfrm>
            <a:off x="457200" y="1935480"/>
            <a:ext cx="8543956" cy="4389120"/>
          </a:xfrm>
        </p:spPr>
        <p:txBody>
          <a:bodyPr/>
          <a:lstStyle/>
          <a:p>
            <a:r>
              <a:rPr lang="fr-FR" dirty="0" smtClean="0"/>
              <a:t>4. donner le pseudo-code (si celui-ci est trop long, les parties importantes seulement) ;</a:t>
            </a:r>
          </a:p>
          <a:p>
            <a:r>
              <a:rPr lang="fr-FR" dirty="0" smtClean="0"/>
              <a:t>5. appliquer l’algorithme sur un exemple ;</a:t>
            </a:r>
          </a:p>
          <a:p>
            <a:r>
              <a:rPr lang="fr-FR" dirty="0" smtClean="0"/>
              <a:t>6. donner et prouver sa complexité en temps et en mémoire ;</a:t>
            </a:r>
          </a:p>
          <a:p>
            <a:r>
              <a:rPr lang="fr-FR" dirty="0" smtClean="0"/>
              <a:t>7. éventuellement, donner une implémentation en annexe.</a:t>
            </a:r>
          </a:p>
          <a:p>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269776"/>
            <a:ext cx="8229600" cy="1143000"/>
          </a:xfrm>
        </p:spPr>
        <p:txBody>
          <a:bodyPr/>
          <a:lstStyle/>
          <a:p>
            <a:r>
              <a:rPr lang="fr-FR" sz="5400" b="1" dirty="0" smtClean="0"/>
              <a:t>La structure d’un mémoire</a:t>
            </a:r>
            <a:endParaRPr lang="fr-FR" dirty="0"/>
          </a:p>
        </p:txBody>
      </p:sp>
      <p:sp>
        <p:nvSpPr>
          <p:cNvPr id="3" name="Espace réservé du contenu 2"/>
          <p:cNvSpPr>
            <a:spLocks noGrp="1"/>
          </p:cNvSpPr>
          <p:nvPr>
            <p:ph idx="1"/>
          </p:nvPr>
        </p:nvSpPr>
        <p:spPr>
          <a:xfrm>
            <a:off x="0" y="1935480"/>
            <a:ext cx="8929718" cy="4389120"/>
          </a:xfrm>
        </p:spPr>
        <p:txBody>
          <a:bodyPr>
            <a:normAutofit lnSpcReduction="10000"/>
          </a:bodyPr>
          <a:lstStyle/>
          <a:p>
            <a:pPr algn="ctr">
              <a:buNone/>
            </a:pPr>
            <a:r>
              <a:rPr lang="fr-FR" sz="3200" b="1" dirty="0" smtClean="0">
                <a:solidFill>
                  <a:schemeClr val="accent1">
                    <a:lumMod val="75000"/>
                  </a:schemeClr>
                </a:solidFill>
              </a:rPr>
              <a:t>L’introduction</a:t>
            </a:r>
          </a:p>
          <a:p>
            <a:pPr>
              <a:buNone/>
            </a:pPr>
            <a:r>
              <a:rPr lang="fr-FR" dirty="0" smtClean="0"/>
              <a:t>L’introduction est en général organisée comme suit:</a:t>
            </a:r>
          </a:p>
          <a:p>
            <a:pPr marL="514350" indent="-514350">
              <a:buFont typeface="+mj-lt"/>
              <a:buAutoNum type="alphaUcPeriod"/>
            </a:pPr>
            <a:r>
              <a:rPr lang="fr-FR" b="1" dirty="0" smtClean="0">
                <a:solidFill>
                  <a:schemeClr val="accent1">
                    <a:lumMod val="75000"/>
                  </a:schemeClr>
                </a:solidFill>
              </a:rPr>
              <a:t>Contexte,</a:t>
            </a:r>
            <a:endParaRPr lang="fr-FR" dirty="0" smtClean="0"/>
          </a:p>
          <a:p>
            <a:pPr marL="514350" indent="-514350">
              <a:buFont typeface="+mj-lt"/>
              <a:buAutoNum type="alphaUcPeriod"/>
            </a:pPr>
            <a:r>
              <a:rPr lang="fr-FR" b="1" dirty="0" smtClean="0">
                <a:solidFill>
                  <a:schemeClr val="accent1">
                    <a:lumMod val="75000"/>
                  </a:schemeClr>
                </a:solidFill>
              </a:rPr>
              <a:t>Définition du problème,</a:t>
            </a:r>
          </a:p>
          <a:p>
            <a:pPr marL="514350" indent="-514350">
              <a:buFont typeface="+mj-lt"/>
              <a:buAutoNum type="alphaUcPeriod"/>
            </a:pPr>
            <a:r>
              <a:rPr lang="fr-FR" b="1" dirty="0" smtClean="0">
                <a:solidFill>
                  <a:schemeClr val="accent1">
                    <a:lumMod val="75000"/>
                  </a:schemeClr>
                </a:solidFill>
              </a:rPr>
              <a:t>Présentation  des solutions existantes (facultatif)</a:t>
            </a:r>
          </a:p>
          <a:p>
            <a:pPr marL="514350" indent="-514350">
              <a:buFont typeface="+mj-lt"/>
              <a:buAutoNum type="alphaUcPeriod"/>
            </a:pPr>
            <a:r>
              <a:rPr lang="fr-FR" b="1" dirty="0" smtClean="0">
                <a:solidFill>
                  <a:schemeClr val="accent1">
                    <a:lumMod val="75000"/>
                  </a:schemeClr>
                </a:solidFill>
              </a:rPr>
              <a:t>Objectifs du travail.</a:t>
            </a:r>
          </a:p>
          <a:p>
            <a:pPr marL="514350" indent="-514350">
              <a:buFont typeface="+mj-lt"/>
              <a:buAutoNum type="alphaUcPeriod"/>
            </a:pPr>
            <a:r>
              <a:rPr lang="fr-FR" b="1" dirty="0" smtClean="0">
                <a:solidFill>
                  <a:schemeClr val="accent1">
                    <a:lumMod val="75000"/>
                  </a:schemeClr>
                </a:solidFill>
              </a:rPr>
              <a:t>Méthodologies et outils utilisé pour la résolution du problème</a:t>
            </a:r>
          </a:p>
          <a:p>
            <a:pPr marL="514350" indent="-514350">
              <a:buFont typeface="+mj-lt"/>
              <a:buAutoNum type="alphaUcPeriod"/>
            </a:pPr>
            <a:r>
              <a:rPr lang="fr-FR" b="1" dirty="0" smtClean="0">
                <a:solidFill>
                  <a:schemeClr val="accent1">
                    <a:lumMod val="75000"/>
                  </a:schemeClr>
                </a:solidFill>
              </a:rPr>
              <a:t>Elle se termine par une brève description du contenu, chapitre par chapitre.</a:t>
            </a:r>
            <a:endParaRPr lang="fr-FR" b="1" dirty="0">
              <a:solidFill>
                <a:schemeClr val="accent1">
                  <a:lumMod val="75000"/>
                </a:schemeClr>
              </a:solidFill>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5720" y="704088"/>
            <a:ext cx="8501122" cy="1143000"/>
          </a:xfrm>
        </p:spPr>
        <p:txBody>
          <a:bodyPr/>
          <a:lstStyle/>
          <a:p>
            <a:r>
              <a:rPr lang="fr-FR" dirty="0" smtClean="0"/>
              <a:t>Programmation(test)</a:t>
            </a:r>
            <a:endParaRPr lang="fr-FR" dirty="0"/>
          </a:p>
        </p:txBody>
      </p:sp>
      <p:sp>
        <p:nvSpPr>
          <p:cNvPr id="3" name="Espace réservé du contenu 2"/>
          <p:cNvSpPr>
            <a:spLocks noGrp="1"/>
          </p:cNvSpPr>
          <p:nvPr>
            <p:ph idx="1"/>
          </p:nvPr>
        </p:nvSpPr>
        <p:spPr>
          <a:xfrm>
            <a:off x="214282" y="1935480"/>
            <a:ext cx="8715436" cy="4389120"/>
          </a:xfrm>
        </p:spPr>
        <p:txBody>
          <a:bodyPr>
            <a:normAutofit/>
          </a:bodyPr>
          <a:lstStyle/>
          <a:p>
            <a:r>
              <a:rPr lang="fr-FR" b="1" u="sng" dirty="0" smtClean="0"/>
              <a:t>Tests sur ordinateurs</a:t>
            </a:r>
          </a:p>
          <a:p>
            <a:r>
              <a:rPr lang="fr-FR" dirty="0" smtClean="0"/>
              <a:t>Dans le cas d’une expérience sur ordinateur, il faut toujours mentionner la configuration de la</a:t>
            </a:r>
          </a:p>
          <a:p>
            <a:r>
              <a:rPr lang="fr-FR" dirty="0" smtClean="0"/>
              <a:t>machine (hardware). Il faut également, pour tous les logiciels utilisés lors de l’expérimentation, indiquer</a:t>
            </a:r>
          </a:p>
          <a:p>
            <a:r>
              <a:rPr lang="fr-FR" dirty="0" smtClean="0"/>
              <a:t>d’ou ils viennent (site web pour les télécharger) et quelle version a été utilisé. </a:t>
            </a:r>
          </a:p>
          <a:p>
            <a:r>
              <a:rPr lang="fr-FR" dirty="0" smtClean="0"/>
              <a:t>Ces éléments permettent au lecteur de reproduire lui-même l’expérience.</a:t>
            </a:r>
            <a:endParaRPr lang="fr-FR"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Programmation(test)</a:t>
            </a:r>
            <a:endParaRPr lang="fr-FR" dirty="0"/>
          </a:p>
        </p:txBody>
      </p:sp>
      <p:pic>
        <p:nvPicPr>
          <p:cNvPr id="5122" name="Picture 2"/>
          <p:cNvPicPr>
            <a:picLocks noGrp="1" noChangeAspect="1" noChangeArrowheads="1"/>
          </p:cNvPicPr>
          <p:nvPr>
            <p:ph idx="1"/>
          </p:nvPr>
        </p:nvPicPr>
        <p:blipFill>
          <a:blip r:embed="rId2"/>
          <a:srcRect/>
          <a:stretch>
            <a:fillRect/>
          </a:stretch>
        </p:blipFill>
        <p:spPr bwMode="auto">
          <a:xfrm>
            <a:off x="467544" y="2237354"/>
            <a:ext cx="8429684" cy="407196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dirty="0" smtClean="0"/>
              <a:t>        </a:t>
            </a:r>
            <a:br>
              <a:rPr lang="fr-FR" dirty="0" smtClean="0"/>
            </a:br>
            <a:r>
              <a:rPr lang="fr-FR" dirty="0" smtClean="0"/>
              <a:t/>
            </a:r>
            <a:br>
              <a:rPr lang="fr-FR" dirty="0" smtClean="0"/>
            </a:br>
            <a:r>
              <a:rPr lang="fr-FR" dirty="0" smtClean="0"/>
              <a:t/>
            </a:r>
            <a:br>
              <a:rPr lang="fr-FR" dirty="0" smtClean="0"/>
            </a:br>
            <a:r>
              <a:rPr lang="fr-FR" dirty="0" smtClean="0"/>
              <a:t/>
            </a:r>
            <a:br>
              <a:rPr lang="fr-FR" dirty="0" smtClean="0"/>
            </a:br>
            <a:r>
              <a:rPr lang="fr-FR" dirty="0" smtClean="0"/>
              <a:t/>
            </a:r>
            <a:br>
              <a:rPr lang="fr-FR" dirty="0" smtClean="0"/>
            </a:br>
            <a:r>
              <a:rPr lang="fr-FR" dirty="0" smtClean="0"/>
              <a:t/>
            </a:r>
            <a:br>
              <a:rPr lang="fr-FR" dirty="0" smtClean="0"/>
            </a:br>
            <a:r>
              <a:rPr lang="fr-FR" b="1" dirty="0" smtClean="0"/>
              <a:t/>
            </a:r>
            <a:br>
              <a:rPr lang="fr-FR" b="1" dirty="0" smtClean="0"/>
            </a:br>
            <a:r>
              <a:rPr lang="fr-FR" b="1" dirty="0" smtClean="0"/>
              <a:t/>
            </a:r>
            <a:br>
              <a:rPr lang="fr-FR" b="1" dirty="0" smtClean="0"/>
            </a:br>
            <a:r>
              <a:rPr lang="fr-FR" b="1" dirty="0" smtClean="0"/>
              <a:t/>
            </a:r>
            <a:br>
              <a:rPr lang="fr-FR" b="1" dirty="0" smtClean="0"/>
            </a:br>
            <a:r>
              <a:rPr lang="fr-FR" b="1" dirty="0" smtClean="0"/>
              <a:t/>
            </a:r>
            <a:br>
              <a:rPr lang="fr-FR" b="1" dirty="0" smtClean="0"/>
            </a:br>
            <a:r>
              <a:rPr lang="fr-FR" b="1" dirty="0" smtClean="0"/>
              <a:t>mise en page d’un mémoire </a:t>
            </a:r>
            <a:endParaRPr lang="fr-FR" dirty="0"/>
          </a:p>
        </p:txBody>
      </p:sp>
      <p:sp>
        <p:nvSpPr>
          <p:cNvPr id="3" name="Espace réservé du contenu 2"/>
          <p:cNvSpPr>
            <a:spLocks noGrp="1"/>
          </p:cNvSpPr>
          <p:nvPr>
            <p:ph idx="1"/>
          </p:nvPr>
        </p:nvSpPr>
        <p:spPr/>
        <p:txBody>
          <a:bodyPr>
            <a:normAutofit/>
          </a:bodyPr>
          <a:lstStyle/>
          <a:p>
            <a:r>
              <a:rPr lang="fr-FR" dirty="0" smtClean="0"/>
              <a:t>Le texte doit être en </a:t>
            </a:r>
            <a:r>
              <a:rPr lang="fr-FR" b="1" dirty="0" smtClean="0"/>
              <a:t>Times New Roman, taille 12, interligne 1,5</a:t>
            </a:r>
            <a:r>
              <a:rPr lang="fr-FR" dirty="0" smtClean="0"/>
              <a:t>.</a:t>
            </a:r>
          </a:p>
          <a:p>
            <a:r>
              <a:rPr lang="fr-FR" dirty="0" smtClean="0"/>
              <a:t>Vous pouvez éventuellement utiliser la police Arial (taille 11) ou Garamond (taille 13).</a:t>
            </a:r>
          </a:p>
          <a:p>
            <a:endParaRPr lang="fr-FR"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smtClean="0"/>
              <a:t>Le texte doit être </a:t>
            </a:r>
            <a:r>
              <a:rPr lang="fr-FR" b="1" dirty="0" smtClean="0"/>
              <a:t>justifié</a:t>
            </a:r>
            <a:r>
              <a:rPr lang="fr-FR" dirty="0" smtClean="0"/>
              <a:t> (parfaitement aligné à gauche et à droite).</a:t>
            </a:r>
          </a:p>
          <a:p>
            <a:r>
              <a:rPr lang="fr-FR" dirty="0" smtClean="0"/>
              <a:t>N’oubliez pas qu’un paragraphe commence par un </a:t>
            </a:r>
            <a:r>
              <a:rPr lang="fr-FR" b="1" dirty="0" smtClean="0"/>
              <a:t>alinéa</a:t>
            </a:r>
            <a:r>
              <a:rPr lang="fr-FR" dirty="0" smtClean="0"/>
              <a:t> (entre 0,5 et 1 cm).</a:t>
            </a:r>
          </a:p>
          <a:p>
            <a:r>
              <a:rPr lang="fr-FR" dirty="0" smtClean="0"/>
              <a:t>Les </a:t>
            </a:r>
            <a:r>
              <a:rPr lang="fr-FR" b="1" dirty="0" smtClean="0"/>
              <a:t>notes de bas de page</a:t>
            </a:r>
            <a:r>
              <a:rPr lang="fr-FR" dirty="0" smtClean="0"/>
              <a:t> sont d’une taille inférieure au corps du texte. Par exemple, pour un texte en Times 12, les notes de bas de page seront en Times New Roman de taille 10.</a:t>
            </a:r>
          </a:p>
          <a:p>
            <a:r>
              <a:rPr lang="fr-FR" dirty="0" smtClean="0"/>
              <a:t>Il est impératif de garder la </a:t>
            </a:r>
            <a:r>
              <a:rPr lang="fr-FR" b="1" dirty="0" smtClean="0"/>
              <a:t>même police</a:t>
            </a:r>
            <a:r>
              <a:rPr lang="fr-FR" dirty="0" smtClean="0"/>
              <a:t> tout au long du mémoire ou de la thèse, y compris pour les titres.</a:t>
            </a:r>
          </a:p>
          <a:p>
            <a:endParaRPr lang="fr-FR"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smtClean="0"/>
              <a:t>Il vous faut également respecter la taille des marges pour la mise en page du document.</a:t>
            </a:r>
          </a:p>
          <a:p>
            <a:r>
              <a:rPr lang="fr-FR" dirty="0" smtClean="0"/>
              <a:t>Marge de gauche : 3 cm</a:t>
            </a:r>
          </a:p>
          <a:p>
            <a:r>
              <a:rPr lang="fr-FR" dirty="0" smtClean="0"/>
              <a:t>Marge de droite : 2,5 cm</a:t>
            </a:r>
          </a:p>
          <a:p>
            <a:r>
              <a:rPr lang="fr-FR" dirty="0" smtClean="0"/>
              <a:t>Marge du haut : 2,5 cm</a:t>
            </a:r>
          </a:p>
          <a:p>
            <a:r>
              <a:rPr lang="fr-FR" dirty="0" smtClean="0"/>
              <a:t>Marge du bas : 2,5 cm</a:t>
            </a:r>
          </a:p>
          <a:p>
            <a:endParaRPr lang="fr-FR"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schémas et les figures</a:t>
            </a:r>
            <a:endParaRPr lang="fr-FR" dirty="0"/>
          </a:p>
        </p:txBody>
      </p:sp>
      <p:sp>
        <p:nvSpPr>
          <p:cNvPr id="3" name="Espace réservé du contenu 2"/>
          <p:cNvSpPr>
            <a:spLocks noGrp="1"/>
          </p:cNvSpPr>
          <p:nvPr>
            <p:ph idx="1"/>
          </p:nvPr>
        </p:nvSpPr>
        <p:spPr/>
        <p:txBody>
          <a:bodyPr/>
          <a:lstStyle/>
          <a:p>
            <a:r>
              <a:rPr lang="fr-FR" dirty="0" smtClean="0"/>
              <a:t>Essayez de carder la même forme pour la présentation de vos schémas et vos figures.</a:t>
            </a:r>
          </a:p>
          <a:p>
            <a:r>
              <a:rPr lang="fr-FR" dirty="0" smtClean="0"/>
              <a:t>Ne pas agrandir ou minimiser la taille des figures surtout si ce changement va rendre l’image floue .</a:t>
            </a: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4800" b="1" dirty="0" smtClean="0"/>
              <a:t>La structure d’un mémoire</a:t>
            </a:r>
            <a:endParaRPr lang="fr-FR" dirty="0"/>
          </a:p>
        </p:txBody>
      </p:sp>
      <p:sp>
        <p:nvSpPr>
          <p:cNvPr id="3" name="Espace réservé du contenu 2"/>
          <p:cNvSpPr>
            <a:spLocks noGrp="1"/>
          </p:cNvSpPr>
          <p:nvPr>
            <p:ph idx="1"/>
          </p:nvPr>
        </p:nvSpPr>
        <p:spPr>
          <a:xfrm>
            <a:off x="214282" y="1935480"/>
            <a:ext cx="8929718" cy="4389120"/>
          </a:xfrm>
        </p:spPr>
        <p:txBody>
          <a:bodyPr>
            <a:normAutofit/>
          </a:bodyPr>
          <a:lstStyle/>
          <a:p>
            <a:pPr>
              <a:buNone/>
            </a:pPr>
            <a:r>
              <a:rPr lang="fr-FR" sz="3200" b="1" dirty="0" smtClean="0">
                <a:solidFill>
                  <a:schemeClr val="accent1">
                    <a:lumMod val="75000"/>
                  </a:schemeClr>
                </a:solidFill>
              </a:rPr>
              <a:t>                            La conclusion</a:t>
            </a:r>
          </a:p>
          <a:p>
            <a:pPr algn="just"/>
            <a:r>
              <a:rPr lang="fr-FR" dirty="0" smtClean="0"/>
              <a:t>La conclusion résume la contribution personnelle du travail et met en avant les principaux résultats. </a:t>
            </a:r>
          </a:p>
          <a:p>
            <a:pPr algn="just"/>
            <a:r>
              <a:rPr lang="fr-FR" dirty="0" smtClean="0"/>
              <a:t>Elle sert à remettre en place tout ce qui précède.</a:t>
            </a:r>
          </a:p>
          <a:p>
            <a:pPr algn="just"/>
            <a:r>
              <a:rPr lang="fr-FR" dirty="0" smtClean="0"/>
              <a:t>Contrairement à l’introduction ou le lecteur ne connait encore rien du sujet, ici on suppose que le lecteur a lu l’ensemble du travail. </a:t>
            </a:r>
          </a:p>
          <a:p>
            <a:pPr algn="just"/>
            <a:r>
              <a:rPr lang="fr-FR" dirty="0" smtClean="0"/>
              <a:t>La conclusion permet au lecteur de confirmer son opinion sur l’étendue du travail réalisé.</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smtClean="0"/>
              <a:t>Le jury en lisant la conclusion construit une comparaison entre :</a:t>
            </a:r>
          </a:p>
          <a:p>
            <a:r>
              <a:rPr lang="fr-FR" dirty="0" smtClean="0"/>
              <a:t>les objectifs cités dans votre introduction.</a:t>
            </a:r>
          </a:p>
          <a:p>
            <a:r>
              <a:rPr lang="fr-FR" dirty="0" smtClean="0"/>
              <a:t>Le travail réalisé( dans les chapitres)</a:t>
            </a:r>
          </a:p>
          <a:p>
            <a:r>
              <a:rPr lang="fr-FR" dirty="0" smtClean="0"/>
              <a:t>Et les critiques et les perspectifs de votre conclusion;</a:t>
            </a:r>
          </a:p>
          <a:p>
            <a:r>
              <a:rPr lang="fr-FR" dirty="0" smtClean="0"/>
              <a:t>Il faut donner l’impression au membre de jury que vous êtes honnêtes par rapport au travail réalisé et tu assume la responsabilité des manques existants.</a:t>
            </a:r>
          </a:p>
          <a:p>
            <a:endParaRPr lang="fr-FR"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714356"/>
            <a:ext cx="8229600" cy="1143000"/>
          </a:xfrm>
        </p:spPr>
        <p:txBody>
          <a:bodyPr/>
          <a:lstStyle/>
          <a:p>
            <a:r>
              <a:rPr lang="fr-FR" sz="5400" b="1" dirty="0" smtClean="0"/>
              <a:t>La structure d’un mémoire</a:t>
            </a:r>
            <a:endParaRPr lang="fr-FR" dirty="0"/>
          </a:p>
        </p:txBody>
      </p:sp>
      <p:sp>
        <p:nvSpPr>
          <p:cNvPr id="3" name="Espace réservé du contenu 2"/>
          <p:cNvSpPr>
            <a:spLocks noGrp="1"/>
          </p:cNvSpPr>
          <p:nvPr>
            <p:ph idx="1"/>
          </p:nvPr>
        </p:nvSpPr>
        <p:spPr>
          <a:xfrm>
            <a:off x="214282" y="1935480"/>
            <a:ext cx="8929718" cy="4389120"/>
          </a:xfrm>
        </p:spPr>
        <p:txBody>
          <a:bodyPr>
            <a:normAutofit/>
          </a:bodyPr>
          <a:lstStyle/>
          <a:p>
            <a:pPr algn="ctr">
              <a:buNone/>
            </a:pPr>
            <a:r>
              <a:rPr lang="fr-FR" sz="3600" b="1" dirty="0" smtClean="0">
                <a:solidFill>
                  <a:schemeClr val="accent1">
                    <a:lumMod val="75000"/>
                  </a:schemeClr>
                </a:solidFill>
              </a:rPr>
              <a:t>La conclusion</a:t>
            </a:r>
          </a:p>
          <a:p>
            <a:pPr>
              <a:buNone/>
            </a:pPr>
            <a:r>
              <a:rPr lang="fr-FR" dirty="0" smtClean="0"/>
              <a:t>La conclusion est la dernière partie du travail écrit elle est en général organisée comme suit : </a:t>
            </a:r>
          </a:p>
          <a:p>
            <a:r>
              <a:rPr lang="fr-FR" dirty="0" smtClean="0"/>
              <a:t>Résumé du travail et des contributions,</a:t>
            </a:r>
          </a:p>
          <a:p>
            <a:r>
              <a:rPr lang="fr-FR" dirty="0" smtClean="0"/>
              <a:t> Rappel des résultats principaux, </a:t>
            </a:r>
          </a:p>
          <a:p>
            <a:r>
              <a:rPr lang="fr-FR" dirty="0" smtClean="0"/>
              <a:t>Limitations de la solution proposée. </a:t>
            </a:r>
          </a:p>
          <a:p>
            <a:r>
              <a:rPr lang="fr-FR" dirty="0" smtClean="0"/>
              <a:t>Les avantages du travail sur le titre personnel et professionnel.</a:t>
            </a:r>
          </a:p>
          <a:p>
            <a:r>
              <a:rPr lang="fr-FR" dirty="0" smtClean="0"/>
              <a:t>Perspectives (pistes pour d´éventuels travaux futurs).</a:t>
            </a:r>
            <a:endParaRPr lang="fr-F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sz="4800" b="1" dirty="0" smtClean="0"/>
              <a:t>La structure d’un mémoire</a:t>
            </a:r>
            <a:endParaRPr lang="fr-FR" dirty="0"/>
          </a:p>
        </p:txBody>
      </p:sp>
      <p:sp>
        <p:nvSpPr>
          <p:cNvPr id="3" name="Espace réservé du contenu 2"/>
          <p:cNvSpPr>
            <a:spLocks noGrp="1"/>
          </p:cNvSpPr>
          <p:nvPr>
            <p:ph idx="1"/>
          </p:nvPr>
        </p:nvSpPr>
        <p:spPr>
          <a:xfrm>
            <a:off x="0" y="1935480"/>
            <a:ext cx="8686800" cy="4389120"/>
          </a:xfrm>
        </p:spPr>
        <p:txBody>
          <a:bodyPr>
            <a:normAutofit/>
          </a:bodyPr>
          <a:lstStyle/>
          <a:p>
            <a:pPr algn="ctr"/>
            <a:r>
              <a:rPr lang="fr-FR" sz="4000" b="1" dirty="0" smtClean="0">
                <a:solidFill>
                  <a:schemeClr val="bg2">
                    <a:lumMod val="25000"/>
                  </a:schemeClr>
                </a:solidFill>
              </a:rPr>
              <a:t>Le résumé</a:t>
            </a:r>
          </a:p>
          <a:p>
            <a:r>
              <a:rPr lang="fr-FR" dirty="0" smtClean="0"/>
              <a:t>Appelé également Sommaire scientifique ou </a:t>
            </a:r>
          </a:p>
          <a:p>
            <a:r>
              <a:rPr lang="fr-FR" dirty="0" smtClean="0"/>
              <a:t> abstract en anglais, est une étape important de la </a:t>
            </a:r>
            <a:r>
              <a:rPr lang="fr-FR" dirty="0" smtClean="0">
                <a:solidFill>
                  <a:schemeClr val="tx1">
                    <a:lumMod val="95000"/>
                    <a:lumOff val="5000"/>
                  </a:schemeClr>
                </a:solidFill>
                <a:hlinkClick r:id="rId2"/>
              </a:rPr>
              <a:t>rédaction d’un mémoire</a:t>
            </a:r>
            <a:r>
              <a:rPr lang="fr-FR" dirty="0" smtClean="0">
                <a:solidFill>
                  <a:schemeClr val="tx1">
                    <a:lumMod val="95000"/>
                    <a:lumOff val="5000"/>
                  </a:schemeClr>
                </a:solidFill>
              </a:rPr>
              <a:t>. Il donne au lecteur un aperçu </a:t>
            </a:r>
            <a:r>
              <a:rPr lang="fr-FR" dirty="0" smtClean="0"/>
              <a:t>du contenu du mémoire car il décrit brièvement l’intérêt du sujet ainsi que la problématique sous-jacente.. </a:t>
            </a:r>
            <a:endParaRPr lang="fr-F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12372</TotalTime>
  <Words>2417</Words>
  <Application>Microsoft Office PowerPoint</Application>
  <PresentationFormat>Affichage à l'écran (4:3)</PresentationFormat>
  <Paragraphs>276</Paragraphs>
  <Slides>55</Slides>
  <Notes>1</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55</vt:i4>
      </vt:variant>
    </vt:vector>
  </HeadingPairs>
  <TitlesOfParts>
    <vt:vector size="59" baseType="lpstr">
      <vt:lpstr>Calibri</vt:lpstr>
      <vt:lpstr>Constantia</vt:lpstr>
      <vt:lpstr>Wingdings 2</vt:lpstr>
      <vt:lpstr>Débit</vt:lpstr>
      <vt:lpstr>Présentation PowerPoint</vt:lpstr>
      <vt:lpstr>La structure d’un mémoire</vt:lpstr>
      <vt:lpstr>La structure d’un mémoire</vt:lpstr>
      <vt:lpstr>Présentation PowerPoint</vt:lpstr>
      <vt:lpstr>La structure d’un mémoire</vt:lpstr>
      <vt:lpstr>La structure d’un mémoire</vt:lpstr>
      <vt:lpstr>Présentation PowerPoint</vt:lpstr>
      <vt:lpstr>La structure d’un mémoire</vt:lpstr>
      <vt:lpstr>La structure d’un mémoire</vt:lpstr>
      <vt:lpstr>La structure d’un mémoire</vt:lpstr>
      <vt:lpstr>La structure d’un mémoire</vt:lpstr>
      <vt:lpstr>La structure d’un mémoire</vt:lpstr>
      <vt:lpstr>La structure d’un mémoire</vt:lpstr>
      <vt:lpstr>Plan de rédaction avant le nombre de chapitre!!!!</vt:lpstr>
      <vt:lpstr>Présentation PowerPoint</vt:lpstr>
      <vt:lpstr>Et voila le nombre du chapitre</vt:lpstr>
      <vt:lpstr>Les titres des sections</vt:lpstr>
      <vt:lpstr>Les titres des sections</vt:lpstr>
      <vt:lpstr>Les titres des sections</vt:lpstr>
      <vt:lpstr>Les titres des sections</vt:lpstr>
      <vt:lpstr>Choisir le vocabulaire</vt:lpstr>
      <vt:lpstr>Rédaction du contenu des sections les paragraphes</vt:lpstr>
      <vt:lpstr>Eviter le plagiat</vt:lpstr>
      <vt:lpstr>Eviter le plagiat</vt:lpstr>
      <vt:lpstr>Eviter le plagiat</vt:lpstr>
      <vt:lpstr>Eviter le plagiat</vt:lpstr>
      <vt:lpstr>Eviter le plagiat</vt:lpstr>
      <vt:lpstr>Eviter le plagiat</vt:lpstr>
      <vt:lpstr>Eviter le plagiat</vt:lpstr>
      <vt:lpstr>Style de rédaction </vt:lpstr>
      <vt:lpstr>Style de rédaction </vt:lpstr>
      <vt:lpstr>Style de rédaction</vt:lpstr>
      <vt:lpstr>Style de rédaction</vt:lpstr>
      <vt:lpstr>Style de rédaction</vt:lpstr>
      <vt:lpstr>Style de rédaction</vt:lpstr>
      <vt:lpstr>Style de rédaction</vt:lpstr>
      <vt:lpstr> conjugaison dans l’introduction générale: </vt:lpstr>
      <vt:lpstr> conjugaison dans le résumé</vt:lpstr>
      <vt:lpstr>conjugaison dans le cadre théorique et pratique </vt:lpstr>
      <vt:lpstr>Présentation PowerPoint</vt:lpstr>
      <vt:lpstr>Conjugaison dans la conclusion </vt:lpstr>
      <vt:lpstr>Style de rédaction</vt:lpstr>
      <vt:lpstr>Style de rédaction</vt:lpstr>
      <vt:lpstr>L’italique:</vt:lpstr>
      <vt:lpstr>Les nombres:</vt:lpstr>
      <vt:lpstr>Style de rédaction</vt:lpstr>
      <vt:lpstr>Style de rédaction</vt:lpstr>
      <vt:lpstr>     présentation des algorithmes </vt:lpstr>
      <vt:lpstr>présentation des algorithmes </vt:lpstr>
      <vt:lpstr>Programmation(test)</vt:lpstr>
      <vt:lpstr>Programmation(test)</vt:lpstr>
      <vt:lpstr>                  mise en page d’un mémoire </vt:lpstr>
      <vt:lpstr>Présentation PowerPoint</vt:lpstr>
      <vt:lpstr>Présentation PowerPoint</vt:lpstr>
      <vt:lpstr>Les schémas et les figures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dc:creator>
  <cp:lastModifiedBy>BleuUb</cp:lastModifiedBy>
  <cp:revision>827</cp:revision>
  <dcterms:created xsi:type="dcterms:W3CDTF">2017-10-09T19:26:42Z</dcterms:created>
  <dcterms:modified xsi:type="dcterms:W3CDTF">2024-12-06T14:03:49Z</dcterms:modified>
</cp:coreProperties>
</file>