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57" r:id="rId4"/>
    <p:sldId id="266" r:id="rId5"/>
    <p:sldId id="258" r:id="rId6"/>
    <p:sldId id="259" r:id="rId7"/>
    <p:sldId id="260" r:id="rId8"/>
    <p:sldId id="268" r:id="rId9"/>
    <p:sldId id="261" r:id="rId10"/>
    <p:sldId id="267" r:id="rId11"/>
    <p:sldId id="262" r:id="rId12"/>
    <p:sldId id="263" r:id="rId13"/>
    <p:sldId id="264"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06/10/2024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399922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290764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141868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84406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14</a:t>
            </a:fld>
            <a:endParaRPr lang="fr-FR"/>
          </a:p>
        </p:txBody>
      </p:sp>
    </p:spTree>
    <p:extLst>
      <p:ext uri="{BB962C8B-B14F-4D97-AF65-F5344CB8AC3E}">
        <p14:creationId xmlns:p14="http://schemas.microsoft.com/office/powerpoint/2010/main" val="209859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15</a:t>
            </a:fld>
            <a:endParaRPr lang="fr-FR"/>
          </a:p>
        </p:txBody>
      </p:sp>
    </p:spTree>
    <p:extLst>
      <p:ext uri="{BB962C8B-B14F-4D97-AF65-F5344CB8AC3E}">
        <p14:creationId xmlns:p14="http://schemas.microsoft.com/office/powerpoint/2010/main" val="120480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16</a:t>
            </a:fld>
            <a:endParaRPr lang="fr-FR"/>
          </a:p>
        </p:txBody>
      </p:sp>
    </p:spTree>
    <p:extLst>
      <p:ext uri="{BB962C8B-B14F-4D97-AF65-F5344CB8AC3E}">
        <p14:creationId xmlns:p14="http://schemas.microsoft.com/office/powerpoint/2010/main" val="338260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17</a:t>
            </a:fld>
            <a:endParaRPr lang="fr-FR"/>
          </a:p>
        </p:txBody>
      </p:sp>
    </p:spTree>
    <p:extLst>
      <p:ext uri="{BB962C8B-B14F-4D97-AF65-F5344CB8AC3E}">
        <p14:creationId xmlns:p14="http://schemas.microsoft.com/office/powerpoint/2010/main" val="342226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18</a:t>
            </a:fld>
            <a:endParaRPr lang="fr-FR"/>
          </a:p>
        </p:txBody>
      </p:sp>
    </p:spTree>
    <p:extLst>
      <p:ext uri="{BB962C8B-B14F-4D97-AF65-F5344CB8AC3E}">
        <p14:creationId xmlns:p14="http://schemas.microsoft.com/office/powerpoint/2010/main" val="299197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114526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155735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267267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21</a:t>
            </a:fld>
            <a:endParaRPr lang="fr-FR"/>
          </a:p>
        </p:txBody>
      </p:sp>
    </p:spTree>
    <p:extLst>
      <p:ext uri="{BB962C8B-B14F-4D97-AF65-F5344CB8AC3E}">
        <p14:creationId xmlns:p14="http://schemas.microsoft.com/office/powerpoint/2010/main" val="104597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22</a:t>
            </a:fld>
            <a:endParaRPr lang="fr-FR"/>
          </a:p>
        </p:txBody>
      </p:sp>
    </p:spTree>
    <p:extLst>
      <p:ext uri="{BB962C8B-B14F-4D97-AF65-F5344CB8AC3E}">
        <p14:creationId xmlns:p14="http://schemas.microsoft.com/office/powerpoint/2010/main" val="202719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23</a:t>
            </a:fld>
            <a:endParaRPr lang="fr-FR"/>
          </a:p>
        </p:txBody>
      </p:sp>
    </p:spTree>
    <p:extLst>
      <p:ext uri="{BB962C8B-B14F-4D97-AF65-F5344CB8AC3E}">
        <p14:creationId xmlns:p14="http://schemas.microsoft.com/office/powerpoint/2010/main" val="360368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24</a:t>
            </a:fld>
            <a:endParaRPr lang="fr-FR"/>
          </a:p>
        </p:txBody>
      </p:sp>
    </p:spTree>
    <p:extLst>
      <p:ext uri="{BB962C8B-B14F-4D97-AF65-F5344CB8AC3E}">
        <p14:creationId xmlns:p14="http://schemas.microsoft.com/office/powerpoint/2010/main" val="405347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25</a:t>
            </a:fld>
            <a:endParaRPr lang="fr-FR"/>
          </a:p>
        </p:txBody>
      </p:sp>
    </p:spTree>
    <p:extLst>
      <p:ext uri="{BB962C8B-B14F-4D97-AF65-F5344CB8AC3E}">
        <p14:creationId xmlns:p14="http://schemas.microsoft.com/office/powerpoint/2010/main" val="734581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26</a:t>
            </a:fld>
            <a:endParaRPr lang="fr-FR"/>
          </a:p>
        </p:txBody>
      </p:sp>
    </p:spTree>
    <p:extLst>
      <p:ext uri="{BB962C8B-B14F-4D97-AF65-F5344CB8AC3E}">
        <p14:creationId xmlns:p14="http://schemas.microsoft.com/office/powerpoint/2010/main" val="2630174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27</a:t>
            </a:fld>
            <a:endParaRPr lang="fr-FR"/>
          </a:p>
        </p:txBody>
      </p:sp>
    </p:spTree>
    <p:extLst>
      <p:ext uri="{BB962C8B-B14F-4D97-AF65-F5344CB8AC3E}">
        <p14:creationId xmlns:p14="http://schemas.microsoft.com/office/powerpoint/2010/main" val="472535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28</a:t>
            </a:fld>
            <a:endParaRPr lang="fr-FR"/>
          </a:p>
        </p:txBody>
      </p:sp>
    </p:spTree>
    <p:extLst>
      <p:ext uri="{BB962C8B-B14F-4D97-AF65-F5344CB8AC3E}">
        <p14:creationId xmlns:p14="http://schemas.microsoft.com/office/powerpoint/2010/main" val="228085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29</a:t>
            </a:fld>
            <a:endParaRPr lang="fr-FR"/>
          </a:p>
        </p:txBody>
      </p:sp>
    </p:spTree>
    <p:extLst>
      <p:ext uri="{BB962C8B-B14F-4D97-AF65-F5344CB8AC3E}">
        <p14:creationId xmlns:p14="http://schemas.microsoft.com/office/powerpoint/2010/main" val="75661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197498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30</a:t>
            </a:fld>
            <a:endParaRPr lang="fr-FR"/>
          </a:p>
        </p:txBody>
      </p:sp>
    </p:spTree>
    <p:extLst>
      <p:ext uri="{BB962C8B-B14F-4D97-AF65-F5344CB8AC3E}">
        <p14:creationId xmlns:p14="http://schemas.microsoft.com/office/powerpoint/2010/main" val="361131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43017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242445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357298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271281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5319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13598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06/10/2024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06/10/2024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06/10/2024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06/10/2024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1</a:t>
            </a:r>
            <a:r>
              <a:rPr lang="fr-FR" sz="2400" baseline="30000" dirty="0" smtClean="0">
                <a:latin typeface="Times New Roman" pitchFamily="18" charset="0"/>
                <a:cs typeface="Times New Roman" pitchFamily="18" charset="0"/>
              </a:rPr>
              <a:t>re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machines électriques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2024-2025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8" name="Picture 4" descr="moteur-courant-continu-exc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44824"/>
            <a:ext cx="5760640" cy="451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2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738664"/>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c,c</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55575" y="1953994"/>
            <a:ext cx="8371656" cy="1477328"/>
          </a:xfrm>
          <a:prstGeom prst="rect">
            <a:avLst/>
          </a:prstGeom>
        </p:spPr>
        <p:txBody>
          <a:bodyPr wrap="square">
            <a:spAutoFit/>
          </a:bodyPr>
          <a:lstStyle/>
          <a:p>
            <a:pPr marL="285750" indent="-28575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machine DC se trouve dans une large gamme d’activités industrielles; elle est utilisée dans le secteur automobile pour les démarreurs, les petits actionneurs (essuie-glaces, vitres électriques, etc.), elle est également utilisée dans la traction ferroviaire, dans la robotique et dans les produits électroménagers. </a:t>
            </a:r>
            <a:r>
              <a:rPr lang="fr-FR" dirty="0"/>
              <a:t/>
            </a:r>
            <a:br>
              <a:rPr lang="fr-FR" dirty="0"/>
            </a:b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7974" y="3284984"/>
            <a:ext cx="8378825" cy="2031325"/>
          </a:xfrm>
          <a:prstGeom prst="rect">
            <a:avLst/>
          </a:prstGeom>
        </p:spPr>
        <p:txBody>
          <a:bodyPr wrap="square">
            <a:spAutoFit/>
          </a:bodyPr>
          <a:lstStyle/>
          <a:p>
            <a:r>
              <a:rPr lang="fr-FR" b="1" dirty="0">
                <a:solidFill>
                  <a:srgbClr val="000000"/>
                </a:solidFill>
                <a:latin typeface="Times New Roman" panose="02020603050405020304" pitchFamily="18" charset="0"/>
              </a:rPr>
              <a:t>Avantages et inconvénients </a:t>
            </a:r>
            <a:endParaRPr lang="fr-FR" b="1"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Les </a:t>
            </a:r>
            <a:r>
              <a:rPr lang="fr-FR" dirty="0">
                <a:solidFill>
                  <a:srgbClr val="000000"/>
                </a:solidFill>
                <a:latin typeface="Times New Roman" panose="02020603050405020304" pitchFamily="18" charset="0"/>
              </a:rPr>
              <a:t>machines DC sont plus faciles à commander que les machines AC</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En revanche, elles ont un rapport puissance/volume inférieur à celui des machines AC</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et la présence d’une commutation mécanique raccourcit la durée de vie de ces machines (entretien nécessaire) et limite leur utilisation dans certains lieux vulnérables aux étincelles générées par le système de commutation.</a:t>
            </a:r>
            <a:r>
              <a:rPr lang="fr-FR" dirty="0"/>
              <a:t> </a:t>
            </a:r>
            <a:br>
              <a:rPr lang="fr-FR" dirty="0"/>
            </a:br>
            <a:endParaRPr lang="fr-FR" dirty="0"/>
          </a:p>
        </p:txBody>
      </p:sp>
    </p:spTree>
    <p:extLst>
      <p:ext uri="{BB962C8B-B14F-4D97-AF65-F5344CB8AC3E}">
        <p14:creationId xmlns:p14="http://schemas.microsoft.com/office/powerpoint/2010/main" val="3911966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369332"/>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c,a</a:t>
            </a: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33362" y="1895020"/>
            <a:ext cx="8371656" cy="3693319"/>
          </a:xfrm>
          <a:prstGeom prst="rect">
            <a:avLst/>
          </a:prstGeom>
        </p:spPr>
        <p:txBody>
          <a:bodyPr wrap="square">
            <a:spAutoFit/>
          </a:bodyPr>
          <a:lstStyle/>
          <a:p>
            <a:pPr marL="285750" indent="-28575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 stator, alimenté par un système polyphasé, crée dans l’entrefer un champ magnétique tournant qui interagit avec le rotor pour fournir un couple sur l’arbre de la </a:t>
            </a:r>
            <a:r>
              <a:rPr lang="fr-FR" dirty="0" smtClean="0">
                <a:latin typeface="Times New Roman" panose="02020603050405020304" pitchFamily="18" charset="0"/>
                <a:cs typeface="Times New Roman" panose="02020603050405020304" pitchFamily="18" charset="0"/>
              </a:rPr>
              <a:t>machine.</a:t>
            </a:r>
          </a:p>
          <a:p>
            <a:pPr marL="285750" indent="-285750">
              <a:buFont typeface="Wingdings" panose="05000000000000000000" pitchFamily="2" charset="2"/>
              <a:buChar char="§"/>
            </a:pP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Il </a:t>
            </a:r>
            <a:r>
              <a:rPr lang="fr-FR" dirty="0">
                <a:latin typeface="Times New Roman" panose="02020603050405020304" pitchFamily="18" charset="0"/>
                <a:cs typeface="Times New Roman" panose="02020603050405020304" pitchFamily="18" charset="0"/>
              </a:rPr>
              <a:t>existe trois types d’interactions entre le champ tournant et le rotor </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interaction </a:t>
            </a:r>
            <a:r>
              <a:rPr lang="fr-FR" b="1" dirty="0">
                <a:solidFill>
                  <a:srgbClr val="FF0000"/>
                </a:solidFill>
                <a:latin typeface="Times New Roman" panose="02020603050405020304" pitchFamily="18" charset="0"/>
                <a:cs typeface="Times New Roman" panose="02020603050405020304" pitchFamily="18" charset="0"/>
              </a:rPr>
              <a:t>champ tournant - aimant </a:t>
            </a:r>
            <a:r>
              <a:rPr lang="fr-FR" dirty="0">
                <a:latin typeface="Times New Roman" panose="02020603050405020304" pitchFamily="18" charset="0"/>
                <a:cs typeface="Times New Roman" panose="02020603050405020304" pitchFamily="18" charset="0"/>
              </a:rPr>
              <a:t>: c’est le cas des machines synchrones à </a:t>
            </a:r>
            <a:r>
              <a:rPr lang="fr-FR" dirty="0" smtClean="0">
                <a:latin typeface="Times New Roman" panose="02020603050405020304" pitchFamily="18" charset="0"/>
                <a:cs typeface="Times New Roman" panose="02020603050405020304" pitchFamily="18" charset="0"/>
              </a:rPr>
              <a:t>aimants permanents,</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interaction </a:t>
            </a:r>
            <a:r>
              <a:rPr lang="fr-FR" b="1" dirty="0">
                <a:solidFill>
                  <a:srgbClr val="FF0000"/>
                </a:solidFill>
                <a:latin typeface="Times New Roman" panose="02020603050405020304" pitchFamily="18" charset="0"/>
                <a:cs typeface="Times New Roman" panose="02020603050405020304" pitchFamily="18" charset="0"/>
              </a:rPr>
              <a:t>champ tournant - courant </a:t>
            </a:r>
            <a:r>
              <a:rPr lang="fr-FR" dirty="0">
                <a:latin typeface="Times New Roman" panose="02020603050405020304" pitchFamily="18" charset="0"/>
                <a:cs typeface="Times New Roman" panose="02020603050405020304" pitchFamily="18" charset="0"/>
              </a:rPr>
              <a:t>: comme dans les machines asynchrones et </a:t>
            </a:r>
            <a:r>
              <a:rPr lang="fr-FR" dirty="0" smtClean="0">
                <a:latin typeface="Times New Roman" panose="02020603050405020304" pitchFamily="18" charset="0"/>
                <a:cs typeface="Times New Roman" panose="02020603050405020304" pitchFamily="18" charset="0"/>
              </a:rPr>
              <a:t>les machines </a:t>
            </a:r>
            <a:r>
              <a:rPr lang="fr-FR" dirty="0">
                <a:latin typeface="Times New Roman" panose="02020603050405020304" pitchFamily="18" charset="0"/>
                <a:cs typeface="Times New Roman" panose="02020603050405020304" pitchFamily="18" charset="0"/>
              </a:rPr>
              <a:t>synchrones à rotor bobiné</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interaction </a:t>
            </a:r>
            <a:r>
              <a:rPr lang="fr-FR" b="1" dirty="0">
                <a:solidFill>
                  <a:srgbClr val="FF0000"/>
                </a:solidFill>
                <a:latin typeface="Times New Roman" panose="02020603050405020304" pitchFamily="18" charset="0"/>
                <a:cs typeface="Times New Roman" panose="02020603050405020304" pitchFamily="18" charset="0"/>
              </a:rPr>
              <a:t>champ tournant - matériau ferromagnétique </a:t>
            </a:r>
            <a:r>
              <a:rPr lang="fr-FR" dirty="0">
                <a:latin typeface="Times New Roman" panose="02020603050405020304" pitchFamily="18" charset="0"/>
                <a:cs typeface="Times New Roman" panose="02020603050405020304" pitchFamily="18" charset="0"/>
              </a:rPr>
              <a:t>: il s’agit des machines à</a:t>
            </a:r>
          </a:p>
          <a:p>
            <a:r>
              <a:rPr lang="fr-FR" dirty="0">
                <a:latin typeface="Times New Roman" panose="02020603050405020304" pitchFamily="18" charset="0"/>
                <a:cs typeface="Times New Roman" panose="02020603050405020304" pitchFamily="18" charset="0"/>
              </a:rPr>
              <a:t>réluctance variable </a:t>
            </a:r>
            <a:br>
              <a:rPr lang="fr-FR" dirty="0">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835696" y="5153025"/>
            <a:ext cx="6524625" cy="1704975"/>
          </a:xfrm>
          <a:prstGeom prst="rect">
            <a:avLst/>
          </a:prstGeom>
        </p:spPr>
      </p:pic>
    </p:spTree>
    <p:extLst>
      <p:ext uri="{BB962C8B-B14F-4D97-AF65-F5344CB8AC3E}">
        <p14:creationId xmlns:p14="http://schemas.microsoft.com/office/powerpoint/2010/main" val="1908636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369332"/>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c,a</a:t>
            </a: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33362" y="1895020"/>
            <a:ext cx="8587110" cy="2585323"/>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Les machines AC se divisent en deux grandes familles </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Machines </a:t>
            </a:r>
            <a:r>
              <a:rPr lang="fr-FR" b="1" dirty="0">
                <a:solidFill>
                  <a:srgbClr val="FF0000"/>
                </a:solidFill>
                <a:latin typeface="Times New Roman" panose="02020603050405020304" pitchFamily="18" charset="0"/>
                <a:cs typeface="Times New Roman" panose="02020603050405020304" pitchFamily="18" charset="0"/>
              </a:rPr>
              <a:t>synchrones </a:t>
            </a:r>
            <a:r>
              <a:rPr lang="fr-FR" dirty="0">
                <a:latin typeface="Times New Roman" panose="02020603050405020304" pitchFamily="18" charset="0"/>
                <a:cs typeface="Times New Roman" panose="02020603050405020304" pitchFamily="18" charset="0"/>
              </a:rPr>
              <a:t>: le rotor peut contenir des aimants permanents, un</a:t>
            </a:r>
          </a:p>
          <a:p>
            <a:r>
              <a:rPr lang="fr-FR" dirty="0">
                <a:latin typeface="Times New Roman" panose="02020603050405020304" pitchFamily="18" charset="0"/>
                <a:cs typeface="Times New Roman" panose="02020603050405020304" pitchFamily="18" charset="0"/>
              </a:rPr>
              <a:t>électroaimant, ou simplement un matériau ferromagnétique avec une saillance. Dans</a:t>
            </a:r>
          </a:p>
          <a:p>
            <a:r>
              <a:rPr lang="fr-FR" dirty="0">
                <a:latin typeface="Times New Roman" panose="02020603050405020304" pitchFamily="18" charset="0"/>
                <a:cs typeface="Times New Roman" panose="02020603050405020304" pitchFamily="18" charset="0"/>
              </a:rPr>
              <a:t>tous les cas, il tourne à la même vitesse que le champ tournant (vitesse </a:t>
            </a:r>
            <a:r>
              <a:rPr lang="fr-FR" dirty="0" smtClean="0">
                <a:latin typeface="Times New Roman" panose="02020603050405020304" pitchFamily="18" charset="0"/>
                <a:cs typeface="Times New Roman" panose="02020603050405020304" pitchFamily="18" charset="0"/>
              </a:rPr>
              <a:t>de synchronisme</a:t>
            </a:r>
            <a:r>
              <a:rPr lang="fr-FR"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Machines </a:t>
            </a:r>
            <a:r>
              <a:rPr lang="fr-FR" b="1" dirty="0">
                <a:solidFill>
                  <a:srgbClr val="FF0000"/>
                </a:solidFill>
                <a:latin typeface="Times New Roman" panose="02020603050405020304" pitchFamily="18" charset="0"/>
                <a:cs typeface="Times New Roman" panose="02020603050405020304" pitchFamily="18" charset="0"/>
              </a:rPr>
              <a:t>asynchrones</a:t>
            </a:r>
            <a:r>
              <a:rPr lang="fr-FR" dirty="0">
                <a:latin typeface="Times New Roman" panose="02020603050405020304" pitchFamily="18" charset="0"/>
                <a:cs typeface="Times New Roman" panose="02020603050405020304" pitchFamily="18" charset="0"/>
              </a:rPr>
              <a:t>, ou à induction : la vitesse du rotor est légèrement différente </a:t>
            </a:r>
            <a:r>
              <a:rPr lang="fr-FR" dirty="0" smtClean="0">
                <a:latin typeface="Times New Roman" panose="02020603050405020304" pitchFamily="18" charset="0"/>
                <a:cs typeface="Times New Roman" panose="02020603050405020304" pitchFamily="18" charset="0"/>
              </a:rPr>
              <a:t>de celle </a:t>
            </a:r>
            <a:r>
              <a:rPr lang="fr-FR" dirty="0">
                <a:latin typeface="Times New Roman" panose="02020603050405020304" pitchFamily="18" charset="0"/>
                <a:cs typeface="Times New Roman" panose="02020603050405020304" pitchFamily="18" charset="0"/>
              </a:rPr>
              <a:t>du champ tournant ; la vitesse relative entre le rotor et le champ tournant est</a:t>
            </a:r>
          </a:p>
          <a:p>
            <a:r>
              <a:rPr lang="fr-FR" dirty="0">
                <a:latin typeface="Times New Roman" panose="02020603050405020304" pitchFamily="18" charset="0"/>
                <a:cs typeface="Times New Roman" panose="02020603050405020304" pitchFamily="18" charset="0"/>
              </a:rPr>
              <a:t>appelée glissement. Le rotor d’une machine asynchrone est généralement en </a:t>
            </a:r>
            <a:r>
              <a:rPr lang="fr-FR" dirty="0" smtClean="0">
                <a:latin typeface="Times New Roman" panose="02020603050405020304" pitchFamily="18" charset="0"/>
                <a:cs typeface="Times New Roman" panose="02020603050405020304" pitchFamily="18" charset="0"/>
              </a:rPr>
              <a:t>court circuit</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7136" y="4452657"/>
            <a:ext cx="8403647" cy="2031325"/>
          </a:xfrm>
          <a:prstGeom prst="rect">
            <a:avLst/>
          </a:prstGeom>
        </p:spPr>
        <p:txBody>
          <a:bodyPr wrap="square">
            <a:spAutoFit/>
          </a:bodyPr>
          <a:lstStyle/>
          <a:p>
            <a:r>
              <a:rPr lang="fr-FR" b="1" dirty="0">
                <a:solidFill>
                  <a:srgbClr val="000000"/>
                </a:solidFill>
                <a:latin typeface="Times New Roman" panose="02020603050405020304" pitchFamily="18" charset="0"/>
              </a:rPr>
              <a:t>Avantages et inconvénients : </a:t>
            </a:r>
            <a:endParaRPr lang="fr-FR" b="1" dirty="0" smtClean="0">
              <a:solidFill>
                <a:srgbClr val="000000"/>
              </a:solidFill>
              <a:latin typeface="Times New Roman" panose="02020603050405020304" pitchFamily="18" charset="0"/>
            </a:endParaRPr>
          </a:p>
          <a:p>
            <a:endParaRPr lang="fr-FR" b="1"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Par </a:t>
            </a:r>
            <a:r>
              <a:rPr lang="fr-FR" dirty="0">
                <a:solidFill>
                  <a:srgbClr val="000000"/>
                </a:solidFill>
                <a:latin typeface="Times New Roman" panose="02020603050405020304" pitchFamily="18" charset="0"/>
              </a:rPr>
              <a:t>rapport aux machines DC, les machines AC présentent un plus grand rapport puissance sur volume. La plupart des machines AC sont des machines sans balais, nécessitant moins de maintenance. En revanche, la commande performante de ces machines n’est pas simple comme celle des machines DC</a:t>
            </a:r>
            <a:r>
              <a:rPr lang="fr-FR" dirty="0"/>
              <a:t> </a:t>
            </a:r>
            <a:br>
              <a:rPr lang="fr-FR" dirty="0"/>
            </a:br>
            <a:endParaRPr lang="fr-FR" dirty="0"/>
          </a:p>
        </p:txBody>
      </p:sp>
    </p:spTree>
    <p:extLst>
      <p:ext uri="{BB962C8B-B14F-4D97-AF65-F5344CB8AC3E}">
        <p14:creationId xmlns:p14="http://schemas.microsoft.com/office/powerpoint/2010/main" val="282973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60124" y="2694234"/>
            <a:ext cx="8432355" cy="1015663"/>
          </a:xfrm>
          <a:prstGeom prst="rect">
            <a:avLst/>
          </a:prstGeom>
        </p:spPr>
        <p:txBody>
          <a:bodyPr wrap="square">
            <a:spAutoFit/>
          </a:bodyPr>
          <a:lstStyle/>
          <a:p>
            <a:r>
              <a:rPr lang="fr-FR" sz="2000" dirty="0">
                <a:solidFill>
                  <a:srgbClr val="FF0000"/>
                </a:solidFill>
                <a:latin typeface="Cambria Math" panose="02040503050406030204" pitchFamily="18" charset="0"/>
              </a:rPr>
              <a:t>Flux magnétique (ou "flux d'induction")</a:t>
            </a:r>
          </a:p>
          <a:p>
            <a:r>
              <a:rPr lang="fr-FR" sz="2000" dirty="0">
                <a:solidFill>
                  <a:srgbClr val="000000"/>
                </a:solidFill>
                <a:latin typeface="Cambria Math" panose="02040503050406030204" pitchFamily="18" charset="0"/>
              </a:rPr>
              <a:t>Considérons un circuit (C) et une surface quelconque (S) qui s'appuie sur lui</a:t>
            </a:r>
            <a:r>
              <a:rPr lang="fr-FR" sz="2000" dirty="0"/>
              <a:t> </a:t>
            </a:r>
            <a:br>
              <a:rPr lang="fr-FR" sz="2000" dirty="0"/>
            </a:br>
            <a:endParaRPr lang="fr-FR" sz="2000" dirty="0"/>
          </a:p>
        </p:txBody>
      </p:sp>
      <p:pic>
        <p:nvPicPr>
          <p:cNvPr id="5" name="Image 4"/>
          <p:cNvPicPr>
            <a:picLocks noChangeAspect="1"/>
          </p:cNvPicPr>
          <p:nvPr/>
        </p:nvPicPr>
        <p:blipFill>
          <a:blip r:embed="rId3"/>
          <a:stretch>
            <a:fillRect/>
          </a:stretch>
        </p:blipFill>
        <p:spPr>
          <a:xfrm>
            <a:off x="5890752" y="2967335"/>
            <a:ext cx="3253248" cy="2504877"/>
          </a:xfrm>
          <a:prstGeom prst="rect">
            <a:avLst/>
          </a:prstGeom>
        </p:spPr>
      </p:pic>
      <p:sp>
        <p:nvSpPr>
          <p:cNvPr id="12" name="Rectangle 11"/>
          <p:cNvSpPr/>
          <p:nvPr/>
        </p:nvSpPr>
        <p:spPr>
          <a:xfrm>
            <a:off x="495080" y="1515608"/>
            <a:ext cx="8191720" cy="1323439"/>
          </a:xfrm>
          <a:prstGeom prst="rect">
            <a:avLst/>
          </a:prstGeom>
        </p:spPr>
        <p:txBody>
          <a:bodyPr wrap="square">
            <a:spAutoFit/>
          </a:bodyPr>
          <a:lstStyle/>
          <a:p>
            <a:r>
              <a:rPr lang="fr-FR" sz="2000" dirty="0">
                <a:solidFill>
                  <a:srgbClr val="000000"/>
                </a:solidFill>
                <a:latin typeface="Cambria Math" panose="02040503050406030204" pitchFamily="18" charset="0"/>
              </a:rPr>
              <a:t>Les machines électriques (</a:t>
            </a:r>
            <a:r>
              <a:rPr lang="fr-FR" sz="2000" dirty="0" err="1">
                <a:solidFill>
                  <a:srgbClr val="000000"/>
                </a:solidFill>
                <a:latin typeface="Cambria Math" panose="02040503050406030204" pitchFamily="18" charset="0"/>
              </a:rPr>
              <a:t>MEs</a:t>
            </a:r>
            <a:r>
              <a:rPr lang="fr-FR" sz="2000" dirty="0">
                <a:solidFill>
                  <a:srgbClr val="000000"/>
                </a:solidFill>
                <a:latin typeface="Cambria Math" panose="02040503050406030204" pitchFamily="18" charset="0"/>
              </a:rPr>
              <a:t>) tournantes / statiques (transformateurs) ils fonctionnent selon les lois de l'électromagnétique, et plus précisément en associant le magnétisme et l'électromécanique</a:t>
            </a:r>
            <a:r>
              <a:rPr lang="fr-FR" sz="2000" dirty="0"/>
              <a:t> </a:t>
            </a:r>
            <a:br>
              <a:rPr lang="fr-FR" sz="2000" dirty="0"/>
            </a:br>
            <a:endParaRPr lang="fr-FR" sz="2000" dirty="0"/>
          </a:p>
        </p:txBody>
      </p:sp>
      <p:sp>
        <p:nvSpPr>
          <p:cNvPr id="16" name="Rectangle 15"/>
          <p:cNvSpPr/>
          <p:nvPr/>
        </p:nvSpPr>
        <p:spPr>
          <a:xfrm>
            <a:off x="545840" y="3532872"/>
            <a:ext cx="4572000" cy="707886"/>
          </a:xfrm>
          <a:prstGeom prst="rect">
            <a:avLst/>
          </a:prstGeom>
        </p:spPr>
        <p:txBody>
          <a:bodyPr>
            <a:spAutoFit/>
          </a:bodyPr>
          <a:lstStyle/>
          <a:p>
            <a:r>
              <a:rPr lang="fr-FR" sz="2000" dirty="0">
                <a:solidFill>
                  <a:srgbClr val="000000"/>
                </a:solidFill>
                <a:latin typeface="Cambria Math" panose="02040503050406030204" pitchFamily="18" charset="0"/>
              </a:rPr>
              <a:t>- Relation du flux:</a:t>
            </a:r>
            <a:r>
              <a:rPr lang="fr-FR" sz="2000" dirty="0"/>
              <a:t> </a:t>
            </a:r>
            <a:br>
              <a:rPr lang="fr-FR" sz="2000" dirty="0"/>
            </a:br>
            <a:endParaRPr lang="fr-FR" sz="2000" dirty="0"/>
          </a:p>
        </p:txBody>
      </p:sp>
      <p:pic>
        <p:nvPicPr>
          <p:cNvPr id="17" name="Image 16"/>
          <p:cNvPicPr>
            <a:picLocks noChangeAspect="1"/>
          </p:cNvPicPr>
          <p:nvPr/>
        </p:nvPicPr>
        <p:blipFill>
          <a:blip r:embed="rId4"/>
          <a:stretch>
            <a:fillRect/>
          </a:stretch>
        </p:blipFill>
        <p:spPr>
          <a:xfrm>
            <a:off x="555051" y="3904077"/>
            <a:ext cx="3954289" cy="710432"/>
          </a:xfrm>
          <a:prstGeom prst="rect">
            <a:avLst/>
          </a:prstGeom>
        </p:spPr>
      </p:pic>
      <p:sp>
        <p:nvSpPr>
          <p:cNvPr id="18" name="Rectangle 17"/>
          <p:cNvSpPr/>
          <p:nvPr/>
        </p:nvSpPr>
        <p:spPr>
          <a:xfrm>
            <a:off x="442812" y="4602337"/>
            <a:ext cx="6092598" cy="646331"/>
          </a:xfrm>
          <a:prstGeom prst="rect">
            <a:avLst/>
          </a:prstGeom>
        </p:spPr>
        <p:txBody>
          <a:bodyPr wrap="square">
            <a:spAutoFit/>
          </a:bodyPr>
          <a:lstStyle/>
          <a:p>
            <a:r>
              <a:rPr lang="fr-FR" dirty="0">
                <a:solidFill>
                  <a:srgbClr val="000000"/>
                </a:solidFill>
                <a:latin typeface="Cambria Math" panose="02040503050406030204" pitchFamily="18" charset="0"/>
              </a:rPr>
              <a:t>Si le circuit est plan (uniforme), la définition du flux soit :</a:t>
            </a:r>
            <a:r>
              <a:rPr lang="fr-FR" dirty="0"/>
              <a:t> </a:t>
            </a:r>
            <a:br>
              <a:rPr lang="fr-FR" dirty="0"/>
            </a:br>
            <a:endParaRPr lang="fr-FR" dirty="0"/>
          </a:p>
        </p:txBody>
      </p:sp>
      <p:pic>
        <p:nvPicPr>
          <p:cNvPr id="19" name="Image 18"/>
          <p:cNvPicPr>
            <a:picLocks noChangeAspect="1"/>
          </p:cNvPicPr>
          <p:nvPr/>
        </p:nvPicPr>
        <p:blipFill>
          <a:blip r:embed="rId5"/>
          <a:stretch>
            <a:fillRect/>
          </a:stretch>
        </p:blipFill>
        <p:spPr>
          <a:xfrm>
            <a:off x="612775" y="4976088"/>
            <a:ext cx="4118909" cy="562583"/>
          </a:xfrm>
          <a:prstGeom prst="rect">
            <a:avLst/>
          </a:prstGeom>
        </p:spPr>
      </p:pic>
      <p:pic>
        <p:nvPicPr>
          <p:cNvPr id="20" name="Image 19"/>
          <p:cNvPicPr>
            <a:picLocks noChangeAspect="1"/>
          </p:cNvPicPr>
          <p:nvPr/>
        </p:nvPicPr>
        <p:blipFill>
          <a:blip r:embed="rId6"/>
          <a:stretch>
            <a:fillRect/>
          </a:stretch>
        </p:blipFill>
        <p:spPr>
          <a:xfrm>
            <a:off x="495080" y="5538671"/>
            <a:ext cx="7048500" cy="1323975"/>
          </a:xfrm>
          <a:prstGeom prst="rect">
            <a:avLst/>
          </a:prstGeom>
        </p:spPr>
      </p:pic>
    </p:spTree>
    <p:extLst>
      <p:ext uri="{BB962C8B-B14F-4D97-AF65-F5344CB8AC3E}">
        <p14:creationId xmlns:p14="http://schemas.microsoft.com/office/powerpoint/2010/main" val="293652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492394" y="1595515"/>
            <a:ext cx="7657580" cy="1200329"/>
          </a:xfrm>
          <a:prstGeom prst="rect">
            <a:avLst/>
          </a:prstGeom>
        </p:spPr>
        <p:txBody>
          <a:bodyPr wrap="square">
            <a:spAutoFit/>
          </a:bodyPr>
          <a:lstStyle/>
          <a:p>
            <a:r>
              <a:rPr lang="fr-FR" b="1" dirty="0" smtClean="0">
                <a:solidFill>
                  <a:srgbClr val="FF0000"/>
                </a:solidFill>
                <a:latin typeface="Cambria Math" panose="02040503050406030204" pitchFamily="18" charset="0"/>
              </a:rPr>
              <a:t>Tension </a:t>
            </a:r>
            <a:r>
              <a:rPr lang="fr-FR" b="1" dirty="0">
                <a:solidFill>
                  <a:srgbClr val="FF0000"/>
                </a:solidFill>
                <a:latin typeface="Cambria Math" panose="02040503050406030204" pitchFamily="18" charset="0"/>
              </a:rPr>
              <a:t>induites dans un circuit électrique</a:t>
            </a:r>
          </a:p>
          <a:p>
            <a:r>
              <a:rPr lang="fr-FR" dirty="0">
                <a:solidFill>
                  <a:srgbClr val="000000"/>
                </a:solidFill>
                <a:latin typeface="Cambria Math" panose="02040503050406030204" pitchFamily="18" charset="0"/>
              </a:rPr>
              <a:t>La variation du flux dans un circuit électrique, il engendrera une tension s'appelle une "Force électromotrice induite" (F.E.M.)</a:t>
            </a:r>
            <a:r>
              <a:rPr lang="fr-FR" dirty="0"/>
              <a:t> </a:t>
            </a:r>
            <a:br>
              <a:rPr lang="fr-FR" dirty="0"/>
            </a:br>
            <a:endParaRPr lang="fr-FR" dirty="0"/>
          </a:p>
        </p:txBody>
      </p:sp>
      <p:pic>
        <p:nvPicPr>
          <p:cNvPr id="13" name="Image 12"/>
          <p:cNvPicPr>
            <a:picLocks noChangeAspect="1"/>
          </p:cNvPicPr>
          <p:nvPr/>
        </p:nvPicPr>
        <p:blipFill>
          <a:blip r:embed="rId3"/>
          <a:stretch>
            <a:fillRect/>
          </a:stretch>
        </p:blipFill>
        <p:spPr>
          <a:xfrm>
            <a:off x="5940129" y="2474631"/>
            <a:ext cx="2228850" cy="2790825"/>
          </a:xfrm>
          <a:prstGeom prst="rect">
            <a:avLst/>
          </a:prstGeom>
        </p:spPr>
      </p:pic>
      <p:sp>
        <p:nvSpPr>
          <p:cNvPr id="14" name="Rectangle 13"/>
          <p:cNvSpPr/>
          <p:nvPr/>
        </p:nvSpPr>
        <p:spPr>
          <a:xfrm>
            <a:off x="492394" y="2973721"/>
            <a:ext cx="4572000" cy="1200329"/>
          </a:xfrm>
          <a:prstGeom prst="rect">
            <a:avLst/>
          </a:prstGeom>
        </p:spPr>
        <p:txBody>
          <a:bodyPr>
            <a:spAutoFit/>
          </a:bodyPr>
          <a:lstStyle/>
          <a:p>
            <a:r>
              <a:rPr lang="fr-FR" dirty="0">
                <a:solidFill>
                  <a:srgbClr val="000000"/>
                </a:solidFill>
                <a:latin typeface="Cambria Math" panose="02040503050406030204" pitchFamily="18" charset="0"/>
              </a:rPr>
              <a:t>- </a:t>
            </a:r>
            <a:r>
              <a:rPr lang="fr-FR" b="1" dirty="0">
                <a:solidFill>
                  <a:srgbClr val="FF0000"/>
                </a:solidFill>
                <a:latin typeface="Cambria Math" panose="02040503050406030204" pitchFamily="18" charset="0"/>
              </a:rPr>
              <a:t>La loi de Faraday </a:t>
            </a:r>
            <a:r>
              <a:rPr lang="fr-FR" dirty="0">
                <a:solidFill>
                  <a:srgbClr val="000000"/>
                </a:solidFill>
                <a:latin typeface="Cambria Math" panose="02040503050406030204" pitchFamily="18" charset="0"/>
              </a:rPr>
              <a:t>Pour les circuits filiformes bobinés, La loi de Faraday s'exprime de la forme suivante:</a:t>
            </a:r>
            <a:r>
              <a:rPr lang="fr-FR" dirty="0"/>
              <a:t> </a:t>
            </a:r>
            <a:br>
              <a:rPr lang="fr-FR" dirty="0"/>
            </a:br>
            <a:endParaRPr lang="fr-FR" dirty="0"/>
          </a:p>
        </p:txBody>
      </p:sp>
      <p:pic>
        <p:nvPicPr>
          <p:cNvPr id="15" name="Image 14"/>
          <p:cNvPicPr>
            <a:picLocks noChangeAspect="1"/>
          </p:cNvPicPr>
          <p:nvPr/>
        </p:nvPicPr>
        <p:blipFill>
          <a:blip r:embed="rId4"/>
          <a:stretch>
            <a:fillRect/>
          </a:stretch>
        </p:blipFill>
        <p:spPr>
          <a:xfrm>
            <a:off x="503546" y="4198977"/>
            <a:ext cx="2381250" cy="685800"/>
          </a:xfrm>
          <a:prstGeom prst="rect">
            <a:avLst/>
          </a:prstGeom>
        </p:spPr>
      </p:pic>
      <p:sp>
        <p:nvSpPr>
          <p:cNvPr id="21" name="Rectangle 20"/>
          <p:cNvSpPr/>
          <p:nvPr/>
        </p:nvSpPr>
        <p:spPr>
          <a:xfrm>
            <a:off x="598796" y="5104571"/>
            <a:ext cx="4572000" cy="646331"/>
          </a:xfrm>
          <a:prstGeom prst="rect">
            <a:avLst/>
          </a:prstGeom>
        </p:spPr>
        <p:txBody>
          <a:bodyPr>
            <a:spAutoFit/>
          </a:bodyPr>
          <a:lstStyle/>
          <a:p>
            <a:r>
              <a:rPr lang="fr-FR" dirty="0">
                <a:solidFill>
                  <a:srgbClr val="000000"/>
                </a:solidFill>
                <a:latin typeface="Cambria Math" panose="02040503050406030204" pitchFamily="18" charset="0"/>
              </a:rPr>
              <a:t>N: Nombre de spires</a:t>
            </a:r>
            <a:r>
              <a:rPr lang="fr-FR" dirty="0"/>
              <a:t> </a:t>
            </a:r>
            <a:br>
              <a:rPr lang="fr-FR" dirty="0"/>
            </a:br>
            <a:endParaRPr lang="fr-FR" dirty="0"/>
          </a:p>
        </p:txBody>
      </p:sp>
      <p:sp>
        <p:nvSpPr>
          <p:cNvPr id="22" name="Rectangle 21"/>
          <p:cNvSpPr/>
          <p:nvPr/>
        </p:nvSpPr>
        <p:spPr>
          <a:xfrm>
            <a:off x="457200" y="5426342"/>
            <a:ext cx="8291264" cy="1200329"/>
          </a:xfrm>
          <a:prstGeom prst="rect">
            <a:avLst/>
          </a:prstGeom>
        </p:spPr>
        <p:txBody>
          <a:bodyPr wrap="square">
            <a:spAutoFit/>
          </a:bodyPr>
          <a:lstStyle/>
          <a:p>
            <a:r>
              <a:rPr lang="fr-FR" b="1" dirty="0">
                <a:solidFill>
                  <a:srgbClr val="FF0000"/>
                </a:solidFill>
                <a:latin typeface="Cambria Math" panose="02040503050406030204" pitchFamily="18" charset="0"/>
              </a:rPr>
              <a:t>- La loi de LENZ</a:t>
            </a:r>
          </a:p>
          <a:p>
            <a:r>
              <a:rPr lang="fr-FR" dirty="0">
                <a:solidFill>
                  <a:srgbClr val="000000"/>
                </a:solidFill>
                <a:latin typeface="Cambria Math" panose="02040503050406030204" pitchFamily="18" charset="0"/>
              </a:rPr>
              <a:t>Dans le cas où l'effet du flux s'oppose à la cause qui lui donne naissance, on met un signe (-) dans la formule</a:t>
            </a:r>
            <a:r>
              <a:rPr lang="fr-FR" dirty="0"/>
              <a:t> </a:t>
            </a:r>
            <a:br>
              <a:rPr lang="fr-FR" dirty="0"/>
            </a:br>
            <a:endParaRPr lang="fr-FR" dirty="0"/>
          </a:p>
        </p:txBody>
      </p:sp>
    </p:spTree>
    <p:extLst>
      <p:ext uri="{BB962C8B-B14F-4D97-AF65-F5344CB8AC3E}">
        <p14:creationId xmlns:p14="http://schemas.microsoft.com/office/powerpoint/2010/main" val="149225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07974" y="1619783"/>
            <a:ext cx="8836026" cy="954107"/>
          </a:xfrm>
          <a:prstGeom prst="rect">
            <a:avLst/>
          </a:prstGeom>
        </p:spPr>
        <p:txBody>
          <a:bodyPr wrap="square">
            <a:spAutoFit/>
          </a:bodyPr>
          <a:lstStyle/>
          <a:p>
            <a:r>
              <a:rPr lang="fr-FR" sz="2000" b="1" dirty="0">
                <a:solidFill>
                  <a:srgbClr val="FF0000"/>
                </a:solidFill>
                <a:latin typeface="Cambria Math" panose="02040503050406030204" pitchFamily="18" charset="0"/>
              </a:rPr>
              <a:t>- F.E.M. de vitesse</a:t>
            </a:r>
          </a:p>
          <a:p>
            <a:r>
              <a:rPr lang="fr-FR" dirty="0">
                <a:solidFill>
                  <a:srgbClr val="000000"/>
                </a:solidFill>
                <a:latin typeface="Cambria Math" panose="02040503050406030204" pitchFamily="18" charset="0"/>
              </a:rPr>
              <a:t>Considérons un fil de longueur (l) se déplaçant à la vitesse dans une induction uniforme</a:t>
            </a:r>
            <a:r>
              <a:rPr lang="fr-FR" dirty="0"/>
              <a:t> </a:t>
            </a:r>
            <a:br>
              <a:rPr lang="fr-FR" dirty="0"/>
            </a:br>
            <a:endParaRPr lang="fr-FR" dirty="0"/>
          </a:p>
        </p:txBody>
      </p:sp>
      <p:pic>
        <p:nvPicPr>
          <p:cNvPr id="5" name="Image 4"/>
          <p:cNvPicPr>
            <a:picLocks noChangeAspect="1"/>
          </p:cNvPicPr>
          <p:nvPr/>
        </p:nvPicPr>
        <p:blipFill>
          <a:blip r:embed="rId3"/>
          <a:stretch>
            <a:fillRect/>
          </a:stretch>
        </p:blipFill>
        <p:spPr>
          <a:xfrm>
            <a:off x="2267744" y="2492896"/>
            <a:ext cx="3248025" cy="1914525"/>
          </a:xfrm>
          <a:prstGeom prst="rect">
            <a:avLst/>
          </a:prstGeom>
        </p:spPr>
      </p:pic>
      <p:pic>
        <p:nvPicPr>
          <p:cNvPr id="12" name="Image 11"/>
          <p:cNvPicPr>
            <a:picLocks noChangeAspect="1"/>
          </p:cNvPicPr>
          <p:nvPr/>
        </p:nvPicPr>
        <p:blipFill>
          <a:blip r:embed="rId4"/>
          <a:stretch>
            <a:fillRect/>
          </a:stretch>
        </p:blipFill>
        <p:spPr>
          <a:xfrm>
            <a:off x="765175" y="4941168"/>
            <a:ext cx="4991100" cy="1228725"/>
          </a:xfrm>
          <a:prstGeom prst="rect">
            <a:avLst/>
          </a:prstGeom>
        </p:spPr>
      </p:pic>
      <p:sp>
        <p:nvSpPr>
          <p:cNvPr id="16" name="Rectangle 15"/>
          <p:cNvSpPr/>
          <p:nvPr/>
        </p:nvSpPr>
        <p:spPr>
          <a:xfrm>
            <a:off x="788797" y="6264497"/>
            <a:ext cx="4572000" cy="646331"/>
          </a:xfrm>
          <a:prstGeom prst="rect">
            <a:avLst/>
          </a:prstGeom>
        </p:spPr>
        <p:txBody>
          <a:bodyPr>
            <a:spAutoFit/>
          </a:bodyPr>
          <a:lstStyle/>
          <a:p>
            <a:r>
              <a:rPr lang="fr-FR" dirty="0">
                <a:solidFill>
                  <a:srgbClr val="000000"/>
                </a:solidFill>
                <a:latin typeface="Cambria Math" panose="02040503050406030204" pitchFamily="18" charset="0"/>
              </a:rPr>
              <a:t>V: Vitesse de fil</a:t>
            </a:r>
            <a:r>
              <a:rPr lang="fr-FR" dirty="0"/>
              <a:t> </a:t>
            </a:r>
            <a:br>
              <a:rPr lang="fr-FR" dirty="0"/>
            </a:br>
            <a:endParaRPr lang="fr-FR" dirty="0"/>
          </a:p>
        </p:txBody>
      </p:sp>
    </p:spTree>
    <p:extLst>
      <p:ext uri="{BB962C8B-B14F-4D97-AF65-F5344CB8AC3E}">
        <p14:creationId xmlns:p14="http://schemas.microsoft.com/office/powerpoint/2010/main" val="1260673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612774" y="1700808"/>
            <a:ext cx="8279705" cy="1231106"/>
          </a:xfrm>
          <a:prstGeom prst="rect">
            <a:avLst/>
          </a:prstGeom>
        </p:spPr>
        <p:txBody>
          <a:bodyPr wrap="square">
            <a:spAutoFit/>
          </a:bodyPr>
          <a:lstStyle/>
          <a:p>
            <a:r>
              <a:rPr lang="fr-FR" sz="2000" b="1" dirty="0">
                <a:solidFill>
                  <a:srgbClr val="FF0000"/>
                </a:solidFill>
                <a:latin typeface="Cambria Math" panose="02040503050406030204" pitchFamily="18" charset="0"/>
              </a:rPr>
              <a:t>- F.E.M. de "Self-induction"</a:t>
            </a:r>
          </a:p>
          <a:p>
            <a:r>
              <a:rPr lang="fr-FR" dirty="0">
                <a:solidFill>
                  <a:srgbClr val="000000"/>
                </a:solidFill>
                <a:latin typeface="Cambria Math" panose="02040503050406030204" pitchFamily="18" charset="0"/>
              </a:rPr>
              <a:t>Considérons une bobine autour d'un noyau de section (S) constante et de longueur moyenne l alimentée par une source V</a:t>
            </a:r>
            <a:r>
              <a:rPr lang="fr-FR" dirty="0"/>
              <a:t> </a:t>
            </a:r>
            <a:br>
              <a:rPr lang="fr-FR" dirty="0"/>
            </a:br>
            <a:endParaRPr lang="fr-FR" dirty="0"/>
          </a:p>
        </p:txBody>
      </p:sp>
      <p:pic>
        <p:nvPicPr>
          <p:cNvPr id="13" name="Image 12"/>
          <p:cNvPicPr>
            <a:picLocks noChangeAspect="1"/>
          </p:cNvPicPr>
          <p:nvPr/>
        </p:nvPicPr>
        <p:blipFill>
          <a:blip r:embed="rId3"/>
          <a:stretch>
            <a:fillRect/>
          </a:stretch>
        </p:blipFill>
        <p:spPr>
          <a:xfrm>
            <a:off x="5208694" y="2708920"/>
            <a:ext cx="3676650" cy="1666875"/>
          </a:xfrm>
          <a:prstGeom prst="rect">
            <a:avLst/>
          </a:prstGeom>
        </p:spPr>
      </p:pic>
      <p:sp>
        <p:nvSpPr>
          <p:cNvPr id="14" name="Rectangle 13"/>
          <p:cNvSpPr/>
          <p:nvPr/>
        </p:nvSpPr>
        <p:spPr>
          <a:xfrm>
            <a:off x="473389" y="2795855"/>
            <a:ext cx="4572000" cy="646331"/>
          </a:xfrm>
          <a:prstGeom prst="rect">
            <a:avLst/>
          </a:prstGeom>
        </p:spPr>
        <p:txBody>
          <a:bodyPr>
            <a:spAutoFit/>
          </a:bodyPr>
          <a:lstStyle/>
          <a:p>
            <a:r>
              <a:rPr lang="fr-FR" dirty="0">
                <a:solidFill>
                  <a:srgbClr val="000000"/>
                </a:solidFill>
                <a:latin typeface="Cambria Math" panose="02040503050406030204" pitchFamily="18" charset="0"/>
              </a:rPr>
              <a:t>D'après le théorème d'ampère on obtient:</a:t>
            </a:r>
            <a:r>
              <a:rPr lang="fr-FR" dirty="0"/>
              <a:t> </a:t>
            </a:r>
            <a:br>
              <a:rPr lang="fr-FR" dirty="0"/>
            </a:br>
            <a:endParaRPr lang="fr-FR" dirty="0"/>
          </a:p>
        </p:txBody>
      </p:sp>
      <p:pic>
        <p:nvPicPr>
          <p:cNvPr id="15" name="Image 14"/>
          <p:cNvPicPr>
            <a:picLocks noChangeAspect="1"/>
          </p:cNvPicPr>
          <p:nvPr/>
        </p:nvPicPr>
        <p:blipFill>
          <a:blip r:embed="rId4"/>
          <a:stretch>
            <a:fillRect/>
          </a:stretch>
        </p:blipFill>
        <p:spPr>
          <a:xfrm>
            <a:off x="738854" y="3291904"/>
            <a:ext cx="2333625" cy="723900"/>
          </a:xfrm>
          <a:prstGeom prst="rect">
            <a:avLst/>
          </a:prstGeom>
        </p:spPr>
      </p:pic>
      <p:pic>
        <p:nvPicPr>
          <p:cNvPr id="17" name="Image 16"/>
          <p:cNvPicPr>
            <a:picLocks noChangeAspect="1"/>
          </p:cNvPicPr>
          <p:nvPr/>
        </p:nvPicPr>
        <p:blipFill>
          <a:blip r:embed="rId5"/>
          <a:stretch>
            <a:fillRect/>
          </a:stretch>
        </p:blipFill>
        <p:spPr>
          <a:xfrm>
            <a:off x="668724" y="4297332"/>
            <a:ext cx="2314575" cy="714375"/>
          </a:xfrm>
          <a:prstGeom prst="rect">
            <a:avLst/>
          </a:prstGeom>
        </p:spPr>
      </p:pic>
      <p:pic>
        <p:nvPicPr>
          <p:cNvPr id="18" name="Image 17"/>
          <p:cNvPicPr>
            <a:picLocks noChangeAspect="1"/>
          </p:cNvPicPr>
          <p:nvPr/>
        </p:nvPicPr>
        <p:blipFill>
          <a:blip r:embed="rId6"/>
          <a:stretch>
            <a:fillRect/>
          </a:stretch>
        </p:blipFill>
        <p:spPr>
          <a:xfrm>
            <a:off x="3873814" y="4392582"/>
            <a:ext cx="1171575" cy="619125"/>
          </a:xfrm>
          <a:prstGeom prst="rect">
            <a:avLst/>
          </a:prstGeom>
        </p:spPr>
      </p:pic>
      <p:sp>
        <p:nvSpPr>
          <p:cNvPr id="19" name="Rectangle 18"/>
          <p:cNvSpPr/>
          <p:nvPr/>
        </p:nvSpPr>
        <p:spPr>
          <a:xfrm>
            <a:off x="322963" y="5064456"/>
            <a:ext cx="8076173" cy="1200329"/>
          </a:xfrm>
          <a:prstGeom prst="rect">
            <a:avLst/>
          </a:prstGeom>
        </p:spPr>
        <p:txBody>
          <a:bodyPr wrap="square">
            <a:spAutoFit/>
          </a:bodyPr>
          <a:lstStyle/>
          <a:p>
            <a:r>
              <a:rPr lang="fr-FR" dirty="0">
                <a:solidFill>
                  <a:srgbClr val="000000"/>
                </a:solidFill>
                <a:latin typeface="Cambria Math" panose="02040503050406030204" pitchFamily="18" charset="0"/>
              </a:rPr>
              <a:t>H: Champ magnétique;</a:t>
            </a:r>
          </a:p>
          <a:p>
            <a:r>
              <a:rPr lang="fr-FR" dirty="0">
                <a:solidFill>
                  <a:srgbClr val="000000"/>
                </a:solidFill>
                <a:latin typeface="Cambria Math" panose="02040503050406030204" pitchFamily="18" charset="0"/>
              </a:rPr>
              <a:t>µ : Perméabilité relative appelé aussi "perméabilité magnétique du matériau";</a:t>
            </a:r>
          </a:p>
          <a:p>
            <a:r>
              <a:rPr lang="fr-FR" dirty="0">
                <a:solidFill>
                  <a:srgbClr val="000000"/>
                </a:solidFill>
                <a:latin typeface="Cambria Math" panose="02040503050406030204" pitchFamily="18" charset="0"/>
              </a:rPr>
              <a:t>B : Induction magnétique</a:t>
            </a:r>
            <a:r>
              <a:rPr lang="fr-FR" dirty="0"/>
              <a:t> </a:t>
            </a:r>
            <a:br>
              <a:rPr lang="fr-FR" dirty="0"/>
            </a:br>
            <a:endParaRPr lang="fr-FR" dirty="0"/>
          </a:p>
        </p:txBody>
      </p:sp>
    </p:spTree>
    <p:extLst>
      <p:ext uri="{BB962C8B-B14F-4D97-AF65-F5344CB8AC3E}">
        <p14:creationId xmlns:p14="http://schemas.microsoft.com/office/powerpoint/2010/main" val="4109432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3"/>
          <a:stretch>
            <a:fillRect/>
          </a:stretch>
        </p:blipFill>
        <p:spPr>
          <a:xfrm>
            <a:off x="5220072" y="2799223"/>
            <a:ext cx="3676650" cy="1666875"/>
          </a:xfrm>
          <a:prstGeom prst="rect">
            <a:avLst/>
          </a:prstGeom>
        </p:spPr>
      </p:pic>
      <p:sp>
        <p:nvSpPr>
          <p:cNvPr id="3" name="Rectangle 2"/>
          <p:cNvSpPr/>
          <p:nvPr/>
        </p:nvSpPr>
        <p:spPr>
          <a:xfrm>
            <a:off x="179738" y="2454099"/>
            <a:ext cx="8158400" cy="646331"/>
          </a:xfrm>
          <a:prstGeom prst="rect">
            <a:avLst/>
          </a:prstGeom>
        </p:spPr>
        <p:txBody>
          <a:bodyPr wrap="square">
            <a:spAutoFit/>
          </a:bodyPr>
          <a:lstStyle/>
          <a:p>
            <a:r>
              <a:rPr lang="fr-FR" dirty="0">
                <a:solidFill>
                  <a:srgbClr val="000000"/>
                </a:solidFill>
                <a:latin typeface="Cambria Math" panose="02040503050406030204" pitchFamily="18" charset="0"/>
              </a:rPr>
              <a:t>La grandeur est définie comme la réluctance magnétique associée au noyau.</a:t>
            </a:r>
            <a:r>
              <a:rPr lang="fr-FR" dirty="0"/>
              <a:t> </a:t>
            </a:r>
            <a:br>
              <a:rPr lang="fr-FR" dirty="0"/>
            </a:br>
            <a:endParaRPr lang="fr-FR" dirty="0"/>
          </a:p>
        </p:txBody>
      </p:sp>
      <p:pic>
        <p:nvPicPr>
          <p:cNvPr id="20" name="Image 19"/>
          <p:cNvPicPr>
            <a:picLocks noChangeAspect="1"/>
          </p:cNvPicPr>
          <p:nvPr/>
        </p:nvPicPr>
        <p:blipFill>
          <a:blip r:embed="rId4"/>
          <a:stretch>
            <a:fillRect/>
          </a:stretch>
        </p:blipFill>
        <p:spPr>
          <a:xfrm>
            <a:off x="427462" y="1528504"/>
            <a:ext cx="4591050" cy="876300"/>
          </a:xfrm>
          <a:prstGeom prst="rect">
            <a:avLst/>
          </a:prstGeom>
        </p:spPr>
      </p:pic>
      <p:pic>
        <p:nvPicPr>
          <p:cNvPr id="5" name="Image 4"/>
          <p:cNvPicPr>
            <a:picLocks noChangeAspect="1"/>
          </p:cNvPicPr>
          <p:nvPr/>
        </p:nvPicPr>
        <p:blipFill>
          <a:blip r:embed="rId5"/>
          <a:stretch>
            <a:fillRect/>
          </a:stretch>
        </p:blipFill>
        <p:spPr>
          <a:xfrm>
            <a:off x="618651" y="3030361"/>
            <a:ext cx="3724275" cy="1057275"/>
          </a:xfrm>
          <a:prstGeom prst="rect">
            <a:avLst/>
          </a:prstGeom>
        </p:spPr>
      </p:pic>
      <p:pic>
        <p:nvPicPr>
          <p:cNvPr id="12" name="Image 11"/>
          <p:cNvPicPr>
            <a:picLocks noChangeAspect="1"/>
          </p:cNvPicPr>
          <p:nvPr/>
        </p:nvPicPr>
        <p:blipFill>
          <a:blip r:embed="rId6"/>
          <a:stretch>
            <a:fillRect/>
          </a:stretch>
        </p:blipFill>
        <p:spPr>
          <a:xfrm>
            <a:off x="612775" y="4436627"/>
            <a:ext cx="942975" cy="523875"/>
          </a:xfrm>
          <a:prstGeom prst="rect">
            <a:avLst/>
          </a:prstGeom>
        </p:spPr>
      </p:pic>
      <p:sp>
        <p:nvSpPr>
          <p:cNvPr id="16" name="Rectangle 15"/>
          <p:cNvSpPr/>
          <p:nvPr/>
        </p:nvSpPr>
        <p:spPr>
          <a:xfrm>
            <a:off x="1835696" y="4502162"/>
            <a:ext cx="4572000" cy="646331"/>
          </a:xfrm>
          <a:prstGeom prst="rect">
            <a:avLst/>
          </a:prstGeom>
        </p:spPr>
        <p:txBody>
          <a:bodyPr>
            <a:spAutoFit/>
          </a:bodyPr>
          <a:lstStyle/>
          <a:p>
            <a:r>
              <a:rPr lang="fr-FR" dirty="0">
                <a:solidFill>
                  <a:srgbClr val="000000"/>
                </a:solidFill>
                <a:latin typeface="Cambria Math" panose="02040503050406030204" pitchFamily="18" charset="0"/>
              </a:rPr>
              <a:t>s'appelle </a:t>
            </a:r>
            <a:r>
              <a:rPr lang="fr-FR" b="1" dirty="0">
                <a:solidFill>
                  <a:srgbClr val="FF0000"/>
                </a:solidFill>
                <a:latin typeface="Cambria Math" panose="02040503050406030204" pitchFamily="18" charset="0"/>
              </a:rPr>
              <a:t>l'inductance propre de la bobine</a:t>
            </a:r>
            <a:r>
              <a:rPr lang="fr-FR" b="1" dirty="0">
                <a:solidFill>
                  <a:srgbClr val="FF0000"/>
                </a:solidFill>
              </a:rPr>
              <a:t> </a:t>
            </a:r>
            <a:r>
              <a:rPr lang="fr-FR" dirty="0"/>
              <a:t/>
            </a:r>
            <a:br>
              <a:rPr lang="fr-FR" dirty="0"/>
            </a:br>
            <a:endParaRPr lang="fr-FR" dirty="0"/>
          </a:p>
        </p:txBody>
      </p:sp>
      <p:pic>
        <p:nvPicPr>
          <p:cNvPr id="21" name="Image 20"/>
          <p:cNvPicPr>
            <a:picLocks noChangeAspect="1"/>
          </p:cNvPicPr>
          <p:nvPr/>
        </p:nvPicPr>
        <p:blipFill>
          <a:blip r:embed="rId7"/>
          <a:stretch>
            <a:fillRect/>
          </a:stretch>
        </p:blipFill>
        <p:spPr>
          <a:xfrm>
            <a:off x="612775" y="5563019"/>
            <a:ext cx="2867025" cy="638175"/>
          </a:xfrm>
          <a:prstGeom prst="rect">
            <a:avLst/>
          </a:prstGeom>
        </p:spPr>
      </p:pic>
    </p:spTree>
    <p:extLst>
      <p:ext uri="{BB962C8B-B14F-4D97-AF65-F5344CB8AC3E}">
        <p14:creationId xmlns:p14="http://schemas.microsoft.com/office/powerpoint/2010/main" val="2235592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457200" y="1608137"/>
            <a:ext cx="8291264" cy="1508105"/>
          </a:xfrm>
          <a:prstGeom prst="rect">
            <a:avLst/>
          </a:prstGeom>
        </p:spPr>
        <p:txBody>
          <a:bodyPr wrap="square">
            <a:spAutoFit/>
          </a:bodyPr>
          <a:lstStyle/>
          <a:p>
            <a:r>
              <a:rPr lang="fr-FR" sz="2000" b="1" dirty="0">
                <a:solidFill>
                  <a:srgbClr val="FF0000"/>
                </a:solidFill>
                <a:latin typeface="Cambria Math" panose="02040503050406030204" pitchFamily="18" charset="0"/>
              </a:rPr>
              <a:t>- F.E.M. de "transformation"</a:t>
            </a:r>
          </a:p>
          <a:p>
            <a:r>
              <a:rPr lang="fr-FR" dirty="0">
                <a:solidFill>
                  <a:srgbClr val="000000"/>
                </a:solidFill>
                <a:latin typeface="Cambria Math" panose="02040503050406030204" pitchFamily="18" charset="0"/>
              </a:rPr>
              <a:t>Considérons </a:t>
            </a:r>
            <a:r>
              <a:rPr lang="fr-FR" dirty="0" smtClean="0">
                <a:solidFill>
                  <a:srgbClr val="000000"/>
                </a:solidFill>
                <a:latin typeface="Cambria Math" panose="02040503050406030204" pitchFamily="18" charset="0"/>
              </a:rPr>
              <a:t>un </a:t>
            </a:r>
            <a:r>
              <a:rPr lang="fr-FR" dirty="0">
                <a:solidFill>
                  <a:srgbClr val="000000"/>
                </a:solidFill>
                <a:latin typeface="Cambria Math" panose="02040503050406030204" pitchFamily="18" charset="0"/>
              </a:rPr>
              <a:t>noyau </a:t>
            </a:r>
            <a:r>
              <a:rPr lang="fr-FR" dirty="0" smtClean="0">
                <a:solidFill>
                  <a:srgbClr val="000000"/>
                </a:solidFill>
                <a:latin typeface="Cambria Math" panose="02040503050406030204" pitchFamily="18" charset="0"/>
              </a:rPr>
              <a:t>ferromagnétique</a:t>
            </a:r>
            <a:r>
              <a:rPr lang="fr-FR" sz="1100" dirty="0">
                <a:solidFill>
                  <a:srgbClr val="000000"/>
                </a:solidFill>
                <a:latin typeface="Cambria Math" panose="02040503050406030204" pitchFamily="18" charset="0"/>
              </a:rPr>
              <a:t> </a:t>
            </a:r>
            <a:r>
              <a:rPr lang="fr-FR" dirty="0" smtClean="0">
                <a:solidFill>
                  <a:srgbClr val="000000"/>
                </a:solidFill>
                <a:latin typeface="Cambria Math" panose="02040503050406030204" pitchFamily="18" charset="0"/>
              </a:rPr>
              <a:t>sur </a:t>
            </a:r>
            <a:r>
              <a:rPr lang="fr-FR" dirty="0">
                <a:solidFill>
                  <a:srgbClr val="000000"/>
                </a:solidFill>
                <a:latin typeface="Cambria Math" panose="02040503050406030204" pitchFamily="18" charset="0"/>
              </a:rPr>
              <a:t>lequel on a bobiné. Le circuit N°1 parcouru par un courant I</a:t>
            </a:r>
            <a:r>
              <a:rPr lang="fr-FR" sz="1100" dirty="0">
                <a:solidFill>
                  <a:srgbClr val="000000"/>
                </a:solidFill>
                <a:latin typeface="Cambria Math" panose="02040503050406030204" pitchFamily="18" charset="0"/>
              </a:rPr>
              <a:t>1 </a:t>
            </a:r>
            <a:r>
              <a:rPr lang="fr-FR" dirty="0">
                <a:solidFill>
                  <a:srgbClr val="000000"/>
                </a:solidFill>
                <a:latin typeface="Cambria Math" panose="02040503050406030204" pitchFamily="18" charset="0"/>
              </a:rPr>
              <a:t>alternatif (source V</a:t>
            </a:r>
            <a:r>
              <a:rPr lang="fr-FR" sz="1100" dirty="0">
                <a:solidFill>
                  <a:srgbClr val="000000"/>
                </a:solidFill>
                <a:latin typeface="Cambria Math" panose="02040503050406030204" pitchFamily="18" charset="0"/>
              </a:rPr>
              <a:t>1</a:t>
            </a:r>
            <a:r>
              <a:rPr lang="fr-FR" dirty="0">
                <a:solidFill>
                  <a:srgbClr val="000000"/>
                </a:solidFill>
                <a:latin typeface="Cambria Math" panose="02040503050406030204" pitchFamily="18" charset="0"/>
              </a:rPr>
              <a:t>) de N</a:t>
            </a:r>
            <a:r>
              <a:rPr lang="fr-FR" sz="1100" dirty="0">
                <a:solidFill>
                  <a:srgbClr val="000000"/>
                </a:solidFill>
                <a:latin typeface="Cambria Math" panose="02040503050406030204" pitchFamily="18" charset="0"/>
              </a:rPr>
              <a:t>1 </a:t>
            </a:r>
            <a:r>
              <a:rPr lang="fr-FR" dirty="0">
                <a:solidFill>
                  <a:srgbClr val="000000"/>
                </a:solidFill>
                <a:latin typeface="Cambria Math" panose="02040503050406030204" pitchFamily="18" charset="0"/>
              </a:rPr>
              <a:t>spires et le deuxième circuit N°2 en circuit ouvert de N</a:t>
            </a:r>
            <a:r>
              <a:rPr lang="fr-FR" sz="1100" dirty="0">
                <a:solidFill>
                  <a:srgbClr val="000000"/>
                </a:solidFill>
                <a:latin typeface="Cambria Math" panose="02040503050406030204" pitchFamily="18" charset="0"/>
              </a:rPr>
              <a:t>2 </a:t>
            </a:r>
            <a:r>
              <a:rPr lang="fr-FR" dirty="0">
                <a:solidFill>
                  <a:srgbClr val="000000"/>
                </a:solidFill>
                <a:latin typeface="Cambria Math" panose="02040503050406030204" pitchFamily="18" charset="0"/>
              </a:rPr>
              <a:t>spire.</a:t>
            </a:r>
            <a:r>
              <a:rPr lang="fr-FR" dirty="0"/>
              <a:t> </a:t>
            </a:r>
            <a:br>
              <a:rPr lang="fr-FR" dirty="0"/>
            </a:br>
            <a:endParaRPr lang="fr-FR" dirty="0"/>
          </a:p>
        </p:txBody>
      </p:sp>
      <p:pic>
        <p:nvPicPr>
          <p:cNvPr id="14" name="Image 13"/>
          <p:cNvPicPr>
            <a:picLocks noChangeAspect="1"/>
          </p:cNvPicPr>
          <p:nvPr/>
        </p:nvPicPr>
        <p:blipFill>
          <a:blip r:embed="rId3"/>
          <a:stretch>
            <a:fillRect/>
          </a:stretch>
        </p:blipFill>
        <p:spPr>
          <a:xfrm>
            <a:off x="2555776" y="2735536"/>
            <a:ext cx="4886325" cy="1609725"/>
          </a:xfrm>
          <a:prstGeom prst="rect">
            <a:avLst/>
          </a:prstGeom>
        </p:spPr>
      </p:pic>
      <p:sp>
        <p:nvSpPr>
          <p:cNvPr id="15" name="Rectangle 14"/>
          <p:cNvSpPr/>
          <p:nvPr/>
        </p:nvSpPr>
        <p:spPr>
          <a:xfrm>
            <a:off x="310913" y="4506699"/>
            <a:ext cx="8706904" cy="923330"/>
          </a:xfrm>
          <a:prstGeom prst="rect">
            <a:avLst/>
          </a:prstGeom>
        </p:spPr>
        <p:txBody>
          <a:bodyPr wrap="square">
            <a:spAutoFit/>
          </a:bodyPr>
          <a:lstStyle/>
          <a:p>
            <a:r>
              <a:rPr lang="fr-FR" dirty="0">
                <a:solidFill>
                  <a:srgbClr val="000000"/>
                </a:solidFill>
                <a:latin typeface="Cambria Math" panose="02040503050406030204" pitchFamily="18" charset="0"/>
              </a:rPr>
              <a:t>Le flux alternatif Φ </a:t>
            </a:r>
            <a:r>
              <a:rPr lang="fr-FR" dirty="0" err="1">
                <a:solidFill>
                  <a:srgbClr val="000000"/>
                </a:solidFill>
                <a:latin typeface="Cambria Math" panose="02040503050406030204" pitchFamily="18" charset="0"/>
              </a:rPr>
              <a:t>dȗ</a:t>
            </a:r>
            <a:r>
              <a:rPr lang="fr-FR" dirty="0">
                <a:solidFill>
                  <a:srgbClr val="000000"/>
                </a:solidFill>
                <a:latin typeface="Cambria Math" panose="02040503050406030204" pitchFamily="18" charset="0"/>
              </a:rPr>
              <a:t> à la circulation de I1 travers les deux circuits, s'il n y a pas de fuites. Il apparait donc aux bornes du circuit N°2 une F.E.M. "de transformation".</a:t>
            </a:r>
            <a:r>
              <a:rPr lang="fr-FR" dirty="0"/>
              <a:t> </a:t>
            </a:r>
            <a:br>
              <a:rPr lang="fr-FR" dirty="0"/>
            </a:br>
            <a:endParaRPr lang="fr-FR" dirty="0"/>
          </a:p>
        </p:txBody>
      </p:sp>
      <p:pic>
        <p:nvPicPr>
          <p:cNvPr id="17" name="Image 16"/>
          <p:cNvPicPr>
            <a:picLocks noChangeAspect="1"/>
          </p:cNvPicPr>
          <p:nvPr/>
        </p:nvPicPr>
        <p:blipFill>
          <a:blip r:embed="rId4"/>
          <a:stretch>
            <a:fillRect/>
          </a:stretch>
        </p:blipFill>
        <p:spPr>
          <a:xfrm>
            <a:off x="1115616" y="5321380"/>
            <a:ext cx="4029075" cy="828675"/>
          </a:xfrm>
          <a:prstGeom prst="rect">
            <a:avLst/>
          </a:prstGeom>
        </p:spPr>
      </p:pic>
      <p:pic>
        <p:nvPicPr>
          <p:cNvPr id="18" name="Image 17"/>
          <p:cNvPicPr>
            <a:picLocks noChangeAspect="1"/>
          </p:cNvPicPr>
          <p:nvPr/>
        </p:nvPicPr>
        <p:blipFill>
          <a:blip r:embed="rId5"/>
          <a:stretch>
            <a:fillRect/>
          </a:stretch>
        </p:blipFill>
        <p:spPr>
          <a:xfrm>
            <a:off x="5152666" y="6115636"/>
            <a:ext cx="2486025" cy="704850"/>
          </a:xfrm>
          <a:prstGeom prst="rect">
            <a:avLst/>
          </a:prstGeom>
        </p:spPr>
      </p:pic>
    </p:spTree>
    <p:extLst>
      <p:ext uri="{BB962C8B-B14F-4D97-AF65-F5344CB8AC3E}">
        <p14:creationId xmlns:p14="http://schemas.microsoft.com/office/powerpoint/2010/main" val="386703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Introduction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19907" y="1667644"/>
            <a:ext cx="8216081" cy="1323439"/>
          </a:xfrm>
          <a:prstGeom prst="rect">
            <a:avLst/>
          </a:prstGeom>
        </p:spPr>
        <p:txBody>
          <a:bodyPr wrap="square">
            <a:spAutoFit/>
          </a:bodyPr>
          <a:lstStyle/>
          <a:p>
            <a:pPr marL="285750" indent="-285750">
              <a:buFont typeface="Wingdings" panose="05000000000000000000" pitchFamily="2" charset="2"/>
              <a:buChar char="§"/>
            </a:pPr>
            <a:r>
              <a:rPr lang="fr-FR" sz="2000" dirty="0">
                <a:latin typeface="Times New Roman" panose="02020603050405020304" pitchFamily="18" charset="0"/>
                <a:cs typeface="Times New Roman" panose="02020603050405020304" pitchFamily="18" charset="0"/>
              </a:rPr>
              <a:t>Une machine électrique tournante est un système électromécanique réversible, qui transforme l’énergie électrique en énergie mécanique (fonctionnement moteur) et vice versa (fonctionnement générateur</a:t>
            </a:r>
            <a:r>
              <a:rPr lang="fr-FR"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fr-FR" sz="2000" dirty="0">
              <a:latin typeface="Times New Roman" panose="02020603050405020304" pitchFamily="18" charset="0"/>
              <a:cs typeface="Times New Roman" panose="02020603050405020304" pitchFamily="18" charset="0"/>
            </a:endParaRPr>
          </a:p>
        </p:txBody>
      </p:sp>
      <p:pic>
        <p:nvPicPr>
          <p:cNvPr id="2050" name="Picture 2" descr="https://opale.enim.univ-lorraine.fr/nowak2/motorisations_6KEL1M01/publications/650321F1_web.publi/auroraW/res/convertisseur_electromeca_parfait_princi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06" y="2707057"/>
            <a:ext cx="7335337" cy="2468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version electromécanique : principe et applications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200952"/>
            <a:ext cx="2917232" cy="1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07974" y="1608137"/>
            <a:ext cx="8440489" cy="1231106"/>
          </a:xfrm>
          <a:prstGeom prst="rect">
            <a:avLst/>
          </a:prstGeom>
        </p:spPr>
        <p:txBody>
          <a:bodyPr wrap="square">
            <a:spAutoFit/>
          </a:bodyPr>
          <a:lstStyle/>
          <a:p>
            <a:r>
              <a:rPr lang="fr-FR" sz="2000" b="1" dirty="0">
                <a:solidFill>
                  <a:srgbClr val="FF0000"/>
                </a:solidFill>
                <a:latin typeface="Cambria Math" panose="02040503050406030204" pitchFamily="18" charset="0"/>
              </a:rPr>
              <a:t>- Forme générale de la F.E.M induite</a:t>
            </a:r>
          </a:p>
          <a:p>
            <a:r>
              <a:rPr lang="fr-FR" dirty="0">
                <a:solidFill>
                  <a:srgbClr val="000000"/>
                </a:solidFill>
                <a:latin typeface="Cambria Math" panose="02040503050406030204" pitchFamily="18" charset="0"/>
              </a:rPr>
              <a:t>Considérons un circuit mobile (à entrefer variable) dont la position est définie par un paramètre de déplacement (x), et excité par un courant i,</a:t>
            </a:r>
            <a:r>
              <a:rPr lang="fr-FR" dirty="0"/>
              <a:t> </a:t>
            </a:r>
            <a:br>
              <a:rPr lang="fr-FR" dirty="0"/>
            </a:br>
            <a:endParaRPr lang="fr-FR" dirty="0"/>
          </a:p>
        </p:txBody>
      </p:sp>
      <p:pic>
        <p:nvPicPr>
          <p:cNvPr id="5" name="Image 4"/>
          <p:cNvPicPr>
            <a:picLocks noChangeAspect="1"/>
          </p:cNvPicPr>
          <p:nvPr/>
        </p:nvPicPr>
        <p:blipFill rotWithShape="1">
          <a:blip r:embed="rId3"/>
          <a:srcRect b="23070"/>
          <a:stretch/>
        </p:blipFill>
        <p:spPr>
          <a:xfrm>
            <a:off x="5513936" y="2533219"/>
            <a:ext cx="3528219" cy="1985542"/>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317866" y="2657314"/>
                <a:ext cx="5196069" cy="1477328"/>
              </a:xfrm>
              <a:prstGeom prst="rect">
                <a:avLst/>
              </a:prstGeom>
            </p:spPr>
            <p:txBody>
              <a:bodyPr wrap="square">
                <a:spAutoFit/>
              </a:bodyPr>
              <a:lstStyle/>
              <a:p>
                <a:r>
                  <a:rPr lang="fr-FR" dirty="0" smtClean="0">
                    <a:solidFill>
                      <a:srgbClr val="000000"/>
                    </a:solidFill>
                    <a:latin typeface="Cambria Math" panose="02040503050406030204" pitchFamily="18" charset="0"/>
                  </a:rPr>
                  <a:t>ce flux est définit par fois le "flux totalisé", ou encore le "flux-spires« ( </a:t>
                </a:r>
                <a14:m>
                  <m:oMath xmlns:m="http://schemas.openxmlformats.org/officeDocument/2006/math">
                    <m:r>
                      <m:rPr>
                        <m:sty m:val="p"/>
                      </m:rPr>
                      <a:rPr lang="el-GR" i="1" smtClean="0">
                        <a:solidFill>
                          <a:srgbClr val="000000"/>
                        </a:solidFill>
                        <a:latin typeface="Cambria Math" panose="02040503050406030204" pitchFamily="18" charset="0"/>
                      </a:rPr>
                      <m:t>λ</m:t>
                    </m:r>
                    <m:r>
                      <a:rPr lang="fr-FR" b="0" i="1" smtClean="0">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𝑁</m:t>
                    </m:r>
                  </m:oMath>
                </a14:m>
                <a:r>
                  <a:rPr lang="fr-FR" dirty="0" smtClean="0">
                    <a:solidFill>
                      <a:srgbClr val="000000"/>
                    </a:solidFill>
                    <a:latin typeface="Cambria Math" panose="02040503050406030204" pitchFamily="18" charset="0"/>
                  </a:rPr>
                  <a:t>I). </a:t>
                </a:r>
                <a:r>
                  <a:rPr lang="fr-FR" dirty="0">
                    <a:solidFill>
                      <a:srgbClr val="000000"/>
                    </a:solidFill>
                    <a:latin typeface="Cambria Math" panose="02040503050406030204" pitchFamily="18" charset="0"/>
                  </a:rPr>
                  <a:t>et est donné aussi en fonction de deux variables (i et x) comme ce qui </a:t>
                </a:r>
                <a:r>
                  <a:rPr lang="fr-FR" dirty="0" smtClean="0">
                    <a:solidFill>
                      <a:srgbClr val="000000"/>
                    </a:solidFill>
                    <a:latin typeface="Cambria Math" panose="02040503050406030204" pitchFamily="18" charset="0"/>
                  </a:rPr>
                  <a:t>suit:</a:t>
                </a:r>
                <a:r>
                  <a:rPr lang="fr-FR" dirty="0" smtClean="0"/>
                  <a:t> </a:t>
                </a:r>
                <a:r>
                  <a:rPr lang="fr-FR" dirty="0"/>
                  <a:t/>
                </a:r>
                <a:br>
                  <a:rPr lang="fr-FR" dirty="0"/>
                </a:br>
                <a:endParaRPr lang="fr-FR" dirty="0"/>
              </a:p>
            </p:txBody>
          </p:sp>
        </mc:Choice>
        <mc:Fallback>
          <p:sp>
            <p:nvSpPr>
              <p:cNvPr id="12" name="Rectangle 11"/>
              <p:cNvSpPr>
                <a:spLocks noRot="1" noChangeAspect="1" noMove="1" noResize="1" noEditPoints="1" noAdjustHandles="1" noChangeArrowheads="1" noChangeShapeType="1" noTextEdit="1"/>
              </p:cNvSpPr>
              <p:nvPr/>
            </p:nvSpPr>
            <p:spPr>
              <a:xfrm>
                <a:off x="317866" y="2657314"/>
                <a:ext cx="5196069" cy="1477328"/>
              </a:xfrm>
              <a:prstGeom prst="rect">
                <a:avLst/>
              </a:prstGeom>
              <a:blipFill>
                <a:blip r:embed="rId4"/>
                <a:stretch>
                  <a:fillRect l="-938" t="-2893" r="-938"/>
                </a:stretch>
              </a:blipFill>
            </p:spPr>
            <p:txBody>
              <a:bodyPr/>
              <a:lstStyle/>
              <a:p>
                <a:r>
                  <a:rPr lang="fr-FR">
                    <a:noFill/>
                  </a:rPr>
                  <a:t> </a:t>
                </a:r>
              </a:p>
            </p:txBody>
          </p:sp>
        </mc:Fallback>
      </mc:AlternateContent>
      <p:pic>
        <p:nvPicPr>
          <p:cNvPr id="13" name="Image 12"/>
          <p:cNvPicPr>
            <a:picLocks noChangeAspect="1"/>
          </p:cNvPicPr>
          <p:nvPr/>
        </p:nvPicPr>
        <p:blipFill>
          <a:blip r:embed="rId5"/>
          <a:stretch>
            <a:fillRect/>
          </a:stretch>
        </p:blipFill>
        <p:spPr>
          <a:xfrm>
            <a:off x="941936" y="3873698"/>
            <a:ext cx="3041341" cy="521887"/>
          </a:xfrm>
          <a:prstGeom prst="rect">
            <a:avLst/>
          </a:prstGeom>
        </p:spPr>
      </p:pic>
      <p:sp>
        <p:nvSpPr>
          <p:cNvPr id="16" name="Rectangle 15"/>
          <p:cNvSpPr/>
          <p:nvPr/>
        </p:nvSpPr>
        <p:spPr>
          <a:xfrm>
            <a:off x="155732" y="4603979"/>
            <a:ext cx="8531068" cy="646331"/>
          </a:xfrm>
          <a:prstGeom prst="rect">
            <a:avLst/>
          </a:prstGeom>
        </p:spPr>
        <p:txBody>
          <a:bodyPr wrap="square">
            <a:spAutoFit/>
          </a:bodyPr>
          <a:lstStyle/>
          <a:p>
            <a:r>
              <a:rPr lang="fr-FR" dirty="0">
                <a:solidFill>
                  <a:srgbClr val="000000"/>
                </a:solidFill>
                <a:latin typeface="Cambria Math" panose="02040503050406030204" pitchFamily="18" charset="0"/>
              </a:rPr>
              <a:t>Si on applique la loi de Faraday, en dérivant partiellement par rapport à i et x.</a:t>
            </a:r>
            <a:r>
              <a:rPr lang="fr-FR" dirty="0"/>
              <a:t> </a:t>
            </a:r>
            <a:br>
              <a:rPr lang="fr-FR" dirty="0"/>
            </a:br>
            <a:endParaRPr lang="fr-FR" dirty="0"/>
          </a:p>
        </p:txBody>
      </p:sp>
      <p:pic>
        <p:nvPicPr>
          <p:cNvPr id="19" name="Image 18"/>
          <p:cNvPicPr>
            <a:picLocks noChangeAspect="1"/>
          </p:cNvPicPr>
          <p:nvPr/>
        </p:nvPicPr>
        <p:blipFill>
          <a:blip r:embed="rId6"/>
          <a:stretch>
            <a:fillRect/>
          </a:stretch>
        </p:blipFill>
        <p:spPr>
          <a:xfrm>
            <a:off x="307974" y="5213579"/>
            <a:ext cx="3972901" cy="684983"/>
          </a:xfrm>
          <a:prstGeom prst="rect">
            <a:avLst/>
          </a:prstGeom>
        </p:spPr>
      </p:pic>
      <p:pic>
        <p:nvPicPr>
          <p:cNvPr id="20" name="Image 19"/>
          <p:cNvPicPr>
            <a:picLocks noChangeAspect="1"/>
          </p:cNvPicPr>
          <p:nvPr/>
        </p:nvPicPr>
        <p:blipFill>
          <a:blip r:embed="rId7">
            <a:duotone>
              <a:prstClr val="black"/>
              <a:schemeClr val="accent1">
                <a:tint val="45000"/>
                <a:satMod val="400000"/>
              </a:schemeClr>
            </a:duotone>
          </a:blip>
          <a:stretch>
            <a:fillRect/>
          </a:stretch>
        </p:blipFill>
        <p:spPr>
          <a:xfrm>
            <a:off x="4343309" y="5443843"/>
            <a:ext cx="4800691" cy="1414157"/>
          </a:xfrm>
          <a:prstGeom prst="rect">
            <a:avLst/>
          </a:prstGeom>
        </p:spPr>
      </p:pic>
    </p:spTree>
    <p:extLst>
      <p:ext uri="{BB962C8B-B14F-4D97-AF65-F5344CB8AC3E}">
        <p14:creationId xmlns:p14="http://schemas.microsoft.com/office/powerpoint/2010/main" val="23663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07974" y="1410338"/>
            <a:ext cx="8378825" cy="1231106"/>
          </a:xfrm>
          <a:prstGeom prst="rect">
            <a:avLst/>
          </a:prstGeom>
        </p:spPr>
        <p:txBody>
          <a:bodyPr wrap="square">
            <a:spAutoFit/>
          </a:bodyPr>
          <a:lstStyle/>
          <a:p>
            <a:r>
              <a:rPr lang="fr-FR" sz="2000" b="1" dirty="0">
                <a:solidFill>
                  <a:srgbClr val="FF0000"/>
                </a:solidFill>
                <a:latin typeface="Cambria Math" panose="02040503050406030204" pitchFamily="18" charset="0"/>
              </a:rPr>
              <a:t>Diverses définitions de l'inductance</a:t>
            </a:r>
          </a:p>
          <a:p>
            <a:r>
              <a:rPr lang="fr-FR" dirty="0">
                <a:solidFill>
                  <a:srgbClr val="000000"/>
                </a:solidFill>
                <a:latin typeface="Cambria Math" panose="02040503050406030204" pitchFamily="18" charset="0"/>
              </a:rPr>
              <a:t>La définition précédente de l'inductance propre </a:t>
            </a:r>
            <a:r>
              <a:rPr lang="fr-FR" dirty="0" smtClean="0">
                <a:solidFill>
                  <a:srgbClr val="000000"/>
                </a:solidFill>
                <a:latin typeface="Cambria Math" panose="02040503050406030204" pitchFamily="18" charset="0"/>
              </a:rPr>
              <a:t>n'est </a:t>
            </a:r>
            <a:r>
              <a:rPr lang="fr-FR" dirty="0">
                <a:solidFill>
                  <a:srgbClr val="000000"/>
                </a:solidFill>
                <a:latin typeface="Cambria Math" panose="02040503050406030204" pitchFamily="18" charset="0"/>
              </a:rPr>
              <a:t>pas générale et, en fait, les inductances des circuits magnétique sont définîtes comme dans la suite</a:t>
            </a:r>
            <a:r>
              <a:rPr lang="fr-FR" dirty="0"/>
              <a:t> </a:t>
            </a:r>
            <a:br>
              <a:rPr lang="fr-FR" dirty="0"/>
            </a:br>
            <a:endParaRPr lang="fr-FR" dirty="0"/>
          </a:p>
        </p:txBody>
      </p:sp>
      <p:sp>
        <p:nvSpPr>
          <p:cNvPr id="14" name="Rectangle 13"/>
          <p:cNvSpPr/>
          <p:nvPr/>
        </p:nvSpPr>
        <p:spPr>
          <a:xfrm>
            <a:off x="307972" y="2496659"/>
            <a:ext cx="7288363" cy="646331"/>
          </a:xfrm>
          <a:prstGeom prst="rect">
            <a:avLst/>
          </a:prstGeom>
        </p:spPr>
        <p:txBody>
          <a:bodyPr wrap="square">
            <a:spAutoFit/>
          </a:bodyPr>
          <a:lstStyle/>
          <a:p>
            <a:r>
              <a:rPr lang="fr-FR" dirty="0">
                <a:solidFill>
                  <a:srgbClr val="FF0000"/>
                </a:solidFill>
                <a:latin typeface="Cambria Math" panose="02040503050406030204" pitchFamily="18" charset="0"/>
              </a:rPr>
              <a:t>- Inductance de fuite et inductance de magnétisation</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7" name="Image 16"/>
          <p:cNvPicPr>
            <a:picLocks noChangeAspect="1"/>
          </p:cNvPicPr>
          <p:nvPr/>
        </p:nvPicPr>
        <p:blipFill>
          <a:blip r:embed="rId3"/>
          <a:stretch>
            <a:fillRect/>
          </a:stretch>
        </p:blipFill>
        <p:spPr>
          <a:xfrm>
            <a:off x="5868144" y="2344386"/>
            <a:ext cx="2971800" cy="2276475"/>
          </a:xfrm>
          <a:prstGeom prst="rect">
            <a:avLst/>
          </a:prstGeom>
        </p:spPr>
      </p:pic>
      <p:pic>
        <p:nvPicPr>
          <p:cNvPr id="18" name="Image 17"/>
          <p:cNvPicPr>
            <a:picLocks noChangeAspect="1"/>
          </p:cNvPicPr>
          <p:nvPr/>
        </p:nvPicPr>
        <p:blipFill>
          <a:blip r:embed="rId4"/>
          <a:stretch>
            <a:fillRect/>
          </a:stretch>
        </p:blipFill>
        <p:spPr>
          <a:xfrm>
            <a:off x="438854" y="2886829"/>
            <a:ext cx="2771775" cy="638175"/>
          </a:xfrm>
          <a:prstGeom prst="rect">
            <a:avLst/>
          </a:prstGeom>
        </p:spPr>
      </p:pic>
      <p:sp>
        <p:nvSpPr>
          <p:cNvPr id="21" name="Rectangle 20"/>
          <p:cNvSpPr/>
          <p:nvPr/>
        </p:nvSpPr>
        <p:spPr>
          <a:xfrm>
            <a:off x="200678" y="3585537"/>
            <a:ext cx="6019901" cy="923330"/>
          </a:xfrm>
          <a:prstGeom prst="rect">
            <a:avLst/>
          </a:prstGeom>
        </p:spPr>
        <p:txBody>
          <a:bodyPr wrap="square">
            <a:spAutoFit/>
          </a:bodyPr>
          <a:lstStyle/>
          <a:p>
            <a:r>
              <a:rPr lang="fr-FR" dirty="0" smtClean="0">
                <a:solidFill>
                  <a:srgbClr val="000000"/>
                </a:solidFill>
                <a:latin typeface="Cambria Math" panose="02040503050406030204" pitchFamily="18" charset="0"/>
              </a:rPr>
              <a:t>une </a:t>
            </a:r>
            <a:r>
              <a:rPr lang="fr-FR" dirty="0">
                <a:solidFill>
                  <a:srgbClr val="000000"/>
                </a:solidFill>
                <a:latin typeface="Cambria Math" panose="02040503050406030204" pitchFamily="18" charset="0"/>
              </a:rPr>
              <a:t>partie de ce flux, telle que </a:t>
            </a:r>
            <a:r>
              <a:rPr lang="fr-FR" dirty="0" err="1">
                <a:solidFill>
                  <a:srgbClr val="000000"/>
                </a:solidFill>
                <a:latin typeface="Cambria Math" panose="02040503050406030204" pitchFamily="18" charset="0"/>
              </a:rPr>
              <a:t>Φf</a:t>
            </a:r>
            <a:r>
              <a:rPr lang="fr-FR" dirty="0">
                <a:solidFill>
                  <a:srgbClr val="000000"/>
                </a:solidFill>
                <a:latin typeface="Cambria Math" panose="02040503050406030204" pitchFamily="18" charset="0"/>
              </a:rPr>
              <a:t>, fuit dans l'air, et il reste seulement une partie utile dans le noyau (</a:t>
            </a:r>
            <a:r>
              <a:rPr lang="fr-FR" dirty="0" err="1" smtClean="0">
                <a:solidFill>
                  <a:srgbClr val="000000"/>
                </a:solidFill>
                <a:latin typeface="Cambria Math" panose="02040503050406030204" pitchFamily="18" charset="0"/>
              </a:rPr>
              <a:t>Φm</a:t>
            </a:r>
            <a:r>
              <a:rPr lang="fr-FR" dirty="0">
                <a:solidFill>
                  <a:srgbClr val="000000"/>
                </a:solidFill>
                <a:latin typeface="Cambria Math" panose="02040503050406030204" pitchFamily="18" charset="0"/>
              </a:rPr>
              <a:t>=</a:t>
            </a:r>
            <a:r>
              <a:rPr lang="fr-FR" dirty="0" smtClean="0">
                <a:solidFill>
                  <a:srgbClr val="000000"/>
                </a:solidFill>
                <a:latin typeface="Cambria Math" panose="02040503050406030204" pitchFamily="18" charset="0"/>
              </a:rPr>
              <a:t> </a:t>
            </a:r>
            <a:r>
              <a:rPr lang="fr-FR" dirty="0">
                <a:solidFill>
                  <a:srgbClr val="000000"/>
                </a:solidFill>
                <a:latin typeface="Cambria Math" panose="02040503050406030204" pitchFamily="18" charset="0"/>
              </a:rPr>
              <a:t>Φ-</a:t>
            </a:r>
            <a:r>
              <a:rPr lang="fr-FR" dirty="0" err="1">
                <a:solidFill>
                  <a:srgbClr val="000000"/>
                </a:solidFill>
                <a:latin typeface="Cambria Math" panose="02040503050406030204" pitchFamily="18" charset="0"/>
              </a:rPr>
              <a:t>Φf</a:t>
            </a:r>
            <a:r>
              <a:rPr lang="fr-FR" dirty="0">
                <a:solidFill>
                  <a:srgbClr val="000000"/>
                </a:solidFill>
                <a:latin typeface="Cambria Math" panose="02040503050406030204" pitchFamily="18" charset="0"/>
              </a:rPr>
              <a:t> </a:t>
            </a:r>
            <a:r>
              <a:rPr lang="fr-FR" dirty="0" smtClean="0">
                <a:solidFill>
                  <a:srgbClr val="000000"/>
                </a:solidFill>
                <a:latin typeface="Cambria Math" panose="02040503050406030204" pitchFamily="18" charset="0"/>
              </a:rPr>
              <a:t>).</a:t>
            </a:r>
            <a:r>
              <a:rPr lang="fr-FR" dirty="0" smtClean="0"/>
              <a:t> </a:t>
            </a:r>
            <a:r>
              <a:rPr lang="fr-FR" dirty="0"/>
              <a:t/>
            </a:r>
            <a:br>
              <a:rPr lang="fr-FR" dirty="0"/>
            </a:br>
            <a:endParaRPr lang="fr-FR" dirty="0"/>
          </a:p>
        </p:txBody>
      </p:sp>
      <p:sp>
        <p:nvSpPr>
          <p:cNvPr id="22" name="Rectangle 21"/>
          <p:cNvSpPr/>
          <p:nvPr/>
        </p:nvSpPr>
        <p:spPr>
          <a:xfrm>
            <a:off x="200678" y="4331434"/>
            <a:ext cx="4572000" cy="646331"/>
          </a:xfrm>
          <a:prstGeom prst="rect">
            <a:avLst/>
          </a:prstGeom>
        </p:spPr>
        <p:txBody>
          <a:bodyPr>
            <a:spAutoFit/>
          </a:bodyPr>
          <a:lstStyle/>
          <a:p>
            <a:r>
              <a:rPr lang="fr-FR" dirty="0">
                <a:solidFill>
                  <a:srgbClr val="FF0000"/>
                </a:solidFill>
                <a:latin typeface="Cambria Math" panose="02040503050406030204" pitchFamily="18" charset="0"/>
              </a:rPr>
              <a:t>Inductance de fuite</a:t>
            </a:r>
            <a:r>
              <a:rPr lang="fr-FR" dirty="0">
                <a:solidFill>
                  <a:srgbClr val="FF0000"/>
                </a:solidFill>
              </a:rPr>
              <a:t> </a:t>
            </a:r>
            <a:br>
              <a:rPr lang="fr-FR" dirty="0">
                <a:solidFill>
                  <a:srgbClr val="FF0000"/>
                </a:solidFill>
              </a:rPr>
            </a:br>
            <a:endParaRPr lang="fr-FR" dirty="0">
              <a:solidFill>
                <a:srgbClr val="FF0000"/>
              </a:solidFill>
            </a:endParaRPr>
          </a:p>
        </p:txBody>
      </p:sp>
      <p:pic>
        <p:nvPicPr>
          <p:cNvPr id="23" name="Image 22"/>
          <p:cNvPicPr>
            <a:picLocks noChangeAspect="1"/>
          </p:cNvPicPr>
          <p:nvPr/>
        </p:nvPicPr>
        <p:blipFill>
          <a:blip r:embed="rId5"/>
          <a:stretch>
            <a:fillRect/>
          </a:stretch>
        </p:blipFill>
        <p:spPr>
          <a:xfrm>
            <a:off x="307972" y="4699024"/>
            <a:ext cx="1362075" cy="561975"/>
          </a:xfrm>
          <a:prstGeom prst="rect">
            <a:avLst/>
          </a:prstGeom>
        </p:spPr>
      </p:pic>
      <p:sp>
        <p:nvSpPr>
          <p:cNvPr id="24" name="Rectangle 23"/>
          <p:cNvSpPr/>
          <p:nvPr/>
        </p:nvSpPr>
        <p:spPr>
          <a:xfrm>
            <a:off x="2658217" y="4297695"/>
            <a:ext cx="4572000" cy="646331"/>
          </a:xfrm>
          <a:prstGeom prst="rect">
            <a:avLst/>
          </a:prstGeom>
        </p:spPr>
        <p:txBody>
          <a:bodyPr>
            <a:spAutoFit/>
          </a:bodyPr>
          <a:lstStyle/>
          <a:p>
            <a:r>
              <a:rPr lang="fr-FR" dirty="0">
                <a:solidFill>
                  <a:srgbClr val="FF0000"/>
                </a:solidFill>
                <a:latin typeface="Cambria Math" panose="02040503050406030204" pitchFamily="18" charset="0"/>
              </a:rPr>
              <a:t>Inductance de magnétisation</a:t>
            </a:r>
            <a:r>
              <a:rPr lang="fr-FR" dirty="0">
                <a:solidFill>
                  <a:srgbClr val="FF0000"/>
                </a:solidFill>
              </a:rPr>
              <a:t> </a:t>
            </a:r>
            <a:br>
              <a:rPr lang="fr-FR" dirty="0">
                <a:solidFill>
                  <a:srgbClr val="FF0000"/>
                </a:solidFill>
              </a:rPr>
            </a:br>
            <a:endParaRPr lang="fr-FR" dirty="0">
              <a:solidFill>
                <a:srgbClr val="FF0000"/>
              </a:solidFill>
            </a:endParaRPr>
          </a:p>
        </p:txBody>
      </p:sp>
      <p:pic>
        <p:nvPicPr>
          <p:cNvPr id="25" name="Image 24"/>
          <p:cNvPicPr>
            <a:picLocks noChangeAspect="1"/>
          </p:cNvPicPr>
          <p:nvPr/>
        </p:nvPicPr>
        <p:blipFill>
          <a:blip r:embed="rId6"/>
          <a:stretch>
            <a:fillRect/>
          </a:stretch>
        </p:blipFill>
        <p:spPr>
          <a:xfrm>
            <a:off x="3286778" y="4825365"/>
            <a:ext cx="1485900" cy="609600"/>
          </a:xfrm>
          <a:prstGeom prst="rect">
            <a:avLst/>
          </a:prstGeom>
        </p:spPr>
      </p:pic>
      <p:pic>
        <p:nvPicPr>
          <p:cNvPr id="26" name="Image 25"/>
          <p:cNvPicPr>
            <a:picLocks noChangeAspect="1"/>
          </p:cNvPicPr>
          <p:nvPr/>
        </p:nvPicPr>
        <p:blipFill>
          <a:blip r:embed="rId7"/>
          <a:stretch>
            <a:fillRect/>
          </a:stretch>
        </p:blipFill>
        <p:spPr>
          <a:xfrm>
            <a:off x="307972" y="5663992"/>
            <a:ext cx="3562350" cy="514350"/>
          </a:xfrm>
          <a:prstGeom prst="rect">
            <a:avLst/>
          </a:prstGeom>
        </p:spPr>
      </p:pic>
      <p:pic>
        <p:nvPicPr>
          <p:cNvPr id="27" name="Image 26"/>
          <p:cNvPicPr>
            <a:picLocks noChangeAspect="1"/>
          </p:cNvPicPr>
          <p:nvPr/>
        </p:nvPicPr>
        <p:blipFill>
          <a:blip r:embed="rId8"/>
          <a:stretch>
            <a:fillRect/>
          </a:stretch>
        </p:blipFill>
        <p:spPr>
          <a:xfrm>
            <a:off x="4253161" y="5723662"/>
            <a:ext cx="4410075" cy="733425"/>
          </a:xfrm>
          <a:prstGeom prst="rect">
            <a:avLst/>
          </a:prstGeom>
        </p:spPr>
      </p:pic>
    </p:spTree>
    <p:extLst>
      <p:ext uri="{BB962C8B-B14F-4D97-AF65-F5344CB8AC3E}">
        <p14:creationId xmlns:p14="http://schemas.microsoft.com/office/powerpoint/2010/main" val="1676803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07974" y="1410338"/>
            <a:ext cx="8378825" cy="1231106"/>
          </a:xfrm>
          <a:prstGeom prst="rect">
            <a:avLst/>
          </a:prstGeom>
        </p:spPr>
        <p:txBody>
          <a:bodyPr wrap="square">
            <a:spAutoFit/>
          </a:bodyPr>
          <a:lstStyle/>
          <a:p>
            <a:r>
              <a:rPr lang="fr-FR" sz="2000" b="1" dirty="0">
                <a:solidFill>
                  <a:srgbClr val="FF0000"/>
                </a:solidFill>
                <a:latin typeface="Cambria Math" panose="02040503050406030204" pitchFamily="18" charset="0"/>
              </a:rPr>
              <a:t>Diverses définitions de l'inductance</a:t>
            </a:r>
          </a:p>
          <a:p>
            <a:r>
              <a:rPr lang="fr-FR" dirty="0">
                <a:solidFill>
                  <a:srgbClr val="000000"/>
                </a:solidFill>
                <a:latin typeface="Cambria Math" panose="02040503050406030204" pitchFamily="18" charset="0"/>
              </a:rPr>
              <a:t>La définition précédente de l'inductance propre </a:t>
            </a:r>
            <a:r>
              <a:rPr lang="fr-FR" dirty="0" smtClean="0">
                <a:solidFill>
                  <a:srgbClr val="000000"/>
                </a:solidFill>
                <a:latin typeface="Cambria Math" panose="02040503050406030204" pitchFamily="18" charset="0"/>
              </a:rPr>
              <a:t>n'est </a:t>
            </a:r>
            <a:r>
              <a:rPr lang="fr-FR" dirty="0">
                <a:solidFill>
                  <a:srgbClr val="000000"/>
                </a:solidFill>
                <a:latin typeface="Cambria Math" panose="02040503050406030204" pitchFamily="18" charset="0"/>
              </a:rPr>
              <a:t>pas générale et, en fait, les inductances des circuits magnétique sont définîtes comme dans la suite</a:t>
            </a:r>
            <a:r>
              <a:rPr lang="fr-FR" dirty="0"/>
              <a:t> </a:t>
            </a:r>
            <a:br>
              <a:rPr lang="fr-FR" dirty="0"/>
            </a:br>
            <a:endParaRPr lang="fr-FR" dirty="0"/>
          </a:p>
        </p:txBody>
      </p:sp>
      <p:sp>
        <p:nvSpPr>
          <p:cNvPr id="14" name="Rectangle 13"/>
          <p:cNvSpPr/>
          <p:nvPr/>
        </p:nvSpPr>
        <p:spPr>
          <a:xfrm>
            <a:off x="307972" y="2496659"/>
            <a:ext cx="7288363" cy="646331"/>
          </a:xfrm>
          <a:prstGeom prst="rect">
            <a:avLst/>
          </a:prstGeom>
        </p:spPr>
        <p:txBody>
          <a:bodyPr wrap="square">
            <a:spAutoFit/>
          </a:bodyPr>
          <a:lstStyle/>
          <a:p>
            <a:r>
              <a:rPr lang="fr-FR" dirty="0">
                <a:solidFill>
                  <a:srgbClr val="FF0000"/>
                </a:solidFill>
                <a:latin typeface="Cambria Math" panose="02040503050406030204" pitchFamily="18" charset="0"/>
              </a:rPr>
              <a:t>- Inductance </a:t>
            </a:r>
            <a:r>
              <a:rPr lang="fr-FR" dirty="0" smtClean="0">
                <a:solidFill>
                  <a:srgbClr val="FF0000"/>
                </a:solidFill>
                <a:latin typeface="Cambria Math" panose="02040503050406030204" pitchFamily="18" charset="0"/>
              </a:rPr>
              <a:t>mutuelle</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Rectangle 2"/>
          <p:cNvSpPr/>
          <p:nvPr/>
        </p:nvSpPr>
        <p:spPr>
          <a:xfrm>
            <a:off x="436575" y="2972880"/>
            <a:ext cx="4572000" cy="1754326"/>
          </a:xfrm>
          <a:prstGeom prst="rect">
            <a:avLst/>
          </a:prstGeom>
        </p:spPr>
        <p:txBody>
          <a:bodyPr>
            <a:spAutoFit/>
          </a:bodyPr>
          <a:lstStyle/>
          <a:p>
            <a:r>
              <a:rPr lang="fr-FR" dirty="0">
                <a:solidFill>
                  <a:srgbClr val="000000"/>
                </a:solidFill>
                <a:latin typeface="Cambria Math" panose="02040503050406030204" pitchFamily="18" charset="0"/>
              </a:rPr>
              <a:t>Considérons les deux circuits (bobines) </a:t>
            </a:r>
            <a:r>
              <a:rPr lang="fr-FR" dirty="0" smtClean="0">
                <a:solidFill>
                  <a:srgbClr val="000000"/>
                </a:solidFill>
                <a:latin typeface="Cambria Math" panose="02040503050406030204" pitchFamily="18" charset="0"/>
              </a:rPr>
              <a:t>dans </a:t>
            </a:r>
            <a:r>
              <a:rPr lang="fr-FR" dirty="0">
                <a:solidFill>
                  <a:srgbClr val="000000"/>
                </a:solidFill>
                <a:latin typeface="Cambria Math" panose="02040503050406030204" pitchFamily="18" charset="0"/>
              </a:rPr>
              <a:t>un milieu de perméabilité µ. On parle dans un tel cas de couplage magnétique des bobinages correspondants. Les flux totalisés dans les deux bobines s'écrivent alors</a:t>
            </a:r>
            <a:r>
              <a:rPr lang="fr-FR" dirty="0"/>
              <a:t> </a:t>
            </a:r>
            <a:br>
              <a:rPr lang="fr-FR" dirty="0"/>
            </a:br>
            <a:endParaRPr lang="fr-FR" dirty="0"/>
          </a:p>
        </p:txBody>
      </p:sp>
      <p:pic>
        <p:nvPicPr>
          <p:cNvPr id="5" name="Image 4"/>
          <p:cNvPicPr>
            <a:picLocks noChangeAspect="1"/>
          </p:cNvPicPr>
          <p:nvPr/>
        </p:nvPicPr>
        <p:blipFill>
          <a:blip r:embed="rId3"/>
          <a:stretch>
            <a:fillRect/>
          </a:stretch>
        </p:blipFill>
        <p:spPr>
          <a:xfrm>
            <a:off x="4988609" y="2280658"/>
            <a:ext cx="4057650" cy="2428875"/>
          </a:xfrm>
          <a:prstGeom prst="rect">
            <a:avLst/>
          </a:prstGeom>
        </p:spPr>
      </p:pic>
      <p:pic>
        <p:nvPicPr>
          <p:cNvPr id="12" name="Image 11"/>
          <p:cNvPicPr>
            <a:picLocks noChangeAspect="1"/>
          </p:cNvPicPr>
          <p:nvPr/>
        </p:nvPicPr>
        <p:blipFill>
          <a:blip r:embed="rId4"/>
          <a:stretch>
            <a:fillRect/>
          </a:stretch>
        </p:blipFill>
        <p:spPr>
          <a:xfrm>
            <a:off x="457200" y="4768295"/>
            <a:ext cx="5857875" cy="428625"/>
          </a:xfrm>
          <a:prstGeom prst="rect">
            <a:avLst/>
          </a:prstGeom>
        </p:spPr>
      </p:pic>
    </p:spTree>
    <p:extLst>
      <p:ext uri="{BB962C8B-B14F-4D97-AF65-F5344CB8AC3E}">
        <p14:creationId xmlns:p14="http://schemas.microsoft.com/office/powerpoint/2010/main" val="818641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457200" y="1634327"/>
            <a:ext cx="7288363" cy="646331"/>
          </a:xfrm>
          <a:prstGeom prst="rect">
            <a:avLst/>
          </a:prstGeom>
        </p:spPr>
        <p:txBody>
          <a:bodyPr wrap="square">
            <a:spAutoFit/>
          </a:bodyPr>
          <a:lstStyle/>
          <a:p>
            <a:r>
              <a:rPr lang="fr-FR" dirty="0">
                <a:solidFill>
                  <a:srgbClr val="FF0000"/>
                </a:solidFill>
                <a:latin typeface="Cambria Math" panose="02040503050406030204" pitchFamily="18" charset="0"/>
              </a:rPr>
              <a:t>- Inductance </a:t>
            </a:r>
            <a:r>
              <a:rPr lang="fr-FR" dirty="0" smtClean="0">
                <a:solidFill>
                  <a:srgbClr val="FF0000"/>
                </a:solidFill>
                <a:latin typeface="Cambria Math" panose="02040503050406030204" pitchFamily="18" charset="0"/>
              </a:rPr>
              <a:t>mutuelle</a:t>
            </a:r>
            <a:r>
              <a:rPr lang="fr-FR" dirty="0">
                <a:solidFill>
                  <a:srgbClr val="FF0000"/>
                </a:solidFill>
              </a:rPr>
              <a:t/>
            </a:r>
            <a:br>
              <a:rPr lang="fr-FR" dirty="0">
                <a:solidFill>
                  <a:srgbClr val="FF0000"/>
                </a:solidFill>
              </a:rPr>
            </a:br>
            <a:endParaRPr lang="fr-FR" dirty="0">
              <a:solidFill>
                <a:srgbClr val="FF0000"/>
              </a:solidFill>
            </a:endParaRPr>
          </a:p>
        </p:txBody>
      </p:sp>
      <p:pic>
        <p:nvPicPr>
          <p:cNvPr id="5" name="Image 4"/>
          <p:cNvPicPr>
            <a:picLocks noChangeAspect="1"/>
          </p:cNvPicPr>
          <p:nvPr/>
        </p:nvPicPr>
        <p:blipFill>
          <a:blip r:embed="rId3"/>
          <a:stretch>
            <a:fillRect/>
          </a:stretch>
        </p:blipFill>
        <p:spPr>
          <a:xfrm>
            <a:off x="5074178" y="1515345"/>
            <a:ext cx="4057650" cy="2428875"/>
          </a:xfrm>
          <a:prstGeom prst="rect">
            <a:avLst/>
          </a:prstGeom>
        </p:spPr>
      </p:pic>
      <p:pic>
        <p:nvPicPr>
          <p:cNvPr id="13" name="Image 12"/>
          <p:cNvPicPr>
            <a:picLocks noChangeAspect="1"/>
          </p:cNvPicPr>
          <p:nvPr/>
        </p:nvPicPr>
        <p:blipFill>
          <a:blip r:embed="rId4"/>
          <a:stretch>
            <a:fillRect/>
          </a:stretch>
        </p:blipFill>
        <p:spPr>
          <a:xfrm>
            <a:off x="0" y="2037042"/>
            <a:ext cx="5133975" cy="1880251"/>
          </a:xfrm>
          <a:prstGeom prst="rect">
            <a:avLst/>
          </a:prstGeom>
        </p:spPr>
      </p:pic>
      <p:pic>
        <p:nvPicPr>
          <p:cNvPr id="15" name="Image 14"/>
          <p:cNvPicPr>
            <a:picLocks noChangeAspect="1"/>
          </p:cNvPicPr>
          <p:nvPr/>
        </p:nvPicPr>
        <p:blipFill>
          <a:blip r:embed="rId5"/>
          <a:stretch>
            <a:fillRect/>
          </a:stretch>
        </p:blipFill>
        <p:spPr>
          <a:xfrm>
            <a:off x="307975" y="4207174"/>
            <a:ext cx="8378825" cy="1321300"/>
          </a:xfrm>
          <a:prstGeom prst="rect">
            <a:avLst/>
          </a:prstGeom>
        </p:spPr>
      </p:pic>
      <p:pic>
        <p:nvPicPr>
          <p:cNvPr id="16" name="Image 15"/>
          <p:cNvPicPr>
            <a:picLocks noChangeAspect="1"/>
          </p:cNvPicPr>
          <p:nvPr/>
        </p:nvPicPr>
        <p:blipFill>
          <a:blip r:embed="rId6"/>
          <a:stretch>
            <a:fillRect/>
          </a:stretch>
        </p:blipFill>
        <p:spPr>
          <a:xfrm>
            <a:off x="457200" y="5373216"/>
            <a:ext cx="4873463" cy="1287557"/>
          </a:xfrm>
          <a:prstGeom prst="rect">
            <a:avLst/>
          </a:prstGeom>
        </p:spPr>
      </p:pic>
      <p:pic>
        <p:nvPicPr>
          <p:cNvPr id="17" name="Image 16"/>
          <p:cNvPicPr>
            <a:picLocks noChangeAspect="1"/>
          </p:cNvPicPr>
          <p:nvPr/>
        </p:nvPicPr>
        <p:blipFill>
          <a:blip r:embed="rId7"/>
          <a:stretch>
            <a:fillRect/>
          </a:stretch>
        </p:blipFill>
        <p:spPr>
          <a:xfrm>
            <a:off x="5252359" y="5563743"/>
            <a:ext cx="3456384" cy="832850"/>
          </a:xfrm>
          <a:prstGeom prst="rect">
            <a:avLst/>
          </a:prstGeom>
        </p:spPr>
      </p:pic>
    </p:spTree>
    <p:extLst>
      <p:ext uri="{BB962C8B-B14F-4D97-AF65-F5344CB8AC3E}">
        <p14:creationId xmlns:p14="http://schemas.microsoft.com/office/powerpoint/2010/main" val="380823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Coefficient de couplage et coefficient de dispersion</a:t>
            </a:r>
            <a:endParaRPr lang="fr-FR" dirty="0">
              <a:solidFill>
                <a:srgbClr val="FF0000"/>
              </a:solidFill>
            </a:endParaRPr>
          </a:p>
        </p:txBody>
      </p:sp>
      <p:pic>
        <p:nvPicPr>
          <p:cNvPr id="5" name="Image 4"/>
          <p:cNvPicPr>
            <a:picLocks noChangeAspect="1"/>
          </p:cNvPicPr>
          <p:nvPr/>
        </p:nvPicPr>
        <p:blipFill>
          <a:blip r:embed="rId3"/>
          <a:stretch>
            <a:fillRect/>
          </a:stretch>
        </p:blipFill>
        <p:spPr>
          <a:xfrm>
            <a:off x="5057150" y="1919110"/>
            <a:ext cx="4057650" cy="2428875"/>
          </a:xfrm>
          <a:prstGeom prst="rect">
            <a:avLst/>
          </a:prstGeom>
        </p:spPr>
      </p:pic>
      <p:sp>
        <p:nvSpPr>
          <p:cNvPr id="18" name="Rectangle 17"/>
          <p:cNvSpPr/>
          <p:nvPr/>
        </p:nvSpPr>
        <p:spPr>
          <a:xfrm>
            <a:off x="539552" y="2545889"/>
            <a:ext cx="4392488" cy="1200329"/>
          </a:xfrm>
          <a:prstGeom prst="rect">
            <a:avLst/>
          </a:prstGeom>
        </p:spPr>
        <p:txBody>
          <a:bodyPr wrap="square">
            <a:spAutoFit/>
          </a:bodyPr>
          <a:lstStyle/>
          <a:p>
            <a:r>
              <a:rPr lang="fr-FR" dirty="0">
                <a:solidFill>
                  <a:srgbClr val="000000"/>
                </a:solidFill>
                <a:latin typeface="Cambria Math" panose="02040503050406030204" pitchFamily="18" charset="0"/>
              </a:rPr>
              <a:t>Le coefficient de couplage et le quotient de l’inductance mutuelle par l’inductance correspondant à un couplage </a:t>
            </a:r>
            <a:r>
              <a:rPr lang="fr-FR" dirty="0" smtClean="0">
                <a:solidFill>
                  <a:srgbClr val="000000"/>
                </a:solidFill>
                <a:latin typeface="Cambria Math" panose="02040503050406030204" pitchFamily="18" charset="0"/>
              </a:rPr>
              <a:t>parfa</a:t>
            </a:r>
            <a:r>
              <a:rPr lang="fr-FR" dirty="0" smtClean="0"/>
              <a:t>it:</a:t>
            </a:r>
            <a:r>
              <a:rPr lang="fr-FR" dirty="0"/>
              <a:t/>
            </a:r>
            <a:br>
              <a:rPr lang="fr-FR" dirty="0"/>
            </a:br>
            <a:endParaRPr lang="fr-FR" dirty="0"/>
          </a:p>
        </p:txBody>
      </p:sp>
      <p:pic>
        <p:nvPicPr>
          <p:cNvPr id="19" name="Image 18"/>
          <p:cNvPicPr>
            <a:picLocks noChangeAspect="1"/>
          </p:cNvPicPr>
          <p:nvPr/>
        </p:nvPicPr>
        <p:blipFill>
          <a:blip r:embed="rId4"/>
          <a:stretch>
            <a:fillRect/>
          </a:stretch>
        </p:blipFill>
        <p:spPr>
          <a:xfrm>
            <a:off x="2123728" y="4504475"/>
            <a:ext cx="3240360" cy="689963"/>
          </a:xfrm>
          <a:prstGeom prst="rect">
            <a:avLst/>
          </a:prstGeom>
        </p:spPr>
      </p:pic>
    </p:spTree>
    <p:extLst>
      <p:ext uri="{BB962C8B-B14F-4D97-AF65-F5344CB8AC3E}">
        <p14:creationId xmlns:p14="http://schemas.microsoft.com/office/powerpoint/2010/main" val="351131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Reluctance d’un circuit magnétique</a:t>
            </a:r>
            <a:endParaRPr lang="fr-FR" dirty="0">
              <a:solidFill>
                <a:srgbClr val="FF0000"/>
              </a:solidFill>
            </a:endParaRPr>
          </a:p>
        </p:txBody>
      </p:sp>
      <p:pic>
        <p:nvPicPr>
          <p:cNvPr id="13" name="Image 12"/>
          <p:cNvPicPr>
            <a:picLocks noChangeAspect="1"/>
          </p:cNvPicPr>
          <p:nvPr/>
        </p:nvPicPr>
        <p:blipFill rotWithShape="1">
          <a:blip r:embed="rId3"/>
          <a:srcRect b="20706"/>
          <a:stretch/>
        </p:blipFill>
        <p:spPr>
          <a:xfrm>
            <a:off x="5103889" y="2060848"/>
            <a:ext cx="3582911" cy="1402833"/>
          </a:xfrm>
          <a:prstGeom prst="rect">
            <a:avLst/>
          </a:prstGeom>
        </p:spPr>
      </p:pic>
      <p:sp>
        <p:nvSpPr>
          <p:cNvPr id="15" name="Rectangle 14"/>
          <p:cNvSpPr/>
          <p:nvPr/>
        </p:nvSpPr>
        <p:spPr>
          <a:xfrm>
            <a:off x="457200" y="1950962"/>
            <a:ext cx="4572000" cy="646331"/>
          </a:xfrm>
          <a:prstGeom prst="rect">
            <a:avLst/>
          </a:prstGeom>
        </p:spPr>
        <p:txBody>
          <a:bodyPr>
            <a:spAutoFit/>
          </a:bodyPr>
          <a:lstStyle/>
          <a:p>
            <a:r>
              <a:rPr lang="fr-FR" dirty="0">
                <a:solidFill>
                  <a:srgbClr val="000000"/>
                </a:solidFill>
                <a:latin typeface="Cambria Math" panose="02040503050406030204" pitchFamily="18" charset="0"/>
              </a:rPr>
              <a:t>Le théorème d'ampère s'écrit :</a:t>
            </a:r>
            <a:r>
              <a:rPr lang="fr-FR" dirty="0"/>
              <a:t> </a:t>
            </a:r>
            <a:br>
              <a:rPr lang="fr-FR" dirty="0"/>
            </a:br>
            <a:endParaRPr lang="fr-FR" dirty="0"/>
          </a:p>
        </p:txBody>
      </p:sp>
      <p:pic>
        <p:nvPicPr>
          <p:cNvPr id="16" name="Image 15"/>
          <p:cNvPicPr>
            <a:picLocks noChangeAspect="1"/>
          </p:cNvPicPr>
          <p:nvPr/>
        </p:nvPicPr>
        <p:blipFill>
          <a:blip r:embed="rId4"/>
          <a:stretch>
            <a:fillRect/>
          </a:stretch>
        </p:blipFill>
        <p:spPr>
          <a:xfrm>
            <a:off x="943333" y="2433105"/>
            <a:ext cx="3916699" cy="745393"/>
          </a:xfrm>
          <a:prstGeom prst="rect">
            <a:avLst/>
          </a:prstGeom>
        </p:spPr>
      </p:pic>
      <p:pic>
        <p:nvPicPr>
          <p:cNvPr id="17" name="Image 16"/>
          <p:cNvPicPr>
            <a:picLocks noChangeAspect="1"/>
          </p:cNvPicPr>
          <p:nvPr/>
        </p:nvPicPr>
        <p:blipFill>
          <a:blip r:embed="rId5"/>
          <a:stretch>
            <a:fillRect/>
          </a:stretch>
        </p:blipFill>
        <p:spPr>
          <a:xfrm>
            <a:off x="707991" y="3439123"/>
            <a:ext cx="4152041" cy="681092"/>
          </a:xfrm>
          <a:prstGeom prst="rect">
            <a:avLst/>
          </a:prstGeom>
        </p:spPr>
      </p:pic>
      <p:pic>
        <p:nvPicPr>
          <p:cNvPr id="20" name="Image 19"/>
          <p:cNvPicPr>
            <a:picLocks noChangeAspect="1"/>
          </p:cNvPicPr>
          <p:nvPr/>
        </p:nvPicPr>
        <p:blipFill>
          <a:blip r:embed="rId6"/>
          <a:stretch>
            <a:fillRect/>
          </a:stretch>
        </p:blipFill>
        <p:spPr>
          <a:xfrm>
            <a:off x="768533" y="4581128"/>
            <a:ext cx="5963707" cy="1797614"/>
          </a:xfrm>
          <a:prstGeom prst="rect">
            <a:avLst/>
          </a:prstGeom>
        </p:spPr>
      </p:pic>
    </p:spTree>
    <p:extLst>
      <p:ext uri="{BB962C8B-B14F-4D97-AF65-F5344CB8AC3E}">
        <p14:creationId xmlns:p14="http://schemas.microsoft.com/office/powerpoint/2010/main" val="181673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Analogie entre circuits électriques et magnétiques</a:t>
            </a:r>
            <a:endParaRPr lang="fr-FR" dirty="0">
              <a:solidFill>
                <a:srgbClr val="FF0000"/>
              </a:solidFill>
            </a:endParaRPr>
          </a:p>
        </p:txBody>
      </p:sp>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83568" y="2093308"/>
            <a:ext cx="6589985" cy="4452393"/>
          </a:xfrm>
          <a:prstGeom prst="rect">
            <a:avLst/>
          </a:prstGeom>
        </p:spPr>
      </p:pic>
    </p:spTree>
    <p:extLst>
      <p:ext uri="{BB962C8B-B14F-4D97-AF65-F5344CB8AC3E}">
        <p14:creationId xmlns:p14="http://schemas.microsoft.com/office/powerpoint/2010/main" val="3633530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Conversion électromécanique de l’énergie</a:t>
            </a:r>
            <a:endParaRPr lang="fr-FR" dirty="0">
              <a:solidFill>
                <a:srgbClr val="FF0000"/>
              </a:solidFill>
            </a:endParaRPr>
          </a:p>
        </p:txBody>
      </p:sp>
      <p:sp>
        <p:nvSpPr>
          <p:cNvPr id="3" name="Rectangle 2"/>
          <p:cNvSpPr/>
          <p:nvPr/>
        </p:nvSpPr>
        <p:spPr>
          <a:xfrm>
            <a:off x="620929" y="1818094"/>
            <a:ext cx="6695529" cy="923330"/>
          </a:xfrm>
          <a:prstGeom prst="rect">
            <a:avLst/>
          </a:prstGeom>
        </p:spPr>
        <p:txBody>
          <a:bodyPr wrap="square">
            <a:spAutoFit/>
          </a:bodyPr>
          <a:lstStyle/>
          <a:p>
            <a:r>
              <a:rPr lang="fr-FR" dirty="0">
                <a:solidFill>
                  <a:srgbClr val="FF0000"/>
                </a:solidFill>
                <a:latin typeface="Cambria Math" panose="02040503050406030204" pitchFamily="18" charset="0"/>
              </a:rPr>
              <a:t>Système électromécanique à un seul bobinage </a:t>
            </a:r>
            <a:endParaRPr lang="fr-FR" dirty="0" smtClean="0">
              <a:solidFill>
                <a:srgbClr val="FF0000"/>
              </a:solidFill>
              <a:latin typeface="Cambria Math" panose="02040503050406030204" pitchFamily="18" charset="0"/>
            </a:endParaRPr>
          </a:p>
          <a:p>
            <a:endParaRPr lang="fr-FR" dirty="0">
              <a:solidFill>
                <a:srgbClr val="000000"/>
              </a:solidFill>
              <a:latin typeface="Cambria Math" panose="02040503050406030204" pitchFamily="18" charset="0"/>
            </a:endParaRPr>
          </a:p>
          <a:p>
            <a:r>
              <a:rPr lang="fr-FR" dirty="0" smtClean="0">
                <a:solidFill>
                  <a:srgbClr val="000000"/>
                </a:solidFill>
                <a:latin typeface="Cambria Math" panose="02040503050406030204" pitchFamily="18" charset="0"/>
              </a:rPr>
              <a:t>- </a:t>
            </a:r>
            <a:r>
              <a:rPr lang="fr-FR" b="1" dirty="0">
                <a:solidFill>
                  <a:srgbClr val="000000"/>
                </a:solidFill>
                <a:latin typeface="Cambria Math" panose="02040503050406030204" pitchFamily="18" charset="0"/>
              </a:rPr>
              <a:t>Bilan des énergies</a:t>
            </a:r>
            <a:r>
              <a:rPr lang="fr-FR" b="1" dirty="0"/>
              <a:t> </a:t>
            </a:r>
          </a:p>
        </p:txBody>
      </p:sp>
      <p:sp>
        <p:nvSpPr>
          <p:cNvPr id="4" name="Rectangle 3"/>
          <p:cNvSpPr/>
          <p:nvPr/>
        </p:nvSpPr>
        <p:spPr>
          <a:xfrm>
            <a:off x="612775" y="2673895"/>
            <a:ext cx="8423722" cy="646331"/>
          </a:xfrm>
          <a:prstGeom prst="rect">
            <a:avLst/>
          </a:prstGeom>
        </p:spPr>
        <p:txBody>
          <a:bodyPr wrap="square">
            <a:spAutoFit/>
          </a:bodyPr>
          <a:lstStyle/>
          <a:p>
            <a:r>
              <a:rPr lang="fr-FR" dirty="0">
                <a:solidFill>
                  <a:srgbClr val="000000"/>
                </a:solidFill>
                <a:latin typeface="Cambria Math" panose="02040503050406030204" pitchFamily="18" charset="0"/>
              </a:rPr>
              <a:t>L'étude d'un système électromécanique permet l'établissement d'une relation simple pour exprimer le couple. </a:t>
            </a:r>
            <a:endParaRPr lang="fr-FR" dirty="0"/>
          </a:p>
        </p:txBody>
      </p:sp>
      <p:pic>
        <p:nvPicPr>
          <p:cNvPr id="5" name="Image 4"/>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763688" y="3284984"/>
            <a:ext cx="6605609" cy="2816433"/>
          </a:xfrm>
          <a:prstGeom prst="rect">
            <a:avLst/>
          </a:prstGeom>
        </p:spPr>
      </p:pic>
      <p:pic>
        <p:nvPicPr>
          <p:cNvPr id="12" name="Image 11"/>
          <p:cNvPicPr>
            <a:picLocks noChangeAspect="1"/>
          </p:cNvPicPr>
          <p:nvPr/>
        </p:nvPicPr>
        <p:blipFill rotWithShape="1">
          <a:blip r:embed="rId5"/>
          <a:srcRect t="27000"/>
          <a:stretch/>
        </p:blipFill>
        <p:spPr>
          <a:xfrm>
            <a:off x="3275856" y="6216161"/>
            <a:ext cx="4562475" cy="584076"/>
          </a:xfrm>
          <a:prstGeom prst="rect">
            <a:avLst/>
          </a:prstGeom>
        </p:spPr>
      </p:pic>
      <p:sp>
        <p:nvSpPr>
          <p:cNvPr id="13" name="ZoneTexte 12"/>
          <p:cNvSpPr txBox="1"/>
          <p:nvPr/>
        </p:nvSpPr>
        <p:spPr>
          <a:xfrm>
            <a:off x="395536" y="6237312"/>
            <a:ext cx="3024336"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Le système est conservatif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588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Conversion électromécanique de l’énergie</a:t>
            </a:r>
            <a:endParaRPr lang="fr-FR" dirty="0">
              <a:solidFill>
                <a:srgbClr val="FF0000"/>
              </a:solidFill>
            </a:endParaRPr>
          </a:p>
        </p:txBody>
      </p:sp>
      <p:sp>
        <p:nvSpPr>
          <p:cNvPr id="3" name="Rectangle 2"/>
          <p:cNvSpPr/>
          <p:nvPr/>
        </p:nvSpPr>
        <p:spPr>
          <a:xfrm>
            <a:off x="612774" y="1923382"/>
            <a:ext cx="6695529" cy="1200329"/>
          </a:xfrm>
          <a:prstGeom prst="rect">
            <a:avLst/>
          </a:prstGeom>
        </p:spPr>
        <p:txBody>
          <a:bodyPr wrap="square">
            <a:spAutoFit/>
          </a:bodyPr>
          <a:lstStyle/>
          <a:p>
            <a:r>
              <a:rPr lang="fr-FR" dirty="0">
                <a:solidFill>
                  <a:srgbClr val="FF0000"/>
                </a:solidFill>
                <a:latin typeface="Cambria Math" panose="02040503050406030204" pitchFamily="18" charset="0"/>
              </a:rPr>
              <a:t>Système électromécanique à un seul bobinage </a:t>
            </a:r>
            <a:endParaRPr lang="fr-FR" dirty="0" smtClean="0">
              <a:solidFill>
                <a:srgbClr val="FF0000"/>
              </a:solidFill>
              <a:latin typeface="Cambria Math" panose="02040503050406030204" pitchFamily="18" charset="0"/>
            </a:endParaRPr>
          </a:p>
          <a:p>
            <a:endParaRPr lang="fr-FR" dirty="0">
              <a:solidFill>
                <a:srgbClr val="000000"/>
              </a:solidFill>
              <a:latin typeface="Cambria Math" panose="02040503050406030204" pitchFamily="18" charset="0"/>
            </a:endParaRPr>
          </a:p>
          <a:p>
            <a:r>
              <a:rPr lang="fr-FR" dirty="0" smtClean="0">
                <a:solidFill>
                  <a:srgbClr val="000000"/>
                </a:solidFill>
                <a:latin typeface="Cambria Math" panose="02040503050406030204" pitchFamily="18" charset="0"/>
              </a:rPr>
              <a:t>- </a:t>
            </a:r>
            <a:r>
              <a:rPr lang="fr-FR" b="1" dirty="0" smtClean="0">
                <a:solidFill>
                  <a:srgbClr val="000000"/>
                </a:solidFill>
                <a:latin typeface="Cambria Math" panose="02040503050406030204" pitchFamily="18" charset="0"/>
              </a:rPr>
              <a:t>Energie magnétique emmagasinée et Co énergie</a:t>
            </a:r>
            <a:r>
              <a:rPr lang="fr-FR" b="1" dirty="0"/>
              <a:t/>
            </a:r>
            <a:br>
              <a:rPr lang="fr-FR" b="1" dirty="0"/>
            </a:br>
            <a:endParaRPr lang="fr-FR" b="1" dirty="0"/>
          </a:p>
        </p:txBody>
      </p:sp>
      <p:sp>
        <p:nvSpPr>
          <p:cNvPr id="12" name="Rectangle 11"/>
          <p:cNvSpPr/>
          <p:nvPr/>
        </p:nvSpPr>
        <p:spPr>
          <a:xfrm>
            <a:off x="332378" y="2871610"/>
            <a:ext cx="8271321" cy="923330"/>
          </a:xfrm>
          <a:prstGeom prst="rect">
            <a:avLst/>
          </a:prstGeom>
        </p:spPr>
        <p:txBody>
          <a:bodyPr wrap="square">
            <a:spAutoFit/>
          </a:bodyPr>
          <a:lstStyle/>
          <a:p>
            <a:r>
              <a:rPr lang="fr-FR" dirty="0">
                <a:solidFill>
                  <a:srgbClr val="000000"/>
                </a:solidFill>
                <a:latin typeface="Cambria Math" panose="02040503050406030204" pitchFamily="18" charset="0"/>
              </a:rPr>
              <a:t>la figure ci contre présente une caractéristique magnétique d'un système à un seul bobinage comportant N spires parcouru par un courant i.</a:t>
            </a:r>
            <a:r>
              <a:rPr lang="fr-FR" dirty="0"/>
              <a:t> </a:t>
            </a:r>
            <a:br>
              <a:rPr lang="fr-FR" dirty="0"/>
            </a:br>
            <a:endParaRPr lang="fr-FR" dirty="0"/>
          </a:p>
        </p:txBody>
      </p:sp>
      <p:pic>
        <p:nvPicPr>
          <p:cNvPr id="13" name="Image 12"/>
          <p:cNvPicPr>
            <a:picLocks noChangeAspect="1"/>
          </p:cNvPicPr>
          <p:nvPr/>
        </p:nvPicPr>
        <p:blipFill rotWithShape="1">
          <a:blip r:embed="rId3"/>
          <a:srcRect b="14222"/>
          <a:stretch/>
        </p:blipFill>
        <p:spPr>
          <a:xfrm>
            <a:off x="5076056" y="3629455"/>
            <a:ext cx="3168352" cy="3138795"/>
          </a:xfrm>
          <a:prstGeom prst="rect">
            <a:avLst/>
          </a:prstGeom>
        </p:spPr>
      </p:pic>
      <p:pic>
        <p:nvPicPr>
          <p:cNvPr id="15" name="Image 14"/>
          <p:cNvPicPr>
            <a:picLocks noChangeAspect="1"/>
          </p:cNvPicPr>
          <p:nvPr/>
        </p:nvPicPr>
        <p:blipFill rotWithShape="1">
          <a:blip r:embed="rId4"/>
          <a:srcRect t="10902"/>
          <a:stretch/>
        </p:blipFill>
        <p:spPr>
          <a:xfrm>
            <a:off x="332378" y="3631867"/>
            <a:ext cx="4031234" cy="2657887"/>
          </a:xfrm>
          <a:prstGeom prst="rect">
            <a:avLst/>
          </a:prstGeom>
        </p:spPr>
      </p:pic>
    </p:spTree>
    <p:extLst>
      <p:ext uri="{BB962C8B-B14F-4D97-AF65-F5344CB8AC3E}">
        <p14:creationId xmlns:p14="http://schemas.microsoft.com/office/powerpoint/2010/main" val="1683518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Conversion électromécanique de l’énergie</a:t>
            </a:r>
            <a:endParaRPr lang="fr-FR" dirty="0">
              <a:solidFill>
                <a:srgbClr val="FF0000"/>
              </a:solidFill>
            </a:endParaRPr>
          </a:p>
        </p:txBody>
      </p:sp>
      <p:sp>
        <p:nvSpPr>
          <p:cNvPr id="3" name="Rectangle 2"/>
          <p:cNvSpPr/>
          <p:nvPr/>
        </p:nvSpPr>
        <p:spPr>
          <a:xfrm>
            <a:off x="612774" y="1923382"/>
            <a:ext cx="6695529" cy="369332"/>
          </a:xfrm>
          <a:prstGeom prst="rect">
            <a:avLst/>
          </a:prstGeom>
        </p:spPr>
        <p:txBody>
          <a:bodyPr wrap="square">
            <a:spAutoFit/>
          </a:bodyPr>
          <a:lstStyle/>
          <a:p>
            <a:r>
              <a:rPr lang="fr-FR" dirty="0">
                <a:solidFill>
                  <a:srgbClr val="FF0000"/>
                </a:solidFill>
                <a:latin typeface="Cambria Math" panose="02040503050406030204" pitchFamily="18" charset="0"/>
              </a:rPr>
              <a:t>Système électromécanique à un seul bobinage </a:t>
            </a:r>
            <a:endParaRPr lang="fr-FR" dirty="0" smtClean="0">
              <a:solidFill>
                <a:srgbClr val="FF0000"/>
              </a:solidFill>
              <a:latin typeface="Cambria Math" panose="02040503050406030204" pitchFamily="18" charset="0"/>
            </a:endParaRPr>
          </a:p>
        </p:txBody>
      </p:sp>
      <p:pic>
        <p:nvPicPr>
          <p:cNvPr id="4" name="Image 3"/>
          <p:cNvPicPr>
            <a:picLocks noChangeAspect="1"/>
          </p:cNvPicPr>
          <p:nvPr/>
        </p:nvPicPr>
        <p:blipFill>
          <a:blip r:embed="rId3"/>
          <a:stretch>
            <a:fillRect/>
          </a:stretch>
        </p:blipFill>
        <p:spPr>
          <a:xfrm>
            <a:off x="307975" y="2558164"/>
            <a:ext cx="8216514" cy="3378870"/>
          </a:xfrm>
          <a:prstGeom prst="rect">
            <a:avLst/>
          </a:prstGeom>
        </p:spPr>
      </p:pic>
    </p:spTree>
    <p:extLst>
      <p:ext uri="{BB962C8B-B14F-4D97-AF65-F5344CB8AC3E}">
        <p14:creationId xmlns:p14="http://schemas.microsoft.com/office/powerpoint/2010/main" val="127606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Introduction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57200" y="1631092"/>
            <a:ext cx="8216081" cy="1692771"/>
          </a:xfrm>
          <a:prstGeom prst="rect">
            <a:avLst/>
          </a:prstGeom>
        </p:spPr>
        <p:txBody>
          <a:bodyPr wrap="square">
            <a:spAutoFit/>
          </a:bodyPr>
          <a:lstStyle/>
          <a:p>
            <a:pPr marL="342900" indent="-342900">
              <a:buFont typeface="Wingdings" panose="05000000000000000000" pitchFamily="2" charset="2"/>
              <a:buChar char="§"/>
            </a:pP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machines électriques constituent aujourd’hui l’une des principales forces motrices de la civilisation contemporaine. Elles sont quasiment omniprésentes dans les industries : production d’énergie électrique, transport (voitures, trains, avions), robotique, machines à outils, usages domestiques... etc.</a:t>
            </a:r>
            <a:r>
              <a:rPr lang="fr-FR" sz="2400" dirty="0">
                <a:latin typeface="Times New Roman" panose="02020603050405020304" pitchFamily="18" charset="0"/>
                <a:cs typeface="Times New Roman" panose="02020603050405020304" pitchFamily="18" charset="0"/>
              </a:rPr>
              <a:t> </a:t>
            </a:r>
          </a:p>
        </p:txBody>
      </p:sp>
      <p:pic>
        <p:nvPicPr>
          <p:cNvPr id="2052" name="Picture 4" descr="Guide Moteurs électriques | 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61993"/>
            <a:ext cx="2762301" cy="18683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Moteurs universels : qu'est-ce qu'ils sont, parents et fonctionnemen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Moteurs universels : qu'est-ce qu'ils sont, parents et fonctionnement"/>
          <p:cNvSpPr>
            <a:spLocks noChangeAspect="1" noChangeArrowheads="1"/>
          </p:cNvSpPr>
          <p:nvPr/>
        </p:nvSpPr>
        <p:spPr bwMode="auto">
          <a:xfrm>
            <a:off x="1476629" y="11128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8" name="Picture 10" descr="Comment vérifier le moteur avec un multimè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373216"/>
            <a:ext cx="2762301" cy="15541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quipmake : un moteur électrique de 300 ch pesant moins de 10 k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5203857"/>
            <a:ext cx="2813250" cy="16504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obotique dans la production automobile classique et nouvelle | Digi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83" y="3408131"/>
            <a:ext cx="2688233" cy="186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35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Procédés mathématiques de modélisation des ME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10493" y="1483708"/>
            <a:ext cx="5652119" cy="369332"/>
          </a:xfrm>
          <a:prstGeom prst="rect">
            <a:avLst/>
          </a:prstGeom>
        </p:spPr>
        <p:txBody>
          <a:bodyPr wrap="square">
            <a:spAutoFit/>
          </a:bodyPr>
          <a:lstStyle/>
          <a:p>
            <a:r>
              <a:rPr lang="fr-FR" dirty="0">
                <a:solidFill>
                  <a:srgbClr val="FF0000"/>
                </a:solidFill>
                <a:latin typeface="Cambria Math" panose="02040503050406030204" pitchFamily="18" charset="0"/>
              </a:rPr>
              <a:t>- </a:t>
            </a:r>
            <a:r>
              <a:rPr lang="fr-FR" dirty="0" smtClean="0">
                <a:solidFill>
                  <a:srgbClr val="FF0000"/>
                </a:solidFill>
                <a:latin typeface="Cambria Math" panose="02040503050406030204" pitchFamily="18" charset="0"/>
              </a:rPr>
              <a:t>Conversion électromécanique de l’énergie</a:t>
            </a:r>
            <a:endParaRPr lang="fr-FR" dirty="0">
              <a:solidFill>
                <a:srgbClr val="FF0000"/>
              </a:solidFill>
            </a:endParaRPr>
          </a:p>
        </p:txBody>
      </p:sp>
      <p:sp>
        <p:nvSpPr>
          <p:cNvPr id="5" name="Rectangle 4"/>
          <p:cNvSpPr/>
          <p:nvPr/>
        </p:nvSpPr>
        <p:spPr>
          <a:xfrm>
            <a:off x="307975" y="1853040"/>
            <a:ext cx="8172400" cy="646331"/>
          </a:xfrm>
          <a:prstGeom prst="rect">
            <a:avLst/>
          </a:prstGeom>
        </p:spPr>
        <p:txBody>
          <a:bodyPr wrap="square">
            <a:spAutoFit/>
          </a:bodyPr>
          <a:lstStyle/>
          <a:p>
            <a:r>
              <a:rPr lang="fr-FR" dirty="0">
                <a:solidFill>
                  <a:srgbClr val="FF0000"/>
                </a:solidFill>
                <a:latin typeface="Cambria Math" panose="02040503050406030204" pitchFamily="18" charset="0"/>
              </a:rPr>
              <a:t>Equations dynamiques des Système électromécaniques linéaires</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2" name="Image 11"/>
          <p:cNvPicPr>
            <a:picLocks noChangeAspect="1"/>
          </p:cNvPicPr>
          <p:nvPr/>
        </p:nvPicPr>
        <p:blipFill>
          <a:blip r:embed="rId3"/>
          <a:stretch>
            <a:fillRect/>
          </a:stretch>
        </p:blipFill>
        <p:spPr>
          <a:xfrm>
            <a:off x="1103431" y="2204864"/>
            <a:ext cx="6947160" cy="3294875"/>
          </a:xfrm>
          <a:prstGeom prst="rect">
            <a:avLst/>
          </a:prstGeom>
        </p:spPr>
      </p:pic>
      <p:pic>
        <p:nvPicPr>
          <p:cNvPr id="13" name="Image 12"/>
          <p:cNvPicPr>
            <a:picLocks noChangeAspect="1"/>
          </p:cNvPicPr>
          <p:nvPr/>
        </p:nvPicPr>
        <p:blipFill>
          <a:blip r:embed="rId4"/>
          <a:stretch>
            <a:fillRect/>
          </a:stretch>
        </p:blipFill>
        <p:spPr>
          <a:xfrm>
            <a:off x="917575" y="5589240"/>
            <a:ext cx="6634657" cy="1179018"/>
          </a:xfrm>
          <a:prstGeom prst="rect">
            <a:avLst/>
          </a:prstGeom>
        </p:spPr>
      </p:pic>
    </p:spTree>
    <p:extLst>
      <p:ext uri="{BB962C8B-B14F-4D97-AF65-F5344CB8AC3E}">
        <p14:creationId xmlns:p14="http://schemas.microsoft.com/office/powerpoint/2010/main" val="37404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Introduction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a:blip r:embed="rId3"/>
          <a:stretch>
            <a:fillRect/>
          </a:stretch>
        </p:blipFill>
        <p:spPr>
          <a:xfrm>
            <a:off x="307975" y="1902698"/>
            <a:ext cx="8635322" cy="3468664"/>
          </a:xfrm>
          <a:prstGeom prst="rect">
            <a:avLst/>
          </a:prstGeom>
        </p:spPr>
      </p:pic>
      <p:sp>
        <p:nvSpPr>
          <p:cNvPr id="4" name="AutoShape 6" descr="Moteurs universels : qu'est-ce qu'ils sont, parents et fonctionnemen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Moteurs universels : qu'est-ce qu'ils sont, parents et fonctionnement"/>
          <p:cNvSpPr>
            <a:spLocks noChangeAspect="1" noChangeArrowheads="1"/>
          </p:cNvSpPr>
          <p:nvPr/>
        </p:nvSpPr>
        <p:spPr bwMode="auto">
          <a:xfrm>
            <a:off x="1476629" y="11128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8098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2. Structure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70719" y="1844824"/>
            <a:ext cx="8216081" cy="1877437"/>
          </a:xfrm>
          <a:prstGeom prst="rect">
            <a:avLst/>
          </a:prstGeom>
        </p:spPr>
        <p:txBody>
          <a:bodyPr wrap="square">
            <a:spAutoFit/>
          </a:bodyPr>
          <a:lstStyle/>
          <a:p>
            <a:pPr marL="285750" indent="-28575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Les machines électriques tournantes sont constituées d’une partie fixe, le stator, et d’une partie tournante, le </a:t>
            </a:r>
            <a:r>
              <a:rPr lang="fr-FR" dirty="0" smtClean="0">
                <a:latin typeface="Times New Roman" panose="02020603050405020304" pitchFamily="18" charset="0"/>
                <a:cs typeface="Times New Roman" panose="02020603050405020304" pitchFamily="18" charset="0"/>
              </a:rPr>
              <a:t>rotor</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Ces </a:t>
            </a:r>
            <a:r>
              <a:rPr lang="fr-FR" dirty="0">
                <a:latin typeface="Times New Roman" panose="02020603050405020304" pitchFamily="18" charset="0"/>
                <a:cs typeface="Times New Roman" panose="02020603050405020304" pitchFamily="18" charset="0"/>
              </a:rPr>
              <a:t>deux parties sont séparées par un entrefer, qui peut être constant, on parle alors de machines à pôles lisses, ou variable, dans le cas des machines à pôles saillants</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133573" y="3429000"/>
            <a:ext cx="5288831" cy="2687767"/>
          </a:xfrm>
          <a:prstGeom prst="rect">
            <a:avLst/>
          </a:prstGeom>
        </p:spPr>
      </p:pic>
      <p:pic>
        <p:nvPicPr>
          <p:cNvPr id="12" name="Image 11"/>
          <p:cNvPicPr>
            <a:picLocks noChangeAspect="1"/>
          </p:cNvPicPr>
          <p:nvPr/>
        </p:nvPicPr>
        <p:blipFill>
          <a:blip r:embed="rId4"/>
          <a:stretch>
            <a:fillRect/>
          </a:stretch>
        </p:blipFill>
        <p:spPr>
          <a:xfrm>
            <a:off x="4443214" y="4114987"/>
            <a:ext cx="4243586" cy="1635374"/>
          </a:xfrm>
          <a:prstGeom prst="rect">
            <a:avLst/>
          </a:prstGeom>
        </p:spPr>
      </p:pic>
    </p:spTree>
    <p:extLst>
      <p:ext uri="{BB962C8B-B14F-4D97-AF65-F5344CB8AC3E}">
        <p14:creationId xmlns:p14="http://schemas.microsoft.com/office/powerpoint/2010/main" val="150374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63959" y="1639079"/>
            <a:ext cx="8216081" cy="2123658"/>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On distingue plusieurs catégories de machines électriques selon </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Leur </a:t>
            </a:r>
            <a:r>
              <a:rPr lang="fr-FR" b="1" dirty="0">
                <a:solidFill>
                  <a:srgbClr val="FF0000"/>
                </a:solidFill>
                <a:latin typeface="Times New Roman" panose="02020603050405020304" pitchFamily="18" charset="0"/>
                <a:cs typeface="Times New Roman" panose="02020603050405020304" pitchFamily="18" charset="0"/>
              </a:rPr>
              <a:t>alimentation statorique </a:t>
            </a:r>
            <a:r>
              <a:rPr lang="fr-FR" dirty="0">
                <a:latin typeface="Times New Roman" panose="02020603050405020304" pitchFamily="18" charset="0"/>
                <a:cs typeface="Times New Roman" panose="02020603050405020304" pitchFamily="18" charset="0"/>
              </a:rPr>
              <a:t>: continue ou alternative </a:t>
            </a:r>
            <a:r>
              <a:rPr lang="fr-F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Leur </a:t>
            </a:r>
            <a:r>
              <a:rPr lang="fr-FR" b="1" dirty="0">
                <a:solidFill>
                  <a:srgbClr val="FF0000"/>
                </a:solidFill>
                <a:latin typeface="Times New Roman" panose="02020603050405020304" pitchFamily="18" charset="0"/>
                <a:cs typeface="Times New Roman" panose="02020603050405020304" pitchFamily="18" charset="0"/>
              </a:rPr>
              <a:t>rotor </a:t>
            </a:r>
            <a:r>
              <a:rPr lang="fr-FR" dirty="0">
                <a:latin typeface="Times New Roman" panose="02020603050405020304" pitchFamily="18" charset="0"/>
                <a:cs typeface="Times New Roman" panose="02020603050405020304" pitchFamily="18" charset="0"/>
              </a:rPr>
              <a:t>: bobiné excité, bobiné en court-circuit, à aimant permanent, à </a:t>
            </a:r>
            <a:r>
              <a:rPr lang="fr-FR" dirty="0" smtClean="0">
                <a:latin typeface="Times New Roman" panose="02020603050405020304" pitchFamily="18" charset="0"/>
                <a:cs typeface="Times New Roman" panose="02020603050405020304" pitchFamily="18" charset="0"/>
              </a:rPr>
              <a:t>réluctance variable</a:t>
            </a:r>
            <a:r>
              <a:rPr lang="fr-FR" dirty="0">
                <a:latin typeface="Times New Roman" panose="02020603050405020304" pitchFamily="18" charset="0"/>
                <a:cs typeface="Times New Roman" panose="02020603050405020304" pitchFamily="18" charset="0"/>
              </a:rPr>
              <a:t>, à cage, </a:t>
            </a:r>
            <a:r>
              <a:rPr lang="fr-FR" dirty="0" smtClean="0">
                <a:latin typeface="Times New Roman" panose="02020603050405020304" pitchFamily="18" charset="0"/>
                <a:cs typeface="Times New Roman" panose="02020603050405020304" pitchFamily="18" charset="0"/>
              </a:rPr>
              <a:t>etc.</a:t>
            </a:r>
          </a:p>
          <a:p>
            <a:pPr marL="285750" indent="-285750">
              <a:buFont typeface="Wingdings" panose="05000000000000000000" pitchFamily="2" charset="2"/>
              <a:buChar char="Ø"/>
            </a:pPr>
            <a:r>
              <a:rPr lang="fr-FR" b="1" dirty="0" smtClean="0">
                <a:solidFill>
                  <a:srgbClr val="FF0000"/>
                </a:solidFill>
                <a:latin typeface="Times New Roman" panose="02020603050405020304" pitchFamily="18" charset="0"/>
                <a:cs typeface="Times New Roman" panose="02020603050405020304" pitchFamily="18" charset="0"/>
              </a:rPr>
              <a:t>Leur </a:t>
            </a:r>
            <a:r>
              <a:rPr lang="fr-FR" b="1" dirty="0">
                <a:solidFill>
                  <a:srgbClr val="FF0000"/>
                </a:solidFill>
                <a:latin typeface="Times New Roman" panose="02020603050405020304" pitchFamily="18" charset="0"/>
                <a:cs typeface="Times New Roman" panose="02020603050405020304" pitchFamily="18" charset="0"/>
              </a:rPr>
              <a:t>entrefer </a:t>
            </a:r>
            <a:r>
              <a:rPr lang="fr-FR" dirty="0">
                <a:latin typeface="Times New Roman" panose="02020603050405020304" pitchFamily="18" charset="0"/>
                <a:cs typeface="Times New Roman" panose="02020603050405020304" pitchFamily="18" charset="0"/>
              </a:rPr>
              <a:t>: pôles lisses ou saillants </a:t>
            </a:r>
            <a:br>
              <a:rPr lang="fr-FR"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162049" y="3501008"/>
            <a:ext cx="6819900" cy="3238500"/>
          </a:xfrm>
          <a:prstGeom prst="rect">
            <a:avLst/>
          </a:prstGeom>
        </p:spPr>
      </p:pic>
    </p:spTree>
    <p:extLst>
      <p:ext uri="{BB962C8B-B14F-4D97-AF65-F5344CB8AC3E}">
        <p14:creationId xmlns:p14="http://schemas.microsoft.com/office/powerpoint/2010/main" val="15603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738664"/>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c,c</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55575" y="1953994"/>
            <a:ext cx="4504851" cy="4678204"/>
          </a:xfrm>
          <a:prstGeom prst="rect">
            <a:avLst/>
          </a:prstGeom>
        </p:spPr>
        <p:txBody>
          <a:bodyPr wrap="square">
            <a:spAutoFit/>
          </a:bodyPr>
          <a:lstStyle/>
          <a:p>
            <a:pPr marL="285750" indent="-285750">
              <a:buFont typeface="Wingdings" panose="05000000000000000000" pitchFamily="2" charset="2"/>
              <a:buChar char="§"/>
            </a:pPr>
            <a:r>
              <a:rPr lang="fr-FR" sz="2000" dirty="0">
                <a:solidFill>
                  <a:srgbClr val="000000"/>
                </a:solidFill>
                <a:latin typeface="Times New Roman" panose="02020603050405020304" pitchFamily="18" charset="0"/>
              </a:rPr>
              <a:t>Les machines DC sont les premières à apparaître parmi les machines électriques. </a:t>
            </a:r>
          </a:p>
          <a:p>
            <a:pPr marL="285750" indent="-285750">
              <a:buFont typeface="Wingdings" panose="05000000000000000000" pitchFamily="2" charset="2"/>
              <a:buChar char="§"/>
            </a:pPr>
            <a:r>
              <a:rPr lang="fr-FR" sz="2000" dirty="0" smtClean="0">
                <a:solidFill>
                  <a:srgbClr val="000000"/>
                </a:solidFill>
                <a:latin typeface="Times New Roman" panose="02020603050405020304" pitchFamily="18" charset="0"/>
              </a:rPr>
              <a:t>Leur </a:t>
            </a:r>
            <a:r>
              <a:rPr lang="fr-FR" sz="2000" dirty="0">
                <a:solidFill>
                  <a:srgbClr val="000000"/>
                </a:solidFill>
                <a:latin typeface="Times New Roman" panose="02020603050405020304" pitchFamily="18" charset="0"/>
              </a:rPr>
              <a:t>principe de fonctionnement repose sur : </a:t>
            </a:r>
            <a:r>
              <a:rPr lang="fr-FR" sz="2000" b="1" dirty="0">
                <a:solidFill>
                  <a:srgbClr val="FF0000"/>
                </a:solidFill>
                <a:latin typeface="Times New Roman" panose="02020603050405020304" pitchFamily="18" charset="0"/>
              </a:rPr>
              <a:t>le stator (inducteur</a:t>
            </a:r>
            <a:r>
              <a:rPr lang="fr-FR" sz="2000" dirty="0">
                <a:solidFill>
                  <a:srgbClr val="000000"/>
                </a:solidFill>
                <a:latin typeface="Times New Roman" panose="02020603050405020304" pitchFamily="18" charset="0"/>
              </a:rPr>
              <a:t>) fournit un champ magnétique de direction et sens constants dans l’entrefer (via un électro-aimant ou un aimant permanent). </a:t>
            </a:r>
          </a:p>
          <a:p>
            <a:pPr marL="285750" indent="-285750">
              <a:buFont typeface="Wingdings" panose="05000000000000000000" pitchFamily="2" charset="2"/>
              <a:buChar char="§"/>
            </a:pPr>
            <a:r>
              <a:rPr lang="fr-FR" sz="2000" b="1" dirty="0" smtClean="0">
                <a:solidFill>
                  <a:srgbClr val="FF0000"/>
                </a:solidFill>
                <a:latin typeface="Times New Roman" panose="02020603050405020304" pitchFamily="18" charset="0"/>
              </a:rPr>
              <a:t>Le </a:t>
            </a:r>
            <a:r>
              <a:rPr lang="fr-FR" sz="2000" b="1" dirty="0">
                <a:solidFill>
                  <a:srgbClr val="FF0000"/>
                </a:solidFill>
                <a:latin typeface="Times New Roman" panose="02020603050405020304" pitchFamily="18" charset="0"/>
              </a:rPr>
              <a:t>rotor (induit) </a:t>
            </a:r>
            <a:r>
              <a:rPr lang="fr-FR" sz="2000" dirty="0">
                <a:solidFill>
                  <a:srgbClr val="000000"/>
                </a:solidFill>
                <a:latin typeface="Times New Roman" panose="02020603050405020304" pitchFamily="18" charset="0"/>
              </a:rPr>
              <a:t>est équipé d’un certain nombre d’électro-aimants (spires) dont la polarité est inversible par un système mécanique de </a:t>
            </a:r>
            <a:r>
              <a:rPr lang="fr-FR" sz="2000" b="1" dirty="0">
                <a:solidFill>
                  <a:srgbClr val="FF0000"/>
                </a:solidFill>
                <a:latin typeface="Times New Roman" panose="02020603050405020304" pitchFamily="18" charset="0"/>
              </a:rPr>
              <a:t>balais-collecteurs</a:t>
            </a:r>
            <a:r>
              <a:rPr lang="fr-FR" sz="2000" b="1" dirty="0">
                <a:solidFill>
                  <a:srgbClr val="FF0000"/>
                </a:solidFill>
              </a:rPr>
              <a:t> </a:t>
            </a:r>
            <a:r>
              <a:rPr lang="fr-FR" b="1" dirty="0">
                <a:solidFill>
                  <a:srgbClr val="FF0000"/>
                </a:solidFill>
              </a:rPr>
              <a:t/>
            </a:r>
            <a:br>
              <a:rPr lang="fr-FR" b="1" dirty="0">
                <a:solidFill>
                  <a:srgbClr val="FF0000"/>
                </a:solidFill>
              </a:rPr>
            </a:br>
            <a:endParaRPr lang="fr-FR" b="1" dirty="0">
              <a:solidFill>
                <a:srgbClr val="FF0000"/>
              </a:solidFill>
            </a:endParaRPr>
          </a:p>
        </p:txBody>
      </p:sp>
      <p:pic>
        <p:nvPicPr>
          <p:cNvPr id="12" name="Image 11"/>
          <p:cNvPicPr>
            <a:picLocks noChangeAspect="1"/>
          </p:cNvPicPr>
          <p:nvPr/>
        </p:nvPicPr>
        <p:blipFill>
          <a:blip r:embed="rId3"/>
          <a:stretch>
            <a:fillRect/>
          </a:stretch>
        </p:blipFill>
        <p:spPr>
          <a:xfrm>
            <a:off x="4660426" y="2060848"/>
            <a:ext cx="4271092" cy="4464496"/>
          </a:xfrm>
          <a:prstGeom prst="rect">
            <a:avLst/>
          </a:prstGeom>
        </p:spPr>
      </p:pic>
    </p:spTree>
    <p:extLst>
      <p:ext uri="{BB962C8B-B14F-4D97-AF65-F5344CB8AC3E}">
        <p14:creationId xmlns:p14="http://schemas.microsoft.com/office/powerpoint/2010/main" val="354931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738664"/>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c,c</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pic>
        <p:nvPicPr>
          <p:cNvPr id="7170" name="Picture 2" descr="REBOBINAGE BOBINAGE &quot;LABOBINE&quot; - 049 - Moteur à balais qui crachent le f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83" y="2173185"/>
            <a:ext cx="5400600" cy="465051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stretch>
            <a:fillRect/>
          </a:stretch>
        </p:blipFill>
        <p:spPr>
          <a:xfrm>
            <a:off x="5436096" y="2919718"/>
            <a:ext cx="3566368" cy="3600400"/>
          </a:xfrm>
          <a:prstGeom prst="rect">
            <a:avLst/>
          </a:prstGeom>
        </p:spPr>
      </p:pic>
    </p:spTree>
    <p:extLst>
      <p:ext uri="{BB962C8B-B14F-4D97-AF65-F5344CB8AC3E}">
        <p14:creationId xmlns:p14="http://schemas.microsoft.com/office/powerpoint/2010/main" val="350608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 Modélisation générale des machines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Classification des machines électriques</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11150" y="1563585"/>
            <a:ext cx="8216081" cy="738664"/>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Les machines à </a:t>
            </a:r>
            <a:r>
              <a:rPr lang="fr-FR" b="1" dirty="0" err="1" smtClean="0">
                <a:latin typeface="Times New Roman" panose="02020603050405020304" pitchFamily="18" charset="0"/>
                <a:cs typeface="Times New Roman" panose="02020603050405020304" pitchFamily="18" charset="0"/>
              </a:rPr>
              <a:t>c,c</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55575" y="1953994"/>
            <a:ext cx="8371656" cy="1231106"/>
          </a:xfrm>
          <a:prstGeom prst="rect">
            <a:avLst/>
          </a:prstGeom>
        </p:spPr>
        <p:txBody>
          <a:bodyPr wrap="square">
            <a:spAutoFit/>
          </a:bodyPr>
          <a:lstStyle/>
          <a:p>
            <a:pPr marL="285750" indent="-28575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polarité de chaque</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spire </a:t>
            </a:r>
            <a:r>
              <a:rPr lang="fr-FR" dirty="0">
                <a:latin typeface="Times New Roman" panose="02020603050405020304" pitchFamily="18" charset="0"/>
                <a:cs typeface="Times New Roman" panose="02020603050405020304" pitchFamily="18" charset="0"/>
              </a:rPr>
              <a:t>est inversée une fois par demi-tour de façon à créer un champ magnétique induit en quadrature avec le champ inducteur pour produire un couple électromagnétique. </a:t>
            </a:r>
            <a:br>
              <a:rPr lang="fr-FR" dirty="0">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7820" y="3211294"/>
            <a:ext cx="8541731" cy="2862322"/>
          </a:xfrm>
          <a:prstGeom prst="rect">
            <a:avLst/>
          </a:prstGeom>
        </p:spPr>
        <p:txBody>
          <a:bodyPr wrap="square">
            <a:spAutoFit/>
          </a:bodyPr>
          <a:lstStyle/>
          <a:p>
            <a:r>
              <a:rPr lang="fr-FR" dirty="0">
                <a:solidFill>
                  <a:srgbClr val="000000"/>
                </a:solidFill>
                <a:latin typeface="Times New Roman" panose="02020603050405020304" pitchFamily="18" charset="0"/>
              </a:rPr>
              <a:t>Suivant la configuration des bobinages statorique et rotorique, il existe 5 sous-catégories de machines DC:</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rPr>
              <a:t>Machine </a:t>
            </a:r>
            <a:r>
              <a:rPr lang="fr-FR" b="1" dirty="0">
                <a:solidFill>
                  <a:srgbClr val="FF0000"/>
                </a:solidFill>
                <a:latin typeface="Times New Roman" panose="02020603050405020304" pitchFamily="18" charset="0"/>
              </a:rPr>
              <a:t>à excitation séparée </a:t>
            </a:r>
            <a:r>
              <a:rPr lang="fr-FR" dirty="0">
                <a:solidFill>
                  <a:srgbClr val="000000"/>
                </a:solidFill>
                <a:latin typeface="Times New Roman" panose="02020603050405020304" pitchFamily="18" charset="0"/>
              </a:rPr>
              <a:t>: le stator et le rotor sont séparément </a:t>
            </a:r>
            <a:r>
              <a:rPr lang="fr-FR" dirty="0" smtClean="0">
                <a:solidFill>
                  <a:srgbClr val="000000"/>
                </a:solidFill>
                <a:latin typeface="Times New Roman" panose="02020603050405020304" pitchFamily="18" charset="0"/>
              </a:rPr>
              <a:t>alimentés.</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rPr>
              <a:t>Machine </a:t>
            </a:r>
            <a:r>
              <a:rPr lang="fr-FR" b="1" dirty="0">
                <a:solidFill>
                  <a:srgbClr val="FF0000"/>
                </a:solidFill>
                <a:latin typeface="Times New Roman" panose="02020603050405020304" pitchFamily="18" charset="0"/>
              </a:rPr>
              <a:t>série </a:t>
            </a:r>
            <a:r>
              <a:rPr lang="fr-FR" dirty="0">
                <a:solidFill>
                  <a:srgbClr val="000000"/>
                </a:solidFill>
                <a:latin typeface="Times New Roman" panose="02020603050405020304" pitchFamily="18" charset="0"/>
              </a:rPr>
              <a:t>: les enroulements statoriques et rotoriques sont montés en </a:t>
            </a:r>
            <a:r>
              <a:rPr lang="fr-FR" dirty="0" smtClean="0">
                <a:solidFill>
                  <a:srgbClr val="000000"/>
                </a:solidFill>
                <a:latin typeface="Times New Roman" panose="02020603050405020304" pitchFamily="18" charset="0"/>
              </a:rPr>
              <a:t>série.</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rPr>
              <a:t>Machine </a:t>
            </a:r>
            <a:r>
              <a:rPr lang="fr-FR" b="1" dirty="0">
                <a:solidFill>
                  <a:srgbClr val="FF0000"/>
                </a:solidFill>
                <a:latin typeface="Times New Roman" panose="02020603050405020304" pitchFamily="18" charset="0"/>
              </a:rPr>
              <a:t>shunt ou à excitation parallèle </a:t>
            </a:r>
            <a:r>
              <a:rPr lang="fr-FR" dirty="0">
                <a:solidFill>
                  <a:srgbClr val="000000"/>
                </a:solidFill>
                <a:latin typeface="Times New Roman" panose="02020603050405020304" pitchFamily="18" charset="0"/>
              </a:rPr>
              <a:t>: les enroulements inducteur et induit sont</a:t>
            </a:r>
          </a:p>
          <a:p>
            <a:r>
              <a:rPr lang="fr-FR" dirty="0">
                <a:solidFill>
                  <a:srgbClr val="000000"/>
                </a:solidFill>
                <a:latin typeface="Times New Roman" panose="02020603050405020304" pitchFamily="18" charset="0"/>
              </a:rPr>
              <a:t>montés en </a:t>
            </a:r>
            <a:r>
              <a:rPr lang="fr-FR" dirty="0" smtClean="0">
                <a:solidFill>
                  <a:srgbClr val="000000"/>
                </a:solidFill>
                <a:latin typeface="Times New Roman" panose="02020603050405020304" pitchFamily="18" charset="0"/>
              </a:rPr>
              <a:t>parallèle.</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rPr>
              <a:t>Machine </a:t>
            </a:r>
            <a:r>
              <a:rPr lang="fr-FR" b="1" dirty="0">
                <a:solidFill>
                  <a:srgbClr val="FF0000"/>
                </a:solidFill>
                <a:latin typeface="Times New Roman" panose="02020603050405020304" pitchFamily="18" charset="0"/>
              </a:rPr>
              <a:t>à excitation composée </a:t>
            </a:r>
            <a:r>
              <a:rPr lang="fr-FR" dirty="0">
                <a:solidFill>
                  <a:srgbClr val="000000"/>
                </a:solidFill>
                <a:latin typeface="Times New Roman" panose="02020603050405020304" pitchFamily="18" charset="0"/>
              </a:rPr>
              <a:t>: une partie du stator est montée en série avec le rotor</a:t>
            </a:r>
          </a:p>
          <a:p>
            <a:r>
              <a:rPr lang="fr-FR" dirty="0">
                <a:solidFill>
                  <a:srgbClr val="000000"/>
                </a:solidFill>
                <a:latin typeface="Times New Roman" panose="02020603050405020304" pitchFamily="18" charset="0"/>
              </a:rPr>
              <a:t>et une autre est de type </a:t>
            </a:r>
            <a:r>
              <a:rPr lang="fr-FR" dirty="0" smtClean="0">
                <a:solidFill>
                  <a:srgbClr val="000000"/>
                </a:solidFill>
                <a:latin typeface="Times New Roman" panose="02020603050405020304" pitchFamily="18" charset="0"/>
              </a:rPr>
              <a:t>shunt.</a:t>
            </a:r>
          </a:p>
          <a:p>
            <a:pPr marL="285750" indent="-285750">
              <a:buFont typeface="Wingdings" panose="05000000000000000000" pitchFamily="2" charset="2"/>
              <a:buChar char="ü"/>
            </a:pPr>
            <a:r>
              <a:rPr lang="fr-FR" b="1" dirty="0" smtClean="0">
                <a:solidFill>
                  <a:srgbClr val="FF0000"/>
                </a:solidFill>
                <a:latin typeface="Times New Roman" panose="02020603050405020304" pitchFamily="18" charset="0"/>
              </a:rPr>
              <a:t>Machine </a:t>
            </a:r>
            <a:r>
              <a:rPr lang="fr-FR" b="1" dirty="0">
                <a:solidFill>
                  <a:srgbClr val="FF0000"/>
                </a:solidFill>
                <a:latin typeface="Times New Roman" panose="02020603050405020304" pitchFamily="18" charset="0"/>
              </a:rPr>
              <a:t>à aimant permanent </a:t>
            </a:r>
            <a:r>
              <a:rPr lang="fr-FR" dirty="0">
                <a:solidFill>
                  <a:srgbClr val="000000"/>
                </a:solidFill>
                <a:latin typeface="Times New Roman" panose="02020603050405020304" pitchFamily="18" charset="0"/>
              </a:rPr>
              <a:t>: l’inducteur est un aimant permanent.</a:t>
            </a:r>
            <a:r>
              <a:rPr lang="fr-FR" dirty="0"/>
              <a:t> </a:t>
            </a:r>
            <a:br>
              <a:rPr lang="fr-FR" dirty="0"/>
            </a:br>
            <a:endParaRPr lang="fr-FR" dirty="0"/>
          </a:p>
        </p:txBody>
      </p:sp>
    </p:spTree>
    <p:extLst>
      <p:ext uri="{BB962C8B-B14F-4D97-AF65-F5344CB8AC3E}">
        <p14:creationId xmlns:p14="http://schemas.microsoft.com/office/powerpoint/2010/main" val="80329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1708</Words>
  <Application>Microsoft Office PowerPoint</Application>
  <PresentationFormat>Affichage à l'écran (4:3)</PresentationFormat>
  <Paragraphs>173</Paragraphs>
  <Slides>30</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Cambria Math</vt:lpstr>
      <vt:lpstr>Times New Roman</vt:lpstr>
      <vt:lpstr>Wingdings</vt:lpstr>
      <vt:lpstr>Thème Office</vt:lpstr>
      <vt:lpstr>Centre Universitaire Abdelhafidh Boussouf-MILA Département de GM-ELM 1re  Année Master ELM</vt:lpstr>
      <vt:lpstr>Chapitre I: Modélisation générale des machines 1. Introduction</vt:lpstr>
      <vt:lpstr>Chapitre I: Modélisation générale des machines 1. Introduction</vt:lpstr>
      <vt:lpstr>Chapitre I: Modélisation générale des machines 1. Introduction</vt:lpstr>
      <vt:lpstr>Chapitre I: Modélisation générale des machines 2. Structure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3. Classification des machines électriques</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lpstr>Chapitre I: Modélisation générale des machines 4. Procédés mathématiques de modélisation des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pc</cp:lastModifiedBy>
  <cp:revision>120</cp:revision>
  <dcterms:created xsi:type="dcterms:W3CDTF">2023-10-24T13:19:11Z</dcterms:created>
  <dcterms:modified xsi:type="dcterms:W3CDTF">2024-10-06T12:16:53Z</dcterms:modified>
</cp:coreProperties>
</file>