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9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303" r:id="rId12"/>
    <p:sldId id="263" r:id="rId13"/>
    <p:sldId id="264" r:id="rId14"/>
    <p:sldId id="265" r:id="rId15"/>
    <p:sldId id="266" r:id="rId16"/>
    <p:sldId id="295" r:id="rId17"/>
    <p:sldId id="296" r:id="rId18"/>
    <p:sldId id="298" r:id="rId19"/>
    <p:sldId id="299" r:id="rId20"/>
    <p:sldId id="297" r:id="rId21"/>
    <p:sldId id="300" r:id="rId22"/>
    <p:sldId id="301" r:id="rId23"/>
    <p:sldId id="267" r:id="rId24"/>
    <p:sldId id="268" r:id="rId25"/>
    <p:sldId id="290" r:id="rId26"/>
    <p:sldId id="291" r:id="rId27"/>
    <p:sldId id="269" r:id="rId28"/>
    <p:sldId id="270" r:id="rId29"/>
    <p:sldId id="292" r:id="rId30"/>
    <p:sldId id="294" r:id="rId31"/>
    <p:sldId id="271" r:id="rId32"/>
    <p:sldId id="302" r:id="rId33"/>
    <p:sldId id="277" r:id="rId34"/>
    <p:sldId id="278" r:id="rId35"/>
    <p:sldId id="279" r:id="rId36"/>
    <p:sldId id="280" r:id="rId37"/>
    <p:sldId id="285" r:id="rId38"/>
    <p:sldId id="306" r:id="rId39"/>
    <p:sldId id="322" r:id="rId40"/>
    <p:sldId id="307" r:id="rId41"/>
    <p:sldId id="319" r:id="rId42"/>
    <p:sldId id="321" r:id="rId43"/>
    <p:sldId id="323" r:id="rId44"/>
    <p:sldId id="308" r:id="rId45"/>
    <p:sldId id="324" r:id="rId46"/>
    <p:sldId id="325" r:id="rId47"/>
    <p:sldId id="309" r:id="rId48"/>
    <p:sldId id="313" r:id="rId49"/>
    <p:sldId id="314" r:id="rId50"/>
    <p:sldId id="315" r:id="rId51"/>
    <p:sldId id="316" r:id="rId52"/>
    <p:sldId id="304" r:id="rId53"/>
    <p:sldId id="305" r:id="rId54"/>
    <p:sldId id="327" r:id="rId55"/>
    <p:sldId id="32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BCCCBB-57AB-480B-A81F-632EA8F8979F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AA8276-C15A-41C1-9498-6C6641EFDF22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D%C3%A9veloppement_logicie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760" y="2708920"/>
            <a:ext cx="7851648" cy="1180728"/>
          </a:xfrm>
        </p:spPr>
        <p:txBody>
          <a:bodyPr/>
          <a:lstStyle/>
          <a:p>
            <a:pPr algn="ctr"/>
            <a:r>
              <a:rPr lang="fr-FR" dirty="0" smtClean="0"/>
              <a:t> SERVICES  WEB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00192" y="61758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Zekiouk</a:t>
            </a:r>
            <a:r>
              <a:rPr lang="fr-FR" sz="2800" b="1" dirty="0" smtClean="0"/>
              <a:t> .M</a:t>
            </a:r>
            <a:endParaRPr lang="en-US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33265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Centre universitaire de </a:t>
            </a:r>
            <a:r>
              <a:rPr lang="fr-FR" sz="2800" dirty="0" err="1" smtClean="0"/>
              <a:t>mila</a:t>
            </a:r>
            <a:endParaRPr lang="fr-FR" sz="2800" dirty="0" smtClean="0"/>
          </a:p>
          <a:p>
            <a:pPr algn="ctr"/>
            <a:r>
              <a:rPr lang="fr-FR" sz="2800" dirty="0" smtClean="0"/>
              <a:t>Département d’informatique</a:t>
            </a:r>
          </a:p>
          <a:p>
            <a:pPr algn="ctr"/>
            <a:r>
              <a:rPr lang="fr-FR" sz="2800" dirty="0" smtClean="0"/>
              <a:t>Master 2 STIC</a:t>
            </a:r>
            <a:endParaRPr lang="en-US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-540568" y="60989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2022/2023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65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 smtClean="0"/>
              <a:t>Définitions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1987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Système(application) monolithique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just"/>
            <a:r>
              <a:rPr lang="fr-FR" dirty="0"/>
              <a:t>En </a:t>
            </a:r>
            <a:r>
              <a:rPr lang="fr-FR" dirty="0">
                <a:hlinkClick r:id="rId2" tooltip="Développement logiciel"/>
              </a:rPr>
              <a:t>développement logiciel</a:t>
            </a:r>
            <a:r>
              <a:rPr lang="fr-FR" i="1" dirty="0"/>
              <a:t>, </a:t>
            </a:r>
            <a:r>
              <a:rPr lang="fr-FR" dirty="0"/>
              <a:t>une application </a:t>
            </a:r>
            <a:r>
              <a:rPr lang="fr-FR" dirty="0" smtClean="0"/>
              <a:t>monolithique</a:t>
            </a:r>
            <a:r>
              <a:rPr lang="fr-FR" dirty="0"/>
              <a:t> ou une architecture monolithe est une application dont l'ensemble du code et des fonctionnalités est implémenté dans un seul </a:t>
            </a:r>
            <a:r>
              <a:rPr lang="fr-FR" dirty="0" smtClean="0"/>
              <a:t>programme sur un seul serveur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(application)  réparti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Définition1:</a:t>
            </a:r>
          </a:p>
          <a:p>
            <a:pPr algn="ctr">
              <a:buNone/>
            </a:pPr>
            <a:r>
              <a:rPr lang="fr-FR" i="1" dirty="0" smtClean="0"/>
              <a:t>Un ensemble d’ordinateurs indépendants qui apparaît à un utilisateur comme un système unique et cohérent</a:t>
            </a:r>
            <a:r>
              <a:rPr lang="fr-FR" dirty="0" smtClean="0"/>
              <a:t>  (transparence)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4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Définition2:</a:t>
            </a:r>
          </a:p>
          <a:p>
            <a:pPr algn="ctr">
              <a:buNone/>
            </a:pPr>
            <a:r>
              <a:rPr lang="fr-FR" i="1" dirty="0" smtClean="0"/>
              <a:t>Un système réparti est un système qui vous empêche de travailler quand une machine dont</a:t>
            </a:r>
            <a:br>
              <a:rPr lang="fr-FR" i="1" dirty="0" smtClean="0"/>
            </a:br>
            <a:r>
              <a:rPr lang="fr-FR" i="1" dirty="0" smtClean="0"/>
              <a:t>vous n’avez jamais entendu parler tombe en</a:t>
            </a:r>
            <a:br>
              <a:rPr lang="fr-FR" i="1" dirty="0" smtClean="0"/>
            </a:br>
            <a:r>
              <a:rPr lang="fr-FR" i="1" dirty="0" smtClean="0"/>
              <a:t>panne. </a:t>
            </a:r>
            <a:br>
              <a:rPr lang="fr-FR" i="1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593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Définition3:</a:t>
            </a:r>
          </a:p>
          <a:p>
            <a:pPr algn="ctr">
              <a:buNone/>
            </a:pPr>
            <a:r>
              <a:rPr lang="fr-FR" i="1" dirty="0" smtClean="0"/>
              <a:t>Un système distribué est un ensemble d’entités</a:t>
            </a:r>
            <a:br>
              <a:rPr lang="fr-FR" i="1" dirty="0" smtClean="0"/>
            </a:br>
            <a:r>
              <a:rPr lang="fr-FR" i="1" dirty="0" smtClean="0"/>
              <a:t>autonomes de calcul (ordinateurs,</a:t>
            </a:r>
            <a:br>
              <a:rPr lang="fr-FR" i="1" dirty="0" smtClean="0"/>
            </a:br>
            <a:r>
              <a:rPr lang="fr-FR" i="1" dirty="0" smtClean="0"/>
              <a:t>processeurs, processus etc.)</a:t>
            </a:r>
            <a:br>
              <a:rPr lang="fr-FR" i="1" dirty="0" smtClean="0"/>
            </a:br>
            <a:r>
              <a:rPr lang="fr-FR" i="1" dirty="0" smtClean="0"/>
              <a:t>interconnectées et qui peuvent communiquer </a:t>
            </a:r>
            <a:br>
              <a:rPr lang="fr-FR" i="1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328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Notre définition: </a:t>
            </a:r>
          </a:p>
          <a:p>
            <a:pPr algn="ctr">
              <a:buNone/>
            </a:pPr>
            <a:r>
              <a:rPr lang="fr-FR" i="1" dirty="0" smtClean="0"/>
              <a:t>Un système distribué est un ensemble de programmes, (grandes applications ou petites fonctions) qui peuvent communiquer  afin d’échanger des informations sous forme de services à invoquer, dans un objectif coopératif.</a:t>
            </a:r>
            <a:br>
              <a:rPr lang="fr-FR" i="1" dirty="0" smtClean="0"/>
            </a:br>
            <a:endParaRPr lang="fr-FR" i="1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1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6600" b="1" dirty="0" smtClean="0"/>
              <a:t>Objectifs de la distribution</a:t>
            </a:r>
          </a:p>
          <a:p>
            <a:pPr algn="ctr">
              <a:buNone/>
            </a:pPr>
            <a:r>
              <a:rPr lang="fr-FR" sz="3200" b="1" dirty="0"/>
              <a:t>(</a:t>
            </a:r>
            <a:r>
              <a:rPr lang="fr-FR" sz="3200" b="1" dirty="0" smtClean="0"/>
              <a:t>Pourquoi distribuer?)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6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r>
              <a:rPr lang="fr-FR" b="1" i="1" u="sng" dirty="0" smtClean="0"/>
              <a:t>L’intégration de l’ existant: </a:t>
            </a:r>
          </a:p>
          <a:p>
            <a:pPr>
              <a:buNone/>
            </a:pPr>
            <a:r>
              <a:rPr lang="fr-FR" dirty="0" smtClean="0"/>
              <a:t>L’intégration concerne la mise en communication de plusieurs systèmes ou applications qui fonctionnent déjà d’une manière indépendante, pour assurer des objectifs de coopération.</a:t>
            </a:r>
          </a:p>
          <a:p>
            <a:pPr>
              <a:buNone/>
            </a:pPr>
            <a:endParaRPr lang="fr-FR" dirty="0" smtClean="0"/>
          </a:p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fr-FR" dirty="0" smtClean="0"/>
              <a:t>: intégration des applications de gestions de deux entreprises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7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04864"/>
            <a:ext cx="8472518" cy="4525963"/>
          </a:xfrm>
        </p:spPr>
        <p:txBody>
          <a:bodyPr/>
          <a:lstStyle/>
          <a:p>
            <a:pPr algn="just"/>
            <a:r>
              <a:rPr lang="fr-FR" b="1" i="1" u="sng" dirty="0" smtClean="0"/>
              <a:t>Augmenter la performance:</a:t>
            </a:r>
            <a:r>
              <a:rPr lang="fr-FR" dirty="0" smtClean="0"/>
              <a:t> la mise en commun de plusieurs unités de calcul permet d’effectuer des traitement en parallèle en des temps plus courts </a:t>
            </a:r>
            <a:br>
              <a:rPr lang="fr-FR" dirty="0" smtClean="0"/>
            </a:br>
            <a:r>
              <a:rPr lang="fr-FR" dirty="0" smtClean="0"/>
              <a:t>exemple: </a:t>
            </a:r>
            <a:r>
              <a:rPr lang="fr-FR" dirty="0" err="1"/>
              <a:t>N</a:t>
            </a:r>
            <a:r>
              <a:rPr lang="fr-FR" dirty="0" err="1" smtClean="0"/>
              <a:t>etflix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r>
              <a:rPr lang="fr-FR" b="1" i="1" u="sng" dirty="0" smtClean="0"/>
              <a:t>Augmenter la fiabilité par la duplication:</a:t>
            </a:r>
          </a:p>
          <a:p>
            <a:pPr algn="just">
              <a:buNone/>
            </a:pPr>
            <a:r>
              <a:rPr lang="fr-FR" dirty="0" smtClean="0"/>
              <a:t>Exemple d’une base de données qui contient des données importantes. </a:t>
            </a:r>
          </a:p>
          <a:p>
            <a:pPr algn="just">
              <a:buNone/>
            </a:pPr>
            <a:r>
              <a:rPr lang="fr-FR" dirty="0" smtClean="0"/>
              <a:t>Sauvegarder plusieurs copies de la base dans plusieurs sites (séparés géographiquement) assure la continuité dans le cas des pannes</a:t>
            </a:r>
          </a:p>
          <a:p>
            <a:pPr algn="just">
              <a:buNone/>
            </a:pPr>
            <a:r>
              <a:rPr lang="fr-FR" dirty="0" smtClean="0"/>
              <a:t>Exemple: application de gestion d’une banque</a:t>
            </a:r>
          </a:p>
        </p:txBody>
      </p:sp>
    </p:spTree>
    <p:extLst>
      <p:ext uri="{BB962C8B-B14F-4D97-AF65-F5344CB8AC3E}">
        <p14:creationId xmlns:p14="http://schemas.microsoft.com/office/powerpoint/2010/main" val="1359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976056" y="0"/>
            <a:ext cx="6858048" cy="16430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Positionnement du cour : service web  </a:t>
            </a:r>
            <a:endParaRPr lang="fr-FR" sz="28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07506" y="1661956"/>
            <a:ext cx="8712968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Une technologie web utilisée pour la construction (programmation) des applications/systèmes distribués</a:t>
            </a:r>
            <a:endParaRPr lang="fr-FR" sz="28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499395" y="4055883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horloge</a:t>
            </a:r>
            <a:endParaRPr lang="en-US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034359" y="4055883"/>
            <a:ext cx="24482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Section critique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973681" y="4066440"/>
            <a:ext cx="208385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Thread </a:t>
            </a:r>
            <a:endParaRPr lang="en-US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3775008" y="1747008"/>
            <a:ext cx="1193786" cy="6552729"/>
          </a:xfrm>
          <a:prstGeom prst="leftBrace">
            <a:avLst>
              <a:gd name="adj1" fmla="val 8333"/>
              <a:gd name="adj2" fmla="val 493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690243" y="5345926"/>
            <a:ext cx="3136501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Aspect système d’exploitation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i="1" u="sng" dirty="0" smtClean="0"/>
              <a:t>Partage de ressources </a:t>
            </a:r>
            <a:r>
              <a:rPr lang="fr-FR" dirty="0" smtClean="0"/>
              <a:t>: le partage de ressource concerne  :</a:t>
            </a:r>
          </a:p>
          <a:p>
            <a:pPr algn="just"/>
            <a:r>
              <a:rPr lang="fr-FR" dirty="0" smtClean="0"/>
              <a:t>les ressources matériels avec des quantités limités</a:t>
            </a:r>
            <a:endParaRPr lang="fr-FR" dirty="0"/>
          </a:p>
          <a:p>
            <a:pPr algn="just"/>
            <a:r>
              <a:rPr lang="fr-FR" dirty="0" smtClean="0"/>
              <a:t> partages des fichiers/base de données</a:t>
            </a:r>
          </a:p>
          <a:p>
            <a:pPr algn="just"/>
            <a:r>
              <a:rPr lang="fr-FR" dirty="0" smtClean="0"/>
              <a:t>Exemple: partage des imprimantes</a:t>
            </a:r>
            <a:r>
              <a:rPr lang="fr-FR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254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389120"/>
          </a:xfrm>
        </p:spPr>
        <p:txBody>
          <a:bodyPr/>
          <a:lstStyle/>
          <a:p>
            <a:r>
              <a:rPr lang="fr-FR" sz="2800" b="1" u="sng" dirty="0"/>
              <a:t>Distribution par nature /</a:t>
            </a:r>
            <a:r>
              <a:rPr lang="fr-FR" sz="2800" b="1" u="sng" dirty="0" smtClean="0"/>
              <a:t>obligatoire :</a:t>
            </a:r>
          </a:p>
          <a:p>
            <a:pPr marL="0" indent="0">
              <a:buNone/>
            </a:pPr>
            <a:r>
              <a:rPr lang="fr-FR" sz="2800" dirty="0" smtClean="0"/>
              <a:t>c’est le cas de système ou d’application distribués par nature</a:t>
            </a:r>
          </a:p>
          <a:p>
            <a:pPr marL="0" indent="0">
              <a:buNone/>
            </a:pPr>
            <a:r>
              <a:rPr lang="fr-FR" sz="2800" dirty="0" smtClean="0"/>
              <a:t>Exemple: un ensemble de robots qui communique pour assurer la production d’une voiture ou chaque robot physique possède son propre programme</a:t>
            </a:r>
            <a:endParaRPr lang="en-US" dirty="0"/>
          </a:p>
        </p:txBody>
      </p:sp>
      <p:pic>
        <p:nvPicPr>
          <p:cNvPr id="9218" name="Picture 2" descr="C:\Users\EL FADJ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192688" cy="30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Distribution imposée par manque de compétence /d’accès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82013" y="2420888"/>
            <a:ext cx="813690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755576" y="2852936"/>
            <a:ext cx="29523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géolocalisation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44662" y="3515728"/>
            <a:ext cx="2952328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Payement en ligne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4293096"/>
            <a:ext cx="295232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météo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23928" y="2708920"/>
            <a:ext cx="4320480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fr-FR" sz="6000" b="1" dirty="0" smtClean="0"/>
          </a:p>
          <a:p>
            <a:pPr algn="ctr">
              <a:buNone/>
            </a:pPr>
            <a:r>
              <a:rPr lang="fr-FR" sz="6000" b="1" dirty="0" smtClean="0"/>
              <a:t>Quelques domaines d’application des systèmes répartis</a:t>
            </a:r>
            <a:r>
              <a:rPr lang="fr-FR" sz="6000" dirty="0" smtClean="0"/>
              <a:t> </a:t>
            </a:r>
            <a:br>
              <a:rPr lang="fr-FR" sz="6000" dirty="0" smtClean="0"/>
            </a:b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127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 commerce électronique </a:t>
            </a:r>
            <a:b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/>
              <a:t>généralement le commerce électronique intègre plusieurs applications et entreprises (application des fournisseurs ,application clients , banque etc.)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7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</a:t>
            </a:r>
            <a:endParaRPr lang="en-US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267744" y="4509120"/>
            <a:ext cx="14401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02272"/>
            <a:ext cx="1769068" cy="16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3059832" y="4335629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magasin1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91046" y="6021288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magasin3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90379" y="5261202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magasin2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940152" y="4365104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banque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724128" y="5589240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livreur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818571" y="4702272"/>
            <a:ext cx="1265597" cy="88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8" idx="3"/>
          </p:cNvCxnSpPr>
          <p:nvPr/>
        </p:nvCxnSpPr>
        <p:spPr>
          <a:xfrm flipV="1">
            <a:off x="4818571" y="4869160"/>
            <a:ext cx="1337605" cy="64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7" idx="3"/>
            <a:endCxn id="10" idx="1"/>
          </p:cNvCxnSpPr>
          <p:nvPr/>
        </p:nvCxnSpPr>
        <p:spPr>
          <a:xfrm flipV="1">
            <a:off x="4919238" y="5805264"/>
            <a:ext cx="80489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10" idx="0"/>
          </p:cNvCxnSpPr>
          <p:nvPr/>
        </p:nvCxnSpPr>
        <p:spPr>
          <a:xfrm>
            <a:off x="6624228" y="4839685"/>
            <a:ext cx="0" cy="749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80"/>
            <a:ext cx="895064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4" descr="Amazon : Actualités, vidéos, images et infos en direct - 20 Minu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Amazon : Actualités, vidéos, images et infos en direct - 20 Minu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28" y="38015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les </a:t>
            </a:r>
            <a:r>
              <a:rPr lang="en-US" dirty="0" err="1"/>
              <a:t>jeux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</a:t>
            </a:r>
            <a:r>
              <a:rPr lang="en-US" dirty="0" err="1"/>
              <a:t>multijoueurs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2339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271943" cy="23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285989" cy="24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9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 calcul scientifique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just"/>
            <a:r>
              <a:rPr lang="fr-FR" b="1" dirty="0" smtClean="0"/>
              <a:t>Exemple de la simulation scientifique des phénomènes complexes; qui demande la communication de plusieurs applications distribuées sur plusieurs machines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2316"/>
            <a:ext cx="4680520" cy="250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36" y="3869512"/>
            <a:ext cx="3496634" cy="21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949994"/>
            <a:ext cx="94297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Contrôle et surveillance des procédés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◆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exemple des entreprises pétrolières, ou  le contrôle de la production est confié à un ensemble de robots, capteurs et machines, qui communiquent dans un cadre coopératif organisé.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EL FADJR\Desktop\hero-h003-deltavdcs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1369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visioconférence</a:t>
            </a:r>
            <a:r>
              <a:rPr lang="en-US" dirty="0"/>
              <a:t> multi-</a:t>
            </a:r>
            <a:r>
              <a:rPr lang="en-US" dirty="0" err="1"/>
              <a:t>utilisateurs</a:t>
            </a:r>
            <a:endParaRPr lang="en-US" dirty="0"/>
          </a:p>
        </p:txBody>
      </p:sp>
      <p:pic>
        <p:nvPicPr>
          <p:cNvPr id="8194" name="Picture 2" descr="C:\Users\EL FADJR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3904"/>
            <a:ext cx="6480720" cy="37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/>
          <p:cNvSpPr/>
          <p:nvPr/>
        </p:nvSpPr>
        <p:spPr>
          <a:xfrm rot="16200000">
            <a:off x="5321664" y="359745"/>
            <a:ext cx="398902" cy="692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Ellipse 5"/>
          <p:cNvSpPr/>
          <p:nvPr/>
        </p:nvSpPr>
        <p:spPr>
          <a:xfrm>
            <a:off x="5867143" y="320392"/>
            <a:ext cx="3292647" cy="87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Application/</a:t>
            </a:r>
            <a:r>
              <a:rPr lang="fr-FR" b="1" dirty="0" err="1" smtClean="0"/>
              <a:t>systèms</a:t>
            </a:r>
            <a:r>
              <a:rPr lang="fr-FR" b="1" dirty="0" smtClean="0"/>
              <a:t> monolithiques</a:t>
            </a:r>
            <a:endParaRPr lang="en-US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71802" y="5449214"/>
            <a:ext cx="207170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2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72066" y="4377644"/>
            <a:ext cx="2143139" cy="434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1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072330" y="530633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3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00628" y="594928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4</a:t>
            </a:r>
            <a:endParaRPr lang="fr-FR" b="1" dirty="0"/>
          </a:p>
        </p:txBody>
      </p:sp>
      <p:cxnSp>
        <p:nvCxnSpPr>
          <p:cNvPr id="12" name="Connecteur droit 11"/>
          <p:cNvCxnSpPr/>
          <p:nvPr/>
        </p:nvCxnSpPr>
        <p:spPr>
          <a:xfrm rot="10800000" flipV="1">
            <a:off x="4357686" y="4877710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8" idx="3"/>
            <a:endCxn id="10" idx="1"/>
          </p:cNvCxnSpPr>
          <p:nvPr/>
        </p:nvCxnSpPr>
        <p:spPr>
          <a:xfrm flipV="1">
            <a:off x="5143504" y="5556371"/>
            <a:ext cx="1928826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9" idx="2"/>
          </p:cNvCxnSpPr>
          <p:nvPr/>
        </p:nvCxnSpPr>
        <p:spPr>
          <a:xfrm>
            <a:off x="6143636" y="4812370"/>
            <a:ext cx="35719" cy="1136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572264" y="4877710"/>
            <a:ext cx="92869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55776" y="4377644"/>
            <a:ext cx="144016" cy="225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4" y="5317941"/>
            <a:ext cx="1616840" cy="15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0" y="320393"/>
            <a:ext cx="5036000" cy="876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Application web du troisième année /</a:t>
            </a:r>
            <a:r>
              <a:rPr lang="fr-FR" b="1" dirty="0" err="1" smtClean="0"/>
              <a:t>laravel</a:t>
            </a:r>
            <a:r>
              <a:rPr lang="fr-FR" b="1" dirty="0"/>
              <a:t>/ un seul langage/ un seul serveur</a:t>
            </a:r>
            <a:endParaRPr lang="en-US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4572000" y="1792608"/>
            <a:ext cx="4032448" cy="844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Une seule application</a:t>
            </a:r>
          </a:p>
          <a:p>
            <a:pPr algn="ctr"/>
            <a:r>
              <a:rPr lang="fr-FR" b="1" dirty="0" smtClean="0"/>
              <a:t>Dans un </a:t>
            </a:r>
            <a:r>
              <a:rPr lang="fr-FR" b="1" dirty="0" smtClean="0"/>
              <a:t>seul serveur</a:t>
            </a:r>
            <a:endParaRPr lang="en-US" b="1" dirty="0"/>
          </a:p>
        </p:txBody>
      </p:sp>
      <p:pic>
        <p:nvPicPr>
          <p:cNvPr id="102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5" y="1484782"/>
            <a:ext cx="1616840" cy="12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à coins arrondis 21"/>
          <p:cNvSpPr/>
          <p:nvPr/>
        </p:nvSpPr>
        <p:spPr>
          <a:xfrm>
            <a:off x="2462124" y="1473356"/>
            <a:ext cx="144016" cy="1266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ectangle à coins arrondis 22"/>
          <p:cNvSpPr/>
          <p:nvPr/>
        </p:nvSpPr>
        <p:spPr>
          <a:xfrm>
            <a:off x="107504" y="3068960"/>
            <a:ext cx="48574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Application web /système distribué</a:t>
            </a:r>
          </a:p>
          <a:p>
            <a:pPr algn="ctr"/>
            <a:r>
              <a:rPr lang="fr-FR" b="1" dirty="0"/>
              <a:t>Plusieurs langage/ plusieurs serveurs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1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services de streaming vidéo,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services de streaming, ou streaming services, </a:t>
            </a:r>
            <a:r>
              <a:rPr lang="fr-FR" b="1" dirty="0"/>
              <a:t>proposent la diffusion en ligne de films, de programmes télévisés, de </a:t>
            </a:r>
            <a:r>
              <a:rPr lang="fr-FR" b="1" dirty="0" err="1"/>
              <a:t>podcasts</a:t>
            </a:r>
            <a:r>
              <a:rPr lang="fr-FR" b="1" dirty="0"/>
              <a:t>, de jeux et d'autres médias connectés à Internet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1026" name="Picture 2" descr="C:\Users\EL FADJR\Desktop\téléchargemen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922"/>
            <a:ext cx="4320480" cy="29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 FADJR\Desktop\b0eb9a5f43861255a7fe1e8c3d004d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31922"/>
            <a:ext cx="4968552" cy="27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Exemple 5: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WEB</a:t>
            </a:r>
          </a:p>
          <a:p>
            <a:pPr algn="just"/>
            <a:r>
              <a:rPr lang="fr-FR" b="1" dirty="0" smtClean="0"/>
              <a:t>Le plus grand système distribué dans le monde est le web avec le grand nombre de machines et d’applications distribuées géographiquement.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021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Objectifs du cou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389120"/>
          </a:xfrm>
        </p:spPr>
        <p:txBody>
          <a:bodyPr/>
          <a:lstStyle/>
          <a:p>
            <a:r>
              <a:rPr lang="fr-FR" dirty="0" smtClean="0"/>
              <a:t>Faire un passage simple entre une application monolithique vers une application distribué</a:t>
            </a:r>
          </a:p>
          <a:p>
            <a:r>
              <a:rPr lang="fr-FR" dirty="0" smtClean="0"/>
              <a:t>deux (application/programme)projets java qui communiquent sur un seul pc</a:t>
            </a:r>
          </a:p>
          <a:p>
            <a:r>
              <a:rPr lang="fr-FR" dirty="0" smtClean="0"/>
              <a:t>Deux applications qui communique sur deux pc</a:t>
            </a:r>
          </a:p>
          <a:p>
            <a:r>
              <a:rPr lang="fr-FR" dirty="0" smtClean="0"/>
              <a:t>Implémentation et faire communiquer deux applications/programmes avec deux langages de programmation PHP  JAVA  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000" b="1" dirty="0" smtClean="0"/>
          </a:p>
          <a:p>
            <a:pPr algn="ctr">
              <a:buNone/>
            </a:pPr>
            <a:r>
              <a:rPr lang="fr-FR" sz="4000" b="1" dirty="0" smtClean="0"/>
              <a:t>Propriétés Souhaitée</a:t>
            </a:r>
          </a:p>
          <a:p>
            <a:pPr algn="ctr">
              <a:buNone/>
            </a:pPr>
            <a:r>
              <a:rPr lang="fr-FR" sz="4000" b="1" dirty="0" smtClean="0"/>
              <a:t>(caractéristique d’un bon système réparti)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764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25000" lnSpcReduction="20000"/>
          </a:bodyPr>
          <a:lstStyle/>
          <a:p>
            <a:r>
              <a:rPr lang="fr-FR" sz="11100" b="1" u="sng" dirty="0" smtClean="0"/>
              <a:t>Transparence:</a:t>
            </a:r>
          </a:p>
          <a:p>
            <a:pPr marL="742950" indent="-742950">
              <a:buAutoNum type="arabicPeriod"/>
            </a:pPr>
            <a:r>
              <a:rPr lang="fr-FR" sz="11200" b="1" u="sng" dirty="0" smtClean="0">
                <a:solidFill>
                  <a:srgbClr val="FF0000"/>
                </a:solidFill>
              </a:rPr>
              <a:t>Transparence coté hétérogénéité </a:t>
            </a:r>
            <a:r>
              <a:rPr lang="fr-FR" sz="11200" dirty="0" smtClean="0"/>
              <a:t>: Les composants hétérogènes doivent être capables d’interagir:</a:t>
            </a:r>
          </a:p>
          <a:p>
            <a:pPr marL="742950" indent="-742950">
              <a:buNone/>
            </a:pPr>
            <a:r>
              <a:rPr lang="fr-FR" sz="11200" dirty="0" smtClean="0"/>
              <a:t>   </a:t>
            </a:r>
            <a:br>
              <a:rPr lang="fr-FR" sz="11200" dirty="0" smtClean="0"/>
            </a:br>
            <a:r>
              <a:rPr lang="fr-FR" sz="11200" dirty="0" smtClean="0"/>
              <a:t>Architecture matérielles</a:t>
            </a:r>
            <a:br>
              <a:rPr lang="fr-FR" sz="11200" dirty="0" smtClean="0"/>
            </a:br>
            <a:r>
              <a:rPr lang="fr-FR" sz="11200" dirty="0" smtClean="0"/>
              <a:t>Architecture réseau</a:t>
            </a:r>
            <a:br>
              <a:rPr lang="fr-FR" sz="11200" dirty="0" smtClean="0"/>
            </a:br>
            <a:r>
              <a:rPr lang="fr-FR" sz="11200" dirty="0" smtClean="0"/>
              <a:t>Langage de programmation</a:t>
            </a:r>
            <a:br>
              <a:rPr lang="fr-FR" sz="11200" dirty="0" smtClean="0"/>
            </a:br>
            <a:r>
              <a:rPr lang="fr-FR" sz="11200" dirty="0" smtClean="0"/>
              <a:t>Politiques de sécurité</a:t>
            </a:r>
            <a:br>
              <a:rPr lang="fr-FR" sz="11200" dirty="0" smtClean="0"/>
            </a:br>
            <a:r>
              <a:rPr lang="fr-FR" sz="11200" dirty="0" smtClean="0"/>
              <a:t>Présentation de l’information </a:t>
            </a:r>
          </a:p>
          <a:p>
            <a:pPr marL="742950" indent="-742950">
              <a:buNone/>
            </a:pPr>
            <a:r>
              <a:rPr lang="fr-FR" sz="11200" b="1" dirty="0" smtClean="0">
                <a:solidFill>
                  <a:srgbClr val="FF0000"/>
                </a:solidFill>
              </a:rPr>
              <a:t>2</a:t>
            </a:r>
            <a:r>
              <a:rPr lang="fr-FR" sz="11200" dirty="0" smtClean="0"/>
              <a:t>.        </a:t>
            </a:r>
            <a:r>
              <a:rPr lang="fr-FR" sz="11200" b="1" u="sng" dirty="0" smtClean="0">
                <a:solidFill>
                  <a:srgbClr val="FF0000"/>
                </a:solidFill>
              </a:rPr>
              <a:t>Transparence coté distribution</a:t>
            </a:r>
            <a:r>
              <a:rPr lang="fr-FR" sz="11200" dirty="0" smtClean="0"/>
              <a:t>: l’utilisateur ne doit jamais sentir la distribution ; </a:t>
            </a:r>
            <a:r>
              <a:rPr lang="fr-FR" sz="11200" dirty="0" smtClean="0">
                <a:solidFill>
                  <a:srgbClr val="000000"/>
                </a:solidFill>
                <a:latin typeface="ArialMT"/>
              </a:rPr>
              <a:t>Cacher la distribution des données et des traitements</a:t>
            </a:r>
            <a:r>
              <a:rPr lang="fr-FR" sz="11200" dirty="0" smtClean="0"/>
              <a:t> </a:t>
            </a:r>
            <a:br>
              <a:rPr lang="fr-FR" sz="112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8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3600" b="1" u="sng" dirty="0" smtClean="0"/>
              <a:t>Mise à l ’échelle (</a:t>
            </a:r>
            <a:r>
              <a:rPr lang="fr-FR" sz="3600" b="1" u="sng" dirty="0" err="1" smtClean="0"/>
              <a:t>scalability</a:t>
            </a:r>
            <a:r>
              <a:rPr lang="fr-FR" sz="3600" b="1" u="sng" dirty="0" smtClean="0"/>
              <a:t>):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Le système doit pouvoir se redimensionner en fonction :</a:t>
            </a:r>
            <a:br>
              <a:rPr lang="fr-FR" dirty="0" smtClean="0"/>
            </a:br>
            <a:r>
              <a:rPr lang="fr-FR" dirty="0" smtClean="0"/>
              <a:t>1. des besoins</a:t>
            </a:r>
            <a:br>
              <a:rPr lang="fr-FR" dirty="0" smtClean="0"/>
            </a:br>
            <a:r>
              <a:rPr lang="fr-FR" dirty="0" smtClean="0"/>
              <a:t>2. des nouvelles ressources intégrées au système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Le système doit rester performant lorsque le nombre</a:t>
            </a:r>
            <a:br>
              <a:rPr lang="fr-FR" dirty="0" smtClean="0"/>
            </a:br>
            <a:r>
              <a:rPr lang="fr-FR" dirty="0" smtClean="0"/>
              <a:t>d’utilisateurs ou de ressources augmente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4000" b="1" u="sng" dirty="0" smtClean="0"/>
              <a:t>Sécurité:</a:t>
            </a:r>
          </a:p>
          <a:p>
            <a:pPr>
              <a:buNone/>
            </a:pPr>
            <a:r>
              <a:rPr lang="fr-FR" dirty="0" smtClean="0"/>
              <a:t> S’assurer que les données transmises n’ont pas été</a:t>
            </a:r>
            <a:br>
              <a:rPr lang="fr-FR" dirty="0" smtClean="0"/>
            </a:br>
            <a:r>
              <a:rPr lang="fr-FR" dirty="0" smtClean="0"/>
              <a:t>modifiées.</a:t>
            </a:r>
            <a:br>
              <a:rPr lang="fr-FR" dirty="0" smtClean="0"/>
            </a:br>
            <a:endParaRPr lang="fr-FR" dirty="0" smtClean="0"/>
          </a:p>
          <a:p>
            <a:r>
              <a:rPr lang="fr-FR" sz="4000" b="1" u="sng" dirty="0"/>
              <a:t>Tolérance aux pannes: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Une panne d’un composant ne doit pas entraîner une panne générale. Le système doit fonctionner en mode dégradé.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Technologies d’implémentation des systèmes répartis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RMI;</a:t>
            </a:r>
          </a:p>
          <a:p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RPC.</a:t>
            </a:r>
          </a:p>
          <a:p>
            <a:r>
              <a:rPr lang="fr-F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</a:t>
            </a:r>
          </a:p>
          <a:p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gRPC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CORBA;</a:t>
            </a:r>
          </a:p>
          <a:p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DCOM;</a:t>
            </a:r>
          </a:p>
          <a:p>
            <a:r>
              <a:rPr lang="fr-FR" sz="5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Microservices</a:t>
            </a:r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Soap </a:t>
            </a:r>
          </a:p>
          <a:p>
            <a:r>
              <a:rPr lang="fr-FR" sz="5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fr-FR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5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5400" dirty="0" smtClean="0"/>
          </a:p>
        </p:txBody>
      </p:sp>
    </p:spTree>
    <p:extLst>
      <p:ext uri="{BB962C8B-B14F-4D97-AF65-F5344CB8AC3E}">
        <p14:creationId xmlns:p14="http://schemas.microsoft.com/office/powerpoint/2010/main" val="2783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142976" y="214290"/>
            <a:ext cx="664373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Positionnement du cour </a:t>
            </a:r>
            <a:endParaRPr lang="fr-FR" sz="28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893208" y="2423744"/>
            <a:ext cx="207170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2</a:t>
            </a:r>
            <a:endParaRPr lang="fr-FR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893472" y="1352174"/>
            <a:ext cx="2143139" cy="434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1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893736" y="2280868"/>
            <a:ext cx="185738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3</a:t>
            </a:r>
            <a:endParaRPr lang="fr-FR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822034" y="292381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programme 4</a:t>
            </a:r>
            <a:endParaRPr lang="fr-FR" b="1" dirty="0"/>
          </a:p>
        </p:txBody>
      </p:sp>
      <p:cxnSp>
        <p:nvCxnSpPr>
          <p:cNvPr id="23" name="Connecteur droit 22"/>
          <p:cNvCxnSpPr/>
          <p:nvPr/>
        </p:nvCxnSpPr>
        <p:spPr>
          <a:xfrm rot="10800000" flipV="1">
            <a:off x="4179092" y="1852240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4" idx="3"/>
            <a:endCxn id="18" idx="1"/>
          </p:cNvCxnSpPr>
          <p:nvPr/>
        </p:nvCxnSpPr>
        <p:spPr>
          <a:xfrm flipV="1">
            <a:off x="4964910" y="2530901"/>
            <a:ext cx="1928826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6" idx="2"/>
          </p:cNvCxnSpPr>
          <p:nvPr/>
        </p:nvCxnSpPr>
        <p:spPr>
          <a:xfrm>
            <a:off x="5965042" y="1786900"/>
            <a:ext cx="35719" cy="1136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393670" y="1852240"/>
            <a:ext cx="92869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77182" y="1352174"/>
            <a:ext cx="144016" cy="225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" y="2292471"/>
            <a:ext cx="1616840" cy="15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76282" y="3827045"/>
            <a:ext cx="878820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Comment  développer /programmer  ce type d’application</a:t>
            </a:r>
          </a:p>
          <a:p>
            <a:pPr algn="ctr"/>
            <a:r>
              <a:rPr lang="fr-FR" sz="2400" b="1" dirty="0" smtClean="0"/>
              <a:t>Comment programmer la communication et l’interaction entre les différentes parties d’un systèmes distribués </a:t>
            </a:r>
            <a:endParaRPr lang="en-US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74450" y="5500230"/>
            <a:ext cx="129937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RMI</a:t>
            </a:r>
            <a:endParaRPr lang="en-US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81038" y="6235746"/>
            <a:ext cx="1368152" cy="337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CORBA</a:t>
            </a:r>
            <a:endParaRPr lang="en-US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770185" y="6269280"/>
            <a:ext cx="1408907" cy="40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DCOM</a:t>
            </a:r>
            <a:endParaRPr lang="en-US" b="1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8028384" y="5409525"/>
            <a:ext cx="1074307" cy="503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Soap</a:t>
            </a:r>
            <a:endParaRPr lang="en-US" b="1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1142976" y="5195197"/>
            <a:ext cx="2276896" cy="466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1782582" y="5283188"/>
            <a:ext cx="1618754" cy="89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10" idx="0"/>
          </p:cNvCxnSpPr>
          <p:nvPr/>
        </p:nvCxnSpPr>
        <p:spPr>
          <a:xfrm>
            <a:off x="3419872" y="5195197"/>
            <a:ext cx="54767" cy="107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3491880" y="5195197"/>
            <a:ext cx="4536504" cy="47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4307646" y="6269280"/>
            <a:ext cx="1171651" cy="4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API</a:t>
            </a:r>
            <a:endParaRPr lang="en-US" b="1" dirty="0"/>
          </a:p>
        </p:txBody>
      </p:sp>
      <p:cxnSp>
        <p:nvCxnSpPr>
          <p:cNvPr id="41" name="Connecteur droit avec flèche 40"/>
          <p:cNvCxnSpPr>
            <a:endCxn id="39" idx="0"/>
          </p:cNvCxnSpPr>
          <p:nvPr/>
        </p:nvCxnSpPr>
        <p:spPr>
          <a:xfrm>
            <a:off x="3491880" y="5195197"/>
            <a:ext cx="1401592" cy="107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à coins arrondis 44"/>
          <p:cNvSpPr/>
          <p:nvPr/>
        </p:nvSpPr>
        <p:spPr>
          <a:xfrm>
            <a:off x="5688243" y="6254858"/>
            <a:ext cx="1896871" cy="453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grpc</a:t>
            </a:r>
            <a:endParaRPr lang="en-US" b="1" dirty="0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3563888" y="5195197"/>
            <a:ext cx="2664296" cy="1001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882870" y="5195197"/>
            <a:ext cx="2537002" cy="89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0" y="6093296"/>
            <a:ext cx="882870" cy="31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RPC</a:t>
            </a:r>
            <a:endParaRPr lang="en-US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7831129" y="6229974"/>
            <a:ext cx="1074307" cy="503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rest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6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8" grpId="0" animBg="1"/>
      <p:bldP spid="20" grpId="0" animBg="1"/>
      <p:bldP spid="27" grpId="0" animBg="1"/>
      <p:bldP spid="2" grpId="0" animBg="1"/>
      <p:bldP spid="3" grpId="0" animBg="1"/>
      <p:bldP spid="8" grpId="0" animBg="1"/>
      <p:bldP spid="10" grpId="0" animBg="1"/>
      <p:bldP spid="29" grpId="0" animBg="1"/>
      <p:bldP spid="39" grpId="0" animBg="1"/>
      <p:bldP spid="45" grpId="0" animBg="1"/>
      <p:bldP spid="51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RPC: serveur </a:t>
            </a:r>
            <a:r>
              <a:rPr lang="fr-FR" dirty="0" err="1" smtClean="0"/>
              <a:t>php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896544" cy="47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RPC: client </a:t>
            </a:r>
            <a:r>
              <a:rPr lang="fr-FR" dirty="0" err="1" smtClean="0"/>
              <a:t>php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8181"/>
            <a:ext cx="6339271" cy="459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RPC : client java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8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229600" cy="1143000"/>
          </a:xfrm>
        </p:spPr>
        <p:txBody>
          <a:bodyPr/>
          <a:lstStyle/>
          <a:p>
            <a:r>
              <a:rPr lang="fr-FR" dirty="0" smtClean="0"/>
              <a:t>RPC: client C++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" y="1412777"/>
            <a:ext cx="9038859" cy="49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CORBA: serveur java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CORBA: client </a:t>
            </a:r>
            <a:r>
              <a:rPr lang="fr-FR" dirty="0" err="1" smtClean="0"/>
              <a:t>php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CORBA: client .NET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35163"/>
            <a:ext cx="820891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DCOM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SOAP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REST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4366" y="1052736"/>
            <a:ext cx="8229600" cy="11144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800" b="1" dirty="0" smtClean="0"/>
              <a:t>Service web</a:t>
            </a:r>
            <a:endParaRPr lang="fr-FR" sz="28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85720" y="3071810"/>
            <a:ext cx="292895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Fonctionnement d’un serveur 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428992" y="3143248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La notion des protocoles 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86512" y="3143248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 rôle du langage XML</a:t>
            </a:r>
            <a:endParaRPr lang="fr-FR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761095" y="4256943"/>
            <a:ext cx="371477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Appel de procédure à distance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8613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GRPC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La  différence entre les technologies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800" dirty="0" smtClean="0"/>
              <a:t>TP1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203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Calculatrice </a:t>
            </a:r>
            <a:r>
              <a:rPr lang="fr-FR" b="1" u="sng" dirty="0" smtClean="0"/>
              <a:t>en </a:t>
            </a:r>
            <a:r>
              <a:rPr lang="fr-FR" b="1" u="sng" dirty="0" smtClean="0"/>
              <a:t>RMI</a:t>
            </a:r>
            <a:endParaRPr lang="en-US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Implémentez une calculatrice en se basant sur la technologie RMI:</a:t>
            </a:r>
          </a:p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Partie1: un seul pc</a:t>
            </a:r>
          </a:p>
          <a:p>
            <a:r>
              <a:rPr lang="fr-FR" dirty="0" smtClean="0"/>
              <a:t>Les interface dans projet1,</a:t>
            </a:r>
          </a:p>
          <a:p>
            <a:r>
              <a:rPr lang="fr-FR" dirty="0" smtClean="0"/>
              <a:t>Les procédures dans projet2,</a:t>
            </a:r>
          </a:p>
          <a:p>
            <a:r>
              <a:rPr lang="fr-FR" dirty="0" smtClean="0"/>
              <a:t>Implémenter les communication en RMI</a:t>
            </a:r>
          </a:p>
          <a:p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Partie2: deux pc</a:t>
            </a:r>
          </a:p>
          <a:p>
            <a:r>
              <a:rPr lang="fr-FR" dirty="0" smtClean="0"/>
              <a:t>En utilisant deux pc, déployez chaque projet dans un pc (petite </a:t>
            </a:r>
            <a:r>
              <a:rPr lang="fr-FR" dirty="0" err="1" smtClean="0"/>
              <a:t>applicatio</a:t>
            </a:r>
            <a:r>
              <a:rPr lang="fr-FR" dirty="0" smtClean="0"/>
              <a:t>) distribué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Partie3: rapport</a:t>
            </a:r>
          </a:p>
          <a:p>
            <a:r>
              <a:rPr lang="fr-FR" dirty="0" smtClean="0"/>
              <a:t>Rédiger un rapport en 3 pages (dans vos propre mots)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800" dirty="0" smtClean="0">
                <a:solidFill>
                  <a:schemeClr val="tx1"/>
                </a:solidFill>
              </a:rPr>
              <a:t>TP2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err="1" smtClean="0"/>
              <a:t>Calcultrice</a:t>
            </a:r>
            <a:r>
              <a:rPr lang="fr-FR" b="1" u="sng" dirty="0" smtClean="0"/>
              <a:t> en </a:t>
            </a:r>
            <a:r>
              <a:rPr lang="fr-FR" b="1" u="sng" dirty="0" err="1" smtClean="0"/>
              <a:t>xml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rpc</a:t>
            </a:r>
            <a:endParaRPr lang="en-US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Implémentez une calculatrice en se basant sur la technologie </a:t>
            </a:r>
            <a:r>
              <a:rPr lang="fr-FR" dirty="0" err="1" smtClean="0"/>
              <a:t>xmlRPC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interface dans </a:t>
            </a:r>
            <a:r>
              <a:rPr lang="fr-FR" u="sng" dirty="0" smtClean="0"/>
              <a:t>projet1</a:t>
            </a:r>
            <a:r>
              <a:rPr lang="fr-FR" dirty="0" smtClean="0"/>
              <a:t> en java</a:t>
            </a:r>
            <a:endParaRPr lang="fr-FR" dirty="0"/>
          </a:p>
          <a:p>
            <a:r>
              <a:rPr lang="fr-FR" dirty="0"/>
              <a:t>Les </a:t>
            </a:r>
            <a:r>
              <a:rPr lang="fr-FR" dirty="0" smtClean="0"/>
              <a:t>procédures de calcul (+ */-) </a:t>
            </a:r>
            <a:r>
              <a:rPr lang="fr-FR" dirty="0"/>
              <a:t>dans </a:t>
            </a:r>
            <a:r>
              <a:rPr lang="fr-FR" u="sng" dirty="0" smtClean="0"/>
              <a:t>projet2</a:t>
            </a:r>
            <a:r>
              <a:rPr lang="fr-FR" dirty="0" smtClean="0"/>
              <a:t> (</a:t>
            </a:r>
            <a:r>
              <a:rPr lang="fr-FR" dirty="0" err="1" smtClean="0"/>
              <a:t>php</a:t>
            </a:r>
            <a:r>
              <a:rPr lang="fr-FR" dirty="0" smtClean="0"/>
              <a:t> , c++, .NET….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428604"/>
            <a:ext cx="8515352" cy="6215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Chapitre1 :</a:t>
            </a:r>
            <a:r>
              <a:rPr lang="fr-FR" dirty="0"/>
              <a:t> </a:t>
            </a:r>
            <a:r>
              <a:rPr lang="fr-FR" dirty="0" smtClean="0"/>
              <a:t>Introduction (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système distribué)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Historique</a:t>
            </a:r>
            <a:br>
              <a:rPr lang="fr-FR" dirty="0"/>
            </a:br>
            <a:r>
              <a:rPr lang="fr-FR" dirty="0"/>
              <a:t>- Principes de base</a:t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Chapitre2 </a:t>
            </a:r>
            <a:r>
              <a:rPr lang="fr-FR" b="1" dirty="0">
                <a:solidFill>
                  <a:srgbClr val="FF0000"/>
                </a:solidFill>
              </a:rPr>
              <a:t>:</a:t>
            </a:r>
            <a:r>
              <a:rPr lang="fr-FR" dirty="0"/>
              <a:t>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(Le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langage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XML)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Objectifs de XML</a:t>
            </a:r>
            <a:br>
              <a:rPr lang="fr-FR" dirty="0"/>
            </a:br>
            <a:r>
              <a:rPr lang="fr-FR" dirty="0"/>
              <a:t>- Les données de noms : </a:t>
            </a:r>
            <a:r>
              <a:rPr lang="fr-FR" dirty="0" err="1"/>
              <a:t>Namespaces</a:t>
            </a:r>
            <a:r>
              <a:rPr lang="fr-FR" dirty="0"/>
              <a:t> XML</a:t>
            </a:r>
            <a:br>
              <a:rPr lang="fr-FR" dirty="0"/>
            </a:br>
            <a:r>
              <a:rPr lang="fr-FR" dirty="0"/>
              <a:t>- Les schémas XML</a:t>
            </a:r>
            <a:br>
              <a:rPr lang="fr-FR" dirty="0"/>
            </a:br>
            <a:r>
              <a:rPr lang="fr-FR" dirty="0"/>
              <a:t>- Limites de XML</a:t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Chapitre3 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(Les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services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web)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Architecture orientée services (SOA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microservices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Caractéristiques des services Web</a:t>
            </a:r>
            <a:br>
              <a:rPr lang="fr-FR" dirty="0"/>
            </a:br>
            <a:r>
              <a:rPr lang="fr-FR" dirty="0"/>
              <a:t>- Définition des services Web</a:t>
            </a:r>
            <a:br>
              <a:rPr lang="fr-FR" dirty="0"/>
            </a:br>
            <a:r>
              <a:rPr lang="fr-FR" dirty="0"/>
              <a:t>- Architecture des services Web</a:t>
            </a:r>
            <a:br>
              <a:rPr lang="fr-FR" dirty="0"/>
            </a:br>
            <a:r>
              <a:rPr lang="fr-FR" dirty="0"/>
              <a:t>- Standards de base pour les services Web :</a:t>
            </a:r>
            <a:br>
              <a:rPr lang="fr-FR" dirty="0"/>
            </a:br>
            <a:r>
              <a:rPr lang="fr-FR" dirty="0"/>
              <a:t>o Le protocole SOAP : principes, historique, message soap …</a:t>
            </a:r>
            <a:br>
              <a:rPr lang="fr-FR" dirty="0"/>
            </a:br>
            <a:r>
              <a:rPr lang="fr-FR" dirty="0"/>
              <a:t>o Le langage WSDL</a:t>
            </a:r>
            <a:br>
              <a:rPr lang="fr-FR" dirty="0"/>
            </a:br>
            <a:r>
              <a:rPr lang="fr-FR" dirty="0"/>
              <a:t>o L’annuaire UDDI</a:t>
            </a:r>
            <a:br>
              <a:rPr lang="fr-FR" dirty="0"/>
            </a:br>
            <a:r>
              <a:rPr lang="fr-FR" dirty="0"/>
              <a:t>- Plateformes de développement des services </a:t>
            </a:r>
            <a:r>
              <a:rPr lang="fr-FR" dirty="0" smtClean="0"/>
              <a:t>Web (java EE PHP) 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1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/>
          </a:bodyPr>
          <a:lstStyle/>
          <a:p>
            <a:r>
              <a:rPr lang="fr-FR" dirty="0"/>
              <a:t>Développement des services Web (coté fournisseur)</a:t>
            </a:r>
            <a:br>
              <a:rPr lang="fr-FR" dirty="0"/>
            </a:br>
            <a:r>
              <a:rPr lang="fr-FR" dirty="0"/>
              <a:t>- Développement des services Web (coté consommateur)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logiciels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614" y="2204864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Outil pour la manipulation des fichier XML </a:t>
            </a:r>
            <a:r>
              <a:rPr lang="fr-FR" b="1" u="sng" dirty="0" err="1" smtClean="0">
                <a:solidFill>
                  <a:srgbClr val="FF0000"/>
                </a:solidFill>
              </a:rPr>
              <a:t>editix</a:t>
            </a:r>
            <a:endParaRPr lang="fr-FR" b="1" u="sng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Analyseur syntaxique (parseur) (</a:t>
            </a:r>
            <a:r>
              <a:rPr lang="fr-FR" b="1" dirty="0" smtClean="0">
                <a:solidFill>
                  <a:srgbClr val="FF0000"/>
                </a:solidFill>
              </a:rPr>
              <a:t>DOM et SAX</a:t>
            </a:r>
            <a:r>
              <a:rPr lang="fr-FR" dirty="0" smtClean="0"/>
              <a:t>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Java EE  et php/.NET </a:t>
            </a:r>
            <a:r>
              <a:rPr lang="fr-FR" dirty="0" smtClean="0"/>
              <a:t>pour la création  et la consommation des services web </a:t>
            </a:r>
          </a:p>
          <a:p>
            <a:r>
              <a:rPr lang="fr-FR" dirty="0" smtClean="0"/>
              <a:t>Outils de test tel que </a:t>
            </a:r>
            <a:r>
              <a:rPr lang="fr-FR" b="1" dirty="0" smtClean="0">
                <a:solidFill>
                  <a:srgbClr val="FF0000"/>
                </a:solidFill>
              </a:rPr>
              <a:t>soapUI </a:t>
            </a:r>
            <a:r>
              <a:rPr lang="fr-FR" dirty="0" smtClean="0"/>
              <a:t>pour tester les services web</a:t>
            </a:r>
            <a:r>
              <a:rPr lang="fr-FR" dirty="0" smtClean="0">
                <a:sym typeface="Wingdings" pitchFamily="2" charset="2"/>
              </a:rPr>
              <a:t> outil pour tester localement un service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3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CHAPITRE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9600" b="1" dirty="0" smtClean="0"/>
              <a:t>Systèmes/</a:t>
            </a:r>
          </a:p>
          <a:p>
            <a:pPr algn="ctr">
              <a:buNone/>
            </a:pPr>
            <a:r>
              <a:rPr lang="fr-FR" sz="9600" b="1" dirty="0" smtClean="0"/>
              <a:t>Application répartis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val="20901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1067</TotalTime>
  <Words>890</Words>
  <Application>Microsoft Office PowerPoint</Application>
  <PresentationFormat>Affichage à l'écran (4:3)</PresentationFormat>
  <Paragraphs>172</Paragraphs>
  <Slides>55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Débit</vt:lpstr>
      <vt:lpstr> SERVICES  WEB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logiciels</vt:lpstr>
      <vt:lpstr>CHAPITRE 1</vt:lpstr>
      <vt:lpstr>Présentation PowerPoint</vt:lpstr>
      <vt:lpstr>Système(application) monolithique</vt:lpstr>
      <vt:lpstr>Système (application)  réparti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Distribution imposée par manque de compétence /d’accès</vt:lpstr>
      <vt:lpstr>Présentation PowerPoint</vt:lpstr>
      <vt:lpstr>Le commerce électronique  </vt:lpstr>
      <vt:lpstr>Présentation PowerPoint</vt:lpstr>
      <vt:lpstr>     les jeux vidéo multijoueurs  </vt:lpstr>
      <vt:lpstr>Le calcul scientifique </vt:lpstr>
      <vt:lpstr>Présentation PowerPoint</vt:lpstr>
      <vt:lpstr>visioconférence multi-utilisateurs</vt:lpstr>
      <vt:lpstr>les services de streaming vidéo,</vt:lpstr>
      <vt:lpstr>Présentation PowerPoint</vt:lpstr>
      <vt:lpstr>Objectifs du cour</vt:lpstr>
      <vt:lpstr>Présentation PowerPoint</vt:lpstr>
      <vt:lpstr>Présentation PowerPoint</vt:lpstr>
      <vt:lpstr>Présentation PowerPoint</vt:lpstr>
      <vt:lpstr>Présentation PowerPoint</vt:lpstr>
      <vt:lpstr>Technologies d’implémentation des systèmes répartis</vt:lpstr>
      <vt:lpstr>Présentation PowerPoint</vt:lpstr>
      <vt:lpstr>RPC</vt:lpstr>
      <vt:lpstr>RPC: serveur php</vt:lpstr>
      <vt:lpstr>RPC: client php</vt:lpstr>
      <vt:lpstr>RPC : client java</vt:lpstr>
      <vt:lpstr>RPC: client C++</vt:lpstr>
      <vt:lpstr>CORBA: serveur java</vt:lpstr>
      <vt:lpstr>CORBA: client php</vt:lpstr>
      <vt:lpstr>CORBA: client .NET</vt:lpstr>
      <vt:lpstr>DCOM</vt:lpstr>
      <vt:lpstr>SOAP</vt:lpstr>
      <vt:lpstr>REST</vt:lpstr>
      <vt:lpstr>GRPC</vt:lpstr>
      <vt:lpstr>La  différence entre les technologies</vt:lpstr>
      <vt:lpstr>Présentation PowerPoint</vt:lpstr>
      <vt:lpstr>Calculatrice en RMI</vt:lpstr>
      <vt:lpstr>TP2</vt:lpstr>
      <vt:lpstr>Calcultrice en xml rpc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 WEB</dc:title>
  <dc:creator>EL FADJR</dc:creator>
  <cp:lastModifiedBy>EL FADJR</cp:lastModifiedBy>
  <cp:revision>61</cp:revision>
  <dcterms:created xsi:type="dcterms:W3CDTF">2021-01-06T19:44:16Z</dcterms:created>
  <dcterms:modified xsi:type="dcterms:W3CDTF">2024-10-04T11:05:10Z</dcterms:modified>
</cp:coreProperties>
</file>