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27"/>
  </p:notesMasterIdLst>
  <p:sldIdLst>
    <p:sldId id="265" r:id="rId2"/>
    <p:sldId id="256" r:id="rId3"/>
    <p:sldId id="262" r:id="rId4"/>
    <p:sldId id="263" r:id="rId5"/>
    <p:sldId id="264" r:id="rId6"/>
    <p:sldId id="257" r:id="rId7"/>
    <p:sldId id="258" r:id="rId8"/>
    <p:sldId id="259" r:id="rId9"/>
    <p:sldId id="260" r:id="rId10"/>
    <p:sldId id="261" r:id="rId11"/>
    <p:sldId id="266" r:id="rId12"/>
    <p:sldId id="267" r:id="rId13"/>
    <p:sldId id="268" r:id="rId14"/>
    <p:sldId id="269" r:id="rId15"/>
    <p:sldId id="280" r:id="rId16"/>
    <p:sldId id="278" r:id="rId17"/>
    <p:sldId id="279" r:id="rId18"/>
    <p:sldId id="270" r:id="rId19"/>
    <p:sldId id="271" r:id="rId20"/>
    <p:sldId id="272" r:id="rId21"/>
    <p:sldId id="273" r:id="rId22"/>
    <p:sldId id="274" r:id="rId23"/>
    <p:sldId id="275" r:id="rId24"/>
    <p:sldId id="276" r:id="rId25"/>
    <p:sldId id="277"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000" b="1" i="0" u="none" strike="noStrike" baseline="0">
                <a:latin typeface="Times New Roman" pitchFamily="18" charset="0"/>
                <a:cs typeface="Times New Roman" pitchFamily="18" charset="0"/>
              </a:rPr>
              <a:t>Combien de temps passez-vous sur les espaces réservés à la communication éléctronique</a:t>
            </a:r>
            <a:endParaRPr lang="en-US" sz="1000">
              <a:latin typeface="Times New Roman" pitchFamily="18" charset="0"/>
              <a:cs typeface="Times New Roman" pitchFamily="18" charset="0"/>
            </a:endParaRPr>
          </a:p>
        </c:rich>
      </c:tx>
      <c:layout/>
      <c:overlay val="0"/>
    </c:title>
    <c:autoTitleDeleted val="0"/>
    <c:plotArea>
      <c:layout>
        <c:manualLayout>
          <c:layoutTarget val="inner"/>
          <c:xMode val="edge"/>
          <c:yMode val="edge"/>
          <c:x val="0.23417475796923018"/>
          <c:y val="0.29667418804348156"/>
          <c:w val="0.36690864209992957"/>
          <c:h val="0.70332581195653165"/>
        </c:manualLayout>
      </c:layout>
      <c:pieChart>
        <c:varyColors val="1"/>
        <c:ser>
          <c:idx val="0"/>
          <c:order val="0"/>
          <c:tx>
            <c:strRef>
              <c:f>Feuil1!$B$1</c:f>
              <c:strCache>
                <c:ptCount val="1"/>
                <c:pt idx="0">
                  <c:v>Fréquence d'usage d'Internet</c:v>
                </c:pt>
              </c:strCache>
            </c:strRef>
          </c:tx>
          <c:cat>
            <c:strRef>
              <c:f>Feuil1!$A$2:$A$8</c:f>
              <c:strCache>
                <c:ptCount val="7"/>
                <c:pt idx="0">
                  <c:v>Le moins possible</c:v>
                </c:pt>
                <c:pt idx="1">
                  <c:v>Entre 1h et 2 h</c:v>
                </c:pt>
                <c:pt idx="2">
                  <c:v>Entre 2h et 4h</c:v>
                </c:pt>
                <c:pt idx="3">
                  <c:v>Entre 4h et 6h</c:v>
                </c:pt>
                <c:pt idx="4">
                  <c:v>Entre 6h et 8h</c:v>
                </c:pt>
                <c:pt idx="5">
                  <c:v>Plus de 8h</c:v>
                </c:pt>
                <c:pt idx="6">
                  <c:v>Non-réponse</c:v>
                </c:pt>
              </c:strCache>
            </c:strRef>
          </c:cat>
          <c:val>
            <c:numRef>
              <c:f>Feuil1!$B$2:$B$8</c:f>
              <c:numCache>
                <c:formatCode>0%</c:formatCode>
                <c:ptCount val="7"/>
                <c:pt idx="0">
                  <c:v>0.17</c:v>
                </c:pt>
                <c:pt idx="1">
                  <c:v>0.42000000000000032</c:v>
                </c:pt>
                <c:pt idx="2">
                  <c:v>0.15000000000000024</c:v>
                </c:pt>
                <c:pt idx="3">
                  <c:v>5.0000000000000031E-2</c:v>
                </c:pt>
                <c:pt idx="4">
                  <c:v>4.0000000000000042E-2</c:v>
                </c:pt>
                <c:pt idx="5">
                  <c:v>2.0000000000000021E-2</c:v>
                </c:pt>
                <c:pt idx="6">
                  <c:v>0.15000000000000024</c:v>
                </c:pt>
              </c:numCache>
            </c:numRef>
          </c:val>
        </c:ser>
        <c:dLbls>
          <c:showLegendKey val="0"/>
          <c:showVal val="0"/>
          <c:showCatName val="0"/>
          <c:showSerName val="0"/>
          <c:showPercent val="1"/>
          <c:showBubbleSize val="0"/>
          <c:showLeaderLines val="0"/>
        </c:dLbls>
        <c:firstSliceAng val="0"/>
      </c:pieChart>
    </c:plotArea>
    <c:legend>
      <c:legendPos val="t"/>
      <c:layout>
        <c:manualLayout>
          <c:xMode val="edge"/>
          <c:yMode val="edge"/>
          <c:x val="0.68070635412215663"/>
          <c:y val="0.27497421875634381"/>
          <c:w val="0.29106153397493101"/>
          <c:h val="0.58994375703037194"/>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FA25A-CCC4-432C-AA4A-49A9A59FD3C6}" type="datetimeFigureOut">
              <a:rPr lang="fr-FR" smtClean="0"/>
              <a:pPr/>
              <a:t>08/03/2025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7A5192-27A9-48DF-AA12-C3E8E933C188}" type="slidenum">
              <a:rPr lang="fr-FR" smtClean="0"/>
              <a:pPr/>
              <a:t>‹N°›</a:t>
            </a:fld>
            <a:endParaRPr lang="fr-FR"/>
          </a:p>
        </p:txBody>
      </p:sp>
    </p:spTree>
    <p:extLst>
      <p:ext uri="{BB962C8B-B14F-4D97-AF65-F5344CB8AC3E}">
        <p14:creationId xmlns:p14="http://schemas.microsoft.com/office/powerpoint/2010/main" val="3421122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67A5192-27A9-48DF-AA12-C3E8E933C188}"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67A5192-27A9-48DF-AA12-C3E8E933C188}"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08/03/2025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D15EF6-1868-4C8C-A371-5EC390E54799}" type="datetimeFigureOut">
              <a:rPr lang="fr-FR" smtClean="0"/>
              <a:pPr/>
              <a:t>08/03/2025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0FC08-38D4-4625-943E-8AB270ECDB1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effectLst>
                  <a:outerShdw blurRad="38100" dist="38100" dir="2700000" algn="tl">
                    <a:srgbClr val="000000">
                      <a:alpha val="43137"/>
                    </a:srgbClr>
                  </a:outerShdw>
                </a:effectLst>
                <a:latin typeface="Times New Roman" pitchFamily="18" charset="0"/>
                <a:cs typeface="Times New Roman" pitchFamily="18" charset="0"/>
              </a:rPr>
              <a:t>Plan de cours </a:t>
            </a:r>
            <a:endParaRPr lang="fr-FR" b="1" u="sng"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600200"/>
            <a:ext cx="8929718" cy="4525963"/>
          </a:xfrm>
        </p:spPr>
        <p:txBody>
          <a:bodyPr/>
          <a:lstStyle/>
          <a:p>
            <a:pPr algn="just"/>
            <a:r>
              <a:rPr lang="fr-FR" b="1" i="1" dirty="0" smtClean="0">
                <a:latin typeface="Times New Roman" pitchFamily="18" charset="0"/>
                <a:ea typeface="Times New Roman" pitchFamily="18" charset="0"/>
                <a:cs typeface="Times New Roman" pitchFamily="18" charset="0"/>
              </a:rPr>
              <a:t>Le questionnaire comme outil d’investigation</a:t>
            </a:r>
          </a:p>
          <a:p>
            <a:pPr lvl="0" algn="just"/>
            <a:r>
              <a:rPr lang="fr-FR" b="1" i="1" dirty="0" smtClean="0">
                <a:latin typeface="Times New Roman" pitchFamily="18" charset="0"/>
                <a:ea typeface="Times New Roman" pitchFamily="18" charset="0"/>
                <a:cs typeface="Times New Roman" pitchFamily="18" charset="0"/>
              </a:rPr>
              <a:t>Les caractéristiques du questionnaire</a:t>
            </a:r>
            <a:endParaRPr lang="fr-FR" sz="1100" i="1" dirty="0" smtClean="0">
              <a:latin typeface="Times New Roman" pitchFamily="18" charset="0"/>
              <a:cs typeface="Times New Roman" pitchFamily="18" charset="0"/>
            </a:endParaRPr>
          </a:p>
          <a:p>
            <a:pPr algn="just"/>
            <a:r>
              <a:rPr lang="fr-FR" b="1" i="1" dirty="0" smtClean="0">
                <a:latin typeface="Times New Roman" pitchFamily="18" charset="0"/>
                <a:ea typeface="Times New Roman" pitchFamily="18" charset="0"/>
                <a:cs typeface="Times New Roman" pitchFamily="18" charset="0"/>
              </a:rPr>
              <a:t>Avantages et inconvénients du questionnaire  </a:t>
            </a:r>
            <a:endParaRPr lang="fr-FR" b="1" i="1" dirty="0" smtClean="0">
              <a:latin typeface="Times New Roman" pitchFamily="18" charset="0"/>
              <a:cs typeface="Times New Roman" pitchFamily="18" charset="0"/>
            </a:endParaRPr>
          </a:p>
          <a:p>
            <a:pPr lvl="0" algn="just"/>
            <a:r>
              <a:rPr lang="fr-FR" b="1" i="1" dirty="0" smtClean="0">
                <a:latin typeface="Times New Roman" pitchFamily="18" charset="0"/>
                <a:ea typeface="Times New Roman" pitchFamily="18" charset="0"/>
                <a:cs typeface="Times New Roman" pitchFamily="18" charset="0"/>
              </a:rPr>
              <a:t>Normes de conception d'un questionnaire</a:t>
            </a:r>
            <a:endParaRPr lang="fr-FR" sz="1600" i="1" dirty="0" smtClean="0">
              <a:latin typeface="Times New Roman" pitchFamily="18" charset="0"/>
              <a:cs typeface="Times New Roman" pitchFamily="18" charset="0"/>
            </a:endParaRPr>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785794"/>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lang="fr-FR" sz="2000" b="1" dirty="0" smtClean="0">
                <a:latin typeface="Times New Roman" pitchFamily="18" charset="0"/>
                <a:cs typeface="Times New Roman" pitchFamily="18" charset="0"/>
              </a:rPr>
              <a:t>Test préalable </a:t>
            </a:r>
            <a:r>
              <a:rPr lang="fr-FR" sz="2000" dirty="0" smtClean="0">
                <a:latin typeface="Times New Roman" pitchFamily="18" charset="0"/>
                <a:cs typeface="Times New Roman" pitchFamily="18" charset="0"/>
              </a:rPr>
              <a:t>: Il est recommandé de tester le questionnaire auprès d'un petit groupe de participants avant de le diffuser plus largement. Cela permettra de s'assurer de la clarté des questions et des instructions. </a:t>
            </a:r>
          </a:p>
        </p:txBody>
      </p:sp>
      <p:sp>
        <p:nvSpPr>
          <p:cNvPr id="4" name="Rectangle 4"/>
          <p:cNvSpPr>
            <a:spLocks noChangeArrowheads="1"/>
          </p:cNvSpPr>
          <p:nvPr/>
        </p:nvSpPr>
        <p:spPr bwMode="auto">
          <a:xfrm>
            <a:off x="0" y="0"/>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buFontTx/>
              <a:buChar char="•"/>
            </a:pPr>
            <a:r>
              <a:rPr kumimoji="0" lang="fr-FR" sz="20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Instructions claires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Les instructions doivent être claires et simples. </a:t>
            </a:r>
            <a:r>
              <a:rPr lang="fr-FR" sz="2000" dirty="0">
                <a:latin typeface="Times New Roman" pitchFamily="18" charset="0"/>
                <a:cs typeface="Times New Roman" pitchFamily="18" charset="0"/>
              </a:rPr>
              <a:t>Les participants doivent savoir exactement comment remplir le questionnaire</a:t>
            </a:r>
            <a:r>
              <a:rPr lang="fr-FR" sz="2000" dirty="0"/>
              <a:t>. </a:t>
            </a:r>
            <a:r>
              <a:rPr kumimoji="0" lang="fr-FR" sz="2000" b="0" i="0" u="none" strike="noStrike" cap="none" normalizeH="0" baseline="0" dirty="0" smtClean="0">
                <a:ln>
                  <a:noFill/>
                </a:ln>
                <a:solidFill>
                  <a:srgbClr val="1C1E21"/>
                </a:solidFill>
                <a:effectLst/>
                <a:latin typeface="inherit" charset="0"/>
                <a:ea typeface="Times New Roman" pitchFamily="18" charset="0"/>
                <a:cs typeface="Segoe UI" pitchFamily="34" charset="0"/>
              </a:rPr>
              <a:t>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1785926"/>
            <a:ext cx="9144000" cy="1015663"/>
          </a:xfrm>
          <a:prstGeom prst="rect">
            <a:avLst/>
          </a:prstGeom>
        </p:spPr>
        <p:txBody>
          <a:bodyPr wrap="square">
            <a:spAutoFit/>
          </a:bodyPr>
          <a:lstStyle/>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Confidentialité et anonymat </a:t>
            </a:r>
            <a:r>
              <a:rPr lang="fr-FR" sz="2000" dirty="0" smtClean="0">
                <a:latin typeface="Times New Roman" pitchFamily="18" charset="0"/>
                <a:cs typeface="Times New Roman" pitchFamily="18" charset="0"/>
              </a:rPr>
              <a:t>: Les participants doivent être informés de la confidentialité et de l'anonymat de leurs réponses. Il est important de les rassurer sur le fait que leurs réponses ne seront pas utilisées à d'autres fins que la recherche. </a:t>
            </a:r>
          </a:p>
        </p:txBody>
      </p:sp>
      <p:sp>
        <p:nvSpPr>
          <p:cNvPr id="6" name="Rectangle 5"/>
          <p:cNvSpPr/>
          <p:nvPr/>
        </p:nvSpPr>
        <p:spPr>
          <a:xfrm>
            <a:off x="0" y="3786190"/>
            <a:ext cx="9144000" cy="1015663"/>
          </a:xfrm>
          <a:prstGeom prst="rect">
            <a:avLst/>
          </a:prstGeom>
        </p:spPr>
        <p:txBody>
          <a:bodyPr wrap="square">
            <a:spAutoFit/>
          </a:bodyPr>
          <a:lstStyle/>
          <a:p>
            <a:pPr algn="justLow" fontAlgn="base">
              <a:spcBef>
                <a:spcPct val="0"/>
              </a:spcBef>
              <a:spcAft>
                <a:spcPct val="0"/>
              </a:spcAft>
              <a:buFontTx/>
              <a:buChar char="•"/>
            </a:pPr>
            <a:r>
              <a:rPr lang="fr-FR" sz="2000" b="1" dirty="0" smtClean="0">
                <a:latin typeface="Times New Roman" pitchFamily="18" charset="0"/>
                <a:cs typeface="Times New Roman" pitchFamily="18" charset="0"/>
              </a:rPr>
              <a:t>Définir comment diffuser le questionnaire</a:t>
            </a:r>
            <a:r>
              <a:rPr lang="fr-FR" sz="2000" dirty="0" smtClean="0">
                <a:latin typeface="Times New Roman" pitchFamily="18" charset="0"/>
                <a:cs typeface="Times New Roman" pitchFamily="18" charset="0"/>
              </a:rPr>
              <a:t> : par e-mail, par téléphone, sur les réseaux sociaux, ou sur support papier, il faut définir la façon dont vous voulez diffuser votre questionnaire.</a:t>
            </a:r>
          </a:p>
        </p:txBody>
      </p:sp>
      <p:sp>
        <p:nvSpPr>
          <p:cNvPr id="7" name="Rectangle 6"/>
          <p:cNvSpPr/>
          <p:nvPr/>
        </p:nvSpPr>
        <p:spPr>
          <a:xfrm>
            <a:off x="32" y="2928934"/>
            <a:ext cx="9144000" cy="707886"/>
          </a:xfrm>
          <a:prstGeom prst="rect">
            <a:avLst/>
          </a:prstGeom>
        </p:spPr>
        <p:txBody>
          <a:bodyPr wrap="square">
            <a:spAutoFit/>
          </a:bodyPr>
          <a:lstStyle/>
          <a:p>
            <a:pPr algn="just">
              <a:buFont typeface="Arial" pitchFamily="34" charset="0"/>
              <a:buChar char="•"/>
            </a:pPr>
            <a:r>
              <a:rPr lang="fr-FR" sz="2000" b="1" dirty="0" smtClean="0">
                <a:latin typeface="Times New Roman" pitchFamily="18" charset="0"/>
                <a:cs typeface="Times New Roman" pitchFamily="18" charset="0"/>
              </a:rPr>
              <a:t>Fixer une date de début et de fin</a:t>
            </a:r>
            <a:r>
              <a:rPr lang="fr-FR" sz="2000" dirty="0" smtClean="0">
                <a:latin typeface="Times New Roman" pitchFamily="18" charset="0"/>
                <a:cs typeface="Times New Roman" pitchFamily="18" charset="0"/>
              </a:rPr>
              <a:t> : selon votre avancement et la date de votre rendu, définissez un jour de début et de fin pour votre questionnaire</a:t>
            </a:r>
          </a:p>
        </p:txBody>
      </p:sp>
      <p:sp>
        <p:nvSpPr>
          <p:cNvPr id="8" name="Rectangle 7"/>
          <p:cNvSpPr/>
          <p:nvPr/>
        </p:nvSpPr>
        <p:spPr>
          <a:xfrm>
            <a:off x="0" y="4786322"/>
            <a:ext cx="9144000" cy="1015663"/>
          </a:xfrm>
          <a:prstGeom prst="rect">
            <a:avLst/>
          </a:prstGeom>
        </p:spPr>
        <p:txBody>
          <a:bodyPr wrap="square">
            <a:spAutoFit/>
          </a:bodyPr>
          <a:lstStyle/>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Relancer les personnes</a:t>
            </a:r>
            <a:r>
              <a:rPr lang="fr-FR" sz="2000" dirty="0" smtClean="0">
                <a:latin typeface="Times New Roman" pitchFamily="18" charset="0"/>
                <a:cs typeface="Times New Roman" pitchFamily="18" charset="0"/>
              </a:rPr>
              <a:t> : si vous soumettez votre questionnaire par e-mail ou via les réseaux sociaux, profitez-en pour relancer régulièrement votre audience afin d’augmenter le nombre de réponses finales</a:t>
            </a:r>
            <a:r>
              <a:rPr lang="fr-FR" dirty="0" smtClean="0">
                <a:latin typeface="Times New Roman" pitchFamily="18" charset="0"/>
                <a:cs typeface="Times New Roman" pitchFamily="18" charset="0"/>
              </a:rPr>
              <a:t>.</a:t>
            </a:r>
          </a:p>
        </p:txBody>
      </p:sp>
      <p:sp>
        <p:nvSpPr>
          <p:cNvPr id="9" name="Rectangle 8"/>
          <p:cNvSpPr/>
          <p:nvPr/>
        </p:nvSpPr>
        <p:spPr>
          <a:xfrm>
            <a:off x="0" y="5572140"/>
            <a:ext cx="8786842" cy="677108"/>
          </a:xfrm>
          <a:prstGeom prst="rect">
            <a:avLst/>
          </a:prstGeom>
        </p:spPr>
        <p:txBody>
          <a:bodyPr wrap="square">
            <a:spAutoFit/>
          </a:bodyPr>
          <a:lstStyle/>
          <a:p>
            <a:pPr lvl="0" algn="justLow" fontAlgn="base">
              <a:spcBef>
                <a:spcPct val="0"/>
              </a:spcBef>
              <a:spcAft>
                <a:spcPct val="0"/>
              </a:spcAft>
              <a:buFontTx/>
              <a:buChar char="•"/>
            </a:pPr>
            <a:endParaRPr lang="fr-FR" dirty="0" smtClean="0"/>
          </a:p>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Toujours remercier le sujet-enquêté pour sa participation à l'enquête.</a:t>
            </a:r>
          </a:p>
        </p:txBody>
      </p:sp>
      <p:sp>
        <p:nvSpPr>
          <p:cNvPr id="10" name="Rectangle 9"/>
          <p:cNvSpPr/>
          <p:nvPr/>
        </p:nvSpPr>
        <p:spPr>
          <a:xfrm>
            <a:off x="0" y="6211693"/>
            <a:ext cx="9144000" cy="646331"/>
          </a:xfrm>
          <a:prstGeom prst="rect">
            <a:avLst/>
          </a:prstGeom>
        </p:spPr>
        <p:txBody>
          <a:bodyPr wrap="square">
            <a:spAutoFit/>
          </a:bodyPr>
          <a:lstStyle/>
          <a:p>
            <a:pPr algn="justLow" fontAlgn="base">
              <a:spcBef>
                <a:spcPct val="0"/>
              </a:spcBef>
              <a:spcAft>
                <a:spcPct val="0"/>
              </a:spcAft>
              <a:buFontTx/>
              <a:buChar char="•"/>
            </a:pPr>
            <a:r>
              <a:rPr lang="fr-FR" dirty="0" smtClean="0">
                <a:latin typeface="Times New Roman" pitchFamily="18" charset="0"/>
                <a:cs typeface="Times New Roman" pitchFamily="18" charset="0"/>
              </a:rPr>
              <a:t>En suivant ces normes, vous pouvez vous assurer que votre questionnaire sera bien conçu et efficace pour collecter les données dont vous avez besoin</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box(in)">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500"/>
                                        <p:tgtEl>
                                          <p:spTgt spid="9"/>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ox(in)">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5" grpId="0"/>
      <p:bldP spid="6" grpId="0"/>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 y="1535186"/>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(Toutes les informations données dans ce questionnaire resteront confidentielles et ne sortiront, en aucun cas, du cadre d’étude).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Veuillez répondre aux questions suivantes :                                                </a:t>
            </a: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63" name="Rectangle 11"/>
          <p:cNvSpPr>
            <a:spLocks noChangeArrowheads="1"/>
          </p:cNvSpPr>
          <p:nvPr/>
        </p:nvSpPr>
        <p:spPr bwMode="auto">
          <a:xfrm>
            <a:off x="0" y="185734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589" name="Rectangle 37"/>
          <p:cNvSpPr>
            <a:spLocks noChangeArrowheads="1"/>
          </p:cNvSpPr>
          <p:nvPr/>
        </p:nvSpPr>
        <p:spPr bwMode="auto">
          <a:xfrm>
            <a:off x="0" y="185736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00" name="Rectangle 48"/>
          <p:cNvSpPr>
            <a:spLocks noChangeArrowheads="1"/>
          </p:cNvSpPr>
          <p:nvPr/>
        </p:nvSpPr>
        <p:spPr bwMode="auto">
          <a:xfrm>
            <a:off x="746100" y="2547933"/>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1" name="Rectangle 49"/>
          <p:cNvSpPr>
            <a:spLocks noChangeArrowheads="1"/>
          </p:cNvSpPr>
          <p:nvPr/>
        </p:nvSpPr>
        <p:spPr bwMode="auto">
          <a:xfrm>
            <a:off x="2746364" y="2762247"/>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8" name="Rectangle 46"/>
          <p:cNvSpPr>
            <a:spLocks noChangeArrowheads="1"/>
          </p:cNvSpPr>
          <p:nvPr/>
        </p:nvSpPr>
        <p:spPr bwMode="auto">
          <a:xfrm>
            <a:off x="2746364"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9" name="Rectangle 47"/>
          <p:cNvSpPr>
            <a:spLocks noChangeArrowheads="1"/>
          </p:cNvSpPr>
          <p:nvPr/>
        </p:nvSpPr>
        <p:spPr bwMode="auto">
          <a:xfrm>
            <a:off x="6175388" y="2547933"/>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7" name="Rectangle 45"/>
          <p:cNvSpPr>
            <a:spLocks noChangeArrowheads="1"/>
          </p:cNvSpPr>
          <p:nvPr/>
        </p:nvSpPr>
        <p:spPr bwMode="auto">
          <a:xfrm>
            <a:off x="6175388" y="300037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6" name="Rectangle 44"/>
          <p:cNvSpPr>
            <a:spLocks noChangeArrowheads="1"/>
          </p:cNvSpPr>
          <p:nvPr/>
        </p:nvSpPr>
        <p:spPr bwMode="auto">
          <a:xfrm>
            <a:off x="6175388" y="3429000"/>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4" name="Rectangle 42"/>
          <p:cNvSpPr>
            <a:spLocks noChangeArrowheads="1"/>
          </p:cNvSpPr>
          <p:nvPr/>
        </p:nvSpPr>
        <p:spPr bwMode="auto">
          <a:xfrm>
            <a:off x="6175388" y="278605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5" name="Rectangle 43"/>
          <p:cNvSpPr>
            <a:spLocks noChangeArrowheads="1"/>
          </p:cNvSpPr>
          <p:nvPr/>
        </p:nvSpPr>
        <p:spPr bwMode="auto">
          <a:xfrm>
            <a:off x="6175388" y="321468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2" name="Rectangle 50"/>
          <p:cNvSpPr>
            <a:spLocks noChangeArrowheads="1"/>
          </p:cNvSpPr>
          <p:nvPr/>
        </p:nvSpPr>
        <p:spPr bwMode="auto">
          <a:xfrm>
            <a:off x="0" y="272415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03" name="Rectangle 51"/>
          <p:cNvSpPr>
            <a:spLocks noChangeArrowheads="1"/>
          </p:cNvSpPr>
          <p:nvPr/>
        </p:nvSpPr>
        <p:spPr bwMode="auto">
          <a:xfrm>
            <a:off x="214282" y="2500306"/>
            <a:ext cx="5992346" cy="5386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Age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Sexe</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minin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Niveau</a:t>
            </a:r>
            <a:r>
              <a:rPr kumimoji="0" lang="fr-FR" sz="1100" b="0"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universitaire</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4" name="Rectangle 52"/>
          <p:cNvSpPr>
            <a:spLocks noChangeArrowheads="1"/>
          </p:cNvSpPr>
          <p:nvPr/>
        </p:nvSpPr>
        <p:spPr bwMode="auto">
          <a:xfrm>
            <a:off x="0" y="2714620"/>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646488" algn="l"/>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Masculin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46488" algn="l"/>
              </a:tabLst>
            </a:pP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5" name="Rectangle 53"/>
          <p:cNvSpPr>
            <a:spLocks noChangeArrowheads="1"/>
          </p:cNvSpPr>
          <p:nvPr/>
        </p:nvSpPr>
        <p:spPr bwMode="auto">
          <a:xfrm rot="10800000" flipV="1">
            <a:off x="0" y="2928934"/>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33888" algn="l"/>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33888"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06" name="Rectangle 54"/>
          <p:cNvSpPr>
            <a:spLocks noChangeArrowheads="1"/>
          </p:cNvSpPr>
          <p:nvPr/>
        </p:nvSpPr>
        <p:spPr bwMode="auto">
          <a:xfrm>
            <a:off x="0" y="3212427"/>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re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Master </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Master</a:t>
            </a: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7" name="Rectangle 55"/>
          <p:cNvSpPr>
            <a:spLocks noChangeArrowheads="1"/>
          </p:cNvSpPr>
          <p:nvPr/>
        </p:nvSpPr>
        <p:spPr bwMode="auto">
          <a:xfrm>
            <a:off x="3116257" y="385762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8" name="Rectangle 56"/>
          <p:cNvSpPr>
            <a:spLocks noChangeArrowheads="1"/>
          </p:cNvSpPr>
          <p:nvPr/>
        </p:nvSpPr>
        <p:spPr bwMode="auto">
          <a:xfrm>
            <a:off x="3960810" y="385762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9" name="Rectangle 5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10" name="Rectangle 58"/>
          <p:cNvSpPr>
            <a:spLocks noChangeArrowheads="1"/>
          </p:cNvSpPr>
          <p:nvPr/>
        </p:nvSpPr>
        <p:spPr bwMode="auto">
          <a:xfrm>
            <a:off x="0" y="3786190"/>
            <a:ext cx="4024948"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-Avez-vous internet</a:t>
            </a:r>
            <a:r>
              <a:rPr kumimoji="0" lang="fr-FR" sz="1400" b="0" i="0" u="none" strike="noStrike" cap="none" normalizeH="0" baseline="0" dirty="0" smtClean="0">
                <a:ln>
                  <a:noFill/>
                </a:ln>
                <a:solidFill>
                  <a:srgbClr val="00B050"/>
                </a:solidFill>
                <a:effectLst/>
                <a:latin typeface="Calibri"/>
                <a:ea typeface="Calibri" pitchFamily="34" charset="0"/>
                <a:cs typeface="Times New Roman" pitchFamily="18" charset="0"/>
              </a:rPr>
              <a:t> à</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la maison?    Oui             Non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13" name="Rectangle 61"/>
          <p:cNvSpPr>
            <a:spLocks noChangeArrowheads="1"/>
          </p:cNvSpPr>
          <p:nvPr/>
        </p:nvSpPr>
        <p:spPr bwMode="auto">
          <a:xfrm>
            <a:off x="5000628"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4" name="Rectangle 62"/>
          <p:cNvSpPr>
            <a:spLocks noChangeArrowheads="1"/>
          </p:cNvSpPr>
          <p:nvPr/>
        </p:nvSpPr>
        <p:spPr bwMode="auto">
          <a:xfrm>
            <a:off x="6286512"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5" name="Rectangle 63"/>
          <p:cNvSpPr>
            <a:spLocks noChangeArrowheads="1"/>
          </p:cNvSpPr>
          <p:nvPr/>
        </p:nvSpPr>
        <p:spPr bwMode="auto">
          <a:xfrm>
            <a:off x="7572396"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2" name="Rectangle 60"/>
          <p:cNvSpPr>
            <a:spLocks noChangeArrowheads="1"/>
          </p:cNvSpPr>
          <p:nvPr/>
        </p:nvSpPr>
        <p:spPr bwMode="auto">
          <a:xfrm>
            <a:off x="3929058" y="442913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1" name="Rectangle 59"/>
          <p:cNvSpPr>
            <a:spLocks noChangeArrowheads="1"/>
          </p:cNvSpPr>
          <p:nvPr/>
        </p:nvSpPr>
        <p:spPr bwMode="auto">
          <a:xfrm>
            <a:off x="2643174" y="442913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6" name="Rectangle 6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17" name="Rectangle 65"/>
          <p:cNvSpPr>
            <a:spLocks noChangeArrowheads="1"/>
          </p:cNvSpPr>
          <p:nvPr/>
        </p:nvSpPr>
        <p:spPr bwMode="auto">
          <a:xfrm>
            <a:off x="0" y="4214818"/>
            <a:ext cx="249940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2</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-Que faites-vous sur Internet ?</a:t>
            </a:r>
            <a:r>
              <a:rPr kumimoji="0" lang="fr-FR" sz="1400" b="0" i="0" u="none" strike="noStrike" cap="none" normalizeH="0" baseline="0" dirty="0" smtClean="0">
                <a:ln>
                  <a:noFill/>
                </a:ln>
                <a:solidFill>
                  <a:srgbClr val="00B050"/>
                </a:solidFill>
                <a:effectLst/>
                <a:latin typeface="Calibri"/>
                <a:ea typeface="Calibri" pitchFamily="34" charset="0"/>
                <a:cs typeface="Times New Roman" pitchFamily="18" charset="0"/>
              </a:rPr>
              <a:t> </a:t>
            </a:r>
            <a:endParaRPr kumimoji="0" lang="fr-FR" sz="10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18" name="Rectangle 66"/>
          <p:cNvSpPr>
            <a:spLocks noChangeArrowheads="1"/>
          </p:cNvSpPr>
          <p:nvPr/>
        </p:nvSpPr>
        <p:spPr bwMode="auto">
          <a:xfrm>
            <a:off x="0" y="4429132"/>
            <a:ext cx="8116324" cy="4308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-R</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seaux Sociaux (</a:t>
            </a:r>
            <a:r>
              <a:rPr kumimoji="0" lang="fr-FR" sz="1100" b="0" i="0" u="none" strike="noStrike" cap="none" normalizeH="0" baseline="0" dirty="0" err="1" smtClean="0">
                <a:ln>
                  <a:noFill/>
                </a:ln>
                <a:solidFill>
                  <a:srgbClr val="00B050"/>
                </a:solidFill>
                <a:effectLst/>
                <a:latin typeface="Times New Roman" pitchFamily="18" charset="0"/>
                <a:ea typeface="Calibri" pitchFamily="34" charset="0"/>
                <a:cs typeface="Times New Roman" pitchFamily="18" charset="0"/>
              </a:rPr>
              <a:t>Facebook</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err="1" smtClean="0">
                <a:ln>
                  <a:noFill/>
                </a:ln>
                <a:solidFill>
                  <a:srgbClr val="00B050"/>
                </a:solidFill>
                <a:effectLst/>
                <a:latin typeface="Times New Roman" pitchFamily="18" charset="0"/>
                <a:ea typeface="Calibri" pitchFamily="34" charset="0"/>
                <a:cs typeface="Times New Roman" pitchFamily="18" charset="0"/>
              </a:rPr>
              <a:t>Twitter</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B</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E-mails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C</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Jeux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D</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Sport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E</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-Actualit</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a:t>
            </a:r>
          </a:p>
          <a:p>
            <a:pPr marL="0" marR="0" lvl="0" indent="0" algn="l" defTabSz="914400" rtl="0" eaLnBrk="1" fontAlgn="base" latinLnBrk="0" hangingPunct="1">
              <a:lnSpc>
                <a:spcPct val="100000"/>
              </a:lnSpc>
              <a:spcBef>
                <a:spcPct val="0"/>
              </a:spcBef>
              <a:spcAft>
                <a:spcPct val="0"/>
              </a:spcAft>
              <a:buClrTx/>
              <a:buSzTx/>
              <a:buFontTx/>
              <a:buNone/>
              <a:tabLst/>
            </a:pPr>
            <a:r>
              <a:rPr lang="fr-FR" sz="1100" dirty="0" smtClean="0">
                <a:solidFill>
                  <a:srgbClr val="00B050"/>
                </a:solidFill>
                <a:latin typeface="Times New Roman" pitchFamily="18" charset="0"/>
                <a:ea typeface="Calibri" pitchFamily="34" charset="0"/>
                <a:cs typeface="Times New Roman" pitchFamily="18" charset="0"/>
              </a:rPr>
              <a:t>.</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F</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Autre</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endParaRPr kumimoji="0" lang="fr-F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19" name="Rectangle 67"/>
          <p:cNvSpPr>
            <a:spLocks noChangeArrowheads="1"/>
          </p:cNvSpPr>
          <p:nvPr/>
        </p:nvSpPr>
        <p:spPr bwMode="auto">
          <a:xfrm>
            <a:off x="1928794" y="564357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1" name="Rectangle 6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22" name="Rectangle 70"/>
          <p:cNvSpPr>
            <a:spLocks noChangeArrowheads="1"/>
          </p:cNvSpPr>
          <p:nvPr/>
        </p:nvSpPr>
        <p:spPr bwMode="auto">
          <a:xfrm>
            <a:off x="0" y="4929198"/>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3- </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Combien de temps passez-vous sur les espaces r</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serv</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à</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la CMO </a:t>
            </a:r>
            <a:r>
              <a:rPr kumimoji="0" lang="fr-FR" sz="1200" b="0" i="0" u="none" strike="noStrike" cap="none" normalizeH="0" baseline="30000" dirty="0" smtClean="0">
                <a:ln>
                  <a:noFill/>
                </a:ln>
                <a:solidFill>
                  <a:srgbClr val="00B050"/>
                </a:solidFill>
                <a:effectLst/>
                <a:latin typeface="Times New Roman" pitchFamily="18" charset="0"/>
                <a:ea typeface="Calibri" pitchFamily="34" charset="0"/>
                <a:cs typeface="Times New Roman" pitchFamily="18" charset="0"/>
                <a:hlinkClick r:id=""/>
              </a:rPr>
              <a:t>[</a:t>
            </a:r>
            <a:r>
              <a:rPr kumimoji="0" lang="fr-FR" sz="1200" b="0" i="0" u="none" strike="noStrike" cap="none" normalizeH="0" baseline="30000" dirty="0" smtClean="0" bmk="">
                <a:ln>
                  <a:noFill/>
                </a:ln>
                <a:solidFill>
                  <a:srgbClr val="00B050"/>
                </a:solidFill>
                <a:effectLst/>
                <a:latin typeface="Times New Roman" pitchFamily="18" charset="0"/>
                <a:ea typeface="Calibri" pitchFamily="34" charset="0"/>
                <a:cs typeface="Times New Roman" pitchFamily="18" charset="0"/>
                <a:hlinkClick r:id=""/>
              </a:rPr>
              <a:t>1]</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(r</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seaux sociaux, forums de discussion, messagerie </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lectronique, etc.)</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par jour ? </a:t>
            </a:r>
            <a:endParaRPr kumimoji="0" lang="fr-FR" sz="9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24" name="Rectangle 72"/>
          <p:cNvSpPr>
            <a:spLocks noChangeArrowheads="1"/>
          </p:cNvSpPr>
          <p:nvPr/>
        </p:nvSpPr>
        <p:spPr bwMode="auto">
          <a:xfrm>
            <a:off x="0" y="6611779"/>
            <a:ext cx="345293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fr-FR" sz="1400" b="0" i="0" u="none" strike="noStrike" cap="none" normalizeH="0" baseline="30000" dirty="0" smtClean="0" bmk="">
                <a:ln>
                  <a:noFill/>
                </a:ln>
                <a:solidFill>
                  <a:schemeClr val="tx1"/>
                </a:solidFill>
                <a:effectLst/>
                <a:latin typeface="Times New Roman" pitchFamily="18" charset="0"/>
                <a:ea typeface="Calibri" pitchFamily="34" charset="0"/>
                <a:cs typeface="Times New Roman" pitchFamily="18" charset="0"/>
                <a:hlinkClick r:id=""/>
              </a:rPr>
              <a:t>]</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Communication M</a:t>
            </a:r>
            <a:r>
              <a:rPr kumimoji="0" lang="fr-FR" sz="1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diatis</a:t>
            </a:r>
            <a:r>
              <a:rPr kumimoji="0" lang="fr-FR" sz="1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par Ordinateur.</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28" name="Rectangle 76"/>
          <p:cNvSpPr>
            <a:spLocks noChangeArrowheads="1"/>
          </p:cNvSpPr>
          <p:nvPr/>
        </p:nvSpPr>
        <p:spPr bwMode="auto">
          <a:xfrm>
            <a:off x="5214942" y="53578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7" name="Rectangle 75"/>
          <p:cNvSpPr>
            <a:spLocks noChangeArrowheads="1"/>
          </p:cNvSpPr>
          <p:nvPr/>
        </p:nvSpPr>
        <p:spPr bwMode="auto">
          <a:xfrm>
            <a:off x="1928794" y="5357826"/>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6" name="Rectangle 74"/>
          <p:cNvSpPr>
            <a:spLocks noChangeArrowheads="1"/>
          </p:cNvSpPr>
          <p:nvPr/>
        </p:nvSpPr>
        <p:spPr bwMode="auto">
          <a:xfrm>
            <a:off x="1928794" y="590551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9" name="Rectangle 7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3630" name="Rectangle 78"/>
          <p:cNvSpPr>
            <a:spLocks noChangeArrowheads="1"/>
          </p:cNvSpPr>
          <p:nvPr/>
        </p:nvSpPr>
        <p:spPr bwMode="auto">
          <a:xfrm>
            <a:off x="0" y="5252222"/>
            <a:ext cx="91440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400" dirty="0" smtClean="0">
                <a:solidFill>
                  <a:srgbClr val="00B050"/>
                </a:solidFill>
                <a:latin typeface="Calibri" pitchFamily="34" charset="0"/>
                <a:ea typeface="Times New Roman" pitchFamily="18" charset="0"/>
                <a:cs typeface="Arial" pitchFamily="34" charset="0"/>
              </a:rPr>
              <a:t>A</a:t>
            </a:r>
            <a:r>
              <a:rPr lang="fr-FR" sz="1400" dirty="0" smtClean="0">
                <a:solidFill>
                  <a:srgbClr val="000000"/>
                </a:solidFill>
                <a:latin typeface="Calibri" pitchFamily="34" charset="0"/>
                <a:ea typeface="Times New Roman" pitchFamily="18" charset="0"/>
                <a:cs typeface="Arial" pitchFamily="34" charset="0"/>
              </a:rPr>
              <a:t>. </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Le moins possible                                                 </a:t>
            </a:r>
            <a:r>
              <a:rPr kumimoji="0" lang="fr-FR" sz="1400" b="1"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D</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 Entre 4 et 6 heures</a:t>
            </a:r>
            <a:endParaRPr kumimoji="0" lang="fr-FR" sz="10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31" name="Rectangle 79"/>
          <p:cNvSpPr>
            <a:spLocks noChangeArrowheads="1"/>
          </p:cNvSpPr>
          <p:nvPr/>
        </p:nvSpPr>
        <p:spPr bwMode="auto">
          <a:xfrm>
            <a:off x="0" y="5857892"/>
            <a:ext cx="9144000" cy="30777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b. Entre 1 et 2 heures                                         </a:t>
            </a:r>
            <a:r>
              <a:rPr kumimoji="0" lang="fr-FR" sz="1400" b="0" i="0" u="none" strike="noStrike" cap="none" normalizeH="0" dirty="0" smtClean="0">
                <a:ln>
                  <a:noFill/>
                </a:ln>
                <a:solidFill>
                  <a:srgbClr val="00B050"/>
                </a:solidFill>
                <a:effectLst/>
                <a:latin typeface="Calibri" pitchFamily="34" charset="0"/>
                <a:ea typeface="Times New Roman" pitchFamily="18" charset="0"/>
                <a:cs typeface="Arial" pitchFamily="34" charset="0"/>
              </a:rPr>
              <a:t> </a:t>
            </a:r>
            <a:r>
              <a:rPr kumimoji="0" lang="fr-FR" sz="1400" b="1"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E</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 Entre 6 et 8 heures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32" name="Rectangle 80"/>
          <p:cNvSpPr>
            <a:spLocks noChangeArrowheads="1"/>
          </p:cNvSpPr>
          <p:nvPr/>
        </p:nvSpPr>
        <p:spPr bwMode="auto">
          <a:xfrm>
            <a:off x="0" y="5357826"/>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c. Entre 2 et 4 heures                                   </a:t>
            </a:r>
            <a:r>
              <a:rPr kumimoji="0" lang="fr-FR" sz="14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F</a:t>
            </a:r>
            <a:r>
              <a:rPr kumimoji="0" lang="fr-FR" sz="14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Plus de 8 heures</a:t>
            </a:r>
            <a:r>
              <a:rPr kumimoji="0" lang="fr-FR" sz="1000" b="0" i="0" u="none" strike="noStrike" cap="none" normalizeH="0" baseline="0" dirty="0" smtClean="0">
                <a:ln>
                  <a:noFill/>
                </a:ln>
                <a:solidFill>
                  <a:srgbClr val="00B050"/>
                </a:solidFill>
                <a:effectLst/>
                <a:latin typeface="Arial" pitchFamily="34" charset="0"/>
                <a:cs typeface="Arial" pitchFamily="34" charset="0"/>
              </a:rPr>
              <a:t>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20" name="Rectangle 68"/>
          <p:cNvSpPr>
            <a:spLocks noChangeArrowheads="1"/>
          </p:cNvSpPr>
          <p:nvPr/>
        </p:nvSpPr>
        <p:spPr bwMode="auto">
          <a:xfrm>
            <a:off x="1960546" y="5929330"/>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84" name="Rectangle 73"/>
          <p:cNvSpPr>
            <a:spLocks noChangeArrowheads="1"/>
          </p:cNvSpPr>
          <p:nvPr/>
        </p:nvSpPr>
        <p:spPr bwMode="auto">
          <a:xfrm>
            <a:off x="5214942" y="564357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5" name="Rectangle 73"/>
          <p:cNvSpPr>
            <a:spLocks noChangeArrowheads="1"/>
          </p:cNvSpPr>
          <p:nvPr/>
        </p:nvSpPr>
        <p:spPr bwMode="auto">
          <a:xfrm>
            <a:off x="5214942" y="592933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cxnSp>
        <p:nvCxnSpPr>
          <p:cNvPr id="86" name="Connecteur droit 85"/>
          <p:cNvCxnSpPr/>
          <p:nvPr/>
        </p:nvCxnSpPr>
        <p:spPr>
          <a:xfrm>
            <a:off x="0" y="6500834"/>
            <a:ext cx="3286116" cy="1588"/>
          </a:xfrm>
          <a:prstGeom prst="line">
            <a:avLst/>
          </a:prstGeom>
        </p:spPr>
        <p:style>
          <a:lnRef idx="1">
            <a:schemeClr val="dk1"/>
          </a:lnRef>
          <a:fillRef idx="0">
            <a:schemeClr val="dk1"/>
          </a:fillRef>
          <a:effectRef idx="0">
            <a:schemeClr val="dk1"/>
          </a:effectRef>
          <a:fontRef idx="minor">
            <a:schemeClr val="tx1"/>
          </a:fontRef>
        </p:style>
      </p:cxnSp>
      <p:sp>
        <p:nvSpPr>
          <p:cNvPr id="23633" name="Rectangle 81"/>
          <p:cNvSpPr>
            <a:spLocks noChangeArrowheads="1"/>
          </p:cNvSpPr>
          <p:nvPr/>
        </p:nvSpPr>
        <p:spPr bwMode="auto">
          <a:xfrm>
            <a:off x="0" y="0"/>
            <a:ext cx="892971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Questionnaire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labor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intention des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du D</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partement des Lettres et Langue Fran</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dans le cadre de la pr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paration d</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th</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de Doctorat en Sciences du langage portant sur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1"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impact de l’écriture électronique</a:t>
            </a:r>
            <a:r>
              <a:rPr kumimoji="0" lang="fr-FR" sz="1600" b="1" i="0" u="sng" strike="noStrike" cap="none" normalizeH="0" dirty="0" smtClean="0">
                <a:ln>
                  <a:noFill/>
                </a:ln>
                <a:solidFill>
                  <a:schemeClr val="tx1"/>
                </a:solidFill>
                <a:effectLst/>
                <a:latin typeface="Times New Roman" pitchFamily="18" charset="0"/>
                <a:ea typeface="Calibri" pitchFamily="34" charset="0"/>
                <a:cs typeface="Times New Roman" pitchFamily="18" charset="0"/>
              </a:rPr>
              <a:t> sur la qualité d’écriture </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des </a:t>
            </a:r>
            <a:r>
              <a:rPr kumimoji="0" lang="fr-FR" sz="1600" b="1"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607"/>
                                        </p:tgtEl>
                                        <p:attrNameLst>
                                          <p:attrName>style.visibility</p:attrName>
                                        </p:attrNameLst>
                                      </p:cBhvr>
                                      <p:to>
                                        <p:strVal val="visible"/>
                                      </p:to>
                                    </p:set>
                                    <p:animEffect transition="in" filter="box(in)">
                                      <p:cBhvr>
                                        <p:cTn id="7" dur="500"/>
                                        <p:tgtEl>
                                          <p:spTgt spid="2360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3608"/>
                                        </p:tgtEl>
                                        <p:attrNameLst>
                                          <p:attrName>style.visibility</p:attrName>
                                        </p:attrNameLst>
                                      </p:cBhvr>
                                      <p:to>
                                        <p:strVal val="visible"/>
                                      </p:to>
                                    </p:set>
                                    <p:animEffect transition="in" filter="box(in)">
                                      <p:cBhvr>
                                        <p:cTn id="10" dur="500"/>
                                        <p:tgtEl>
                                          <p:spTgt spid="2360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3610"/>
                                        </p:tgtEl>
                                        <p:attrNameLst>
                                          <p:attrName>style.visibility</p:attrName>
                                        </p:attrNameLst>
                                      </p:cBhvr>
                                      <p:to>
                                        <p:strVal val="visible"/>
                                      </p:to>
                                    </p:set>
                                    <p:animEffect transition="in" filter="box(in)">
                                      <p:cBhvr>
                                        <p:cTn id="13" dur="500"/>
                                        <p:tgtEl>
                                          <p:spTgt spid="23610"/>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3613"/>
                                        </p:tgtEl>
                                        <p:attrNameLst>
                                          <p:attrName>style.visibility</p:attrName>
                                        </p:attrNameLst>
                                      </p:cBhvr>
                                      <p:to>
                                        <p:strVal val="visible"/>
                                      </p:to>
                                    </p:set>
                                    <p:animEffect transition="in" filter="box(in)">
                                      <p:cBhvr>
                                        <p:cTn id="16" dur="500"/>
                                        <p:tgtEl>
                                          <p:spTgt spid="23613"/>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3614"/>
                                        </p:tgtEl>
                                        <p:attrNameLst>
                                          <p:attrName>style.visibility</p:attrName>
                                        </p:attrNameLst>
                                      </p:cBhvr>
                                      <p:to>
                                        <p:strVal val="visible"/>
                                      </p:to>
                                    </p:set>
                                    <p:animEffect transition="in" filter="box(in)">
                                      <p:cBhvr>
                                        <p:cTn id="19" dur="500"/>
                                        <p:tgtEl>
                                          <p:spTgt spid="23614"/>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3615"/>
                                        </p:tgtEl>
                                        <p:attrNameLst>
                                          <p:attrName>style.visibility</p:attrName>
                                        </p:attrNameLst>
                                      </p:cBhvr>
                                      <p:to>
                                        <p:strVal val="visible"/>
                                      </p:to>
                                    </p:set>
                                    <p:animEffect transition="in" filter="box(in)">
                                      <p:cBhvr>
                                        <p:cTn id="22" dur="500"/>
                                        <p:tgtEl>
                                          <p:spTgt spid="23615"/>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3612"/>
                                        </p:tgtEl>
                                        <p:attrNameLst>
                                          <p:attrName>style.visibility</p:attrName>
                                        </p:attrNameLst>
                                      </p:cBhvr>
                                      <p:to>
                                        <p:strVal val="visible"/>
                                      </p:to>
                                    </p:set>
                                    <p:animEffect transition="in" filter="box(in)">
                                      <p:cBhvr>
                                        <p:cTn id="25" dur="500"/>
                                        <p:tgtEl>
                                          <p:spTgt spid="23612"/>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3611"/>
                                        </p:tgtEl>
                                        <p:attrNameLst>
                                          <p:attrName>style.visibility</p:attrName>
                                        </p:attrNameLst>
                                      </p:cBhvr>
                                      <p:to>
                                        <p:strVal val="visible"/>
                                      </p:to>
                                    </p:set>
                                    <p:animEffect transition="in" filter="box(in)">
                                      <p:cBhvr>
                                        <p:cTn id="28" dur="500"/>
                                        <p:tgtEl>
                                          <p:spTgt spid="23611"/>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3617"/>
                                        </p:tgtEl>
                                        <p:attrNameLst>
                                          <p:attrName>style.visibility</p:attrName>
                                        </p:attrNameLst>
                                      </p:cBhvr>
                                      <p:to>
                                        <p:strVal val="visible"/>
                                      </p:to>
                                    </p:set>
                                    <p:animEffect transition="in" filter="box(in)">
                                      <p:cBhvr>
                                        <p:cTn id="31" dur="500"/>
                                        <p:tgtEl>
                                          <p:spTgt spid="2361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3618"/>
                                        </p:tgtEl>
                                        <p:attrNameLst>
                                          <p:attrName>style.visibility</p:attrName>
                                        </p:attrNameLst>
                                      </p:cBhvr>
                                      <p:to>
                                        <p:strVal val="visible"/>
                                      </p:to>
                                    </p:set>
                                    <p:animEffect transition="in" filter="box(in)">
                                      <p:cBhvr>
                                        <p:cTn id="34" dur="500"/>
                                        <p:tgtEl>
                                          <p:spTgt spid="23618"/>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3619"/>
                                        </p:tgtEl>
                                        <p:attrNameLst>
                                          <p:attrName>style.visibility</p:attrName>
                                        </p:attrNameLst>
                                      </p:cBhvr>
                                      <p:to>
                                        <p:strVal val="visible"/>
                                      </p:to>
                                    </p:set>
                                    <p:animEffect transition="in" filter="box(in)">
                                      <p:cBhvr>
                                        <p:cTn id="37" dur="500"/>
                                        <p:tgtEl>
                                          <p:spTgt spid="23619"/>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23622"/>
                                        </p:tgtEl>
                                        <p:attrNameLst>
                                          <p:attrName>style.visibility</p:attrName>
                                        </p:attrNameLst>
                                      </p:cBhvr>
                                      <p:to>
                                        <p:strVal val="visible"/>
                                      </p:to>
                                    </p:set>
                                    <p:animEffect transition="in" filter="box(in)">
                                      <p:cBhvr>
                                        <p:cTn id="40" dur="500"/>
                                        <p:tgtEl>
                                          <p:spTgt spid="23622"/>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23624"/>
                                        </p:tgtEl>
                                        <p:attrNameLst>
                                          <p:attrName>style.visibility</p:attrName>
                                        </p:attrNameLst>
                                      </p:cBhvr>
                                      <p:to>
                                        <p:strVal val="visible"/>
                                      </p:to>
                                    </p:set>
                                    <p:animEffect transition="in" filter="box(in)">
                                      <p:cBhvr>
                                        <p:cTn id="43" dur="500"/>
                                        <p:tgtEl>
                                          <p:spTgt spid="23624"/>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23628"/>
                                        </p:tgtEl>
                                        <p:attrNameLst>
                                          <p:attrName>style.visibility</p:attrName>
                                        </p:attrNameLst>
                                      </p:cBhvr>
                                      <p:to>
                                        <p:strVal val="visible"/>
                                      </p:to>
                                    </p:set>
                                    <p:animEffect transition="in" filter="box(in)">
                                      <p:cBhvr>
                                        <p:cTn id="46" dur="500"/>
                                        <p:tgtEl>
                                          <p:spTgt spid="23628"/>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23627"/>
                                        </p:tgtEl>
                                        <p:attrNameLst>
                                          <p:attrName>style.visibility</p:attrName>
                                        </p:attrNameLst>
                                      </p:cBhvr>
                                      <p:to>
                                        <p:strVal val="visible"/>
                                      </p:to>
                                    </p:set>
                                    <p:animEffect transition="in" filter="box(in)">
                                      <p:cBhvr>
                                        <p:cTn id="49" dur="500"/>
                                        <p:tgtEl>
                                          <p:spTgt spid="23627"/>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23626"/>
                                        </p:tgtEl>
                                        <p:attrNameLst>
                                          <p:attrName>style.visibility</p:attrName>
                                        </p:attrNameLst>
                                      </p:cBhvr>
                                      <p:to>
                                        <p:strVal val="visible"/>
                                      </p:to>
                                    </p:set>
                                    <p:animEffect transition="in" filter="box(in)">
                                      <p:cBhvr>
                                        <p:cTn id="52" dur="500"/>
                                        <p:tgtEl>
                                          <p:spTgt spid="23626"/>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23630"/>
                                        </p:tgtEl>
                                        <p:attrNameLst>
                                          <p:attrName>style.visibility</p:attrName>
                                        </p:attrNameLst>
                                      </p:cBhvr>
                                      <p:to>
                                        <p:strVal val="visible"/>
                                      </p:to>
                                    </p:set>
                                    <p:animEffect transition="in" filter="box(in)">
                                      <p:cBhvr>
                                        <p:cTn id="55" dur="500"/>
                                        <p:tgtEl>
                                          <p:spTgt spid="23630"/>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23631"/>
                                        </p:tgtEl>
                                        <p:attrNameLst>
                                          <p:attrName>style.visibility</p:attrName>
                                        </p:attrNameLst>
                                      </p:cBhvr>
                                      <p:to>
                                        <p:strVal val="visible"/>
                                      </p:to>
                                    </p:set>
                                    <p:animEffect transition="in" filter="box(in)">
                                      <p:cBhvr>
                                        <p:cTn id="58" dur="500"/>
                                        <p:tgtEl>
                                          <p:spTgt spid="23631"/>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23632"/>
                                        </p:tgtEl>
                                        <p:attrNameLst>
                                          <p:attrName>style.visibility</p:attrName>
                                        </p:attrNameLst>
                                      </p:cBhvr>
                                      <p:to>
                                        <p:strVal val="visible"/>
                                      </p:to>
                                    </p:set>
                                    <p:animEffect transition="in" filter="box(in)">
                                      <p:cBhvr>
                                        <p:cTn id="61" dur="500"/>
                                        <p:tgtEl>
                                          <p:spTgt spid="23632"/>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23620"/>
                                        </p:tgtEl>
                                        <p:attrNameLst>
                                          <p:attrName>style.visibility</p:attrName>
                                        </p:attrNameLst>
                                      </p:cBhvr>
                                      <p:to>
                                        <p:strVal val="visible"/>
                                      </p:to>
                                    </p:set>
                                    <p:animEffect transition="in" filter="box(in)">
                                      <p:cBhvr>
                                        <p:cTn id="64" dur="500"/>
                                        <p:tgtEl>
                                          <p:spTgt spid="23620"/>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animEffect transition="in" filter="box(in)">
                                      <p:cBhvr>
                                        <p:cTn id="67" dur="500"/>
                                        <p:tgtEl>
                                          <p:spTgt spid="84"/>
                                        </p:tgtEl>
                                      </p:cBhvr>
                                    </p:animEffect>
                                  </p:childTnLst>
                                </p:cTn>
                              </p:par>
                              <p:par>
                                <p:cTn id="68" presetID="4" presetClass="entr" presetSubtype="16" fill="hold" grpId="0" nodeType="withEffect">
                                  <p:stCondLst>
                                    <p:cond delay="0"/>
                                  </p:stCondLst>
                                  <p:childTnLst>
                                    <p:set>
                                      <p:cBhvr>
                                        <p:cTn id="69" dur="1" fill="hold">
                                          <p:stCondLst>
                                            <p:cond delay="0"/>
                                          </p:stCondLst>
                                        </p:cTn>
                                        <p:tgtEl>
                                          <p:spTgt spid="23625"/>
                                        </p:tgtEl>
                                        <p:attrNameLst>
                                          <p:attrName>style.visibility</p:attrName>
                                        </p:attrNameLst>
                                      </p:cBhvr>
                                      <p:to>
                                        <p:strVal val="visible"/>
                                      </p:to>
                                    </p:set>
                                    <p:animEffect transition="in" filter="box(in)">
                                      <p:cBhvr>
                                        <p:cTn id="70" dur="500"/>
                                        <p:tgtEl>
                                          <p:spTgt spid="23625"/>
                                        </p:tgtEl>
                                      </p:cBhvr>
                                    </p:animEffect>
                                  </p:childTnLst>
                                </p:cTn>
                              </p:par>
                              <p:par>
                                <p:cTn id="71" presetID="4" presetClass="entr" presetSubtype="16" fill="hold" nodeType="with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box(in)">
                                      <p:cBhvr>
                                        <p:cTn id="73"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7" grpId="0" animBg="1"/>
      <p:bldP spid="23608" grpId="0" animBg="1"/>
      <p:bldP spid="23610" grpId="0"/>
      <p:bldP spid="23613" grpId="0" animBg="1"/>
      <p:bldP spid="23614" grpId="0" animBg="1"/>
      <p:bldP spid="23615" grpId="0" animBg="1"/>
      <p:bldP spid="23612" grpId="0" animBg="1"/>
      <p:bldP spid="23611" grpId="0" animBg="1"/>
      <p:bldP spid="23617" grpId="0"/>
      <p:bldP spid="23618" grpId="0"/>
      <p:bldP spid="23619" grpId="0" animBg="1"/>
      <p:bldP spid="23622" grpId="0"/>
      <p:bldP spid="23624" grpId="0"/>
      <p:bldP spid="23628" grpId="0" animBg="1"/>
      <p:bldP spid="23627" grpId="0" animBg="1"/>
      <p:bldP spid="23626" grpId="0" animBg="1"/>
      <p:bldP spid="23630" grpId="0"/>
      <p:bldP spid="23631" grpId="0" animBg="1"/>
      <p:bldP spid="23632" grpId="0"/>
      <p:bldP spid="23620" grpId="0" animBg="1"/>
      <p:bldP spid="84" grpId="0" animBg="1"/>
      <p:bldP spid="236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7655" name="Rectangle 7"/>
          <p:cNvSpPr>
            <a:spLocks noChangeArrowheads="1"/>
          </p:cNvSpPr>
          <p:nvPr/>
        </p:nvSpPr>
        <p:spPr bwMode="auto">
          <a:xfrm>
            <a:off x="0" y="0"/>
            <a:ext cx="9144000" cy="3385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4</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Avez-vous un portable</a:t>
            </a:r>
            <a:r>
              <a:rPr kumimoji="0" lang="fr-FR" sz="1600" b="0"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Oui              Non </a:t>
            </a:r>
            <a:endParaRPr kumimoji="0" lang="fr-FR" sz="28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27652" name="Rectangle 4"/>
          <p:cNvSpPr>
            <a:spLocks noChangeArrowheads="1"/>
          </p:cNvSpPr>
          <p:nvPr/>
        </p:nvSpPr>
        <p:spPr bwMode="auto">
          <a:xfrm>
            <a:off x="2674926" y="7141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3" name="Rectangle 5"/>
          <p:cNvSpPr>
            <a:spLocks noChangeArrowheads="1"/>
          </p:cNvSpPr>
          <p:nvPr/>
        </p:nvSpPr>
        <p:spPr bwMode="auto">
          <a:xfrm>
            <a:off x="3857620" y="11904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6" name="Rectangle 8"/>
          <p:cNvSpPr>
            <a:spLocks noChangeArrowheads="1"/>
          </p:cNvSpPr>
          <p:nvPr/>
        </p:nvSpPr>
        <p:spPr bwMode="auto">
          <a:xfrm>
            <a:off x="0" y="428604"/>
            <a:ext cx="9144000" cy="89255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5</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Ecrivez-vous des SMS</a:t>
            </a:r>
            <a:r>
              <a:rPr kumimoji="0" lang="fr-FR" sz="1600" b="0" i="0" u="none" strike="noStrike" cap="none" normalizeH="0" baseline="30000" dirty="0" smtClean="0">
                <a:ln>
                  <a:noFill/>
                </a:ln>
                <a:solidFill>
                  <a:schemeClr val="accent1"/>
                </a:solidFill>
                <a:effectLst/>
                <a:latin typeface="Times New Roman" pitchFamily="18" charset="0"/>
                <a:ea typeface="Calibri" pitchFamily="34" charset="0"/>
                <a:cs typeface="Times New Roman" pitchFamily="18" charset="0"/>
                <a:hlinkClick r:id=""/>
              </a:rPr>
              <a:t>[</a:t>
            </a:r>
            <a:r>
              <a:rPr kumimoji="0" lang="fr-FR" sz="1600" b="0" i="0" u="none" strike="noStrike" cap="none" normalizeH="0" baseline="30000" dirty="0" smtClean="0" bmk="">
                <a:ln>
                  <a:noFill/>
                </a:ln>
                <a:solidFill>
                  <a:schemeClr val="accent1"/>
                </a:solidFill>
                <a:effectLst/>
                <a:latin typeface="Times New Roman" pitchFamily="18" charset="0"/>
                <a:ea typeface="Calibri" pitchFamily="34" charset="0"/>
                <a:cs typeface="Times New Roman" pitchFamily="18" charset="0"/>
                <a:hlinkClick r:id=""/>
              </a:rPr>
              <a:t>1]</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/texto</a:t>
            </a:r>
            <a:r>
              <a:rPr kumimoji="0" lang="fr-FR" sz="1600" b="0"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Oui              Non</a:t>
            </a:r>
            <a:endParaRPr kumimoji="0" lang="fr-FR" sz="105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1"/>
                </a:solidFill>
                <a:effectLst/>
                <a:latin typeface="Arial" pitchFamily="34" charset="0"/>
                <a:cs typeface="Arial" pitchFamily="34" charset="0"/>
              </a:rPr>
              <a:t/>
            </a:r>
            <a:br>
              <a:rPr kumimoji="0" lang="fr-FR" sz="1800" b="0" i="0" u="none" strike="noStrike" cap="none" normalizeH="0" baseline="0" dirty="0" smtClean="0">
                <a:ln>
                  <a:noFill/>
                </a:ln>
                <a:solidFill>
                  <a:schemeClr val="accent1"/>
                </a:solidFill>
                <a:effectLst/>
                <a:latin typeface="Arial" pitchFamily="34" charset="0"/>
                <a:cs typeface="Arial" pitchFamily="34" charset="0"/>
              </a:rPr>
            </a:br>
            <a:endParaRPr kumimoji="0" lang="fr-FR" sz="18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27657" name="Rectangle 9"/>
          <p:cNvSpPr>
            <a:spLocks noChangeArrowheads="1"/>
          </p:cNvSpPr>
          <p:nvPr/>
        </p:nvSpPr>
        <p:spPr bwMode="auto">
          <a:xfrm>
            <a:off x="0" y="6500834"/>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7658" name="Rectangle 10"/>
          <p:cNvSpPr>
            <a:spLocks noChangeArrowheads="1"/>
          </p:cNvSpPr>
          <p:nvPr/>
        </p:nvSpPr>
        <p:spPr bwMode="auto">
          <a:xfrm>
            <a:off x="0"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fr-FR" sz="1000" b="0" i="0" u="none" strike="noStrike" cap="none" normalizeH="0" baseline="30000" dirty="0" smtClean="0" bmk="">
                <a:ln>
                  <a:noFill/>
                </a:ln>
                <a:solidFill>
                  <a:schemeClr val="tx1"/>
                </a:solidFill>
                <a:effectLst/>
                <a:latin typeface="Times New Roman" pitchFamily="18" charset="0"/>
                <a:ea typeface="Calibri" pitchFamily="34" charset="0"/>
                <a:cs typeface="Times New Roman" pitchFamily="18" charset="0"/>
                <a:hlinkClick r:id=""/>
              </a:rPr>
              <a:t>1]</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Short Message Service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4"/>
          <p:cNvSpPr>
            <a:spLocks noChangeArrowheads="1"/>
          </p:cNvSpPr>
          <p:nvPr/>
        </p:nvSpPr>
        <p:spPr bwMode="auto">
          <a:xfrm>
            <a:off x="3428992" y="54766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5" name="Rectangle 5"/>
          <p:cNvSpPr>
            <a:spLocks noChangeArrowheads="1"/>
          </p:cNvSpPr>
          <p:nvPr/>
        </p:nvSpPr>
        <p:spPr bwMode="auto">
          <a:xfrm>
            <a:off x="4429124" y="54766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9" name="Rectangle 11"/>
          <p:cNvSpPr>
            <a:spLocks noChangeArrowheads="1"/>
          </p:cNvSpPr>
          <p:nvPr/>
        </p:nvSpPr>
        <p:spPr bwMode="auto">
          <a:xfrm>
            <a:off x="0" y="971536"/>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6- Si vous utilisez les texto dans vos communication, combien en </a:t>
            </a:r>
            <a:r>
              <a:rPr kumimoji="0" lang="fr-FR" sz="1600" b="1" i="0" u="none" strike="noStrike" cap="none" normalizeH="0" baseline="0" dirty="0" smtClean="0">
                <a:ln>
                  <a:noFill/>
                </a:ln>
                <a:solidFill>
                  <a:schemeClr val="accent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crivez-vous par jour</a:t>
            </a:r>
            <a:r>
              <a:rPr kumimoji="0" lang="fr-FR" sz="1600" b="1"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a:t>
            </a:r>
            <a:endParaRPr kumimoji="0" lang="fr-FR" sz="1050" b="1"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A. Aucun                           B- 1 SMS au minimum                    C- Entre 2 et 4 SMS                                    </a:t>
            </a:r>
            <a:endParaRPr kumimoji="0" lang="fr-FR" sz="1050" b="1"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lang="fr-FR" sz="1600" b="1" dirty="0" smtClean="0">
                <a:solidFill>
                  <a:schemeClr val="accent1"/>
                </a:solidFill>
                <a:latin typeface="Times New Roman" pitchFamily="18" charset="0"/>
                <a:ea typeface="Calibri" pitchFamily="34" charset="0"/>
                <a:cs typeface="Times New Roman" pitchFamily="18" charset="0"/>
              </a:rPr>
              <a:t>D. </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Entre 4 et 6 SMS          G- Plus de 8 SMS</a:t>
            </a:r>
            <a:endParaRPr kumimoji="0" lang="fr-FR" sz="2800" b="1" i="0" u="none" strike="noStrike" cap="none" normalizeH="0" baseline="0" dirty="0" smtClean="0">
              <a:ln>
                <a:noFill/>
              </a:ln>
              <a:solidFill>
                <a:schemeClr val="accent1"/>
              </a:solidFill>
              <a:effectLst/>
              <a:latin typeface="Arial" pitchFamily="34" charset="0"/>
              <a:cs typeface="Arial" pitchFamily="34" charset="0"/>
            </a:endParaRPr>
          </a:p>
        </p:txBody>
      </p:sp>
      <p:sp>
        <p:nvSpPr>
          <p:cNvPr id="17" name="Rectangle 4"/>
          <p:cNvSpPr>
            <a:spLocks noChangeArrowheads="1"/>
          </p:cNvSpPr>
          <p:nvPr/>
        </p:nvSpPr>
        <p:spPr bwMode="auto">
          <a:xfrm>
            <a:off x="1142976"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 name="Rectangle 4"/>
          <p:cNvSpPr>
            <a:spLocks noChangeArrowheads="1"/>
          </p:cNvSpPr>
          <p:nvPr/>
        </p:nvSpPr>
        <p:spPr bwMode="auto">
          <a:xfrm>
            <a:off x="1857356" y="154780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9" name="Rectangle 4"/>
          <p:cNvSpPr>
            <a:spLocks noChangeArrowheads="1"/>
          </p:cNvSpPr>
          <p:nvPr/>
        </p:nvSpPr>
        <p:spPr bwMode="auto">
          <a:xfrm>
            <a:off x="467519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 name="Rectangle 4"/>
          <p:cNvSpPr>
            <a:spLocks noChangeArrowheads="1"/>
          </p:cNvSpPr>
          <p:nvPr/>
        </p:nvSpPr>
        <p:spPr bwMode="auto">
          <a:xfrm>
            <a:off x="4071934" y="157161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1" name="Rectangle 4"/>
          <p:cNvSpPr>
            <a:spLocks noChangeArrowheads="1"/>
          </p:cNvSpPr>
          <p:nvPr/>
        </p:nvSpPr>
        <p:spPr bwMode="auto">
          <a:xfrm>
            <a:off x="753271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60" name="Rectangle 12"/>
          <p:cNvSpPr>
            <a:spLocks noChangeArrowheads="1"/>
          </p:cNvSpPr>
          <p:nvPr/>
        </p:nvSpPr>
        <p:spPr bwMode="auto">
          <a:xfrm>
            <a:off x="0" y="200024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a:t>
            </a: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Quand vous communiquez en fran</a:t>
            </a:r>
            <a:r>
              <a:rPr kumimoji="0" lang="fr-FR" sz="1400" b="0" i="0" u="none" strike="noStrike" cap="none" normalizeH="0" baseline="0" dirty="0" smtClean="0">
                <a:ln>
                  <a:noFill/>
                </a:ln>
                <a:solidFill>
                  <a:schemeClr val="accent6">
                    <a:lumMod val="75000"/>
                  </a:schemeClr>
                </a:solidFill>
                <a:effectLst/>
                <a:latin typeface="Calibri"/>
                <a:ea typeface="Calibri" pitchFamily="34" charset="0"/>
                <a:cs typeface="Times New Roman" pitchFamily="18" charset="0"/>
              </a:rPr>
              <a:t>ç</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ais via  internet  ou par SMS, les mots que vous employez  sont</a:t>
            </a:r>
            <a:r>
              <a:rPr kumimoji="0" lang="fr-FR" sz="1400" b="0" i="0" u="none" strike="noStrike" cap="none" normalizeH="0" baseline="0" dirty="0" smtClean="0">
                <a:ln>
                  <a:noFill/>
                </a:ln>
                <a:solidFill>
                  <a:schemeClr val="accent6">
                    <a:lumMod val="75000"/>
                  </a:schemeClr>
                </a:solidFill>
                <a:effectLst/>
                <a:latin typeface="Calibri"/>
                <a:ea typeface="Calibri" pitchFamily="34" charset="0"/>
                <a:cs typeface="Times New Roman" pitchFamily="18" charset="0"/>
              </a:rPr>
              <a:t> </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E</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Entiers             Raccourcis </a:t>
            </a:r>
            <a:r>
              <a:rPr kumimoji="0" lang="fr-FR" sz="11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a:t>
            </a:r>
            <a:endParaRPr kumimoji="0" lang="fr-FR" sz="24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sp>
        <p:nvSpPr>
          <p:cNvPr id="23" name="Rectangle 4"/>
          <p:cNvSpPr>
            <a:spLocks noChangeArrowheads="1"/>
          </p:cNvSpPr>
          <p:nvPr/>
        </p:nvSpPr>
        <p:spPr bwMode="auto">
          <a:xfrm>
            <a:off x="928662"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4" name="Rectangle 4"/>
          <p:cNvSpPr>
            <a:spLocks noChangeArrowheads="1"/>
          </p:cNvSpPr>
          <p:nvPr/>
        </p:nvSpPr>
        <p:spPr bwMode="auto">
          <a:xfrm>
            <a:off x="2214546"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5" name="Rectangle 24"/>
          <p:cNvSpPr/>
          <p:nvPr/>
        </p:nvSpPr>
        <p:spPr>
          <a:xfrm>
            <a:off x="0" y="2786058"/>
            <a:ext cx="9144000" cy="1477328"/>
          </a:xfrm>
          <a:prstGeom prst="rect">
            <a:avLst/>
          </a:prstGeom>
        </p:spPr>
        <p:txBody>
          <a:bodyPr wrap="square">
            <a:spAutoFit/>
          </a:bodyPr>
          <a:lstStyle/>
          <a:p>
            <a:r>
              <a:rPr lang="fr-FR" b="1" dirty="0" smtClean="0">
                <a:solidFill>
                  <a:schemeClr val="accent6">
                    <a:lumMod val="75000"/>
                  </a:schemeClr>
                </a:solidFill>
              </a:rPr>
              <a:t>8</a:t>
            </a:r>
            <a:r>
              <a:rPr lang="fr-FR" dirty="0" smtClean="0">
                <a:solidFill>
                  <a:schemeClr val="accent6">
                    <a:lumMod val="75000"/>
                  </a:schemeClr>
                </a:solidFill>
              </a:rPr>
              <a:t>- Si  oui, pourquoi ? A- Economie de temps             </a:t>
            </a:r>
            <a:r>
              <a:rPr lang="fr-FR" b="1" dirty="0" smtClean="0">
                <a:solidFill>
                  <a:schemeClr val="accent6">
                    <a:lumMod val="75000"/>
                  </a:schemeClr>
                </a:solidFill>
              </a:rPr>
              <a:t>B</a:t>
            </a:r>
            <a:r>
              <a:rPr lang="fr-FR" dirty="0" smtClean="0">
                <a:solidFill>
                  <a:schemeClr val="accent6">
                    <a:lumMod val="75000"/>
                  </a:schemeClr>
                </a:solidFill>
              </a:rPr>
              <a:t>- Economie d’espace            </a:t>
            </a:r>
            <a:r>
              <a:rPr lang="fr-FR" b="1" dirty="0" smtClean="0">
                <a:solidFill>
                  <a:schemeClr val="accent6">
                    <a:lumMod val="75000"/>
                  </a:schemeClr>
                </a:solidFill>
              </a:rPr>
              <a:t>C</a:t>
            </a:r>
            <a:r>
              <a:rPr lang="fr-FR" dirty="0" smtClean="0">
                <a:solidFill>
                  <a:schemeClr val="accent6">
                    <a:lumMod val="75000"/>
                  </a:schemeClr>
                </a:solidFill>
              </a:rPr>
              <a:t>-  Economie d’argent       </a:t>
            </a:r>
            <a:r>
              <a:rPr lang="fr-FR" b="1" dirty="0" smtClean="0">
                <a:solidFill>
                  <a:schemeClr val="accent6">
                    <a:lumMod val="75000"/>
                  </a:schemeClr>
                </a:solidFill>
              </a:rPr>
              <a:t>D</a:t>
            </a:r>
            <a:r>
              <a:rPr lang="fr-FR" dirty="0" smtClean="0">
                <a:solidFill>
                  <a:schemeClr val="accent6">
                    <a:lumMod val="75000"/>
                  </a:schemeClr>
                </a:solidFill>
              </a:rPr>
              <a:t>- s’intégrer à un groupe particulier                   </a:t>
            </a:r>
            <a:r>
              <a:rPr lang="fr-FR" b="1" dirty="0" smtClean="0">
                <a:solidFill>
                  <a:schemeClr val="accent6">
                    <a:lumMod val="75000"/>
                  </a:schemeClr>
                </a:solidFill>
              </a:rPr>
              <a:t>E</a:t>
            </a:r>
            <a:r>
              <a:rPr lang="fr-FR" dirty="0" smtClean="0">
                <a:solidFill>
                  <a:schemeClr val="accent6">
                    <a:lumMod val="75000"/>
                  </a:schemeClr>
                </a:solidFill>
              </a:rPr>
              <a:t>-   Jouer avec la langue (créativité orthographique)                                    </a:t>
            </a:r>
          </a:p>
          <a:p>
            <a:r>
              <a:rPr lang="fr-FR" dirty="0" smtClean="0">
                <a:solidFill>
                  <a:schemeClr val="accent6">
                    <a:lumMod val="75000"/>
                  </a:schemeClr>
                </a:solidFill>
              </a:rPr>
              <a:t>F-  Autre ………………………………………………………………………………………………………. ……………………………………………………………………………………………………………………..</a:t>
            </a:r>
            <a:endParaRPr lang="fr-FR" dirty="0">
              <a:solidFill>
                <a:schemeClr val="accent6">
                  <a:lumMod val="75000"/>
                </a:schemeClr>
              </a:solidFill>
            </a:endParaRPr>
          </a:p>
        </p:txBody>
      </p:sp>
      <p:sp>
        <p:nvSpPr>
          <p:cNvPr id="26" name="Rectangle 4"/>
          <p:cNvSpPr>
            <a:spLocks noChangeArrowheads="1"/>
          </p:cNvSpPr>
          <p:nvPr/>
        </p:nvSpPr>
        <p:spPr bwMode="auto">
          <a:xfrm>
            <a:off x="4214810" y="285749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 name="Rectangle 4"/>
          <p:cNvSpPr>
            <a:spLocks noChangeArrowheads="1"/>
          </p:cNvSpPr>
          <p:nvPr/>
        </p:nvSpPr>
        <p:spPr bwMode="auto">
          <a:xfrm>
            <a:off x="7000892" y="285749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8" name="Rectangle 4"/>
          <p:cNvSpPr>
            <a:spLocks noChangeArrowheads="1"/>
          </p:cNvSpPr>
          <p:nvPr/>
        </p:nvSpPr>
        <p:spPr bwMode="auto">
          <a:xfrm>
            <a:off x="4714876" y="314324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9" name="Rectangle 4"/>
          <p:cNvSpPr>
            <a:spLocks noChangeArrowheads="1"/>
          </p:cNvSpPr>
          <p:nvPr/>
        </p:nvSpPr>
        <p:spPr bwMode="auto">
          <a:xfrm>
            <a:off x="1714480" y="342900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0" name="Rectangle 4"/>
          <p:cNvSpPr>
            <a:spLocks noChangeArrowheads="1"/>
          </p:cNvSpPr>
          <p:nvPr/>
        </p:nvSpPr>
        <p:spPr bwMode="auto">
          <a:xfrm>
            <a:off x="928662" y="314324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60"/>
                                        </p:tgtEl>
                                        <p:attrNameLst>
                                          <p:attrName>style.visibility</p:attrName>
                                        </p:attrNameLst>
                                      </p:cBhvr>
                                      <p:to>
                                        <p:strVal val="visible"/>
                                      </p:to>
                                    </p:set>
                                    <p:animEffect transition="in" filter="box(in)">
                                      <p:cBhvr>
                                        <p:cTn id="7" dur="500"/>
                                        <p:tgtEl>
                                          <p:spTgt spid="2766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ox(in)">
                                      <p:cBhvr>
                                        <p:cTn id="1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0"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00115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9</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Quels sont les proc</a:t>
            </a:r>
            <a:r>
              <a:rPr kumimoji="0" lang="fr-FR"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 de raccourcissement  que vous utilisez</a:t>
            </a:r>
            <a:r>
              <a:rPr kumimoji="0" lang="fr-FR"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-Apocopes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3</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ciné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cinéma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-Aphérèses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4</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blem</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problème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-Squelettes</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consonantiques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5</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bcp</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beaucoup</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Logogrammes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6</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2m1</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demain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-Rébus </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7</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elle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c’est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sais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ces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Aggulutinations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8</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jtadore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je t’adore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ç</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ça va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Z</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bizou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bisou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K</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Komme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comme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J</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Réductions de eau en O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cadeau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en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cado</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K</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er</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ed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mangé,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tické</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pié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manger,ticket</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pied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-Suppressions des mots grammaticaux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‘’on fait rien’’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‘’on ne fait rien’’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‘’Y 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’Il  y a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-Siglaisons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9</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TVB</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Tu vas bien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Smileys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sz="1100" b="0" i="0" u="none" strike="noStrike" cap="none" normalizeH="0" baseline="0" dirty="0" smtClean="0">
                <a:ln>
                  <a:noFill/>
                </a:ln>
                <a:solidFill>
                  <a:srgbClr val="FF0000"/>
                </a:solidFill>
                <a:effectLst/>
                <a:latin typeface="Arial" pitchFamily="34" charset="0"/>
                <a:cs typeface="Arial" pitchFamily="34" charset="0"/>
                <a:sym typeface="Wingdings" pitchFamily="2" charset="2"/>
              </a:rPr>
              <a:t> </a:t>
            </a:r>
            <a:endPar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endParaRPr>
          </a:p>
        </p:txBody>
      </p:sp>
      <p:sp>
        <p:nvSpPr>
          <p:cNvPr id="5" name="Rectangle 4"/>
          <p:cNvSpPr>
            <a:spLocks noChangeArrowheads="1"/>
          </p:cNvSpPr>
          <p:nvPr/>
        </p:nvSpPr>
        <p:spPr bwMode="auto">
          <a:xfrm>
            <a:off x="928662"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6" name="Rectangle 4"/>
          <p:cNvSpPr>
            <a:spLocks noChangeArrowheads="1"/>
          </p:cNvSpPr>
          <p:nvPr/>
        </p:nvSpPr>
        <p:spPr bwMode="auto">
          <a:xfrm>
            <a:off x="5643570"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7" name="Rectangle 4"/>
          <p:cNvSpPr>
            <a:spLocks noChangeArrowheads="1"/>
          </p:cNvSpPr>
          <p:nvPr/>
        </p:nvSpPr>
        <p:spPr bwMode="auto">
          <a:xfrm>
            <a:off x="8715404"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8" name="Rectangle 4"/>
          <p:cNvSpPr>
            <a:spLocks noChangeArrowheads="1"/>
          </p:cNvSpPr>
          <p:nvPr/>
        </p:nvSpPr>
        <p:spPr bwMode="auto">
          <a:xfrm>
            <a:off x="7858148" y="207167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9" name="Rectangle 4"/>
          <p:cNvSpPr>
            <a:spLocks noChangeArrowheads="1"/>
          </p:cNvSpPr>
          <p:nvPr/>
        </p:nvSpPr>
        <p:spPr bwMode="auto">
          <a:xfrm>
            <a:off x="3286116" y="17859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0" name="Rectangle 4"/>
          <p:cNvSpPr>
            <a:spLocks noChangeArrowheads="1"/>
          </p:cNvSpPr>
          <p:nvPr/>
        </p:nvSpPr>
        <p:spPr bwMode="auto">
          <a:xfrm>
            <a:off x="8358214" y="17859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1" name="Rectangle 4"/>
          <p:cNvSpPr>
            <a:spLocks noChangeArrowheads="1"/>
          </p:cNvSpPr>
          <p:nvPr/>
        </p:nvSpPr>
        <p:spPr bwMode="auto">
          <a:xfrm>
            <a:off x="1357290" y="150017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2" name="Rectangle 4"/>
          <p:cNvSpPr>
            <a:spLocks noChangeArrowheads="1"/>
          </p:cNvSpPr>
          <p:nvPr/>
        </p:nvSpPr>
        <p:spPr bwMode="auto">
          <a:xfrm>
            <a:off x="6572264" y="150017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3" name="Rectangle 4"/>
          <p:cNvSpPr>
            <a:spLocks noChangeArrowheads="1"/>
          </p:cNvSpPr>
          <p:nvPr/>
        </p:nvSpPr>
        <p:spPr bwMode="auto">
          <a:xfrm>
            <a:off x="1500166" y="92867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4" name="Rectangle 4"/>
          <p:cNvSpPr>
            <a:spLocks noChangeArrowheads="1"/>
          </p:cNvSpPr>
          <p:nvPr/>
        </p:nvSpPr>
        <p:spPr bwMode="auto">
          <a:xfrm>
            <a:off x="3929058" y="35716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5" name="Rectangle 4"/>
          <p:cNvSpPr>
            <a:spLocks noChangeArrowheads="1"/>
          </p:cNvSpPr>
          <p:nvPr/>
        </p:nvSpPr>
        <p:spPr bwMode="auto">
          <a:xfrm>
            <a:off x="8715404" y="35716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6" name="Rectangle 4"/>
          <p:cNvSpPr>
            <a:spLocks noChangeArrowheads="1"/>
          </p:cNvSpPr>
          <p:nvPr/>
        </p:nvSpPr>
        <p:spPr bwMode="auto">
          <a:xfrm>
            <a:off x="4500562" y="121442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7" name="Rectangle 4"/>
          <p:cNvSpPr>
            <a:spLocks noChangeArrowheads="1"/>
          </p:cNvSpPr>
          <p:nvPr/>
        </p:nvSpPr>
        <p:spPr bwMode="auto">
          <a:xfrm>
            <a:off x="7072330" y="92867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8" name="Rectangle 4"/>
          <p:cNvSpPr>
            <a:spLocks noChangeArrowheads="1"/>
          </p:cNvSpPr>
          <p:nvPr/>
        </p:nvSpPr>
        <p:spPr bwMode="auto">
          <a:xfrm>
            <a:off x="5429256" y="71435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28674" name="Rectangle 2"/>
          <p:cNvSpPr>
            <a:spLocks noChangeArrowheads="1"/>
          </p:cNvSpPr>
          <p:nvPr/>
        </p:nvSpPr>
        <p:spPr bwMode="auto">
          <a:xfrm>
            <a:off x="0" y="5000636"/>
            <a:ext cx="9144000"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3</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Procédés de raccourcissement qui consiste à supprimer une ou plusieurs lettres à la fin du mot.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4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à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supprimer</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une ou plusieurs lettres à l’initial d’un mot.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5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enlever les voyelles pour garder que les consonnes.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6</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utiliser des chiffres à la place des lettres.</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7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prendre une lettre ou un chiffre dans sa valeur phonétique.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8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souder deux mots pour en former un seul.</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9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prendre les initiales d’un groupe de mots pour en former un</a:t>
            </a:r>
            <a:r>
              <a:rPr kumimoji="0" lang="fr-FR" sz="1400" b="0" i="0" u="none" strike="noStrike" cap="none" normalizeH="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seul.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1" name="Connecteur droit 20"/>
          <p:cNvCxnSpPr/>
          <p:nvPr/>
        </p:nvCxnSpPr>
        <p:spPr>
          <a:xfrm>
            <a:off x="0" y="4857760"/>
            <a:ext cx="264317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2817507"/>
          </a:xfrm>
          <a:prstGeom prst="rect">
            <a:avLst/>
          </a:prstGeom>
          <a:noFill/>
          <a:ln w="9525">
            <a:noFill/>
            <a:miter lim="800000"/>
            <a:headEnd/>
            <a:tailEnd/>
          </a:ln>
          <a:effectLst/>
        </p:spPr>
        <p:txBody>
          <a:bodyPr vert="horz" wrap="square" lIns="899829" tIns="899829" rIns="899829" bIns="899829"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10</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 votre avis, l</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usage abusif de ces proc</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d</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de raccourcissement  menace-t-il  la qualit</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de l</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orthographe de ses utilisateurs</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Oui           Non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a:spLocks noChangeArrowheads="1"/>
          </p:cNvSpPr>
          <p:nvPr/>
        </p:nvSpPr>
        <p:spPr bwMode="auto">
          <a:xfrm>
            <a:off x="600076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6" name="Rectangle 5"/>
          <p:cNvSpPr>
            <a:spLocks noChangeArrowheads="1"/>
          </p:cNvSpPr>
          <p:nvPr/>
        </p:nvSpPr>
        <p:spPr bwMode="auto">
          <a:xfrm>
            <a:off x="707233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29698" name="Rectangle 2"/>
          <p:cNvSpPr>
            <a:spLocks noChangeArrowheads="1"/>
          </p:cNvSpPr>
          <p:nvPr/>
        </p:nvSpPr>
        <p:spPr bwMode="auto">
          <a:xfrm>
            <a:off x="0" y="1714488"/>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11</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Pourquoi</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9699" name="Rectangle 3"/>
          <p:cNvSpPr>
            <a:spLocks noChangeArrowheads="1"/>
          </p:cNvSpPr>
          <p:nvPr/>
        </p:nvSpPr>
        <p:spPr bwMode="auto">
          <a:xfrm>
            <a:off x="4286216" y="3857628"/>
            <a:ext cx="485778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Merci pour votre collaboration</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sz="4800" b="1" dirty="0" smtClean="0"/>
          </a:p>
          <a:p>
            <a:pPr algn="ctr">
              <a:buNone/>
            </a:pPr>
            <a:r>
              <a:rPr lang="fr-FR" sz="4800" b="1" dirty="0" smtClean="0"/>
              <a:t>Activité sur le questionnaire </a:t>
            </a:r>
            <a:endParaRPr lang="fr-FR" sz="4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1142984"/>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image de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plus positive que celle du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dans ce groupe.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 les attitudes vis-</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 de ces deux langues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varient en fonction du groupe culturel de 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notamment la famille, du sexe, de la fili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et du groupe social d</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appartenance des apprenants.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 plus les apprenants sont influenc</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par la culture orientale arabe, plus ils sont nombreux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choisir d</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rer au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 le choix de la licence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parer est 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 prestige manifeste de la langue (utilit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sociale).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 la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pour une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est 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raisons affectives et de ma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trise de la langue.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le cadre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recherche en sciences du langage</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intitul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REPR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DU FRAN</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DE L</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a:t>
            </a:r>
            <a:r>
              <a:rPr kumimoji="0" lang="fr-FR" sz="16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CHEZ DES APPRENANTS</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TROISI</a:t>
            </a:r>
            <a:r>
              <a:rPr kumimoji="0" lang="fr-FR" b="1" i="0" u="none" strike="noStrike" cap="none" normalizeH="0" baseline="0" dirty="0" smtClean="0">
                <a:ln>
                  <a:noFill/>
                </a:ln>
                <a:solidFill>
                  <a:schemeClr val="tx1"/>
                </a:solidFill>
                <a:effectLst/>
                <a:latin typeface="Arial" pitchFamily="34" charset="0"/>
                <a:ea typeface="Calibri" pitchFamily="34" charset="0"/>
                <a:cs typeface="TimesNewRoman,Bold"/>
              </a:rPr>
              <a:t>È</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 ANN</a:t>
            </a:r>
            <a:r>
              <a:rPr kumimoji="0" lang="fr-FR" b="1" i="0" u="none" strike="noStrike" cap="none" normalizeH="0" baseline="0" dirty="0" smtClean="0">
                <a:ln>
                  <a:noFill/>
                </a:ln>
                <a:solidFill>
                  <a:schemeClr val="tx1"/>
                </a:solidFill>
                <a:effectLst/>
                <a:latin typeface="Arial" pitchFamily="34" charset="0"/>
                <a:ea typeface="Calibri" pitchFamily="34" charset="0"/>
                <a:cs typeface="TimesNewRoman,Bold"/>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DU SECONDAIRE » </a:t>
            </a:r>
            <a:r>
              <a:rPr kumimoji="0" lang="fr-FR"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veuillez concevoir un questionnaire pour récolter les pratiques et les opinions sur ces deux langues chez les élèves du secondaire, en s’appuyant sur les hypothèses suivantes </a:t>
            </a:r>
            <a:endParaRPr kumimoji="0" lang="fr-FR" sz="2400" i="0" u="none" strike="noStrike" cap="none" normalizeH="0" baseline="0" dirty="0" smtClean="0">
              <a:ln>
                <a:noFill/>
              </a:ln>
              <a:solidFill>
                <a:schemeClr val="tx1"/>
              </a:solidFill>
              <a:effectLst/>
              <a:latin typeface="Arial" pitchFamily="34" charset="0"/>
              <a:cs typeface="Arial" pitchFamily="34" charset="0"/>
            </a:endParaRPr>
          </a:p>
        </p:txBody>
      </p:sp>
      <p:sp>
        <p:nvSpPr>
          <p:cNvPr id="38915" name="Rectangle 3"/>
          <p:cNvSpPr>
            <a:spLocks noChangeArrowheads="1"/>
          </p:cNvSpPr>
          <p:nvPr/>
        </p:nvSpPr>
        <p:spPr bwMode="auto">
          <a:xfrm>
            <a:off x="-32" y="4000504"/>
            <a:ext cx="9144032"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01</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sexe, âge, 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02</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langues parl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par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ves, leurs passe-temps 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les chaines de 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favorites, les genres de musique et chanteurs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03</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envisag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pour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 dans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 sup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 les m</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exercer dans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avenir ainsi que le pays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installation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04</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niveau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des parents, leurs professions ainsi que leurs langues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05</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niveau linguistique en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en </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ang</a:t>
            </a:r>
            <a:r>
              <a:rPr lang="fr-FR" sz="1600" dirty="0" err="1" smtClean="0">
                <a:latin typeface="Times New Roman" pitchFamily="18" charset="0"/>
                <a:ea typeface="Calibri" pitchFamily="34" charset="0"/>
                <a:cs typeface="Times New Roman" pitchFamily="18" charset="0"/>
              </a:rPr>
              <a:t>des</a:t>
            </a:r>
            <a:r>
              <a:rPr lang="fr-FR" sz="1600" dirty="0" smtClean="0">
                <a:latin typeface="Times New Roman" pitchFamily="18" charset="0"/>
                <a:ea typeface="Calibri" pitchFamily="34" charset="0"/>
                <a:cs typeface="Times New Roman" pitchFamily="18" charset="0"/>
              </a:rPr>
              <a:t> sujets interrog</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s et leurs opinions sur ces deux langues.</a:t>
            </a:r>
            <a:endParaRPr lang="fr-FR" sz="900" dirty="0" smtClean="0">
              <a:latin typeface="Arial" pitchFamily="34" charset="0"/>
              <a:cs typeface="Arial" pitchFamily="34" charset="0"/>
            </a:endParaRPr>
          </a:p>
          <a:p>
            <a:pPr lvl="0" eaLnBrk="0" fontAlgn="base" hangingPunct="0">
              <a:spcBef>
                <a:spcPct val="0"/>
              </a:spcBef>
              <a:spcAft>
                <a:spcPct val="0"/>
              </a:spcAft>
            </a:pPr>
            <a:r>
              <a:rPr lang="fr-FR" sz="1600" b="1" dirty="0" smtClean="0">
                <a:latin typeface="Times New Roman" pitchFamily="18" charset="0"/>
                <a:ea typeface="Calibri" pitchFamily="34" charset="0"/>
                <a:cs typeface="Times New Roman" pitchFamily="18" charset="0"/>
              </a:rPr>
              <a:t>S</a:t>
            </a:r>
            <a:r>
              <a:rPr lang="fr-FR" sz="1600" b="1" dirty="0" smtClean="0">
                <a:ea typeface="Calibri" pitchFamily="34" charset="0"/>
                <a:cs typeface="Times New Roman" pitchFamily="18" charset="0"/>
              </a:rPr>
              <a:t>é</a:t>
            </a:r>
            <a:r>
              <a:rPr lang="fr-FR" sz="1600" b="1" dirty="0" smtClean="0">
                <a:latin typeface="Times New Roman" pitchFamily="18" charset="0"/>
                <a:ea typeface="Calibri" pitchFamily="34" charset="0"/>
                <a:cs typeface="Times New Roman" pitchFamily="18" charset="0"/>
              </a:rPr>
              <a:t>quence 06</a:t>
            </a:r>
            <a:r>
              <a:rPr lang="fr-FR" sz="1600" dirty="0" smtClean="0">
                <a:ea typeface="Calibri" pitchFamily="34" charset="0"/>
                <a:cs typeface="Times New Roman" pitchFamily="18" charset="0"/>
              </a:rPr>
              <a:t> </a:t>
            </a:r>
            <a:r>
              <a:rPr lang="fr-FR" sz="1600" dirty="0" smtClean="0">
                <a:latin typeface="Times New Roman" pitchFamily="18" charset="0"/>
                <a:ea typeface="Calibri" pitchFamily="34" charset="0"/>
                <a:cs typeface="Times New Roman" pitchFamily="18" charset="0"/>
              </a:rPr>
              <a:t>: leurs appr</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ciations vis-</a:t>
            </a:r>
            <a:r>
              <a:rPr lang="fr-FR" sz="1600" dirty="0" smtClean="0">
                <a:ea typeface="Calibri" pitchFamily="34" charset="0"/>
                <a:cs typeface="Times New Roman" pitchFamily="18" charset="0"/>
              </a:rPr>
              <a:t>à</a:t>
            </a:r>
            <a:r>
              <a:rPr lang="fr-FR" sz="1600" dirty="0" smtClean="0">
                <a:latin typeface="Times New Roman" pitchFamily="18" charset="0"/>
                <a:ea typeface="Calibri" pitchFamily="34" charset="0"/>
                <a:cs typeface="Times New Roman" pitchFamily="18" charset="0"/>
              </a:rPr>
              <a:t>-vis le fran</a:t>
            </a:r>
            <a:r>
              <a:rPr lang="fr-FR" sz="1600" dirty="0" smtClean="0">
                <a:ea typeface="Calibri" pitchFamily="34" charset="0"/>
                <a:cs typeface="Times New Roman" pitchFamily="18" charset="0"/>
              </a:rPr>
              <a:t>ç</a:t>
            </a:r>
            <a:r>
              <a:rPr lang="fr-FR" sz="1600" dirty="0" smtClean="0">
                <a:latin typeface="Times New Roman" pitchFamily="18" charset="0"/>
                <a:ea typeface="Calibri" pitchFamily="34" charset="0"/>
                <a:cs typeface="Times New Roman" pitchFamily="18" charset="0"/>
              </a:rPr>
              <a:t>ais et l</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anglais et l</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utilit</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 d</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apprentissage de ces deux langues </a:t>
            </a:r>
            <a:endParaRPr lang="fr-FR" sz="900" dirty="0" smtClean="0">
              <a:latin typeface="Arial" pitchFamily="34" charset="0"/>
              <a:cs typeface="Arial" pitchFamily="34" charset="0"/>
            </a:endParaRPr>
          </a:p>
          <a:p>
            <a:pPr lvl="0" eaLnBrk="0" fontAlgn="base" hangingPunct="0">
              <a:spcBef>
                <a:spcPct val="0"/>
              </a:spcBef>
              <a:spcAft>
                <a:spcPct val="0"/>
              </a:spcAft>
            </a:pPr>
            <a:r>
              <a:rPr lang="fr-FR" sz="1600" b="1" dirty="0" smtClean="0">
                <a:latin typeface="Times New Roman" pitchFamily="18" charset="0"/>
                <a:ea typeface="Calibri" pitchFamily="34" charset="0"/>
                <a:cs typeface="Times New Roman" pitchFamily="18" charset="0"/>
              </a:rPr>
              <a:t>S</a:t>
            </a:r>
            <a:r>
              <a:rPr lang="fr-FR" sz="1600" b="1" dirty="0" smtClean="0">
                <a:ea typeface="Calibri" pitchFamily="34" charset="0"/>
                <a:cs typeface="Times New Roman" pitchFamily="18" charset="0"/>
              </a:rPr>
              <a:t>é</a:t>
            </a:r>
            <a:r>
              <a:rPr lang="fr-FR" sz="1600" b="1" dirty="0" smtClean="0">
                <a:latin typeface="Times New Roman" pitchFamily="18" charset="0"/>
                <a:ea typeface="Calibri" pitchFamily="34" charset="0"/>
                <a:cs typeface="Times New Roman" pitchFamily="18" charset="0"/>
              </a:rPr>
              <a:t>quence 07</a:t>
            </a:r>
            <a:r>
              <a:rPr lang="fr-FR" sz="1600" dirty="0" smtClean="0">
                <a:ea typeface="Calibri" pitchFamily="34" charset="0"/>
                <a:cs typeface="Times New Roman" pitchFamily="18" charset="0"/>
              </a:rPr>
              <a:t> </a:t>
            </a:r>
            <a:r>
              <a:rPr lang="fr-FR" sz="1600" dirty="0" smtClean="0">
                <a:latin typeface="Times New Roman" pitchFamily="18" charset="0"/>
                <a:ea typeface="Calibri" pitchFamily="34" charset="0"/>
                <a:cs typeface="Times New Roman" pitchFamily="18" charset="0"/>
              </a:rPr>
              <a:t>: leur pr</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f</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rences linguistique (anglais ou fran</a:t>
            </a:r>
            <a:r>
              <a:rPr lang="fr-FR" sz="1600" dirty="0" smtClean="0">
                <a:ea typeface="Calibri" pitchFamily="34" charset="0"/>
                <a:cs typeface="Times New Roman" pitchFamily="18" charset="0"/>
              </a:rPr>
              <a:t>ç</a:t>
            </a:r>
            <a:r>
              <a:rPr lang="fr-FR" sz="1600" dirty="0" smtClean="0">
                <a:latin typeface="Times New Roman" pitchFamily="18" charset="0"/>
                <a:ea typeface="Calibri" pitchFamily="34" charset="0"/>
                <a:cs typeface="Times New Roman" pitchFamily="18" charset="0"/>
              </a:rPr>
              <a:t>ais</a:t>
            </a:r>
            <a:r>
              <a:rPr lang="fr-FR" sz="1600" dirty="0" smtClean="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lais?)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8913"/>
                                        </p:tgtEl>
                                        <p:attrNameLst>
                                          <p:attrName>style.visibility</p:attrName>
                                        </p:attrNameLst>
                                      </p:cBhvr>
                                      <p:to>
                                        <p:strVal val="visible"/>
                                      </p:to>
                                    </p:set>
                                    <p:animEffect transition="in" filter="box(in)">
                                      <p:cBhvr>
                                        <p:cTn id="7" dur="500"/>
                                        <p:tgtEl>
                                          <p:spTgt spid="389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8915"/>
                                        </p:tgtEl>
                                        <p:attrNameLst>
                                          <p:attrName>style.visibility</p:attrName>
                                        </p:attrNameLst>
                                      </p:cBhvr>
                                      <p:to>
                                        <p:strVal val="visible"/>
                                      </p:to>
                                    </p:set>
                                    <p:animEffect transition="in" filter="box(in)">
                                      <p:cBhvr>
                                        <p:cTn id="12" dur="500"/>
                                        <p:tgtEl>
                                          <p:spTgt spid="38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3" grpId="0"/>
      <p:bldP spid="389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sz="5400" b="1" dirty="0" smtClean="0"/>
          </a:p>
          <a:p>
            <a:pPr algn="ctr">
              <a:buNone/>
            </a:pPr>
            <a:r>
              <a:rPr lang="fr-FR" sz="5400" b="1" dirty="0" smtClean="0"/>
              <a:t>Corrigé de l’activité </a:t>
            </a:r>
            <a:endParaRPr lang="fr-FR" sz="5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Sexe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Masculin.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minin.</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Choisissez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Selon vous, les langues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sont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cessaires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pratiques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inutiles</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1428736"/>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Quelles sont les langues que vous parlez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642911" y="2143116"/>
          <a:ext cx="7000922" cy="3189732"/>
        </p:xfrm>
        <a:graphic>
          <a:graphicData uri="http://schemas.openxmlformats.org/drawingml/2006/table">
            <a:tbl>
              <a:tblPr/>
              <a:tblGrid>
                <a:gridCol w="1078518"/>
                <a:gridCol w="783986"/>
                <a:gridCol w="885312"/>
                <a:gridCol w="1046747"/>
                <a:gridCol w="886171"/>
                <a:gridCol w="829497"/>
                <a:gridCol w="1490691"/>
              </a:tblGrid>
              <a:tr h="0">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Kabyle</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Arabe dialectal</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Arabe Standard (</a:t>
                      </a:r>
                      <a:r>
                        <a:rPr lang="fr-FR" sz="1400" dirty="0" smtClean="0">
                          <a:latin typeface="Times New Roman"/>
                          <a:ea typeface="Calibri"/>
                          <a:cs typeface="Arial"/>
                        </a:rPr>
                        <a:t>de l'école</a:t>
                      </a:r>
                      <a:r>
                        <a:rPr lang="fr-FR" sz="1400" dirty="0">
                          <a:latin typeface="Times New Roman"/>
                          <a:ea typeface="Calibri"/>
                          <a:cs typeface="Arial"/>
                        </a:rPr>
                        <a:t>)</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Français </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Anglais</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Autres(………)</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a:latin typeface="TimesNewRoman"/>
                          <a:ea typeface="Calibri"/>
                          <a:cs typeface="TimesNewRoman"/>
                        </a:rPr>
                        <a:t>A </a:t>
                      </a:r>
                      <a:r>
                        <a:rPr lang="fr-FR" sz="1400">
                          <a:latin typeface="Times New Roman"/>
                          <a:ea typeface="Calibri"/>
                          <a:cs typeface="Arial"/>
                        </a:rPr>
                        <a:t>la maison</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a:latin typeface="Times New Roman"/>
                          <a:ea typeface="Calibri"/>
                          <a:cs typeface="Arial"/>
                        </a:rPr>
                        <a:t>Au marché</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a:t>
                      </a:r>
                      <a:r>
                        <a:rPr lang="fr-FR" sz="1400" dirty="0" smtClean="0">
                          <a:latin typeface="Times New Roman"/>
                          <a:ea typeface="Calibri"/>
                          <a:cs typeface="Arial"/>
                        </a:rPr>
                        <a:t>vos</a:t>
                      </a:r>
                      <a:r>
                        <a:rPr lang="fr-FR" sz="1400" baseline="0" dirty="0" smtClean="0">
                          <a:latin typeface="Times New Roman"/>
                          <a:ea typeface="Calibri"/>
                          <a:cs typeface="Arial"/>
                        </a:rPr>
                        <a:t> </a:t>
                      </a:r>
                      <a:r>
                        <a:rPr lang="fr-FR" sz="1400" dirty="0" smtClean="0">
                          <a:latin typeface="Times New Roman"/>
                          <a:ea typeface="Calibri"/>
                          <a:cs typeface="Arial"/>
                        </a:rPr>
                        <a:t>amis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le professeur</a:t>
                      </a:r>
                      <a:endParaRPr lang="fr-FR" sz="1200" dirty="0">
                        <a:latin typeface="Calibri"/>
                        <a:ea typeface="Calibri"/>
                        <a:cs typeface="Arial"/>
                      </a:endParaRPr>
                    </a:p>
                    <a:p>
                      <a:pPr>
                        <a:lnSpc>
                          <a:spcPct val="115000"/>
                        </a:lnSpc>
                        <a:spcAft>
                          <a:spcPts val="0"/>
                        </a:spcAft>
                      </a:pPr>
                      <a:r>
                        <a:rPr lang="fr-FR" sz="1400" dirty="0">
                          <a:latin typeface="Times New Roman"/>
                          <a:ea typeface="Calibri"/>
                          <a:cs typeface="Arial"/>
                        </a:rPr>
                        <a:t>d</a:t>
                      </a:r>
                      <a:r>
                        <a:rPr lang="en-US" sz="1400" dirty="0">
                          <a:latin typeface="TimesNewRoman"/>
                          <a:ea typeface="Calibri"/>
                          <a:cs typeface="TimesNewRoman"/>
                        </a:rPr>
                        <a:t>’</a:t>
                      </a:r>
                      <a:r>
                        <a:rPr lang="fr-FR" sz="1400" dirty="0">
                          <a:latin typeface="Times New Roman"/>
                          <a:ea typeface="Calibri"/>
                          <a:cs typeface="Arial"/>
                        </a:rPr>
                        <a:t>anglais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le professeur de français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557214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Quels sont vos passe-temps 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 (Vous pouvez choisir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lecture.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jeux vid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sz="16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Internet.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par>
                                <p:cTn id="13" presetID="4" presetClass="entr" presetSubtype="1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027"/>
                                        </p:tgtEl>
                                        <p:attrNameLst>
                                          <p:attrName>style.visibility</p:attrName>
                                        </p:attrNameLst>
                                      </p:cBhvr>
                                      <p:to>
                                        <p:strVal val="visible"/>
                                      </p:to>
                                    </p:set>
                                    <p:animEffect transition="in" filter="box(in)">
                                      <p:cBhvr>
                                        <p:cTn id="20"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1026" grpId="0"/>
      <p:bldP spid="10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Quelles sont 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de 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que vous regardez le plus ? (Vous pouvez choisir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E.N.T.V.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arabes (MBC.- ANN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aises (T.F.1 - FR2 - FR3 - M6)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Si vous aimez la lecture, en quelle(s) langue(s) lisez-vous?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6" name="Rectangle 2"/>
          <p:cNvSpPr>
            <a:spLocks noChangeArrowheads="1"/>
          </p:cNvSpPr>
          <p:nvPr/>
        </p:nvSpPr>
        <p:spPr bwMode="auto">
          <a:xfrm>
            <a:off x="0" y="2714620"/>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Quels sont les genres musicaux que vous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rez ? (Vous pouvez choisir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rap.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rai.</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rock.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orientale.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Kabyle.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557214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Quels sont vos chanteurs (ou groupes) et acteurs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745"/>
                                        </p:tgtEl>
                                        <p:attrNameLst>
                                          <p:attrName>style.visibility</p:attrName>
                                        </p:attrNameLst>
                                      </p:cBhvr>
                                      <p:to>
                                        <p:strVal val="visible"/>
                                      </p:to>
                                    </p:set>
                                    <p:animEffect transition="in" filter="box(in)">
                                      <p:cBhvr>
                                        <p:cTn id="7" dur="500"/>
                                        <p:tgtEl>
                                          <p:spTgt spid="3174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1746"/>
                                        </p:tgtEl>
                                        <p:attrNameLst>
                                          <p:attrName>style.visibility</p:attrName>
                                        </p:attrNameLst>
                                      </p:cBhvr>
                                      <p:to>
                                        <p:strVal val="visible"/>
                                      </p:to>
                                    </p:set>
                                    <p:animEffect transition="in" filter="box(in)">
                                      <p:cBhvr>
                                        <p:cTn id="12" dur="500"/>
                                        <p:tgtEl>
                                          <p:spTgt spid="3174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1747"/>
                                        </p:tgtEl>
                                        <p:attrNameLst>
                                          <p:attrName>style.visibility</p:attrName>
                                        </p:attrNameLst>
                                      </p:cBhvr>
                                      <p:to>
                                        <p:strVal val="visible"/>
                                      </p:to>
                                    </p:set>
                                    <p:animEffect transition="in" filter="box(in)">
                                      <p:cBhvr>
                                        <p:cTn id="1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P spid="31746" grpId="0"/>
      <p:bldP spid="317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441450"/>
            <a:ext cx="9144000" cy="24160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nombreux étudiants ont recours à la technique du questionnaire pour mener une</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étude quantitative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coté de</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l’entretien</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et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l’observation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 questionnaire représente la troisième grande méthode pour recueillir des données à utiliser dans vos recherches académiques ou professionnelles. </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 questionnaire est une technique de collecte de données quantifiables qui se présente sous la forme d’une série de questions posées dans un ordre bien précis.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6" name="Rectangle 2"/>
          <p:cNvSpPr>
            <a:spLocks noChangeArrowheads="1"/>
          </p:cNvSpPr>
          <p:nvPr/>
        </p:nvSpPr>
        <p:spPr bwMode="auto">
          <a:xfrm>
            <a:off x="0" y="5083932"/>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fr-FR" sz="2000" dirty="0" smtClean="0">
                <a:latin typeface="Times New Roman" pitchFamily="18" charset="0"/>
                <a:ea typeface="Times New Roman" pitchFamily="18" charset="0"/>
                <a:cs typeface="Times New Roman" pitchFamily="18" charset="0"/>
              </a:rPr>
              <a:t>En d’autres termes, la </a:t>
            </a:r>
            <a:r>
              <a:rPr lang="fr-FR" sz="2000" dirty="0">
                <a:latin typeface="Times New Roman" pitchFamily="18" charset="0"/>
                <a:ea typeface="Times New Roman" pitchFamily="18" charset="0"/>
                <a:cs typeface="Times New Roman" pitchFamily="18" charset="0"/>
              </a:rPr>
              <a:t>recherche par le biais d’un questionnaire </a:t>
            </a:r>
            <a:r>
              <a:rPr lang="fr-FR" sz="2000" dirty="0" smtClean="0">
                <a:latin typeface="Times New Roman" pitchFamily="18" charset="0"/>
                <a:ea typeface="Times New Roman" pitchFamily="18" charset="0"/>
                <a:cs typeface="Times New Roman" pitchFamily="18" charset="0"/>
              </a:rPr>
              <a:t>est généralement quantitative, </a:t>
            </a:r>
            <a:r>
              <a:rPr lang="fr-FR" sz="2000" dirty="0">
                <a:latin typeface="Times New Roman" pitchFamily="18" charset="0"/>
                <a:ea typeface="Times New Roman" pitchFamily="18" charset="0"/>
                <a:cs typeface="Times New Roman" pitchFamily="18" charset="0"/>
              </a:rPr>
              <a:t>objective et centrée sur les chiffres</a:t>
            </a:r>
            <a:r>
              <a:rPr lang="fr-FR" sz="2000" dirty="0" smtClean="0">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tabLst/>
            </a:pPr>
            <a:endParaRPr lang="fr-FR" sz="2000" dirty="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fr-FR" sz="2000" dirty="0">
                <a:latin typeface="Times New Roman" pitchFamily="18" charset="0"/>
                <a:ea typeface="Times New Roman" pitchFamily="18" charset="0"/>
                <a:cs typeface="Times New Roman" pitchFamily="18" charset="0"/>
              </a:rPr>
              <a:t>Les données (réponses)  peuvent ainsi être analysées et donner des informations en termes de fréquence, </a:t>
            </a:r>
            <a:r>
              <a:rPr lang="fr-FR" sz="2000" dirty="0" smtClean="0">
                <a:latin typeface="Times New Roman" pitchFamily="18" charset="0"/>
                <a:ea typeface="Times New Roman" pitchFamily="18" charset="0"/>
                <a:cs typeface="Times New Roman" pitchFamily="18" charset="0"/>
              </a:rPr>
              <a:t>moyenne et </a:t>
            </a:r>
            <a:r>
              <a:rPr lang="fr-FR" sz="2000" dirty="0">
                <a:latin typeface="Times New Roman" pitchFamily="18" charset="0"/>
                <a:ea typeface="Times New Roman" pitchFamily="18" charset="0"/>
                <a:cs typeface="Times New Roman" pitchFamily="18" charset="0"/>
              </a:rPr>
              <a:t>pourcentages.</a:t>
            </a:r>
          </a:p>
        </p:txBody>
      </p:sp>
      <p:sp>
        <p:nvSpPr>
          <p:cNvPr id="6" name="Rectangle 5"/>
          <p:cNvSpPr/>
          <p:nvPr/>
        </p:nvSpPr>
        <p:spPr>
          <a:xfrm>
            <a:off x="0" y="2892367"/>
            <a:ext cx="9144000" cy="2108269"/>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questionnaire est un outil régulièrement utilisé en sciences sociales (sociologie, sociolinguistique, psychologie, marketing). Il permet aussi de recueillir un grand nombre </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d’opinions </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ou d’avis.</a:t>
            </a:r>
          </a:p>
          <a:p>
            <a:pPr lvl="0" algn="just" eaLnBrk="0" fontAlgn="base" hangingPunct="0">
              <a:spcBef>
                <a:spcPct val="0"/>
              </a:spcBef>
              <a:spcAft>
                <a:spcPct val="0"/>
              </a:spcAft>
            </a:pP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questionnaire a pour fonction principale de donner à l’enquête une extension plus grande et de vérifier statistiquement jusqu’à quel point sont généralisables les informations et hypothèses préalablement constituées”. (</a:t>
            </a:r>
            <a:r>
              <a:rPr kumimoji="0" lang="fr-F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Combessie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2007).</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1571604" y="0"/>
            <a:ext cx="6187143" cy="461665"/>
          </a:xfrm>
          <a:prstGeom prst="rect">
            <a:avLst/>
          </a:prstGeom>
        </p:spPr>
        <p:txBody>
          <a:bodyPr wrap="none">
            <a:spAutoFit/>
          </a:bodyPr>
          <a:lstStyle/>
          <a:p>
            <a:r>
              <a:rPr lang="fr-FR" sz="2400" b="1" dirty="0" smtClean="0">
                <a:latin typeface="Times New Roman" pitchFamily="18" charset="0"/>
                <a:ea typeface="Times New Roman" pitchFamily="18" charset="0"/>
                <a:cs typeface="Times New Roman" pitchFamily="18" charset="0"/>
              </a:rPr>
              <a:t>Le questionnaire comme outil d’investigation </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box(in)">
                                      <p:cBhvr>
                                        <p:cTn id="12"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Qu'est-ce que vous aimeriez faire dans l'imm</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Avoir le BAC et aller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Avoir le BAC et suivre une formation professionnelle.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 ne vous int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ressent pas du tout.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0" name="Rectangle 2"/>
          <p:cNvSpPr>
            <a:spLocks noChangeArrowheads="1"/>
          </p:cNvSpPr>
          <p:nvPr/>
        </p:nvSpPr>
        <p:spPr bwMode="auto">
          <a:xfrm>
            <a:off x="0" y="1285860"/>
            <a:ext cx="886973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 Si vous alliez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dans quelle fili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aimeriez-vous être inscrit(e)?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1" name="Rectangle 3"/>
          <p:cNvSpPr>
            <a:spLocks noChangeArrowheads="1"/>
          </p:cNvSpPr>
          <p:nvPr/>
        </p:nvSpPr>
        <p:spPr bwMode="auto">
          <a:xfrm>
            <a:off x="0" y="2071678"/>
            <a:ext cx="6708888"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 Quel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 aimeriez-vous exercer plus tard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2" name="Rectangle 4"/>
          <p:cNvSpPr>
            <a:spLocks noChangeArrowheads="1"/>
          </p:cNvSpPr>
          <p:nvPr/>
        </p:nvSpPr>
        <p:spPr bwMode="auto">
          <a:xfrm>
            <a:off x="0" y="2786058"/>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11.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tard, vous voudriez :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Vivre en Alg</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Partir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sz="20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tranger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nom du pays</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3" name="Rectangle 5"/>
          <p:cNvSpPr>
            <a:spLocks noChangeArrowheads="1"/>
          </p:cNvSpPr>
          <p:nvPr/>
        </p:nvSpPr>
        <p:spPr bwMode="auto">
          <a:xfrm>
            <a:off x="0" y="3929066"/>
            <a:ext cx="5128327"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 Professions de la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et du p</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La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Le père :……………………………………..</a:t>
            </a:r>
            <a:r>
              <a:rPr kumimoji="0" lang="fr-FR" sz="1100" b="0" i="0" u="none" strike="noStrike" cap="none" normalizeH="0" baseline="0" dirty="0" smtClean="0">
                <a:ln>
                  <a:noFill/>
                </a:ln>
                <a:solidFill>
                  <a:schemeClr val="tx1"/>
                </a:solidFill>
                <a:effectLst/>
                <a:latin typeface="Arial" pitchFamily="34" charset="0"/>
                <a:cs typeface="Arial" pitchFamily="34" charset="0"/>
              </a:rPr>
              <a:t>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4" name="Rectangle 6"/>
          <p:cNvSpPr>
            <a:spLocks noChangeArrowheads="1"/>
          </p:cNvSpPr>
          <p:nvPr/>
        </p:nvSpPr>
        <p:spPr bwMode="auto">
          <a:xfrm>
            <a:off x="0" y="5143512"/>
            <a:ext cx="7912422"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14. a/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 l'un des parents est mort ou retrait</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s'occupe actuellement de vous?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69"/>
                                        </p:tgtEl>
                                        <p:attrNameLst>
                                          <p:attrName>style.visibility</p:attrName>
                                        </p:attrNameLst>
                                      </p:cBhvr>
                                      <p:to>
                                        <p:strVal val="visible"/>
                                      </p:to>
                                    </p:set>
                                    <p:animEffect transition="in" filter="box(in)">
                                      <p:cBhvr>
                                        <p:cTn id="7" dur="500"/>
                                        <p:tgtEl>
                                          <p:spTgt spid="3276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2770"/>
                                        </p:tgtEl>
                                        <p:attrNameLst>
                                          <p:attrName>style.visibility</p:attrName>
                                        </p:attrNameLst>
                                      </p:cBhvr>
                                      <p:to>
                                        <p:strVal val="visible"/>
                                      </p:to>
                                    </p:set>
                                    <p:animEffect transition="in" filter="box(in)">
                                      <p:cBhvr>
                                        <p:cTn id="12" dur="500"/>
                                        <p:tgtEl>
                                          <p:spTgt spid="3277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2771"/>
                                        </p:tgtEl>
                                        <p:attrNameLst>
                                          <p:attrName>style.visibility</p:attrName>
                                        </p:attrNameLst>
                                      </p:cBhvr>
                                      <p:to>
                                        <p:strVal val="visible"/>
                                      </p:to>
                                    </p:set>
                                    <p:animEffect transition="in" filter="box(in)">
                                      <p:cBhvr>
                                        <p:cTn id="17" dur="500"/>
                                        <p:tgtEl>
                                          <p:spTgt spid="3277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772"/>
                                        </p:tgtEl>
                                        <p:attrNameLst>
                                          <p:attrName>style.visibility</p:attrName>
                                        </p:attrNameLst>
                                      </p:cBhvr>
                                      <p:to>
                                        <p:strVal val="visible"/>
                                      </p:to>
                                    </p:set>
                                    <p:animEffect transition="in" filter="box(in)">
                                      <p:cBhvr>
                                        <p:cTn id="22" dur="500"/>
                                        <p:tgtEl>
                                          <p:spTgt spid="3277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2773"/>
                                        </p:tgtEl>
                                        <p:attrNameLst>
                                          <p:attrName>style.visibility</p:attrName>
                                        </p:attrNameLst>
                                      </p:cBhvr>
                                      <p:to>
                                        <p:strVal val="visible"/>
                                      </p:to>
                                    </p:set>
                                    <p:animEffect transition="in" filter="box(in)">
                                      <p:cBhvr>
                                        <p:cTn id="27" dur="500"/>
                                        <p:tgtEl>
                                          <p:spTgt spid="3277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2774"/>
                                        </p:tgtEl>
                                        <p:attrNameLst>
                                          <p:attrName>style.visibility</p:attrName>
                                        </p:attrNameLst>
                                      </p:cBhvr>
                                      <p:to>
                                        <p:strVal val="visible"/>
                                      </p:to>
                                    </p:set>
                                    <p:animEffect transition="in" filter="box(in)">
                                      <p:cBhvr>
                                        <p:cTn id="32" dur="500"/>
                                        <p:tgtEl>
                                          <p:spTgt spid="327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9" grpId="0"/>
      <p:bldP spid="32770" grpId="0"/>
      <p:bldP spid="32771" grpId="0"/>
      <p:bldP spid="32772" grpId="0"/>
      <p:bldP spid="32773" grpId="0"/>
      <p:bldP spid="3277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85728"/>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Quel est son m</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15. Si vous avez des 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ou des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travaillent, qu'est-ce qu'ils (elles) font?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(ou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(ou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1785926"/>
            <a:ext cx="864659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16. Niveau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des parents :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 pour chaque parent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642910" y="2214554"/>
          <a:ext cx="6786610" cy="2839212"/>
        </p:xfrm>
        <a:graphic>
          <a:graphicData uri="http://schemas.openxmlformats.org/drawingml/2006/table">
            <a:tbl>
              <a:tblPr/>
              <a:tblGrid>
                <a:gridCol w="1193671"/>
                <a:gridCol w="1411761"/>
                <a:gridCol w="1470030"/>
                <a:gridCol w="1517477"/>
                <a:gridCol w="1193671"/>
              </a:tblGrid>
              <a:tr h="0">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primaire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secondaire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universitaire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a:latin typeface="Times New Roman"/>
                          <a:ea typeface="Calibri"/>
                          <a:cs typeface="Arial"/>
                        </a:rPr>
                        <a:t>Aucun / sans instruction</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Le père</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La mère</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Frère ou soeur1</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Frère ou</a:t>
                      </a:r>
                      <a:endParaRPr lang="fr-FR" sz="1600">
                        <a:latin typeface="Calibri"/>
                        <a:ea typeface="Calibri"/>
                        <a:cs typeface="Arial"/>
                      </a:endParaRPr>
                    </a:p>
                    <a:p>
                      <a:pPr>
                        <a:lnSpc>
                          <a:spcPct val="115000"/>
                        </a:lnSpc>
                        <a:spcAft>
                          <a:spcPts val="0"/>
                        </a:spcAft>
                      </a:pPr>
                      <a:r>
                        <a:rPr lang="fr-FR" sz="1800">
                          <a:latin typeface="Times New Roman"/>
                          <a:ea typeface="Calibri"/>
                          <a:cs typeface="Arial"/>
                        </a:rPr>
                        <a:t>soeur 2</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5" name="Rectangle 3"/>
          <p:cNvSpPr>
            <a:spLocks noChangeArrowheads="1"/>
          </p:cNvSpPr>
          <p:nvPr/>
        </p:nvSpPr>
        <p:spPr bwMode="auto">
          <a:xfrm>
            <a:off x="0" y="5286388"/>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17. Langue(s) d'instruction des parents (la/les langues dans laquelle/ lesquelles ils/elles ont fait leurs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Le p</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 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La mère: …………………………. 	d- Frère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 </a:t>
            </a:r>
            <a:r>
              <a:rPr kumimoji="0" lang="en-US" b="0" i="0" u="none" strike="noStrike" cap="none" normalizeH="0" baseline="0" dirty="0" smtClean="0">
                <a:ln>
                  <a:noFill/>
                </a:ln>
                <a:solidFill>
                  <a:schemeClr val="tx1"/>
                </a:solidFill>
                <a:effectLst/>
                <a:latin typeface="Arial"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fr-FR" sz="1050" b="0" i="0" u="none" strike="noStrike" cap="none" normalizeH="0" baseline="0" dirty="0" smtClean="0">
                <a:ln>
                  <a:noFill/>
                </a:ln>
                <a:solidFill>
                  <a:schemeClr val="tx1"/>
                </a:solidFill>
                <a:effectLst/>
                <a:latin typeface="Arial"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ox(in)">
                                      <p:cBhvr>
                                        <p:cTn id="7" dur="500"/>
                                        <p:tgtEl>
                                          <p:spTgt spid="33794"/>
                                        </p:tgtEl>
                                      </p:cBhvr>
                                    </p:animEffect>
                                  </p:childTnLst>
                                </p:cTn>
                              </p:par>
                              <p:par>
                                <p:cTn id="8" presetID="4"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i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3795"/>
                                        </p:tgtEl>
                                        <p:attrNameLst>
                                          <p:attrName>style.visibility</p:attrName>
                                        </p:attrNameLst>
                                      </p:cBhvr>
                                      <p:to>
                                        <p:strVal val="visible"/>
                                      </p:to>
                                    </p:set>
                                    <p:animEffect transition="in" filter="box(in)">
                                      <p:cBhvr>
                                        <p:cTn id="15"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490711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18. Selon vous, comment est votre niveau en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0" y="714356"/>
          <a:ext cx="8715404" cy="1051560"/>
        </p:xfrm>
        <a:graphic>
          <a:graphicData uri="http://schemas.openxmlformats.org/drawingml/2006/table">
            <a:tbl>
              <a:tblPr/>
              <a:tblGrid>
                <a:gridCol w="1380055"/>
                <a:gridCol w="1329813"/>
                <a:gridCol w="1329813"/>
                <a:gridCol w="2083444"/>
                <a:gridCol w="1295605"/>
                <a:gridCol w="1296674"/>
              </a:tblGrid>
              <a:tr h="0">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très faible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faible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moyen/acceptable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bon</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a:latin typeface="Times New Roman"/>
                          <a:ea typeface="Calibri"/>
                          <a:cs typeface="Arial"/>
                        </a:rPr>
                        <a:t>très bon</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2000">
                          <a:latin typeface="Times New Roman"/>
                          <a:ea typeface="Calibri"/>
                          <a:cs typeface="Arial"/>
                        </a:rPr>
                        <a:t>Français</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2000">
                          <a:latin typeface="Times New Roman"/>
                          <a:ea typeface="Calibri"/>
                          <a:cs typeface="Arial"/>
                        </a:rPr>
                        <a:t>anglais</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818" name="Rectangle 2"/>
          <p:cNvSpPr>
            <a:spLocks noChangeArrowheads="1"/>
          </p:cNvSpPr>
          <p:nvPr/>
        </p:nvSpPr>
        <p:spPr bwMode="auto">
          <a:xfrm>
            <a:off x="0" y="2285992"/>
            <a:ext cx="91440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19. A- Si un(e) ami(e) qui veut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ne sait pas s'il va choisir la licence d'anglais ou la licence de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quelle est la licence que vous lui conseilleriez?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licence d'anglais.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licence de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Quels seraient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arguments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 vous lui donneriez pour le / la convaincre (pour qu'il /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suive votre conseil)?</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box(in)">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 Pour vous :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 pour chaque phrase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facile.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facile.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utile.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utile.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de technologie.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de technologie.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ouverture sur le monde.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Langlais est une langue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ouverture sur le monde.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du colonialisme.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du colonialisme.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0" y="3571876"/>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21. a- Aimez-vous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cours de fran</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 pas du tout.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peu.</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Plutôt, oui.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beaucoup.</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Pouvez-vous dire pourquoi?.......................................................................................</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ox(in)">
                                      <p:cBhvr>
                                        <p:cTn id="7" dur="5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22. a- Aimez-vous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cours d'anglais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 pas du tout.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peu.</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Plutôt, oui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beaucoup.</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Pouvez-vous dire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pourquoi?.............................................................................................................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6866" name="Rectangle 2"/>
          <p:cNvSpPr>
            <a:spLocks noChangeArrowheads="1"/>
          </p:cNvSpPr>
          <p:nvPr/>
        </p:nvSpPr>
        <p:spPr bwMode="auto">
          <a:xfrm>
            <a:off x="0" y="3214686"/>
            <a:ext cx="9144000" cy="26468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23. Pour vous, qu'est-ce qui est le plus important? (Ordonnez les 4 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 la plus importante </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moins importante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selon votre avis. Dans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chaque case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crivez la lettre qui</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correspond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chaque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b="0" i="0" u="none" strike="noStrike" cap="none" normalizeH="0" baseline="0" dirty="0" err="1"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ponse"</a:t>
            </a:r>
            <a:r>
              <a:rPr kumimoji="0" lang="fr-FR"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-b-c-d</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Bien parler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Bien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crire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 Comprendre une conversation (discussion) en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 Comprendre un texte, un livre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 dans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box(in)">
                                      <p:cBhvr>
                                        <p:cTn id="7" dur="5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214994"/>
            <a:ext cx="9144000" cy="27853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24. Quelle est la langue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que vous 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rez : </a:t>
            </a:r>
            <a:r>
              <a:rPr kumimoji="0" lang="ar-SA" sz="20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a:t>
            </a:r>
            <a:r>
              <a:rPr kumimoji="0" lang="ar-SA" sz="20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sz="20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Pourquoi ?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algn="r" eaLnBrk="0" fontAlgn="base" hangingPunct="0">
              <a:spcBef>
                <a:spcPct val="0"/>
              </a:spcBef>
              <a:spcAft>
                <a:spcPct val="0"/>
              </a:spcAft>
            </a:pPr>
            <a:r>
              <a:rPr lang="fr-FR" sz="1600" b="1" dirty="0" smtClean="0">
                <a:effectLst>
                  <a:outerShdw blurRad="38100" dist="38100" dir="2700000" algn="tl">
                    <a:srgbClr val="000000">
                      <a:alpha val="43137"/>
                    </a:srgbClr>
                  </a:outerShdw>
                </a:effectLst>
              </a:rPr>
              <a:t>	</a:t>
            </a:r>
          </a:p>
          <a:p>
            <a:pPr algn="r" eaLnBrk="0" fontAlgn="base" hangingPunct="0">
              <a:spcBef>
                <a:spcPct val="0"/>
              </a:spcBef>
              <a:spcAft>
                <a:spcPct val="0"/>
              </a:spcAft>
            </a:pPr>
            <a:r>
              <a:rPr lang="fr-FR" sz="1600" b="1" dirty="0" smtClean="0">
                <a:effectLst>
                  <a:outerShdw blurRad="38100" dist="38100" dir="2700000" algn="tl">
                    <a:srgbClr val="000000">
                      <a:alpha val="43137"/>
                    </a:srgbClr>
                  </a:outerShdw>
                </a:effectLst>
              </a:rPr>
              <a:t>Merci pour votre collaboration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6331"/>
          </a:xfrm>
          <a:prstGeom prst="rect">
            <a:avLst/>
          </a:prstGeom>
        </p:spPr>
        <p:txBody>
          <a:bodyPr wrap="square">
            <a:spAutoFit/>
          </a:bodyPr>
          <a:lstStyle/>
          <a:p>
            <a:pPr lvl="0" algn="just"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informations obtenues peuvent être analysées à travers un tableau statistique ou un graphique.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169" name="Rectangle 1"/>
          <p:cNvSpPr>
            <a:spLocks noChangeArrowheads="1"/>
          </p:cNvSpPr>
          <p:nvPr/>
        </p:nvSpPr>
        <p:spPr bwMode="auto">
          <a:xfrm>
            <a:off x="1" y="857232"/>
            <a:ext cx="900115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0" eaLnBrk="1" fontAlgn="base" latinLnBrk="0" hangingPunct="1">
              <a:lnSpc>
                <a:spcPct val="100000"/>
              </a:lnSpc>
              <a:spcBef>
                <a:spcPct val="0"/>
              </a:spcBef>
              <a:spcAft>
                <a:spcPct val="0"/>
              </a:spcAft>
              <a:buClrTx/>
              <a:buSzTx/>
              <a:buFontTx/>
              <a:buAutoNum type="arabicPeriod"/>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volume horaire consacr</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communication </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lectronique au quotidien </a:t>
            </a:r>
          </a:p>
          <a:p>
            <a:pPr marL="457200" marR="0" lvl="1" indent="0" algn="justLow" defTabSz="914400" rtl="0" eaLnBrk="1" fontAlgn="base" latinLnBrk="0" hangingPunct="1">
              <a:lnSpc>
                <a:spcPct val="100000"/>
              </a:lnSpc>
              <a:spcBef>
                <a:spcPct val="0"/>
              </a:spcBef>
              <a:spcAft>
                <a:spcPct val="0"/>
              </a:spcAft>
              <a:buClrTx/>
              <a:buSzTx/>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1400" b="1" dirty="0" smtClean="0">
                <a:latin typeface="Times New Roman" pitchFamily="18" charset="0"/>
                <a:ea typeface="Calibri" pitchFamily="34" charset="0"/>
                <a:cs typeface="Times New Roman" pitchFamily="18" charset="0"/>
              </a:rPr>
              <a:t>Q.6. </a:t>
            </a:r>
            <a:r>
              <a:rPr kumimoji="0" lang="fr-FR"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Combien de temps passez-vous sur les supports réservés à la communication numérique ?</a:t>
            </a:r>
            <a:endParaRPr kumimoji="0" lang="fr-FR" sz="1800" b="0" i="1"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214282" y="2071678"/>
          <a:ext cx="4286280" cy="4357717"/>
        </p:xfrm>
        <a:graphic>
          <a:graphicData uri="http://schemas.openxmlformats.org/drawingml/2006/table">
            <a:tbl>
              <a:tblPr/>
              <a:tblGrid>
                <a:gridCol w="2184625"/>
                <a:gridCol w="984382"/>
                <a:gridCol w="1117273"/>
              </a:tblGrid>
              <a:tr h="1452573">
                <a:tc>
                  <a:txBody>
                    <a:bodyPr/>
                    <a:lstStyle/>
                    <a:p>
                      <a:pPr algn="ctr">
                        <a:lnSpc>
                          <a:spcPct val="115000"/>
                        </a:lnSpc>
                        <a:spcAft>
                          <a:spcPts val="1000"/>
                        </a:spcAft>
                      </a:pPr>
                      <a:r>
                        <a:rPr lang="fr-FR" sz="1200" b="1" dirty="0">
                          <a:latin typeface="Times New Roman"/>
                          <a:ea typeface="Times New Roman"/>
                          <a:cs typeface="Arial"/>
                        </a:rPr>
                        <a:t>Nombre d’heures passées sur les supports de la communication électronique</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Nombre de sujets-interrogés</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Pourcentages (%)</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Le moins possible</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17%</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1h et 2 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88</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2h et 4h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31</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4h et 6h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11</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6h et 8h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9</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dirty="0">
                          <a:solidFill>
                            <a:srgbClr val="000000"/>
                          </a:solidFill>
                          <a:latin typeface="Times New Roman"/>
                          <a:ea typeface="Times New Roman"/>
                          <a:cs typeface="Arial"/>
                        </a:rPr>
                        <a:t>Plus de 8h</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Non-réponse</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b="1">
                          <a:latin typeface="Times New Roman"/>
                          <a:ea typeface="Times New Roman"/>
                          <a:cs typeface="Arial"/>
                        </a:rPr>
                        <a:t>Total</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210</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dirty="0">
                          <a:latin typeface="Times New Roman"/>
                          <a:ea typeface="Times New Roman"/>
                          <a:cs typeface="Arial"/>
                        </a:rPr>
                        <a:t>100%</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Graphique 5"/>
          <p:cNvGraphicFramePr/>
          <p:nvPr/>
        </p:nvGraphicFramePr>
        <p:xfrm>
          <a:off x="4643438" y="2071678"/>
          <a:ext cx="4286280" cy="43577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B2B68"/>
                </a:solidFill>
                <a:effectLst/>
                <a:latin typeface="Times New Roman" pitchFamily="18" charset="0"/>
                <a:ea typeface="Times New Roman" pitchFamily="18" charset="0"/>
                <a:cs typeface="Times New Roman" pitchFamily="18" charset="0"/>
              </a:rPr>
              <a:t>Les caractéristiques du questionnaire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À l’inverse du</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sondage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qui ne comporte qu’une seule question, le questionnaire en compte plusieurs.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Alors que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l’entretien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et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l’observation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sont des méthodes qui permettent de recueillir des données individuelles ou collectives, le questionnaire est exclusivement collectif. Les résultats ne sont exploitables que si un grand nombre de personnes a été interrogé (la taille minimum de l’échantillon dépend de la population étudiée).</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Les réponses des différentes personnes questionnées servent à confirmer ou infirmer des hypothèses émises avant le début de l’étude.</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8" name="Rectangle 2"/>
          <p:cNvSpPr>
            <a:spLocks noChangeArrowheads="1"/>
          </p:cNvSpPr>
          <p:nvPr/>
        </p:nvSpPr>
        <p:spPr bwMode="auto">
          <a:xfrm>
            <a:off x="0" y="3143248"/>
            <a:ext cx="8929718"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1B2B68"/>
                </a:solidFill>
                <a:effectLst/>
                <a:latin typeface="Times New Roman" pitchFamily="18" charset="0"/>
                <a:ea typeface="Times New Roman" pitchFamily="18" charset="0"/>
                <a:cs typeface="Times New Roman" pitchFamily="18" charset="0"/>
              </a:rPr>
              <a:t>Les questions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questions posées dans un questionnaire peuvent être fermées ou ouvertes (</a:t>
            </a:r>
            <a:r>
              <a:rPr lang="fr-FR" sz="2000" dirty="0">
                <a:latin typeface="Times New Roman" pitchFamily="18" charset="0"/>
                <a:cs typeface="Times New Roman" pitchFamily="18" charset="0"/>
              </a:rPr>
              <a:t>Elle laisse la libre parole à </a:t>
            </a:r>
            <a:r>
              <a:rPr lang="fr-FR" sz="2000" dirty="0" smtClean="0">
                <a:latin typeface="Times New Roman" pitchFamily="18" charset="0"/>
                <a:cs typeface="Times New Roman" pitchFamily="18" charset="0"/>
              </a:rPr>
              <a:t>l'interviewé).</a:t>
            </a:r>
            <a:r>
              <a:rPr lang="fr-FR" sz="2000" dirty="0">
                <a:latin typeface="Times New Roman" pitchFamily="18" charset="0"/>
                <a:cs typeface="Times New Roman" pitchFamily="18" charset="0"/>
              </a:rPr>
              <a:t/>
            </a:r>
            <a:br>
              <a:rPr lang="fr-FR" sz="2000" dirty="0">
                <a:latin typeface="Times New Roman" pitchFamily="18" charset="0"/>
                <a:cs typeface="Times New Roman" pitchFamily="18" charset="0"/>
              </a:rPr>
            </a:b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Les questions fermées n’invitent pas la personne interrogée à s’épancher sur sa réponse.</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Il existe deux types de questions fermées pour mener un questionnaire dans une étude quantitative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questions oui/non.</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r>
              <a:rPr lang="fr-FR" sz="2000" b="1" dirty="0" smtClean="0"/>
              <a:t>Parlez-vous d’autres langues que la langue maternelle ?  	Oui </a:t>
            </a:r>
            <a:endParaRPr lang="fr-FR" sz="2000" dirty="0" smtClean="0"/>
          </a:p>
          <a:p>
            <a:r>
              <a:rPr lang="fr-FR" sz="2000" b="1" dirty="0" smtClean="0"/>
              <a:t>							Non </a:t>
            </a:r>
            <a:endParaRPr lang="fr-FR" sz="2000" dirty="0" smtClean="0"/>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4" name="Rectangle 3"/>
          <p:cNvSpPr/>
          <p:nvPr/>
        </p:nvSpPr>
        <p:spPr>
          <a:xfrm>
            <a:off x="7215206" y="6000768"/>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7215206" y="6286520"/>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ox(in)">
                                      <p:cBhvr>
                                        <p:cTn id="7" dur="500"/>
                                        <p:tgtEl>
                                          <p:spTgt spid="1945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200329"/>
          </a:xfrm>
          <a:prstGeom prst="rect">
            <a:avLst/>
          </a:prstGeom>
        </p:spPr>
        <p:txBody>
          <a:bodyPr wrap="square">
            <a:spAutoFit/>
          </a:bodyPr>
          <a:lstStyle/>
          <a:p>
            <a:pPr algn="just" eaLnBrk="0" fontAlgn="base" hangingPunct="0">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Les questions en QCM </a:t>
            </a:r>
            <a:r>
              <a:rPr lang="fr-FR" dirty="0" smtClean="0">
                <a:latin typeface="Times New Roman" pitchFamily="18" charset="0"/>
                <a:ea typeface="Times New Roman" pitchFamily="18" charset="0"/>
                <a:cs typeface="Times New Roman" pitchFamily="18" charset="0"/>
              </a:rPr>
              <a:t>: </a:t>
            </a:r>
            <a:r>
              <a:rPr lang="fr-FR" dirty="0" smtClean="0">
                <a:latin typeface="Times New Roman" pitchFamily="18" charset="0"/>
                <a:cs typeface="Times New Roman" pitchFamily="18" charset="0"/>
              </a:rPr>
              <a:t>les questions fermées exigent que l’individu fasse un choix parmi des catégories de réponses prédéfinies. La sélection des réponses peut être très variée, puisqu’elle est influencée par l’orientation choisie par la question.</a:t>
            </a:r>
          </a:p>
          <a:p>
            <a:pPr lvl="0" algn="just" eaLnBrk="0" fontAlgn="base" hangingPunct="0">
              <a:spcBef>
                <a:spcPct val="0"/>
              </a:spcBef>
              <a:spcAft>
                <a:spcPct val="0"/>
              </a:spcAft>
              <a:buFontTx/>
              <a:buChar char="•"/>
            </a:pPr>
            <a:endParaRPr lang="fr-FR" dirty="0" smtClean="0">
              <a:latin typeface="Times New Roman" pitchFamily="18" charset="0"/>
              <a:ea typeface="Times New Roman" pitchFamily="18" charset="0"/>
              <a:cs typeface="Times New Roman" pitchFamily="18" charset="0"/>
            </a:endParaRPr>
          </a:p>
        </p:txBody>
      </p:sp>
      <p:sp>
        <p:nvSpPr>
          <p:cNvPr id="22532" name="Rectangle 14"/>
          <p:cNvSpPr>
            <a:spLocks noChangeArrowheads="1"/>
          </p:cNvSpPr>
          <p:nvPr/>
        </p:nvSpPr>
        <p:spPr bwMode="auto">
          <a:xfrm rot="-5400000">
            <a:off x="2243138" y="1312849"/>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1" name="Rectangle 15"/>
          <p:cNvSpPr>
            <a:spLocks noChangeArrowheads="1"/>
          </p:cNvSpPr>
          <p:nvPr/>
        </p:nvSpPr>
        <p:spPr bwMode="auto">
          <a:xfrm rot="-5400000">
            <a:off x="2243138" y="1670039"/>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0" name="Rectangle 16"/>
          <p:cNvSpPr>
            <a:spLocks noChangeArrowheads="1"/>
          </p:cNvSpPr>
          <p:nvPr/>
        </p:nvSpPr>
        <p:spPr bwMode="auto">
          <a:xfrm rot="-5400000">
            <a:off x="2243138" y="1955790"/>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29" name="Rectangle 17"/>
          <p:cNvSpPr>
            <a:spLocks noChangeArrowheads="1"/>
          </p:cNvSpPr>
          <p:nvPr/>
        </p:nvSpPr>
        <p:spPr bwMode="auto">
          <a:xfrm rot="-5400000">
            <a:off x="2243138" y="2312981"/>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3" name="Rectangle 5"/>
          <p:cNvSpPr>
            <a:spLocks noChangeArrowheads="1"/>
          </p:cNvSpPr>
          <p:nvPr/>
        </p:nvSpPr>
        <p:spPr bwMode="auto">
          <a:xfrm>
            <a:off x="0" y="900098"/>
            <a:ext cx="472084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Quel est votre niveau en langues </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trang</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è</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res</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4" name="Rectangle 6"/>
          <p:cNvSpPr>
            <a:spLocks noChangeArrowheads="1"/>
          </p:cNvSpPr>
          <p:nvPr/>
        </p:nvSpPr>
        <p:spPr bwMode="auto">
          <a:xfrm>
            <a:off x="457200" y="132872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Mauvais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5" name="Rectangle 7"/>
          <p:cNvSpPr>
            <a:spLocks noChangeArrowheads="1"/>
          </p:cNvSpPr>
          <p:nvPr/>
        </p:nvSpPr>
        <p:spPr bwMode="auto">
          <a:xfrm>
            <a:off x="457200" y="168591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Moyen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6" name="Rectangle 8"/>
          <p:cNvSpPr>
            <a:spLocks noChangeArrowheads="1"/>
          </p:cNvSpPr>
          <p:nvPr/>
        </p:nvSpPr>
        <p:spPr bwMode="auto">
          <a:xfrm>
            <a:off x="457200" y="1971668"/>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Bon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7" name="Rectangle 9"/>
          <p:cNvSpPr>
            <a:spLocks noChangeArrowheads="1"/>
          </p:cNvSpPr>
          <p:nvPr/>
        </p:nvSpPr>
        <p:spPr bwMode="auto">
          <a:xfrm>
            <a:off x="457200" y="218598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Excellent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0" y="2714620"/>
            <a:ext cx="9001156" cy="3970318"/>
          </a:xfrm>
          <a:prstGeom prst="rect">
            <a:avLst/>
          </a:prstGeom>
        </p:spPr>
        <p:txBody>
          <a:bodyPr wrap="square">
            <a:spAutoFit/>
          </a:bodyPr>
          <a:lstStyle/>
          <a:p>
            <a:pPr algn="just"/>
            <a:r>
              <a:rPr lang="fr-FR" b="1" dirty="0" smtClean="0">
                <a:latin typeface="Times New Roman" pitchFamily="18" charset="0"/>
                <a:cs typeface="Times New Roman" pitchFamily="18" charset="0"/>
              </a:rPr>
              <a:t>Les questions ouvertes </a:t>
            </a:r>
            <a:r>
              <a:rPr lang="fr-FR" dirty="0" smtClean="0">
                <a:latin typeface="Times New Roman" pitchFamily="18" charset="0"/>
                <a:cs typeface="Times New Roman" pitchFamily="18" charset="0"/>
              </a:rPr>
              <a:t>: sont utilisées afin que la personne formule une réponse dans ses propres mots, sans indication précise. Dans ce cas, les individus ne sont pas influencés par des réponses provenant du concepteur du questionnaire</a:t>
            </a:r>
          </a:p>
          <a:p>
            <a:pPr algn="just"/>
            <a:endParaRPr lang="fr-FR" dirty="0" smtClean="0">
              <a:latin typeface="Times New Roman" pitchFamily="18" charset="0"/>
              <a:cs typeface="Times New Roman" pitchFamily="18" charset="0"/>
            </a:endParaRPr>
          </a:p>
          <a:p>
            <a:pPr lvl="0" algn="just"/>
            <a:r>
              <a:rPr lang="fr-FR" b="1" dirty="0" smtClean="0">
                <a:latin typeface="Times New Roman" pitchFamily="18" charset="0"/>
                <a:cs typeface="Times New Roman" pitchFamily="18" charset="0"/>
              </a:rPr>
              <a:t>Pensez- vous que l’utilisation de plusieurs langues dans les enseignes commerciales est important pour attirer les clients ?</a:t>
            </a:r>
          </a:p>
          <a:p>
            <a:pPr lvl="0"/>
            <a:r>
              <a:rPr lang="fr-FR" b="1" dirty="0" smtClean="0"/>
              <a:t>……………………………………………………………………………………………………………………………………………………………………………………………………………………………………………………………………………………………………………………………………………………………………………………………………………………………………………………………………………………………………………………………………………………………………………………………………………………………………………………………………………………………………………………………………………………………………………………………………………………………………………………………………………………………………………………………………………………………………………………………………………………………………………..</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285728"/>
            <a:ext cx="914400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 questionnaire est un outil d'investigation scientifique largement utilisé dans la recherche en sciences sociales et dans d'autres domaines. Il consiste à poser une série de questions standardisées à un échantillon de personnes représentatif de la population étudiée.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Les avantages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du questionnaire sont nombreux :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 permet de collecter des données quantitatives de manière systématique et de les analyser de manière statistique.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Tx/>
              <a:buChar char="•"/>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 est également relativement facile, simple , rapide à</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a:t>
            </a:r>
            <a:r>
              <a:rPr lang="fr-FR" dirty="0" smtClean="0">
                <a:latin typeface="Times New Roman" pitchFamily="18" charset="0"/>
                <a:cs typeface="Times New Roman" pitchFamily="18" charset="0"/>
              </a:rPr>
              <a:t>mener qu’un entretien ou une observation</a:t>
            </a:r>
            <a:endPar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endParaRPr>
          </a:p>
          <a:p>
            <a:pPr lvl="0" algn="just">
              <a:buFont typeface="Arial" pitchFamily="34" charset="0"/>
              <a:buChar char="•"/>
            </a:pP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personnes interrogées peuvent répondre quand ils le veulent.</a:t>
            </a:r>
          </a:p>
          <a:p>
            <a:pPr lvl="0" algn="just">
              <a:buFont typeface="Arial" pitchFamily="34" charset="0"/>
              <a:buChar char="•"/>
            </a:pPr>
            <a:r>
              <a:rPr lang="fr-FR" dirty="0">
                <a:latin typeface="Times New Roman" pitchFamily="18" charset="0"/>
                <a:cs typeface="Times New Roman" pitchFamily="18" charset="0"/>
              </a:rPr>
              <a:t>Inutile pour l’enquêteur de se déplacer, de préparer du matériel : moins de stress</a:t>
            </a:r>
            <a:r>
              <a:rPr lang="fr-FR" dirty="0" smtClean="0">
                <a:latin typeface="Times New Roman" pitchFamily="18" charset="0"/>
                <a:cs typeface="Times New Roman" pitchFamily="18" charset="0"/>
              </a:rPr>
              <a:t>.</a:t>
            </a:r>
          </a:p>
          <a:p>
            <a:pPr algn="just">
              <a:buFont typeface="Arial" pitchFamily="34" charset="0"/>
              <a:buChar char="•"/>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est p</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eu co</a:t>
            </a:r>
            <a:r>
              <a:rPr lang="fr-FR" dirty="0">
                <a:solidFill>
                  <a:srgbClr val="1C1E21"/>
                </a:solidFill>
                <a:latin typeface="Times New Roman" pitchFamily="18" charset="0"/>
                <a:ea typeface="Times New Roman" pitchFamily="18" charset="0"/>
                <a:cs typeface="Times New Roman" pitchFamily="18" charset="0"/>
              </a:rPr>
              <a:t>û</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teux </a:t>
            </a:r>
            <a:r>
              <a:rPr lang="fr-FR" dirty="0">
                <a:solidFill>
                  <a:srgbClr val="1C1E21"/>
                </a:solidFill>
                <a:latin typeface="Times New Roman" pitchFamily="18" charset="0"/>
                <a:ea typeface="Times New Roman" pitchFamily="18" charset="0"/>
                <a:cs typeface="Times New Roman" pitchFamily="18" charset="0"/>
              </a:rPr>
              <a:t>à</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administrer, ce qui en fait un choix populaire pour les enquêtes </a:t>
            </a:r>
            <a:r>
              <a:rPr lang="fr-FR" dirty="0">
                <a:solidFill>
                  <a:srgbClr val="1C1E21"/>
                </a:solidFill>
                <a:latin typeface="Times New Roman" pitchFamily="18" charset="0"/>
                <a:ea typeface="Times New Roman" pitchFamily="18" charset="0"/>
                <a:cs typeface="Times New Roman" pitchFamily="18" charset="0"/>
              </a:rPr>
              <a:t>à</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grande </a:t>
            </a:r>
            <a:r>
              <a:rPr lang="fr-FR" dirty="0">
                <a:solidFill>
                  <a:srgbClr val="1C1E21"/>
                </a:solidFill>
                <a:latin typeface="Times New Roman" pitchFamily="18" charset="0"/>
                <a:ea typeface="Times New Roman" pitchFamily="18" charset="0"/>
                <a:cs typeface="Times New Roman" pitchFamily="18" charset="0"/>
              </a:rPr>
              <a:t>é</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chelle. </a:t>
            </a:r>
          </a:p>
          <a:p>
            <a:pPr lvl="0">
              <a:buFont typeface="Arial" pitchFamily="34" charset="0"/>
              <a:buChar char="•"/>
            </a:pPr>
            <a:endParaRPr lang="fr-FR" sz="2000" dirty="0"/>
          </a:p>
        </p:txBody>
      </p:sp>
      <p:sp>
        <p:nvSpPr>
          <p:cNvPr id="14338" name="Rectangle 2"/>
          <p:cNvSpPr>
            <a:spLocks noChangeArrowheads="1"/>
          </p:cNvSpPr>
          <p:nvPr/>
        </p:nvSpPr>
        <p:spPr bwMode="auto">
          <a:xfrm>
            <a:off x="0" y="3286124"/>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Cependant, il y a aussi </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des inconvénients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à prendre en compte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Les réponses peuvent être biaisées ou inexactes si les questions ne sont pas claires, mal formulées ou si les répondants ne comprennent pas la question de la même manière. </a:t>
            </a:r>
          </a:p>
          <a:p>
            <a:pPr lvl="0">
              <a:buFont typeface="Arial" pitchFamily="34" charset="0"/>
              <a:buChar char="•"/>
            </a:pPr>
            <a:r>
              <a:rPr lang="fr-FR" dirty="0" smtClean="0"/>
              <a:t> </a:t>
            </a:r>
            <a:r>
              <a:rPr lang="fr-FR" dirty="0" smtClean="0">
                <a:solidFill>
                  <a:srgbClr val="1C1E21"/>
                </a:solidFill>
                <a:latin typeface="Times New Roman" pitchFamily="18" charset="0"/>
                <a:ea typeface="Times New Roman" pitchFamily="18" charset="0"/>
                <a:cs typeface="Times New Roman" pitchFamily="18" charset="0"/>
              </a:rPr>
              <a:t>Faible </a:t>
            </a:r>
            <a:r>
              <a:rPr lang="fr-FR" dirty="0">
                <a:solidFill>
                  <a:srgbClr val="1C1E21"/>
                </a:solidFill>
                <a:latin typeface="Times New Roman" pitchFamily="18" charset="0"/>
                <a:ea typeface="Times New Roman" pitchFamily="18" charset="0"/>
                <a:cs typeface="Times New Roman" pitchFamily="18" charset="0"/>
              </a:rPr>
              <a:t>contact avec les personnes interrogées</a:t>
            </a:r>
            <a:r>
              <a:rPr lang="fr-FR" dirty="0" smtClean="0">
                <a:solidFill>
                  <a:srgbClr val="1C1E21"/>
                </a:solidFill>
                <a:latin typeface="Times New Roman" pitchFamily="18" charset="0"/>
                <a:ea typeface="Times New Roman" pitchFamily="18" charset="0"/>
                <a:cs typeface="Times New Roman" pitchFamily="18" charset="0"/>
              </a:rPr>
              <a:t>.</a:t>
            </a:r>
          </a:p>
          <a:p>
            <a:pPr>
              <a:buFont typeface="Arial" pitchFamily="34" charset="0"/>
              <a:buChar char="•"/>
            </a:pPr>
            <a:r>
              <a:rPr lang="fr-FR" dirty="0" smtClean="0">
                <a:solidFill>
                  <a:srgbClr val="1C1E21"/>
                </a:solidFill>
                <a:latin typeface="Times New Roman" pitchFamily="18" charset="0"/>
                <a:ea typeface="Times New Roman" pitchFamily="18" charset="0"/>
                <a:cs typeface="Times New Roman" pitchFamily="18" charset="0"/>
              </a:rPr>
              <a:t>Récolte des réponses qui reflètent une pensée d’un individu qui n’est pas forcément la réalité.</a:t>
            </a:r>
            <a:endParaRPr lang="fr-FR" dirty="0"/>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De plus, les questionnaires ne permettent pas toujours de recueillir des données détaillées ou qualitatives. Il est donc important de concevoir un questionnaire avec soin, en utilisant des questions claires et concises, en testant le questionnaire auprès d'un petit groupe avant de le distribuer à l'échantillon plus large.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En général, le questionnaire est utilisé comme un outil parmi d'autres dans la recherche scientifique et doit être adapté à chaque contexte spécifique de l'étude.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428860" y="-24"/>
            <a:ext cx="4664610" cy="369332"/>
          </a:xfrm>
          <a:prstGeom prst="rect">
            <a:avLst/>
          </a:prstGeom>
        </p:spPr>
        <p:txBody>
          <a:bodyPr wrap="none">
            <a:spAutoFit/>
          </a:bodyPr>
          <a:lstStyle/>
          <a:p>
            <a:r>
              <a:rPr lang="fr-FR" b="1" dirty="0" smtClean="0">
                <a:solidFill>
                  <a:srgbClr val="1C1E21"/>
                </a:solidFill>
                <a:latin typeface="Times New Roman" pitchFamily="18" charset="0"/>
                <a:ea typeface="Times New Roman" pitchFamily="18" charset="0"/>
                <a:cs typeface="Times New Roman" pitchFamily="18" charset="0"/>
              </a:rPr>
              <a:t>Avantages et inconvénients du questionnaire  </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ox(in)">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b="1" dirty="0" smtClean="0">
                <a:solidFill>
                  <a:srgbClr val="1C1E21"/>
                </a:solidFill>
                <a:latin typeface="Times New Roman" pitchFamily="18" charset="0"/>
                <a:ea typeface="Times New Roman" pitchFamily="18" charset="0"/>
                <a:cs typeface="Times New Roman" pitchFamily="18" charset="0"/>
              </a:rPr>
              <a:t>N</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ormes de conception d'un questionnaire</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Objectif clair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Il est important d'avoir un objectif clair pour le questionnaire. Ce dernier doit servir à</a:t>
            </a:r>
            <a:r>
              <a:rPr kumimoji="0" lang="fr-FR" b="0" i="0" u="none" strike="noStrike" cap="none" normalizeH="0" baseline="0" dirty="0" smtClean="0">
                <a:ln>
                  <a:noFill/>
                </a:ln>
                <a:solidFill>
                  <a:srgbClr val="FFFFFF"/>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collecter des données spécifiques qui seront utilisées pour répondre à une question de recherche ou pour vérifier des</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hypothèses</a:t>
            </a:r>
            <a:endParaRPr kumimoji="0" lang="fr-FR" sz="800" b="0" i="0" u="none" strike="noStrike" cap="none" normalizeH="0" baseline="0" dirty="0" smtClean="0">
              <a:ln>
                <a:noFill/>
              </a:ln>
              <a:solidFill>
                <a:schemeClr val="tx1"/>
              </a:solidFill>
              <a:effectLst/>
              <a:latin typeface="Times New Roman" pitchFamily="18" charset="0"/>
              <a:cs typeface="Times New Roman" pitchFamily="18" charset="0"/>
            </a:endParaRPr>
          </a:p>
          <a:p>
            <a:pPr algn="just" eaLnBrk="0" fontAlgn="base" hangingPunct="0">
              <a:spcBef>
                <a:spcPct val="0"/>
              </a:spcBef>
              <a:spcAft>
                <a:spcPct val="0"/>
              </a:spcAft>
            </a:pPr>
            <a:r>
              <a:rPr lang="fr-FR" b="1" dirty="0">
                <a:latin typeface="Times New Roman" pitchFamily="18" charset="0"/>
                <a:cs typeface="Times New Roman" pitchFamily="18" charset="0"/>
              </a:rPr>
              <a:t>Rédiger des hypothèses</a:t>
            </a:r>
            <a:r>
              <a:rPr lang="fr-FR" dirty="0">
                <a:latin typeface="Times New Roman" pitchFamily="18" charset="0"/>
                <a:cs typeface="Times New Roman" pitchFamily="18" charset="0"/>
              </a:rPr>
              <a:t> : en fonction de votre sujet et de votre problématique, rédigez plusieurs hypothèses. Le questionnaire de votre étude quantitative doit vous aider à répondre à ces hypothèses et illustrer vos arguments</a:t>
            </a:r>
            <a:r>
              <a:rPr lang="fr-FR" dirty="0" smtClean="0">
                <a:latin typeface="Times New Roman" pitchFamily="18" charset="0"/>
                <a:cs typeface="Times New Roman" pitchFamily="18" charset="0"/>
              </a:rPr>
              <a:t>.</a:t>
            </a:r>
            <a:r>
              <a:rPr lang="fr-FR" sz="1400" dirty="0" smtClean="0">
                <a:latin typeface="Times New Roman" pitchFamily="18" charset="0"/>
                <a:cs typeface="Times New Roman" pitchFamily="18" charset="0"/>
              </a:rPr>
              <a:t> (</a:t>
            </a:r>
            <a:r>
              <a:rPr lang="fr-FR" sz="1400" b="1" dirty="0" err="1" smtClean="0">
                <a:solidFill>
                  <a:srgbClr val="FF0000"/>
                </a:solidFill>
                <a:latin typeface="Times New Roman" pitchFamily="18" charset="0"/>
                <a:cs typeface="Times New Roman" pitchFamily="18" charset="0"/>
              </a:rPr>
              <a:t>hyp</a:t>
            </a:r>
            <a:r>
              <a:rPr lang="fr-FR" sz="1400" b="1" dirty="0" smtClean="0">
                <a:solidFill>
                  <a:srgbClr val="FF0000"/>
                </a:solidFill>
                <a:latin typeface="Times New Roman" pitchFamily="18" charset="0"/>
                <a:cs typeface="Times New Roman" pitchFamily="18" charset="0"/>
              </a:rPr>
              <a:t>: plus les étudiants </a:t>
            </a:r>
            <a:r>
              <a:rPr lang="fr-FR" sz="1400" b="1" dirty="0" err="1" smtClean="0">
                <a:solidFill>
                  <a:srgbClr val="FF0000"/>
                </a:solidFill>
                <a:latin typeface="Times New Roman" pitchFamily="18" charset="0"/>
                <a:cs typeface="Times New Roman" pitchFamily="18" charset="0"/>
              </a:rPr>
              <a:t>clavardent</a:t>
            </a:r>
            <a:r>
              <a:rPr lang="fr-FR" sz="1400" b="1" dirty="0" smtClean="0">
                <a:solidFill>
                  <a:srgbClr val="FF0000"/>
                </a:solidFill>
                <a:latin typeface="Times New Roman" pitchFamily="18" charset="0"/>
                <a:cs typeface="Times New Roman" pitchFamily="18" charset="0"/>
              </a:rPr>
              <a:t>, plus ils sont exposés à faire des erreurs orthographiques lors des examens)</a:t>
            </a:r>
            <a:r>
              <a:rPr lang="fr-FR" sz="1400" b="1" dirty="0" smtClean="0">
                <a:latin typeface="Times New Roman" pitchFamily="18" charset="0"/>
                <a:cs typeface="Times New Roman" pitchFamily="18" charset="0"/>
              </a:rPr>
              <a:t> </a:t>
            </a:r>
            <a:r>
              <a:rPr lang="fr-FR" sz="1400" b="1" dirty="0" smtClean="0">
                <a:solidFill>
                  <a:schemeClr val="accent6">
                    <a:lumMod val="75000"/>
                  </a:schemeClr>
                </a:solidFill>
                <a:latin typeface="Times New Roman" pitchFamily="18" charset="0"/>
                <a:cs typeface="Times New Roman" pitchFamily="18" charset="0"/>
              </a:rPr>
              <a:t>Q. utilisez vous la communication électronique ? Combien de temps passez-vous dans une communication électronique par jour ? Faites-vous des erreurs liées au </a:t>
            </a:r>
            <a:r>
              <a:rPr lang="fr-FR" sz="1400" b="1" dirty="0" err="1" smtClean="0">
                <a:solidFill>
                  <a:schemeClr val="accent6">
                    <a:lumMod val="75000"/>
                  </a:schemeClr>
                </a:solidFill>
                <a:latin typeface="Times New Roman" pitchFamily="18" charset="0"/>
                <a:cs typeface="Times New Roman" pitchFamily="18" charset="0"/>
              </a:rPr>
              <a:t>clavardage</a:t>
            </a:r>
            <a:r>
              <a:rPr lang="fr-FR" sz="1400" b="1" dirty="0" smtClean="0">
                <a:solidFill>
                  <a:schemeClr val="accent6">
                    <a:lumMod val="75000"/>
                  </a:schemeClr>
                </a:solidFill>
                <a:latin typeface="Times New Roman" pitchFamily="18" charset="0"/>
                <a:cs typeface="Times New Roman" pitchFamily="18" charset="0"/>
              </a:rPr>
              <a:t> lors des productions écrites formelles ? </a:t>
            </a:r>
            <a:r>
              <a:rPr lang="fr-FR" dirty="0" smtClean="0">
                <a:solidFill>
                  <a:schemeClr val="accent6">
                    <a:lumMod val="75000"/>
                  </a:schemeClr>
                </a:solidFill>
                <a:latin typeface="Times New Roman" pitchFamily="18" charset="0"/>
                <a:cs typeface="Times New Roman" pitchFamily="18" charset="0"/>
              </a:rPr>
              <a:t> </a:t>
            </a:r>
            <a:endParaRPr lang="fr-FR" b="1" dirty="0">
              <a:solidFill>
                <a:schemeClr val="accent6">
                  <a:lumMod val="75000"/>
                </a:schemeClr>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2" name="Rectangle 2"/>
          <p:cNvSpPr>
            <a:spLocks noChangeArrowheads="1"/>
          </p:cNvSpPr>
          <p:nvPr/>
        </p:nvSpPr>
        <p:spPr bwMode="auto">
          <a:xfrm>
            <a:off x="0" y="2857496"/>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kumimoji="0" lang="fr-FR" b="0" i="0" u="none" strike="noStrike" cap="none" normalizeH="0" baseline="0" dirty="0" smtClean="0">
                <a:ln>
                  <a:noFill/>
                </a:ln>
                <a:solidFill>
                  <a:srgbClr val="1C1E21"/>
                </a:solidFill>
                <a:effectLst/>
                <a:latin typeface="inherit" charset="0"/>
                <a:ea typeface="Times New Roman" pitchFamily="18" charset="0"/>
                <a:cs typeface="Segoe UI" pitchFamily="34" charset="0"/>
              </a:rPr>
              <a:t> </a:t>
            </a:r>
            <a:r>
              <a:rPr lang="fr-FR" b="1" dirty="0" smtClean="0">
                <a:latin typeface="Times New Roman" pitchFamily="18" charset="0"/>
                <a:cs typeface="Times New Roman" pitchFamily="18" charset="0"/>
              </a:rPr>
              <a:t>Définir</a:t>
            </a:r>
            <a:r>
              <a:rPr lang="fr-FR" b="1" dirty="0">
                <a:latin typeface="Times New Roman" pitchFamily="18" charset="0"/>
                <a:cs typeface="Times New Roman" pitchFamily="18" charset="0"/>
              </a:rPr>
              <a:t> </a:t>
            </a:r>
            <a:r>
              <a:rPr lang="fr-FR" b="1" dirty="0" smtClean="0">
                <a:latin typeface="Times New Roman" pitchFamily="18" charset="0"/>
                <a:cs typeface="Times New Roman" pitchFamily="18" charset="0"/>
              </a:rPr>
              <a:t>un échantillon représentatif</a:t>
            </a:r>
            <a:r>
              <a:rPr lang="fr-FR" dirty="0">
                <a:latin typeface="Times New Roman" pitchFamily="18" charset="0"/>
                <a:cs typeface="Times New Roman" pitchFamily="18" charset="0"/>
              </a:rPr>
              <a:t> : il s’agit de l’étape la plus importante dans la construction de votre questionnaire. Le chercheur doit se demander </a:t>
            </a:r>
            <a:r>
              <a:rPr lang="fr-FR" b="1" i="1" dirty="0">
                <a:latin typeface="Times New Roman" pitchFamily="18" charset="0"/>
                <a:cs typeface="Times New Roman" pitchFamily="18" charset="0"/>
              </a:rPr>
              <a:t>qui interroger</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quel groupe de personnes</a:t>
            </a:r>
            <a:r>
              <a:rPr lang="fr-FR" dirty="0">
                <a:latin typeface="Times New Roman" pitchFamily="18" charset="0"/>
                <a:cs typeface="Times New Roman" pitchFamily="18" charset="0"/>
              </a:rPr>
              <a:t> pourrait lui apporter le plus d’informations </a:t>
            </a:r>
            <a:r>
              <a:rPr lang="fr-FR" dirty="0" smtClean="0">
                <a:latin typeface="Times New Roman" pitchFamily="18" charset="0"/>
                <a:cs typeface="Times New Roman" pitchFamily="18" charset="0"/>
              </a:rPr>
              <a:t>utiles.</a:t>
            </a:r>
            <a:endPar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Pour des raisons de temps et de coûts, il est quasiment impossible d'interroger tous les sujets (personnes) potentiels présents sur une zone d'enquête. Vous devrez donc calculer et déterminer un échantillon représentatif de la population à étudier.</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Calibri" pitchFamily="34" charset="0"/>
                <a:cs typeface="Times New Roman" pitchFamily="18" charset="0"/>
              </a:rPr>
              <a:t>Combien faut-il interroger de personnes ? Quelle méthode d'échantillonnage utiliser ?</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3" name="Rectangle 3"/>
          <p:cNvSpPr>
            <a:spLocks noChangeArrowheads="1"/>
          </p:cNvSpPr>
          <p:nvPr/>
        </p:nvSpPr>
        <p:spPr bwMode="auto">
          <a:xfrm>
            <a:off x="0" y="4898137"/>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effectLst/>
                <a:latin typeface="Times New Roman" pitchFamily="18" charset="0"/>
                <a:ea typeface="Calibri" pitchFamily="34" charset="0"/>
                <a:cs typeface="Times New Roman" pitchFamily="18" charset="0"/>
              </a:rPr>
              <a:t>Après avoir déterminé le nombre de personnes à interroger, il faut choisir la méthode qui déterminera les personnes à interroger. </a:t>
            </a: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La méthode d’échantillonnage sera utilisée en fonction :</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de l'importance de la taille de l'échantillon,</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de la qualité et de l'existence de listes,</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du temps nécessaire pour administrer l'enquête,</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et bien sûr du budget dont on dispose.</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in)">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box(in)">
                                      <p:cBhvr>
                                        <p:cTn id="12" dur="5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42844" y="0"/>
            <a:ext cx="9001156" cy="66633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lang="fr-FR" sz="2400" b="1" dirty="0" smtClean="0">
                <a:solidFill>
                  <a:srgbClr val="333132"/>
                </a:solidFill>
                <a:latin typeface="Times New Roman" pitchFamily="18" charset="0"/>
                <a:ea typeface="Times New Roman" pitchFamily="18" charset="0"/>
                <a:cs typeface="Times New Roman" pitchFamily="18" charset="0"/>
              </a:rPr>
              <a:t>L</a:t>
            </a:r>
            <a:r>
              <a:rPr kumimoji="0" lang="fr-FR" sz="2400" b="1"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a méthode des quotas :</a:t>
            </a:r>
          </a:p>
          <a:p>
            <a:pPr marL="0" marR="0" lvl="0" indent="0" algn="just" defTabSz="914400" rtl="0" eaLnBrk="1" fontAlgn="base" latinLnBrk="0" hangingPunct="1">
              <a:lnSpc>
                <a:spcPct val="100000"/>
              </a:lnSpc>
              <a:spcBef>
                <a:spcPct val="0"/>
              </a:spcBef>
              <a:spcAft>
                <a:spcPct val="0"/>
              </a:spcAft>
              <a:buClrTx/>
              <a:buSzTx/>
              <a:tabLst/>
            </a:pPr>
            <a:endParaRPr kumimoji="0" lang="fr-FR" sz="11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Cette méthode permet de s'assurer que les caractéristiques des participants inclus dans l'étude (l'âge, le sexe, la classe sociale, la profession, l'origine ethnique, etc.) reflètent celles de la population globale.</a:t>
            </a:r>
          </a:p>
          <a:p>
            <a:pPr marL="0" marR="0" lvl="0" indent="0" algn="just" defTabSz="914400" rtl="0" eaLnBrk="0" fontAlgn="base" latinLnBrk="0" hangingPunct="0">
              <a:lnSpc>
                <a:spcPct val="100000"/>
              </a:lnSpc>
              <a:spcBef>
                <a:spcPct val="0"/>
              </a:spcBef>
              <a:spcAft>
                <a:spcPct val="0"/>
              </a:spcAft>
              <a:buClrTx/>
              <a:buSzTx/>
              <a:tabLst/>
            </a:pPr>
            <a:endParaRPr kumimoji="0" lang="fr-FR" sz="2200" b="0" i="0" u="none" strike="noStrike" cap="none" normalizeH="0" baseline="0" dirty="0" smtClean="0">
              <a:ln>
                <a:noFill/>
              </a:ln>
              <a:solidFill>
                <a:srgbClr val="333132"/>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La méthode des quotas consiste à définir des critères de sélection pertinents pour la population étudiée, et à sélectionner un échantillon de participants en respectant ces critères.</a:t>
            </a:r>
          </a:p>
          <a:p>
            <a:pPr marL="0" marR="0" lvl="0" indent="0" algn="just" defTabSz="914400" rtl="0" eaLnBrk="0" fontAlgn="base" latinLnBrk="0" hangingPunct="0">
              <a:lnSpc>
                <a:spcPct val="100000"/>
              </a:lnSpc>
              <a:spcBef>
                <a:spcPct val="0"/>
              </a:spcBef>
              <a:spcAft>
                <a:spcPct val="0"/>
              </a:spcAft>
              <a:buClrTx/>
              <a:buSzTx/>
              <a:tabLst/>
            </a:pPr>
            <a:endPar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Les quotas sont déterminés en fonction des proportions observées dans la population globale. Par exemple, si 40% de la population est composée de femmes, alors 40% des participants sélectionnés pour l'étude devraient être des femmes.</a:t>
            </a:r>
          </a:p>
          <a:p>
            <a:pPr marL="0" marR="0" lvl="0" indent="0" algn="just" defTabSz="914400" rtl="0" eaLnBrk="0" fontAlgn="base" latinLnBrk="0" hangingPunct="0">
              <a:lnSpc>
                <a:spcPct val="100000"/>
              </a:lnSpc>
              <a:spcBef>
                <a:spcPct val="0"/>
              </a:spcBef>
              <a:spcAft>
                <a:spcPct val="0"/>
              </a:spcAft>
              <a:buClrTx/>
              <a:buSzTx/>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Pour des raisons de temps et de coûts, il est quasiment impossible d'interroger tous les clients potentiels présents sur une zone d'enquête (recensement). Vous devrez donc calculer et déterminer un échantillon représentatif de la population à étudier.</a:t>
            </a:r>
            <a:endParaRPr kumimoji="0" lang="fr-FR"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0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Questions claires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Les questions posées doivent être claires et compréhensibles  pour les participants. Il est important d'éviter les termes techniques ou les phrases compliquées qui pourraient semer</a:t>
            </a:r>
            <a:r>
              <a:rPr kumimoji="0" lang="fr-FR" sz="2000" b="0" i="0" u="none" strike="noStrike" cap="none" normalizeH="0" baseline="0" dirty="0" smtClean="0">
                <a:ln>
                  <a:noFill/>
                </a:ln>
                <a:solidFill>
                  <a:srgbClr val="FFFFFF"/>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la confusion.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0" name="Rectangle 2"/>
          <p:cNvSpPr>
            <a:spLocks noChangeArrowheads="1"/>
          </p:cNvSpPr>
          <p:nvPr/>
        </p:nvSpPr>
        <p:spPr bwMode="auto">
          <a:xfrm>
            <a:off x="0" y="2571744"/>
            <a:ext cx="9144000" cy="15388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lang="fr-FR" sz="2000" b="1" dirty="0">
                <a:solidFill>
                  <a:srgbClr val="1C1E21"/>
                </a:solidFill>
                <a:latin typeface="Times New Roman" pitchFamily="18" charset="0"/>
                <a:ea typeface="Times New Roman" pitchFamily="18" charset="0"/>
                <a:cs typeface="Times New Roman" pitchFamily="18" charset="0"/>
              </a:rPr>
              <a:t>Longueur adéquate </a:t>
            </a:r>
            <a:r>
              <a:rPr lang="fr-FR" sz="2000" dirty="0">
                <a:solidFill>
                  <a:srgbClr val="1C1E21"/>
                </a:solidFill>
                <a:latin typeface="Times New Roman" pitchFamily="18" charset="0"/>
                <a:ea typeface="Times New Roman" pitchFamily="18" charset="0"/>
                <a:cs typeface="Times New Roman" pitchFamily="18" charset="0"/>
              </a:rPr>
              <a:t>: La longueur du questionnaire doit être proportionnelle à la durée de réponse attendue. Si le questionnaire est trop long, cela risque de décourager les participants et de nuire à la qualité des réponses. </a:t>
            </a:r>
            <a:r>
              <a:rPr lang="fr-FR" sz="2000" dirty="0" smtClean="0">
                <a:solidFill>
                  <a:srgbClr val="1C1E21"/>
                </a:solidFill>
                <a:latin typeface="Times New Roman" pitchFamily="18" charset="0"/>
                <a:ea typeface="Times New Roman" pitchFamily="18" charset="0"/>
                <a:cs typeface="Times New Roman" pitchFamily="18" charset="0"/>
              </a:rPr>
              <a:t>Et parfois, il sera peut être difficile de trouver un nombre important de personnes qui accepteront d'y répondre</a:t>
            </a:r>
            <a:endParaRPr lang="fr-FR" sz="2000" dirty="0">
              <a:solidFill>
                <a:srgbClr val="1C1E21"/>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0" y="4000504"/>
            <a:ext cx="9144000" cy="1015663"/>
          </a:xfrm>
          <a:prstGeom prst="rect">
            <a:avLst/>
          </a:prstGeom>
        </p:spPr>
        <p:txBody>
          <a:bodyPr wrap="square">
            <a:spAutoFit/>
          </a:bodyPr>
          <a:lstStyle/>
          <a:p>
            <a:pPr algn="just">
              <a:buFont typeface="Arial" pitchFamily="34" charset="0"/>
              <a:buChar char="•"/>
            </a:pPr>
            <a:r>
              <a:rPr lang="fr-FR" sz="2000" b="1" dirty="0">
                <a:solidFill>
                  <a:srgbClr val="1C1E21"/>
                </a:solidFill>
                <a:latin typeface="Times New Roman" pitchFamily="18" charset="0"/>
                <a:ea typeface="Times New Roman" pitchFamily="18" charset="0"/>
                <a:cs typeface="Times New Roman" pitchFamily="18" charset="0"/>
              </a:rPr>
              <a:t>Type de questions </a:t>
            </a:r>
            <a:r>
              <a:rPr lang="fr-FR" sz="2000" dirty="0">
                <a:solidFill>
                  <a:srgbClr val="1C1E21"/>
                </a:solidFill>
                <a:latin typeface="Times New Roman" pitchFamily="18" charset="0"/>
                <a:ea typeface="Times New Roman" pitchFamily="18" charset="0"/>
                <a:cs typeface="Times New Roman" pitchFamily="18" charset="0"/>
              </a:rPr>
              <a:t>: Le choix des types de questions dépendra de l'objectif du questionnaire. Les questions fermées sont utiles pour les données quantitatives, tandis que les questions ouvertes permettent d'obtenir des données qualitatives. </a:t>
            </a:r>
          </a:p>
        </p:txBody>
      </p:sp>
      <p:sp>
        <p:nvSpPr>
          <p:cNvPr id="17411" name="Rectangle 3"/>
          <p:cNvSpPr>
            <a:spLocks noChangeArrowheads="1"/>
          </p:cNvSpPr>
          <p:nvPr/>
        </p:nvSpPr>
        <p:spPr bwMode="auto">
          <a:xfrm>
            <a:off x="0" y="5072074"/>
            <a:ext cx="9144000" cy="20697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fr-FR" sz="2000" b="1" dirty="0" smtClean="0">
                <a:solidFill>
                  <a:srgbClr val="1C1E21"/>
                </a:solidFill>
                <a:latin typeface="Times New Roman" pitchFamily="18" charset="0"/>
                <a:ea typeface="Times New Roman" pitchFamily="18" charset="0"/>
                <a:cs typeface="Times New Roman" pitchFamily="18" charset="0"/>
              </a:rPr>
              <a:t>Ordre des questions </a:t>
            </a:r>
            <a:r>
              <a:rPr lang="fr-FR" sz="2000" dirty="0" smtClean="0">
                <a:solidFill>
                  <a:srgbClr val="1C1E21"/>
                </a:solidFill>
                <a:latin typeface="Times New Roman" pitchFamily="18" charset="0"/>
                <a:ea typeface="Times New Roman" pitchFamily="18" charset="0"/>
                <a:cs typeface="Times New Roman" pitchFamily="18" charset="0"/>
              </a:rPr>
              <a:t>: L'ordre des questions doit être logique et cohérent.</a:t>
            </a:r>
            <a:r>
              <a:rPr lang="fr-FR" sz="2000" dirty="0">
                <a:solidFill>
                  <a:srgbClr val="1C1E21"/>
                </a:solidFill>
                <a:latin typeface="Times New Roman" pitchFamily="18" charset="0"/>
                <a:ea typeface="Times New Roman" pitchFamily="18" charset="0"/>
                <a:cs typeface="Times New Roman" pitchFamily="18" charset="0"/>
              </a:rPr>
              <a:t> </a:t>
            </a:r>
            <a:r>
              <a:rPr lang="fr-FR" sz="2000" dirty="0" smtClean="0">
                <a:solidFill>
                  <a:srgbClr val="1C1E21"/>
                </a:solidFill>
                <a:latin typeface="Times New Roman" pitchFamily="18" charset="0"/>
                <a:ea typeface="Times New Roman" pitchFamily="18" charset="0"/>
                <a:cs typeface="Times New Roman" pitchFamily="18" charset="0"/>
              </a:rPr>
              <a:t>car  il agit </a:t>
            </a:r>
            <a:r>
              <a:rPr lang="fr-FR" sz="2000" dirty="0">
                <a:solidFill>
                  <a:srgbClr val="1C1E21"/>
                </a:solidFill>
                <a:latin typeface="Times New Roman" pitchFamily="18" charset="0"/>
                <a:ea typeface="Times New Roman" pitchFamily="18" charset="0"/>
                <a:cs typeface="Times New Roman" pitchFamily="18" charset="0"/>
              </a:rPr>
              <a:t>sur le résultat de l'enquête. Il est donc nécessaire de structurer le questionnaire en utilisant notamment "la méthode de l'entonnoir", qui consiste :</a:t>
            </a:r>
          </a:p>
          <a:p>
            <a:pPr algn="just"/>
            <a:r>
              <a:rPr lang="fr-FR" sz="2000" dirty="0" smtClean="0">
                <a:solidFill>
                  <a:srgbClr val="1C1E21"/>
                </a:solidFill>
                <a:latin typeface="Times New Roman" pitchFamily="18" charset="0"/>
                <a:ea typeface="Times New Roman" pitchFamily="18" charset="0"/>
                <a:cs typeface="Times New Roman" pitchFamily="18" charset="0"/>
              </a:rPr>
              <a:t>-Dans </a:t>
            </a:r>
            <a:r>
              <a:rPr lang="fr-FR" sz="2000" dirty="0">
                <a:solidFill>
                  <a:srgbClr val="1C1E21"/>
                </a:solidFill>
                <a:latin typeface="Times New Roman" pitchFamily="18" charset="0"/>
                <a:ea typeface="Times New Roman" pitchFamily="18" charset="0"/>
                <a:cs typeface="Times New Roman" pitchFamily="18" charset="0"/>
              </a:rPr>
              <a:t>un premier temps à poser des questions d'ordre général,</a:t>
            </a:r>
            <a:br>
              <a:rPr lang="fr-FR" sz="2000" dirty="0">
                <a:solidFill>
                  <a:srgbClr val="1C1E21"/>
                </a:solidFill>
                <a:latin typeface="Times New Roman" pitchFamily="18" charset="0"/>
                <a:ea typeface="Times New Roman" pitchFamily="18" charset="0"/>
                <a:cs typeface="Times New Roman" pitchFamily="18" charset="0"/>
              </a:rPr>
            </a:br>
            <a:r>
              <a:rPr lang="fr-FR" sz="2000" dirty="0">
                <a:solidFill>
                  <a:srgbClr val="1C1E21"/>
                </a:solidFill>
                <a:latin typeface="Times New Roman" pitchFamily="18" charset="0"/>
                <a:ea typeface="Times New Roman" pitchFamily="18" charset="0"/>
                <a:cs typeface="Times New Roman" pitchFamily="18" charset="0"/>
              </a:rPr>
              <a:t>- </a:t>
            </a:r>
            <a:r>
              <a:rPr lang="fr-FR" sz="2000" dirty="0" smtClean="0">
                <a:solidFill>
                  <a:srgbClr val="1C1E21"/>
                </a:solidFill>
                <a:latin typeface="Times New Roman" pitchFamily="18" charset="0"/>
                <a:ea typeface="Times New Roman" pitchFamily="18" charset="0"/>
                <a:cs typeface="Times New Roman" pitchFamily="18" charset="0"/>
              </a:rPr>
              <a:t>Puis</a:t>
            </a:r>
            <a:r>
              <a:rPr lang="fr-FR" sz="2000" dirty="0">
                <a:solidFill>
                  <a:srgbClr val="1C1E21"/>
                </a:solidFill>
                <a:latin typeface="Times New Roman" pitchFamily="18" charset="0"/>
                <a:ea typeface="Times New Roman" pitchFamily="18" charset="0"/>
                <a:cs typeface="Times New Roman" pitchFamily="18" charset="0"/>
              </a:rPr>
              <a:t>, peu à peu, à aboutir à des questions précises, voire très personnelles.</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3" name="Rectangle 5"/>
          <p:cNvSpPr>
            <a:spLocks noChangeArrowheads="1"/>
          </p:cNvSpPr>
          <p:nvPr/>
        </p:nvSpPr>
        <p:spPr bwMode="auto">
          <a:xfrm>
            <a:off x="0" y="857232"/>
            <a:ext cx="8929718"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fr-FR" sz="2000" dirty="0" smtClean="0">
              <a:solidFill>
                <a:srgbClr val="1C1E21"/>
              </a:solidFill>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fr-FR" sz="2000" b="1" dirty="0" smtClean="0">
                <a:solidFill>
                  <a:srgbClr val="1C1E21"/>
                </a:solidFill>
                <a:latin typeface="Times New Roman" pitchFamily="18" charset="0"/>
                <a:ea typeface="Times New Roman" pitchFamily="18" charset="0"/>
                <a:cs typeface="Times New Roman" pitchFamily="18" charset="0"/>
              </a:rPr>
              <a:t>Établir les informations personnelles</a:t>
            </a:r>
            <a:r>
              <a:rPr lang="fr-FR" sz="2000" dirty="0" smtClean="0">
                <a:solidFill>
                  <a:srgbClr val="1C1E21"/>
                </a:solidFill>
                <a:latin typeface="Times New Roman" pitchFamily="18" charset="0"/>
                <a:ea typeface="Times New Roman" pitchFamily="18" charset="0"/>
                <a:cs typeface="Times New Roman" pitchFamily="18" charset="0"/>
              </a:rPr>
              <a:t> : avant de commencer le questionnaire en lui-même, l’enquêteur doit rédiger une partie servant à connaître certaines informations sur les personnes interrogées (ex : genre, âge, situation sociale). Ces informations seront utiles pour analyser les données récoltées.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box(in)">
                                      <p:cBhvr>
                                        <p:cTn id="7" dur="500"/>
                                        <p:tgtEl>
                                          <p:spTgt spid="174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0"/>
                                        </p:tgtEl>
                                        <p:attrNameLst>
                                          <p:attrName>style.visibility</p:attrName>
                                        </p:attrNameLst>
                                      </p:cBhvr>
                                      <p:to>
                                        <p:strVal val="visible"/>
                                      </p:to>
                                    </p:set>
                                    <p:animEffect transition="in" filter="box(in)">
                                      <p:cBhvr>
                                        <p:cTn id="12" dur="500"/>
                                        <p:tgtEl>
                                          <p:spTgt spid="174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411"/>
                                        </p:tgtEl>
                                        <p:attrNameLst>
                                          <p:attrName>style.visibility</p:attrName>
                                        </p:attrNameLst>
                                      </p:cBhvr>
                                      <p:to>
                                        <p:strVal val="visible"/>
                                      </p:to>
                                    </p:set>
                                    <p:animEffect transition="in" filter="box(in)">
                                      <p:cBhvr>
                                        <p:cTn id="2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6" grpId="0"/>
      <p:bldP spid="17411" grpId="0"/>
      <p:bldP spid="1741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TotalTime>
  <Words>2741</Words>
  <Application>Microsoft Office PowerPoint</Application>
  <PresentationFormat>Affichage à l'écran (4:3)</PresentationFormat>
  <Paragraphs>312</Paragraphs>
  <Slides>25</Slides>
  <Notes>2</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Plan de cours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mr</dc:creator>
  <cp:lastModifiedBy>CSA</cp:lastModifiedBy>
  <cp:revision>61</cp:revision>
  <dcterms:created xsi:type="dcterms:W3CDTF">2023-04-03T20:20:53Z</dcterms:created>
  <dcterms:modified xsi:type="dcterms:W3CDTF">2025-03-08T15:42:07Z</dcterms:modified>
</cp:coreProperties>
</file>