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1"/>
  </p:notesMasterIdLst>
  <p:sldIdLst>
    <p:sldId id="261" r:id="rId2"/>
    <p:sldId id="267" r:id="rId3"/>
    <p:sldId id="311" r:id="rId4"/>
    <p:sldId id="7216" r:id="rId5"/>
    <p:sldId id="11407" r:id="rId6"/>
    <p:sldId id="285" r:id="rId7"/>
    <p:sldId id="7206" r:id="rId8"/>
    <p:sldId id="11400" r:id="rId9"/>
    <p:sldId id="364" r:id="rId10"/>
    <p:sldId id="264" r:id="rId11"/>
    <p:sldId id="854" r:id="rId12"/>
    <p:sldId id="312" r:id="rId13"/>
    <p:sldId id="844" r:id="rId14"/>
    <p:sldId id="852" r:id="rId15"/>
    <p:sldId id="266" r:id="rId16"/>
    <p:sldId id="362" r:id="rId17"/>
    <p:sldId id="322" r:id="rId18"/>
    <p:sldId id="313" r:id="rId19"/>
    <p:sldId id="318" r:id="rId20"/>
  </p:sldIdLst>
  <p:sldSz cx="12192000" cy="6858000"/>
  <p:notesSz cx="6858000" cy="9144000"/>
  <p:embeddedFontLst>
    <p:embeddedFont>
      <p:font typeface="等线" panose="02010600030101010101" pitchFamily="2" charset="-122"/>
      <p:regular r:id="rId22"/>
      <p:bold r:id="rId23"/>
    </p:embeddedFont>
    <p:embeddedFont>
      <p:font typeface="29LT Azer" panose="00000500000000000000" pitchFamily="2" charset="-78"/>
      <p:italic r:id="rId24"/>
    </p:embeddedFont>
    <p:embeddedFont>
      <p:font typeface="Montserrat SemiBold" panose="00000700000000000000" pitchFamily="2" charset="0"/>
      <p:bold r:id="rId25"/>
    </p:embeddedFont>
  </p:embeddedFontLst>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9">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3F91"/>
    <a:srgbClr val="7B85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3831" autoAdjust="0"/>
  </p:normalViewPr>
  <p:slideViewPr>
    <p:cSldViewPr snapToGrid="0" showGuides="1">
      <p:cViewPr varScale="1">
        <p:scale>
          <a:sx n="60" d="100"/>
          <a:sy n="60" d="100"/>
        </p:scale>
        <p:origin x="828" y="56"/>
      </p:cViewPr>
      <p:guideLst>
        <p:guide orient="horz" pos="2149"/>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C51C06-04A6-4C70-A15B-DCE19618A50E}" type="datetimeFigureOut">
              <a:rPr lang="zh-CN" altLang="en-US" smtClean="0"/>
              <a:t>2025/3/8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20A286-2E34-49FA-8925-14303AA22CCF}" type="slidenum">
              <a:rPr lang="zh-CN" altLang="en-US" smtClean="0"/>
              <a:t>‹N°›</a:t>
            </a:fld>
            <a:endParaRPr lang="zh-CN" altLang="en-US"/>
          </a:p>
        </p:txBody>
      </p:sp>
    </p:spTree>
    <p:extLst>
      <p:ext uri="{BB962C8B-B14F-4D97-AF65-F5344CB8AC3E}">
        <p14:creationId xmlns:p14="http://schemas.microsoft.com/office/powerpoint/2010/main" val="1956014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520A286-2E34-49FA-8925-14303AA22CCF}"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BF07934-3781-435A-8140-C816C47D8EC1}" type="slidenum">
              <a:rPr lang="zh-CN" altLang="en-US" smtClean="0"/>
              <a:t>10</a:t>
            </a:fld>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520A286-2E34-49FA-8925-14303AA22CCF}"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8DA9C3E-6D87-4C29-8288-8701A99FA877}"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C7D643E-5F2C-49CF-83FF-E485C6A051CE}"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520A286-2E34-49FA-8925-14303AA22CCF}" type="slidenum">
              <a:rPr lang="zh-CN" altLang="en-US" smtClean="0"/>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520A286-2E34-49FA-8925-14303AA22CCF}"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520A286-2E34-49FA-8925-14303AA22CCF}"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D97B928-6B21-40D8-A3B8-CF4B894803FB}"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520A286-2E34-49FA-8925-14303AA22CCF}"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B9F4BA-21B3-473B-87F5-FAD6A56C8DC8}"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7BF2FF-AB26-42B1-B18B-19F5B70C603D}"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BF07934-3781-435A-8140-C816C47D8EC1}" type="slidenum">
              <a:rPr lang="zh-CN" altLang="en-US" smtClean="0"/>
              <a:t>8</a:t>
            </a:fld>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fr-FR" altLang="zh-CN"/>
              <a:t>Modifiez le style du titre</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ltLang="zh-CN"/>
              <a:t>Modifiez le style des sous-titres du masque</a:t>
            </a:r>
            <a:endParaRPr lang="zh-CN" altLang="en-US"/>
          </a:p>
        </p:txBody>
      </p:sp>
      <p:sp>
        <p:nvSpPr>
          <p:cNvPr id="4" name="日期占位符 3"/>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竖排文字占位符 2"/>
          <p:cNvSpPr>
            <a:spLocks noGrp="1"/>
          </p:cNvSpPr>
          <p:nvPr>
            <p:ph type="body" orient="vert" idx="1"/>
          </p:nvPr>
        </p:nvSpPr>
        <p:spPr/>
        <p:txBody>
          <a:bodyPr vert="eaVert"/>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日期占位符 3"/>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fr-FR" altLang="zh-CN"/>
              <a:t>Modifiez le style du titre</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日期占位符 3"/>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12192000" cy="6858000"/>
          </a:xfrm>
          <a:pattFill prst="solidDmnd">
            <a:fgClr>
              <a:schemeClr val="bg1">
                <a:lumMod val="75000"/>
              </a:schemeClr>
            </a:fgClr>
            <a:bgClr>
              <a:schemeClr val="bg1"/>
            </a:bgClr>
          </a:pattFill>
        </p:spPr>
        <p:txBody>
          <a:bodyPr anchor="ctr">
            <a:normAutofit/>
          </a:bodyPr>
          <a:lstStyle>
            <a:lvl1pPr algn="ctr">
              <a:defRPr sz="1800"/>
            </a:lvl1pPr>
          </a:lstStyle>
          <a:p>
            <a:r>
              <a:rPr lang="fr-FR"/>
              <a:t>Cliquez sur l'icône pour ajouter une image</a:t>
            </a:r>
            <a:endParaRPr 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1534982" y="2674893"/>
            <a:ext cx="3812293" cy="2410619"/>
          </a:xfrm>
          <a:custGeom>
            <a:avLst/>
            <a:gdLst>
              <a:gd name="connsiteX0" fmla="*/ 0 w 3812293"/>
              <a:gd name="connsiteY0" fmla="*/ 0 h 2410619"/>
              <a:gd name="connsiteX1" fmla="*/ 3812293 w 3812293"/>
              <a:gd name="connsiteY1" fmla="*/ 0 h 2410619"/>
              <a:gd name="connsiteX2" fmla="*/ 3812293 w 3812293"/>
              <a:gd name="connsiteY2" fmla="*/ 2410619 h 2410619"/>
              <a:gd name="connsiteX3" fmla="*/ 0 w 3812293"/>
              <a:gd name="connsiteY3" fmla="*/ 2410619 h 2410619"/>
            </a:gdLst>
            <a:ahLst/>
            <a:cxnLst>
              <a:cxn ang="0">
                <a:pos x="connsiteX0" y="connsiteY0"/>
              </a:cxn>
              <a:cxn ang="0">
                <a:pos x="connsiteX1" y="connsiteY1"/>
              </a:cxn>
              <a:cxn ang="0">
                <a:pos x="connsiteX2" y="connsiteY2"/>
              </a:cxn>
              <a:cxn ang="0">
                <a:pos x="connsiteX3" y="connsiteY3"/>
              </a:cxn>
            </a:cxnLst>
            <a:rect l="l" t="t" r="r" b="b"/>
            <a:pathLst>
              <a:path w="3812293" h="2410619">
                <a:moveTo>
                  <a:pt x="0" y="0"/>
                </a:moveTo>
                <a:lnTo>
                  <a:pt x="3812293" y="0"/>
                </a:lnTo>
                <a:lnTo>
                  <a:pt x="3812293" y="2410619"/>
                </a:lnTo>
                <a:lnTo>
                  <a:pt x="0" y="2410619"/>
                </a:lnTo>
                <a:close/>
              </a:path>
            </a:pathLst>
          </a:custGeom>
        </p:spPr>
        <p:txBody>
          <a:bodyPr wrap="square">
            <a:noAutofit/>
          </a:bodyPr>
          <a:lstStyle/>
          <a:p>
            <a:r>
              <a:rPr lang="fr-FR" altLang="zh-CN"/>
              <a:t>Cliquez sur l'icône pour ajouter une image</a:t>
            </a: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Main Title+ SubTitle+Number">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内容占位符 2"/>
          <p:cNvSpPr>
            <a:spLocks noGrp="1"/>
          </p:cNvSpPr>
          <p:nvPr>
            <p:ph idx="1"/>
          </p:nvPr>
        </p:nvSpPr>
        <p:spPr/>
        <p:txBody>
          <a:bodyPr/>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日期占位符 3"/>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fr-FR" altLang="zh-CN"/>
              <a:t>Modifiez le style du titre</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ltLang="zh-CN"/>
              <a:t>Modifiez les styles du texte du masque</a:t>
            </a:r>
          </a:p>
        </p:txBody>
      </p:sp>
      <p:sp>
        <p:nvSpPr>
          <p:cNvPr id="4" name="日期占位符 3"/>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5" name="日期占位符 4"/>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fr-FR" altLang="zh-CN"/>
              <a:t>Modifiez le style du titre</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ltLang="zh-CN"/>
              <a:t>Modifiez les styles du texte du masque</a:t>
            </a:r>
          </a:p>
        </p:txBody>
      </p:sp>
      <p:sp>
        <p:nvSpPr>
          <p:cNvPr id="4" name="内容占位符 3"/>
          <p:cNvSpPr>
            <a:spLocks noGrp="1"/>
          </p:cNvSpPr>
          <p:nvPr>
            <p:ph sz="half" idx="2"/>
          </p:nvPr>
        </p:nvSpPr>
        <p:spPr>
          <a:xfrm>
            <a:off x="839788" y="2505075"/>
            <a:ext cx="5157787" cy="3684588"/>
          </a:xfrm>
        </p:spPr>
        <p:txBody>
          <a:bodyPr/>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ltLang="zh-CN"/>
              <a:t>Modifiez les styles du texte du masque</a:t>
            </a:r>
          </a:p>
        </p:txBody>
      </p:sp>
      <p:sp>
        <p:nvSpPr>
          <p:cNvPr id="6" name="内容占位符 5"/>
          <p:cNvSpPr>
            <a:spLocks noGrp="1"/>
          </p:cNvSpPr>
          <p:nvPr>
            <p:ph sz="quarter" idx="4"/>
          </p:nvPr>
        </p:nvSpPr>
        <p:spPr>
          <a:xfrm>
            <a:off x="6172200" y="2505075"/>
            <a:ext cx="5183188" cy="3684588"/>
          </a:xfrm>
        </p:spPr>
        <p:txBody>
          <a:bodyPr/>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7" name="日期占位符 6"/>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日期占位符 2"/>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fr-FR" altLang="zh-CN"/>
              <a:t>Modifiez le style du titre</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ltLang="zh-CN"/>
              <a:t>Modifiez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ltLang="zh-CN"/>
              <a:t>Modifiez les styles du texte du masque</a:t>
            </a:r>
          </a:p>
        </p:txBody>
      </p:sp>
      <p:sp>
        <p:nvSpPr>
          <p:cNvPr id="5" name="日期占位符 4"/>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fr-FR" altLang="zh-CN"/>
              <a:t>Modifiez le style du titre</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ltLang="zh-CN"/>
              <a:t>Cliquez sur l'icône pour ajouter une image</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ltLang="zh-CN"/>
              <a:t>Modifiez les styles du texte du masque</a:t>
            </a:r>
          </a:p>
        </p:txBody>
      </p:sp>
      <p:sp>
        <p:nvSpPr>
          <p:cNvPr id="5" name="日期占位符 4"/>
          <p:cNvSpPr>
            <a:spLocks noGrp="1"/>
          </p:cNvSpPr>
          <p:nvPr>
            <p:ph type="dt" sz="half" idx="10"/>
          </p:nvPr>
        </p:nvSpPr>
        <p:spPr/>
        <p:txBody>
          <a:bodyPr/>
          <a:lstStyle/>
          <a:p>
            <a:fld id="{18A6D336-B3AD-4B55-BB12-4155432CD41F}" type="datetimeFigureOut">
              <a:rPr lang="zh-CN" altLang="en-US" smtClean="0"/>
              <a:t>2025/3/8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F57CD9-2DE6-4A40-8BF4-DC9B3C3B98CC}" type="slidenum">
              <a:rPr lang="zh-CN" altLang="en-US" smtClean="0"/>
              <a:t>‹N°›</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6D336-B3AD-4B55-BB12-4155432CD41F}" type="datetimeFigureOut">
              <a:rPr lang="zh-CN" altLang="en-US" smtClean="0"/>
              <a:t>2025/3/8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57CD9-2DE6-4A40-8BF4-DC9B3C3B98CC}" type="slidenum">
              <a:rPr lang="zh-CN" altLang="en-US" smtClean="0"/>
              <a:t>‹N°›</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cstate="email"/>
          <a:srcRect l="2549" t="17862" r="2141" b="3806"/>
          <a:stretch>
            <a:fillRect/>
          </a:stretch>
        </p:blipFill>
        <p:spPr>
          <a:xfrm>
            <a:off x="317500" y="279400"/>
            <a:ext cx="11874500" cy="6273800"/>
          </a:xfrm>
          <a:prstGeom prst="rect">
            <a:avLst/>
          </a:prstGeom>
        </p:spPr>
      </p:pic>
      <p:sp>
        <p:nvSpPr>
          <p:cNvPr id="15" name="矩形 14"/>
          <p:cNvSpPr/>
          <p:nvPr/>
        </p:nvSpPr>
        <p:spPr>
          <a:xfrm>
            <a:off x="1691654" y="2395218"/>
            <a:ext cx="9483936" cy="2806700"/>
          </a:xfrm>
          <a:prstGeom prst="rect">
            <a:avLst/>
          </a:prstGeom>
          <a:solidFill>
            <a:srgbClr val="353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18" name="矩形 17"/>
          <p:cNvSpPr/>
          <p:nvPr/>
        </p:nvSpPr>
        <p:spPr>
          <a:xfrm>
            <a:off x="1861622" y="2700010"/>
            <a:ext cx="9144000" cy="2092969"/>
          </a:xfrm>
          <a:prstGeom prst="rect">
            <a:avLst/>
          </a:prstGeom>
          <a:solidFill>
            <a:srgbClr val="7B85C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32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5" name="矩形 4"/>
          <p:cNvSpPr/>
          <p:nvPr/>
        </p:nvSpPr>
        <p:spPr>
          <a:xfrm>
            <a:off x="2605272" y="3046837"/>
            <a:ext cx="8113118" cy="1015663"/>
          </a:xfrm>
          <a:prstGeom prst="rect">
            <a:avLst/>
          </a:prstGeom>
        </p:spPr>
        <p:txBody>
          <a:bodyPr wrap="none">
            <a:spAutoFit/>
          </a:bodyPr>
          <a:lstStyle/>
          <a:p>
            <a:pPr algn="l"/>
            <a:r>
              <a:rPr lang="ar-DZ" altLang="zh-CN" sz="6000" b="1" dirty="0">
                <a:solidFill>
                  <a:schemeClr val="bg1"/>
                </a:solidFill>
                <a:latin typeface="29LT Azer" panose="00000500000000000000" pitchFamily="2" charset="-78"/>
                <a:ea typeface="字魂36号-正文宋楷" panose="02000000000000000000" pitchFamily="2" charset="-122"/>
                <a:cs typeface="29LT Azer" panose="00000500000000000000" pitchFamily="2" charset="-78"/>
                <a:sym typeface="字魂36号-正文宋楷" panose="02000000000000000000" pitchFamily="2" charset="-122"/>
              </a:rPr>
              <a:t>بحث بعنوان: المنظمات الذكية</a:t>
            </a:r>
            <a:r>
              <a:rPr lang="zh-CN" altLang="en-US" sz="6000" b="1" dirty="0">
                <a:solidFill>
                  <a:schemeClr val="bg1"/>
                </a:solidFill>
                <a:latin typeface="29LT Azer" panose="00000500000000000000" pitchFamily="2" charset="-78"/>
                <a:ea typeface="字魂36号-正文宋楷" panose="02000000000000000000" pitchFamily="2" charset="-122"/>
                <a:cs typeface="29LT Azer" panose="00000500000000000000" pitchFamily="2" charset="-78"/>
                <a:sym typeface="字魂36号-正文宋楷" panose="02000000000000000000" pitchFamily="2" charset="-122"/>
              </a:rPr>
              <a:t> </a:t>
            </a:r>
          </a:p>
        </p:txBody>
      </p:sp>
    </p:spTree>
  </p:cSld>
  <p:clrMapOvr>
    <a:masterClrMapping/>
  </p:clrMapOvr>
  <mc:AlternateContent xmlns:mc="http://schemas.openxmlformats.org/markup-compatibility/2006" xmlns:p14="http://schemas.microsoft.com/office/powerpoint/2010/main">
    <mc:Choice Requires="p14">
      <p:transition spd="med" p14:dur="700" advClick="0" advTm="0">
        <p:fade/>
      </p:transition>
    </mc:Choice>
    <mc:Fallback xmlns="">
      <p:transition spd="med"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Vertic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3" cstate="email"/>
          <a:srcRect r="50255" b="467"/>
          <a:stretch>
            <a:fillRect/>
          </a:stretch>
        </p:blipFill>
        <p:spPr>
          <a:xfrm>
            <a:off x="13706" y="0"/>
            <a:ext cx="5197121" cy="6858000"/>
          </a:xfrm>
          <a:custGeom>
            <a:avLst/>
            <a:gdLst>
              <a:gd name="connsiteX0" fmla="*/ 0 w 5331698"/>
              <a:gd name="connsiteY0" fmla="*/ 0 h 6858000"/>
              <a:gd name="connsiteX1" fmla="*/ 5331698 w 5331698"/>
              <a:gd name="connsiteY1" fmla="*/ 0 h 6858000"/>
              <a:gd name="connsiteX2" fmla="*/ 5331698 w 5331698"/>
              <a:gd name="connsiteY2" fmla="*/ 6858000 h 6858000"/>
              <a:gd name="connsiteX3" fmla="*/ 0 w 533169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331698" h="6858000">
                <a:moveTo>
                  <a:pt x="0" y="0"/>
                </a:moveTo>
                <a:lnTo>
                  <a:pt x="5331698" y="0"/>
                </a:lnTo>
                <a:lnTo>
                  <a:pt x="5331698" y="6858000"/>
                </a:lnTo>
                <a:lnTo>
                  <a:pt x="0" y="6858000"/>
                </a:lnTo>
                <a:close/>
              </a:path>
            </a:pathLst>
          </a:custGeom>
        </p:spPr>
      </p:pic>
      <p:cxnSp>
        <p:nvCxnSpPr>
          <p:cNvPr id="9" name="直接连接符 8"/>
          <p:cNvCxnSpPr/>
          <p:nvPr/>
        </p:nvCxnSpPr>
        <p:spPr>
          <a:xfrm>
            <a:off x="5430514" y="1126959"/>
            <a:ext cx="0" cy="394097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ZoneTexte 3"/>
          <p:cNvSpPr txBox="1"/>
          <p:nvPr/>
        </p:nvSpPr>
        <p:spPr>
          <a:xfrm>
            <a:off x="5549030" y="250521"/>
            <a:ext cx="5724395" cy="584775"/>
          </a:xfrm>
          <a:prstGeom prst="rect">
            <a:avLst/>
          </a:prstGeom>
          <a:noFill/>
        </p:spPr>
        <p:txBody>
          <a:bodyPr wrap="square" rtlCol="0">
            <a:spAutoFit/>
          </a:bodyPr>
          <a:lstStyle/>
          <a:p>
            <a:pPr algn="r" rtl="1"/>
            <a:r>
              <a:rPr lang="ar-DZ"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المطلب الثالث: مبادئ المنظمات الذكية</a:t>
            </a:r>
            <a:endParaRPr 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Rectangle 5"/>
          <p:cNvSpPr/>
          <p:nvPr/>
        </p:nvSpPr>
        <p:spPr>
          <a:xfrm>
            <a:off x="5649238" y="835296"/>
            <a:ext cx="6137754" cy="5803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812077" y="1080378"/>
            <a:ext cx="5912284" cy="551183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6206647" y="1865695"/>
            <a:ext cx="5179512" cy="3785652"/>
          </a:xfrm>
          <a:prstGeom prst="rect">
            <a:avLst/>
          </a:prstGeom>
          <a:noFill/>
        </p:spPr>
        <p:txBody>
          <a:bodyPr wrap="square" rtlCol="0">
            <a:spAutoFit/>
          </a:bodyPr>
          <a:lstStyle/>
          <a:p>
            <a:pPr marL="457200" indent="-457200" algn="r" rtl="1">
              <a:buAutoNum type="arabicPeriod"/>
            </a:pPr>
            <a:r>
              <a:rPr lang="ar-DZ" sz="20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التعلم المستمر </a:t>
            </a:r>
            <a:r>
              <a:rPr lang="ar-DZ" sz="2000" b="1" dirty="0">
                <a:solidFill>
                  <a:schemeClr val="bg1"/>
                </a:solidFill>
              </a:rPr>
              <a:t>: تسعى المنظمات الذكية إلى تعزيز ثقافة التعلم المستمر بين موظفيها، مما يساعد على تطوير المهارات والمعرفة</a:t>
            </a:r>
          </a:p>
          <a:p>
            <a:pPr marL="457200" indent="-457200" algn="r" rtl="1">
              <a:buAutoNum type="arabicPeriod"/>
            </a:pPr>
            <a:r>
              <a:rPr lang="ar-DZ" sz="20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الابتكار</a:t>
            </a:r>
            <a:r>
              <a:rPr lang="ar-DZ" sz="2000" b="1" dirty="0">
                <a:solidFill>
                  <a:schemeClr val="bg1"/>
                </a:solidFill>
              </a:rPr>
              <a:t> : تشجع المنظمات الذكية على الابتكار من خلال توفير بيئة عمل تحفز على التفكير الإبداعي وتقديم الأفكار الجديدة</a:t>
            </a:r>
          </a:p>
          <a:p>
            <a:pPr marL="457200" indent="-457200" algn="r" rtl="1">
              <a:buAutoNum type="arabicPeriod"/>
            </a:pPr>
            <a:r>
              <a:rPr lang="ar-DZ" sz="20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التعاون </a:t>
            </a:r>
            <a:r>
              <a:rPr lang="ar-DZ" sz="2000" b="1" dirty="0">
                <a:solidFill>
                  <a:schemeClr val="bg1"/>
                </a:solidFill>
              </a:rPr>
              <a:t>: تعزز المنظمات الذكية التعاون بين الفرق المختلفة لتحقيق الأهداف المشتركة</a:t>
            </a:r>
          </a:p>
          <a:p>
            <a:pPr marL="457200" indent="-457200" algn="r" rtl="1">
              <a:buAutoNum type="arabicPeriod"/>
            </a:pPr>
            <a:r>
              <a:rPr lang="ar-DZ" sz="20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استخدام البيانات </a:t>
            </a:r>
            <a:r>
              <a:rPr lang="ar-DZ" sz="2000" b="1" dirty="0">
                <a:solidFill>
                  <a:schemeClr val="bg1"/>
                </a:solidFill>
              </a:rPr>
              <a:t>: تعتمد المنظمات الذكية على تحليل البيانات لاتخاذ قرارات مستنيرة وتحسين الأداء</a:t>
            </a:r>
          </a:p>
          <a:p>
            <a:pPr marL="457200" indent="-457200" algn="r" rtl="1">
              <a:buAutoNum type="arabicPeriod"/>
            </a:pPr>
            <a:r>
              <a:rPr lang="ar-DZ" sz="20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المرونة</a:t>
            </a:r>
            <a:r>
              <a:rPr lang="ar-DZ" sz="2000" b="1" dirty="0">
                <a:solidFill>
                  <a:schemeClr val="bg1"/>
                </a:solidFill>
              </a:rPr>
              <a:t> : تتمتع المنظمات الذكية بالقدرة على التكيف مع التغيرات السريعة في السوق والبيئة</a:t>
            </a:r>
            <a:endParaRPr lang="fr-FR" sz="2000" b="1" dirty="0">
              <a:solidFill>
                <a:schemeClr val="bg1"/>
              </a:solidFill>
            </a:endParaRPr>
          </a:p>
        </p:txBody>
      </p:sp>
      <p:sp>
        <p:nvSpPr>
          <p:cNvPr id="11" name="Pentagone 10"/>
          <p:cNvSpPr/>
          <p:nvPr/>
        </p:nvSpPr>
        <p:spPr>
          <a:xfrm>
            <a:off x="9450888" y="1871384"/>
            <a:ext cx="1578279" cy="363638"/>
          </a:xfrm>
          <a:prstGeom prst="homePlate">
            <a:avLst>
              <a:gd name="adj" fmla="val 53445"/>
            </a:avLst>
          </a:prstGeom>
          <a:noFill/>
          <a:ln>
            <a:solidFill>
              <a:schemeClr val="accent5">
                <a:lumMod val="5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2" name="Pentagone 11"/>
          <p:cNvSpPr/>
          <p:nvPr/>
        </p:nvSpPr>
        <p:spPr>
          <a:xfrm>
            <a:off x="10095979" y="2785366"/>
            <a:ext cx="889347" cy="350729"/>
          </a:xfrm>
          <a:prstGeom prst="homePlate">
            <a:avLst/>
          </a:prstGeom>
          <a:noFill/>
          <a:ln>
            <a:solidFill>
              <a:schemeClr val="accent6">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Pentagone 26"/>
          <p:cNvSpPr/>
          <p:nvPr/>
        </p:nvSpPr>
        <p:spPr>
          <a:xfrm>
            <a:off x="9262998" y="4281926"/>
            <a:ext cx="1766169" cy="350729"/>
          </a:xfrm>
          <a:prstGeom prst="homePlate">
            <a:avLst>
              <a:gd name="adj" fmla="val 103571"/>
            </a:avLst>
          </a:prstGeom>
          <a:noFill/>
          <a:ln>
            <a:solidFill>
              <a:schemeClr val="accent6">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Pentagone 27"/>
          <p:cNvSpPr/>
          <p:nvPr/>
        </p:nvSpPr>
        <p:spPr>
          <a:xfrm>
            <a:off x="10139820" y="3737045"/>
            <a:ext cx="889347" cy="350729"/>
          </a:xfrm>
          <a:prstGeom prst="homePlate">
            <a:avLst/>
          </a:prstGeom>
          <a:noFill/>
          <a:ln>
            <a:solidFill>
              <a:schemeClr val="accent6">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Pentagone 28"/>
          <p:cNvSpPr/>
          <p:nvPr/>
        </p:nvSpPr>
        <p:spPr>
          <a:xfrm>
            <a:off x="10076145" y="4892568"/>
            <a:ext cx="929013" cy="350729"/>
          </a:xfrm>
          <a:prstGeom prst="homePlate">
            <a:avLst/>
          </a:prstGeom>
          <a:noFill/>
          <a:ln>
            <a:solidFill>
              <a:schemeClr val="accent6">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燕尾形箭头 2"/>
          <p:cNvSpPr>
            <a:spLocks noChangeArrowheads="1"/>
          </p:cNvSpPr>
          <p:nvPr/>
        </p:nvSpPr>
        <p:spPr bwMode="auto">
          <a:xfrm rot="5400000" flipV="1">
            <a:off x="8329973" y="3283653"/>
            <a:ext cx="6590288" cy="276209"/>
          </a:xfrm>
          <a:prstGeom prst="notchedRightArrow">
            <a:avLst>
              <a:gd name="adj1" fmla="val 50000"/>
              <a:gd name="adj2" fmla="val 49908"/>
            </a:avLst>
          </a:prstGeom>
          <a:solidFill>
            <a:schemeClr val="accent1"/>
          </a:solidFill>
          <a:ln>
            <a:solidFill>
              <a:schemeClr val="bg1"/>
            </a:solidFill>
          </a:ln>
          <a:effectLst/>
        </p:spPr>
        <p:txBody>
          <a:bodyPr lIns="91427" tIns="45715" rIns="91427" bIns="45715"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600">
              <a:solidFill>
                <a:schemeClr val="bg1">
                  <a:lumMod val="50000"/>
                </a:schemeClr>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38" name="椭圆 8"/>
          <p:cNvSpPr>
            <a:spLocks noChangeArrowheads="1"/>
          </p:cNvSpPr>
          <p:nvPr/>
        </p:nvSpPr>
        <p:spPr bwMode="auto">
          <a:xfrm>
            <a:off x="11541773" y="5424933"/>
            <a:ext cx="166687"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600">
              <a:solidFill>
                <a:schemeClr val="bg1">
                  <a:lumMod val="50000"/>
                </a:schemeClr>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39" name="椭圆 9"/>
          <p:cNvSpPr>
            <a:spLocks noChangeArrowheads="1"/>
          </p:cNvSpPr>
          <p:nvPr/>
        </p:nvSpPr>
        <p:spPr bwMode="auto">
          <a:xfrm>
            <a:off x="11541773" y="4343357"/>
            <a:ext cx="166687"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600">
              <a:solidFill>
                <a:schemeClr val="bg1">
                  <a:lumMod val="50000"/>
                </a:schemeClr>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41" name="椭圆 10"/>
          <p:cNvSpPr>
            <a:spLocks noChangeArrowheads="1"/>
          </p:cNvSpPr>
          <p:nvPr/>
        </p:nvSpPr>
        <p:spPr bwMode="auto">
          <a:xfrm>
            <a:off x="11557512" y="2966378"/>
            <a:ext cx="166687"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600">
              <a:solidFill>
                <a:schemeClr val="bg1">
                  <a:lumMod val="50000"/>
                </a:schemeClr>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54" name="椭圆 11"/>
          <p:cNvSpPr>
            <a:spLocks noChangeArrowheads="1"/>
          </p:cNvSpPr>
          <p:nvPr/>
        </p:nvSpPr>
        <p:spPr bwMode="auto">
          <a:xfrm>
            <a:off x="11541773" y="1499948"/>
            <a:ext cx="166688"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600">
              <a:solidFill>
                <a:schemeClr val="bg1">
                  <a:lumMod val="50000"/>
                </a:schemeClr>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nvGrpSpPr>
          <p:cNvPr id="55" name="组合 12"/>
          <p:cNvGrpSpPr/>
          <p:nvPr/>
        </p:nvGrpSpPr>
        <p:grpSpPr bwMode="auto">
          <a:xfrm>
            <a:off x="4394753" y="2668861"/>
            <a:ext cx="958433" cy="297517"/>
            <a:chOff x="70647" y="280955"/>
            <a:chExt cx="958429" cy="297516"/>
          </a:xfrm>
        </p:grpSpPr>
        <p:sp>
          <p:nvSpPr>
            <p:cNvPr id="56" name="文本框 38"/>
            <p:cNvSpPr>
              <a:spLocks noChangeArrowheads="1"/>
            </p:cNvSpPr>
            <p:nvPr/>
          </p:nvSpPr>
          <p:spPr bwMode="auto">
            <a:xfrm>
              <a:off x="70647" y="280955"/>
              <a:ext cx="958429" cy="297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2000" b="1" baseline="-3000" dirty="0">
                <a:solidFill>
                  <a:schemeClr val="bg1">
                    <a:lumMod val="50000"/>
                  </a:schemeClr>
                </a:solidFill>
                <a:latin typeface="Montserrat SemiBold" panose="00000700000000000000" charset="0"/>
                <a:ea typeface="字魂36号-正文宋楷" panose="02000000000000000000" pitchFamily="2" charset="-122"/>
                <a:sym typeface="字魂36号-正文宋楷" panose="02000000000000000000" pitchFamily="2" charset="-122"/>
              </a:endParaRPr>
            </a:p>
          </p:txBody>
        </p:sp>
      </p:grpSp>
      <p:sp>
        <p:nvSpPr>
          <p:cNvPr id="25" name="流程图: 过程 24"/>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8" name="ZoneTexte 7"/>
          <p:cNvSpPr txBox="1"/>
          <p:nvPr/>
        </p:nvSpPr>
        <p:spPr>
          <a:xfrm>
            <a:off x="2943616" y="503552"/>
            <a:ext cx="6125228" cy="1138773"/>
          </a:xfrm>
          <a:prstGeom prst="rect">
            <a:avLst/>
          </a:prstGeom>
          <a:noFill/>
        </p:spPr>
        <p:txBody>
          <a:bodyPr wrap="square" rtlCol="0">
            <a:spAutoFit/>
          </a:bodyPr>
          <a:lstStyle/>
          <a:p>
            <a:pPr algn="r" rtl="1"/>
            <a:r>
              <a:rPr lang="ar-DZ"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المطلب الرابع: اهداف المنظمات الذكية</a:t>
            </a:r>
            <a:r>
              <a:rPr lang="ar-DZ" dirty="0"/>
              <a:t>									</a:t>
            </a:r>
            <a:endParaRPr lang="fr-FR" dirty="0"/>
          </a:p>
        </p:txBody>
      </p:sp>
      <p:sp>
        <p:nvSpPr>
          <p:cNvPr id="9" name="ZoneTexte 8"/>
          <p:cNvSpPr txBox="1"/>
          <p:nvPr/>
        </p:nvSpPr>
        <p:spPr>
          <a:xfrm>
            <a:off x="1615858" y="1499948"/>
            <a:ext cx="9031265" cy="369332"/>
          </a:xfrm>
          <a:prstGeom prst="rect">
            <a:avLst/>
          </a:prstGeom>
          <a:noFill/>
        </p:spPr>
        <p:txBody>
          <a:bodyPr wrap="square" rtlCol="0">
            <a:spAutoFit/>
          </a:bodyPr>
          <a:lstStyle/>
          <a:p>
            <a:endParaRPr lang="fr-FR" dirty="0"/>
          </a:p>
        </p:txBody>
      </p:sp>
      <p:sp>
        <p:nvSpPr>
          <p:cNvPr id="12" name="Rectangle à coins arrondis 11"/>
          <p:cNvSpPr/>
          <p:nvPr/>
        </p:nvSpPr>
        <p:spPr>
          <a:xfrm>
            <a:off x="1415441" y="1377863"/>
            <a:ext cx="9231682" cy="12909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à coins arrondis 12"/>
          <p:cNvSpPr/>
          <p:nvPr/>
        </p:nvSpPr>
        <p:spPr>
          <a:xfrm>
            <a:off x="1580367" y="1499948"/>
            <a:ext cx="9031266" cy="101778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379945" y="1583292"/>
            <a:ext cx="7778663" cy="707886"/>
          </a:xfrm>
          <a:prstGeom prst="rect">
            <a:avLst/>
          </a:prstGeom>
          <a:noFill/>
        </p:spPr>
        <p:txBody>
          <a:bodyPr wrap="square" rtlCol="0">
            <a:spAutoFit/>
          </a:bodyPr>
          <a:lstStyle/>
          <a:p>
            <a:pPr algn="r" rtl="1"/>
            <a:r>
              <a:rPr lang="ar-DZ" sz="2000" b="1" dirty="0">
                <a:solidFill>
                  <a:schemeClr val="bg1"/>
                </a:solidFill>
              </a:rPr>
              <a:t>لقد تنوعت أهداف المنظمة الذكية بحسب الباحثين ووجهات النظر المختلفة، ولعل أهمها المتمثلة في:</a:t>
            </a:r>
            <a:endParaRPr lang="fr-FR" sz="2000" b="1" dirty="0">
              <a:solidFill>
                <a:schemeClr val="bg1"/>
              </a:solidFill>
            </a:endParaRPr>
          </a:p>
        </p:txBody>
      </p:sp>
      <p:sp>
        <p:nvSpPr>
          <p:cNvPr id="17" name="Flèche droite 16"/>
          <p:cNvSpPr/>
          <p:nvPr/>
        </p:nvSpPr>
        <p:spPr>
          <a:xfrm>
            <a:off x="1627339" y="4510045"/>
            <a:ext cx="9283874" cy="11899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lèche droite 39"/>
          <p:cNvSpPr/>
          <p:nvPr/>
        </p:nvSpPr>
        <p:spPr>
          <a:xfrm>
            <a:off x="1615858" y="2669535"/>
            <a:ext cx="9283874" cy="11899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lèche droite 41"/>
          <p:cNvSpPr/>
          <p:nvPr/>
        </p:nvSpPr>
        <p:spPr>
          <a:xfrm rot="10800000">
            <a:off x="1389345" y="3524392"/>
            <a:ext cx="9283874" cy="1189973"/>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Flèche droite 42"/>
          <p:cNvSpPr/>
          <p:nvPr/>
        </p:nvSpPr>
        <p:spPr>
          <a:xfrm rot="10800000">
            <a:off x="1415441" y="5508277"/>
            <a:ext cx="9283874" cy="1189973"/>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2041742" y="3033688"/>
            <a:ext cx="7979079" cy="461665"/>
          </a:xfrm>
          <a:prstGeom prst="rect">
            <a:avLst/>
          </a:prstGeom>
          <a:noFill/>
        </p:spPr>
        <p:txBody>
          <a:bodyPr wrap="square" rtlCol="0">
            <a:spAutoFit/>
          </a:bodyPr>
          <a:lstStyle/>
          <a:p>
            <a:pPr algn="ctr" rtl="1"/>
            <a:r>
              <a:rPr lang="ar-DZ" sz="2400" b="1" dirty="0">
                <a:solidFill>
                  <a:schemeClr val="bg1"/>
                </a:solidFill>
              </a:rPr>
              <a:t>تطوير كفاءة الموظفين</a:t>
            </a:r>
            <a:endParaRPr lang="fr-FR" sz="2400" b="1" dirty="0">
              <a:solidFill>
                <a:schemeClr val="bg1"/>
              </a:solidFill>
            </a:endParaRPr>
          </a:p>
        </p:txBody>
      </p:sp>
      <p:sp>
        <p:nvSpPr>
          <p:cNvPr id="22" name="ZoneTexte 21"/>
          <p:cNvSpPr txBox="1"/>
          <p:nvPr/>
        </p:nvSpPr>
        <p:spPr>
          <a:xfrm>
            <a:off x="3056350" y="3888545"/>
            <a:ext cx="6150279" cy="461665"/>
          </a:xfrm>
          <a:prstGeom prst="rect">
            <a:avLst/>
          </a:prstGeom>
          <a:noFill/>
        </p:spPr>
        <p:txBody>
          <a:bodyPr wrap="square" rtlCol="0">
            <a:spAutoFit/>
          </a:bodyPr>
          <a:lstStyle/>
          <a:p>
            <a:pPr algn="ctr" rtl="1"/>
            <a:r>
              <a:rPr lang="ar-DZ" sz="2400" b="1" dirty="0">
                <a:solidFill>
                  <a:schemeClr val="bg1"/>
                </a:solidFill>
              </a:rPr>
              <a:t>دعم البنية التحتية والتنظيمية</a:t>
            </a:r>
            <a:endParaRPr lang="fr-FR" sz="2400" b="1" dirty="0">
              <a:solidFill>
                <a:schemeClr val="bg1"/>
              </a:solidFill>
            </a:endParaRPr>
          </a:p>
        </p:txBody>
      </p:sp>
      <p:sp>
        <p:nvSpPr>
          <p:cNvPr id="23" name="ZoneTexte 22"/>
          <p:cNvSpPr txBox="1"/>
          <p:nvPr/>
        </p:nvSpPr>
        <p:spPr>
          <a:xfrm>
            <a:off x="2919908" y="4920365"/>
            <a:ext cx="5486400" cy="461665"/>
          </a:xfrm>
          <a:prstGeom prst="rect">
            <a:avLst/>
          </a:prstGeom>
          <a:noFill/>
        </p:spPr>
        <p:txBody>
          <a:bodyPr wrap="square" rtlCol="0">
            <a:spAutoFit/>
          </a:bodyPr>
          <a:lstStyle/>
          <a:p>
            <a:pPr algn="ctr" rtl="1"/>
            <a:r>
              <a:rPr lang="ar-DZ" sz="2400" b="1" dirty="0">
                <a:solidFill>
                  <a:schemeClr val="bg1"/>
                </a:solidFill>
              </a:rPr>
              <a:t>المساهمة في زيادة الطلب على المعلومات </a:t>
            </a:r>
            <a:endParaRPr lang="fr-FR" sz="2400" b="1" dirty="0">
              <a:solidFill>
                <a:schemeClr val="bg1"/>
              </a:solidFill>
            </a:endParaRPr>
          </a:p>
        </p:txBody>
      </p:sp>
      <p:sp>
        <p:nvSpPr>
          <p:cNvPr id="24" name="ZoneTexte 23"/>
          <p:cNvSpPr txBox="1"/>
          <p:nvPr/>
        </p:nvSpPr>
        <p:spPr>
          <a:xfrm>
            <a:off x="2254685" y="5899759"/>
            <a:ext cx="6501008" cy="461665"/>
          </a:xfrm>
          <a:prstGeom prst="rect">
            <a:avLst/>
          </a:prstGeom>
          <a:noFill/>
        </p:spPr>
        <p:txBody>
          <a:bodyPr wrap="square" rtlCol="0">
            <a:spAutoFit/>
          </a:bodyPr>
          <a:lstStyle/>
          <a:p>
            <a:pPr algn="ctr" rtl="1"/>
            <a:r>
              <a:rPr lang="ar-DZ" sz="2400" b="1" dirty="0">
                <a:solidFill>
                  <a:schemeClr val="bg1"/>
                </a:solidFill>
              </a:rPr>
              <a:t>تسليط الضوء على الفجوة المعرفية في الفكر الاداري</a:t>
            </a:r>
            <a:endParaRPr lang="fr-FR" sz="24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37"/>
                                        </p:tgtEl>
                                        <p:attrNameLst>
                                          <p:attrName>style.visibility</p:attrName>
                                        </p:attrNameLst>
                                      </p:cBhvr>
                                      <p:to>
                                        <p:strVal val="visible"/>
                                      </p:to>
                                    </p:set>
                                    <p:animEffect>
                                      <p:cBhvr>
                                        <p:cTn id="7" dur="400"/>
                                        <p:tgtEl>
                                          <p:spTgt spid="37"/>
                                        </p:tgtEl>
                                      </p:cBhvr>
                                    </p:animEffect>
                                  </p:childTnLst>
                                </p:cTn>
                              </p:par>
                              <p:par>
                                <p:cTn id="8" presetID="10" presetClass="entr" presetSubtype="0" fill="hold" grpId="0" nodeType="withEffect">
                                  <p:stCondLst>
                                    <p:cond delay="1250"/>
                                  </p:stCondLst>
                                  <p:childTnLst>
                                    <p:set>
                                      <p:cBhvr>
                                        <p:cTn id="9" dur="1" fill="hold">
                                          <p:stCondLst>
                                            <p:cond delay="0"/>
                                          </p:stCondLst>
                                        </p:cTn>
                                        <p:tgtEl>
                                          <p:spTgt spid="54"/>
                                        </p:tgtEl>
                                        <p:attrNameLst>
                                          <p:attrName>style.visibility</p:attrName>
                                        </p:attrNameLst>
                                      </p:cBhvr>
                                      <p:to>
                                        <p:strVal val="visible"/>
                                      </p:to>
                                    </p:set>
                                    <p:anim calcmode="lin" valueType="num">
                                      <p:cBhvr>
                                        <p:cTn id="10" dur="250" fill="hold"/>
                                        <p:tgtEl>
                                          <p:spTgt spid="54"/>
                                        </p:tgtEl>
                                        <p:attrNameLst>
                                          <p:attrName>ppt_w</p:attrName>
                                        </p:attrNameLst>
                                      </p:cBhvr>
                                      <p:tavLst>
                                        <p:tav tm="0">
                                          <p:val>
                                            <p:fltVal val="0"/>
                                          </p:val>
                                        </p:tav>
                                        <p:tav tm="100000">
                                          <p:val>
                                            <p:strVal val="#ppt_w"/>
                                          </p:val>
                                        </p:tav>
                                      </p:tavLst>
                                    </p:anim>
                                    <p:anim calcmode="lin" valueType="num">
                                      <p:cBhvr>
                                        <p:cTn id="11" dur="250" fill="hold"/>
                                        <p:tgtEl>
                                          <p:spTgt spid="54"/>
                                        </p:tgtEl>
                                        <p:attrNameLst>
                                          <p:attrName>ppt_h</p:attrName>
                                        </p:attrNameLst>
                                      </p:cBhvr>
                                      <p:tavLst>
                                        <p:tav tm="0">
                                          <p:val>
                                            <p:fltVal val="0"/>
                                          </p:val>
                                        </p:tav>
                                        <p:tav tm="100000">
                                          <p:val>
                                            <p:strVal val="#ppt_h"/>
                                          </p:val>
                                        </p:tav>
                                      </p:tavLst>
                                    </p:anim>
                                    <p:animEffect>
                                      <p:cBhvr>
                                        <p:cTn id="12" dur="250"/>
                                        <p:tgtEl>
                                          <p:spTgt spid="54"/>
                                        </p:tgtEl>
                                      </p:cBhvr>
                                    </p:animEffect>
                                  </p:childTnLst>
                                </p:cTn>
                              </p:par>
                              <p:par>
                                <p:cTn id="13" presetID="2" presetClass="entr" presetSubtype="1" fill="hold" nodeType="withEffect">
                                  <p:stCondLst>
                                    <p:cond delay="2500"/>
                                  </p:stCondLst>
                                  <p:childTnLst>
                                    <p:set>
                                      <p:cBhvr>
                                        <p:cTn id="14" dur="1" fill="hold">
                                          <p:stCondLst>
                                            <p:cond delay="0"/>
                                          </p:stCondLst>
                                        </p:cTn>
                                        <p:tgtEl>
                                          <p:spTgt spid="55"/>
                                        </p:tgtEl>
                                        <p:attrNameLst>
                                          <p:attrName>style.visibility</p:attrName>
                                        </p:attrNameLst>
                                      </p:cBhvr>
                                      <p:to>
                                        <p:strVal val="visible"/>
                                      </p:to>
                                    </p:set>
                                    <p:anim calcmode="lin" valueType="num">
                                      <p:cBhvr>
                                        <p:cTn id="15" dur="250" fill="hold"/>
                                        <p:tgtEl>
                                          <p:spTgt spid="55"/>
                                        </p:tgtEl>
                                        <p:attrNameLst>
                                          <p:attrName>ppt_x</p:attrName>
                                        </p:attrNameLst>
                                      </p:cBhvr>
                                      <p:tavLst>
                                        <p:tav tm="0">
                                          <p:val>
                                            <p:strVal val="#ppt_x"/>
                                          </p:val>
                                        </p:tav>
                                        <p:tav tm="100000">
                                          <p:val>
                                            <p:strVal val="#ppt_x"/>
                                          </p:val>
                                        </p:tav>
                                      </p:tavLst>
                                    </p:anim>
                                    <p:anim calcmode="lin" valueType="num">
                                      <p:cBhvr>
                                        <p:cTn id="16" dur="250" fill="hold"/>
                                        <p:tgtEl>
                                          <p:spTgt spid="55"/>
                                        </p:tgtEl>
                                        <p:attrNameLst>
                                          <p:attrName>ppt_y</p:attrName>
                                        </p:attrNameLst>
                                      </p:cBhvr>
                                      <p:tavLst>
                                        <p:tav tm="0">
                                          <p:val>
                                            <p:strVal val="0-#ppt_h/2"/>
                                          </p:val>
                                        </p:tav>
                                        <p:tav tm="100000">
                                          <p:val>
                                            <p:strVal val="#ppt_y"/>
                                          </p:val>
                                        </p:tav>
                                      </p:tavLst>
                                    </p:anim>
                                  </p:childTnLst>
                                </p:cTn>
                              </p:par>
                              <p:par>
                                <p:cTn id="17" presetID="10" presetClass="entr" presetSubtype="0" fill="hold" grpId="0" nodeType="withEffect">
                                  <p:stCondLst>
                                    <p:cond delay="2900"/>
                                  </p:stCondLst>
                                  <p:childTnLst>
                                    <p:set>
                                      <p:cBhvr>
                                        <p:cTn id="18" dur="1" fill="hold">
                                          <p:stCondLst>
                                            <p:cond delay="0"/>
                                          </p:stCondLst>
                                        </p:cTn>
                                        <p:tgtEl>
                                          <p:spTgt spid="38"/>
                                        </p:tgtEl>
                                        <p:attrNameLst>
                                          <p:attrName>style.visibility</p:attrName>
                                        </p:attrNameLst>
                                      </p:cBhvr>
                                      <p:to>
                                        <p:strVal val="visible"/>
                                      </p:to>
                                    </p:set>
                                    <p:anim calcmode="lin" valueType="num">
                                      <p:cBhvr>
                                        <p:cTn id="19" dur="250" fill="hold"/>
                                        <p:tgtEl>
                                          <p:spTgt spid="38"/>
                                        </p:tgtEl>
                                        <p:attrNameLst>
                                          <p:attrName>ppt_w</p:attrName>
                                        </p:attrNameLst>
                                      </p:cBhvr>
                                      <p:tavLst>
                                        <p:tav tm="0">
                                          <p:val>
                                            <p:fltVal val="0"/>
                                          </p:val>
                                        </p:tav>
                                        <p:tav tm="100000">
                                          <p:val>
                                            <p:strVal val="#ppt_w"/>
                                          </p:val>
                                        </p:tav>
                                      </p:tavLst>
                                    </p:anim>
                                    <p:anim calcmode="lin" valueType="num">
                                      <p:cBhvr>
                                        <p:cTn id="20" dur="250" fill="hold"/>
                                        <p:tgtEl>
                                          <p:spTgt spid="38"/>
                                        </p:tgtEl>
                                        <p:attrNameLst>
                                          <p:attrName>ppt_h</p:attrName>
                                        </p:attrNameLst>
                                      </p:cBhvr>
                                      <p:tavLst>
                                        <p:tav tm="0">
                                          <p:val>
                                            <p:fltVal val="0"/>
                                          </p:val>
                                        </p:tav>
                                        <p:tav tm="100000">
                                          <p:val>
                                            <p:strVal val="#ppt_h"/>
                                          </p:val>
                                        </p:tav>
                                      </p:tavLst>
                                    </p:anim>
                                    <p:animEffect>
                                      <p:cBhvr>
                                        <p:cTn id="21" dur="250"/>
                                        <p:tgtEl>
                                          <p:spTgt spid="38"/>
                                        </p:tgtEl>
                                      </p:cBhvr>
                                    </p:animEffect>
                                  </p:childTnLst>
                                </p:cTn>
                              </p:par>
                              <p:par>
                                <p:cTn id="22" presetID="10" presetClass="entr" presetSubtype="0" fill="hold" grpId="0" nodeType="withEffect">
                                  <p:stCondLst>
                                    <p:cond delay="4500"/>
                                  </p:stCondLst>
                                  <p:childTnLst>
                                    <p:set>
                                      <p:cBhvr>
                                        <p:cTn id="23" dur="1" fill="hold">
                                          <p:stCondLst>
                                            <p:cond delay="0"/>
                                          </p:stCondLst>
                                        </p:cTn>
                                        <p:tgtEl>
                                          <p:spTgt spid="39"/>
                                        </p:tgtEl>
                                        <p:attrNameLst>
                                          <p:attrName>style.visibility</p:attrName>
                                        </p:attrNameLst>
                                      </p:cBhvr>
                                      <p:to>
                                        <p:strVal val="visible"/>
                                      </p:to>
                                    </p:set>
                                    <p:anim calcmode="lin" valueType="num">
                                      <p:cBhvr>
                                        <p:cTn id="24" dur="250" fill="hold"/>
                                        <p:tgtEl>
                                          <p:spTgt spid="39"/>
                                        </p:tgtEl>
                                        <p:attrNameLst>
                                          <p:attrName>ppt_w</p:attrName>
                                        </p:attrNameLst>
                                      </p:cBhvr>
                                      <p:tavLst>
                                        <p:tav tm="0">
                                          <p:val>
                                            <p:fltVal val="0"/>
                                          </p:val>
                                        </p:tav>
                                        <p:tav tm="100000">
                                          <p:val>
                                            <p:strVal val="#ppt_w"/>
                                          </p:val>
                                        </p:tav>
                                      </p:tavLst>
                                    </p:anim>
                                    <p:anim calcmode="lin" valueType="num">
                                      <p:cBhvr>
                                        <p:cTn id="25" dur="250" fill="hold"/>
                                        <p:tgtEl>
                                          <p:spTgt spid="39"/>
                                        </p:tgtEl>
                                        <p:attrNameLst>
                                          <p:attrName>ppt_h</p:attrName>
                                        </p:attrNameLst>
                                      </p:cBhvr>
                                      <p:tavLst>
                                        <p:tav tm="0">
                                          <p:val>
                                            <p:fltVal val="0"/>
                                          </p:val>
                                        </p:tav>
                                        <p:tav tm="100000">
                                          <p:val>
                                            <p:strVal val="#ppt_h"/>
                                          </p:val>
                                        </p:tav>
                                      </p:tavLst>
                                    </p:anim>
                                    <p:animEffect>
                                      <p:cBhvr>
                                        <p:cTn id="26" dur="250"/>
                                        <p:tgtEl>
                                          <p:spTgt spid="39"/>
                                        </p:tgtEl>
                                      </p:cBhvr>
                                    </p:animEffect>
                                  </p:childTnLst>
                                </p:cTn>
                              </p:par>
                              <p:par>
                                <p:cTn id="27" presetID="10" presetClass="entr" presetSubtype="0" fill="hold" grpId="0" nodeType="withEffect">
                                  <p:stCondLst>
                                    <p:cond delay="6050"/>
                                  </p:stCondLst>
                                  <p:childTnLst>
                                    <p:set>
                                      <p:cBhvr>
                                        <p:cTn id="28" dur="1" fill="hold">
                                          <p:stCondLst>
                                            <p:cond delay="0"/>
                                          </p:stCondLst>
                                        </p:cTn>
                                        <p:tgtEl>
                                          <p:spTgt spid="41"/>
                                        </p:tgtEl>
                                        <p:attrNameLst>
                                          <p:attrName>style.visibility</p:attrName>
                                        </p:attrNameLst>
                                      </p:cBhvr>
                                      <p:to>
                                        <p:strVal val="visible"/>
                                      </p:to>
                                    </p:set>
                                    <p:anim calcmode="lin" valueType="num">
                                      <p:cBhvr>
                                        <p:cTn id="29" dur="250" fill="hold"/>
                                        <p:tgtEl>
                                          <p:spTgt spid="41"/>
                                        </p:tgtEl>
                                        <p:attrNameLst>
                                          <p:attrName>ppt_w</p:attrName>
                                        </p:attrNameLst>
                                      </p:cBhvr>
                                      <p:tavLst>
                                        <p:tav tm="0">
                                          <p:val>
                                            <p:fltVal val="0"/>
                                          </p:val>
                                        </p:tav>
                                        <p:tav tm="100000">
                                          <p:val>
                                            <p:strVal val="#ppt_w"/>
                                          </p:val>
                                        </p:tav>
                                      </p:tavLst>
                                    </p:anim>
                                    <p:anim calcmode="lin" valueType="num">
                                      <p:cBhvr>
                                        <p:cTn id="30" dur="250" fill="hold"/>
                                        <p:tgtEl>
                                          <p:spTgt spid="41"/>
                                        </p:tgtEl>
                                        <p:attrNameLst>
                                          <p:attrName>ppt_h</p:attrName>
                                        </p:attrNameLst>
                                      </p:cBhvr>
                                      <p:tavLst>
                                        <p:tav tm="0">
                                          <p:val>
                                            <p:fltVal val="0"/>
                                          </p:val>
                                        </p:tav>
                                        <p:tav tm="100000">
                                          <p:val>
                                            <p:strVal val="#ppt_h"/>
                                          </p:val>
                                        </p:tav>
                                      </p:tavLst>
                                    </p:anim>
                                    <p:animEffect>
                                      <p:cBhvr>
                                        <p:cTn id="31" dur="25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autoUpdateAnimBg="0"/>
      <p:bldP spid="38" grpId="0" bldLvl="0" animBg="1" autoUpdateAnimBg="0"/>
      <p:bldP spid="39" grpId="0" bldLvl="0" animBg="1" autoUpdateAnimBg="0"/>
      <p:bldP spid="41" grpId="0" bldLvl="0" animBg="1" autoUpdateAnimBg="0"/>
      <p:bldP spid="54" grpId="0" bldLvl="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703264" y="491548"/>
            <a:ext cx="9391650" cy="5791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13" name="矩形 12"/>
          <p:cNvSpPr/>
          <p:nvPr/>
        </p:nvSpPr>
        <p:spPr>
          <a:xfrm>
            <a:off x="0" y="1739900"/>
            <a:ext cx="12192000" cy="33401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32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pic>
        <p:nvPicPr>
          <p:cNvPr id="19" name="图片 18"/>
          <p:cNvPicPr>
            <a:picLocks noChangeAspect="1"/>
          </p:cNvPicPr>
          <p:nvPr/>
        </p:nvPicPr>
        <p:blipFill rotWithShape="1">
          <a:blip r:embed="rId3" cstate="email"/>
          <a:srcRect l="12796" t="5159" r="2141" b="3807"/>
          <a:stretch>
            <a:fillRect/>
          </a:stretch>
        </p:blipFill>
        <p:spPr>
          <a:xfrm>
            <a:off x="0" y="1202748"/>
            <a:ext cx="6350158" cy="4368800"/>
          </a:xfrm>
          <a:prstGeom prst="rect">
            <a:avLst/>
          </a:prstGeom>
        </p:spPr>
      </p:pic>
      <p:sp>
        <p:nvSpPr>
          <p:cNvPr id="2" name="Rectangle 1"/>
          <p:cNvSpPr/>
          <p:nvPr/>
        </p:nvSpPr>
        <p:spPr>
          <a:xfrm>
            <a:off x="6776581" y="2442575"/>
            <a:ext cx="4534422" cy="19164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7133573" y="2871341"/>
            <a:ext cx="3820438" cy="1077218"/>
          </a:xfrm>
          <a:prstGeom prst="rect">
            <a:avLst/>
          </a:prstGeom>
          <a:noFill/>
        </p:spPr>
        <p:txBody>
          <a:bodyPr wrap="square" rtlCol="0">
            <a:spAutoFit/>
          </a:bodyPr>
          <a:lstStyle/>
          <a:p>
            <a:pPr algn="ctr" rtl="1"/>
            <a:r>
              <a:rPr lang="ar-DZ" sz="3200" b="1" dirty="0"/>
              <a:t>المبحث الثاني : أساسيات حول المنظمات الذكية</a:t>
            </a:r>
            <a:endParaRPr lang="fr-FR" sz="3200" b="1" dirty="0"/>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out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流程图: 过程 29"/>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10" name="Rectangle 9"/>
          <p:cNvSpPr/>
          <p:nvPr/>
        </p:nvSpPr>
        <p:spPr>
          <a:xfrm>
            <a:off x="120346" y="437078"/>
            <a:ext cx="12071653" cy="523220"/>
          </a:xfrm>
          <a:prstGeom prst="rect">
            <a:avLst/>
          </a:prstGeom>
          <a:noFill/>
        </p:spPr>
        <p:txBody>
          <a:bodyPr wrap="square" lIns="91440" tIns="45720" rIns="91440" bIns="45720">
            <a:spAutoFit/>
          </a:bodyPr>
          <a:lstStyle/>
          <a:p>
            <a:pPr algn="ctr"/>
            <a:r>
              <a:rPr lang="ar-DZ"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المطلب الاول: الفرق بين المنظمات الذكية والمنظمات التقليدية</a:t>
            </a:r>
            <a:endParaRPr lang="fr-F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11" name="Tableau 10"/>
          <p:cNvGraphicFramePr>
            <a:graphicFrameLocks noGrp="1"/>
          </p:cNvGraphicFramePr>
          <p:nvPr>
            <p:extLst>
              <p:ext uri="{D42A27DB-BD31-4B8C-83A1-F6EECF244321}">
                <p14:modId xmlns:p14="http://schemas.microsoft.com/office/powerpoint/2010/main" val="1843650999"/>
              </p:ext>
            </p:extLst>
          </p:nvPr>
        </p:nvGraphicFramePr>
        <p:xfrm>
          <a:off x="864296" y="1240077"/>
          <a:ext cx="10885120" cy="5450358"/>
        </p:xfrm>
        <a:graphic>
          <a:graphicData uri="http://schemas.openxmlformats.org/drawingml/2006/table">
            <a:tbl>
              <a:tblPr firstRow="1" firstCol="1" bandRow="1">
                <a:tableStyleId>{5C22544A-7EE6-4342-B048-85BDC9FD1C3A}</a:tableStyleId>
              </a:tblPr>
              <a:tblGrid>
                <a:gridCol w="3627944">
                  <a:extLst>
                    <a:ext uri="{9D8B030D-6E8A-4147-A177-3AD203B41FA5}">
                      <a16:colId xmlns:a16="http://schemas.microsoft.com/office/drawing/2014/main" val="20000"/>
                    </a:ext>
                  </a:extLst>
                </a:gridCol>
                <a:gridCol w="3627944">
                  <a:extLst>
                    <a:ext uri="{9D8B030D-6E8A-4147-A177-3AD203B41FA5}">
                      <a16:colId xmlns:a16="http://schemas.microsoft.com/office/drawing/2014/main" val="20001"/>
                    </a:ext>
                  </a:extLst>
                </a:gridCol>
                <a:gridCol w="3629232">
                  <a:extLst>
                    <a:ext uri="{9D8B030D-6E8A-4147-A177-3AD203B41FA5}">
                      <a16:colId xmlns:a16="http://schemas.microsoft.com/office/drawing/2014/main" val="20002"/>
                    </a:ext>
                  </a:extLst>
                </a:gridCol>
              </a:tblGrid>
              <a:tr h="405651">
                <a:tc>
                  <a:txBody>
                    <a:bodyPr/>
                    <a:lstStyle/>
                    <a:p>
                      <a:pPr marL="0" marR="0" algn="ctr" rtl="1">
                        <a:lnSpc>
                          <a:spcPct val="115000"/>
                        </a:lnSpc>
                        <a:spcBef>
                          <a:spcPts val="0"/>
                        </a:spcBef>
                        <a:spcAft>
                          <a:spcPts val="0"/>
                        </a:spcAft>
                      </a:pPr>
                      <a:r>
                        <a:rPr lang="fr-FR" sz="1600" dirty="0">
                          <a:effectLst/>
                        </a:rPr>
                        <a:t> </a:t>
                      </a:r>
                      <a:r>
                        <a:rPr lang="ar-DZ" sz="1600" dirty="0">
                          <a:effectLst/>
                        </a:rPr>
                        <a:t>المنظمات التقليدية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1200" b="1" dirty="0">
                          <a:effectLst/>
                        </a:rPr>
                        <a:t> </a:t>
                      </a:r>
                      <a:r>
                        <a:rPr lang="ar-DZ" sz="1200" b="1" dirty="0">
                          <a:effectLst/>
                        </a:rPr>
                        <a:t>المنظمات الذكية</a:t>
                      </a:r>
                      <a:endParaRPr lang="fr-FR" sz="12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400" dirty="0">
                          <a:solidFill>
                            <a:schemeClr val="bg1"/>
                          </a:solidFill>
                          <a:effectLst/>
                        </a:rPr>
                        <a:t> </a:t>
                      </a:r>
                      <a:r>
                        <a:rPr lang="ar-DZ" sz="2400" dirty="0">
                          <a:solidFill>
                            <a:schemeClr val="bg1"/>
                          </a:solidFill>
                          <a:effectLst/>
                        </a:rPr>
                        <a:t>الميزة</a:t>
                      </a:r>
                      <a:r>
                        <a:rPr lang="ar-DZ" sz="2400" baseline="0" dirty="0">
                          <a:solidFill>
                            <a:schemeClr val="bg1"/>
                          </a:solidFill>
                          <a:effectLst/>
                        </a:rPr>
                        <a:t> </a:t>
                      </a:r>
                      <a:endParaRPr lang="fr-FR" sz="2400" dirty="0">
                        <a:solidFill>
                          <a:schemeClr val="bg1"/>
                        </a:solidFill>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ثابتة ،تحددها الادارة العليا</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1600" b="1" dirty="0">
                          <a:effectLst/>
                        </a:rPr>
                        <a:t> </a:t>
                      </a:r>
                      <a:r>
                        <a:rPr lang="ar-DZ" sz="1600" b="1" dirty="0">
                          <a:effectLst/>
                        </a:rPr>
                        <a:t>مشتركة</a:t>
                      </a:r>
                      <a:r>
                        <a:rPr lang="ar-DZ" sz="1600" b="1" baseline="0" dirty="0">
                          <a:effectLst/>
                        </a:rPr>
                        <a:t>، متطورة ومرنة</a:t>
                      </a:r>
                      <a:endParaRPr lang="fr-FR" sz="16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الرؤية</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1"/>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اقتصادية بحتة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1600" b="1" dirty="0">
                          <a:effectLst/>
                        </a:rPr>
                        <a:t> </a:t>
                      </a:r>
                      <a:r>
                        <a:rPr lang="ar-DZ" sz="1600" b="1" dirty="0">
                          <a:effectLst/>
                        </a:rPr>
                        <a:t>شاملة</a:t>
                      </a:r>
                      <a:r>
                        <a:rPr lang="ar-DZ" sz="1600" b="1" baseline="0" dirty="0">
                          <a:effectLst/>
                        </a:rPr>
                        <a:t> (اقتصادية، اجتماعية، بيئة)</a:t>
                      </a:r>
                      <a:endParaRPr lang="fr-FR" sz="16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الاهداف</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2"/>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هرمي، مركزي</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مرن، لامركزي</a:t>
                      </a:r>
                      <a:endParaRPr lang="fr-FR" sz="20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الهيكل التنظيمي</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3"/>
                  </a:ext>
                </a:extLst>
              </a:tr>
              <a:tr h="405651">
                <a:tc>
                  <a:txBody>
                    <a:bodyPr/>
                    <a:lstStyle/>
                    <a:p>
                      <a:pPr marL="0" marR="0" algn="ctr" rtl="1">
                        <a:lnSpc>
                          <a:spcPct val="115000"/>
                        </a:lnSpc>
                        <a:spcBef>
                          <a:spcPts val="0"/>
                        </a:spcBef>
                        <a:spcAft>
                          <a:spcPts val="0"/>
                        </a:spcAft>
                      </a:pPr>
                      <a:r>
                        <a:rPr lang="fr-FR" sz="1100" dirty="0">
                          <a:effectLst/>
                        </a:rPr>
                        <a:t> </a:t>
                      </a:r>
                      <a:r>
                        <a:rPr lang="ar-DZ" sz="1800" b="0" dirty="0" err="1">
                          <a:effectLst/>
                        </a:rPr>
                        <a:t>تركز</a:t>
                      </a:r>
                      <a:r>
                        <a:rPr lang="ar-DZ" sz="1800" b="0" i="0" kern="1200" dirty="0" err="1">
                          <a:solidFill>
                            <a:schemeClr val="lt1"/>
                          </a:solidFill>
                          <a:effectLst/>
                          <a:latin typeface="+mn-lt"/>
                          <a:ea typeface="+mn-ea"/>
                          <a:cs typeface="+mn-cs"/>
                        </a:rPr>
                        <a:t>على</a:t>
                      </a:r>
                      <a:r>
                        <a:rPr lang="ar-DZ" sz="1800" b="0" i="0" kern="1200" dirty="0">
                          <a:solidFill>
                            <a:schemeClr val="lt1"/>
                          </a:solidFill>
                          <a:effectLst/>
                          <a:latin typeface="+mn-lt"/>
                          <a:ea typeface="+mn-ea"/>
                          <a:cs typeface="+mn-cs"/>
                        </a:rPr>
                        <a:t> السيطرة اتخاذ القرارات من أعلى</a:t>
                      </a:r>
                      <a:endParaRPr lang="fr-FR" sz="1200" b="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1100" b="1" dirty="0">
                          <a:effectLst/>
                        </a:rPr>
                        <a:t> </a:t>
                      </a:r>
                      <a:r>
                        <a:rPr lang="ar-DZ" sz="1800" b="1" i="0" kern="1200" dirty="0">
                          <a:solidFill>
                            <a:schemeClr val="dk1"/>
                          </a:solidFill>
                          <a:effectLst/>
                          <a:latin typeface="+mn-lt"/>
                          <a:ea typeface="+mn-ea"/>
                          <a:cs typeface="+mn-cs"/>
                        </a:rPr>
                        <a:t>تركز على تطوير الأفراد، مشاركة القرارات</a:t>
                      </a:r>
                      <a:endParaRPr lang="fr-FR" sz="11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الادارة</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4"/>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تقليدية،</a:t>
                      </a:r>
                      <a:r>
                        <a:rPr lang="ar-DZ" sz="1600" baseline="0" dirty="0">
                          <a:effectLst/>
                        </a:rPr>
                        <a:t> مبنية على سلطة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1200" b="1" dirty="0">
                          <a:effectLst/>
                        </a:rPr>
                        <a:t> </a:t>
                      </a:r>
                      <a:r>
                        <a:rPr lang="ar-DZ" sz="1600" b="1" dirty="0">
                          <a:effectLst/>
                        </a:rPr>
                        <a:t>تحفيزية، مبنية على المعرفة</a:t>
                      </a:r>
                      <a:endParaRPr lang="fr-FR" sz="12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القيادة</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5"/>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منخفضة، صعوبة في التكيف</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1600" b="1" dirty="0">
                          <a:effectLst/>
                        </a:rPr>
                        <a:t> </a:t>
                      </a:r>
                      <a:r>
                        <a:rPr lang="ar-DZ" sz="1600" b="1" dirty="0">
                          <a:effectLst/>
                        </a:rPr>
                        <a:t>عالية،</a:t>
                      </a:r>
                      <a:r>
                        <a:rPr lang="ar-DZ" sz="1600" b="1" baseline="0" dirty="0">
                          <a:effectLst/>
                        </a:rPr>
                        <a:t> قادرة على تكيف مع التغيرات</a:t>
                      </a:r>
                      <a:endParaRPr lang="fr-FR" sz="16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المرونة</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6"/>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قصيرة الاجل، تعتمد على</a:t>
                      </a:r>
                      <a:r>
                        <a:rPr lang="ar-DZ" sz="1600" baseline="0" dirty="0">
                          <a:effectLst/>
                        </a:rPr>
                        <a:t> الكفاءة التشغيلية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طويلة الاجل، مستدامة</a:t>
                      </a:r>
                      <a:endParaRPr lang="fr-FR" sz="20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الربحية</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7"/>
                  </a:ext>
                </a:extLst>
              </a:tr>
              <a:tr h="412392">
                <a:tc>
                  <a:txBody>
                    <a:bodyPr/>
                    <a:lstStyle/>
                    <a:p>
                      <a:pPr marL="0" marR="0" algn="ctr" rtl="1">
                        <a:lnSpc>
                          <a:spcPct val="115000"/>
                        </a:lnSpc>
                        <a:spcBef>
                          <a:spcPts val="0"/>
                        </a:spcBef>
                        <a:spcAft>
                          <a:spcPts val="0"/>
                        </a:spcAft>
                      </a:pPr>
                      <a:r>
                        <a:rPr lang="fr-FR" sz="1600" dirty="0">
                          <a:effectLst/>
                        </a:rPr>
                        <a:t> </a:t>
                      </a:r>
                      <a:r>
                        <a:rPr lang="ar-DZ" sz="1600" dirty="0">
                          <a:effectLst/>
                        </a:rPr>
                        <a:t>متوسطة</a:t>
                      </a:r>
                      <a:r>
                        <a:rPr lang="ar-DZ" sz="1600" baseline="0" dirty="0">
                          <a:effectLst/>
                        </a:rPr>
                        <a:t>، تعتمد على الموارد المتاحة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latin typeface="Calibri"/>
                          <a:cs typeface="Arial"/>
                        </a:rPr>
                        <a:t>مرتفعة،</a:t>
                      </a:r>
                      <a:r>
                        <a:rPr lang="ar-DZ" sz="2000" b="1" baseline="0" dirty="0">
                          <a:effectLst/>
                          <a:latin typeface="Calibri"/>
                          <a:cs typeface="Arial"/>
                        </a:rPr>
                        <a:t> مدفوعة بالابتكار</a:t>
                      </a:r>
                      <a:endParaRPr lang="ar-DZ" sz="2000" b="1" dirty="0">
                        <a:effectLst/>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الانتاجية</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8"/>
                  </a:ext>
                </a:extLst>
              </a:tr>
              <a:tr h="405651">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fr-FR" sz="1600" dirty="0">
                          <a:effectLst/>
                        </a:rPr>
                        <a:t> </a:t>
                      </a:r>
                      <a:r>
                        <a:rPr lang="ar-DZ" sz="1600" dirty="0">
                          <a:effectLst/>
                        </a:rPr>
                        <a:t>تقليدي،</a:t>
                      </a:r>
                      <a:r>
                        <a:rPr lang="ar-DZ" sz="1600" baseline="0" dirty="0">
                          <a:effectLst/>
                        </a:rPr>
                        <a:t> يركز على المنتج</a:t>
                      </a:r>
                      <a:endParaRPr lang="fr-FR" sz="1600" dirty="0">
                        <a:effectLst/>
                        <a:latin typeface="Calibri"/>
                        <a:ea typeface="Calibri"/>
                        <a:cs typeface="Arial"/>
                      </a:endParaRPr>
                    </a:p>
                    <a:p>
                      <a:pPr marL="0" marR="0" algn="ctr" rtl="1">
                        <a:lnSpc>
                          <a:spcPct val="115000"/>
                        </a:lnSpc>
                        <a:spcBef>
                          <a:spcPts val="0"/>
                        </a:spcBef>
                        <a:spcAft>
                          <a:spcPts val="0"/>
                        </a:spcAft>
                      </a:pP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مبتكرة ، يركز على العميل</a:t>
                      </a:r>
                      <a:endParaRPr lang="fr-FR" sz="20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التسويق</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09"/>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تخزين المعرفة، عدم</a:t>
                      </a:r>
                      <a:r>
                        <a:rPr lang="ar-DZ" sz="1600" baseline="0" dirty="0">
                          <a:effectLst/>
                        </a:rPr>
                        <a:t> تشجيع المشاركة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تحفيز الابداع، مشاركة المعرفة</a:t>
                      </a:r>
                      <a:endParaRPr lang="fr-FR" sz="20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ادارة المعرفة </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10"/>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تعتمد على</a:t>
                      </a:r>
                      <a:r>
                        <a:rPr lang="ar-DZ" sz="1600" baseline="0" dirty="0">
                          <a:effectLst/>
                        </a:rPr>
                        <a:t> الخبرة الشخصية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تعتمد على البيانات والمعلومات</a:t>
                      </a:r>
                      <a:endParaRPr lang="fr-FR" sz="20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الادارة بالمعرفة</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11"/>
                  </a:ext>
                </a:extLst>
              </a:tr>
              <a:tr h="405651">
                <a:tc>
                  <a:txBody>
                    <a:bodyPr/>
                    <a:lstStyle/>
                    <a:p>
                      <a:pPr marL="0" marR="0" algn="ctr" rtl="1">
                        <a:lnSpc>
                          <a:spcPct val="115000"/>
                        </a:lnSpc>
                        <a:spcBef>
                          <a:spcPts val="0"/>
                        </a:spcBef>
                        <a:spcAft>
                          <a:spcPts val="0"/>
                        </a:spcAft>
                      </a:pPr>
                      <a:r>
                        <a:rPr lang="fr-FR" sz="1600" dirty="0">
                          <a:effectLst/>
                        </a:rPr>
                        <a:t> </a:t>
                      </a:r>
                      <a:r>
                        <a:rPr lang="ar-DZ" sz="1600" dirty="0">
                          <a:effectLst/>
                        </a:rPr>
                        <a:t>تعتمد على التقنيات التقليدية</a:t>
                      </a:r>
                      <a:endParaRPr lang="fr-FR"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تعتمد على احدث التقنيات</a:t>
                      </a:r>
                      <a:endParaRPr lang="fr-FR" sz="20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r-FR" sz="2000" b="1" dirty="0">
                          <a:effectLst/>
                        </a:rPr>
                        <a:t> </a:t>
                      </a:r>
                      <a:r>
                        <a:rPr lang="ar-DZ" sz="2000" b="1" dirty="0">
                          <a:effectLst/>
                        </a:rPr>
                        <a:t>التكنولوجيا</a:t>
                      </a:r>
                      <a:endParaRPr lang="fr-FR" sz="2000" b="1" dirty="0">
                        <a:effectLst/>
                        <a:latin typeface="Calibri"/>
                        <a:ea typeface="Calibri"/>
                        <a:cs typeface="Arial"/>
                      </a:endParaRPr>
                    </a:p>
                  </a:txBody>
                  <a:tcPr marL="68580" marR="68580" marT="0" marB="0"/>
                </a:tc>
                <a:extLst>
                  <a:ext uri="{0D108BD9-81ED-4DB2-BD59-A6C34878D82A}">
                    <a16:rowId xmlns:a16="http://schemas.microsoft.com/office/drawing/2014/main" val="10012"/>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867019" y="2130628"/>
            <a:ext cx="4067346" cy="540186"/>
            <a:chOff x="1070754" y="1201324"/>
            <a:chExt cx="3050510" cy="640622"/>
          </a:xfrm>
        </p:grpSpPr>
        <p:sp>
          <p:nvSpPr>
            <p:cNvPr id="117" name="原创设计师QQ598969553        _3"/>
            <p:cNvSpPr/>
            <p:nvPr/>
          </p:nvSpPr>
          <p:spPr>
            <a:xfrm>
              <a:off x="2061218" y="1201324"/>
              <a:ext cx="2060046" cy="640622"/>
            </a:xfrm>
            <a:prstGeom prst="rightArrow">
              <a:avLst>
                <a:gd name="adj1" fmla="val 72581"/>
                <a:gd name="adj2" fmla="val 46774"/>
              </a:avLst>
            </a:prstGeom>
            <a:solidFill>
              <a:schemeClr val="accent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121" name="原创设计师QQ598969553        _7"/>
            <p:cNvGrpSpPr/>
            <p:nvPr/>
          </p:nvGrpSpPr>
          <p:grpSpPr>
            <a:xfrm>
              <a:off x="1070754" y="1201324"/>
              <a:ext cx="1918107" cy="640622"/>
              <a:chOff x="1187031" y="1356905"/>
              <a:chExt cx="1854914" cy="619517"/>
            </a:xfrm>
            <a:solidFill>
              <a:srgbClr val="0070C0"/>
            </a:solidFill>
          </p:grpSpPr>
          <p:sp>
            <p:nvSpPr>
              <p:cNvPr id="122" name="直角三角形 121"/>
              <p:cNvSpPr/>
              <p:nvPr/>
            </p:nvSpPr>
            <p:spPr>
              <a:xfrm flipV="1">
                <a:off x="2936936" y="1880419"/>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123" name="直角三角形 122"/>
              <p:cNvSpPr/>
              <p:nvPr/>
            </p:nvSpPr>
            <p:spPr>
              <a:xfrm>
                <a:off x="2936936" y="1356905"/>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124" name="矩形 123"/>
              <p:cNvSpPr/>
              <p:nvPr/>
            </p:nvSpPr>
            <p:spPr>
              <a:xfrm>
                <a:off x="1187031" y="1356905"/>
                <a:ext cx="1776157" cy="619517"/>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1865"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sp>
        <p:nvSpPr>
          <p:cNvPr id="31" name="流程图: 过程 30"/>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12" name="Rectangle 11"/>
          <p:cNvSpPr/>
          <p:nvPr/>
        </p:nvSpPr>
        <p:spPr>
          <a:xfrm>
            <a:off x="1777072" y="276614"/>
            <a:ext cx="8863324" cy="646331"/>
          </a:xfrm>
          <a:prstGeom prst="rect">
            <a:avLst/>
          </a:prstGeom>
          <a:noFill/>
        </p:spPr>
        <p:txBody>
          <a:bodyPr wrap="none" lIns="91440" tIns="45720" rIns="91440" bIns="45720">
            <a:spAutoFit/>
          </a:bodyPr>
          <a:lstStyle/>
          <a:p>
            <a:pPr algn="ctr"/>
            <a:r>
              <a:rPr lang="ar-DZ"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المطب الثاني: </a:t>
            </a:r>
            <a:r>
              <a:rPr lang="ar-DZ" sz="3600" b="1" cap="all" spc="0"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تاثير</a:t>
            </a:r>
            <a:r>
              <a:rPr lang="ar-DZ"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الذكاء الاصطناعي على منظمات الذكاء</a:t>
            </a:r>
            <a:endParaRPr lang="fr-FR"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pSp>
        <p:nvGrpSpPr>
          <p:cNvPr id="38" name="组合 1"/>
          <p:cNvGrpSpPr/>
          <p:nvPr/>
        </p:nvGrpSpPr>
        <p:grpSpPr>
          <a:xfrm>
            <a:off x="867019" y="2853386"/>
            <a:ext cx="4067346" cy="540186"/>
            <a:chOff x="1070754" y="1201324"/>
            <a:chExt cx="3050510" cy="640622"/>
          </a:xfrm>
        </p:grpSpPr>
        <p:sp>
          <p:nvSpPr>
            <p:cNvPr id="39" name="原创设计师QQ598969553        _3"/>
            <p:cNvSpPr/>
            <p:nvPr/>
          </p:nvSpPr>
          <p:spPr>
            <a:xfrm>
              <a:off x="2061218" y="1201324"/>
              <a:ext cx="2060046" cy="640622"/>
            </a:xfrm>
            <a:prstGeom prst="rightArrow">
              <a:avLst>
                <a:gd name="adj1" fmla="val 72581"/>
                <a:gd name="adj2" fmla="val 46774"/>
              </a:avLst>
            </a:prstGeom>
            <a:solidFill>
              <a:schemeClr val="accent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40" name="原创设计师QQ598969553        _7"/>
            <p:cNvGrpSpPr/>
            <p:nvPr/>
          </p:nvGrpSpPr>
          <p:grpSpPr>
            <a:xfrm>
              <a:off x="1070754" y="1201324"/>
              <a:ext cx="1918107" cy="640622"/>
              <a:chOff x="1187031" y="1356905"/>
              <a:chExt cx="1854914" cy="619517"/>
            </a:xfrm>
            <a:solidFill>
              <a:srgbClr val="0070C0"/>
            </a:solidFill>
          </p:grpSpPr>
          <p:sp>
            <p:nvSpPr>
              <p:cNvPr id="41" name="直角三角形 121"/>
              <p:cNvSpPr/>
              <p:nvPr/>
            </p:nvSpPr>
            <p:spPr>
              <a:xfrm flipV="1">
                <a:off x="2936936" y="1880419"/>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2" name="直角三角形 122"/>
              <p:cNvSpPr/>
              <p:nvPr/>
            </p:nvSpPr>
            <p:spPr>
              <a:xfrm>
                <a:off x="2936936" y="1356905"/>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3" name="矩形 123"/>
              <p:cNvSpPr/>
              <p:nvPr/>
            </p:nvSpPr>
            <p:spPr>
              <a:xfrm>
                <a:off x="1187031" y="1356905"/>
                <a:ext cx="1776157" cy="619517"/>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1865"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grpSp>
        <p:nvGrpSpPr>
          <p:cNvPr id="44" name="组合 1"/>
          <p:cNvGrpSpPr/>
          <p:nvPr/>
        </p:nvGrpSpPr>
        <p:grpSpPr>
          <a:xfrm>
            <a:off x="867019" y="1281250"/>
            <a:ext cx="4067346" cy="540186"/>
            <a:chOff x="1070754" y="1201324"/>
            <a:chExt cx="3050510" cy="640622"/>
          </a:xfrm>
        </p:grpSpPr>
        <p:sp>
          <p:nvSpPr>
            <p:cNvPr id="45" name="原创设计师QQ598969553        _3"/>
            <p:cNvSpPr/>
            <p:nvPr/>
          </p:nvSpPr>
          <p:spPr>
            <a:xfrm>
              <a:off x="2061218" y="1201324"/>
              <a:ext cx="2060046" cy="640622"/>
            </a:xfrm>
            <a:prstGeom prst="rightArrow">
              <a:avLst>
                <a:gd name="adj1" fmla="val 72581"/>
                <a:gd name="adj2" fmla="val 46774"/>
              </a:avLst>
            </a:prstGeom>
            <a:solidFill>
              <a:schemeClr val="accent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46" name="原创设计师QQ598969553        _7"/>
            <p:cNvGrpSpPr/>
            <p:nvPr/>
          </p:nvGrpSpPr>
          <p:grpSpPr>
            <a:xfrm>
              <a:off x="1070754" y="1201324"/>
              <a:ext cx="1918107" cy="640622"/>
              <a:chOff x="1187031" y="1356905"/>
              <a:chExt cx="1854914" cy="619517"/>
            </a:xfrm>
            <a:solidFill>
              <a:srgbClr val="0070C0"/>
            </a:solidFill>
          </p:grpSpPr>
          <p:sp>
            <p:nvSpPr>
              <p:cNvPr id="47" name="直角三角形 121"/>
              <p:cNvSpPr/>
              <p:nvPr/>
            </p:nvSpPr>
            <p:spPr>
              <a:xfrm flipV="1">
                <a:off x="2936936" y="1880419"/>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8" name="直角三角形 122"/>
              <p:cNvSpPr/>
              <p:nvPr/>
            </p:nvSpPr>
            <p:spPr>
              <a:xfrm>
                <a:off x="2936936" y="1356905"/>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9" name="矩形 123"/>
              <p:cNvSpPr/>
              <p:nvPr/>
            </p:nvSpPr>
            <p:spPr>
              <a:xfrm>
                <a:off x="1187031" y="1356905"/>
                <a:ext cx="1776157" cy="619517"/>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1865"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grpSp>
        <p:nvGrpSpPr>
          <p:cNvPr id="50" name="组合 1"/>
          <p:cNvGrpSpPr/>
          <p:nvPr/>
        </p:nvGrpSpPr>
        <p:grpSpPr>
          <a:xfrm>
            <a:off x="867019" y="3583168"/>
            <a:ext cx="4067346" cy="540186"/>
            <a:chOff x="1070754" y="1201324"/>
            <a:chExt cx="3050510" cy="640622"/>
          </a:xfrm>
        </p:grpSpPr>
        <p:sp>
          <p:nvSpPr>
            <p:cNvPr id="51" name="原创设计师QQ598969553        _3"/>
            <p:cNvSpPr/>
            <p:nvPr/>
          </p:nvSpPr>
          <p:spPr>
            <a:xfrm>
              <a:off x="2061218" y="1201324"/>
              <a:ext cx="2060046" cy="640622"/>
            </a:xfrm>
            <a:prstGeom prst="rightArrow">
              <a:avLst>
                <a:gd name="adj1" fmla="val 72581"/>
                <a:gd name="adj2" fmla="val 46774"/>
              </a:avLst>
            </a:prstGeom>
            <a:solidFill>
              <a:schemeClr val="accent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52" name="原创设计师QQ598969553        _7"/>
            <p:cNvGrpSpPr/>
            <p:nvPr/>
          </p:nvGrpSpPr>
          <p:grpSpPr>
            <a:xfrm>
              <a:off x="1070754" y="1201324"/>
              <a:ext cx="1918107" cy="640622"/>
              <a:chOff x="1187031" y="1356905"/>
              <a:chExt cx="1854914" cy="619517"/>
            </a:xfrm>
            <a:solidFill>
              <a:srgbClr val="0070C0"/>
            </a:solidFill>
          </p:grpSpPr>
          <p:sp>
            <p:nvSpPr>
              <p:cNvPr id="53" name="直角三角形 121"/>
              <p:cNvSpPr/>
              <p:nvPr/>
            </p:nvSpPr>
            <p:spPr>
              <a:xfrm flipV="1">
                <a:off x="2936936" y="1880419"/>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54" name="直角三角形 122"/>
              <p:cNvSpPr/>
              <p:nvPr/>
            </p:nvSpPr>
            <p:spPr>
              <a:xfrm>
                <a:off x="2936936" y="1356905"/>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55" name="矩形 123"/>
              <p:cNvSpPr/>
              <p:nvPr/>
            </p:nvSpPr>
            <p:spPr>
              <a:xfrm>
                <a:off x="1187031" y="1356905"/>
                <a:ext cx="1776157" cy="619517"/>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1865"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grpSp>
        <p:nvGrpSpPr>
          <p:cNvPr id="56" name="组合 1"/>
          <p:cNvGrpSpPr/>
          <p:nvPr/>
        </p:nvGrpSpPr>
        <p:grpSpPr>
          <a:xfrm>
            <a:off x="867019" y="4401014"/>
            <a:ext cx="4067346" cy="540186"/>
            <a:chOff x="1070754" y="1201324"/>
            <a:chExt cx="3050510" cy="640622"/>
          </a:xfrm>
        </p:grpSpPr>
        <p:sp>
          <p:nvSpPr>
            <p:cNvPr id="57" name="原创设计师QQ598969553        _3"/>
            <p:cNvSpPr/>
            <p:nvPr/>
          </p:nvSpPr>
          <p:spPr>
            <a:xfrm>
              <a:off x="2061218" y="1201324"/>
              <a:ext cx="2060046" cy="640622"/>
            </a:xfrm>
            <a:prstGeom prst="rightArrow">
              <a:avLst>
                <a:gd name="adj1" fmla="val 72581"/>
                <a:gd name="adj2" fmla="val 46774"/>
              </a:avLst>
            </a:prstGeom>
            <a:solidFill>
              <a:schemeClr val="accent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58" name="原创设计师QQ598969553        _7"/>
            <p:cNvGrpSpPr/>
            <p:nvPr/>
          </p:nvGrpSpPr>
          <p:grpSpPr>
            <a:xfrm>
              <a:off x="1070754" y="1201324"/>
              <a:ext cx="1918107" cy="640622"/>
              <a:chOff x="1187031" y="1356905"/>
              <a:chExt cx="1854914" cy="619517"/>
            </a:xfrm>
            <a:solidFill>
              <a:srgbClr val="0070C0"/>
            </a:solidFill>
          </p:grpSpPr>
          <p:sp>
            <p:nvSpPr>
              <p:cNvPr id="59" name="直角三角形 121"/>
              <p:cNvSpPr/>
              <p:nvPr/>
            </p:nvSpPr>
            <p:spPr>
              <a:xfrm flipV="1">
                <a:off x="2936936" y="1880419"/>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0" name="直角三角形 122"/>
              <p:cNvSpPr/>
              <p:nvPr/>
            </p:nvSpPr>
            <p:spPr>
              <a:xfrm>
                <a:off x="2936936" y="1356905"/>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1" name="矩形 123"/>
              <p:cNvSpPr/>
              <p:nvPr/>
            </p:nvSpPr>
            <p:spPr>
              <a:xfrm>
                <a:off x="1187031" y="1356905"/>
                <a:ext cx="1776157" cy="619517"/>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1865"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grpSp>
        <p:nvGrpSpPr>
          <p:cNvPr id="62" name="组合 1"/>
          <p:cNvGrpSpPr/>
          <p:nvPr/>
        </p:nvGrpSpPr>
        <p:grpSpPr>
          <a:xfrm>
            <a:off x="867019" y="5197721"/>
            <a:ext cx="4067346" cy="540186"/>
            <a:chOff x="1070754" y="1201324"/>
            <a:chExt cx="3050510" cy="640622"/>
          </a:xfrm>
        </p:grpSpPr>
        <p:sp>
          <p:nvSpPr>
            <p:cNvPr id="63" name="原创设计师QQ598969553        _3"/>
            <p:cNvSpPr/>
            <p:nvPr/>
          </p:nvSpPr>
          <p:spPr>
            <a:xfrm>
              <a:off x="2061218" y="1201324"/>
              <a:ext cx="2060046" cy="640622"/>
            </a:xfrm>
            <a:prstGeom prst="rightArrow">
              <a:avLst>
                <a:gd name="adj1" fmla="val 72581"/>
                <a:gd name="adj2" fmla="val 46774"/>
              </a:avLst>
            </a:prstGeom>
            <a:solidFill>
              <a:schemeClr val="accent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64" name="原创设计师QQ598969553        _7"/>
            <p:cNvGrpSpPr/>
            <p:nvPr/>
          </p:nvGrpSpPr>
          <p:grpSpPr>
            <a:xfrm>
              <a:off x="1070754" y="1201324"/>
              <a:ext cx="1918107" cy="640622"/>
              <a:chOff x="1187031" y="1356905"/>
              <a:chExt cx="1854914" cy="619517"/>
            </a:xfrm>
            <a:solidFill>
              <a:srgbClr val="0070C0"/>
            </a:solidFill>
          </p:grpSpPr>
          <p:sp>
            <p:nvSpPr>
              <p:cNvPr id="65" name="直角三角形 121"/>
              <p:cNvSpPr/>
              <p:nvPr/>
            </p:nvSpPr>
            <p:spPr>
              <a:xfrm flipV="1">
                <a:off x="2936936" y="1880419"/>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6" name="直角三角形 122"/>
              <p:cNvSpPr/>
              <p:nvPr/>
            </p:nvSpPr>
            <p:spPr>
              <a:xfrm>
                <a:off x="2936936" y="1356905"/>
                <a:ext cx="105009" cy="96003"/>
              </a:xfrm>
              <a:prstGeom prst="rtTriangle">
                <a:avLst/>
              </a:prstGeom>
              <a:solidFill>
                <a:schemeClr val="bg1">
                  <a:lumMod val="65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2000"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7" name="矩形 123"/>
              <p:cNvSpPr/>
              <p:nvPr/>
            </p:nvSpPr>
            <p:spPr>
              <a:xfrm>
                <a:off x="1187031" y="1356905"/>
                <a:ext cx="1776157" cy="619517"/>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86404" tIns="43203" rIns="86404" bIns="43203" anchor="ctr"/>
              <a:lstStyle/>
              <a:p>
                <a:pPr algn="ctr">
                  <a:defRPr/>
                </a:pPr>
                <a:endParaRPr lang="zh-CN" altLang="en-US" sz="1865" b="1"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sp>
        <p:nvSpPr>
          <p:cNvPr id="14" name="ZoneTexte 13"/>
          <p:cNvSpPr txBox="1"/>
          <p:nvPr/>
        </p:nvSpPr>
        <p:spPr>
          <a:xfrm>
            <a:off x="5060515" y="1317916"/>
            <a:ext cx="3632547" cy="461665"/>
          </a:xfrm>
          <a:prstGeom prst="rect">
            <a:avLst/>
          </a:prstGeom>
          <a:noFill/>
        </p:spPr>
        <p:txBody>
          <a:bodyPr wrap="square" rtlCol="0">
            <a:spAutoFit/>
          </a:bodyPr>
          <a:lstStyle/>
          <a:p>
            <a:pPr rtl="1"/>
            <a:r>
              <a:rPr lang="ar-DZ" sz="2400" b="1" dirty="0"/>
              <a:t>تحسين الكفاءة التشغيلية</a:t>
            </a:r>
            <a:endParaRPr lang="fr-FR" sz="2400" b="1" dirty="0"/>
          </a:p>
        </p:txBody>
      </p:sp>
      <p:sp>
        <p:nvSpPr>
          <p:cNvPr id="77" name="ZoneTexte 76"/>
          <p:cNvSpPr txBox="1"/>
          <p:nvPr/>
        </p:nvSpPr>
        <p:spPr>
          <a:xfrm>
            <a:off x="5060515" y="2186994"/>
            <a:ext cx="2345789" cy="400110"/>
          </a:xfrm>
          <a:prstGeom prst="rect">
            <a:avLst/>
          </a:prstGeom>
          <a:noFill/>
        </p:spPr>
        <p:txBody>
          <a:bodyPr wrap="square" rtlCol="0">
            <a:spAutoFit/>
          </a:bodyPr>
          <a:lstStyle/>
          <a:p>
            <a:pPr rtl="1"/>
            <a:r>
              <a:rPr lang="ar-DZ" sz="2000" b="1" dirty="0"/>
              <a:t>تحليل البيانات الضخمة</a:t>
            </a:r>
            <a:endParaRPr lang="fr-FR" sz="2000" b="1" dirty="0"/>
          </a:p>
        </p:txBody>
      </p:sp>
      <p:sp>
        <p:nvSpPr>
          <p:cNvPr id="16" name="ZoneTexte 15"/>
          <p:cNvSpPr txBox="1"/>
          <p:nvPr/>
        </p:nvSpPr>
        <p:spPr>
          <a:xfrm>
            <a:off x="5060515" y="2895241"/>
            <a:ext cx="2345789" cy="461665"/>
          </a:xfrm>
          <a:prstGeom prst="rect">
            <a:avLst/>
          </a:prstGeom>
          <a:noFill/>
        </p:spPr>
        <p:txBody>
          <a:bodyPr wrap="square" rtlCol="0">
            <a:spAutoFit/>
          </a:bodyPr>
          <a:lstStyle/>
          <a:p>
            <a:pPr rtl="1"/>
            <a:r>
              <a:rPr lang="ar-DZ" sz="2400" b="1" dirty="0"/>
              <a:t>تحسين تجربة العملاء</a:t>
            </a:r>
            <a:endParaRPr lang="fr-FR" sz="2400" b="1" dirty="0"/>
          </a:p>
        </p:txBody>
      </p:sp>
      <p:sp>
        <p:nvSpPr>
          <p:cNvPr id="17" name="ZoneTexte 16"/>
          <p:cNvSpPr txBox="1"/>
          <p:nvPr/>
        </p:nvSpPr>
        <p:spPr>
          <a:xfrm>
            <a:off x="4959040" y="3619542"/>
            <a:ext cx="2548738" cy="461665"/>
          </a:xfrm>
          <a:prstGeom prst="rect">
            <a:avLst/>
          </a:prstGeom>
          <a:noFill/>
        </p:spPr>
        <p:txBody>
          <a:bodyPr wrap="square" rtlCol="0">
            <a:spAutoFit/>
          </a:bodyPr>
          <a:lstStyle/>
          <a:p>
            <a:pPr rtl="1"/>
            <a:r>
              <a:rPr lang="ar-DZ" sz="2400" b="1" dirty="0"/>
              <a:t>التنبؤ بالاتجاهات</a:t>
            </a:r>
            <a:endParaRPr lang="fr-FR" sz="2400" b="1" dirty="0"/>
          </a:p>
        </p:txBody>
      </p:sp>
      <p:sp>
        <p:nvSpPr>
          <p:cNvPr id="18" name="ZoneTexte 17"/>
          <p:cNvSpPr txBox="1"/>
          <p:nvPr/>
        </p:nvSpPr>
        <p:spPr>
          <a:xfrm>
            <a:off x="5048809" y="4433271"/>
            <a:ext cx="1916483" cy="461665"/>
          </a:xfrm>
          <a:prstGeom prst="rect">
            <a:avLst/>
          </a:prstGeom>
          <a:noFill/>
        </p:spPr>
        <p:txBody>
          <a:bodyPr wrap="square" rtlCol="0">
            <a:spAutoFit/>
          </a:bodyPr>
          <a:lstStyle/>
          <a:p>
            <a:pPr rtl="1"/>
            <a:r>
              <a:rPr lang="ar-DZ" sz="2400" b="1" dirty="0"/>
              <a:t>تعزيز الابتكار</a:t>
            </a:r>
            <a:endParaRPr lang="fr-FR" sz="2400" b="1" dirty="0"/>
          </a:p>
        </p:txBody>
      </p:sp>
      <p:sp>
        <p:nvSpPr>
          <p:cNvPr id="19" name="ZoneTexte 18"/>
          <p:cNvSpPr txBox="1"/>
          <p:nvPr/>
        </p:nvSpPr>
        <p:spPr>
          <a:xfrm>
            <a:off x="4934365" y="5281431"/>
            <a:ext cx="2703979" cy="400110"/>
          </a:xfrm>
          <a:prstGeom prst="rect">
            <a:avLst/>
          </a:prstGeom>
          <a:noFill/>
        </p:spPr>
        <p:txBody>
          <a:bodyPr wrap="square" rtlCol="0">
            <a:spAutoFit/>
          </a:bodyPr>
          <a:lstStyle/>
          <a:p>
            <a:pPr rtl="1"/>
            <a:r>
              <a:rPr lang="ar-DZ" sz="2000" b="1" dirty="0"/>
              <a:t>خفض التكاليف وزيادة الربحية </a:t>
            </a:r>
            <a:endParaRPr lang="fr-FR" sz="2000" b="1" dirty="0"/>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500" fill="hold"/>
                                        <p:tgtEl>
                                          <p:spTgt spid="38"/>
                                        </p:tgtEl>
                                        <p:attrNameLst>
                                          <p:attrName>ppt_x</p:attrName>
                                        </p:attrNameLst>
                                      </p:cBhvr>
                                      <p:tavLst>
                                        <p:tav tm="0">
                                          <p:val>
                                            <p:strVal val="0-#ppt_w/2"/>
                                          </p:val>
                                        </p:tav>
                                        <p:tav tm="100000">
                                          <p:val>
                                            <p:strVal val="#ppt_x"/>
                                          </p:val>
                                        </p:tav>
                                      </p:tavLst>
                                    </p:anim>
                                    <p:anim calcmode="lin" valueType="num">
                                      <p:cBhvr additive="base">
                                        <p:cTn id="13" dur="500" fill="hold"/>
                                        <p:tgtEl>
                                          <p:spTgt spid="3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additive="base">
                                        <p:cTn id="17" dur="500" fill="hold"/>
                                        <p:tgtEl>
                                          <p:spTgt spid="44"/>
                                        </p:tgtEl>
                                        <p:attrNameLst>
                                          <p:attrName>ppt_x</p:attrName>
                                        </p:attrNameLst>
                                      </p:cBhvr>
                                      <p:tavLst>
                                        <p:tav tm="0">
                                          <p:val>
                                            <p:strVal val="0-#ppt_w/2"/>
                                          </p:val>
                                        </p:tav>
                                        <p:tav tm="100000">
                                          <p:val>
                                            <p:strVal val="#ppt_x"/>
                                          </p:val>
                                        </p:tav>
                                      </p:tavLst>
                                    </p:anim>
                                    <p:anim calcmode="lin" valueType="num">
                                      <p:cBhvr additive="base">
                                        <p:cTn id="18" dur="500" fill="hold"/>
                                        <p:tgtEl>
                                          <p:spTgt spid="44"/>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50"/>
                                        </p:tgtEl>
                                        <p:attrNameLst>
                                          <p:attrName>style.visibility</p:attrName>
                                        </p:attrNameLst>
                                      </p:cBhvr>
                                      <p:to>
                                        <p:strVal val="visible"/>
                                      </p:to>
                                    </p:set>
                                    <p:anim calcmode="lin" valueType="num">
                                      <p:cBhvr additive="base">
                                        <p:cTn id="22" dur="500" fill="hold"/>
                                        <p:tgtEl>
                                          <p:spTgt spid="50"/>
                                        </p:tgtEl>
                                        <p:attrNameLst>
                                          <p:attrName>ppt_x</p:attrName>
                                        </p:attrNameLst>
                                      </p:cBhvr>
                                      <p:tavLst>
                                        <p:tav tm="0">
                                          <p:val>
                                            <p:strVal val="0-#ppt_w/2"/>
                                          </p:val>
                                        </p:tav>
                                        <p:tav tm="100000">
                                          <p:val>
                                            <p:strVal val="#ppt_x"/>
                                          </p:val>
                                        </p:tav>
                                      </p:tavLst>
                                    </p:anim>
                                    <p:anim calcmode="lin" valueType="num">
                                      <p:cBhvr additive="base">
                                        <p:cTn id="23" dur="500" fill="hold"/>
                                        <p:tgtEl>
                                          <p:spTgt spid="50"/>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nodeType="after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additive="base">
                                        <p:cTn id="27" dur="500" fill="hold"/>
                                        <p:tgtEl>
                                          <p:spTgt spid="56"/>
                                        </p:tgtEl>
                                        <p:attrNameLst>
                                          <p:attrName>ppt_x</p:attrName>
                                        </p:attrNameLst>
                                      </p:cBhvr>
                                      <p:tavLst>
                                        <p:tav tm="0">
                                          <p:val>
                                            <p:strVal val="0-#ppt_w/2"/>
                                          </p:val>
                                        </p:tav>
                                        <p:tav tm="100000">
                                          <p:val>
                                            <p:strVal val="#ppt_x"/>
                                          </p:val>
                                        </p:tav>
                                      </p:tavLst>
                                    </p:anim>
                                    <p:anim calcmode="lin" valueType="num">
                                      <p:cBhvr additive="base">
                                        <p:cTn id="28" dur="500" fill="hold"/>
                                        <p:tgtEl>
                                          <p:spTgt spid="56"/>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nodeType="afterEffect">
                                  <p:stCondLst>
                                    <p:cond delay="0"/>
                                  </p:stCondLst>
                                  <p:childTnLst>
                                    <p:set>
                                      <p:cBhvr>
                                        <p:cTn id="31" dur="1" fill="hold">
                                          <p:stCondLst>
                                            <p:cond delay="0"/>
                                          </p:stCondLst>
                                        </p:cTn>
                                        <p:tgtEl>
                                          <p:spTgt spid="62"/>
                                        </p:tgtEl>
                                        <p:attrNameLst>
                                          <p:attrName>style.visibility</p:attrName>
                                        </p:attrNameLst>
                                      </p:cBhvr>
                                      <p:to>
                                        <p:strVal val="visible"/>
                                      </p:to>
                                    </p:set>
                                    <p:anim calcmode="lin" valueType="num">
                                      <p:cBhvr additive="base">
                                        <p:cTn id="32" dur="500" fill="hold"/>
                                        <p:tgtEl>
                                          <p:spTgt spid="62"/>
                                        </p:tgtEl>
                                        <p:attrNameLst>
                                          <p:attrName>ppt_x</p:attrName>
                                        </p:attrNameLst>
                                      </p:cBhvr>
                                      <p:tavLst>
                                        <p:tav tm="0">
                                          <p:val>
                                            <p:strVal val="0-#ppt_w/2"/>
                                          </p:val>
                                        </p:tav>
                                        <p:tav tm="100000">
                                          <p:val>
                                            <p:strVal val="#ppt_x"/>
                                          </p:val>
                                        </p:tav>
                                      </p:tavLst>
                                    </p:anim>
                                    <p:anim calcmode="lin" valueType="num">
                                      <p:cBhvr additive="base">
                                        <p:cTn id="33" dur="500" fill="hold"/>
                                        <p:tgtEl>
                                          <p:spTgt spid="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图片 31"/>
          <p:cNvPicPr>
            <a:picLocks noChangeAspect="1"/>
          </p:cNvPicPr>
          <p:nvPr/>
        </p:nvPicPr>
        <p:blipFill>
          <a:blip r:embed="rId3" cstate="email"/>
          <a:srcRect l="1655" t="4301" r="2650" b="6290"/>
          <a:stretch>
            <a:fillRect/>
          </a:stretch>
        </p:blipFill>
        <p:spPr>
          <a:xfrm>
            <a:off x="208042" y="419987"/>
            <a:ext cx="3117320" cy="1872343"/>
          </a:xfrm>
          <a:custGeom>
            <a:avLst/>
            <a:gdLst>
              <a:gd name="connsiteX0" fmla="*/ 0 w 3117320"/>
              <a:gd name="connsiteY0" fmla="*/ 0 h 1872343"/>
              <a:gd name="connsiteX1" fmla="*/ 3117320 w 3117320"/>
              <a:gd name="connsiteY1" fmla="*/ 0 h 1872343"/>
              <a:gd name="connsiteX2" fmla="*/ 3117320 w 3117320"/>
              <a:gd name="connsiteY2" fmla="*/ 1872343 h 1872343"/>
              <a:gd name="connsiteX3" fmla="*/ 0 w 3117320"/>
              <a:gd name="connsiteY3" fmla="*/ 1872343 h 1872343"/>
            </a:gdLst>
            <a:ahLst/>
            <a:cxnLst>
              <a:cxn ang="0">
                <a:pos x="connsiteX0" y="connsiteY0"/>
              </a:cxn>
              <a:cxn ang="0">
                <a:pos x="connsiteX1" y="connsiteY1"/>
              </a:cxn>
              <a:cxn ang="0">
                <a:pos x="connsiteX2" y="connsiteY2"/>
              </a:cxn>
              <a:cxn ang="0">
                <a:pos x="connsiteX3" y="connsiteY3"/>
              </a:cxn>
            </a:cxnLst>
            <a:rect l="l" t="t" r="r" b="b"/>
            <a:pathLst>
              <a:path w="3117320" h="1872343">
                <a:moveTo>
                  <a:pt x="0" y="0"/>
                </a:moveTo>
                <a:lnTo>
                  <a:pt x="3117320" y="0"/>
                </a:lnTo>
                <a:lnTo>
                  <a:pt x="3117320" y="1872343"/>
                </a:lnTo>
                <a:lnTo>
                  <a:pt x="0" y="1872343"/>
                </a:lnTo>
                <a:close/>
              </a:path>
            </a:pathLst>
          </a:custGeom>
        </p:spPr>
      </p:pic>
      <p:sp>
        <p:nvSpPr>
          <p:cNvPr id="21" name="流程图: 过程 20"/>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pic>
        <p:nvPicPr>
          <p:cNvPr id="33" name="图片 32"/>
          <p:cNvPicPr>
            <a:picLocks noChangeAspect="1"/>
          </p:cNvPicPr>
          <p:nvPr/>
        </p:nvPicPr>
        <p:blipFill>
          <a:blip r:embed="rId3" cstate="email"/>
          <a:srcRect l="1655" t="4301" r="2650" b="6290"/>
          <a:stretch>
            <a:fillRect/>
          </a:stretch>
        </p:blipFill>
        <p:spPr>
          <a:xfrm>
            <a:off x="208042" y="4385162"/>
            <a:ext cx="3117320" cy="1872343"/>
          </a:xfrm>
          <a:custGeom>
            <a:avLst/>
            <a:gdLst>
              <a:gd name="connsiteX0" fmla="*/ 0 w 3117320"/>
              <a:gd name="connsiteY0" fmla="*/ 0 h 1872343"/>
              <a:gd name="connsiteX1" fmla="*/ 3117320 w 3117320"/>
              <a:gd name="connsiteY1" fmla="*/ 0 h 1872343"/>
              <a:gd name="connsiteX2" fmla="*/ 3117320 w 3117320"/>
              <a:gd name="connsiteY2" fmla="*/ 1872343 h 1872343"/>
              <a:gd name="connsiteX3" fmla="*/ 0 w 3117320"/>
              <a:gd name="connsiteY3" fmla="*/ 1872343 h 1872343"/>
            </a:gdLst>
            <a:ahLst/>
            <a:cxnLst>
              <a:cxn ang="0">
                <a:pos x="connsiteX0" y="connsiteY0"/>
              </a:cxn>
              <a:cxn ang="0">
                <a:pos x="connsiteX1" y="connsiteY1"/>
              </a:cxn>
              <a:cxn ang="0">
                <a:pos x="connsiteX2" y="connsiteY2"/>
              </a:cxn>
              <a:cxn ang="0">
                <a:pos x="connsiteX3" y="connsiteY3"/>
              </a:cxn>
            </a:cxnLst>
            <a:rect l="l" t="t" r="r" b="b"/>
            <a:pathLst>
              <a:path w="3117320" h="1872343">
                <a:moveTo>
                  <a:pt x="0" y="0"/>
                </a:moveTo>
                <a:lnTo>
                  <a:pt x="3117320" y="0"/>
                </a:lnTo>
                <a:lnTo>
                  <a:pt x="3117320" y="1872343"/>
                </a:lnTo>
                <a:lnTo>
                  <a:pt x="0" y="1872343"/>
                </a:lnTo>
                <a:close/>
              </a:path>
            </a:pathLst>
          </a:custGeom>
        </p:spPr>
      </p:pic>
      <p:pic>
        <p:nvPicPr>
          <p:cNvPr id="34" name="图片 33"/>
          <p:cNvPicPr>
            <a:picLocks noChangeAspect="1"/>
          </p:cNvPicPr>
          <p:nvPr/>
        </p:nvPicPr>
        <p:blipFill>
          <a:blip r:embed="rId3" cstate="email"/>
          <a:srcRect l="1655" t="4301" r="2650" b="6290"/>
          <a:stretch>
            <a:fillRect/>
          </a:stretch>
        </p:blipFill>
        <p:spPr>
          <a:xfrm>
            <a:off x="208042" y="2488884"/>
            <a:ext cx="3117320" cy="1872343"/>
          </a:xfrm>
          <a:custGeom>
            <a:avLst/>
            <a:gdLst>
              <a:gd name="connsiteX0" fmla="*/ 0 w 3117320"/>
              <a:gd name="connsiteY0" fmla="*/ 0 h 1872343"/>
              <a:gd name="connsiteX1" fmla="*/ 3117320 w 3117320"/>
              <a:gd name="connsiteY1" fmla="*/ 0 h 1872343"/>
              <a:gd name="connsiteX2" fmla="*/ 3117320 w 3117320"/>
              <a:gd name="connsiteY2" fmla="*/ 1872343 h 1872343"/>
              <a:gd name="connsiteX3" fmla="*/ 0 w 3117320"/>
              <a:gd name="connsiteY3" fmla="*/ 1872343 h 1872343"/>
            </a:gdLst>
            <a:ahLst/>
            <a:cxnLst>
              <a:cxn ang="0">
                <a:pos x="connsiteX0" y="connsiteY0"/>
              </a:cxn>
              <a:cxn ang="0">
                <a:pos x="connsiteX1" y="connsiteY1"/>
              </a:cxn>
              <a:cxn ang="0">
                <a:pos x="connsiteX2" y="connsiteY2"/>
              </a:cxn>
              <a:cxn ang="0">
                <a:pos x="connsiteX3" y="connsiteY3"/>
              </a:cxn>
            </a:cxnLst>
            <a:rect l="l" t="t" r="r" b="b"/>
            <a:pathLst>
              <a:path w="3117320" h="1872343">
                <a:moveTo>
                  <a:pt x="0" y="0"/>
                </a:moveTo>
                <a:lnTo>
                  <a:pt x="3117320" y="0"/>
                </a:lnTo>
                <a:lnTo>
                  <a:pt x="3117320" y="1872343"/>
                </a:lnTo>
                <a:lnTo>
                  <a:pt x="0" y="1872343"/>
                </a:lnTo>
                <a:close/>
              </a:path>
            </a:pathLst>
          </a:custGeom>
        </p:spPr>
      </p:pic>
      <p:sp>
        <p:nvSpPr>
          <p:cNvPr id="7" name="Rectangle 6"/>
          <p:cNvSpPr/>
          <p:nvPr/>
        </p:nvSpPr>
        <p:spPr>
          <a:xfrm>
            <a:off x="3068877" y="414089"/>
            <a:ext cx="9123123" cy="52322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DZ" sz="2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المطلب الثالث: التحديات التي تواجه المنظمات الذكية والحلول المقترحة</a:t>
            </a:r>
            <a:endParaRPr lang="fr-FR" sz="2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9" name="Rectangle 8"/>
          <p:cNvSpPr/>
          <p:nvPr/>
        </p:nvSpPr>
        <p:spPr>
          <a:xfrm>
            <a:off x="2317315" y="1177447"/>
            <a:ext cx="9457151" cy="53611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2442575" y="1266802"/>
            <a:ext cx="9131474" cy="518242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2605414" y="1168268"/>
            <a:ext cx="8430016" cy="5539978"/>
          </a:xfrm>
          <a:prstGeom prst="rect">
            <a:avLst/>
          </a:prstGeom>
          <a:noFill/>
        </p:spPr>
        <p:txBody>
          <a:bodyPr wrap="square" rtlCol="0">
            <a:spAutoFit/>
          </a:bodyPr>
          <a:lstStyle/>
          <a:p>
            <a:pPr algn="r" rtl="1"/>
            <a:r>
              <a:rPr lang="ar-DZ" sz="2400" b="1" dirty="0">
                <a:solidFill>
                  <a:schemeClr val="bg1"/>
                </a:solidFill>
              </a:rPr>
              <a:t>من التحديات التي تواجه المنظمات الذكية هي</a:t>
            </a:r>
            <a:r>
              <a:rPr lang="ar-DZ" sz="2000" b="1" dirty="0">
                <a:solidFill>
                  <a:schemeClr val="bg1"/>
                </a:solidFill>
              </a:rPr>
              <a:t>:</a:t>
            </a:r>
          </a:p>
          <a:p>
            <a:pPr algn="r" rtl="1"/>
            <a:r>
              <a:rPr lang="ar-DZ" sz="2400" dirty="0">
                <a:solidFill>
                  <a:schemeClr val="bg1"/>
                </a:solidFill>
              </a:rPr>
              <a:t>1_ادارة البيانات الضخمة: المنظمات تعتمد بشكل كبير على البيانات ووجود كميات ضخمة من البيانات </a:t>
            </a:r>
            <a:r>
              <a:rPr lang="fr-FR" sz="2400" dirty="0" err="1">
                <a:solidFill>
                  <a:schemeClr val="bg1"/>
                </a:solidFill>
              </a:rPr>
              <a:t>Big</a:t>
            </a:r>
            <a:r>
              <a:rPr lang="fr-FR" sz="2400" dirty="0">
                <a:solidFill>
                  <a:schemeClr val="bg1"/>
                </a:solidFill>
              </a:rPr>
              <a:t> Data) </a:t>
            </a:r>
            <a:r>
              <a:rPr lang="ar-DZ" sz="2400" dirty="0">
                <a:solidFill>
                  <a:schemeClr val="bg1"/>
                </a:solidFill>
              </a:rPr>
              <a:t>) ويمكن ان يكون تحديا في جمعها - تخزينها ، تحليلها واستخراج قيمة منها.</a:t>
            </a:r>
          </a:p>
          <a:p>
            <a:pPr algn="r" rtl="1"/>
            <a:r>
              <a:rPr lang="ar-DZ" sz="2400" dirty="0">
                <a:solidFill>
                  <a:schemeClr val="bg1"/>
                </a:solidFill>
              </a:rPr>
              <a:t> 2_ مقاومة التغيير من قبل الموظفين: الانتقال الى بينة عمل ذكية يتطلب تغييرا في الثقافة التنظيمية والتعامل مع مقاومة الموظفين التكنولوجيا الجديدة. </a:t>
            </a:r>
          </a:p>
          <a:p>
            <a:pPr algn="r" rtl="1"/>
            <a:r>
              <a:rPr lang="ar-DZ" sz="2400" dirty="0">
                <a:solidFill>
                  <a:schemeClr val="bg1"/>
                </a:solidFill>
              </a:rPr>
              <a:t>3_ قضايا الامان والخصوصية: مع زيادة استخدام البيانات والذكاء الاصطناعي يصبح الأمان وحماية البيانات من أبرز التحديات التي تواجه المنظمات الذكية </a:t>
            </a:r>
          </a:p>
          <a:p>
            <a:pPr algn="r" rtl="1"/>
            <a:r>
              <a:rPr lang="ar-DZ" sz="2400" dirty="0">
                <a:solidFill>
                  <a:schemeClr val="bg1"/>
                </a:solidFill>
              </a:rPr>
              <a:t>4_ التكامل بين الانظمة المختلفة : تواجه المنظمات الذكية صعوبة في دمج الأنظمة التقليدية مع التقنيات الحديثة مثل الذكاء </a:t>
            </a:r>
            <a:r>
              <a:rPr lang="ar-DZ" sz="2400" dirty="0" err="1">
                <a:solidFill>
                  <a:schemeClr val="bg1"/>
                </a:solidFill>
              </a:rPr>
              <a:t>الاصناعي</a:t>
            </a:r>
            <a:r>
              <a:rPr lang="ar-DZ" sz="2400" dirty="0">
                <a:solidFill>
                  <a:schemeClr val="bg1"/>
                </a:solidFill>
              </a:rPr>
              <a:t> أو انترنت الاشياء.</a:t>
            </a:r>
          </a:p>
          <a:p>
            <a:pPr algn="r" rtl="1"/>
            <a:r>
              <a:rPr lang="ar-DZ" sz="2400" dirty="0">
                <a:solidFill>
                  <a:schemeClr val="bg1"/>
                </a:solidFill>
              </a:rPr>
              <a:t>5_ التكلفة العالية لتكنولوجيا الذكاء الاصطناعي: من الممكن أن تكون التكلفة المرتفعة لتطبيق تقنيات الذكاء الاصطناعي والتحليلات المتقدمة تحديا للعدد من المنظمات</a:t>
            </a:r>
          </a:p>
          <a:p>
            <a:pPr algn="r" rtl="1"/>
            <a:r>
              <a:rPr lang="ar-DZ" sz="2400" dirty="0">
                <a:solidFill>
                  <a:schemeClr val="bg1"/>
                </a:solidFill>
              </a:rPr>
              <a:t>6_ القصور في المهارات التكنولوجية: قد </a:t>
            </a:r>
            <a:r>
              <a:rPr lang="ar-DZ" sz="2400" dirty="0" err="1">
                <a:solidFill>
                  <a:schemeClr val="bg1"/>
                </a:solidFill>
              </a:rPr>
              <a:t>يواجا</a:t>
            </a:r>
            <a:r>
              <a:rPr lang="ar-DZ" sz="2400" dirty="0">
                <a:solidFill>
                  <a:schemeClr val="bg1"/>
                </a:solidFill>
              </a:rPr>
              <a:t> العاملون في المنظمات الذكية تحديات في اكتساب المهارات اللازمة للعمل مع تقنيات الذكاء الاصطناعي</a:t>
            </a:r>
          </a:p>
          <a:p>
            <a:pPr algn="r" rtl="1"/>
            <a:r>
              <a:rPr lang="ar-DZ" dirty="0">
                <a:solidFill>
                  <a:schemeClr val="bg1"/>
                </a:solidFill>
              </a:rPr>
              <a:t> </a:t>
            </a:r>
            <a:endParaRPr lang="fr-FR"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流程图: 过程 33"/>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2" name="Rectangle 1"/>
          <p:cNvSpPr/>
          <p:nvPr/>
        </p:nvSpPr>
        <p:spPr>
          <a:xfrm>
            <a:off x="1390389" y="826718"/>
            <a:ext cx="9695145" cy="5787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1741117" y="1052186"/>
            <a:ext cx="8993688" cy="533608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2141951" y="1390389"/>
            <a:ext cx="8442542" cy="4832092"/>
          </a:xfrm>
          <a:prstGeom prst="rect">
            <a:avLst/>
          </a:prstGeom>
          <a:noFill/>
        </p:spPr>
        <p:txBody>
          <a:bodyPr wrap="square" rtlCol="0">
            <a:spAutoFit/>
          </a:bodyPr>
          <a:lstStyle/>
          <a:p>
            <a:pPr algn="r" rtl="1"/>
            <a:r>
              <a:rPr lang="ar-DZ" sz="2400" b="1" dirty="0">
                <a:solidFill>
                  <a:schemeClr val="bg1"/>
                </a:solidFill>
              </a:rPr>
              <a:t>الحلول المقترحة تتمثل في:</a:t>
            </a:r>
          </a:p>
          <a:p>
            <a:pPr algn="r" rtl="1"/>
            <a:r>
              <a:rPr lang="ar-DZ" sz="2400" b="1" dirty="0">
                <a:solidFill>
                  <a:schemeClr val="bg1"/>
                </a:solidFill>
              </a:rPr>
              <a:t>1_استخدام تقنيات التحليل الذكي للبيانات</a:t>
            </a:r>
          </a:p>
          <a:p>
            <a:pPr algn="r" rtl="1"/>
            <a:r>
              <a:rPr lang="ar-DZ" sz="2400" b="1" dirty="0">
                <a:solidFill>
                  <a:schemeClr val="bg1"/>
                </a:solidFill>
              </a:rPr>
              <a:t>الاستثمار في تقنيات ادارة البيانات الحديثة مثل قواعد البيانات السحابية</a:t>
            </a:r>
          </a:p>
          <a:p>
            <a:pPr algn="r" rtl="1"/>
            <a:r>
              <a:rPr lang="ar-DZ" sz="2400" b="1" dirty="0">
                <a:solidFill>
                  <a:schemeClr val="bg1"/>
                </a:solidFill>
              </a:rPr>
              <a:t>2_ تقديم تدريب مكثف للموظفين على التقنيات الجديدة وتعزيز فهمهم لكيفية استفادتهم من هذه الأدوات في تحسين </a:t>
            </a:r>
            <a:r>
              <a:rPr lang="ar-DZ" sz="2400" b="1" dirty="0" err="1">
                <a:solidFill>
                  <a:schemeClr val="bg1"/>
                </a:solidFill>
              </a:rPr>
              <a:t>كفائتهم</a:t>
            </a:r>
            <a:endParaRPr lang="ar-DZ" sz="2400" b="1" dirty="0">
              <a:solidFill>
                <a:schemeClr val="bg1"/>
              </a:solidFill>
            </a:endParaRPr>
          </a:p>
          <a:p>
            <a:pPr algn="r" rtl="1"/>
            <a:r>
              <a:rPr lang="ar-DZ" sz="2400" b="1" dirty="0">
                <a:solidFill>
                  <a:schemeClr val="bg1"/>
                </a:solidFill>
              </a:rPr>
              <a:t>3_تبني ثقافة متفتحة على الابتكار والتغيير داخل المنظمة</a:t>
            </a:r>
          </a:p>
          <a:p>
            <a:pPr algn="r" rtl="1" fontAlgn="ctr"/>
            <a:r>
              <a:rPr lang="ar-DZ" sz="2400" b="1" dirty="0">
                <a:solidFill>
                  <a:schemeClr val="bg1"/>
                </a:solidFill>
              </a:rPr>
              <a:t>4_اعتماد سياسات أمنية صارمة </a:t>
            </a:r>
          </a:p>
          <a:p>
            <a:pPr algn="r" rtl="1" fontAlgn="ctr"/>
            <a:r>
              <a:rPr lang="ar-DZ" sz="2400" b="1" dirty="0">
                <a:solidFill>
                  <a:schemeClr val="bg1"/>
                </a:solidFill>
              </a:rPr>
              <a:t>5_استخدام منصات موحدة ومتكاملة تجمع بين الأنظمة المختلفة وتمكن من تدفق البيانات بسلالة بين الاقسام المختلفة</a:t>
            </a:r>
          </a:p>
          <a:p>
            <a:pPr algn="r" rtl="1" fontAlgn="ctr"/>
            <a:r>
              <a:rPr lang="ar-DZ" sz="2400" b="1" dirty="0">
                <a:solidFill>
                  <a:schemeClr val="bg1"/>
                </a:solidFill>
              </a:rPr>
              <a:t>6_البحث عن حلول منخفضة التكلفة أو استخدام الحلول السحابية التي توفر الوصول الى هذه التقنيات دون الحاجة الى استثمارات ضخمة.</a:t>
            </a:r>
          </a:p>
          <a:p>
            <a:pPr algn="r" rtl="1" fontAlgn="ctr"/>
            <a:r>
              <a:rPr lang="ar-DZ" sz="2400" b="1" dirty="0">
                <a:solidFill>
                  <a:schemeClr val="bg1"/>
                </a:solidFill>
              </a:rPr>
              <a:t>7 _توفير برامج تدريب مستمر للموظفين لضمان تطوير مهاراتهم التقنية</a:t>
            </a:r>
            <a:br>
              <a:rPr lang="ar-DZ" sz="2000" dirty="0"/>
            </a:br>
            <a:endParaRPr lang="fr-FR" sz="2000" b="1" dirty="0"/>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流程图: 过程 35"/>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4" name="ZoneTexte 3"/>
          <p:cNvSpPr txBox="1"/>
          <p:nvPr/>
        </p:nvSpPr>
        <p:spPr>
          <a:xfrm>
            <a:off x="2079321" y="253225"/>
            <a:ext cx="7340252" cy="1200329"/>
          </a:xfrm>
          <a:prstGeom prst="rect">
            <a:avLst/>
          </a:prstGeom>
          <a:noFill/>
        </p:spPr>
        <p:txBody>
          <a:bodyPr wrap="square" rtlCol="0">
            <a:spAutoFit/>
          </a:bodyPr>
          <a:lstStyle/>
          <a:p>
            <a:pPr algn="ctr" rtl="1"/>
            <a:r>
              <a:rPr lang="ar-DZ"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المطلب الرابع :امثلة عن المنظمات الذكية</a:t>
            </a:r>
            <a:r>
              <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ar-DZ"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التي تعتمد على ذكاء الاصطناعي</a:t>
            </a:r>
            <a:endPar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ZoneTexte 4"/>
          <p:cNvSpPr txBox="1"/>
          <p:nvPr/>
        </p:nvSpPr>
        <p:spPr>
          <a:xfrm>
            <a:off x="701458" y="1491132"/>
            <a:ext cx="10935221" cy="4893647"/>
          </a:xfrm>
          <a:prstGeom prst="rect">
            <a:avLst/>
          </a:prstGeom>
          <a:noFill/>
        </p:spPr>
        <p:txBody>
          <a:bodyPr wrap="square" rtlCol="0">
            <a:spAutoFit/>
          </a:bodyPr>
          <a:lstStyle/>
          <a:p>
            <a:pPr algn="r" rtl="1" fontAlgn="ctr"/>
            <a:r>
              <a:rPr lang="fr-FR" sz="2400" b="1" dirty="0">
                <a:solidFill>
                  <a:srgbClr val="FF0000"/>
                </a:solidFill>
                <a:effectLst>
                  <a:outerShdw blurRad="38100" dist="38100" dir="2700000" algn="tl">
                    <a:srgbClr val="000000">
                      <a:alpha val="43137"/>
                    </a:srgbClr>
                  </a:outerShdw>
                </a:effectLst>
              </a:rPr>
              <a:t>GOOGEL </a:t>
            </a:r>
            <a:r>
              <a:rPr lang="ar-DZ" sz="2400" b="1" dirty="0">
                <a:solidFill>
                  <a:srgbClr val="FF0000"/>
                </a:solidFill>
                <a:effectLst>
                  <a:outerShdw blurRad="38100" dist="38100" dir="2700000" algn="tl">
                    <a:srgbClr val="000000">
                      <a:alpha val="43137"/>
                    </a:srgbClr>
                  </a:outerShdw>
                </a:effectLst>
              </a:rPr>
              <a:t>و </a:t>
            </a:r>
            <a:r>
              <a:rPr lang="fr-FR" sz="2400" b="1" dirty="0">
                <a:solidFill>
                  <a:srgbClr val="FF0000"/>
                </a:solidFill>
                <a:effectLst>
                  <a:outerShdw blurRad="38100" dist="38100" dir="2700000" algn="tl">
                    <a:srgbClr val="000000">
                      <a:alpha val="43137"/>
                    </a:srgbClr>
                  </a:outerShdw>
                </a:effectLst>
              </a:rPr>
              <a:t>AMAZON</a:t>
            </a:r>
            <a:r>
              <a:rPr lang="ar-DZ" sz="2400" b="1" dirty="0">
                <a:solidFill>
                  <a:srgbClr val="FF0000"/>
                </a:solidFill>
                <a:effectLst>
                  <a:outerShdw blurRad="38100" dist="38100" dir="2700000" algn="tl">
                    <a:srgbClr val="000000">
                      <a:alpha val="43137"/>
                    </a:srgbClr>
                  </a:outerShdw>
                </a:effectLst>
              </a:rPr>
              <a:t>و </a:t>
            </a:r>
            <a:r>
              <a:rPr lang="fr-FR" sz="2400" b="1" dirty="0">
                <a:solidFill>
                  <a:srgbClr val="FF0000"/>
                </a:solidFill>
                <a:effectLst>
                  <a:outerShdw blurRad="38100" dist="38100" dir="2700000" algn="tl">
                    <a:srgbClr val="000000">
                      <a:alpha val="43137"/>
                    </a:srgbClr>
                  </a:outerShdw>
                </a:effectLst>
              </a:rPr>
              <a:t>MICROSOFT</a:t>
            </a:r>
            <a:r>
              <a:rPr lang="ar-DZ" sz="2400" b="1" dirty="0"/>
              <a:t>: تستخدم هذه الشركات العملاقة الذكاء الاصطناعي في محركات البحث المساعدين الصوتيين خدمات الحوسبة السحابية، والتسويق المستهدف.</a:t>
            </a:r>
          </a:p>
          <a:p>
            <a:pPr algn="r" rtl="1" fontAlgn="ctr"/>
            <a:r>
              <a:rPr lang="fr-FR" sz="2400" b="1" dirty="0">
                <a:solidFill>
                  <a:srgbClr val="FF0000"/>
                </a:solidFill>
                <a:effectLst>
                  <a:outerShdw blurRad="38100" dist="38100" dir="2700000" algn="tl">
                    <a:srgbClr val="000000">
                      <a:alpha val="43137"/>
                    </a:srgbClr>
                  </a:outerShdw>
                </a:effectLst>
              </a:rPr>
              <a:t>NETFLIX</a:t>
            </a:r>
            <a:r>
              <a:rPr lang="ar-DZ" sz="2400" b="1" dirty="0">
                <a:solidFill>
                  <a:srgbClr val="FF0000"/>
                </a:solidFill>
              </a:rPr>
              <a:t>: </a:t>
            </a:r>
            <a:r>
              <a:rPr lang="ar-DZ" sz="2400" b="1" dirty="0"/>
              <a:t>تعتمد على خوارزميات التعلم الآلي لتقديم توصيات أفلام ومسلسلات مخصصة لكل مستخدم. </a:t>
            </a:r>
            <a:endParaRPr lang="fr-FR" sz="2400" b="1" dirty="0"/>
          </a:p>
          <a:p>
            <a:pPr algn="r" rtl="1" fontAlgn="ctr"/>
            <a:r>
              <a:rPr lang="fr-FR" sz="2400" b="1" dirty="0">
                <a:solidFill>
                  <a:srgbClr val="FF0000"/>
                </a:solidFill>
                <a:effectLst>
                  <a:outerShdw blurRad="38100" dist="38100" dir="2700000" algn="tl">
                    <a:srgbClr val="000000">
                      <a:alpha val="43137"/>
                    </a:srgbClr>
                  </a:outerShdw>
                </a:effectLst>
              </a:rPr>
              <a:t>SPOTIFY</a:t>
            </a:r>
            <a:r>
              <a:rPr lang="ar-DZ" sz="2400" b="1" dirty="0">
                <a:solidFill>
                  <a:srgbClr val="FF0000"/>
                </a:solidFill>
              </a:rPr>
              <a:t>: </a:t>
            </a:r>
            <a:r>
              <a:rPr lang="ar-DZ" sz="2400" b="1" dirty="0"/>
              <a:t>تستخدم الذكاء الاصطناعي لإنشاء قوائم تشغيل مخصصة بناءً على تفضيلات المستخدم الموسيقية. </a:t>
            </a:r>
          </a:p>
          <a:p>
            <a:pPr algn="r" rtl="1" fontAlgn="ctr"/>
            <a:r>
              <a:rPr lang="fr-FR" sz="2400" b="1" dirty="0">
                <a:solidFill>
                  <a:srgbClr val="FF0000"/>
                </a:solidFill>
                <a:effectLst>
                  <a:outerShdw blurRad="38100" dist="38100" dir="2700000" algn="tl">
                    <a:srgbClr val="000000">
                      <a:alpha val="43137"/>
                    </a:srgbClr>
                  </a:outerShdw>
                </a:effectLst>
              </a:rPr>
              <a:t>IBM WATSON</a:t>
            </a:r>
            <a:r>
              <a:rPr lang="ar-DZ" sz="2400" b="1" dirty="0">
                <a:solidFill>
                  <a:srgbClr val="FF0000"/>
                </a:solidFill>
              </a:rPr>
              <a:t>: </a:t>
            </a:r>
            <a:r>
              <a:rPr lang="ar-DZ" sz="2400" b="1" dirty="0"/>
              <a:t>يستخدم في تحليل كميات هائلة من البيانات الطبية لتشخيص الأمراض وتطوير علاجات جديدة. </a:t>
            </a:r>
          </a:p>
          <a:p>
            <a:pPr algn="r" rtl="1" fontAlgn="ctr"/>
            <a:r>
              <a:rPr lang="fr-FR" sz="2400" b="1" dirty="0">
                <a:solidFill>
                  <a:srgbClr val="FF0000"/>
                </a:solidFill>
                <a:effectLst>
                  <a:outerShdw blurRad="38100" dist="38100" dir="2700000" algn="tl">
                    <a:srgbClr val="000000">
                      <a:alpha val="43137"/>
                    </a:srgbClr>
                  </a:outerShdw>
                </a:effectLst>
              </a:rPr>
              <a:t>AMAZON</a:t>
            </a:r>
            <a:r>
              <a:rPr lang="ar-DZ" sz="2400" b="1" dirty="0">
                <a:solidFill>
                  <a:srgbClr val="FF0000"/>
                </a:solidFill>
              </a:rPr>
              <a:t>: </a:t>
            </a:r>
            <a:r>
              <a:rPr lang="ar-DZ" sz="2400" b="1" dirty="0"/>
              <a:t>تستخدم الذكاء الاصطناعي في إدارة سلسلة التوريد التوصيات والخدمة اللوجستية. </a:t>
            </a:r>
          </a:p>
          <a:p>
            <a:pPr algn="r" rtl="1" fontAlgn="ctr"/>
            <a:r>
              <a:rPr lang="fr-FR" sz="2400" b="1" dirty="0">
                <a:solidFill>
                  <a:srgbClr val="FF0000"/>
                </a:solidFill>
                <a:effectLst>
                  <a:outerShdw blurRad="38100" dist="38100" dir="2700000" algn="tl">
                    <a:srgbClr val="000000">
                      <a:alpha val="43137"/>
                    </a:srgbClr>
                  </a:outerShdw>
                </a:effectLst>
              </a:rPr>
              <a:t>ALIBNA</a:t>
            </a:r>
            <a:r>
              <a:rPr lang="ar-DZ" sz="2400" b="1" dirty="0">
                <a:solidFill>
                  <a:srgbClr val="FF0000"/>
                </a:solidFill>
              </a:rPr>
              <a:t>:</a:t>
            </a:r>
            <a:r>
              <a:rPr lang="ar-DZ" sz="2400" b="1" dirty="0"/>
              <a:t> تستخدم الذكاء الاصطناعي في التسويق الرقمي خدمة العملاء، والكشف عن الاحتيال. </a:t>
            </a:r>
          </a:p>
          <a:p>
            <a:pPr algn="r" rtl="1" fontAlgn="ctr"/>
            <a:r>
              <a:rPr lang="fr-FR" sz="2400" b="1" dirty="0">
                <a:solidFill>
                  <a:srgbClr val="FF0000"/>
                </a:solidFill>
                <a:effectLst>
                  <a:outerShdw blurRad="38100" dist="38100" dir="2700000" algn="tl">
                    <a:srgbClr val="000000">
                      <a:alpha val="43137"/>
                    </a:srgbClr>
                  </a:outerShdw>
                </a:effectLst>
              </a:rPr>
              <a:t>TESLA</a:t>
            </a:r>
            <a:r>
              <a:rPr lang="ar-DZ" sz="2400" b="1" dirty="0">
                <a:solidFill>
                  <a:srgbClr val="FF0000"/>
                </a:solidFill>
              </a:rPr>
              <a:t> :</a:t>
            </a:r>
            <a:r>
              <a:rPr lang="ar-DZ" sz="2400" b="1" dirty="0"/>
              <a:t>تستخدم الذكاء الاصطناعي في نظام القيادة الذاتية تحسين أداء المحرك، وتوفير تجربة قيادة مخصصة</a:t>
            </a:r>
            <a:endParaRPr lang="fr-FR" sz="2400" b="1" dirty="0"/>
          </a:p>
          <a:p>
            <a:pPr algn="r" rtl="1" fontAlgn="ctr"/>
            <a:r>
              <a:rPr lang="fr-FR" sz="2400" b="1" dirty="0" err="1">
                <a:solidFill>
                  <a:srgbClr val="FF0000"/>
                </a:solidFill>
                <a:effectLst>
                  <a:outerShdw blurRad="38100" dist="38100" dir="2700000" algn="tl">
                    <a:srgbClr val="000000">
                      <a:alpha val="43137"/>
                    </a:srgbClr>
                  </a:outerShdw>
                </a:effectLst>
              </a:rPr>
              <a:t>Skandia</a:t>
            </a:r>
            <a:r>
              <a:rPr lang="ar-DZ" sz="2400" b="1" dirty="0">
                <a:solidFill>
                  <a:srgbClr val="FF0000"/>
                </a:solidFill>
              </a:rPr>
              <a:t>: ت</a:t>
            </a:r>
            <a:r>
              <a:rPr lang="ar-DZ" sz="2400" b="1" dirty="0"/>
              <a:t>ستخدم الذكاء الاصطناعي للكشف عن عمليات الاحتيال، تقييم المخاطر الائتمانية وتقديم خدمات مصرفية مخصصة</a:t>
            </a:r>
            <a:r>
              <a:rPr lang="ar-DZ" sz="2000" b="1" dirty="0"/>
              <a:t>.</a:t>
            </a: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703264" y="491548"/>
            <a:ext cx="9391650" cy="5791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13" name="矩形 12"/>
          <p:cNvSpPr/>
          <p:nvPr/>
        </p:nvSpPr>
        <p:spPr>
          <a:xfrm>
            <a:off x="0" y="1739900"/>
            <a:ext cx="12192000" cy="33401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32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pic>
        <p:nvPicPr>
          <p:cNvPr id="19" name="图片 18"/>
          <p:cNvPicPr>
            <a:picLocks noChangeAspect="1"/>
          </p:cNvPicPr>
          <p:nvPr/>
        </p:nvPicPr>
        <p:blipFill rotWithShape="1">
          <a:blip r:embed="rId3" cstate="email"/>
          <a:srcRect l="12796" t="5159" r="2141" b="3807"/>
          <a:stretch>
            <a:fillRect/>
          </a:stretch>
        </p:blipFill>
        <p:spPr>
          <a:xfrm>
            <a:off x="0" y="1202748"/>
            <a:ext cx="6350158" cy="4368800"/>
          </a:xfrm>
          <a:prstGeom prst="rect">
            <a:avLst/>
          </a:prstGeom>
        </p:spPr>
      </p:pic>
      <p:sp>
        <p:nvSpPr>
          <p:cNvPr id="3" name="Rectangle 2"/>
          <p:cNvSpPr/>
          <p:nvPr/>
        </p:nvSpPr>
        <p:spPr>
          <a:xfrm>
            <a:off x="6751529" y="2129424"/>
            <a:ext cx="4822520" cy="26555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7498402" y="3002427"/>
            <a:ext cx="3078256" cy="769441"/>
          </a:xfrm>
          <a:prstGeom prst="rect">
            <a:avLst/>
          </a:prstGeom>
          <a:noFill/>
        </p:spPr>
        <p:txBody>
          <a:bodyPr wrap="square" rtlCol="0">
            <a:spAutoFit/>
          </a:bodyPr>
          <a:lstStyle/>
          <a:p>
            <a:pPr algn="ctr" rtl="1"/>
            <a:r>
              <a:rPr lang="ar-DZ" sz="4400" b="1" dirty="0"/>
              <a:t>الخاتمة</a:t>
            </a:r>
            <a:r>
              <a:rPr lang="ar-DZ" sz="4000" dirty="0"/>
              <a:t>:</a:t>
            </a:r>
            <a:endParaRPr lang="fr-FR" sz="4000" dirty="0"/>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out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流程图: 过程 32"/>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2" name="ZoneTexte 1"/>
          <p:cNvSpPr txBox="1"/>
          <p:nvPr/>
        </p:nvSpPr>
        <p:spPr>
          <a:xfrm>
            <a:off x="4070959" y="538619"/>
            <a:ext cx="3156559" cy="1107996"/>
          </a:xfrm>
          <a:prstGeom prst="rect">
            <a:avLst/>
          </a:prstGeom>
          <a:noFill/>
        </p:spPr>
        <p:txBody>
          <a:bodyPr wrap="square" rtlCol="0">
            <a:spAutoFit/>
          </a:bodyPr>
          <a:lstStyle/>
          <a:p>
            <a:pPr algn="ctr" rtl="1"/>
            <a:r>
              <a:rPr lang="ar-DZ"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الخاتمة:</a:t>
            </a:r>
            <a:endParaRPr lang="fr-FR"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Rectangle 7"/>
          <p:cNvSpPr/>
          <p:nvPr/>
        </p:nvSpPr>
        <p:spPr>
          <a:xfrm>
            <a:off x="1152395" y="1440493"/>
            <a:ext cx="9457150" cy="5123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1665962" y="1766170"/>
            <a:ext cx="8517697" cy="459705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3096016" y="2447793"/>
            <a:ext cx="5999967" cy="3108543"/>
          </a:xfrm>
          <a:prstGeom prst="rect">
            <a:avLst/>
          </a:prstGeom>
          <a:noFill/>
        </p:spPr>
        <p:txBody>
          <a:bodyPr wrap="square" rtlCol="0">
            <a:spAutoFit/>
          </a:bodyPr>
          <a:lstStyle/>
          <a:p>
            <a:pPr algn="ctr" rtl="1"/>
            <a:r>
              <a:rPr lang="ar-DZ" sz="2800" dirty="0"/>
              <a:t>في الختام تبرز المنظمات الذكية كنموذج حديث لإدارة الأعمال، حيث تجمع بين المرونة والابتكار والاستدامة . من خلال تبني </a:t>
            </a:r>
            <a:r>
              <a:rPr lang="ar-DZ" sz="2800" dirty="0" err="1"/>
              <a:t>التيكنولوجيا</a:t>
            </a:r>
            <a:r>
              <a:rPr lang="ar-DZ" sz="2800" dirty="0"/>
              <a:t> الحديثة ، وبناء ثقافة تعليمية مستمرة و تشجيع المشاركة الفعالة للموظفين ، تستطيع هذه المنظمات ان تتكيف بنجاح مع المتغيرات البيئية وأن تحقق اهدافها </a:t>
            </a:r>
            <a:r>
              <a:rPr lang="ar-DZ" sz="2800" dirty="0" err="1"/>
              <a:t>الإستراتيجية</a:t>
            </a:r>
            <a:endParaRPr lang="fr-FR" sz="2800" dirty="0"/>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p:cNvPicPr>
            <a:picLocks noChangeAspect="1"/>
          </p:cNvPicPr>
          <p:nvPr/>
        </p:nvPicPr>
        <p:blipFill rotWithShape="1">
          <a:blip r:embed="rId3" cstate="email"/>
          <a:srcRect t="14373" r="49953"/>
          <a:stretch>
            <a:fillRect/>
          </a:stretch>
        </p:blipFill>
        <p:spPr>
          <a:xfrm>
            <a:off x="0" y="0"/>
            <a:ext cx="6235149" cy="6858000"/>
          </a:xfrm>
          <a:prstGeom prst="rect">
            <a:avLst/>
          </a:prstGeom>
        </p:spPr>
      </p:pic>
      <p:sp>
        <p:nvSpPr>
          <p:cNvPr id="4" name="矩形 3"/>
          <p:cNvSpPr/>
          <p:nvPr/>
        </p:nvSpPr>
        <p:spPr>
          <a:xfrm>
            <a:off x="5109823" y="355600"/>
            <a:ext cx="6540500" cy="617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ontserrat SemiBold" panose="00000700000000000000" charset="0"/>
              <a:cs typeface="Montserrat SemiBold" panose="00000700000000000000" charset="0"/>
            </a:endParaRPr>
          </a:p>
        </p:txBody>
      </p:sp>
      <p:sp>
        <p:nvSpPr>
          <p:cNvPr id="2" name="流程图: 过程 1"/>
          <p:cNvSpPr/>
          <p:nvPr/>
        </p:nvSpPr>
        <p:spPr>
          <a:xfrm flipH="1">
            <a:off x="1629320" y="714847"/>
            <a:ext cx="9730845" cy="5842381"/>
          </a:xfrm>
          <a:prstGeom prst="flowChartProcess">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5" name="Rectangle 4"/>
          <p:cNvSpPr/>
          <p:nvPr/>
        </p:nvSpPr>
        <p:spPr>
          <a:xfrm>
            <a:off x="4377845" y="40240"/>
            <a:ext cx="4503108" cy="923330"/>
          </a:xfrm>
          <a:prstGeom prst="rect">
            <a:avLst/>
          </a:prstGeom>
          <a:noFill/>
        </p:spPr>
        <p:txBody>
          <a:bodyPr wrap="square" lIns="91440" tIns="45720" rIns="91440" bIns="45720">
            <a:spAutoFit/>
          </a:bodyPr>
          <a:lstStyle/>
          <a:p>
            <a:pPr algn="ctr"/>
            <a:r>
              <a:rPr lang="ar-DZ"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خطة البحث:</a:t>
            </a:r>
            <a:endParaRPr lang="fr-FR"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7" name="ZoneTexte 6"/>
          <p:cNvSpPr txBox="1"/>
          <p:nvPr/>
        </p:nvSpPr>
        <p:spPr>
          <a:xfrm>
            <a:off x="2141951" y="714847"/>
            <a:ext cx="8679130" cy="5693866"/>
          </a:xfrm>
          <a:prstGeom prst="rect">
            <a:avLst/>
          </a:prstGeom>
          <a:noFill/>
        </p:spPr>
        <p:txBody>
          <a:bodyPr wrap="square" rtlCol="0">
            <a:spAutoFit/>
          </a:bodyPr>
          <a:lstStyle/>
          <a:p>
            <a:pPr marL="457200" indent="-457200" algn="r" rtl="1">
              <a:buFont typeface="Wingdings" pitchFamily="2" charset="2"/>
              <a:buChar char="§"/>
            </a:pPr>
            <a:r>
              <a:rPr lang="ar-DZ" sz="2800" b="1" dirty="0"/>
              <a:t>المقدمة </a:t>
            </a:r>
          </a:p>
          <a:p>
            <a:pPr marL="342900" indent="-342900" algn="r" rtl="1">
              <a:buFont typeface="Wingdings" pitchFamily="2" charset="2"/>
              <a:buChar char="v"/>
            </a:pPr>
            <a:r>
              <a:rPr lang="ar-DZ" sz="2800" b="1" dirty="0"/>
              <a:t>المبحث الاول: ماهية المنظمات الذكية</a:t>
            </a:r>
          </a:p>
          <a:p>
            <a:pPr marL="457200" indent="-457200" algn="r" rtl="1">
              <a:buFont typeface="Courier New" pitchFamily="49" charset="0"/>
              <a:buChar char="o"/>
            </a:pPr>
            <a:r>
              <a:rPr lang="ar-DZ" sz="2800" b="1" dirty="0"/>
              <a:t> المطلب الاول: تعريف المنظمات الذكية واركانها</a:t>
            </a:r>
          </a:p>
          <a:p>
            <a:pPr marL="457200" indent="-457200" algn="r" rtl="1">
              <a:buFont typeface="Courier New" pitchFamily="49" charset="0"/>
              <a:buChar char="o"/>
            </a:pPr>
            <a:r>
              <a:rPr lang="ar-DZ" sz="2800" b="1" dirty="0"/>
              <a:t>المطلب الثاني : خصائص و أهمية المنظمات الذ كية </a:t>
            </a:r>
          </a:p>
          <a:p>
            <a:pPr marL="457200" indent="-457200" algn="r" rtl="1">
              <a:buFont typeface="Courier New" pitchFamily="49" charset="0"/>
              <a:buChar char="o"/>
            </a:pPr>
            <a:r>
              <a:rPr lang="ar-DZ" sz="2800" b="1" dirty="0"/>
              <a:t>المطلب الثالث  : مبادئ المنظمات الذكية </a:t>
            </a:r>
          </a:p>
          <a:p>
            <a:pPr marL="457200" indent="-457200" algn="r" rtl="1">
              <a:buFont typeface="Courier New" pitchFamily="49" charset="0"/>
              <a:buChar char="o"/>
            </a:pPr>
            <a:r>
              <a:rPr lang="ar-DZ" sz="2800" b="1" dirty="0"/>
              <a:t>المطلب الرابع  : أهداف المنظمات الذكية .</a:t>
            </a:r>
          </a:p>
          <a:p>
            <a:pPr marL="457200" indent="-457200" algn="r" rtl="1">
              <a:buFont typeface="Wingdings" pitchFamily="2" charset="2"/>
              <a:buChar char="v"/>
            </a:pPr>
            <a:r>
              <a:rPr lang="ar-DZ" sz="2800" b="1" dirty="0"/>
              <a:t> المبحث الثاني:  أساسيات حول المنظمات الذكية</a:t>
            </a:r>
          </a:p>
          <a:p>
            <a:pPr marL="457200" indent="-457200" algn="r" rtl="1">
              <a:buFont typeface="Courier New" pitchFamily="49" charset="0"/>
              <a:buChar char="o"/>
            </a:pPr>
            <a:r>
              <a:rPr lang="ar-DZ" sz="2800" b="1" dirty="0"/>
              <a:t>المطلب الاول  : الفرق بين المنظمات الذكية و المنظمات التقليدية</a:t>
            </a:r>
          </a:p>
          <a:p>
            <a:pPr marL="457200" indent="-457200" algn="r" rtl="1">
              <a:buFont typeface="Courier New" pitchFamily="49" charset="0"/>
              <a:buChar char="o"/>
            </a:pPr>
            <a:r>
              <a:rPr lang="ar-DZ" sz="2800" b="1" dirty="0"/>
              <a:t>المطلب الثاني:  تأثير الذكاء </a:t>
            </a:r>
            <a:r>
              <a:rPr lang="ar-DZ" sz="2800" b="1" dirty="0" err="1"/>
              <a:t>الإصطناعي</a:t>
            </a:r>
            <a:r>
              <a:rPr lang="ar-DZ" sz="2800" b="1" dirty="0"/>
              <a:t> على المنظمات الذكية </a:t>
            </a:r>
          </a:p>
          <a:p>
            <a:pPr marL="457200" indent="-457200" algn="r" rtl="1">
              <a:buFont typeface="Courier New" pitchFamily="49" charset="0"/>
              <a:buChar char="o"/>
            </a:pPr>
            <a:r>
              <a:rPr lang="ar-DZ" sz="2800" b="1" dirty="0"/>
              <a:t>المطلب الثالث : التحديات التي تواجهها المنظمات الذ كية وحلول المقترحة </a:t>
            </a:r>
          </a:p>
          <a:p>
            <a:pPr marL="457200" indent="-457200" algn="r" rtl="1">
              <a:buFont typeface="Courier New" pitchFamily="49" charset="0"/>
              <a:buChar char="o"/>
            </a:pPr>
            <a:r>
              <a:rPr lang="ar-DZ" sz="2800" b="1" dirty="0"/>
              <a:t>المطلب الرابع: أمثلة عن المنظمات الذكية تستخدم الذكاء الاصطناعي</a:t>
            </a:r>
          </a:p>
          <a:p>
            <a:pPr marL="457200" indent="-457200" algn="r" rtl="1">
              <a:buFont typeface="Wingdings" pitchFamily="2" charset="2"/>
              <a:buChar char="§"/>
            </a:pPr>
            <a:r>
              <a:rPr lang="ar-DZ" sz="2800" b="1" dirty="0"/>
              <a:t>الخاتمة:</a:t>
            </a:r>
            <a:endParaRPr lang="fr-FR" sz="2800" b="1" dirty="0"/>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03264" y="491548"/>
            <a:ext cx="9391650" cy="5791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12" name="矩形 11"/>
          <p:cNvSpPr/>
          <p:nvPr/>
        </p:nvSpPr>
        <p:spPr>
          <a:xfrm>
            <a:off x="0" y="1752600"/>
            <a:ext cx="12192000" cy="33401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32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pic>
        <p:nvPicPr>
          <p:cNvPr id="13" name="图片 12"/>
          <p:cNvPicPr>
            <a:picLocks noChangeAspect="1"/>
          </p:cNvPicPr>
          <p:nvPr/>
        </p:nvPicPr>
        <p:blipFill rotWithShape="1">
          <a:blip r:embed="rId3" cstate="email"/>
          <a:srcRect l="12796" t="5159" r="2141" b="3807"/>
          <a:stretch>
            <a:fillRect/>
          </a:stretch>
        </p:blipFill>
        <p:spPr>
          <a:xfrm>
            <a:off x="601249" y="1176655"/>
            <a:ext cx="5244734" cy="3608287"/>
          </a:xfrm>
          <a:prstGeom prst="rect">
            <a:avLst/>
          </a:prstGeom>
        </p:spPr>
      </p:pic>
      <p:sp>
        <p:nvSpPr>
          <p:cNvPr id="3" name="Rectangle 2"/>
          <p:cNvSpPr/>
          <p:nvPr/>
        </p:nvSpPr>
        <p:spPr>
          <a:xfrm>
            <a:off x="7102258" y="2542784"/>
            <a:ext cx="3206663" cy="1152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800" b="1" dirty="0">
                <a:solidFill>
                  <a:schemeClr val="tx1"/>
                </a:solidFill>
              </a:rPr>
              <a:t>المقدمة: </a:t>
            </a:r>
            <a:endParaRPr lang="fr-FR" sz="4800" b="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out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bwMode="auto">
          <a:xfrm>
            <a:off x="-1020" y="566715"/>
            <a:ext cx="5132830" cy="2929740"/>
            <a:chOff x="8540751" y="4843463"/>
            <a:chExt cx="8012112" cy="4562475"/>
          </a:xfrm>
          <a:effectLst/>
        </p:grpSpPr>
        <p:sp>
          <p:nvSpPr>
            <p:cNvPr id="18" name="îṣļîḑé-任意多边形: 形状 4"/>
            <p:cNvSpPr/>
            <p:nvPr/>
          </p:nvSpPr>
          <p:spPr bwMode="auto">
            <a:xfrm>
              <a:off x="9321800" y="4843463"/>
              <a:ext cx="6480176" cy="4421188"/>
            </a:xfrm>
            <a:custGeom>
              <a:avLst/>
              <a:gdLst>
                <a:gd name="T0" fmla="*/ 17508 w 18000"/>
                <a:gd name="T1" fmla="*/ 12280 h 12281"/>
                <a:gd name="T2" fmla="*/ 491 w 18000"/>
                <a:gd name="T3" fmla="*/ 12280 h 12281"/>
                <a:gd name="T4" fmla="*/ 0 w 18000"/>
                <a:gd name="T5" fmla="*/ 11792 h 12281"/>
                <a:gd name="T6" fmla="*/ 0 w 18000"/>
                <a:gd name="T7" fmla="*/ 488 h 12281"/>
                <a:gd name="T8" fmla="*/ 491 w 18000"/>
                <a:gd name="T9" fmla="*/ 0 h 12281"/>
                <a:gd name="T10" fmla="*/ 17508 w 18000"/>
                <a:gd name="T11" fmla="*/ 0 h 12281"/>
                <a:gd name="T12" fmla="*/ 17999 w 18000"/>
                <a:gd name="T13" fmla="*/ 488 h 12281"/>
                <a:gd name="T14" fmla="*/ 17999 w 18000"/>
                <a:gd name="T15" fmla="*/ 11792 h 12281"/>
                <a:gd name="T16" fmla="*/ 17508 w 18000"/>
                <a:gd name="T17" fmla="*/ 12280 h 122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0"/>
                <a:gd name="T28" fmla="*/ 0 h 12281"/>
                <a:gd name="T29" fmla="*/ 18000 w 18000"/>
                <a:gd name="T30" fmla="*/ 12281 h 1228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0" h="12281">
                  <a:moveTo>
                    <a:pt x="17508" y="12280"/>
                  </a:moveTo>
                  <a:lnTo>
                    <a:pt x="491" y="12280"/>
                  </a:lnTo>
                  <a:cubicBezTo>
                    <a:pt x="220" y="12280"/>
                    <a:pt x="0" y="12061"/>
                    <a:pt x="0" y="11792"/>
                  </a:cubicBezTo>
                  <a:lnTo>
                    <a:pt x="0" y="488"/>
                  </a:lnTo>
                  <a:cubicBezTo>
                    <a:pt x="0" y="219"/>
                    <a:pt x="220" y="0"/>
                    <a:pt x="491" y="0"/>
                  </a:cubicBezTo>
                  <a:lnTo>
                    <a:pt x="17508" y="0"/>
                  </a:lnTo>
                  <a:cubicBezTo>
                    <a:pt x="17779" y="0"/>
                    <a:pt x="17999" y="219"/>
                    <a:pt x="17999" y="488"/>
                  </a:cubicBezTo>
                  <a:lnTo>
                    <a:pt x="17999" y="11792"/>
                  </a:lnTo>
                  <a:cubicBezTo>
                    <a:pt x="17999" y="12061"/>
                    <a:pt x="17779" y="12280"/>
                    <a:pt x="17508" y="12280"/>
                  </a:cubicBezTo>
                </a:path>
              </a:pathLst>
            </a:custGeom>
            <a:solidFill>
              <a:schemeClr val="tx2">
                <a:lumMod val="50000"/>
              </a:schemeClr>
            </a:solidFill>
            <a:ln>
              <a:noFill/>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19" name="îṣļîḑé-任意多边形: 形状 5"/>
            <p:cNvSpPr/>
            <p:nvPr/>
          </p:nvSpPr>
          <p:spPr bwMode="auto">
            <a:xfrm>
              <a:off x="8542336" y="9169402"/>
              <a:ext cx="8008936" cy="142874"/>
            </a:xfrm>
            <a:custGeom>
              <a:avLst/>
              <a:gdLst>
                <a:gd name="T0" fmla="*/ 22247 w 22248"/>
                <a:gd name="T1" fmla="*/ 398 h 657"/>
                <a:gd name="T2" fmla="*/ 21410 w 22248"/>
                <a:gd name="T3" fmla="*/ 656 h 657"/>
                <a:gd name="T4" fmla="*/ 870 w 22248"/>
                <a:gd name="T5" fmla="*/ 656 h 657"/>
                <a:gd name="T6" fmla="*/ 0 w 22248"/>
                <a:gd name="T7" fmla="*/ 398 h 657"/>
                <a:gd name="T8" fmla="*/ 0 w 22248"/>
                <a:gd name="T9" fmla="*/ 0 h 657"/>
                <a:gd name="T10" fmla="*/ 22247 w 22248"/>
                <a:gd name="T11" fmla="*/ 0 h 657"/>
                <a:gd name="T12" fmla="*/ 22247 w 22248"/>
                <a:gd name="T13" fmla="*/ 398 h 657"/>
                <a:gd name="T14" fmla="*/ 0 60000 65536"/>
                <a:gd name="T15" fmla="*/ 0 60000 65536"/>
                <a:gd name="T16" fmla="*/ 0 60000 65536"/>
                <a:gd name="T17" fmla="*/ 0 60000 65536"/>
                <a:gd name="T18" fmla="*/ 0 60000 65536"/>
                <a:gd name="T19" fmla="*/ 0 60000 65536"/>
                <a:gd name="T20" fmla="*/ 0 60000 65536"/>
                <a:gd name="T21" fmla="*/ 0 w 22248"/>
                <a:gd name="T22" fmla="*/ 0 h 657"/>
                <a:gd name="T23" fmla="*/ 22248 w 22248"/>
                <a:gd name="T24" fmla="*/ 657 h 6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248" h="657">
                  <a:moveTo>
                    <a:pt x="22247" y="398"/>
                  </a:moveTo>
                  <a:cubicBezTo>
                    <a:pt x="22247" y="398"/>
                    <a:pt x="21890" y="656"/>
                    <a:pt x="21410" y="656"/>
                  </a:cubicBezTo>
                  <a:lnTo>
                    <a:pt x="870" y="656"/>
                  </a:lnTo>
                  <a:cubicBezTo>
                    <a:pt x="462" y="656"/>
                    <a:pt x="0" y="398"/>
                    <a:pt x="0" y="398"/>
                  </a:cubicBezTo>
                  <a:lnTo>
                    <a:pt x="0" y="0"/>
                  </a:lnTo>
                  <a:lnTo>
                    <a:pt x="22247" y="0"/>
                  </a:lnTo>
                  <a:lnTo>
                    <a:pt x="22247" y="398"/>
                  </a:lnTo>
                </a:path>
              </a:pathLst>
            </a:custGeom>
            <a:solidFill>
              <a:schemeClr val="bg1">
                <a:lumMod val="95000"/>
              </a:schemeClr>
            </a:solidFill>
            <a:ln>
              <a:noFill/>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20" name="îṣļîḑé-任意多边形: 形状 6"/>
            <p:cNvSpPr/>
            <p:nvPr/>
          </p:nvSpPr>
          <p:spPr bwMode="auto">
            <a:xfrm>
              <a:off x="8542339" y="9169399"/>
              <a:ext cx="8008939" cy="236539"/>
            </a:xfrm>
            <a:custGeom>
              <a:avLst/>
              <a:gdLst>
                <a:gd name="T0" fmla="*/ 22247 w 22248"/>
                <a:gd name="T1" fmla="*/ 398 h 657"/>
                <a:gd name="T2" fmla="*/ 21410 w 22248"/>
                <a:gd name="T3" fmla="*/ 656 h 657"/>
                <a:gd name="T4" fmla="*/ 870 w 22248"/>
                <a:gd name="T5" fmla="*/ 656 h 657"/>
                <a:gd name="T6" fmla="*/ 0 w 22248"/>
                <a:gd name="T7" fmla="*/ 398 h 657"/>
                <a:gd name="T8" fmla="*/ 0 w 22248"/>
                <a:gd name="T9" fmla="*/ 0 h 657"/>
                <a:gd name="T10" fmla="*/ 22247 w 22248"/>
                <a:gd name="T11" fmla="*/ 0 h 657"/>
                <a:gd name="T12" fmla="*/ 22247 w 22248"/>
                <a:gd name="T13" fmla="*/ 398 h 657"/>
                <a:gd name="T14" fmla="*/ 0 60000 65536"/>
                <a:gd name="T15" fmla="*/ 0 60000 65536"/>
                <a:gd name="T16" fmla="*/ 0 60000 65536"/>
                <a:gd name="T17" fmla="*/ 0 60000 65536"/>
                <a:gd name="T18" fmla="*/ 0 60000 65536"/>
                <a:gd name="T19" fmla="*/ 0 60000 65536"/>
                <a:gd name="T20" fmla="*/ 0 60000 65536"/>
                <a:gd name="T21" fmla="*/ 0 w 22248"/>
                <a:gd name="T22" fmla="*/ 0 h 657"/>
                <a:gd name="T23" fmla="*/ 22248 w 22248"/>
                <a:gd name="T24" fmla="*/ 657 h 6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248" h="657">
                  <a:moveTo>
                    <a:pt x="22247" y="398"/>
                  </a:moveTo>
                  <a:cubicBezTo>
                    <a:pt x="22247" y="398"/>
                    <a:pt x="21890" y="656"/>
                    <a:pt x="21410" y="656"/>
                  </a:cubicBezTo>
                  <a:lnTo>
                    <a:pt x="870" y="656"/>
                  </a:lnTo>
                  <a:cubicBezTo>
                    <a:pt x="462" y="656"/>
                    <a:pt x="0" y="398"/>
                    <a:pt x="0" y="398"/>
                  </a:cubicBezTo>
                  <a:lnTo>
                    <a:pt x="0" y="0"/>
                  </a:lnTo>
                  <a:lnTo>
                    <a:pt x="22247" y="0"/>
                  </a:lnTo>
                  <a:lnTo>
                    <a:pt x="22247" y="398"/>
                  </a:lnTo>
                </a:path>
              </a:pathLst>
            </a:custGeom>
            <a:noFill/>
            <a:ln w="10080">
              <a:solidFill>
                <a:schemeClr val="tx2"/>
              </a:solidFill>
              <a:miter lim="800000"/>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21" name="îṣļîḑé-任意多边形: 形状 7"/>
            <p:cNvSpPr/>
            <p:nvPr/>
          </p:nvSpPr>
          <p:spPr bwMode="auto">
            <a:xfrm>
              <a:off x="8540751" y="9312275"/>
              <a:ext cx="8012112" cy="93663"/>
            </a:xfrm>
            <a:custGeom>
              <a:avLst/>
              <a:gdLst>
                <a:gd name="T0" fmla="*/ 0 w 22256"/>
                <a:gd name="T1" fmla="*/ 0 h 262"/>
                <a:gd name="T2" fmla="*/ 870 w 22256"/>
                <a:gd name="T3" fmla="*/ 261 h 262"/>
                <a:gd name="T4" fmla="*/ 21418 w 22256"/>
                <a:gd name="T5" fmla="*/ 261 h 262"/>
                <a:gd name="T6" fmla="*/ 22255 w 22256"/>
                <a:gd name="T7" fmla="*/ 0 h 262"/>
                <a:gd name="T8" fmla="*/ 0 w 22256"/>
                <a:gd name="T9" fmla="*/ 0 h 262"/>
                <a:gd name="T10" fmla="*/ 0 60000 65536"/>
                <a:gd name="T11" fmla="*/ 0 60000 65536"/>
                <a:gd name="T12" fmla="*/ 0 60000 65536"/>
                <a:gd name="T13" fmla="*/ 0 60000 65536"/>
                <a:gd name="T14" fmla="*/ 0 60000 65536"/>
                <a:gd name="T15" fmla="*/ 0 w 22256"/>
                <a:gd name="T16" fmla="*/ 0 h 262"/>
                <a:gd name="T17" fmla="*/ 22256 w 22256"/>
                <a:gd name="T18" fmla="*/ 262 h 262"/>
              </a:gdLst>
              <a:ahLst/>
              <a:cxnLst>
                <a:cxn ang="T10">
                  <a:pos x="T0" y="T1"/>
                </a:cxn>
                <a:cxn ang="T11">
                  <a:pos x="T2" y="T3"/>
                </a:cxn>
                <a:cxn ang="T12">
                  <a:pos x="T4" y="T5"/>
                </a:cxn>
                <a:cxn ang="T13">
                  <a:pos x="T6" y="T7"/>
                </a:cxn>
                <a:cxn ang="T14">
                  <a:pos x="T8" y="T9"/>
                </a:cxn>
              </a:cxnLst>
              <a:rect l="T15" t="T16" r="T17" b="T18"/>
              <a:pathLst>
                <a:path w="22256" h="262">
                  <a:moveTo>
                    <a:pt x="0" y="0"/>
                  </a:moveTo>
                  <a:cubicBezTo>
                    <a:pt x="0" y="0"/>
                    <a:pt x="462" y="261"/>
                    <a:pt x="870" y="261"/>
                  </a:cubicBezTo>
                  <a:lnTo>
                    <a:pt x="21418" y="261"/>
                  </a:lnTo>
                  <a:cubicBezTo>
                    <a:pt x="21898" y="261"/>
                    <a:pt x="22255" y="0"/>
                    <a:pt x="22255" y="0"/>
                  </a:cubicBezTo>
                  <a:lnTo>
                    <a:pt x="0" y="0"/>
                  </a:lnTo>
                </a:path>
              </a:pathLst>
            </a:custGeom>
            <a:solidFill>
              <a:schemeClr val="tx2">
                <a:lumMod val="50000"/>
              </a:schemeClr>
            </a:solidFill>
            <a:ln>
              <a:noFill/>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22" name="îṣļîḑé-任意多边形: 形状 8"/>
            <p:cNvSpPr/>
            <p:nvPr/>
          </p:nvSpPr>
          <p:spPr bwMode="auto">
            <a:xfrm>
              <a:off x="11979275" y="9167813"/>
              <a:ext cx="1141413" cy="88900"/>
            </a:xfrm>
            <a:custGeom>
              <a:avLst/>
              <a:gdLst>
                <a:gd name="T0" fmla="*/ 0 w 3171"/>
                <a:gd name="T1" fmla="*/ 0 h 249"/>
                <a:gd name="T2" fmla="*/ 349 w 3171"/>
                <a:gd name="T3" fmla="*/ 248 h 249"/>
                <a:gd name="T4" fmla="*/ 2821 w 3171"/>
                <a:gd name="T5" fmla="*/ 248 h 249"/>
                <a:gd name="T6" fmla="*/ 3170 w 3171"/>
                <a:gd name="T7" fmla="*/ 0 h 249"/>
                <a:gd name="T8" fmla="*/ 0 w 3171"/>
                <a:gd name="T9" fmla="*/ 0 h 249"/>
                <a:gd name="T10" fmla="*/ 0 60000 65536"/>
                <a:gd name="T11" fmla="*/ 0 60000 65536"/>
                <a:gd name="T12" fmla="*/ 0 60000 65536"/>
                <a:gd name="T13" fmla="*/ 0 60000 65536"/>
                <a:gd name="T14" fmla="*/ 0 60000 65536"/>
                <a:gd name="T15" fmla="*/ 0 w 3171"/>
                <a:gd name="T16" fmla="*/ 0 h 249"/>
                <a:gd name="T17" fmla="*/ 3171 w 3171"/>
                <a:gd name="T18" fmla="*/ 249 h 249"/>
              </a:gdLst>
              <a:ahLst/>
              <a:cxnLst>
                <a:cxn ang="T10">
                  <a:pos x="T0" y="T1"/>
                </a:cxn>
                <a:cxn ang="T11">
                  <a:pos x="T2" y="T3"/>
                </a:cxn>
                <a:cxn ang="T12">
                  <a:pos x="T4" y="T5"/>
                </a:cxn>
                <a:cxn ang="T13">
                  <a:pos x="T6" y="T7"/>
                </a:cxn>
                <a:cxn ang="T14">
                  <a:pos x="T8" y="T9"/>
                </a:cxn>
              </a:cxnLst>
              <a:rect l="T15" t="T16" r="T17" b="T18"/>
              <a:pathLst>
                <a:path w="3171" h="249">
                  <a:moveTo>
                    <a:pt x="0" y="0"/>
                  </a:moveTo>
                  <a:cubicBezTo>
                    <a:pt x="49" y="144"/>
                    <a:pt x="187" y="248"/>
                    <a:pt x="349" y="248"/>
                  </a:cubicBezTo>
                  <a:lnTo>
                    <a:pt x="2821" y="248"/>
                  </a:lnTo>
                  <a:cubicBezTo>
                    <a:pt x="2983" y="248"/>
                    <a:pt x="3120" y="144"/>
                    <a:pt x="3170" y="0"/>
                  </a:cubicBezTo>
                  <a:lnTo>
                    <a:pt x="0" y="0"/>
                  </a:lnTo>
                </a:path>
              </a:pathLst>
            </a:custGeom>
            <a:solidFill>
              <a:schemeClr val="tx2">
                <a:lumMod val="50000"/>
              </a:schemeClr>
            </a:solidFill>
            <a:ln>
              <a:noFill/>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23" name="îṣļîḑé-任意多边形: 形状 9"/>
            <p:cNvSpPr/>
            <p:nvPr/>
          </p:nvSpPr>
          <p:spPr bwMode="auto">
            <a:xfrm>
              <a:off x="12571413" y="4937125"/>
              <a:ext cx="38100" cy="36513"/>
            </a:xfrm>
            <a:custGeom>
              <a:avLst/>
              <a:gdLst>
                <a:gd name="T0" fmla="*/ 51 w 104"/>
                <a:gd name="T1" fmla="*/ 102 h 103"/>
                <a:gd name="T2" fmla="*/ 0 w 104"/>
                <a:gd name="T3" fmla="*/ 51 h 103"/>
                <a:gd name="T4" fmla="*/ 51 w 104"/>
                <a:gd name="T5" fmla="*/ 0 h 103"/>
                <a:gd name="T6" fmla="*/ 103 w 104"/>
                <a:gd name="T7" fmla="*/ 51 h 103"/>
                <a:gd name="T8" fmla="*/ 51 w 104"/>
                <a:gd name="T9" fmla="*/ 102 h 103"/>
                <a:gd name="T10" fmla="*/ 0 60000 65536"/>
                <a:gd name="T11" fmla="*/ 0 60000 65536"/>
                <a:gd name="T12" fmla="*/ 0 60000 65536"/>
                <a:gd name="T13" fmla="*/ 0 60000 65536"/>
                <a:gd name="T14" fmla="*/ 0 60000 65536"/>
                <a:gd name="T15" fmla="*/ 0 w 104"/>
                <a:gd name="T16" fmla="*/ 0 h 103"/>
                <a:gd name="T17" fmla="*/ 104 w 104"/>
                <a:gd name="T18" fmla="*/ 103 h 103"/>
              </a:gdLst>
              <a:ahLst/>
              <a:cxnLst>
                <a:cxn ang="T10">
                  <a:pos x="T0" y="T1"/>
                </a:cxn>
                <a:cxn ang="T11">
                  <a:pos x="T2" y="T3"/>
                </a:cxn>
                <a:cxn ang="T12">
                  <a:pos x="T4" y="T5"/>
                </a:cxn>
                <a:cxn ang="T13">
                  <a:pos x="T6" y="T7"/>
                </a:cxn>
                <a:cxn ang="T14">
                  <a:pos x="T8" y="T9"/>
                </a:cxn>
              </a:cxnLst>
              <a:rect l="T15" t="T16" r="T17" b="T18"/>
              <a:pathLst>
                <a:path w="104" h="103">
                  <a:moveTo>
                    <a:pt x="51" y="102"/>
                  </a:moveTo>
                  <a:cubicBezTo>
                    <a:pt x="23" y="102"/>
                    <a:pt x="0" y="79"/>
                    <a:pt x="0" y="51"/>
                  </a:cubicBezTo>
                  <a:cubicBezTo>
                    <a:pt x="0" y="22"/>
                    <a:pt x="23" y="0"/>
                    <a:pt x="51" y="0"/>
                  </a:cubicBezTo>
                  <a:cubicBezTo>
                    <a:pt x="80" y="0"/>
                    <a:pt x="103" y="22"/>
                    <a:pt x="103" y="51"/>
                  </a:cubicBezTo>
                  <a:cubicBezTo>
                    <a:pt x="103" y="79"/>
                    <a:pt x="80" y="102"/>
                    <a:pt x="51" y="102"/>
                  </a:cubicBezTo>
                </a:path>
              </a:pathLst>
            </a:custGeom>
            <a:solidFill>
              <a:srgbClr val="FFFFFF"/>
            </a:solidFill>
            <a:ln>
              <a:noFill/>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sp>
        <p:nvSpPr>
          <p:cNvPr id="4" name="îṣļîḑé-Rectangle 3"/>
          <p:cNvSpPr/>
          <p:nvPr/>
        </p:nvSpPr>
        <p:spPr bwMode="auto">
          <a:xfrm>
            <a:off x="2474005" y="1437952"/>
            <a:ext cx="9382070" cy="5229334"/>
          </a:xfrm>
          <a:prstGeom prst="rect">
            <a:avLst/>
          </a:prstGeom>
          <a:solidFill>
            <a:schemeClr val="accent1">
              <a:lumMod val="100000"/>
            </a:schemeClr>
          </a:solidFill>
          <a:ln w="19050">
            <a:noFill/>
            <a:round/>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5" name="îṣļîḑé-Rectangle 4"/>
          <p:cNvSpPr/>
          <p:nvPr/>
        </p:nvSpPr>
        <p:spPr bwMode="auto">
          <a:xfrm>
            <a:off x="2680760" y="1590805"/>
            <a:ext cx="9118948" cy="5076481"/>
          </a:xfrm>
          <a:prstGeom prst="rect">
            <a:avLst/>
          </a:prstGeom>
          <a:solidFill>
            <a:schemeClr val="accent2"/>
          </a:solidFill>
          <a:ln w="19050">
            <a:noFill/>
            <a:round/>
          </a:ln>
        </p:spPr>
        <p:txBody>
          <a:bodyPr anchor="ctr"/>
          <a:lstStyle/>
          <a:p>
            <a:pPr algn="ctr"/>
            <a:endParaRPr>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3" name="标题 7"/>
          <p:cNvSpPr>
            <a:spLocks noGrp="1"/>
          </p:cNvSpPr>
          <p:nvPr/>
        </p:nvSpPr>
        <p:spPr>
          <a:xfrm>
            <a:off x="838200" y="37090"/>
            <a:ext cx="10515600" cy="4661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rgbClr val="226032"/>
                </a:solidFill>
                <a:latin typeface="+mj-lt"/>
                <a:ea typeface="+mj-ea"/>
                <a:cs typeface="+mj-cs"/>
              </a:defRPr>
            </a:lvl1pPr>
          </a:lstStyle>
          <a:p>
            <a:r>
              <a:rPr lang="zh-CN" altLang="en-US" dirty="0">
                <a:solidFill>
                  <a:schemeClr val="bg1"/>
                </a:solidFill>
                <a:latin typeface="字魂36号-正文宋楷" panose="02000000000000000000" pitchFamily="2" charset="-122"/>
                <a:ea typeface="字魂36号-正文宋楷" panose="02000000000000000000" pitchFamily="2" charset="-122"/>
                <a:sym typeface="字魂36号-正文宋楷" panose="02000000000000000000" pitchFamily="2" charset="-122"/>
              </a:rPr>
              <a:t>单击此处添加标题</a:t>
            </a:r>
          </a:p>
        </p:txBody>
      </p:sp>
      <p:sp>
        <p:nvSpPr>
          <p:cNvPr id="28" name="流程图: 过程 27"/>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pic>
        <p:nvPicPr>
          <p:cNvPr id="10" name="图片占位符 9"/>
          <p:cNvPicPr>
            <a:picLocks noGrp="1" noChangeAspect="1"/>
          </p:cNvPicPr>
          <p:nvPr>
            <p:ph type="pic" sz="quarter" idx="10"/>
          </p:nvPr>
        </p:nvPicPr>
        <p:blipFill>
          <a:blip r:embed="rId4" cstate="email"/>
          <a:srcRect t="826" b="826"/>
          <a:stretch>
            <a:fillRect/>
          </a:stretch>
        </p:blipFill>
        <p:spPr>
          <a:xfrm>
            <a:off x="675011" y="707519"/>
            <a:ext cx="3812293" cy="2410619"/>
          </a:xfrm>
          <a:solidFill>
            <a:schemeClr val="accent2">
              <a:lumMod val="40000"/>
              <a:lumOff val="60000"/>
            </a:schemeClr>
          </a:solidFill>
        </p:spPr>
      </p:pic>
      <p:sp>
        <p:nvSpPr>
          <p:cNvPr id="13" name="ZoneTexte 12"/>
          <p:cNvSpPr txBox="1"/>
          <p:nvPr/>
        </p:nvSpPr>
        <p:spPr>
          <a:xfrm>
            <a:off x="5249462" y="515764"/>
            <a:ext cx="4658626" cy="707886"/>
          </a:xfrm>
          <a:prstGeom prst="rect">
            <a:avLst/>
          </a:prstGeom>
          <a:noFill/>
        </p:spPr>
        <p:txBody>
          <a:bodyPr wrap="square" rtlCol="0">
            <a:spAutoFit/>
          </a:bodyPr>
          <a:lstStyle/>
          <a:p>
            <a:pPr algn="ctr" rtl="1"/>
            <a:r>
              <a:rPr lang="ar-DZ"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المقدمة</a:t>
            </a:r>
            <a:endParaRPr lang="fr-FR" sz="2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5" name="ZoneTexte 24"/>
          <p:cNvSpPr txBox="1"/>
          <p:nvPr/>
        </p:nvSpPr>
        <p:spPr>
          <a:xfrm>
            <a:off x="3632548" y="1723176"/>
            <a:ext cx="7700853" cy="4401205"/>
          </a:xfrm>
          <a:prstGeom prst="rect">
            <a:avLst/>
          </a:prstGeom>
          <a:noFill/>
        </p:spPr>
        <p:txBody>
          <a:bodyPr wrap="square" rtlCol="0">
            <a:spAutoFit/>
          </a:bodyPr>
          <a:lstStyle/>
          <a:p>
            <a:pPr algn="r" rtl="1"/>
            <a:r>
              <a:rPr lang="ar-DZ" sz="2000" b="1" dirty="0">
                <a:solidFill>
                  <a:schemeClr val="bg1"/>
                </a:solidFill>
              </a:rPr>
              <a:t>إن التغييرات المتسارعة التي شهدتها منظمات الأعمال اليوم والطبيعة الحركية المتسارعة لبيئة الأعمال العالمية، وديناميكيات السوق، والانفجار المعرفي والتقدم التكنولوجي، والشفافية والانفتاح العالمي، حتمت على العديد من المنظمات بإعادة النظر في آليات عمل المنظمات المعاصرة، من خلال البحث عن خصائص ذكية لتكون موجهة بالمعرفة بوصفها المورد الاستراتيجي الأهم في تكوين المنظمة الذكية , وامتلاكها قدرات تجعلها قادرة على مواجهة التحديات ، من خلال ادراكها بأهمية التعامل مع افراد متعلمين لتكون أكثر قدرة على التحكم بمصيرها، والمساهمة في تحقيق قيمة للمنظمة بما يضمن لها النجاح الريادي والتميز الاستراتيجي.</a:t>
            </a:r>
          </a:p>
          <a:p>
            <a:pPr algn="r" rtl="1"/>
            <a:r>
              <a:rPr lang="ar-DZ" sz="2000" b="1" dirty="0">
                <a:solidFill>
                  <a:schemeClr val="bg1"/>
                </a:solidFill>
              </a:rPr>
              <a:t>وتعد المنظمة الذكية هي منظمة القرن الحادي والعشرين الذي يتسم بالتغيير المتسارع و التقدم التكنلوجي وعظم التحديات وتوليد المعرفة والبدائل والاهتمام بالعنصر البشري ومنحه الثقة وتمكينه وتحفيزه على التعلم والابداع والمشاركة في صياغة الرؤية وبلورة الاستراتيجية واتخاذ القرار، فالعنصر البشري هو أحد الأصول التي لا يمكن التفريط بها والتي لهم اليد في بناء المنظمة المتألقة وجعلها ذكية.</a:t>
            </a:r>
          </a:p>
          <a:p>
            <a:pPr algn="r" rtl="1"/>
            <a:r>
              <a:rPr lang="ar-DZ" sz="2000" b="1" dirty="0">
                <a:solidFill>
                  <a:schemeClr val="bg1"/>
                </a:solidFill>
              </a:rPr>
              <a:t>ومن هذا المنطلق نطرح الاشكالية الرئيسية لهذا البحث:</a:t>
            </a:r>
            <a:endParaRPr lang="fr-FR" sz="2000" b="1" dirty="0">
              <a:solidFill>
                <a:schemeClr val="bg1"/>
              </a:solidFill>
            </a:endParaRPr>
          </a:p>
        </p:txBody>
      </p:sp>
      <p:sp>
        <p:nvSpPr>
          <p:cNvPr id="27" name="Ellipse 26"/>
          <p:cNvSpPr/>
          <p:nvPr/>
        </p:nvSpPr>
        <p:spPr>
          <a:xfrm>
            <a:off x="210026" y="3748414"/>
            <a:ext cx="2202835" cy="27435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360848" y="4612336"/>
            <a:ext cx="1901190" cy="1015663"/>
          </a:xfrm>
          <a:prstGeom prst="rect">
            <a:avLst/>
          </a:prstGeom>
          <a:noFill/>
        </p:spPr>
        <p:txBody>
          <a:bodyPr wrap="square" rtlCol="0">
            <a:spAutoFit/>
          </a:bodyPr>
          <a:lstStyle/>
          <a:p>
            <a:pPr algn="ctr" rtl="1"/>
            <a:r>
              <a:rPr lang="ar-DZ" sz="2000" b="1" dirty="0">
                <a:solidFill>
                  <a:schemeClr val="bg1"/>
                </a:solidFill>
              </a:rPr>
              <a:t>ما المقصود بالمنظمات الذكية وفيما تتمثل اهميتها؟</a:t>
            </a:r>
            <a:endParaRPr lang="fr-FR" sz="2000" b="1" dirty="0">
              <a:solidFill>
                <a:schemeClr val="bg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03264" y="491548"/>
            <a:ext cx="9391650" cy="5791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12" name="矩形 11"/>
          <p:cNvSpPr/>
          <p:nvPr/>
        </p:nvSpPr>
        <p:spPr>
          <a:xfrm>
            <a:off x="0" y="1752600"/>
            <a:ext cx="12192000" cy="33401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32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pic>
        <p:nvPicPr>
          <p:cNvPr id="13" name="图片 12"/>
          <p:cNvPicPr>
            <a:picLocks noChangeAspect="1"/>
          </p:cNvPicPr>
          <p:nvPr/>
        </p:nvPicPr>
        <p:blipFill rotWithShape="1">
          <a:blip r:embed="rId3" cstate="email"/>
          <a:srcRect l="12796" t="5159" r="2141" b="3807"/>
          <a:stretch>
            <a:fillRect/>
          </a:stretch>
        </p:blipFill>
        <p:spPr>
          <a:xfrm>
            <a:off x="601249" y="1176655"/>
            <a:ext cx="5244734" cy="3608287"/>
          </a:xfrm>
          <a:prstGeom prst="rect">
            <a:avLst/>
          </a:prstGeom>
        </p:spPr>
      </p:pic>
      <p:sp>
        <p:nvSpPr>
          <p:cNvPr id="3" name="Rectangle 2"/>
          <p:cNvSpPr/>
          <p:nvPr/>
        </p:nvSpPr>
        <p:spPr>
          <a:xfrm>
            <a:off x="6576164" y="2167003"/>
            <a:ext cx="4634631" cy="2192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ZoneTexte 3"/>
          <p:cNvSpPr txBox="1"/>
          <p:nvPr/>
        </p:nvSpPr>
        <p:spPr>
          <a:xfrm>
            <a:off x="6864263" y="2776319"/>
            <a:ext cx="4230651" cy="1200329"/>
          </a:xfrm>
          <a:prstGeom prst="rect">
            <a:avLst/>
          </a:prstGeom>
          <a:noFill/>
        </p:spPr>
        <p:txBody>
          <a:bodyPr wrap="square" rtlCol="0">
            <a:spAutoFit/>
          </a:bodyPr>
          <a:lstStyle/>
          <a:p>
            <a:pPr algn="ctr" rtl="1"/>
            <a:r>
              <a:rPr lang="ar-DZ" sz="3600" b="1" dirty="0"/>
              <a:t>المبحث الاول:  ماهية المنظمات الذكية</a:t>
            </a:r>
            <a:endParaRPr lang="fr-FR" sz="3600" b="1" dirty="0"/>
          </a:p>
        </p:txBody>
      </p:sp>
    </p:spTree>
    <p:extLst>
      <p:ext uri="{BB962C8B-B14F-4D97-AF65-F5344CB8AC3E}">
        <p14:creationId xmlns:p14="http://schemas.microsoft.com/office/powerpoint/2010/main" val="1409698246"/>
      </p:ext>
    </p:extLst>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out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流程图: 过程 24"/>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11" name="Rectangle 10"/>
          <p:cNvSpPr/>
          <p:nvPr/>
        </p:nvSpPr>
        <p:spPr>
          <a:xfrm>
            <a:off x="759441" y="412025"/>
            <a:ext cx="10673115" cy="923330"/>
          </a:xfrm>
          <a:prstGeom prst="rect">
            <a:avLst/>
          </a:prstGeom>
          <a:noFill/>
        </p:spPr>
        <p:txBody>
          <a:bodyPr wrap="none" lIns="91440" tIns="45720" rIns="91440" bIns="45720">
            <a:spAutoFit/>
          </a:bodyPr>
          <a:lstStyle/>
          <a:p>
            <a:pPr algn="ctr"/>
            <a:r>
              <a:rPr lang="ar-DZ"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المطلب الاول: تعريف المنظمات الذكية واركانها</a:t>
            </a:r>
            <a:endParaRPr lang="fr-F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2" name="Rectangle 11"/>
          <p:cNvSpPr/>
          <p:nvPr/>
        </p:nvSpPr>
        <p:spPr>
          <a:xfrm>
            <a:off x="588723" y="1335355"/>
            <a:ext cx="11223321" cy="53159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014608" y="1722331"/>
            <a:ext cx="10371550" cy="4928990"/>
          </a:xfrm>
          <a:prstGeom prst="rect">
            <a:avLst/>
          </a:prstGeom>
          <a:solidFill>
            <a:schemeClr val="accent1">
              <a:lumMod val="40000"/>
              <a:lumOff val="60000"/>
            </a:schemeClr>
          </a:solidFill>
          <a:ln>
            <a:solidFill>
              <a:schemeClr val="accent1">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4" name="ZoneTexte 13"/>
          <p:cNvSpPr txBox="1"/>
          <p:nvPr/>
        </p:nvSpPr>
        <p:spPr>
          <a:xfrm>
            <a:off x="6789107" y="1622122"/>
            <a:ext cx="4459266" cy="738664"/>
          </a:xfrm>
          <a:prstGeom prst="rect">
            <a:avLst/>
          </a:prstGeom>
          <a:noFill/>
        </p:spPr>
        <p:txBody>
          <a:bodyPr wrap="square" rtlCol="0">
            <a:spAutoFit/>
          </a:bodyPr>
          <a:lstStyle/>
          <a:p>
            <a:pPr algn="r" rtl="1"/>
            <a:r>
              <a:rPr lang="ar-DZ" sz="2400" b="1" dirty="0">
                <a:solidFill>
                  <a:schemeClr val="bg1"/>
                </a:solidFill>
              </a:rPr>
              <a:t>اولا : تعريف المنظمات الذكية</a:t>
            </a:r>
          </a:p>
          <a:p>
            <a:endParaRPr lang="fr-FR" b="1" dirty="0">
              <a:solidFill>
                <a:schemeClr val="bg1"/>
              </a:solidFill>
            </a:endParaRPr>
          </a:p>
        </p:txBody>
      </p:sp>
      <p:sp>
        <p:nvSpPr>
          <p:cNvPr id="17" name="ZoneTexte 16"/>
          <p:cNvSpPr txBox="1"/>
          <p:nvPr/>
        </p:nvSpPr>
        <p:spPr>
          <a:xfrm>
            <a:off x="1916482" y="2360786"/>
            <a:ext cx="8968636" cy="3539430"/>
          </a:xfrm>
          <a:prstGeom prst="rect">
            <a:avLst/>
          </a:prstGeom>
          <a:noFill/>
        </p:spPr>
        <p:txBody>
          <a:bodyPr wrap="square" rtlCol="0">
            <a:spAutoFit/>
          </a:bodyPr>
          <a:lstStyle/>
          <a:p>
            <a:pPr algn="r" rtl="1"/>
            <a:r>
              <a:rPr lang="ar-DZ" sz="2400" b="1" dirty="0">
                <a:solidFill>
                  <a:srgbClr val="FFFF00"/>
                </a:solidFill>
              </a:rPr>
              <a:t>تعريف  </a:t>
            </a:r>
            <a:r>
              <a:rPr lang="fr-FR" sz="2400" b="1" dirty="0">
                <a:solidFill>
                  <a:srgbClr val="FFFF00"/>
                </a:solidFill>
              </a:rPr>
              <a:t>:Matheson &amp; Matheson </a:t>
            </a:r>
            <a:r>
              <a:rPr lang="ar-DZ" sz="2400" b="1" dirty="0">
                <a:solidFill>
                  <a:srgbClr val="FFFF00"/>
                </a:solidFill>
              </a:rPr>
              <a:t> </a:t>
            </a:r>
            <a:r>
              <a:rPr lang="ar-DZ" sz="2000" b="1" dirty="0">
                <a:solidFill>
                  <a:schemeClr val="bg1"/>
                </a:solidFill>
              </a:rPr>
              <a:t>هي المنظمة التي تتخذ القرارات </a:t>
            </a:r>
            <a:r>
              <a:rPr lang="ar-DZ" sz="2000" b="1" dirty="0" err="1">
                <a:solidFill>
                  <a:schemeClr val="bg1"/>
                </a:solidFill>
              </a:rPr>
              <a:t>الإستراتيجية</a:t>
            </a:r>
            <a:r>
              <a:rPr lang="ar-DZ" sz="2000" b="1" dirty="0">
                <a:solidFill>
                  <a:schemeClr val="bg1"/>
                </a:solidFill>
              </a:rPr>
              <a:t> الجيدة وهي تلك القرارات التي تنتج أفضل الفرص لخلق القيمة ويكون النشاط التنفيذي الفعال لهذه القرارات هو التصرف بذكاء</a:t>
            </a:r>
          </a:p>
          <a:p>
            <a:pPr algn="r" rtl="1"/>
            <a:endParaRPr lang="ar-DZ" sz="1600" b="1" dirty="0">
              <a:solidFill>
                <a:schemeClr val="bg1"/>
              </a:solidFill>
            </a:endParaRPr>
          </a:p>
          <a:p>
            <a:pPr algn="r" rtl="1"/>
            <a:r>
              <a:rPr lang="ar-DZ" sz="2400" b="1" dirty="0">
                <a:solidFill>
                  <a:srgbClr val="FFFF00"/>
                </a:solidFill>
              </a:rPr>
              <a:t>تعريف </a:t>
            </a:r>
            <a:r>
              <a:rPr lang="fr-FR" sz="2400" b="1" dirty="0">
                <a:solidFill>
                  <a:srgbClr val="FFFF00"/>
                </a:solidFill>
              </a:rPr>
              <a:t>Vickers :</a:t>
            </a:r>
            <a:r>
              <a:rPr lang="ar-DZ" sz="2400" b="1" dirty="0">
                <a:solidFill>
                  <a:schemeClr val="bg1"/>
                </a:solidFill>
              </a:rPr>
              <a:t>هي المنظمات الناجحة التي تستخدم </a:t>
            </a:r>
            <a:r>
              <a:rPr lang="ar-DZ" sz="2400" b="1" dirty="0" err="1">
                <a:solidFill>
                  <a:schemeClr val="bg1"/>
                </a:solidFill>
              </a:rPr>
              <a:t>إستراتيجيات</a:t>
            </a:r>
            <a:r>
              <a:rPr lang="ar-DZ" sz="2400" b="1" dirty="0">
                <a:solidFill>
                  <a:schemeClr val="bg1"/>
                </a:solidFill>
              </a:rPr>
              <a:t> بعيدة الأمد لتحقيق مكاسب مستدامة على الأمد البعيد وإن قادها ذلك إلى التضحية بالمكاسب على الأمد القريب</a:t>
            </a:r>
          </a:p>
          <a:p>
            <a:pPr algn="r" rtl="1"/>
            <a:endParaRPr lang="ar-DZ" sz="2400" b="1" dirty="0">
              <a:solidFill>
                <a:schemeClr val="bg1"/>
              </a:solidFill>
            </a:endParaRPr>
          </a:p>
          <a:p>
            <a:pPr algn="r" rtl="1"/>
            <a:r>
              <a:rPr lang="ar-DZ" sz="2400" b="1" dirty="0" err="1">
                <a:solidFill>
                  <a:srgbClr val="FFFF00"/>
                </a:solidFill>
              </a:rPr>
              <a:t>تعریف</a:t>
            </a:r>
            <a:r>
              <a:rPr lang="ar-DZ" sz="2400" b="1" dirty="0">
                <a:solidFill>
                  <a:srgbClr val="FFFF00"/>
                </a:solidFill>
              </a:rPr>
              <a:t> </a:t>
            </a:r>
            <a:r>
              <a:rPr lang="fr-FR" sz="2400" b="1" dirty="0" err="1">
                <a:solidFill>
                  <a:srgbClr val="FFFF00"/>
                </a:solidFill>
              </a:rPr>
              <a:t>Schwaninger</a:t>
            </a:r>
            <a:r>
              <a:rPr lang="fr-FR" sz="2400" b="1" dirty="0">
                <a:solidFill>
                  <a:schemeClr val="bg1"/>
                </a:solidFill>
              </a:rPr>
              <a:t> </a:t>
            </a:r>
            <a:r>
              <a:rPr lang="ar-DZ" sz="2400" b="1" dirty="0">
                <a:solidFill>
                  <a:schemeClr val="bg1"/>
                </a:solidFill>
              </a:rPr>
              <a:t>هي المنظمة التي تتخذ القرارات </a:t>
            </a:r>
            <a:r>
              <a:rPr lang="ar-DZ" sz="2400" b="1" dirty="0" err="1">
                <a:solidFill>
                  <a:schemeClr val="bg1"/>
                </a:solidFill>
              </a:rPr>
              <a:t>الإستراتيجية</a:t>
            </a:r>
            <a:r>
              <a:rPr lang="ar-DZ" sz="2400" b="1" dirty="0">
                <a:solidFill>
                  <a:schemeClr val="bg1"/>
                </a:solidFill>
              </a:rPr>
              <a:t> النوعية وتنفذها بشكل فعال لتنتج أفضل الفرص لتوليد القيمة ولتبقى عالية الأداء وقادرة على النمو والاستمرار في النجاح والهيمنة على السوق</a:t>
            </a:r>
            <a:endParaRPr lang="ar-DZ"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46"/>
          <p:cNvGrpSpPr/>
          <p:nvPr/>
        </p:nvGrpSpPr>
        <p:grpSpPr>
          <a:xfrm>
            <a:off x="816732" y="973190"/>
            <a:ext cx="10734816" cy="624844"/>
            <a:chOff x="983432" y="2906034"/>
            <a:chExt cx="9327898" cy="1008112"/>
          </a:xfrm>
        </p:grpSpPr>
        <p:sp>
          <p:nvSpPr>
            <p:cNvPr id="48" name="任意多边形 47"/>
            <p:cNvSpPr/>
            <p:nvPr/>
          </p:nvSpPr>
          <p:spPr>
            <a:xfrm flipH="1">
              <a:off x="983432" y="2906034"/>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2"/>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50" name="椭圆 49"/>
            <p:cNvSpPr/>
            <p:nvPr/>
          </p:nvSpPr>
          <p:spPr>
            <a:xfrm>
              <a:off x="1239932" y="3064262"/>
              <a:ext cx="720080" cy="720080"/>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sp>
        <p:nvSpPr>
          <p:cNvPr id="45" name="流程图: 过程 44"/>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nvGrpSpPr>
          <p:cNvPr id="61" name="组合 54"/>
          <p:cNvGrpSpPr/>
          <p:nvPr/>
        </p:nvGrpSpPr>
        <p:grpSpPr>
          <a:xfrm>
            <a:off x="816732" y="3164266"/>
            <a:ext cx="11139930" cy="532053"/>
            <a:chOff x="1904418" y="4088448"/>
            <a:chExt cx="9327898" cy="1008112"/>
          </a:xfrm>
        </p:grpSpPr>
        <p:sp>
          <p:nvSpPr>
            <p:cNvPr id="63" name="任意多边形 55"/>
            <p:cNvSpPr/>
            <p:nvPr/>
          </p:nvSpPr>
          <p:spPr>
            <a:xfrm>
              <a:off x="1904418" y="4088448"/>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3"/>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68" name="椭圆 57"/>
            <p:cNvSpPr/>
            <p:nvPr/>
          </p:nvSpPr>
          <p:spPr>
            <a:xfrm>
              <a:off x="10153158" y="4225109"/>
              <a:ext cx="720080" cy="720080"/>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grpSp>
        <p:nvGrpSpPr>
          <p:cNvPr id="72" name="组合 46"/>
          <p:cNvGrpSpPr/>
          <p:nvPr/>
        </p:nvGrpSpPr>
        <p:grpSpPr>
          <a:xfrm>
            <a:off x="804912" y="3797005"/>
            <a:ext cx="10734816" cy="624844"/>
            <a:chOff x="983432" y="2906034"/>
            <a:chExt cx="9327898" cy="1008112"/>
          </a:xfrm>
        </p:grpSpPr>
        <p:sp>
          <p:nvSpPr>
            <p:cNvPr id="73" name="任意多边形 47"/>
            <p:cNvSpPr/>
            <p:nvPr/>
          </p:nvSpPr>
          <p:spPr>
            <a:xfrm flipH="1">
              <a:off x="983432" y="2906034"/>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2"/>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74" name="椭圆 49"/>
            <p:cNvSpPr/>
            <p:nvPr/>
          </p:nvSpPr>
          <p:spPr>
            <a:xfrm>
              <a:off x="1239932" y="3064262"/>
              <a:ext cx="720080" cy="720080"/>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grpSp>
        <p:nvGrpSpPr>
          <p:cNvPr id="77" name="组合 46"/>
          <p:cNvGrpSpPr/>
          <p:nvPr/>
        </p:nvGrpSpPr>
        <p:grpSpPr>
          <a:xfrm>
            <a:off x="793013" y="2397116"/>
            <a:ext cx="10734816" cy="624844"/>
            <a:chOff x="973092" y="2946772"/>
            <a:chExt cx="9327898" cy="1008112"/>
          </a:xfrm>
        </p:grpSpPr>
        <p:sp>
          <p:nvSpPr>
            <p:cNvPr id="78" name="任意多边形 47"/>
            <p:cNvSpPr/>
            <p:nvPr/>
          </p:nvSpPr>
          <p:spPr>
            <a:xfrm flipH="1">
              <a:off x="973092" y="2946772"/>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2"/>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79" name="椭圆 49"/>
            <p:cNvSpPr/>
            <p:nvPr/>
          </p:nvSpPr>
          <p:spPr>
            <a:xfrm>
              <a:off x="1239932" y="3064262"/>
              <a:ext cx="720080" cy="720080"/>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grpSp>
        <p:nvGrpSpPr>
          <p:cNvPr id="87" name="组合 46"/>
          <p:cNvGrpSpPr/>
          <p:nvPr/>
        </p:nvGrpSpPr>
        <p:grpSpPr>
          <a:xfrm>
            <a:off x="895405" y="5291672"/>
            <a:ext cx="10734816" cy="624844"/>
            <a:chOff x="983432" y="2906034"/>
            <a:chExt cx="9327898" cy="1008112"/>
          </a:xfrm>
        </p:grpSpPr>
        <p:sp>
          <p:nvSpPr>
            <p:cNvPr id="88" name="任意多边形 47"/>
            <p:cNvSpPr/>
            <p:nvPr/>
          </p:nvSpPr>
          <p:spPr>
            <a:xfrm flipH="1">
              <a:off x="983432" y="2906034"/>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2"/>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89" name="椭圆 49"/>
            <p:cNvSpPr/>
            <p:nvPr/>
          </p:nvSpPr>
          <p:spPr>
            <a:xfrm>
              <a:off x="1239932" y="3064262"/>
              <a:ext cx="720080" cy="720080"/>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grpSp>
        <p:nvGrpSpPr>
          <p:cNvPr id="92" name="组合 54"/>
          <p:cNvGrpSpPr/>
          <p:nvPr/>
        </p:nvGrpSpPr>
        <p:grpSpPr>
          <a:xfrm>
            <a:off x="804912" y="1714869"/>
            <a:ext cx="11139930" cy="532053"/>
            <a:chOff x="1766910" y="4081093"/>
            <a:chExt cx="9327898" cy="1008112"/>
          </a:xfrm>
        </p:grpSpPr>
        <p:sp>
          <p:nvSpPr>
            <p:cNvPr id="93" name="任意多边形 55"/>
            <p:cNvSpPr/>
            <p:nvPr/>
          </p:nvSpPr>
          <p:spPr>
            <a:xfrm>
              <a:off x="1766910" y="4081093"/>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3"/>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94" name="椭圆 57"/>
            <p:cNvSpPr/>
            <p:nvPr/>
          </p:nvSpPr>
          <p:spPr>
            <a:xfrm>
              <a:off x="10153158" y="4225109"/>
              <a:ext cx="720080" cy="720080"/>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grpSp>
        <p:nvGrpSpPr>
          <p:cNvPr id="95" name="组合 54"/>
          <p:cNvGrpSpPr/>
          <p:nvPr/>
        </p:nvGrpSpPr>
        <p:grpSpPr>
          <a:xfrm>
            <a:off x="970651" y="6102870"/>
            <a:ext cx="11139930" cy="532053"/>
            <a:chOff x="1904418" y="4088448"/>
            <a:chExt cx="9327898" cy="1008112"/>
          </a:xfrm>
        </p:grpSpPr>
        <p:sp>
          <p:nvSpPr>
            <p:cNvPr id="96" name="任意多边形 55"/>
            <p:cNvSpPr/>
            <p:nvPr/>
          </p:nvSpPr>
          <p:spPr>
            <a:xfrm>
              <a:off x="1904418" y="4088448"/>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3"/>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97" name="椭圆 57"/>
            <p:cNvSpPr/>
            <p:nvPr/>
          </p:nvSpPr>
          <p:spPr>
            <a:xfrm>
              <a:off x="10153158" y="4225109"/>
              <a:ext cx="720080" cy="720080"/>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sp>
        <p:nvSpPr>
          <p:cNvPr id="14" name="ZoneTexte 13"/>
          <p:cNvSpPr txBox="1"/>
          <p:nvPr/>
        </p:nvSpPr>
        <p:spPr>
          <a:xfrm>
            <a:off x="3469710" y="463463"/>
            <a:ext cx="3720230" cy="461665"/>
          </a:xfrm>
          <a:prstGeom prst="rect">
            <a:avLst/>
          </a:prstGeom>
          <a:noFill/>
        </p:spPr>
        <p:txBody>
          <a:bodyPr wrap="square" rtlCol="0">
            <a:spAutoFit/>
          </a:bodyPr>
          <a:lstStyle/>
          <a:p>
            <a:pPr algn="ctr" rtl="1"/>
            <a:r>
              <a:rPr lang="ar-DZ" sz="2400" b="1" dirty="0"/>
              <a:t>ثانيا: اركان المنظمات الذكية</a:t>
            </a:r>
            <a:endParaRPr lang="fr-FR" sz="2400" b="1" dirty="0"/>
          </a:p>
        </p:txBody>
      </p:sp>
      <p:grpSp>
        <p:nvGrpSpPr>
          <p:cNvPr id="98" name="组合 54"/>
          <p:cNvGrpSpPr/>
          <p:nvPr/>
        </p:nvGrpSpPr>
        <p:grpSpPr>
          <a:xfrm>
            <a:off x="816732" y="4590828"/>
            <a:ext cx="11139930" cy="532053"/>
            <a:chOff x="1904418" y="4088448"/>
            <a:chExt cx="9327898" cy="1008112"/>
          </a:xfrm>
        </p:grpSpPr>
        <p:sp>
          <p:nvSpPr>
            <p:cNvPr id="99" name="任意多边形 55"/>
            <p:cNvSpPr/>
            <p:nvPr/>
          </p:nvSpPr>
          <p:spPr>
            <a:xfrm>
              <a:off x="1904418" y="4088448"/>
              <a:ext cx="9327898" cy="1008112"/>
            </a:xfrm>
            <a:custGeom>
              <a:avLst/>
              <a:gdLst>
                <a:gd name="connsiteX0" fmla="*/ 0 w 9327898"/>
                <a:gd name="connsiteY0" fmla="*/ 0 h 1008112"/>
                <a:gd name="connsiteX1" fmla="*/ 8915278 w 9327898"/>
                <a:gd name="connsiteY1" fmla="*/ 0 h 1008112"/>
                <a:gd name="connsiteX2" fmla="*/ 9327898 w 9327898"/>
                <a:gd name="connsiteY2" fmla="*/ 504056 h 1008112"/>
                <a:gd name="connsiteX3" fmla="*/ 8915278 w 9327898"/>
                <a:gd name="connsiteY3" fmla="*/ 1008112 h 1008112"/>
                <a:gd name="connsiteX4" fmla="*/ 0 w 9327898"/>
                <a:gd name="connsiteY4" fmla="*/ 1008112 h 1008112"/>
                <a:gd name="connsiteX5" fmla="*/ 412620 w 9327898"/>
                <a:gd name="connsiteY5" fmla="*/ 504056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27898" h="1008112">
                  <a:moveTo>
                    <a:pt x="0" y="0"/>
                  </a:moveTo>
                  <a:lnTo>
                    <a:pt x="8915278" y="0"/>
                  </a:lnTo>
                  <a:lnTo>
                    <a:pt x="9327898" y="504056"/>
                  </a:lnTo>
                  <a:lnTo>
                    <a:pt x="8915278" y="1008112"/>
                  </a:lnTo>
                  <a:lnTo>
                    <a:pt x="0" y="1008112"/>
                  </a:lnTo>
                  <a:lnTo>
                    <a:pt x="412620" y="504056"/>
                  </a:lnTo>
                  <a:close/>
                </a:path>
              </a:pathLst>
            </a:custGeom>
            <a:solidFill>
              <a:schemeClr val="bg1">
                <a:lumMod val="95000"/>
              </a:schemeClr>
            </a:solidFill>
            <a:ln>
              <a:solidFill>
                <a:schemeClr val="accent3"/>
              </a:solid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100" name="椭圆 57"/>
            <p:cNvSpPr/>
            <p:nvPr/>
          </p:nvSpPr>
          <p:spPr>
            <a:xfrm>
              <a:off x="10153158" y="4225109"/>
              <a:ext cx="720080" cy="720080"/>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grpSp>
      <p:sp>
        <p:nvSpPr>
          <p:cNvPr id="15" name="ZoneTexte 14"/>
          <p:cNvSpPr txBox="1"/>
          <p:nvPr/>
        </p:nvSpPr>
        <p:spPr>
          <a:xfrm>
            <a:off x="3469710" y="1055914"/>
            <a:ext cx="3945698" cy="461665"/>
          </a:xfrm>
          <a:prstGeom prst="rect">
            <a:avLst/>
          </a:prstGeom>
          <a:noFill/>
        </p:spPr>
        <p:txBody>
          <a:bodyPr wrap="square" rtlCol="0">
            <a:spAutoFit/>
          </a:bodyPr>
          <a:lstStyle/>
          <a:p>
            <a:pPr algn="ctr" rtl="1"/>
            <a:r>
              <a:rPr lang="ar-DZ" sz="2400" b="1" dirty="0">
                <a:solidFill>
                  <a:srgbClr val="00B0F0"/>
                </a:solidFill>
              </a:rPr>
              <a:t>الثقافة التنظيمية القائمة على المعرفة</a:t>
            </a:r>
          </a:p>
        </p:txBody>
      </p:sp>
      <p:sp>
        <p:nvSpPr>
          <p:cNvPr id="16" name="ZoneTexte 15"/>
          <p:cNvSpPr txBox="1"/>
          <p:nvPr/>
        </p:nvSpPr>
        <p:spPr>
          <a:xfrm>
            <a:off x="3068878" y="1790877"/>
            <a:ext cx="4409161" cy="461665"/>
          </a:xfrm>
          <a:prstGeom prst="rect">
            <a:avLst/>
          </a:prstGeom>
          <a:noFill/>
        </p:spPr>
        <p:txBody>
          <a:bodyPr wrap="square" rtlCol="0">
            <a:spAutoFit/>
          </a:bodyPr>
          <a:lstStyle/>
          <a:p>
            <a:pPr algn="ctr" rtl="1"/>
            <a:r>
              <a:rPr lang="ar-DZ" sz="2400" b="1" dirty="0">
                <a:solidFill>
                  <a:srgbClr val="00B0F0"/>
                </a:solidFill>
              </a:rPr>
              <a:t>القيادة الرشيدة الملهمة</a:t>
            </a:r>
            <a:endParaRPr lang="fr-FR" sz="2400" b="1" dirty="0">
              <a:solidFill>
                <a:srgbClr val="00B0F0"/>
              </a:solidFill>
            </a:endParaRPr>
          </a:p>
        </p:txBody>
      </p:sp>
      <p:sp>
        <p:nvSpPr>
          <p:cNvPr id="17" name="ZoneTexte 16"/>
          <p:cNvSpPr txBox="1"/>
          <p:nvPr/>
        </p:nvSpPr>
        <p:spPr>
          <a:xfrm>
            <a:off x="3594970" y="2454590"/>
            <a:ext cx="3695178" cy="461665"/>
          </a:xfrm>
          <a:prstGeom prst="rect">
            <a:avLst/>
          </a:prstGeom>
          <a:noFill/>
        </p:spPr>
        <p:txBody>
          <a:bodyPr wrap="square" rtlCol="0">
            <a:spAutoFit/>
          </a:bodyPr>
          <a:lstStyle/>
          <a:p>
            <a:pPr algn="ctr" rtl="1"/>
            <a:r>
              <a:rPr lang="ar-DZ" sz="2400" b="1" dirty="0">
                <a:solidFill>
                  <a:srgbClr val="00B0F0"/>
                </a:solidFill>
              </a:rPr>
              <a:t>البنية التحتية التكنولوجية المتطورة</a:t>
            </a:r>
            <a:endParaRPr lang="fr-FR" sz="2400" b="1" dirty="0">
              <a:solidFill>
                <a:srgbClr val="00B0F0"/>
              </a:solidFill>
            </a:endParaRPr>
          </a:p>
        </p:txBody>
      </p:sp>
      <p:sp>
        <p:nvSpPr>
          <p:cNvPr id="18" name="ZoneTexte 17"/>
          <p:cNvSpPr txBox="1"/>
          <p:nvPr/>
        </p:nvSpPr>
        <p:spPr>
          <a:xfrm>
            <a:off x="4146115" y="3247098"/>
            <a:ext cx="3144033" cy="461665"/>
          </a:xfrm>
          <a:prstGeom prst="rect">
            <a:avLst/>
          </a:prstGeom>
          <a:noFill/>
        </p:spPr>
        <p:txBody>
          <a:bodyPr wrap="square" rtlCol="0">
            <a:spAutoFit/>
          </a:bodyPr>
          <a:lstStyle/>
          <a:p>
            <a:pPr algn="ctr" rtl="1"/>
            <a:r>
              <a:rPr lang="ar-DZ" sz="2400" b="1" dirty="0">
                <a:solidFill>
                  <a:srgbClr val="00B0F0"/>
                </a:solidFill>
              </a:rPr>
              <a:t>التركيز على العملاء</a:t>
            </a:r>
            <a:endParaRPr lang="fr-FR" sz="2400" b="1" dirty="0">
              <a:solidFill>
                <a:srgbClr val="00B0F0"/>
              </a:solidFill>
            </a:endParaRPr>
          </a:p>
        </p:txBody>
      </p:sp>
      <p:sp>
        <p:nvSpPr>
          <p:cNvPr id="19" name="ZoneTexte 18"/>
          <p:cNvSpPr txBox="1"/>
          <p:nvPr/>
        </p:nvSpPr>
        <p:spPr>
          <a:xfrm>
            <a:off x="3782860" y="3864887"/>
            <a:ext cx="3632548" cy="461665"/>
          </a:xfrm>
          <a:prstGeom prst="rect">
            <a:avLst/>
          </a:prstGeom>
          <a:noFill/>
        </p:spPr>
        <p:txBody>
          <a:bodyPr wrap="square" rtlCol="0">
            <a:spAutoFit/>
          </a:bodyPr>
          <a:lstStyle/>
          <a:p>
            <a:pPr algn="ctr" rtl="1"/>
            <a:r>
              <a:rPr lang="ar-DZ" sz="2400" b="1" dirty="0">
                <a:solidFill>
                  <a:srgbClr val="00B0F0"/>
                </a:solidFill>
              </a:rPr>
              <a:t>الابتكار المستمر</a:t>
            </a:r>
            <a:endParaRPr lang="fr-FR" sz="2400" b="1" dirty="0">
              <a:solidFill>
                <a:srgbClr val="00B0F0"/>
              </a:solidFill>
            </a:endParaRPr>
          </a:p>
        </p:txBody>
      </p:sp>
      <p:sp>
        <p:nvSpPr>
          <p:cNvPr id="20" name="ZoneTexte 19"/>
          <p:cNvSpPr txBox="1"/>
          <p:nvPr/>
        </p:nvSpPr>
        <p:spPr>
          <a:xfrm>
            <a:off x="4334005" y="4662954"/>
            <a:ext cx="3219190" cy="461665"/>
          </a:xfrm>
          <a:prstGeom prst="rect">
            <a:avLst/>
          </a:prstGeom>
          <a:noFill/>
        </p:spPr>
        <p:txBody>
          <a:bodyPr wrap="square" rtlCol="0">
            <a:spAutoFit/>
          </a:bodyPr>
          <a:lstStyle/>
          <a:p>
            <a:pPr algn="ctr" rtl="1"/>
            <a:r>
              <a:rPr lang="ar-DZ" sz="2400" b="1" dirty="0">
                <a:solidFill>
                  <a:srgbClr val="00B0F0"/>
                </a:solidFill>
              </a:rPr>
              <a:t>التعلم التنظيمي</a:t>
            </a:r>
            <a:endParaRPr lang="fr-FR" sz="2400" b="1" dirty="0">
              <a:solidFill>
                <a:srgbClr val="00B0F0"/>
              </a:solidFill>
            </a:endParaRPr>
          </a:p>
        </p:txBody>
      </p:sp>
      <p:sp>
        <p:nvSpPr>
          <p:cNvPr id="21" name="ZoneTexte 20"/>
          <p:cNvSpPr txBox="1"/>
          <p:nvPr/>
        </p:nvSpPr>
        <p:spPr>
          <a:xfrm>
            <a:off x="4146115" y="5389744"/>
            <a:ext cx="3144033" cy="461665"/>
          </a:xfrm>
          <a:prstGeom prst="rect">
            <a:avLst/>
          </a:prstGeom>
          <a:noFill/>
        </p:spPr>
        <p:txBody>
          <a:bodyPr wrap="square" rtlCol="0">
            <a:spAutoFit/>
          </a:bodyPr>
          <a:lstStyle/>
          <a:p>
            <a:pPr algn="ctr" rtl="1"/>
            <a:r>
              <a:rPr lang="ar-DZ" sz="2400" b="1" dirty="0">
                <a:solidFill>
                  <a:srgbClr val="00B0F0"/>
                </a:solidFill>
              </a:rPr>
              <a:t>المرونة والتكيف</a:t>
            </a:r>
            <a:endParaRPr lang="fr-FR" sz="2400" b="1" dirty="0">
              <a:solidFill>
                <a:srgbClr val="00B0F0"/>
              </a:solidFill>
            </a:endParaRPr>
          </a:p>
        </p:txBody>
      </p:sp>
      <p:sp>
        <p:nvSpPr>
          <p:cNvPr id="22" name="ZoneTexte 21"/>
          <p:cNvSpPr txBox="1"/>
          <p:nvPr/>
        </p:nvSpPr>
        <p:spPr>
          <a:xfrm>
            <a:off x="4271376" y="6185702"/>
            <a:ext cx="2843408" cy="461665"/>
          </a:xfrm>
          <a:prstGeom prst="rect">
            <a:avLst/>
          </a:prstGeom>
          <a:noFill/>
        </p:spPr>
        <p:txBody>
          <a:bodyPr wrap="square" rtlCol="0">
            <a:spAutoFit/>
          </a:bodyPr>
          <a:lstStyle/>
          <a:p>
            <a:pPr algn="ctr" rtl="1"/>
            <a:r>
              <a:rPr lang="ar-DZ" sz="2400" b="1" dirty="0">
                <a:solidFill>
                  <a:srgbClr val="00B0F0"/>
                </a:solidFill>
              </a:rPr>
              <a:t>الاستدامة</a:t>
            </a:r>
            <a:endParaRPr lang="fr-FR" sz="2400" b="1" dirty="0">
              <a:solidFill>
                <a:srgbClr val="00B0F0"/>
              </a:solidFill>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1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8" decel="100000" fill="hold" nodeType="withEffect">
                                  <p:stCondLst>
                                    <p:cond delay="20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0" fill="hold"/>
                                        <p:tgtEl>
                                          <p:spTgt spid="61"/>
                                        </p:tgtEl>
                                        <p:attrNameLst>
                                          <p:attrName>ppt_x</p:attrName>
                                        </p:attrNameLst>
                                      </p:cBhvr>
                                      <p:tavLst>
                                        <p:tav tm="0">
                                          <p:val>
                                            <p:strVal val="0-#ppt_w/2"/>
                                          </p:val>
                                        </p:tav>
                                        <p:tav tm="100000">
                                          <p:val>
                                            <p:strVal val="#ppt_x"/>
                                          </p:val>
                                        </p:tav>
                                      </p:tavLst>
                                    </p:anim>
                                    <p:anim calcmode="lin" valueType="num">
                                      <p:cBhvr additive="base">
                                        <p:cTn id="12" dur="1000" fill="hold"/>
                                        <p:tgtEl>
                                          <p:spTgt spid="61"/>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100"/>
                                  </p:stCondLst>
                                  <p:childTnLst>
                                    <p:set>
                                      <p:cBhvr>
                                        <p:cTn id="14" dur="1" fill="hold">
                                          <p:stCondLst>
                                            <p:cond delay="0"/>
                                          </p:stCondLst>
                                        </p:cTn>
                                        <p:tgtEl>
                                          <p:spTgt spid="72"/>
                                        </p:tgtEl>
                                        <p:attrNameLst>
                                          <p:attrName>style.visibility</p:attrName>
                                        </p:attrNameLst>
                                      </p:cBhvr>
                                      <p:to>
                                        <p:strVal val="visible"/>
                                      </p:to>
                                    </p:set>
                                    <p:anim calcmode="lin" valueType="num">
                                      <p:cBhvr additive="base">
                                        <p:cTn id="15" dur="1000" fill="hold"/>
                                        <p:tgtEl>
                                          <p:spTgt spid="72"/>
                                        </p:tgtEl>
                                        <p:attrNameLst>
                                          <p:attrName>ppt_x</p:attrName>
                                        </p:attrNameLst>
                                      </p:cBhvr>
                                      <p:tavLst>
                                        <p:tav tm="0">
                                          <p:val>
                                            <p:strVal val="1+#ppt_w/2"/>
                                          </p:val>
                                        </p:tav>
                                        <p:tav tm="100000">
                                          <p:val>
                                            <p:strVal val="#ppt_x"/>
                                          </p:val>
                                        </p:tav>
                                      </p:tavLst>
                                    </p:anim>
                                    <p:anim calcmode="lin" valueType="num">
                                      <p:cBhvr additive="base">
                                        <p:cTn id="16" dur="1000" fill="hold"/>
                                        <p:tgtEl>
                                          <p:spTgt spid="72"/>
                                        </p:tgtEl>
                                        <p:attrNameLst>
                                          <p:attrName>ppt_y</p:attrName>
                                        </p:attrNameLst>
                                      </p:cBhvr>
                                      <p:tavLst>
                                        <p:tav tm="0">
                                          <p:val>
                                            <p:strVal val="#ppt_y"/>
                                          </p:val>
                                        </p:tav>
                                        <p:tav tm="100000">
                                          <p:val>
                                            <p:strVal val="#ppt_y"/>
                                          </p:val>
                                        </p:tav>
                                      </p:tavLst>
                                    </p:anim>
                                  </p:childTnLst>
                                </p:cTn>
                              </p:par>
                              <p:par>
                                <p:cTn id="17" presetID="2" presetClass="entr" presetSubtype="2" decel="100000" fill="hold" nodeType="withEffect">
                                  <p:stCondLst>
                                    <p:cond delay="100"/>
                                  </p:stCondLst>
                                  <p:childTnLst>
                                    <p:set>
                                      <p:cBhvr>
                                        <p:cTn id="18" dur="1" fill="hold">
                                          <p:stCondLst>
                                            <p:cond delay="0"/>
                                          </p:stCondLst>
                                        </p:cTn>
                                        <p:tgtEl>
                                          <p:spTgt spid="77"/>
                                        </p:tgtEl>
                                        <p:attrNameLst>
                                          <p:attrName>style.visibility</p:attrName>
                                        </p:attrNameLst>
                                      </p:cBhvr>
                                      <p:to>
                                        <p:strVal val="visible"/>
                                      </p:to>
                                    </p:set>
                                    <p:anim calcmode="lin" valueType="num">
                                      <p:cBhvr additive="base">
                                        <p:cTn id="19" dur="1000" fill="hold"/>
                                        <p:tgtEl>
                                          <p:spTgt spid="77"/>
                                        </p:tgtEl>
                                        <p:attrNameLst>
                                          <p:attrName>ppt_x</p:attrName>
                                        </p:attrNameLst>
                                      </p:cBhvr>
                                      <p:tavLst>
                                        <p:tav tm="0">
                                          <p:val>
                                            <p:strVal val="1+#ppt_w/2"/>
                                          </p:val>
                                        </p:tav>
                                        <p:tav tm="100000">
                                          <p:val>
                                            <p:strVal val="#ppt_x"/>
                                          </p:val>
                                        </p:tav>
                                      </p:tavLst>
                                    </p:anim>
                                    <p:anim calcmode="lin" valueType="num">
                                      <p:cBhvr additive="base">
                                        <p:cTn id="20" dur="1000" fill="hold"/>
                                        <p:tgtEl>
                                          <p:spTgt spid="77"/>
                                        </p:tgtEl>
                                        <p:attrNameLst>
                                          <p:attrName>ppt_y</p:attrName>
                                        </p:attrNameLst>
                                      </p:cBhvr>
                                      <p:tavLst>
                                        <p:tav tm="0">
                                          <p:val>
                                            <p:strVal val="#ppt_y"/>
                                          </p:val>
                                        </p:tav>
                                        <p:tav tm="100000">
                                          <p:val>
                                            <p:strVal val="#ppt_y"/>
                                          </p:val>
                                        </p:tav>
                                      </p:tavLst>
                                    </p:anim>
                                  </p:childTnLst>
                                </p:cTn>
                              </p:par>
                              <p:par>
                                <p:cTn id="21" presetID="2" presetClass="entr" presetSubtype="2" decel="100000" fill="hold" nodeType="withEffect">
                                  <p:stCondLst>
                                    <p:cond delay="100"/>
                                  </p:stCondLst>
                                  <p:childTnLst>
                                    <p:set>
                                      <p:cBhvr>
                                        <p:cTn id="22" dur="1" fill="hold">
                                          <p:stCondLst>
                                            <p:cond delay="0"/>
                                          </p:stCondLst>
                                        </p:cTn>
                                        <p:tgtEl>
                                          <p:spTgt spid="87"/>
                                        </p:tgtEl>
                                        <p:attrNameLst>
                                          <p:attrName>style.visibility</p:attrName>
                                        </p:attrNameLst>
                                      </p:cBhvr>
                                      <p:to>
                                        <p:strVal val="visible"/>
                                      </p:to>
                                    </p:set>
                                    <p:anim calcmode="lin" valueType="num">
                                      <p:cBhvr additive="base">
                                        <p:cTn id="23" dur="1000" fill="hold"/>
                                        <p:tgtEl>
                                          <p:spTgt spid="87"/>
                                        </p:tgtEl>
                                        <p:attrNameLst>
                                          <p:attrName>ppt_x</p:attrName>
                                        </p:attrNameLst>
                                      </p:cBhvr>
                                      <p:tavLst>
                                        <p:tav tm="0">
                                          <p:val>
                                            <p:strVal val="1+#ppt_w/2"/>
                                          </p:val>
                                        </p:tav>
                                        <p:tav tm="100000">
                                          <p:val>
                                            <p:strVal val="#ppt_x"/>
                                          </p:val>
                                        </p:tav>
                                      </p:tavLst>
                                    </p:anim>
                                    <p:anim calcmode="lin" valueType="num">
                                      <p:cBhvr additive="base">
                                        <p:cTn id="24" dur="1000" fill="hold"/>
                                        <p:tgtEl>
                                          <p:spTgt spid="87"/>
                                        </p:tgtEl>
                                        <p:attrNameLst>
                                          <p:attrName>ppt_y</p:attrName>
                                        </p:attrNameLst>
                                      </p:cBhvr>
                                      <p:tavLst>
                                        <p:tav tm="0">
                                          <p:val>
                                            <p:strVal val="#ppt_y"/>
                                          </p:val>
                                        </p:tav>
                                        <p:tav tm="100000">
                                          <p:val>
                                            <p:strVal val="#ppt_y"/>
                                          </p:val>
                                        </p:tav>
                                      </p:tavLst>
                                    </p:anim>
                                  </p:childTnLst>
                                </p:cTn>
                              </p:par>
                              <p:par>
                                <p:cTn id="25" presetID="2" presetClass="entr" presetSubtype="8" decel="100000" fill="hold" nodeType="withEffect">
                                  <p:stCondLst>
                                    <p:cond delay="200"/>
                                  </p:stCondLst>
                                  <p:childTnLst>
                                    <p:set>
                                      <p:cBhvr>
                                        <p:cTn id="26" dur="1" fill="hold">
                                          <p:stCondLst>
                                            <p:cond delay="0"/>
                                          </p:stCondLst>
                                        </p:cTn>
                                        <p:tgtEl>
                                          <p:spTgt spid="92"/>
                                        </p:tgtEl>
                                        <p:attrNameLst>
                                          <p:attrName>style.visibility</p:attrName>
                                        </p:attrNameLst>
                                      </p:cBhvr>
                                      <p:to>
                                        <p:strVal val="visible"/>
                                      </p:to>
                                    </p:set>
                                    <p:anim calcmode="lin" valueType="num">
                                      <p:cBhvr additive="base">
                                        <p:cTn id="27" dur="1000" fill="hold"/>
                                        <p:tgtEl>
                                          <p:spTgt spid="92"/>
                                        </p:tgtEl>
                                        <p:attrNameLst>
                                          <p:attrName>ppt_x</p:attrName>
                                        </p:attrNameLst>
                                      </p:cBhvr>
                                      <p:tavLst>
                                        <p:tav tm="0">
                                          <p:val>
                                            <p:strVal val="0-#ppt_w/2"/>
                                          </p:val>
                                        </p:tav>
                                        <p:tav tm="100000">
                                          <p:val>
                                            <p:strVal val="#ppt_x"/>
                                          </p:val>
                                        </p:tav>
                                      </p:tavLst>
                                    </p:anim>
                                    <p:anim calcmode="lin" valueType="num">
                                      <p:cBhvr additive="base">
                                        <p:cTn id="28" dur="1000" fill="hold"/>
                                        <p:tgtEl>
                                          <p:spTgt spid="92"/>
                                        </p:tgtEl>
                                        <p:attrNameLst>
                                          <p:attrName>ppt_y</p:attrName>
                                        </p:attrNameLst>
                                      </p:cBhvr>
                                      <p:tavLst>
                                        <p:tav tm="0">
                                          <p:val>
                                            <p:strVal val="#ppt_y"/>
                                          </p:val>
                                        </p:tav>
                                        <p:tav tm="100000">
                                          <p:val>
                                            <p:strVal val="#ppt_y"/>
                                          </p:val>
                                        </p:tav>
                                      </p:tavLst>
                                    </p:anim>
                                  </p:childTnLst>
                                </p:cTn>
                              </p:par>
                              <p:par>
                                <p:cTn id="29" presetID="2" presetClass="entr" presetSubtype="8" decel="100000" fill="hold" nodeType="withEffect">
                                  <p:stCondLst>
                                    <p:cond delay="200"/>
                                  </p:stCondLst>
                                  <p:childTnLst>
                                    <p:set>
                                      <p:cBhvr>
                                        <p:cTn id="30" dur="1" fill="hold">
                                          <p:stCondLst>
                                            <p:cond delay="0"/>
                                          </p:stCondLst>
                                        </p:cTn>
                                        <p:tgtEl>
                                          <p:spTgt spid="95"/>
                                        </p:tgtEl>
                                        <p:attrNameLst>
                                          <p:attrName>style.visibility</p:attrName>
                                        </p:attrNameLst>
                                      </p:cBhvr>
                                      <p:to>
                                        <p:strVal val="visible"/>
                                      </p:to>
                                    </p:set>
                                    <p:anim calcmode="lin" valueType="num">
                                      <p:cBhvr additive="base">
                                        <p:cTn id="31" dur="1000" fill="hold"/>
                                        <p:tgtEl>
                                          <p:spTgt spid="95"/>
                                        </p:tgtEl>
                                        <p:attrNameLst>
                                          <p:attrName>ppt_x</p:attrName>
                                        </p:attrNameLst>
                                      </p:cBhvr>
                                      <p:tavLst>
                                        <p:tav tm="0">
                                          <p:val>
                                            <p:strVal val="0-#ppt_w/2"/>
                                          </p:val>
                                        </p:tav>
                                        <p:tav tm="100000">
                                          <p:val>
                                            <p:strVal val="#ppt_x"/>
                                          </p:val>
                                        </p:tav>
                                      </p:tavLst>
                                    </p:anim>
                                    <p:anim calcmode="lin" valueType="num">
                                      <p:cBhvr additive="base">
                                        <p:cTn id="32" dur="1000" fill="hold"/>
                                        <p:tgtEl>
                                          <p:spTgt spid="95"/>
                                        </p:tgtEl>
                                        <p:attrNameLst>
                                          <p:attrName>ppt_y</p:attrName>
                                        </p:attrNameLst>
                                      </p:cBhvr>
                                      <p:tavLst>
                                        <p:tav tm="0">
                                          <p:val>
                                            <p:strVal val="#ppt_y"/>
                                          </p:val>
                                        </p:tav>
                                        <p:tav tm="100000">
                                          <p:val>
                                            <p:strVal val="#ppt_y"/>
                                          </p:val>
                                        </p:tav>
                                      </p:tavLst>
                                    </p:anim>
                                  </p:childTnLst>
                                </p:cTn>
                              </p:par>
                              <p:par>
                                <p:cTn id="33" presetID="2" presetClass="entr" presetSubtype="8" decel="100000" fill="hold" nodeType="withEffect">
                                  <p:stCondLst>
                                    <p:cond delay="200"/>
                                  </p:stCondLst>
                                  <p:childTnLst>
                                    <p:set>
                                      <p:cBhvr>
                                        <p:cTn id="34" dur="1" fill="hold">
                                          <p:stCondLst>
                                            <p:cond delay="0"/>
                                          </p:stCondLst>
                                        </p:cTn>
                                        <p:tgtEl>
                                          <p:spTgt spid="98"/>
                                        </p:tgtEl>
                                        <p:attrNameLst>
                                          <p:attrName>style.visibility</p:attrName>
                                        </p:attrNameLst>
                                      </p:cBhvr>
                                      <p:to>
                                        <p:strVal val="visible"/>
                                      </p:to>
                                    </p:set>
                                    <p:anim calcmode="lin" valueType="num">
                                      <p:cBhvr additive="base">
                                        <p:cTn id="35" dur="1000" fill="hold"/>
                                        <p:tgtEl>
                                          <p:spTgt spid="98"/>
                                        </p:tgtEl>
                                        <p:attrNameLst>
                                          <p:attrName>ppt_x</p:attrName>
                                        </p:attrNameLst>
                                      </p:cBhvr>
                                      <p:tavLst>
                                        <p:tav tm="0">
                                          <p:val>
                                            <p:strVal val="0-#ppt_w/2"/>
                                          </p:val>
                                        </p:tav>
                                        <p:tav tm="100000">
                                          <p:val>
                                            <p:strVal val="#ppt_x"/>
                                          </p:val>
                                        </p:tav>
                                      </p:tavLst>
                                    </p:anim>
                                    <p:anim calcmode="lin" valueType="num">
                                      <p:cBhvr additive="base">
                                        <p:cTn id="36" dur="1000" fill="hold"/>
                                        <p:tgtEl>
                                          <p:spTgt spid="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p:cNvPicPr>
            <a:picLocks noChangeAspect="1"/>
          </p:cNvPicPr>
          <p:nvPr/>
        </p:nvPicPr>
        <p:blipFill>
          <a:blip r:embed="rId3" cstate="email"/>
          <a:srcRect l="25420" t="472" r="1498" b="2824"/>
          <a:stretch>
            <a:fillRect/>
          </a:stretch>
        </p:blipFill>
        <p:spPr>
          <a:xfrm>
            <a:off x="216089" y="0"/>
            <a:ext cx="4193073" cy="6206405"/>
          </a:xfrm>
          <a:custGeom>
            <a:avLst/>
            <a:gdLst>
              <a:gd name="connsiteX0" fmla="*/ 3746442 w 7296078"/>
              <a:gd name="connsiteY0" fmla="*/ 2777405 h 6206405"/>
              <a:gd name="connsiteX1" fmla="*/ 5908510 w 7296078"/>
              <a:gd name="connsiteY1" fmla="*/ 2777405 h 6206405"/>
              <a:gd name="connsiteX2" fmla="*/ 5908510 w 7296078"/>
              <a:gd name="connsiteY2" fmla="*/ 6206405 h 6206405"/>
              <a:gd name="connsiteX3" fmla="*/ 3746442 w 7296078"/>
              <a:gd name="connsiteY3" fmla="*/ 6206405 h 6206405"/>
              <a:gd name="connsiteX4" fmla="*/ 0 w 7296078"/>
              <a:gd name="connsiteY4" fmla="*/ 2777405 h 6206405"/>
              <a:gd name="connsiteX5" fmla="*/ 2162068 w 7296078"/>
              <a:gd name="connsiteY5" fmla="*/ 2777405 h 6206405"/>
              <a:gd name="connsiteX6" fmla="*/ 2162068 w 7296078"/>
              <a:gd name="connsiteY6" fmla="*/ 6206405 h 6206405"/>
              <a:gd name="connsiteX7" fmla="*/ 0 w 7296078"/>
              <a:gd name="connsiteY7" fmla="*/ 6206405 h 6206405"/>
              <a:gd name="connsiteX8" fmla="*/ 3746442 w 7296078"/>
              <a:gd name="connsiteY8" fmla="*/ 0 h 6206405"/>
              <a:gd name="connsiteX9" fmla="*/ 7296078 w 7296078"/>
              <a:gd name="connsiteY9" fmla="*/ 0 h 6206405"/>
              <a:gd name="connsiteX10" fmla="*/ 7296078 w 7296078"/>
              <a:gd name="connsiteY10" fmla="*/ 2571718 h 6206405"/>
              <a:gd name="connsiteX11" fmla="*/ 3746442 w 7296078"/>
              <a:gd name="connsiteY11" fmla="*/ 2571718 h 6206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96078" h="6206405">
                <a:moveTo>
                  <a:pt x="3746442" y="2777405"/>
                </a:moveTo>
                <a:lnTo>
                  <a:pt x="5908510" y="2777405"/>
                </a:lnTo>
                <a:lnTo>
                  <a:pt x="5908510" y="6206405"/>
                </a:lnTo>
                <a:lnTo>
                  <a:pt x="3746442" y="6206405"/>
                </a:lnTo>
                <a:close/>
                <a:moveTo>
                  <a:pt x="0" y="2777405"/>
                </a:moveTo>
                <a:lnTo>
                  <a:pt x="2162068" y="2777405"/>
                </a:lnTo>
                <a:lnTo>
                  <a:pt x="2162068" y="6206405"/>
                </a:lnTo>
                <a:lnTo>
                  <a:pt x="0" y="6206405"/>
                </a:lnTo>
                <a:close/>
                <a:moveTo>
                  <a:pt x="3746442" y="0"/>
                </a:moveTo>
                <a:lnTo>
                  <a:pt x="7296078" y="0"/>
                </a:lnTo>
                <a:lnTo>
                  <a:pt x="7296078" y="2571718"/>
                </a:lnTo>
                <a:lnTo>
                  <a:pt x="3746442" y="2571718"/>
                </a:lnTo>
                <a:close/>
              </a:path>
            </a:pathLst>
          </a:custGeom>
        </p:spPr>
      </p:pic>
      <p:sp>
        <p:nvSpPr>
          <p:cNvPr id="12" name="流程图: 过程 11"/>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2" name="文本框 11"/>
          <p:cNvSpPr txBox="1"/>
          <p:nvPr/>
        </p:nvSpPr>
        <p:spPr>
          <a:xfrm>
            <a:off x="6096000" y="307626"/>
            <a:ext cx="4722312" cy="1077218"/>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DZ" altLang="zh-CN" sz="32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rPr>
              <a:t>المطلب الثاني: خصائص واهمية المنظمات الذكية</a:t>
            </a:r>
            <a:endParaRPr lang="zh-CN" altLang="en-US" sz="32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ontserrat SemiBold" panose="00000700000000000000" charset="0"/>
              <a:ea typeface="字魂36号-正文宋楷" panose="02000000000000000000" pitchFamily="2" charset="-122"/>
              <a:cs typeface="Montserrat SemiBold" panose="00000700000000000000" charset="0"/>
              <a:sym typeface="字魂36号-正文宋楷" panose="02000000000000000000" pitchFamily="2" charset="-122"/>
            </a:endParaRPr>
          </a:p>
        </p:txBody>
      </p:sp>
      <p:sp>
        <p:nvSpPr>
          <p:cNvPr id="6" name="Rectangle 5"/>
          <p:cNvSpPr/>
          <p:nvPr/>
        </p:nvSpPr>
        <p:spPr>
          <a:xfrm>
            <a:off x="6968647" y="1447661"/>
            <a:ext cx="4759891" cy="8893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7406013" y="1531759"/>
            <a:ext cx="4235885" cy="72115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7458205" y="1630725"/>
            <a:ext cx="3920646" cy="523220"/>
          </a:xfrm>
          <a:prstGeom prst="rect">
            <a:avLst/>
          </a:prstGeom>
          <a:noFill/>
        </p:spPr>
        <p:txBody>
          <a:bodyPr wrap="square" rtlCol="0">
            <a:spAutoFit/>
          </a:bodyPr>
          <a:lstStyle/>
          <a:p>
            <a:pPr algn="r" rtl="1"/>
            <a:r>
              <a:rPr lang="ar-DZ" sz="2400" b="1" dirty="0"/>
              <a:t>أولا</a:t>
            </a:r>
            <a:r>
              <a:rPr lang="ar-DZ" sz="2800" b="1" dirty="0"/>
              <a:t>: </a:t>
            </a:r>
            <a:r>
              <a:rPr lang="ar-DZ" sz="2400" b="1" dirty="0"/>
              <a:t>خصائص المنظمات الذكية</a:t>
            </a:r>
          </a:p>
        </p:txBody>
      </p:sp>
      <p:sp>
        <p:nvSpPr>
          <p:cNvPr id="13" name="Ellipse 12"/>
          <p:cNvSpPr/>
          <p:nvPr/>
        </p:nvSpPr>
        <p:spPr>
          <a:xfrm>
            <a:off x="9541701" y="4753385"/>
            <a:ext cx="2167003" cy="145302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الا</a:t>
            </a:r>
            <a:r>
              <a:rPr lang="ar-D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ستقلال</a:t>
            </a:r>
            <a:endParaRPr lang="fr-FR"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2" name="Ellipse 21"/>
          <p:cNvSpPr/>
          <p:nvPr/>
        </p:nvSpPr>
        <p:spPr>
          <a:xfrm>
            <a:off x="6968647" y="4753385"/>
            <a:ext cx="2167003" cy="1453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تقسيم العمل</a:t>
            </a:r>
            <a:endParaRPr lang="fr-FR" sz="32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23" name="Ellipse 22"/>
          <p:cNvSpPr/>
          <p:nvPr/>
        </p:nvSpPr>
        <p:spPr>
          <a:xfrm>
            <a:off x="6968647" y="2613282"/>
            <a:ext cx="2167003" cy="145302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الدافع</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4" name="Ellipse 23"/>
          <p:cNvSpPr/>
          <p:nvPr/>
        </p:nvSpPr>
        <p:spPr>
          <a:xfrm>
            <a:off x="9418528" y="2666839"/>
            <a:ext cx="2167003" cy="1453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اتخاذ المخاطر</a:t>
            </a:r>
            <a:endParaRPr lang="fr-FR" sz="28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25" name="Ellipse 24"/>
          <p:cNvSpPr/>
          <p:nvPr/>
        </p:nvSpPr>
        <p:spPr>
          <a:xfrm>
            <a:off x="4409160" y="2724812"/>
            <a:ext cx="2167003" cy="14530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الرؤية المستقبلية</a:t>
            </a:r>
            <a:endParaRPr lang="fr-FR" sz="2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27" name="Ellipse 26"/>
          <p:cNvSpPr/>
          <p:nvPr/>
        </p:nvSpPr>
        <p:spPr>
          <a:xfrm>
            <a:off x="4409159" y="4604438"/>
            <a:ext cx="2167003" cy="145302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الابداع</a:t>
            </a:r>
            <a:endParaRPr lang="fr-FR"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p:nvPr/>
        </p:nvSpPr>
        <p:spPr bwMode="auto">
          <a:xfrm>
            <a:off x="287421" y="1057375"/>
            <a:ext cx="11702410" cy="5182224"/>
          </a:xfrm>
          <a:custGeom>
            <a:avLst/>
            <a:gdLst>
              <a:gd name="T0" fmla="*/ 0 w 7656"/>
              <a:gd name="T1" fmla="*/ 0 h 630"/>
              <a:gd name="T2" fmla="*/ 7656 w 7656"/>
              <a:gd name="T3" fmla="*/ 0 h 630"/>
              <a:gd name="T4" fmla="*/ 7656 w 7656"/>
              <a:gd name="T5" fmla="*/ 630 h 630"/>
              <a:gd name="T6" fmla="*/ 0 w 7656"/>
              <a:gd name="T7" fmla="*/ 630 h 630"/>
              <a:gd name="T8" fmla="*/ 0 w 7656"/>
              <a:gd name="T9" fmla="*/ 0 h 630"/>
              <a:gd name="T10" fmla="*/ 0 w 7656"/>
              <a:gd name="T11" fmla="*/ 0 h 630"/>
            </a:gdLst>
            <a:ahLst/>
            <a:cxnLst>
              <a:cxn ang="0">
                <a:pos x="T0" y="T1"/>
              </a:cxn>
              <a:cxn ang="0">
                <a:pos x="T2" y="T3"/>
              </a:cxn>
              <a:cxn ang="0">
                <a:pos x="T4" y="T5"/>
              </a:cxn>
              <a:cxn ang="0">
                <a:pos x="T6" y="T7"/>
              </a:cxn>
              <a:cxn ang="0">
                <a:pos x="T8" y="T9"/>
              </a:cxn>
              <a:cxn ang="0">
                <a:pos x="T10" y="T11"/>
              </a:cxn>
            </a:cxnLst>
            <a:rect l="0" t="0" r="r" b="b"/>
            <a:pathLst>
              <a:path w="7656" h="630">
                <a:moveTo>
                  <a:pt x="0" y="0"/>
                </a:moveTo>
                <a:lnTo>
                  <a:pt x="7656" y="0"/>
                </a:lnTo>
                <a:lnTo>
                  <a:pt x="7656" y="630"/>
                </a:lnTo>
                <a:lnTo>
                  <a:pt x="0" y="630"/>
                </a:lnTo>
                <a:lnTo>
                  <a:pt x="0" y="0"/>
                </a:lnTo>
                <a:lnTo>
                  <a:pt x="0" y="0"/>
                </a:lnTo>
                <a:close/>
              </a:path>
            </a:pathLst>
          </a:custGeom>
          <a:solidFill>
            <a:schemeClr val="bg1">
              <a:lumMod val="95000"/>
            </a:schemeClr>
          </a:solidFill>
          <a:ln w="9525">
            <a:noFill/>
            <a:round/>
          </a:ln>
        </p:spPr>
        <p:txBody>
          <a:bodyPr vert="horz" wrap="square" lIns="91440" tIns="45720" rIns="91440" bIns="45720" numCol="1" anchor="t" anchorCtr="0" compatLnSpc="1"/>
          <a:lstStyle/>
          <a:p>
            <a:r>
              <a:rPr lang="ar-DZ" dirty="0">
                <a:latin typeface="字魂36号-正文宋楷" panose="02000000000000000000" pitchFamily="2" charset="-122"/>
                <a:ea typeface="字魂36号-正文宋楷" panose="02000000000000000000" pitchFamily="2" charset="-122"/>
                <a:sym typeface="字魂36号-正文宋楷" panose="02000000000000000000" pitchFamily="2" charset="-122"/>
              </a:rPr>
              <a:t>-</a:t>
            </a:r>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 name="Freeform 6"/>
          <p:cNvSpPr>
            <a:spLocks noEditPoints="1"/>
          </p:cNvSpPr>
          <p:nvPr/>
        </p:nvSpPr>
        <p:spPr bwMode="auto">
          <a:xfrm>
            <a:off x="10512716" y="1358761"/>
            <a:ext cx="890531" cy="977644"/>
          </a:xfrm>
          <a:custGeom>
            <a:avLst/>
            <a:gdLst>
              <a:gd name="T0" fmla="*/ 245 w 489"/>
              <a:gd name="T1" fmla="*/ 0 h 490"/>
              <a:gd name="T2" fmla="*/ 489 w 489"/>
              <a:gd name="T3" fmla="*/ 245 h 490"/>
              <a:gd name="T4" fmla="*/ 245 w 489"/>
              <a:gd name="T5" fmla="*/ 490 h 490"/>
              <a:gd name="T6" fmla="*/ 0 w 489"/>
              <a:gd name="T7" fmla="*/ 245 h 490"/>
              <a:gd name="T8" fmla="*/ 245 w 489"/>
              <a:gd name="T9" fmla="*/ 0 h 490"/>
              <a:gd name="T10" fmla="*/ 245 w 489"/>
              <a:gd name="T11" fmla="*/ 87 h 490"/>
              <a:gd name="T12" fmla="*/ 87 w 489"/>
              <a:gd name="T13" fmla="*/ 245 h 490"/>
              <a:gd name="T14" fmla="*/ 245 w 489"/>
              <a:gd name="T15" fmla="*/ 403 h 490"/>
              <a:gd name="T16" fmla="*/ 403 w 489"/>
              <a:gd name="T17" fmla="*/ 245 h 490"/>
              <a:gd name="T18" fmla="*/ 245 w 489"/>
              <a:gd name="T19" fmla="*/ 87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9" h="490">
                <a:moveTo>
                  <a:pt x="245" y="0"/>
                </a:moveTo>
                <a:cubicBezTo>
                  <a:pt x="380" y="0"/>
                  <a:pt x="489" y="110"/>
                  <a:pt x="489" y="245"/>
                </a:cubicBezTo>
                <a:cubicBezTo>
                  <a:pt x="489" y="380"/>
                  <a:pt x="380" y="490"/>
                  <a:pt x="245" y="490"/>
                </a:cubicBezTo>
                <a:cubicBezTo>
                  <a:pt x="110" y="490"/>
                  <a:pt x="0" y="380"/>
                  <a:pt x="0" y="245"/>
                </a:cubicBezTo>
                <a:cubicBezTo>
                  <a:pt x="0" y="110"/>
                  <a:pt x="110" y="0"/>
                  <a:pt x="245" y="0"/>
                </a:cubicBezTo>
                <a:close/>
                <a:moveTo>
                  <a:pt x="245" y="87"/>
                </a:moveTo>
                <a:cubicBezTo>
                  <a:pt x="158" y="87"/>
                  <a:pt x="87" y="158"/>
                  <a:pt x="87" y="245"/>
                </a:cubicBezTo>
                <a:cubicBezTo>
                  <a:pt x="87" y="332"/>
                  <a:pt x="158" y="403"/>
                  <a:pt x="245" y="403"/>
                </a:cubicBezTo>
                <a:cubicBezTo>
                  <a:pt x="332" y="403"/>
                  <a:pt x="403" y="332"/>
                  <a:pt x="403" y="245"/>
                </a:cubicBezTo>
                <a:cubicBezTo>
                  <a:pt x="403" y="158"/>
                  <a:pt x="332" y="87"/>
                  <a:pt x="245" y="87"/>
                </a:cubicBezTo>
                <a:close/>
              </a:path>
            </a:pathLst>
          </a:custGeom>
          <a:solidFill>
            <a:schemeClr val="accent1"/>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27" name="Group 26"/>
          <p:cNvGrpSpPr/>
          <p:nvPr/>
        </p:nvGrpSpPr>
        <p:grpSpPr>
          <a:xfrm rot="16200000">
            <a:off x="10594561" y="3773037"/>
            <a:ext cx="2355852" cy="752016"/>
            <a:chOff x="4918075" y="4633233"/>
            <a:chExt cx="2355850" cy="1208087"/>
          </a:xfrm>
        </p:grpSpPr>
        <p:sp>
          <p:nvSpPr>
            <p:cNvPr id="14" name="Freeform 14"/>
            <p:cNvSpPr/>
            <p:nvPr/>
          </p:nvSpPr>
          <p:spPr bwMode="auto">
            <a:xfrm>
              <a:off x="4918075" y="4633233"/>
              <a:ext cx="2355850" cy="1001713"/>
            </a:xfrm>
            <a:custGeom>
              <a:avLst/>
              <a:gdLst>
                <a:gd name="T0" fmla="*/ 744 w 744"/>
                <a:gd name="T1" fmla="*/ 33 h 316"/>
                <a:gd name="T2" fmla="*/ 733 w 744"/>
                <a:gd name="T3" fmla="*/ 27 h 316"/>
                <a:gd name="T4" fmla="*/ 10 w 744"/>
                <a:gd name="T5" fmla="*/ 25 h 316"/>
                <a:gd name="T6" fmla="*/ 0 w 744"/>
                <a:gd name="T7" fmla="*/ 31 h 316"/>
                <a:gd name="T8" fmla="*/ 0 w 744"/>
                <a:gd name="T9" fmla="*/ 0 h 316"/>
                <a:gd name="T10" fmla="*/ 26 w 744"/>
                <a:gd name="T11" fmla="*/ 17 h 316"/>
                <a:gd name="T12" fmla="*/ 15 w 744"/>
                <a:gd name="T13" fmla="*/ 23 h 316"/>
                <a:gd name="T14" fmla="*/ 728 w 744"/>
                <a:gd name="T15" fmla="*/ 24 h 316"/>
                <a:gd name="T16" fmla="*/ 717 w 744"/>
                <a:gd name="T17" fmla="*/ 19 h 316"/>
                <a:gd name="T18" fmla="*/ 743 w 744"/>
                <a:gd name="T19" fmla="*/ 2 h 316"/>
                <a:gd name="T20" fmla="*/ 744 w 744"/>
                <a:gd name="T21" fmla="*/ 33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316">
                  <a:moveTo>
                    <a:pt x="744" y="33"/>
                  </a:moveTo>
                  <a:cubicBezTo>
                    <a:pt x="733" y="27"/>
                    <a:pt x="733" y="27"/>
                    <a:pt x="733" y="27"/>
                  </a:cubicBezTo>
                  <a:cubicBezTo>
                    <a:pt x="579" y="314"/>
                    <a:pt x="164" y="316"/>
                    <a:pt x="10" y="25"/>
                  </a:cubicBezTo>
                  <a:cubicBezTo>
                    <a:pt x="0" y="31"/>
                    <a:pt x="0" y="31"/>
                    <a:pt x="0" y="31"/>
                  </a:cubicBezTo>
                  <a:cubicBezTo>
                    <a:pt x="0" y="0"/>
                    <a:pt x="0" y="0"/>
                    <a:pt x="0" y="0"/>
                  </a:cubicBezTo>
                  <a:cubicBezTo>
                    <a:pt x="26" y="17"/>
                    <a:pt x="26" y="17"/>
                    <a:pt x="26" y="17"/>
                  </a:cubicBezTo>
                  <a:cubicBezTo>
                    <a:pt x="15" y="23"/>
                    <a:pt x="15" y="23"/>
                    <a:pt x="15" y="23"/>
                  </a:cubicBezTo>
                  <a:cubicBezTo>
                    <a:pt x="166" y="308"/>
                    <a:pt x="576" y="308"/>
                    <a:pt x="728" y="24"/>
                  </a:cubicBezTo>
                  <a:cubicBezTo>
                    <a:pt x="717" y="19"/>
                    <a:pt x="717" y="19"/>
                    <a:pt x="717" y="19"/>
                  </a:cubicBezTo>
                  <a:cubicBezTo>
                    <a:pt x="743" y="2"/>
                    <a:pt x="743" y="2"/>
                    <a:pt x="743" y="2"/>
                  </a:cubicBezTo>
                  <a:cubicBezTo>
                    <a:pt x="744" y="33"/>
                    <a:pt x="744" y="33"/>
                    <a:pt x="744" y="33"/>
                  </a:cubicBezTo>
                  <a:close/>
                </a:path>
              </a:pathLst>
            </a:custGeom>
            <a:solidFill>
              <a:schemeClr val="accent3"/>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15" name="Oval 15"/>
            <p:cNvSpPr>
              <a:spLocks noChangeArrowheads="1"/>
            </p:cNvSpPr>
            <p:nvPr/>
          </p:nvSpPr>
          <p:spPr bwMode="auto">
            <a:xfrm>
              <a:off x="6026150" y="5326970"/>
              <a:ext cx="136525" cy="136525"/>
            </a:xfrm>
            <a:prstGeom prst="ellipse">
              <a:avLst/>
            </a:prstGeom>
            <a:solidFill>
              <a:schemeClr val="accent3"/>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16" name="Freeform 16"/>
            <p:cNvSpPr/>
            <p:nvPr/>
          </p:nvSpPr>
          <p:spPr bwMode="auto">
            <a:xfrm>
              <a:off x="6048375" y="5114245"/>
              <a:ext cx="95250" cy="727075"/>
            </a:xfrm>
            <a:custGeom>
              <a:avLst/>
              <a:gdLst>
                <a:gd name="T0" fmla="*/ 60 w 60"/>
                <a:gd name="T1" fmla="*/ 54 h 458"/>
                <a:gd name="T2" fmla="*/ 36 w 60"/>
                <a:gd name="T3" fmla="*/ 54 h 458"/>
                <a:gd name="T4" fmla="*/ 36 w 60"/>
                <a:gd name="T5" fmla="*/ 404 h 458"/>
                <a:gd name="T6" fmla="*/ 60 w 60"/>
                <a:gd name="T7" fmla="*/ 404 h 458"/>
                <a:gd name="T8" fmla="*/ 30 w 60"/>
                <a:gd name="T9" fmla="*/ 458 h 458"/>
                <a:gd name="T10" fmla="*/ 0 w 60"/>
                <a:gd name="T11" fmla="*/ 404 h 458"/>
                <a:gd name="T12" fmla="*/ 24 w 60"/>
                <a:gd name="T13" fmla="*/ 404 h 458"/>
                <a:gd name="T14" fmla="*/ 24 w 60"/>
                <a:gd name="T15" fmla="*/ 54 h 458"/>
                <a:gd name="T16" fmla="*/ 0 w 60"/>
                <a:gd name="T17" fmla="*/ 54 h 458"/>
                <a:gd name="T18" fmla="*/ 30 w 60"/>
                <a:gd name="T19" fmla="*/ 0 h 458"/>
                <a:gd name="T20" fmla="*/ 60 w 60"/>
                <a:gd name="T21" fmla="*/ 54 h 458"/>
                <a:gd name="T22" fmla="*/ 60 w 60"/>
                <a:gd name="T23" fmla="*/ 54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458">
                  <a:moveTo>
                    <a:pt x="60" y="54"/>
                  </a:moveTo>
                  <a:lnTo>
                    <a:pt x="36" y="54"/>
                  </a:lnTo>
                  <a:lnTo>
                    <a:pt x="36" y="404"/>
                  </a:lnTo>
                  <a:lnTo>
                    <a:pt x="60" y="404"/>
                  </a:lnTo>
                  <a:lnTo>
                    <a:pt x="30" y="458"/>
                  </a:lnTo>
                  <a:lnTo>
                    <a:pt x="0" y="404"/>
                  </a:lnTo>
                  <a:lnTo>
                    <a:pt x="24" y="404"/>
                  </a:lnTo>
                  <a:lnTo>
                    <a:pt x="24" y="54"/>
                  </a:lnTo>
                  <a:lnTo>
                    <a:pt x="0" y="54"/>
                  </a:lnTo>
                  <a:lnTo>
                    <a:pt x="30" y="0"/>
                  </a:lnTo>
                  <a:lnTo>
                    <a:pt x="60" y="54"/>
                  </a:lnTo>
                  <a:lnTo>
                    <a:pt x="60" y="54"/>
                  </a:lnTo>
                  <a:close/>
                </a:path>
              </a:pathLst>
            </a:custGeom>
            <a:solidFill>
              <a:schemeClr val="accent3"/>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nvGrpSpPr>
          <p:cNvPr id="30" name="Group 29"/>
          <p:cNvGrpSpPr/>
          <p:nvPr/>
        </p:nvGrpSpPr>
        <p:grpSpPr>
          <a:xfrm rot="16200000">
            <a:off x="10540783" y="2620612"/>
            <a:ext cx="2473392" cy="761999"/>
            <a:chOff x="8469313" y="4633233"/>
            <a:chExt cx="2355850" cy="1208087"/>
          </a:xfrm>
        </p:grpSpPr>
        <p:sp>
          <p:nvSpPr>
            <p:cNvPr id="24" name="Freeform 24"/>
            <p:cNvSpPr/>
            <p:nvPr/>
          </p:nvSpPr>
          <p:spPr bwMode="auto">
            <a:xfrm>
              <a:off x="8469313" y="4633233"/>
              <a:ext cx="2355850" cy="1001713"/>
            </a:xfrm>
            <a:custGeom>
              <a:avLst/>
              <a:gdLst>
                <a:gd name="T0" fmla="*/ 744 w 744"/>
                <a:gd name="T1" fmla="*/ 33 h 316"/>
                <a:gd name="T2" fmla="*/ 734 w 744"/>
                <a:gd name="T3" fmla="*/ 27 h 316"/>
                <a:gd name="T4" fmla="*/ 11 w 744"/>
                <a:gd name="T5" fmla="*/ 25 h 316"/>
                <a:gd name="T6" fmla="*/ 0 w 744"/>
                <a:gd name="T7" fmla="*/ 31 h 316"/>
                <a:gd name="T8" fmla="*/ 1 w 744"/>
                <a:gd name="T9" fmla="*/ 0 h 316"/>
                <a:gd name="T10" fmla="*/ 27 w 744"/>
                <a:gd name="T11" fmla="*/ 17 h 316"/>
                <a:gd name="T12" fmla="*/ 16 w 744"/>
                <a:gd name="T13" fmla="*/ 23 h 316"/>
                <a:gd name="T14" fmla="*/ 729 w 744"/>
                <a:gd name="T15" fmla="*/ 24 h 316"/>
                <a:gd name="T16" fmla="*/ 718 w 744"/>
                <a:gd name="T17" fmla="*/ 19 h 316"/>
                <a:gd name="T18" fmla="*/ 744 w 744"/>
                <a:gd name="T19" fmla="*/ 2 h 316"/>
                <a:gd name="T20" fmla="*/ 744 w 744"/>
                <a:gd name="T21" fmla="*/ 33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316">
                  <a:moveTo>
                    <a:pt x="744" y="33"/>
                  </a:moveTo>
                  <a:cubicBezTo>
                    <a:pt x="734" y="27"/>
                    <a:pt x="734" y="27"/>
                    <a:pt x="734" y="27"/>
                  </a:cubicBezTo>
                  <a:cubicBezTo>
                    <a:pt x="580" y="314"/>
                    <a:pt x="165" y="316"/>
                    <a:pt x="11" y="25"/>
                  </a:cubicBezTo>
                  <a:cubicBezTo>
                    <a:pt x="0" y="31"/>
                    <a:pt x="0" y="31"/>
                    <a:pt x="0" y="31"/>
                  </a:cubicBezTo>
                  <a:cubicBezTo>
                    <a:pt x="1" y="0"/>
                    <a:pt x="1" y="0"/>
                    <a:pt x="1" y="0"/>
                  </a:cubicBezTo>
                  <a:cubicBezTo>
                    <a:pt x="27" y="17"/>
                    <a:pt x="27" y="17"/>
                    <a:pt x="27" y="17"/>
                  </a:cubicBezTo>
                  <a:cubicBezTo>
                    <a:pt x="16" y="23"/>
                    <a:pt x="16" y="23"/>
                    <a:pt x="16" y="23"/>
                  </a:cubicBezTo>
                  <a:cubicBezTo>
                    <a:pt x="167" y="308"/>
                    <a:pt x="577" y="308"/>
                    <a:pt x="729" y="24"/>
                  </a:cubicBezTo>
                  <a:cubicBezTo>
                    <a:pt x="718" y="19"/>
                    <a:pt x="718" y="19"/>
                    <a:pt x="718" y="19"/>
                  </a:cubicBezTo>
                  <a:cubicBezTo>
                    <a:pt x="744" y="2"/>
                    <a:pt x="744" y="2"/>
                    <a:pt x="744" y="2"/>
                  </a:cubicBezTo>
                  <a:cubicBezTo>
                    <a:pt x="744" y="33"/>
                    <a:pt x="744" y="33"/>
                    <a:pt x="744" y="33"/>
                  </a:cubicBezTo>
                  <a:close/>
                </a:path>
              </a:pathLst>
            </a:custGeom>
            <a:solidFill>
              <a:schemeClr val="accent5"/>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29" name="Group 28"/>
            <p:cNvGrpSpPr/>
            <p:nvPr/>
          </p:nvGrpSpPr>
          <p:grpSpPr>
            <a:xfrm>
              <a:off x="9580563" y="5114245"/>
              <a:ext cx="136525" cy="727075"/>
              <a:chOff x="9580563" y="5114245"/>
              <a:chExt cx="136525" cy="727075"/>
            </a:xfrm>
          </p:grpSpPr>
          <p:sp>
            <p:nvSpPr>
              <p:cNvPr id="23" name="Freeform 23"/>
              <p:cNvSpPr/>
              <p:nvPr/>
            </p:nvSpPr>
            <p:spPr bwMode="auto">
              <a:xfrm>
                <a:off x="9602788" y="5114245"/>
                <a:ext cx="95250" cy="727075"/>
              </a:xfrm>
              <a:custGeom>
                <a:avLst/>
                <a:gdLst>
                  <a:gd name="T0" fmla="*/ 60 w 60"/>
                  <a:gd name="T1" fmla="*/ 54 h 458"/>
                  <a:gd name="T2" fmla="*/ 36 w 60"/>
                  <a:gd name="T3" fmla="*/ 54 h 458"/>
                  <a:gd name="T4" fmla="*/ 36 w 60"/>
                  <a:gd name="T5" fmla="*/ 404 h 458"/>
                  <a:gd name="T6" fmla="*/ 60 w 60"/>
                  <a:gd name="T7" fmla="*/ 404 h 458"/>
                  <a:gd name="T8" fmla="*/ 30 w 60"/>
                  <a:gd name="T9" fmla="*/ 458 h 458"/>
                  <a:gd name="T10" fmla="*/ 0 w 60"/>
                  <a:gd name="T11" fmla="*/ 404 h 458"/>
                  <a:gd name="T12" fmla="*/ 24 w 60"/>
                  <a:gd name="T13" fmla="*/ 404 h 458"/>
                  <a:gd name="T14" fmla="*/ 24 w 60"/>
                  <a:gd name="T15" fmla="*/ 54 h 458"/>
                  <a:gd name="T16" fmla="*/ 0 w 60"/>
                  <a:gd name="T17" fmla="*/ 54 h 458"/>
                  <a:gd name="T18" fmla="*/ 30 w 60"/>
                  <a:gd name="T19" fmla="*/ 0 h 458"/>
                  <a:gd name="T20" fmla="*/ 60 w 60"/>
                  <a:gd name="T21" fmla="*/ 54 h 458"/>
                  <a:gd name="T22" fmla="*/ 60 w 60"/>
                  <a:gd name="T23" fmla="*/ 54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458">
                    <a:moveTo>
                      <a:pt x="60" y="54"/>
                    </a:moveTo>
                    <a:lnTo>
                      <a:pt x="36" y="54"/>
                    </a:lnTo>
                    <a:lnTo>
                      <a:pt x="36" y="404"/>
                    </a:lnTo>
                    <a:lnTo>
                      <a:pt x="60" y="404"/>
                    </a:lnTo>
                    <a:lnTo>
                      <a:pt x="30" y="458"/>
                    </a:lnTo>
                    <a:lnTo>
                      <a:pt x="0" y="404"/>
                    </a:lnTo>
                    <a:lnTo>
                      <a:pt x="24" y="404"/>
                    </a:lnTo>
                    <a:lnTo>
                      <a:pt x="24" y="54"/>
                    </a:lnTo>
                    <a:lnTo>
                      <a:pt x="0" y="54"/>
                    </a:lnTo>
                    <a:lnTo>
                      <a:pt x="30" y="0"/>
                    </a:lnTo>
                    <a:lnTo>
                      <a:pt x="60" y="54"/>
                    </a:lnTo>
                    <a:lnTo>
                      <a:pt x="60" y="54"/>
                    </a:lnTo>
                    <a:close/>
                  </a:path>
                </a:pathLst>
              </a:custGeom>
              <a:solidFill>
                <a:schemeClr val="accent5"/>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25" name="Oval 25"/>
              <p:cNvSpPr>
                <a:spLocks noChangeArrowheads="1"/>
              </p:cNvSpPr>
              <p:nvPr/>
            </p:nvSpPr>
            <p:spPr bwMode="auto">
              <a:xfrm>
                <a:off x="9580563" y="5326970"/>
                <a:ext cx="136525" cy="136525"/>
              </a:xfrm>
              <a:prstGeom prst="ellipse">
                <a:avLst/>
              </a:prstGeom>
              <a:solidFill>
                <a:schemeClr val="accent5"/>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grpSp>
      <p:sp>
        <p:nvSpPr>
          <p:cNvPr id="36" name="Freeform 25"/>
          <p:cNvSpPr>
            <a:spLocks noEditPoints="1"/>
          </p:cNvSpPr>
          <p:nvPr/>
        </p:nvSpPr>
        <p:spPr bwMode="auto">
          <a:xfrm>
            <a:off x="10758614" y="1621296"/>
            <a:ext cx="426777" cy="377693"/>
          </a:xfrm>
          <a:custGeom>
            <a:avLst/>
            <a:gdLst/>
            <a:ahLst/>
            <a:cxnLst>
              <a:cxn ang="0">
                <a:pos x="114" y="98"/>
              </a:cxn>
              <a:cxn ang="0">
                <a:pos x="94" y="78"/>
              </a:cxn>
              <a:cxn ang="0">
                <a:pos x="102" y="50"/>
              </a:cxn>
              <a:cxn ang="0">
                <a:pos x="51" y="0"/>
              </a:cxn>
              <a:cxn ang="0">
                <a:pos x="0" y="50"/>
              </a:cxn>
              <a:cxn ang="0">
                <a:pos x="51" y="101"/>
              </a:cxn>
              <a:cxn ang="0">
                <a:pos x="78" y="93"/>
              </a:cxn>
              <a:cxn ang="0">
                <a:pos x="98" y="113"/>
              </a:cxn>
              <a:cxn ang="0">
                <a:pos x="104" y="113"/>
              </a:cxn>
              <a:cxn ang="0">
                <a:pos x="114" y="103"/>
              </a:cxn>
              <a:cxn ang="0">
                <a:pos x="114" y="98"/>
              </a:cxn>
              <a:cxn ang="0">
                <a:pos x="51" y="87"/>
              </a:cxn>
              <a:cxn ang="0">
                <a:pos x="15" y="50"/>
              </a:cxn>
              <a:cxn ang="0">
                <a:pos x="51" y="14"/>
              </a:cxn>
              <a:cxn ang="0">
                <a:pos x="87" y="50"/>
              </a:cxn>
              <a:cxn ang="0">
                <a:pos x="51" y="87"/>
              </a:cxn>
            </a:cxnLst>
            <a:rect l="0" t="0" r="r" b="b"/>
            <a:pathLst>
              <a:path w="115" h="115">
                <a:moveTo>
                  <a:pt x="114" y="98"/>
                </a:moveTo>
                <a:cubicBezTo>
                  <a:pt x="94" y="78"/>
                  <a:pt x="94" y="78"/>
                  <a:pt x="94" y="78"/>
                </a:cubicBezTo>
                <a:cubicBezTo>
                  <a:pt x="99" y="70"/>
                  <a:pt x="102" y="60"/>
                  <a:pt x="102" y="50"/>
                </a:cubicBezTo>
                <a:cubicBezTo>
                  <a:pt x="102" y="22"/>
                  <a:pt x="79" y="0"/>
                  <a:pt x="51" y="0"/>
                </a:cubicBezTo>
                <a:cubicBezTo>
                  <a:pt x="23" y="0"/>
                  <a:pt x="0" y="22"/>
                  <a:pt x="0" y="50"/>
                </a:cubicBezTo>
                <a:cubicBezTo>
                  <a:pt x="0" y="78"/>
                  <a:pt x="23" y="101"/>
                  <a:pt x="51" y="101"/>
                </a:cubicBezTo>
                <a:cubicBezTo>
                  <a:pt x="61" y="101"/>
                  <a:pt x="71" y="98"/>
                  <a:pt x="78" y="93"/>
                </a:cubicBezTo>
                <a:cubicBezTo>
                  <a:pt x="98" y="113"/>
                  <a:pt x="98" y="113"/>
                  <a:pt x="98" y="113"/>
                </a:cubicBezTo>
                <a:cubicBezTo>
                  <a:pt x="100" y="115"/>
                  <a:pt x="102" y="115"/>
                  <a:pt x="104" y="113"/>
                </a:cubicBezTo>
                <a:cubicBezTo>
                  <a:pt x="114" y="103"/>
                  <a:pt x="114" y="103"/>
                  <a:pt x="114" y="103"/>
                </a:cubicBezTo>
                <a:cubicBezTo>
                  <a:pt x="115" y="101"/>
                  <a:pt x="115" y="99"/>
                  <a:pt x="114" y="98"/>
                </a:cubicBezTo>
                <a:close/>
                <a:moveTo>
                  <a:pt x="51" y="87"/>
                </a:moveTo>
                <a:cubicBezTo>
                  <a:pt x="31" y="87"/>
                  <a:pt x="15" y="70"/>
                  <a:pt x="15" y="50"/>
                </a:cubicBezTo>
                <a:cubicBezTo>
                  <a:pt x="15" y="30"/>
                  <a:pt x="31" y="14"/>
                  <a:pt x="51" y="14"/>
                </a:cubicBezTo>
                <a:cubicBezTo>
                  <a:pt x="71" y="14"/>
                  <a:pt x="87" y="30"/>
                  <a:pt x="87" y="50"/>
                </a:cubicBezTo>
                <a:cubicBezTo>
                  <a:pt x="87" y="70"/>
                  <a:pt x="71" y="87"/>
                  <a:pt x="51" y="87"/>
                </a:cubicBezTo>
                <a:close/>
              </a:path>
            </a:pathLst>
          </a:custGeom>
          <a:solidFill>
            <a:schemeClr val="accent5"/>
          </a:solidFill>
          <a:ln w="9525">
            <a:noFill/>
            <a:round/>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nvGrpSpPr>
          <p:cNvPr id="43" name="Group 42"/>
          <p:cNvGrpSpPr/>
          <p:nvPr/>
        </p:nvGrpSpPr>
        <p:grpSpPr>
          <a:xfrm>
            <a:off x="10808536" y="4036243"/>
            <a:ext cx="326935" cy="225838"/>
            <a:chOff x="2046288" y="3759200"/>
            <a:chExt cx="296863" cy="271463"/>
          </a:xfrm>
          <a:solidFill>
            <a:schemeClr val="accent3"/>
          </a:solidFill>
        </p:grpSpPr>
        <p:sp>
          <p:nvSpPr>
            <p:cNvPr id="44" name="Rectangle 160"/>
            <p:cNvSpPr>
              <a:spLocks noChangeArrowheads="1"/>
            </p:cNvSpPr>
            <p:nvPr/>
          </p:nvSpPr>
          <p:spPr bwMode="auto">
            <a:xfrm>
              <a:off x="2065338" y="3973513"/>
              <a:ext cx="55563" cy="57150"/>
            </a:xfrm>
            <a:prstGeom prst="rect">
              <a:avLst/>
            </a:prstGeom>
            <a:grpFill/>
            <a:ln w="9525">
              <a:noFill/>
              <a:miter lim="800000"/>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5" name="Rectangle 161"/>
            <p:cNvSpPr>
              <a:spLocks noChangeArrowheads="1"/>
            </p:cNvSpPr>
            <p:nvPr/>
          </p:nvSpPr>
          <p:spPr bwMode="auto">
            <a:xfrm>
              <a:off x="2139950" y="3935413"/>
              <a:ext cx="55563" cy="95250"/>
            </a:xfrm>
            <a:prstGeom prst="rect">
              <a:avLst/>
            </a:prstGeom>
            <a:grpFill/>
            <a:ln w="9525">
              <a:noFill/>
              <a:miter lim="800000"/>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6" name="Rectangle 162"/>
            <p:cNvSpPr>
              <a:spLocks noChangeArrowheads="1"/>
            </p:cNvSpPr>
            <p:nvPr/>
          </p:nvSpPr>
          <p:spPr bwMode="auto">
            <a:xfrm>
              <a:off x="2212975" y="3898900"/>
              <a:ext cx="57150" cy="131763"/>
            </a:xfrm>
            <a:prstGeom prst="rect">
              <a:avLst/>
            </a:prstGeom>
            <a:grpFill/>
            <a:ln w="9525">
              <a:noFill/>
              <a:miter lim="800000"/>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7" name="Rectangle 163"/>
            <p:cNvSpPr>
              <a:spLocks noChangeArrowheads="1"/>
            </p:cNvSpPr>
            <p:nvPr/>
          </p:nvSpPr>
          <p:spPr bwMode="auto">
            <a:xfrm>
              <a:off x="2287588" y="3860800"/>
              <a:ext cx="55563" cy="169863"/>
            </a:xfrm>
            <a:prstGeom prst="rect">
              <a:avLst/>
            </a:prstGeom>
            <a:grpFill/>
            <a:ln w="9525">
              <a:noFill/>
              <a:miter lim="800000"/>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48" name="Freeform 164"/>
            <p:cNvSpPr/>
            <p:nvPr/>
          </p:nvSpPr>
          <p:spPr bwMode="auto">
            <a:xfrm>
              <a:off x="2046288" y="3759200"/>
              <a:ext cx="296863" cy="176213"/>
            </a:xfrm>
            <a:custGeom>
              <a:avLst/>
              <a:gdLst/>
              <a:ahLst/>
              <a:cxnLst>
                <a:cxn ang="0">
                  <a:pos x="162" y="25"/>
                </a:cxn>
                <a:cxn ang="0">
                  <a:pos x="126" y="25"/>
                </a:cxn>
                <a:cxn ang="0">
                  <a:pos x="81" y="59"/>
                </a:cxn>
                <a:cxn ang="0">
                  <a:pos x="59" y="48"/>
                </a:cxn>
                <a:cxn ang="0">
                  <a:pos x="0" y="96"/>
                </a:cxn>
                <a:cxn ang="0">
                  <a:pos x="0" y="111"/>
                </a:cxn>
                <a:cxn ang="0">
                  <a:pos x="60" y="62"/>
                </a:cxn>
                <a:cxn ang="0">
                  <a:pos x="83" y="74"/>
                </a:cxn>
                <a:cxn ang="0">
                  <a:pos x="131" y="37"/>
                </a:cxn>
                <a:cxn ang="0">
                  <a:pos x="166" y="37"/>
                </a:cxn>
                <a:cxn ang="0">
                  <a:pos x="187" y="16"/>
                </a:cxn>
                <a:cxn ang="0">
                  <a:pos x="187" y="0"/>
                </a:cxn>
                <a:cxn ang="0">
                  <a:pos x="162" y="25"/>
                </a:cxn>
              </a:cxnLst>
              <a:rect l="0" t="0" r="r" b="b"/>
              <a:pathLst>
                <a:path w="187" h="111">
                  <a:moveTo>
                    <a:pt x="162" y="25"/>
                  </a:moveTo>
                  <a:lnTo>
                    <a:pt x="126" y="25"/>
                  </a:lnTo>
                  <a:lnTo>
                    <a:pt x="81" y="59"/>
                  </a:lnTo>
                  <a:lnTo>
                    <a:pt x="59" y="48"/>
                  </a:lnTo>
                  <a:lnTo>
                    <a:pt x="0" y="96"/>
                  </a:lnTo>
                  <a:lnTo>
                    <a:pt x="0" y="111"/>
                  </a:lnTo>
                  <a:lnTo>
                    <a:pt x="60" y="62"/>
                  </a:lnTo>
                  <a:lnTo>
                    <a:pt x="83" y="74"/>
                  </a:lnTo>
                  <a:lnTo>
                    <a:pt x="131" y="37"/>
                  </a:lnTo>
                  <a:lnTo>
                    <a:pt x="166" y="37"/>
                  </a:lnTo>
                  <a:lnTo>
                    <a:pt x="187" y="16"/>
                  </a:lnTo>
                  <a:lnTo>
                    <a:pt x="187" y="0"/>
                  </a:lnTo>
                  <a:lnTo>
                    <a:pt x="162" y="25"/>
                  </a:lnTo>
                  <a:close/>
                </a:path>
              </a:pathLst>
            </a:custGeom>
            <a:grpFill/>
            <a:ln w="9525">
              <a:noFill/>
              <a:round/>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grpSp>
      <p:sp>
        <p:nvSpPr>
          <p:cNvPr id="50" name="流程图: 过程 49"/>
          <p:cNvSpPr/>
          <p:nvPr/>
        </p:nvSpPr>
        <p:spPr>
          <a:xfrm>
            <a:off x="0" y="0"/>
            <a:ext cx="12192000" cy="2532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0" name="Freeform 6"/>
          <p:cNvSpPr>
            <a:spLocks noEditPoints="1"/>
          </p:cNvSpPr>
          <p:nvPr/>
        </p:nvSpPr>
        <p:spPr bwMode="auto">
          <a:xfrm>
            <a:off x="10512716" y="3762029"/>
            <a:ext cx="890531" cy="977644"/>
          </a:xfrm>
          <a:custGeom>
            <a:avLst/>
            <a:gdLst>
              <a:gd name="T0" fmla="*/ 245 w 489"/>
              <a:gd name="T1" fmla="*/ 0 h 490"/>
              <a:gd name="T2" fmla="*/ 489 w 489"/>
              <a:gd name="T3" fmla="*/ 245 h 490"/>
              <a:gd name="T4" fmla="*/ 245 w 489"/>
              <a:gd name="T5" fmla="*/ 490 h 490"/>
              <a:gd name="T6" fmla="*/ 0 w 489"/>
              <a:gd name="T7" fmla="*/ 245 h 490"/>
              <a:gd name="T8" fmla="*/ 245 w 489"/>
              <a:gd name="T9" fmla="*/ 0 h 490"/>
              <a:gd name="T10" fmla="*/ 245 w 489"/>
              <a:gd name="T11" fmla="*/ 87 h 490"/>
              <a:gd name="T12" fmla="*/ 87 w 489"/>
              <a:gd name="T13" fmla="*/ 245 h 490"/>
              <a:gd name="T14" fmla="*/ 245 w 489"/>
              <a:gd name="T15" fmla="*/ 403 h 490"/>
              <a:gd name="T16" fmla="*/ 403 w 489"/>
              <a:gd name="T17" fmla="*/ 245 h 490"/>
              <a:gd name="T18" fmla="*/ 245 w 489"/>
              <a:gd name="T19" fmla="*/ 87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9" h="490">
                <a:moveTo>
                  <a:pt x="245" y="0"/>
                </a:moveTo>
                <a:cubicBezTo>
                  <a:pt x="380" y="0"/>
                  <a:pt x="489" y="110"/>
                  <a:pt x="489" y="245"/>
                </a:cubicBezTo>
                <a:cubicBezTo>
                  <a:pt x="489" y="380"/>
                  <a:pt x="380" y="490"/>
                  <a:pt x="245" y="490"/>
                </a:cubicBezTo>
                <a:cubicBezTo>
                  <a:pt x="110" y="490"/>
                  <a:pt x="0" y="380"/>
                  <a:pt x="0" y="245"/>
                </a:cubicBezTo>
                <a:cubicBezTo>
                  <a:pt x="0" y="110"/>
                  <a:pt x="110" y="0"/>
                  <a:pt x="245" y="0"/>
                </a:cubicBezTo>
                <a:close/>
                <a:moveTo>
                  <a:pt x="245" y="87"/>
                </a:moveTo>
                <a:cubicBezTo>
                  <a:pt x="158" y="87"/>
                  <a:pt x="87" y="158"/>
                  <a:pt x="87" y="245"/>
                </a:cubicBezTo>
                <a:cubicBezTo>
                  <a:pt x="87" y="332"/>
                  <a:pt x="158" y="403"/>
                  <a:pt x="245" y="403"/>
                </a:cubicBezTo>
                <a:cubicBezTo>
                  <a:pt x="332" y="403"/>
                  <a:pt x="403" y="332"/>
                  <a:pt x="403" y="245"/>
                </a:cubicBezTo>
                <a:cubicBezTo>
                  <a:pt x="403" y="158"/>
                  <a:pt x="332" y="87"/>
                  <a:pt x="245" y="87"/>
                </a:cubicBezTo>
                <a:close/>
              </a:path>
            </a:pathLst>
          </a:custGeom>
          <a:solidFill>
            <a:schemeClr val="accent1"/>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1" name="Freeform 6"/>
          <p:cNvSpPr>
            <a:spLocks noEditPoints="1"/>
          </p:cNvSpPr>
          <p:nvPr/>
        </p:nvSpPr>
        <p:spPr bwMode="auto">
          <a:xfrm>
            <a:off x="10527611" y="2582515"/>
            <a:ext cx="890531" cy="977644"/>
          </a:xfrm>
          <a:custGeom>
            <a:avLst/>
            <a:gdLst>
              <a:gd name="T0" fmla="*/ 245 w 489"/>
              <a:gd name="T1" fmla="*/ 0 h 490"/>
              <a:gd name="T2" fmla="*/ 489 w 489"/>
              <a:gd name="T3" fmla="*/ 245 h 490"/>
              <a:gd name="T4" fmla="*/ 245 w 489"/>
              <a:gd name="T5" fmla="*/ 490 h 490"/>
              <a:gd name="T6" fmla="*/ 0 w 489"/>
              <a:gd name="T7" fmla="*/ 245 h 490"/>
              <a:gd name="T8" fmla="*/ 245 w 489"/>
              <a:gd name="T9" fmla="*/ 0 h 490"/>
              <a:gd name="T10" fmla="*/ 245 w 489"/>
              <a:gd name="T11" fmla="*/ 87 h 490"/>
              <a:gd name="T12" fmla="*/ 87 w 489"/>
              <a:gd name="T13" fmla="*/ 245 h 490"/>
              <a:gd name="T14" fmla="*/ 245 w 489"/>
              <a:gd name="T15" fmla="*/ 403 h 490"/>
              <a:gd name="T16" fmla="*/ 403 w 489"/>
              <a:gd name="T17" fmla="*/ 245 h 490"/>
              <a:gd name="T18" fmla="*/ 245 w 489"/>
              <a:gd name="T19" fmla="*/ 87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9" h="490">
                <a:moveTo>
                  <a:pt x="245" y="0"/>
                </a:moveTo>
                <a:cubicBezTo>
                  <a:pt x="380" y="0"/>
                  <a:pt x="489" y="110"/>
                  <a:pt x="489" y="245"/>
                </a:cubicBezTo>
                <a:cubicBezTo>
                  <a:pt x="489" y="380"/>
                  <a:pt x="380" y="490"/>
                  <a:pt x="245" y="490"/>
                </a:cubicBezTo>
                <a:cubicBezTo>
                  <a:pt x="110" y="490"/>
                  <a:pt x="0" y="380"/>
                  <a:pt x="0" y="245"/>
                </a:cubicBezTo>
                <a:cubicBezTo>
                  <a:pt x="0" y="110"/>
                  <a:pt x="110" y="0"/>
                  <a:pt x="245" y="0"/>
                </a:cubicBezTo>
                <a:close/>
                <a:moveTo>
                  <a:pt x="245" y="87"/>
                </a:moveTo>
                <a:cubicBezTo>
                  <a:pt x="158" y="87"/>
                  <a:pt x="87" y="158"/>
                  <a:pt x="87" y="245"/>
                </a:cubicBezTo>
                <a:cubicBezTo>
                  <a:pt x="87" y="332"/>
                  <a:pt x="158" y="403"/>
                  <a:pt x="245" y="403"/>
                </a:cubicBezTo>
                <a:cubicBezTo>
                  <a:pt x="332" y="403"/>
                  <a:pt x="403" y="332"/>
                  <a:pt x="403" y="245"/>
                </a:cubicBezTo>
                <a:cubicBezTo>
                  <a:pt x="403" y="158"/>
                  <a:pt x="332" y="87"/>
                  <a:pt x="245" y="87"/>
                </a:cubicBezTo>
                <a:close/>
              </a:path>
            </a:pathLst>
          </a:custGeom>
          <a:solidFill>
            <a:schemeClr val="accent1"/>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62" name="Freeform 6"/>
          <p:cNvSpPr>
            <a:spLocks noEditPoints="1"/>
          </p:cNvSpPr>
          <p:nvPr/>
        </p:nvSpPr>
        <p:spPr bwMode="auto">
          <a:xfrm>
            <a:off x="10550294" y="4938368"/>
            <a:ext cx="890531" cy="977644"/>
          </a:xfrm>
          <a:custGeom>
            <a:avLst/>
            <a:gdLst>
              <a:gd name="T0" fmla="*/ 245 w 489"/>
              <a:gd name="T1" fmla="*/ 0 h 490"/>
              <a:gd name="T2" fmla="*/ 489 w 489"/>
              <a:gd name="T3" fmla="*/ 245 h 490"/>
              <a:gd name="T4" fmla="*/ 245 w 489"/>
              <a:gd name="T5" fmla="*/ 490 h 490"/>
              <a:gd name="T6" fmla="*/ 0 w 489"/>
              <a:gd name="T7" fmla="*/ 245 h 490"/>
              <a:gd name="T8" fmla="*/ 245 w 489"/>
              <a:gd name="T9" fmla="*/ 0 h 490"/>
              <a:gd name="T10" fmla="*/ 245 w 489"/>
              <a:gd name="T11" fmla="*/ 87 h 490"/>
              <a:gd name="T12" fmla="*/ 87 w 489"/>
              <a:gd name="T13" fmla="*/ 245 h 490"/>
              <a:gd name="T14" fmla="*/ 245 w 489"/>
              <a:gd name="T15" fmla="*/ 403 h 490"/>
              <a:gd name="T16" fmla="*/ 403 w 489"/>
              <a:gd name="T17" fmla="*/ 245 h 490"/>
              <a:gd name="T18" fmla="*/ 245 w 489"/>
              <a:gd name="T19" fmla="*/ 87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9" h="490">
                <a:moveTo>
                  <a:pt x="245" y="0"/>
                </a:moveTo>
                <a:cubicBezTo>
                  <a:pt x="380" y="0"/>
                  <a:pt x="489" y="110"/>
                  <a:pt x="489" y="245"/>
                </a:cubicBezTo>
                <a:cubicBezTo>
                  <a:pt x="489" y="380"/>
                  <a:pt x="380" y="490"/>
                  <a:pt x="245" y="490"/>
                </a:cubicBezTo>
                <a:cubicBezTo>
                  <a:pt x="110" y="490"/>
                  <a:pt x="0" y="380"/>
                  <a:pt x="0" y="245"/>
                </a:cubicBezTo>
                <a:cubicBezTo>
                  <a:pt x="0" y="110"/>
                  <a:pt x="110" y="0"/>
                  <a:pt x="245" y="0"/>
                </a:cubicBezTo>
                <a:close/>
                <a:moveTo>
                  <a:pt x="245" y="87"/>
                </a:moveTo>
                <a:cubicBezTo>
                  <a:pt x="158" y="87"/>
                  <a:pt x="87" y="158"/>
                  <a:pt x="87" y="245"/>
                </a:cubicBezTo>
                <a:cubicBezTo>
                  <a:pt x="87" y="332"/>
                  <a:pt x="158" y="403"/>
                  <a:pt x="245" y="403"/>
                </a:cubicBezTo>
                <a:cubicBezTo>
                  <a:pt x="332" y="403"/>
                  <a:pt x="403" y="332"/>
                  <a:pt x="403" y="245"/>
                </a:cubicBezTo>
                <a:cubicBezTo>
                  <a:pt x="403" y="158"/>
                  <a:pt x="332" y="87"/>
                  <a:pt x="245" y="87"/>
                </a:cubicBezTo>
                <a:close/>
              </a:path>
            </a:pathLst>
          </a:custGeom>
          <a:solidFill>
            <a:schemeClr val="accent1"/>
          </a:solidFill>
          <a:ln>
            <a:noFill/>
          </a:ln>
        </p:spPr>
        <p:txBody>
          <a:bodyPr vert="horz" wrap="square" lIns="91440" tIns="45720" rIns="91440" bIns="45720" numCol="1" anchor="t" anchorCtr="0" compatLnSpc="1"/>
          <a:lstStyle/>
          <a:p>
            <a:endParaRPr lang="en-US" dirty="0">
              <a:latin typeface="字魂36号-正文宋楷" panose="02000000000000000000" pitchFamily="2" charset="-122"/>
              <a:ea typeface="字魂36号-正文宋楷" panose="02000000000000000000" pitchFamily="2" charset="-122"/>
              <a:sym typeface="字魂36号-正文宋楷" panose="02000000000000000000" pitchFamily="2" charset="-122"/>
            </a:endParaRPr>
          </a:p>
        </p:txBody>
      </p:sp>
      <p:sp>
        <p:nvSpPr>
          <p:cNvPr id="31" name="Rectangle 30"/>
          <p:cNvSpPr/>
          <p:nvPr/>
        </p:nvSpPr>
        <p:spPr>
          <a:xfrm>
            <a:off x="3384232" y="284533"/>
            <a:ext cx="5834924" cy="5609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p:cNvSpPr/>
          <p:nvPr/>
        </p:nvSpPr>
        <p:spPr>
          <a:xfrm>
            <a:off x="3725864" y="362816"/>
            <a:ext cx="5305402" cy="40439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3384232" y="362816"/>
            <a:ext cx="5372419" cy="461665"/>
          </a:xfrm>
          <a:prstGeom prst="rect">
            <a:avLst/>
          </a:prstGeom>
          <a:noFill/>
        </p:spPr>
        <p:txBody>
          <a:bodyPr wrap="square" rtlCol="0">
            <a:spAutoFit/>
          </a:bodyPr>
          <a:lstStyle/>
          <a:p>
            <a:pPr algn="r" rtl="1"/>
            <a:r>
              <a:rPr lang="ar-DZ" sz="2400" b="1" dirty="0" err="1">
                <a:solidFill>
                  <a:schemeClr val="bg1"/>
                </a:solidFill>
              </a:rPr>
              <a:t>ثانيا:اهمية</a:t>
            </a:r>
            <a:r>
              <a:rPr lang="ar-DZ" sz="2400" b="1" dirty="0">
                <a:solidFill>
                  <a:schemeClr val="bg1"/>
                </a:solidFill>
              </a:rPr>
              <a:t> المنظمات الذكية</a:t>
            </a:r>
            <a:endParaRPr lang="fr-FR" sz="2400" b="1" dirty="0">
              <a:solidFill>
                <a:schemeClr val="bg1"/>
              </a:solidFill>
            </a:endParaRPr>
          </a:p>
        </p:txBody>
      </p:sp>
      <p:sp>
        <p:nvSpPr>
          <p:cNvPr id="34" name="ZoneTexte 33"/>
          <p:cNvSpPr txBox="1"/>
          <p:nvPr/>
        </p:nvSpPr>
        <p:spPr>
          <a:xfrm>
            <a:off x="851770" y="1879986"/>
            <a:ext cx="9589546" cy="1200329"/>
          </a:xfrm>
          <a:prstGeom prst="rect">
            <a:avLst/>
          </a:prstGeom>
          <a:noFill/>
        </p:spPr>
        <p:txBody>
          <a:bodyPr wrap="square" rtlCol="0">
            <a:spAutoFit/>
          </a:bodyPr>
          <a:lstStyle/>
          <a:p>
            <a:pPr algn="r" rtl="1"/>
            <a:r>
              <a:rPr lang="ar-DZ" sz="2400" b="1" dirty="0"/>
              <a:t>أن اهمية المنظمات الذكية  تعود الى الكيفية التي يتم فيها ادارة المعرفة من خلال توليد المعرفة وتخزينها ونشرها وتوزيعها على الافراد العاملين، علماً أن المعرفة هي مصدر من مصادر الثروة وأساس التنافس في البيئة</a:t>
            </a:r>
            <a:endParaRPr lang="fr-FR" sz="2400" b="1" dirty="0"/>
          </a:p>
        </p:txBody>
      </p:sp>
      <p:sp>
        <p:nvSpPr>
          <p:cNvPr id="35" name="ZoneTexte 34"/>
          <p:cNvSpPr txBox="1"/>
          <p:nvPr/>
        </p:nvSpPr>
        <p:spPr>
          <a:xfrm>
            <a:off x="951978" y="3048279"/>
            <a:ext cx="9560738" cy="1261884"/>
          </a:xfrm>
          <a:prstGeom prst="rect">
            <a:avLst/>
          </a:prstGeom>
          <a:noFill/>
        </p:spPr>
        <p:txBody>
          <a:bodyPr wrap="square" rtlCol="0">
            <a:spAutoFit/>
          </a:bodyPr>
          <a:lstStyle/>
          <a:p>
            <a:pPr algn="r" rtl="1"/>
            <a:r>
              <a:rPr lang="ar-DZ" sz="2400" b="1" dirty="0"/>
              <a:t>تكمل ايضا اهمية المنظمات الذكية الى تحقيق مستويات عالية من الاداء نتيجة التطوير </a:t>
            </a:r>
            <a:r>
              <a:rPr lang="ar-DZ" sz="2800" b="1" dirty="0"/>
              <a:t>والتحسين المستمر والتدريب </a:t>
            </a:r>
            <a:r>
              <a:rPr lang="ar-DZ" sz="2400" b="1" dirty="0"/>
              <a:t>المتواصل للأفراد، ومن ثم المساهمة في استغلال الفرص في بيئة</a:t>
            </a:r>
            <a:endParaRPr lang="fr-FR" sz="2400" b="1" dirty="0"/>
          </a:p>
        </p:txBody>
      </p:sp>
      <p:sp>
        <p:nvSpPr>
          <p:cNvPr id="49" name="ZoneTexte 48"/>
          <p:cNvSpPr txBox="1"/>
          <p:nvPr/>
        </p:nvSpPr>
        <p:spPr>
          <a:xfrm>
            <a:off x="1291472" y="4338203"/>
            <a:ext cx="9258822" cy="1200329"/>
          </a:xfrm>
          <a:prstGeom prst="rect">
            <a:avLst/>
          </a:prstGeom>
          <a:noFill/>
        </p:spPr>
        <p:txBody>
          <a:bodyPr wrap="square" rtlCol="0">
            <a:spAutoFit/>
          </a:bodyPr>
          <a:lstStyle/>
          <a:p>
            <a:pPr algn="r" rtl="1"/>
            <a:r>
              <a:rPr lang="ar-DZ" sz="2400" b="1" dirty="0"/>
              <a:t>تتمثل ايضا اهمية المنظمات الذكية في انها تأتي من تعاظم التطور المادي والمعرفي والمعنوي الذي يستوجب أن تتمتع به المنظمة بالذكاء والفطنة التي تؤهلها وتجعلها قادرة على المنافسة والبقاء والتكيف مع التغيرات في البيئة المحيطة</a:t>
            </a:r>
            <a:endParaRPr lang="fr-FR" sz="2400" b="1" dirty="0"/>
          </a:p>
        </p:txBody>
      </p:sp>
    </p:spTree>
  </p:cSld>
  <p:clrMapOvr>
    <a:masterClrMapping/>
  </p:clrMapOvr>
  <mc:AlternateContent xmlns:mc="http://schemas.openxmlformats.org/markup-compatibility/2006" xmlns:p14="http://schemas.microsoft.com/office/powerpoint/2010/main">
    <mc:Choice Requires="p14">
      <p:transition spd="slow" p14:dur="3400" advClick="0" advTm="0">
        <p14:reveal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anim calcmode="lin" valueType="num">
                                      <p:cBhvr>
                                        <p:cTn id="13" dur="500" fill="hold"/>
                                        <p:tgtEl>
                                          <p:spTgt spid="43"/>
                                        </p:tgtEl>
                                        <p:attrNameLst>
                                          <p:attrName>ppt_w</p:attrName>
                                        </p:attrNameLst>
                                      </p:cBhvr>
                                      <p:tavLst>
                                        <p:tav tm="0">
                                          <p:val>
                                            <p:fltVal val="0"/>
                                          </p:val>
                                        </p:tav>
                                        <p:tav tm="100000">
                                          <p:val>
                                            <p:strVal val="#ppt_w"/>
                                          </p:val>
                                        </p:tav>
                                      </p:tavLst>
                                    </p:anim>
                                    <p:anim calcmode="lin" valueType="num">
                                      <p:cBhvr>
                                        <p:cTn id="14" dur="500" fill="hold"/>
                                        <p:tgtEl>
                                          <p:spTgt spid="43"/>
                                        </p:tgtEl>
                                        <p:attrNameLst>
                                          <p:attrName>ppt_h</p:attrName>
                                        </p:attrNameLst>
                                      </p:cBhvr>
                                      <p:tavLst>
                                        <p:tav tm="0">
                                          <p:val>
                                            <p:fltVal val="0"/>
                                          </p:val>
                                        </p:tav>
                                        <p:tav tm="100000">
                                          <p:val>
                                            <p:strVal val="#ppt_h"/>
                                          </p:val>
                                        </p:tav>
                                      </p:tavLst>
                                    </p:anim>
                                    <p:animEffect transition="in" filter="fade">
                                      <p:cBhvr>
                                        <p:cTn id="15" dur="500"/>
                                        <p:tgtEl>
                                          <p:spTgt spid="43"/>
                                        </p:tgtEl>
                                      </p:cBhvr>
                                    </p:animEffect>
                                  </p:childTnLst>
                                </p:cTn>
                              </p:par>
                              <p:par>
                                <p:cTn id="16" presetID="2" presetClass="entr" presetSubtype="4" accel="20000" decel="80000" fill="hold" nodeType="with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additive="base">
                                        <p:cTn id="18" dur="500" fill="hold"/>
                                        <p:tgtEl>
                                          <p:spTgt spid="27"/>
                                        </p:tgtEl>
                                        <p:attrNameLst>
                                          <p:attrName>ppt_x</p:attrName>
                                        </p:attrNameLst>
                                      </p:cBhvr>
                                      <p:tavLst>
                                        <p:tav tm="0">
                                          <p:val>
                                            <p:strVal val="#ppt_x"/>
                                          </p:val>
                                        </p:tav>
                                        <p:tav tm="100000">
                                          <p:val>
                                            <p:strVal val="#ppt_x"/>
                                          </p:val>
                                        </p:tav>
                                      </p:tavLst>
                                    </p:anim>
                                    <p:anim calcmode="lin" valueType="num">
                                      <p:cBhvr additive="base">
                                        <p:cTn id="19" dur="500" fill="hold"/>
                                        <p:tgtEl>
                                          <p:spTgt spid="27"/>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53" presetClass="entr" presetSubtype="16"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p:cTn id="23" dur="500" fill="hold"/>
                                        <p:tgtEl>
                                          <p:spTgt spid="36"/>
                                        </p:tgtEl>
                                        <p:attrNameLst>
                                          <p:attrName>ppt_w</p:attrName>
                                        </p:attrNameLst>
                                      </p:cBhvr>
                                      <p:tavLst>
                                        <p:tav tm="0">
                                          <p:val>
                                            <p:fltVal val="0"/>
                                          </p:val>
                                        </p:tav>
                                        <p:tav tm="100000">
                                          <p:val>
                                            <p:strVal val="#ppt_w"/>
                                          </p:val>
                                        </p:tav>
                                      </p:tavLst>
                                    </p:anim>
                                    <p:anim calcmode="lin" valueType="num">
                                      <p:cBhvr>
                                        <p:cTn id="24" dur="500" fill="hold"/>
                                        <p:tgtEl>
                                          <p:spTgt spid="36"/>
                                        </p:tgtEl>
                                        <p:attrNameLst>
                                          <p:attrName>ppt_h</p:attrName>
                                        </p:attrNameLst>
                                      </p:cBhvr>
                                      <p:tavLst>
                                        <p:tav tm="0">
                                          <p:val>
                                            <p:fltVal val="0"/>
                                          </p:val>
                                        </p:tav>
                                        <p:tav tm="100000">
                                          <p:val>
                                            <p:strVal val="#ppt_h"/>
                                          </p:val>
                                        </p:tav>
                                      </p:tavLst>
                                    </p:anim>
                                    <p:animEffect transition="in" filter="fade">
                                      <p:cBhvr>
                                        <p:cTn id="25" dur="500"/>
                                        <p:tgtEl>
                                          <p:spTgt spid="36"/>
                                        </p:tgtEl>
                                      </p:cBhvr>
                                    </p:animEffect>
                                  </p:childTnLst>
                                </p:cTn>
                              </p:par>
                              <p:par>
                                <p:cTn id="26" presetID="2" presetClass="entr" presetSubtype="4" accel="20000" decel="80000" fill="hold"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additive="base">
                                        <p:cTn id="28" dur="500" fill="hold"/>
                                        <p:tgtEl>
                                          <p:spTgt spid="30"/>
                                        </p:tgtEl>
                                        <p:attrNameLst>
                                          <p:attrName>ppt_x</p:attrName>
                                        </p:attrNameLst>
                                      </p:cBhvr>
                                      <p:tavLst>
                                        <p:tav tm="0">
                                          <p:val>
                                            <p:strVal val="#ppt_x"/>
                                          </p:val>
                                        </p:tav>
                                        <p:tav tm="100000">
                                          <p:val>
                                            <p:strVal val="#ppt_x"/>
                                          </p:val>
                                        </p:tav>
                                      </p:tavLst>
                                    </p:anim>
                                    <p:anim calcmode="lin" valueType="num">
                                      <p:cBhvr additive="base">
                                        <p:cTn id="29" dur="500" fill="hold"/>
                                        <p:tgtEl>
                                          <p:spTgt spid="30"/>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53" presetClass="entr" presetSubtype="16" fill="hold" grpId="0"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childTnLst>
                          </p:cTn>
                        </p:par>
                        <p:par>
                          <p:cTn id="36" fill="hold">
                            <p:stCondLst>
                              <p:cond delay="2000"/>
                            </p:stCondLst>
                            <p:childTnLst>
                              <p:par>
                                <p:cTn id="37" presetID="53" presetClass="entr" presetSubtype="16" fill="hold" grpId="0" nodeType="afterEffect">
                                  <p:stCondLst>
                                    <p:cond delay="0"/>
                                  </p:stCondLst>
                                  <p:childTnLst>
                                    <p:set>
                                      <p:cBhvr>
                                        <p:cTn id="38" dur="1" fill="hold">
                                          <p:stCondLst>
                                            <p:cond delay="0"/>
                                          </p:stCondLst>
                                        </p:cTn>
                                        <p:tgtEl>
                                          <p:spTgt spid="61"/>
                                        </p:tgtEl>
                                        <p:attrNameLst>
                                          <p:attrName>style.visibility</p:attrName>
                                        </p:attrNameLst>
                                      </p:cBhvr>
                                      <p:to>
                                        <p:strVal val="visible"/>
                                      </p:to>
                                    </p:set>
                                    <p:anim calcmode="lin" valueType="num">
                                      <p:cBhvr>
                                        <p:cTn id="39" dur="500" fill="hold"/>
                                        <p:tgtEl>
                                          <p:spTgt spid="61"/>
                                        </p:tgtEl>
                                        <p:attrNameLst>
                                          <p:attrName>ppt_w</p:attrName>
                                        </p:attrNameLst>
                                      </p:cBhvr>
                                      <p:tavLst>
                                        <p:tav tm="0">
                                          <p:val>
                                            <p:fltVal val="0"/>
                                          </p:val>
                                        </p:tav>
                                        <p:tav tm="100000">
                                          <p:val>
                                            <p:strVal val="#ppt_w"/>
                                          </p:val>
                                        </p:tav>
                                      </p:tavLst>
                                    </p:anim>
                                    <p:anim calcmode="lin" valueType="num">
                                      <p:cBhvr>
                                        <p:cTn id="40" dur="500" fill="hold"/>
                                        <p:tgtEl>
                                          <p:spTgt spid="61"/>
                                        </p:tgtEl>
                                        <p:attrNameLst>
                                          <p:attrName>ppt_h</p:attrName>
                                        </p:attrNameLst>
                                      </p:cBhvr>
                                      <p:tavLst>
                                        <p:tav tm="0">
                                          <p:val>
                                            <p:fltVal val="0"/>
                                          </p:val>
                                        </p:tav>
                                        <p:tav tm="100000">
                                          <p:val>
                                            <p:strVal val="#ppt_h"/>
                                          </p:val>
                                        </p:tav>
                                      </p:tavLst>
                                    </p:anim>
                                    <p:animEffect transition="in" filter="fade">
                                      <p:cBhvr>
                                        <p:cTn id="41" dur="500"/>
                                        <p:tgtEl>
                                          <p:spTgt spid="61"/>
                                        </p:tgtEl>
                                      </p:cBhvr>
                                    </p:animEffect>
                                  </p:childTnLst>
                                </p:cTn>
                              </p:par>
                            </p:childTnLst>
                          </p:cTn>
                        </p:par>
                        <p:par>
                          <p:cTn id="42" fill="hold">
                            <p:stCondLst>
                              <p:cond delay="2500"/>
                            </p:stCondLst>
                            <p:childTnLst>
                              <p:par>
                                <p:cTn id="43" presetID="53" presetClass="entr" presetSubtype="16" fill="hold" grpId="0"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Effect transition="in" filter="fade">
                                      <p:cBhvr>
                                        <p:cTn id="4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6" grpId="0" animBg="1"/>
      <p:bldP spid="60" grpId="0" animBg="1"/>
      <p:bldP spid="61" grpId="0" animBg="1"/>
      <p:bldP spid="6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7-0619-14下半年工作计划PPT模板"/>
</p:tagLst>
</file>

<file path=ppt/tags/tag2.xml><?xml version="1.0" encoding="utf-8"?>
<p:tagLst xmlns:a="http://schemas.openxmlformats.org/drawingml/2006/main" xmlns:r="http://schemas.openxmlformats.org/officeDocument/2006/relationships" xmlns:p="http://schemas.openxmlformats.org/presentationml/2006/main">
  <p:tag name="ISLIDE.DIAGRAM" val="b878e55f-e7f3-4ca7-9b7b-2259499b5fce"/>
</p:tagLst>
</file>

<file path=ppt/theme/theme1.xml><?xml version="1.0" encoding="utf-8"?>
<a:theme xmlns:a="http://schemas.openxmlformats.org/drawingml/2006/main" name="537">
  <a:themeElements>
    <a:clrScheme name="自定义 3260">
      <a:dk1>
        <a:sysClr val="windowText" lastClr="000000"/>
      </a:dk1>
      <a:lt1>
        <a:sysClr val="window" lastClr="FFFFFF"/>
      </a:lt1>
      <a:dk2>
        <a:srgbClr val="7B85C6"/>
      </a:dk2>
      <a:lt2>
        <a:srgbClr val="E7E6E6"/>
      </a:lt2>
      <a:accent1>
        <a:srgbClr val="353F91"/>
      </a:accent1>
      <a:accent2>
        <a:srgbClr val="7B85C6"/>
      </a:accent2>
      <a:accent3>
        <a:srgbClr val="353F91"/>
      </a:accent3>
      <a:accent4>
        <a:srgbClr val="7B85C6"/>
      </a:accent4>
      <a:accent5>
        <a:srgbClr val="353F91"/>
      </a:accent5>
      <a:accent6>
        <a:srgbClr val="7B85C6"/>
      </a:accent6>
      <a:hlink>
        <a:srgbClr val="353F91"/>
      </a:hlink>
      <a:folHlink>
        <a:srgbClr val="7B85C6"/>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537</Template>
  <TotalTime>104</TotalTime>
  <Words>1388</Words>
  <Application>Microsoft Office PowerPoint</Application>
  <PresentationFormat>Grand écran</PresentationFormat>
  <Paragraphs>160</Paragraphs>
  <Slides>19</Slides>
  <Notes>19</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19</vt:i4>
      </vt:variant>
    </vt:vector>
  </HeadingPairs>
  <TitlesOfParts>
    <vt:vector size="29" baseType="lpstr">
      <vt:lpstr>29LT Azer</vt:lpstr>
      <vt:lpstr>等线 Light</vt:lpstr>
      <vt:lpstr>Calibri</vt:lpstr>
      <vt:lpstr>Courier New</vt:lpstr>
      <vt:lpstr>Montserrat SemiBold</vt:lpstr>
      <vt:lpstr>字魂36号-正文宋楷</vt:lpstr>
      <vt:lpstr>Wingdings</vt:lpstr>
      <vt:lpstr>等线</vt:lpstr>
      <vt:lpstr>Arial</vt:lpstr>
      <vt:lpstr>537</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acer</dc:creator>
  <cp:lastModifiedBy>Dr Yasser</cp:lastModifiedBy>
  <cp:revision>3</cp:revision>
  <dcterms:created xsi:type="dcterms:W3CDTF">2024-12-04T00:35:07Z</dcterms:created>
  <dcterms:modified xsi:type="dcterms:W3CDTF">2025-03-07T23:11:40Z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