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8288000" cy="10287000"/>
  <p:notesSz cx="6858000" cy="9144000"/>
  <p:embeddedFontLst>
    <p:embeddedFont>
      <p:font typeface="Futura" panose="020B0604020202020204" charset="0"/>
      <p:regular r:id="rId20"/>
    </p:embeddedFont>
    <p:embeddedFont>
      <p:font typeface="Futura Bold" panose="020B0604020202020204" charset="0"/>
      <p:regular r:id="rId21"/>
    </p:embeddedFont>
    <p:embeddedFont>
      <p:font typeface="TT Hoves" panose="020B0604020202020204" charset="0"/>
      <p:regular r:id="rId22"/>
    </p:embeddedFont>
    <p:embeddedFont>
      <p:font typeface="TT Hoves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67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9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9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9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9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80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40"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741"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742" name="Date Placeholder 3"/>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43" name="Footer Placeholder 4"/>
          <p:cNvSpPr>
            <a:spLocks noGrp="1"/>
          </p:cNvSpPr>
          <p:nvPr>
            <p:ph type="ftr" sz="quarter" idx="11"/>
          </p:nvPr>
        </p:nvSpPr>
        <p:spPr/>
        <p:txBody>
          <a:bodyPr/>
          <a:lstStyle/>
          <a:p>
            <a:endParaRPr lang="en-US"/>
          </a:p>
        </p:txBody>
      </p:sp>
      <p:sp>
        <p:nvSpPr>
          <p:cNvPr id="1048744"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65" name="Title 1"/>
          <p:cNvSpPr>
            <a:spLocks noGrp="1"/>
          </p:cNvSpPr>
          <p:nvPr>
            <p:ph type="title"/>
          </p:nvPr>
        </p:nvSpPr>
        <p:spPr/>
        <p:txBody>
          <a:bodyPr/>
          <a:lstStyle/>
          <a:p>
            <a:r>
              <a:rPr lang="en-US"/>
              <a:t>Click to edit Master title style</a:t>
            </a:r>
          </a:p>
        </p:txBody>
      </p:sp>
      <p:sp>
        <p:nvSpPr>
          <p:cNvPr id="104876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7" name="Date Placeholder 3"/>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68" name="Footer Placeholder 4"/>
          <p:cNvSpPr>
            <a:spLocks noGrp="1"/>
          </p:cNvSpPr>
          <p:nvPr>
            <p:ph type="ftr" sz="quarter" idx="11"/>
          </p:nvPr>
        </p:nvSpPr>
        <p:spPr/>
        <p:txBody>
          <a:bodyPr/>
          <a:lstStyle/>
          <a:p>
            <a:endParaRPr lang="en-US"/>
          </a:p>
        </p:txBody>
      </p:sp>
      <p:sp>
        <p:nvSpPr>
          <p:cNvPr id="1048769"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49"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750"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1" name="Date Placeholder 3"/>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52" name="Footer Placeholder 4"/>
          <p:cNvSpPr>
            <a:spLocks noGrp="1"/>
          </p:cNvSpPr>
          <p:nvPr>
            <p:ph type="ftr" sz="quarter" idx="11"/>
          </p:nvPr>
        </p:nvSpPr>
        <p:spPr/>
        <p:txBody>
          <a:bodyPr/>
          <a:lstStyle/>
          <a:p>
            <a:endParaRPr lang="en-US"/>
          </a:p>
        </p:txBody>
      </p:sp>
      <p:sp>
        <p:nvSpPr>
          <p:cNvPr id="1048753"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a:t>Click to edit Master title style</a:t>
            </a:r>
          </a:p>
        </p:txBody>
      </p:sp>
      <p:sp>
        <p:nvSpPr>
          <p:cNvPr id="104875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6" name="Date Placeholder 3"/>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57" name="Footer Placeholder 4"/>
          <p:cNvSpPr>
            <a:spLocks noGrp="1"/>
          </p:cNvSpPr>
          <p:nvPr>
            <p:ph type="ftr" sz="quarter" idx="11"/>
          </p:nvPr>
        </p:nvSpPr>
        <p:spPr/>
        <p:txBody>
          <a:bodyPr/>
          <a:lstStyle/>
          <a:p>
            <a:endParaRPr lang="en-US"/>
          </a:p>
        </p:txBody>
      </p:sp>
      <p:sp>
        <p:nvSpPr>
          <p:cNvPr id="1048758"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70"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771"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72" name="Date Placeholder 3"/>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73" name="Footer Placeholder 4"/>
          <p:cNvSpPr>
            <a:spLocks noGrp="1"/>
          </p:cNvSpPr>
          <p:nvPr>
            <p:ph type="ftr" sz="quarter" idx="11"/>
          </p:nvPr>
        </p:nvSpPr>
        <p:spPr/>
        <p:txBody>
          <a:bodyPr/>
          <a:lstStyle/>
          <a:p>
            <a:endParaRPr lang="en-US"/>
          </a:p>
        </p:txBody>
      </p:sp>
      <p:sp>
        <p:nvSpPr>
          <p:cNvPr id="1048774"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75" name="Title 1"/>
          <p:cNvSpPr>
            <a:spLocks noGrp="1"/>
          </p:cNvSpPr>
          <p:nvPr>
            <p:ph type="title"/>
          </p:nvPr>
        </p:nvSpPr>
        <p:spPr/>
        <p:txBody>
          <a:bodyPr/>
          <a:lstStyle/>
          <a:p>
            <a:r>
              <a:rPr lang="en-US"/>
              <a:t>Click to edit Master title style</a:t>
            </a:r>
          </a:p>
        </p:txBody>
      </p:sp>
      <p:sp>
        <p:nvSpPr>
          <p:cNvPr id="1048776"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7"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8" name="Date Placeholder 4"/>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79" name="Footer Placeholder 5"/>
          <p:cNvSpPr>
            <a:spLocks noGrp="1"/>
          </p:cNvSpPr>
          <p:nvPr>
            <p:ph type="ftr" sz="quarter" idx="11"/>
          </p:nvPr>
        </p:nvSpPr>
        <p:spPr/>
        <p:txBody>
          <a:bodyPr/>
          <a:lstStyle/>
          <a:p>
            <a:endParaRPr lang="en-US"/>
          </a:p>
        </p:txBody>
      </p:sp>
      <p:sp>
        <p:nvSpPr>
          <p:cNvPr id="1048780"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81" name="Title 1"/>
          <p:cNvSpPr>
            <a:spLocks noGrp="1"/>
          </p:cNvSpPr>
          <p:nvPr>
            <p:ph type="title"/>
          </p:nvPr>
        </p:nvSpPr>
        <p:spPr/>
        <p:txBody>
          <a:bodyPr/>
          <a:lstStyle/>
          <a:p>
            <a:r>
              <a:rPr lang="en-US"/>
              <a:t>Click to edit Master title style</a:t>
            </a:r>
          </a:p>
        </p:txBody>
      </p:sp>
      <p:sp>
        <p:nvSpPr>
          <p:cNvPr id="1048782"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83"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4"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85"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6" name="Date Placeholder 6"/>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87" name="Footer Placeholder 7"/>
          <p:cNvSpPr>
            <a:spLocks noGrp="1"/>
          </p:cNvSpPr>
          <p:nvPr>
            <p:ph type="ftr" sz="quarter" idx="11"/>
          </p:nvPr>
        </p:nvSpPr>
        <p:spPr/>
        <p:txBody>
          <a:bodyPr/>
          <a:lstStyle/>
          <a:p>
            <a:endParaRPr lang="en-US"/>
          </a:p>
        </p:txBody>
      </p:sp>
      <p:sp>
        <p:nvSpPr>
          <p:cNvPr id="1048788" name="Slide Number Placeholder 8"/>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lang="en-US"/>
              <a:t>Click to edit Master title style</a:t>
            </a:r>
          </a:p>
        </p:txBody>
      </p:sp>
      <p:sp>
        <p:nvSpPr>
          <p:cNvPr id="1048746" name="Date Placeholder 2"/>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47" name="Footer Placeholder 3"/>
          <p:cNvSpPr>
            <a:spLocks noGrp="1"/>
          </p:cNvSpPr>
          <p:nvPr>
            <p:ph type="ftr" sz="quarter" idx="11"/>
          </p:nvPr>
        </p:nvSpPr>
        <p:spPr/>
        <p:txBody>
          <a:bodyPr/>
          <a:lstStyle/>
          <a:p>
            <a:endParaRPr lang="en-US"/>
          </a:p>
        </p:txBody>
      </p:sp>
      <p:sp>
        <p:nvSpPr>
          <p:cNvPr id="1048748" name="Slide Number Placeholder 4"/>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1D8BD707-D9CF-40AE-B4C6-C98DA3205C09}" type="datetimeFigureOut">
              <a:rPr lang="en-US" smtClean="0"/>
              <a:t>12/11/2024</a:t>
            </a:fld>
            <a:endParaRPr lang="en-US"/>
          </a:p>
        </p:txBody>
      </p:sp>
      <p:sp>
        <p:nvSpPr>
          <p:cNvPr id="1048582" name="Footer Placeholder 2"/>
          <p:cNvSpPr>
            <a:spLocks noGrp="1"/>
          </p:cNvSpPr>
          <p:nvPr>
            <p:ph type="ftr" sz="quarter" idx="11"/>
          </p:nvPr>
        </p:nvSpPr>
        <p:spPr/>
        <p:txBody>
          <a:bodyPr/>
          <a:lstStyle/>
          <a:p>
            <a:endParaRPr lang="en-US"/>
          </a:p>
        </p:txBody>
      </p:sp>
      <p:sp>
        <p:nvSpPr>
          <p:cNvPr id="1048583" name="Slide Number Placeholder 3"/>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89"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790"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1"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92" name="Date Placeholder 4"/>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93" name="Footer Placeholder 5"/>
          <p:cNvSpPr>
            <a:spLocks noGrp="1"/>
          </p:cNvSpPr>
          <p:nvPr>
            <p:ph type="ftr" sz="quarter" idx="11"/>
          </p:nvPr>
        </p:nvSpPr>
        <p:spPr/>
        <p:txBody>
          <a:bodyPr/>
          <a:lstStyle/>
          <a:p>
            <a:endParaRPr lang="en-US"/>
          </a:p>
        </p:txBody>
      </p:sp>
      <p:sp>
        <p:nvSpPr>
          <p:cNvPr id="1048794"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59"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760"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61"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2" name="Date Placeholder 4"/>
          <p:cNvSpPr>
            <a:spLocks noGrp="1"/>
          </p:cNvSpPr>
          <p:nvPr>
            <p:ph type="dt" sz="half" idx="10"/>
          </p:nvPr>
        </p:nvSpPr>
        <p:spPr/>
        <p:txBody>
          <a:bodyPr/>
          <a:lstStyle/>
          <a:p>
            <a:fld id="{1D8BD707-D9CF-40AE-B4C6-C98DA3205C09}" type="datetimeFigureOut">
              <a:rPr lang="en-US" smtClean="0"/>
              <a:t>12/11/2024</a:t>
            </a:fld>
            <a:endParaRPr lang="en-US"/>
          </a:p>
        </p:txBody>
      </p:sp>
      <p:sp>
        <p:nvSpPr>
          <p:cNvPr id="1048763" name="Footer Placeholder 5"/>
          <p:cNvSpPr>
            <a:spLocks noGrp="1"/>
          </p:cNvSpPr>
          <p:nvPr>
            <p:ph type="ftr" sz="quarter" idx="11"/>
          </p:nvPr>
        </p:nvSpPr>
        <p:spPr/>
        <p:txBody>
          <a:bodyPr/>
          <a:lstStyle/>
          <a:p>
            <a:endParaRPr lang="en-US"/>
          </a:p>
        </p:txBody>
      </p:sp>
      <p:sp>
        <p:nvSpPr>
          <p:cNvPr id="1048764"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12/11/2024</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31" name="Freeform 2"/>
          <p:cNvSpPr/>
          <p:nvPr/>
        </p:nvSpPr>
        <p:spPr>
          <a:xfrm>
            <a:off x="-5737268" y="5143500"/>
            <a:ext cx="11221859" cy="11221859"/>
          </a:xfrm>
          <a:custGeom>
            <a:avLst/>
            <a:gdLst/>
            <a:ahLst/>
            <a:cxnLst/>
            <a:rect l="l" t="t" r="r" b="b"/>
            <a:pathLst>
              <a:path w="11221859" h="11221859">
                <a:moveTo>
                  <a:pt x="0" y="0"/>
                </a:moveTo>
                <a:lnTo>
                  <a:pt x="11221858" y="0"/>
                </a:lnTo>
                <a:lnTo>
                  <a:pt x="11221858" y="11221859"/>
                </a:lnTo>
                <a:lnTo>
                  <a:pt x="0" y="11221859"/>
                </a:lnTo>
                <a:lnTo>
                  <a:pt x="0" y="0"/>
                </a:lnTo>
                <a:close/>
              </a:path>
            </a:pathLst>
          </a:custGeom>
          <a:blipFill>
            <a:blip r:embed="rId2">
              <a:alphaModFix amt="52000"/>
            </a:blip>
            <a:stretch>
              <a:fillRect/>
            </a:stretch>
          </a:blipFill>
        </p:spPr>
      </p:sp>
      <p:sp>
        <p:nvSpPr>
          <p:cNvPr id="1048632" name="TextBox 3"/>
          <p:cNvSpPr txBox="1"/>
          <p:nvPr/>
        </p:nvSpPr>
        <p:spPr>
          <a:xfrm>
            <a:off x="5484590" y="344568"/>
            <a:ext cx="1406261" cy="448311"/>
          </a:xfrm>
          <a:prstGeom prst="rect">
            <a:avLst/>
          </a:prstGeom>
        </p:spPr>
        <p:txBody>
          <a:bodyPr lIns="0" tIns="0" rIns="0" bIns="0" rtlCol="0" anchor="t">
            <a:spAutoFit/>
          </a:bodyPr>
          <a:lstStyle/>
          <a:p>
            <a:pPr algn="ctr">
              <a:lnSpc>
                <a:spcPts val="3639"/>
              </a:lnSpc>
              <a:spcBef>
                <a:spcPct val="0"/>
              </a:spcBef>
            </a:pPr>
            <a:r>
              <a:rPr lang="en-US" sz="2599">
                <a:solidFill>
                  <a:srgbClr val="EFEFEF"/>
                </a:solidFill>
                <a:latin typeface="TT Hoves"/>
                <a:ea typeface="TT Hoves"/>
                <a:cs typeface="TT Hoves"/>
                <a:sym typeface="TT Hoves"/>
              </a:rPr>
              <a:t>-</a:t>
            </a:r>
          </a:p>
        </p:txBody>
      </p:sp>
      <p:sp>
        <p:nvSpPr>
          <p:cNvPr id="1048633" name="TextBox 4"/>
          <p:cNvSpPr txBox="1"/>
          <p:nvPr/>
        </p:nvSpPr>
        <p:spPr>
          <a:xfrm>
            <a:off x="1940935" y="438129"/>
            <a:ext cx="14406131" cy="2235200"/>
          </a:xfrm>
          <a:prstGeom prst="rect">
            <a:avLst/>
          </a:prstGeom>
        </p:spPr>
        <p:txBody>
          <a:bodyPr lIns="0" tIns="0" rIns="0" bIns="0" rtlCol="0" anchor="t">
            <a:spAutoFit/>
          </a:bodyPr>
          <a:lstStyle/>
          <a:p>
            <a:pPr algn="ctr">
              <a:lnSpc>
                <a:spcPts val="4381"/>
              </a:lnSpc>
            </a:pPr>
            <a:r>
              <a:rPr lang="en-US" sz="4381" b="1" spc="-87">
                <a:solidFill>
                  <a:srgbClr val="000000"/>
                </a:solidFill>
                <a:latin typeface="Futura Bold"/>
                <a:ea typeface="Futura Bold"/>
                <a:cs typeface="Futura Bold"/>
                <a:sym typeface="Futura Bold"/>
              </a:rPr>
              <a:t>Centre universitaire AbdelhafidBoussouf - Mila</a:t>
            </a:r>
          </a:p>
          <a:p>
            <a:pPr algn="ctr">
              <a:lnSpc>
                <a:spcPts val="4381"/>
              </a:lnSpc>
            </a:pPr>
            <a:r>
              <a:rPr lang="en-US" sz="4381" b="1" spc="-87">
                <a:solidFill>
                  <a:srgbClr val="000000"/>
                </a:solidFill>
                <a:latin typeface="Futura Bold"/>
                <a:ea typeface="Futura Bold"/>
                <a:cs typeface="Futura Bold"/>
                <a:sym typeface="Futura Bold"/>
              </a:rPr>
              <a:t>Institu de: la science nature et la vie</a:t>
            </a:r>
          </a:p>
          <a:p>
            <a:pPr algn="ctr">
              <a:lnSpc>
                <a:spcPts val="4381"/>
              </a:lnSpc>
            </a:pPr>
            <a:r>
              <a:rPr lang="en-US" sz="4381" b="1" spc="-87">
                <a:solidFill>
                  <a:srgbClr val="000000"/>
                </a:solidFill>
                <a:latin typeface="Futura Bold"/>
                <a:ea typeface="Futura Bold"/>
                <a:cs typeface="Futura Bold"/>
                <a:sym typeface="Futura Bold"/>
              </a:rPr>
              <a:t>Déparetement: Biotechnologie</a:t>
            </a:r>
          </a:p>
          <a:p>
            <a:pPr algn="ctr">
              <a:lnSpc>
                <a:spcPts val="4381"/>
              </a:lnSpc>
            </a:pPr>
            <a:endParaRPr lang="en-US" sz="4381" b="1" spc="-87">
              <a:solidFill>
                <a:srgbClr val="000000"/>
              </a:solidFill>
              <a:latin typeface="Futura Bold"/>
              <a:ea typeface="Futura Bold"/>
              <a:cs typeface="Futura Bold"/>
              <a:sym typeface="Futura Bold"/>
            </a:endParaRPr>
          </a:p>
        </p:txBody>
      </p:sp>
      <p:sp>
        <p:nvSpPr>
          <p:cNvPr id="1048634" name="TextBox 5"/>
          <p:cNvSpPr txBox="1"/>
          <p:nvPr/>
        </p:nvSpPr>
        <p:spPr>
          <a:xfrm>
            <a:off x="2853169" y="4085384"/>
            <a:ext cx="12581661" cy="1371600"/>
          </a:xfrm>
          <a:prstGeom prst="rect">
            <a:avLst/>
          </a:prstGeom>
        </p:spPr>
        <p:txBody>
          <a:bodyPr lIns="0" tIns="0" rIns="0" bIns="0" rtlCol="0" anchor="t">
            <a:spAutoFit/>
          </a:bodyPr>
          <a:lstStyle/>
          <a:p>
            <a:pPr algn="ctr">
              <a:lnSpc>
                <a:spcPts val="5381"/>
              </a:lnSpc>
            </a:pPr>
            <a:r>
              <a:rPr lang="en-US" sz="5381" b="1" spc="-107">
                <a:solidFill>
                  <a:srgbClr val="000000"/>
                </a:solidFill>
                <a:latin typeface="Futura Bold"/>
                <a:ea typeface="Futura Bold"/>
                <a:cs typeface="Futura Bold"/>
                <a:sym typeface="Futura Bold"/>
              </a:rPr>
              <a:t>Utilisation des microorganismes dans la biotechnologie rouge</a:t>
            </a:r>
          </a:p>
        </p:txBody>
      </p:sp>
      <p:sp>
        <p:nvSpPr>
          <p:cNvPr id="1048635" name="TextBox 6"/>
          <p:cNvSpPr txBox="1"/>
          <p:nvPr/>
        </p:nvSpPr>
        <p:spPr>
          <a:xfrm>
            <a:off x="514648" y="7022924"/>
            <a:ext cx="4677043" cy="2235376"/>
          </a:xfrm>
          <a:prstGeom prst="rect">
            <a:avLst/>
          </a:prstGeom>
        </p:spPr>
        <p:txBody>
          <a:bodyPr lIns="0" tIns="0" rIns="0" bIns="0" rtlCol="0" anchor="t">
            <a:spAutoFit/>
          </a:bodyPr>
          <a:lstStyle/>
          <a:p>
            <a:pPr algn="ctr">
              <a:lnSpc>
                <a:spcPts val="4381"/>
              </a:lnSpc>
            </a:pPr>
            <a:r>
              <a:rPr lang="en-US" sz="4381" b="1" spc="-87">
                <a:solidFill>
                  <a:srgbClr val="000000"/>
                </a:solidFill>
                <a:latin typeface="TT Hoves Bold"/>
                <a:ea typeface="TT Hoves Bold"/>
                <a:cs typeface="TT Hoves Bold"/>
                <a:sym typeface="TT Hoves Bold"/>
              </a:rPr>
              <a:t>Présenté par :</a:t>
            </a:r>
          </a:p>
          <a:p>
            <a:pPr algn="ctr">
              <a:lnSpc>
                <a:spcPts val="4381"/>
              </a:lnSpc>
            </a:pPr>
            <a:r>
              <a:rPr lang="en-US" sz="4381" b="1" spc="-87">
                <a:solidFill>
                  <a:srgbClr val="000000"/>
                </a:solidFill>
                <a:latin typeface="TT Hoves Bold"/>
                <a:ea typeface="TT Hoves Bold"/>
                <a:cs typeface="TT Hoves Bold"/>
                <a:sym typeface="TT Hoves Bold"/>
              </a:rPr>
              <a:t>Achebi Anfel </a:t>
            </a:r>
          </a:p>
          <a:p>
            <a:pPr algn="ctr">
              <a:lnSpc>
                <a:spcPts val="4381"/>
              </a:lnSpc>
            </a:pPr>
            <a:r>
              <a:rPr lang="en-US" sz="4381" b="1" spc="-87">
                <a:solidFill>
                  <a:srgbClr val="000000"/>
                </a:solidFill>
                <a:latin typeface="TT Hoves Bold"/>
                <a:ea typeface="TT Hoves Bold"/>
                <a:cs typeface="TT Hoves Bold"/>
                <a:sym typeface="TT Hoves Bold"/>
              </a:rPr>
              <a:t>Sid Selma</a:t>
            </a:r>
          </a:p>
          <a:p>
            <a:pPr algn="ctr">
              <a:lnSpc>
                <a:spcPts val="4381"/>
              </a:lnSpc>
            </a:pPr>
            <a:r>
              <a:rPr lang="en-US" sz="4381" b="1" spc="-87">
                <a:solidFill>
                  <a:srgbClr val="000000"/>
                </a:solidFill>
                <a:latin typeface="TT Hoves Bold"/>
                <a:ea typeface="TT Hoves Bold"/>
                <a:cs typeface="TT Hoves Bold"/>
                <a:sym typeface="TT Hoves Bold"/>
              </a:rPr>
              <a:t>Cherifi Bilal </a:t>
            </a:r>
          </a:p>
        </p:txBody>
      </p:sp>
      <p:sp>
        <p:nvSpPr>
          <p:cNvPr id="1048636" name="Freeform 7"/>
          <p:cNvSpPr/>
          <p:nvPr/>
        </p:nvSpPr>
        <p:spPr>
          <a:xfrm>
            <a:off x="0" y="0"/>
            <a:ext cx="1978625" cy="1598679"/>
          </a:xfrm>
          <a:custGeom>
            <a:avLst/>
            <a:gdLst/>
            <a:ahLst/>
            <a:cxnLst/>
            <a:rect l="l" t="t" r="r" b="b"/>
            <a:pathLst>
              <a:path w="1978625" h="1598679">
                <a:moveTo>
                  <a:pt x="0" y="0"/>
                </a:moveTo>
                <a:lnTo>
                  <a:pt x="1978625" y="0"/>
                </a:lnTo>
                <a:lnTo>
                  <a:pt x="1978625" y="1598679"/>
                </a:lnTo>
                <a:lnTo>
                  <a:pt x="0" y="1598679"/>
                </a:lnTo>
                <a:lnTo>
                  <a:pt x="0" y="0"/>
                </a:lnTo>
                <a:close/>
              </a:path>
            </a:pathLst>
          </a:custGeom>
          <a:blipFill>
            <a:blip r:embed="rId3"/>
            <a:stretch>
              <a:fillRect l="-669" r="-669"/>
            </a:stretch>
          </a:blipFill>
        </p:spPr>
      </p:sp>
      <p:sp>
        <p:nvSpPr>
          <p:cNvPr id="1048637" name="Freeform 8"/>
          <p:cNvSpPr/>
          <p:nvPr/>
        </p:nvSpPr>
        <p:spPr>
          <a:xfrm>
            <a:off x="16269988" y="-6461"/>
            <a:ext cx="1978625" cy="1598679"/>
          </a:xfrm>
          <a:custGeom>
            <a:avLst/>
            <a:gdLst/>
            <a:ahLst/>
            <a:cxnLst/>
            <a:rect l="l" t="t" r="r" b="b"/>
            <a:pathLst>
              <a:path w="1978625" h="1598679">
                <a:moveTo>
                  <a:pt x="0" y="0"/>
                </a:moveTo>
                <a:lnTo>
                  <a:pt x="1978624" y="0"/>
                </a:lnTo>
                <a:lnTo>
                  <a:pt x="1978624" y="1598679"/>
                </a:lnTo>
                <a:lnTo>
                  <a:pt x="0" y="1598679"/>
                </a:lnTo>
                <a:lnTo>
                  <a:pt x="0" y="0"/>
                </a:lnTo>
                <a:close/>
              </a:path>
            </a:pathLst>
          </a:custGeom>
          <a:blipFill>
            <a:blip r:embed="rId3"/>
            <a:stretch>
              <a:fillRect l="-669" r="-669"/>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705" name="AutoShape 2"/>
          <p:cNvSpPr/>
          <p:nvPr/>
        </p:nvSpPr>
        <p:spPr>
          <a:xfrm flipV="1">
            <a:off x="5353525" y="1578154"/>
            <a:ext cx="3547602" cy="596909"/>
          </a:xfrm>
          <a:prstGeom prst="line">
            <a:avLst/>
          </a:prstGeom>
          <a:ln w="38100" cap="flat">
            <a:solidFill>
              <a:srgbClr val="000000"/>
            </a:solidFill>
            <a:prstDash val="solid"/>
            <a:headEnd type="none" w="sm" len="sm"/>
            <a:tailEnd type="none" w="sm" len="sm"/>
          </a:ln>
        </p:spPr>
      </p:sp>
      <p:grpSp>
        <p:nvGrpSpPr>
          <p:cNvPr id="73" name="Group 3"/>
          <p:cNvGrpSpPr/>
          <p:nvPr/>
        </p:nvGrpSpPr>
        <p:grpSpPr>
          <a:xfrm>
            <a:off x="2970208" y="266561"/>
            <a:ext cx="11861840" cy="1311594"/>
            <a:chOff x="0" y="0"/>
            <a:chExt cx="3124106" cy="345440"/>
          </a:xfrm>
        </p:grpSpPr>
        <p:sp>
          <p:nvSpPr>
            <p:cNvPr id="1048706" name="Freeform 4"/>
            <p:cNvSpPr/>
            <p:nvPr/>
          </p:nvSpPr>
          <p:spPr>
            <a:xfrm>
              <a:off x="0" y="0"/>
              <a:ext cx="3124106" cy="345440"/>
            </a:xfrm>
            <a:custGeom>
              <a:avLst/>
              <a:gdLst/>
              <a:ahLst/>
              <a:cxnLst/>
              <a:rect l="l" t="t" r="r" b="b"/>
              <a:pathLst>
                <a:path w="3124106" h="345440">
                  <a:moveTo>
                    <a:pt x="33286" y="0"/>
                  </a:moveTo>
                  <a:lnTo>
                    <a:pt x="3090819" y="0"/>
                  </a:lnTo>
                  <a:cubicBezTo>
                    <a:pt x="3099648" y="0"/>
                    <a:pt x="3108114" y="3507"/>
                    <a:pt x="3114356" y="9749"/>
                  </a:cubicBezTo>
                  <a:cubicBezTo>
                    <a:pt x="3120599" y="15992"/>
                    <a:pt x="3124106" y="24458"/>
                    <a:pt x="3124106" y="33286"/>
                  </a:cubicBezTo>
                  <a:lnTo>
                    <a:pt x="3124106" y="312154"/>
                  </a:lnTo>
                  <a:cubicBezTo>
                    <a:pt x="3124106" y="320982"/>
                    <a:pt x="3120599" y="329449"/>
                    <a:pt x="3114356" y="335691"/>
                  </a:cubicBezTo>
                  <a:cubicBezTo>
                    <a:pt x="3108114" y="341933"/>
                    <a:pt x="3099648" y="345440"/>
                    <a:pt x="3090819" y="345440"/>
                  </a:cubicBezTo>
                  <a:lnTo>
                    <a:pt x="33286" y="345440"/>
                  </a:lnTo>
                  <a:cubicBezTo>
                    <a:pt x="14903" y="345440"/>
                    <a:pt x="0" y="330538"/>
                    <a:pt x="0" y="312154"/>
                  </a:cubicBezTo>
                  <a:lnTo>
                    <a:pt x="0" y="33286"/>
                  </a:lnTo>
                  <a:cubicBezTo>
                    <a:pt x="0" y="14903"/>
                    <a:pt x="14903" y="0"/>
                    <a:pt x="33286" y="0"/>
                  </a:cubicBezTo>
                  <a:close/>
                </a:path>
              </a:pathLst>
            </a:custGeom>
            <a:solidFill>
              <a:srgbClr val="ACADFF"/>
            </a:solidFill>
          </p:spPr>
        </p:sp>
        <p:sp>
          <p:nvSpPr>
            <p:cNvPr id="1048707" name="TextBox 5"/>
            <p:cNvSpPr txBox="1"/>
            <p:nvPr/>
          </p:nvSpPr>
          <p:spPr>
            <a:xfrm>
              <a:off x="0" y="-57150"/>
              <a:ext cx="3124106" cy="402590"/>
            </a:xfrm>
            <a:prstGeom prst="rect">
              <a:avLst/>
            </a:prstGeom>
          </p:spPr>
          <p:txBody>
            <a:bodyPr lIns="50800" tIns="50800" rIns="50800" bIns="50800" rtlCol="0" anchor="ctr"/>
            <a:lstStyle/>
            <a:p>
              <a:pPr algn="ctr">
                <a:lnSpc>
                  <a:spcPts val="3639"/>
                </a:lnSpc>
              </a:pPr>
              <a:endParaRPr/>
            </a:p>
          </p:txBody>
        </p:sp>
      </p:grpSp>
      <p:grpSp>
        <p:nvGrpSpPr>
          <p:cNvPr id="74" name="Group 6"/>
          <p:cNvGrpSpPr/>
          <p:nvPr/>
        </p:nvGrpSpPr>
        <p:grpSpPr>
          <a:xfrm>
            <a:off x="415689" y="2175064"/>
            <a:ext cx="9875672" cy="7754322"/>
            <a:chOff x="0" y="0"/>
            <a:chExt cx="2601000" cy="2042291"/>
          </a:xfrm>
        </p:grpSpPr>
        <p:sp>
          <p:nvSpPr>
            <p:cNvPr id="1048708" name="Freeform 7"/>
            <p:cNvSpPr/>
            <p:nvPr/>
          </p:nvSpPr>
          <p:spPr>
            <a:xfrm>
              <a:off x="0" y="0"/>
              <a:ext cx="2601000" cy="2042290"/>
            </a:xfrm>
            <a:custGeom>
              <a:avLst/>
              <a:gdLst/>
              <a:ahLst/>
              <a:cxnLst/>
              <a:rect l="l" t="t" r="r" b="b"/>
              <a:pathLst>
                <a:path w="2601000" h="2042290">
                  <a:moveTo>
                    <a:pt x="39981" y="0"/>
                  </a:moveTo>
                  <a:lnTo>
                    <a:pt x="2561019" y="0"/>
                  </a:lnTo>
                  <a:cubicBezTo>
                    <a:pt x="2583100" y="0"/>
                    <a:pt x="2601000" y="17900"/>
                    <a:pt x="2601000" y="39981"/>
                  </a:cubicBezTo>
                  <a:lnTo>
                    <a:pt x="2601000" y="2002310"/>
                  </a:lnTo>
                  <a:cubicBezTo>
                    <a:pt x="2601000" y="2012913"/>
                    <a:pt x="2596788" y="2023083"/>
                    <a:pt x="2589290" y="2030580"/>
                  </a:cubicBezTo>
                  <a:cubicBezTo>
                    <a:pt x="2581792" y="2038078"/>
                    <a:pt x="2571623" y="2042290"/>
                    <a:pt x="2561019" y="2042290"/>
                  </a:cubicBezTo>
                  <a:lnTo>
                    <a:pt x="39981" y="2042290"/>
                  </a:lnTo>
                  <a:cubicBezTo>
                    <a:pt x="17900" y="2042290"/>
                    <a:pt x="0" y="2024390"/>
                    <a:pt x="0" y="2002310"/>
                  </a:cubicBezTo>
                  <a:lnTo>
                    <a:pt x="0" y="39981"/>
                  </a:lnTo>
                  <a:cubicBezTo>
                    <a:pt x="0" y="29377"/>
                    <a:pt x="4212" y="19208"/>
                    <a:pt x="11710" y="11710"/>
                  </a:cubicBezTo>
                  <a:cubicBezTo>
                    <a:pt x="19208" y="4212"/>
                    <a:pt x="29377" y="0"/>
                    <a:pt x="39981" y="0"/>
                  </a:cubicBezTo>
                  <a:close/>
                </a:path>
              </a:pathLst>
            </a:custGeom>
            <a:solidFill>
              <a:srgbClr val="ACADFF"/>
            </a:solidFill>
          </p:spPr>
        </p:sp>
        <p:sp>
          <p:nvSpPr>
            <p:cNvPr id="1048709" name="TextBox 8"/>
            <p:cNvSpPr txBox="1"/>
            <p:nvPr/>
          </p:nvSpPr>
          <p:spPr>
            <a:xfrm>
              <a:off x="0" y="-133350"/>
              <a:ext cx="2601000" cy="2175641"/>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Production d'hormones et d'enzymes thérapeutiques</a:t>
              </a:r>
            </a:p>
            <a:p>
              <a:pPr algn="ctr">
                <a:lnSpc>
                  <a:spcPts val="4759"/>
                </a:lnSpc>
              </a:pPr>
              <a:r>
                <a:rPr lang="en-US" sz="3399" b="1">
                  <a:solidFill>
                    <a:srgbClr val="000000"/>
                  </a:solidFill>
                  <a:latin typeface="Futura Bold"/>
                  <a:ea typeface="Futura Bold"/>
                  <a:cs typeface="Futura Bold"/>
                  <a:sym typeface="Futura Bold"/>
                </a:rPr>
                <a:t>Des micro-organismes comme Escherichia coli sont modifiés génétiquement pour produire des protéines humaines, comme l'hormone de croissance humaine ou des enzymes utilisées dans le traitement de maladies métaboliques. Par exemple, l'enzymothérapie est utilisée pour traiter les patients atteints de la maladie de Gaucher, une maladie génétique rare. L'enzyme défectueuse dans ces patients peut être produite à grande échelle par des bactéries génétiquement modifiées.</a:t>
              </a:r>
            </a:p>
          </p:txBody>
        </p:sp>
      </p:grpSp>
      <p:grpSp>
        <p:nvGrpSpPr>
          <p:cNvPr id="75" name="Group 9"/>
          <p:cNvGrpSpPr/>
          <p:nvPr/>
        </p:nvGrpSpPr>
        <p:grpSpPr>
          <a:xfrm>
            <a:off x="11182937" y="2066286"/>
            <a:ext cx="6652946" cy="8301615"/>
            <a:chOff x="0" y="-171302"/>
            <a:chExt cx="1752216" cy="2119406"/>
          </a:xfrm>
        </p:grpSpPr>
        <p:sp>
          <p:nvSpPr>
            <p:cNvPr id="1048710" name="Freeform 10"/>
            <p:cNvSpPr/>
            <p:nvPr/>
          </p:nvSpPr>
          <p:spPr>
            <a:xfrm>
              <a:off x="0" y="-171302"/>
              <a:ext cx="1752216" cy="2047641"/>
            </a:xfrm>
            <a:custGeom>
              <a:avLst/>
              <a:gdLst/>
              <a:ahLst/>
              <a:cxnLst/>
              <a:rect l="l" t="t" r="r" b="b"/>
              <a:pathLst>
                <a:path w="1752216" h="1948104">
                  <a:moveTo>
                    <a:pt x="59348" y="0"/>
                  </a:moveTo>
                  <a:lnTo>
                    <a:pt x="1692868" y="0"/>
                  </a:lnTo>
                  <a:cubicBezTo>
                    <a:pt x="1725645" y="0"/>
                    <a:pt x="1752216" y="26571"/>
                    <a:pt x="1752216" y="59348"/>
                  </a:cubicBezTo>
                  <a:lnTo>
                    <a:pt x="1752216" y="1888756"/>
                  </a:lnTo>
                  <a:cubicBezTo>
                    <a:pt x="1752216" y="1921533"/>
                    <a:pt x="1725645" y="1948104"/>
                    <a:pt x="1692868" y="1948104"/>
                  </a:cubicBezTo>
                  <a:lnTo>
                    <a:pt x="59348" y="1948104"/>
                  </a:lnTo>
                  <a:cubicBezTo>
                    <a:pt x="26571" y="1948104"/>
                    <a:pt x="0" y="1921533"/>
                    <a:pt x="0" y="1888756"/>
                  </a:cubicBezTo>
                  <a:lnTo>
                    <a:pt x="0" y="59348"/>
                  </a:lnTo>
                  <a:cubicBezTo>
                    <a:pt x="0" y="26571"/>
                    <a:pt x="26571" y="0"/>
                    <a:pt x="59348" y="0"/>
                  </a:cubicBezTo>
                  <a:close/>
                </a:path>
              </a:pathLst>
            </a:custGeom>
            <a:solidFill>
              <a:srgbClr val="ACADFF"/>
            </a:solidFill>
          </p:spPr>
        </p:sp>
        <p:sp>
          <p:nvSpPr>
            <p:cNvPr id="1048711" name="TextBox 11"/>
            <p:cNvSpPr txBox="1"/>
            <p:nvPr/>
          </p:nvSpPr>
          <p:spPr>
            <a:xfrm>
              <a:off x="0" y="-133350"/>
              <a:ext cx="1752216" cy="2081454"/>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Exemple : Thérapie génique</a:t>
              </a:r>
            </a:p>
            <a:p>
              <a:pPr algn="ctr">
                <a:lnSpc>
                  <a:spcPts val="4759"/>
                </a:lnSpc>
              </a:pPr>
              <a:r>
                <a:rPr lang="en-US" sz="3399" b="1">
                  <a:solidFill>
                    <a:srgbClr val="000000"/>
                  </a:solidFill>
                  <a:latin typeface="Futura Bold"/>
                  <a:ea typeface="Futura Bold"/>
                  <a:cs typeface="Futura Bold"/>
                  <a:sym typeface="Futura Bold"/>
                </a:rPr>
                <a:t>Les micro-organismes sont également utilisés pour transporter des gènes thérapeutiques dans les cellules humaines. Par exemple, des virus modifiés génétiquement (non pathogènes) sont utilisés comme vecteurs pour insérer des gènes correctifs dans les cellules des patients atteints de maladies génétiques, comme la fibrose cystique.</a:t>
              </a:r>
            </a:p>
          </p:txBody>
        </p:sp>
      </p:grpSp>
      <p:sp>
        <p:nvSpPr>
          <p:cNvPr id="1048712" name="AutoShape 12"/>
          <p:cNvSpPr/>
          <p:nvPr/>
        </p:nvSpPr>
        <p:spPr>
          <a:xfrm flipH="1" flipV="1">
            <a:off x="8901127" y="1578154"/>
            <a:ext cx="4987456" cy="570917"/>
          </a:xfrm>
          <a:prstGeom prst="line">
            <a:avLst/>
          </a:prstGeom>
          <a:ln w="38100" cap="flat">
            <a:solidFill>
              <a:srgbClr val="000000"/>
            </a:solidFill>
            <a:prstDash val="solid"/>
            <a:headEnd type="none" w="sm" len="sm"/>
            <a:tailEnd type="none" w="sm" len="sm"/>
          </a:ln>
        </p:spPr>
      </p:sp>
      <p:sp>
        <p:nvSpPr>
          <p:cNvPr id="1048713" name="TextBox 13"/>
          <p:cNvSpPr txBox="1"/>
          <p:nvPr/>
        </p:nvSpPr>
        <p:spPr>
          <a:xfrm>
            <a:off x="3061243" y="686357"/>
            <a:ext cx="11125448" cy="546100"/>
          </a:xfrm>
          <a:prstGeom prst="rect">
            <a:avLst/>
          </a:prstGeom>
        </p:spPr>
        <p:txBody>
          <a:bodyPr lIns="0" tIns="0" rIns="0" bIns="0" rtlCol="0" anchor="t">
            <a:spAutoFit/>
          </a:bodyPr>
          <a:lstStyle/>
          <a:p>
            <a:pPr algn="ctr">
              <a:lnSpc>
                <a:spcPts val="4301"/>
              </a:lnSpc>
            </a:pPr>
            <a:r>
              <a:rPr lang="en-US" sz="4096" b="1" spc="-200">
                <a:solidFill>
                  <a:srgbClr val="000000"/>
                </a:solidFill>
                <a:latin typeface="TT Hoves Bold"/>
                <a:ea typeface="TT Hoves Bold"/>
                <a:cs typeface="TT Hoves Bold"/>
                <a:sym typeface="TT Hoves Bold"/>
              </a:rPr>
              <a:t>3/ Thérapie génitiques et génie génitique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714" name="AutoShape 2"/>
          <p:cNvSpPr/>
          <p:nvPr/>
        </p:nvSpPr>
        <p:spPr>
          <a:xfrm flipV="1">
            <a:off x="4675986" y="1578154"/>
            <a:ext cx="4225141" cy="896947"/>
          </a:xfrm>
          <a:prstGeom prst="line">
            <a:avLst/>
          </a:prstGeom>
          <a:ln w="38100" cap="flat">
            <a:solidFill>
              <a:srgbClr val="000000"/>
            </a:solidFill>
            <a:prstDash val="solid"/>
            <a:headEnd type="none" w="sm" len="sm"/>
            <a:tailEnd type="none" w="sm" len="sm"/>
          </a:ln>
        </p:spPr>
      </p:sp>
      <p:grpSp>
        <p:nvGrpSpPr>
          <p:cNvPr id="77" name="Group 3"/>
          <p:cNvGrpSpPr/>
          <p:nvPr/>
        </p:nvGrpSpPr>
        <p:grpSpPr>
          <a:xfrm>
            <a:off x="2970208" y="266561"/>
            <a:ext cx="11861840" cy="1311594"/>
            <a:chOff x="0" y="0"/>
            <a:chExt cx="3124106" cy="345440"/>
          </a:xfrm>
        </p:grpSpPr>
        <p:sp>
          <p:nvSpPr>
            <p:cNvPr id="1048715" name="Freeform 4"/>
            <p:cNvSpPr/>
            <p:nvPr/>
          </p:nvSpPr>
          <p:spPr>
            <a:xfrm>
              <a:off x="0" y="0"/>
              <a:ext cx="3124106" cy="345440"/>
            </a:xfrm>
            <a:custGeom>
              <a:avLst/>
              <a:gdLst/>
              <a:ahLst/>
              <a:cxnLst/>
              <a:rect l="l" t="t" r="r" b="b"/>
              <a:pathLst>
                <a:path w="3124106" h="345440">
                  <a:moveTo>
                    <a:pt x="33286" y="0"/>
                  </a:moveTo>
                  <a:lnTo>
                    <a:pt x="3090819" y="0"/>
                  </a:lnTo>
                  <a:cubicBezTo>
                    <a:pt x="3099648" y="0"/>
                    <a:pt x="3108114" y="3507"/>
                    <a:pt x="3114356" y="9749"/>
                  </a:cubicBezTo>
                  <a:cubicBezTo>
                    <a:pt x="3120599" y="15992"/>
                    <a:pt x="3124106" y="24458"/>
                    <a:pt x="3124106" y="33286"/>
                  </a:cubicBezTo>
                  <a:lnTo>
                    <a:pt x="3124106" y="312154"/>
                  </a:lnTo>
                  <a:cubicBezTo>
                    <a:pt x="3124106" y="320982"/>
                    <a:pt x="3120599" y="329449"/>
                    <a:pt x="3114356" y="335691"/>
                  </a:cubicBezTo>
                  <a:cubicBezTo>
                    <a:pt x="3108114" y="341933"/>
                    <a:pt x="3099648" y="345440"/>
                    <a:pt x="3090819" y="345440"/>
                  </a:cubicBezTo>
                  <a:lnTo>
                    <a:pt x="33286" y="345440"/>
                  </a:lnTo>
                  <a:cubicBezTo>
                    <a:pt x="14903" y="345440"/>
                    <a:pt x="0" y="330538"/>
                    <a:pt x="0" y="312154"/>
                  </a:cubicBezTo>
                  <a:lnTo>
                    <a:pt x="0" y="33286"/>
                  </a:lnTo>
                  <a:cubicBezTo>
                    <a:pt x="0" y="14903"/>
                    <a:pt x="14903" y="0"/>
                    <a:pt x="33286" y="0"/>
                  </a:cubicBezTo>
                  <a:close/>
                </a:path>
              </a:pathLst>
            </a:custGeom>
            <a:solidFill>
              <a:srgbClr val="ACADFF"/>
            </a:solidFill>
          </p:spPr>
        </p:sp>
        <p:sp>
          <p:nvSpPr>
            <p:cNvPr id="1048716" name="TextBox 5"/>
            <p:cNvSpPr txBox="1"/>
            <p:nvPr/>
          </p:nvSpPr>
          <p:spPr>
            <a:xfrm>
              <a:off x="0" y="-57150"/>
              <a:ext cx="3124106" cy="402590"/>
            </a:xfrm>
            <a:prstGeom prst="rect">
              <a:avLst/>
            </a:prstGeom>
          </p:spPr>
          <p:txBody>
            <a:bodyPr lIns="50800" tIns="50800" rIns="50800" bIns="50800" rtlCol="0" anchor="ctr"/>
            <a:lstStyle/>
            <a:p>
              <a:pPr algn="ctr">
                <a:lnSpc>
                  <a:spcPts val="3639"/>
                </a:lnSpc>
              </a:pPr>
              <a:endParaRPr/>
            </a:p>
          </p:txBody>
        </p:sp>
      </p:grpSp>
      <p:grpSp>
        <p:nvGrpSpPr>
          <p:cNvPr id="78" name="Group 6"/>
          <p:cNvGrpSpPr/>
          <p:nvPr/>
        </p:nvGrpSpPr>
        <p:grpSpPr>
          <a:xfrm>
            <a:off x="1028700" y="2475101"/>
            <a:ext cx="7294572" cy="7396707"/>
            <a:chOff x="0" y="0"/>
            <a:chExt cx="1921204" cy="1948104"/>
          </a:xfrm>
        </p:grpSpPr>
        <p:sp>
          <p:nvSpPr>
            <p:cNvPr id="1048717" name="Freeform 7"/>
            <p:cNvSpPr/>
            <p:nvPr/>
          </p:nvSpPr>
          <p:spPr>
            <a:xfrm>
              <a:off x="0" y="0"/>
              <a:ext cx="1921204" cy="1948104"/>
            </a:xfrm>
            <a:custGeom>
              <a:avLst/>
              <a:gdLst/>
              <a:ahLst/>
              <a:cxnLst/>
              <a:rect l="l" t="t" r="r" b="b"/>
              <a:pathLst>
                <a:path w="1921204" h="1948104">
                  <a:moveTo>
                    <a:pt x="54128" y="0"/>
                  </a:moveTo>
                  <a:lnTo>
                    <a:pt x="1867077" y="0"/>
                  </a:lnTo>
                  <a:cubicBezTo>
                    <a:pt x="1896970" y="0"/>
                    <a:pt x="1921204" y="24234"/>
                    <a:pt x="1921204" y="54128"/>
                  </a:cubicBezTo>
                  <a:lnTo>
                    <a:pt x="1921204" y="1893976"/>
                  </a:lnTo>
                  <a:cubicBezTo>
                    <a:pt x="1921204" y="1908332"/>
                    <a:pt x="1915501" y="1922100"/>
                    <a:pt x="1905351" y="1932250"/>
                  </a:cubicBezTo>
                  <a:cubicBezTo>
                    <a:pt x="1895200" y="1942401"/>
                    <a:pt x="1881432" y="1948104"/>
                    <a:pt x="1867077" y="1948104"/>
                  </a:cubicBezTo>
                  <a:lnTo>
                    <a:pt x="54128" y="1948104"/>
                  </a:lnTo>
                  <a:cubicBezTo>
                    <a:pt x="24234" y="1948104"/>
                    <a:pt x="0" y="1923870"/>
                    <a:pt x="0" y="1893976"/>
                  </a:cubicBezTo>
                  <a:lnTo>
                    <a:pt x="0" y="54128"/>
                  </a:lnTo>
                  <a:cubicBezTo>
                    <a:pt x="0" y="24234"/>
                    <a:pt x="24234" y="0"/>
                    <a:pt x="54128" y="0"/>
                  </a:cubicBezTo>
                  <a:close/>
                </a:path>
              </a:pathLst>
            </a:custGeom>
            <a:solidFill>
              <a:srgbClr val="ACADFF"/>
            </a:solidFill>
          </p:spPr>
        </p:sp>
        <p:sp>
          <p:nvSpPr>
            <p:cNvPr id="1048718" name="TextBox 8"/>
            <p:cNvSpPr txBox="1"/>
            <p:nvPr/>
          </p:nvSpPr>
          <p:spPr>
            <a:xfrm>
              <a:off x="0" y="-133350"/>
              <a:ext cx="1921204" cy="2081454"/>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 Test de détection rapide du VIH</a:t>
              </a:r>
            </a:p>
            <a:p>
              <a:pPr algn="ctr">
                <a:lnSpc>
                  <a:spcPts val="4759"/>
                </a:lnSpc>
              </a:pPr>
              <a:r>
                <a:rPr lang="en-US" sz="3399" b="1">
                  <a:solidFill>
                    <a:srgbClr val="000000"/>
                  </a:solidFill>
                  <a:latin typeface="Futura Bold"/>
                  <a:ea typeface="Futura Bold"/>
                  <a:cs typeface="Futura Bold"/>
                  <a:sym typeface="Futura Bold"/>
                </a:rPr>
                <a:t>Les micro-organismes génétiquement modifiés, comme certaines souches d'E. coli, peuvent être utilisés dans des tests diagnostiques pour détecter la présence d'anticorps contre des virus comme le VIH. Ces micro-organismes sont capables de produire des protéines virales spécifiques qui réagissent avec les anticorps dans les échantillons de sang, permettant un diagnostic rapide.</a:t>
              </a:r>
            </a:p>
          </p:txBody>
        </p:sp>
      </p:grpSp>
      <p:grpSp>
        <p:nvGrpSpPr>
          <p:cNvPr id="79" name="Group 9"/>
          <p:cNvGrpSpPr/>
          <p:nvPr/>
        </p:nvGrpSpPr>
        <p:grpSpPr>
          <a:xfrm>
            <a:off x="10154662" y="2475101"/>
            <a:ext cx="7104638" cy="7396707"/>
            <a:chOff x="0" y="0"/>
            <a:chExt cx="1871180" cy="1948104"/>
          </a:xfrm>
        </p:grpSpPr>
        <p:sp>
          <p:nvSpPr>
            <p:cNvPr id="1048719" name="Freeform 10"/>
            <p:cNvSpPr/>
            <p:nvPr/>
          </p:nvSpPr>
          <p:spPr>
            <a:xfrm>
              <a:off x="0" y="0"/>
              <a:ext cx="1871180" cy="1948104"/>
            </a:xfrm>
            <a:custGeom>
              <a:avLst/>
              <a:gdLst/>
              <a:ahLst/>
              <a:cxnLst/>
              <a:rect l="l" t="t" r="r" b="b"/>
              <a:pathLst>
                <a:path w="1871180" h="1948104">
                  <a:moveTo>
                    <a:pt x="55575" y="0"/>
                  </a:moveTo>
                  <a:lnTo>
                    <a:pt x="1815606" y="0"/>
                  </a:lnTo>
                  <a:cubicBezTo>
                    <a:pt x="1846299" y="0"/>
                    <a:pt x="1871180" y="24882"/>
                    <a:pt x="1871180" y="55575"/>
                  </a:cubicBezTo>
                  <a:lnTo>
                    <a:pt x="1871180" y="1892529"/>
                  </a:lnTo>
                  <a:cubicBezTo>
                    <a:pt x="1871180" y="1907269"/>
                    <a:pt x="1865325" y="1921404"/>
                    <a:pt x="1854903" y="1931826"/>
                  </a:cubicBezTo>
                  <a:cubicBezTo>
                    <a:pt x="1844481" y="1942249"/>
                    <a:pt x="1830345" y="1948104"/>
                    <a:pt x="1815606" y="1948104"/>
                  </a:cubicBezTo>
                  <a:lnTo>
                    <a:pt x="55575" y="1948104"/>
                  </a:lnTo>
                  <a:cubicBezTo>
                    <a:pt x="40835" y="1948104"/>
                    <a:pt x="26700" y="1942249"/>
                    <a:pt x="16277" y="1931826"/>
                  </a:cubicBezTo>
                  <a:cubicBezTo>
                    <a:pt x="5855" y="1921404"/>
                    <a:pt x="0" y="1907269"/>
                    <a:pt x="0" y="1892529"/>
                  </a:cubicBezTo>
                  <a:lnTo>
                    <a:pt x="0" y="55575"/>
                  </a:lnTo>
                  <a:cubicBezTo>
                    <a:pt x="0" y="40835"/>
                    <a:pt x="5855" y="26700"/>
                    <a:pt x="16277" y="16277"/>
                  </a:cubicBezTo>
                  <a:cubicBezTo>
                    <a:pt x="26700" y="5855"/>
                    <a:pt x="40835" y="0"/>
                    <a:pt x="55575" y="0"/>
                  </a:cubicBezTo>
                  <a:close/>
                </a:path>
              </a:pathLst>
            </a:custGeom>
            <a:solidFill>
              <a:srgbClr val="ACADFF"/>
            </a:solidFill>
          </p:spPr>
        </p:sp>
        <p:sp>
          <p:nvSpPr>
            <p:cNvPr id="1048720" name="TextBox 11"/>
            <p:cNvSpPr txBox="1"/>
            <p:nvPr/>
          </p:nvSpPr>
          <p:spPr>
            <a:xfrm>
              <a:off x="0" y="-133350"/>
              <a:ext cx="1871180" cy="2081454"/>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Tests de grossesse</a:t>
              </a:r>
            </a:p>
            <a:p>
              <a:pPr algn="ctr">
                <a:lnSpc>
                  <a:spcPts val="4759"/>
                </a:lnSpc>
              </a:pPr>
              <a:r>
                <a:rPr lang="en-US" sz="3399" b="1">
                  <a:solidFill>
                    <a:srgbClr val="000000"/>
                  </a:solidFill>
                  <a:latin typeface="Futura Bold"/>
                  <a:ea typeface="Futura Bold"/>
                  <a:cs typeface="Futura Bold"/>
                  <a:sym typeface="Futura Bold"/>
                </a:rPr>
                <a:t>Des tests de grossesse modernes utilisent des anticorps produits par des micro-organismes pour détecter l'hormone hCG (gonadotrophine chorionique humaine) dans les urines. Ces anticorps sont créés par des bactéries ou des levures qui ont été génétiquement modifiées pour reconnaître spécifiquement cette hormone.</a:t>
              </a:r>
            </a:p>
            <a:p>
              <a:pPr algn="ctr">
                <a:lnSpc>
                  <a:spcPts val="4759"/>
                </a:lnSpc>
              </a:pPr>
              <a:endParaRPr lang="en-US" sz="3399" b="1">
                <a:solidFill>
                  <a:srgbClr val="000000"/>
                </a:solidFill>
                <a:latin typeface="Futura Bold"/>
                <a:ea typeface="Futura Bold"/>
                <a:cs typeface="Futura Bold"/>
                <a:sym typeface="Futura Bold"/>
              </a:endParaRPr>
            </a:p>
          </p:txBody>
        </p:sp>
      </p:grpSp>
      <p:sp>
        <p:nvSpPr>
          <p:cNvPr id="1048721" name="AutoShape 12"/>
          <p:cNvSpPr/>
          <p:nvPr/>
        </p:nvSpPr>
        <p:spPr>
          <a:xfrm flipH="1" flipV="1">
            <a:off x="8901127" y="1578154"/>
            <a:ext cx="4805854" cy="896947"/>
          </a:xfrm>
          <a:prstGeom prst="line">
            <a:avLst/>
          </a:prstGeom>
          <a:ln w="38100" cap="flat">
            <a:solidFill>
              <a:srgbClr val="000000"/>
            </a:solidFill>
            <a:prstDash val="solid"/>
            <a:headEnd type="none" w="sm" len="sm"/>
            <a:tailEnd type="none" w="sm" len="sm"/>
          </a:ln>
        </p:spPr>
      </p:sp>
      <p:sp>
        <p:nvSpPr>
          <p:cNvPr id="1048722" name="TextBox 13"/>
          <p:cNvSpPr txBox="1"/>
          <p:nvPr/>
        </p:nvSpPr>
        <p:spPr>
          <a:xfrm>
            <a:off x="3061243" y="686357"/>
            <a:ext cx="11125448" cy="546100"/>
          </a:xfrm>
          <a:prstGeom prst="rect">
            <a:avLst/>
          </a:prstGeom>
        </p:spPr>
        <p:txBody>
          <a:bodyPr lIns="0" tIns="0" rIns="0" bIns="0" rtlCol="0" anchor="t">
            <a:spAutoFit/>
          </a:bodyPr>
          <a:lstStyle/>
          <a:p>
            <a:pPr algn="ctr">
              <a:lnSpc>
                <a:spcPts val="4301"/>
              </a:lnSpc>
            </a:pPr>
            <a:r>
              <a:rPr lang="en-US" sz="4096" b="1" spc="-200">
                <a:solidFill>
                  <a:srgbClr val="000000"/>
                </a:solidFill>
                <a:latin typeface="TT Hoves Bold"/>
                <a:ea typeface="TT Hoves Bold"/>
                <a:cs typeface="TT Hoves Bold"/>
                <a:sym typeface="TT Hoves Bold"/>
              </a:rPr>
              <a:t>4/ Diagnostique médical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723" name="AutoShape 2"/>
          <p:cNvSpPr/>
          <p:nvPr/>
        </p:nvSpPr>
        <p:spPr>
          <a:xfrm flipV="1">
            <a:off x="4675986" y="1578154"/>
            <a:ext cx="4225141" cy="896947"/>
          </a:xfrm>
          <a:prstGeom prst="line">
            <a:avLst/>
          </a:prstGeom>
          <a:ln w="38100" cap="flat">
            <a:solidFill>
              <a:srgbClr val="000000"/>
            </a:solidFill>
            <a:prstDash val="solid"/>
            <a:headEnd type="none" w="sm" len="sm"/>
            <a:tailEnd type="none" w="sm" len="sm"/>
          </a:ln>
        </p:spPr>
      </p:sp>
      <p:grpSp>
        <p:nvGrpSpPr>
          <p:cNvPr id="81" name="Group 3"/>
          <p:cNvGrpSpPr/>
          <p:nvPr/>
        </p:nvGrpSpPr>
        <p:grpSpPr>
          <a:xfrm>
            <a:off x="2970208" y="266561"/>
            <a:ext cx="11861840" cy="1311594"/>
            <a:chOff x="0" y="0"/>
            <a:chExt cx="3124106" cy="345440"/>
          </a:xfrm>
        </p:grpSpPr>
        <p:sp>
          <p:nvSpPr>
            <p:cNvPr id="1048724" name="Freeform 4"/>
            <p:cNvSpPr/>
            <p:nvPr/>
          </p:nvSpPr>
          <p:spPr>
            <a:xfrm>
              <a:off x="0" y="0"/>
              <a:ext cx="3124106" cy="345440"/>
            </a:xfrm>
            <a:custGeom>
              <a:avLst/>
              <a:gdLst/>
              <a:ahLst/>
              <a:cxnLst/>
              <a:rect l="l" t="t" r="r" b="b"/>
              <a:pathLst>
                <a:path w="3124106" h="345440">
                  <a:moveTo>
                    <a:pt x="33286" y="0"/>
                  </a:moveTo>
                  <a:lnTo>
                    <a:pt x="3090819" y="0"/>
                  </a:lnTo>
                  <a:cubicBezTo>
                    <a:pt x="3099648" y="0"/>
                    <a:pt x="3108114" y="3507"/>
                    <a:pt x="3114356" y="9749"/>
                  </a:cubicBezTo>
                  <a:cubicBezTo>
                    <a:pt x="3120599" y="15992"/>
                    <a:pt x="3124106" y="24458"/>
                    <a:pt x="3124106" y="33286"/>
                  </a:cubicBezTo>
                  <a:lnTo>
                    <a:pt x="3124106" y="312154"/>
                  </a:lnTo>
                  <a:cubicBezTo>
                    <a:pt x="3124106" y="320982"/>
                    <a:pt x="3120599" y="329449"/>
                    <a:pt x="3114356" y="335691"/>
                  </a:cubicBezTo>
                  <a:cubicBezTo>
                    <a:pt x="3108114" y="341933"/>
                    <a:pt x="3099648" y="345440"/>
                    <a:pt x="3090819" y="345440"/>
                  </a:cubicBezTo>
                  <a:lnTo>
                    <a:pt x="33286" y="345440"/>
                  </a:lnTo>
                  <a:cubicBezTo>
                    <a:pt x="14903" y="345440"/>
                    <a:pt x="0" y="330538"/>
                    <a:pt x="0" y="312154"/>
                  </a:cubicBezTo>
                  <a:lnTo>
                    <a:pt x="0" y="33286"/>
                  </a:lnTo>
                  <a:cubicBezTo>
                    <a:pt x="0" y="14903"/>
                    <a:pt x="14903" y="0"/>
                    <a:pt x="33286" y="0"/>
                  </a:cubicBezTo>
                  <a:close/>
                </a:path>
              </a:pathLst>
            </a:custGeom>
            <a:solidFill>
              <a:srgbClr val="ACADFF"/>
            </a:solidFill>
          </p:spPr>
        </p:sp>
        <p:sp>
          <p:nvSpPr>
            <p:cNvPr id="1048725" name="TextBox 5"/>
            <p:cNvSpPr txBox="1"/>
            <p:nvPr/>
          </p:nvSpPr>
          <p:spPr>
            <a:xfrm>
              <a:off x="0" y="-57150"/>
              <a:ext cx="3124106" cy="402590"/>
            </a:xfrm>
            <a:prstGeom prst="rect">
              <a:avLst/>
            </a:prstGeom>
          </p:spPr>
          <p:txBody>
            <a:bodyPr lIns="50800" tIns="50800" rIns="50800" bIns="50800" rtlCol="0" anchor="ctr"/>
            <a:lstStyle/>
            <a:p>
              <a:pPr algn="ctr">
                <a:lnSpc>
                  <a:spcPts val="3639"/>
                </a:lnSpc>
              </a:pPr>
              <a:endParaRPr/>
            </a:p>
          </p:txBody>
        </p:sp>
      </p:grpSp>
      <p:grpSp>
        <p:nvGrpSpPr>
          <p:cNvPr id="82" name="Group 6"/>
          <p:cNvGrpSpPr/>
          <p:nvPr/>
        </p:nvGrpSpPr>
        <p:grpSpPr>
          <a:xfrm>
            <a:off x="1028700" y="2475101"/>
            <a:ext cx="7294572" cy="6625091"/>
            <a:chOff x="0" y="0"/>
            <a:chExt cx="1921204" cy="1744880"/>
          </a:xfrm>
        </p:grpSpPr>
        <p:sp>
          <p:nvSpPr>
            <p:cNvPr id="1048726" name="Freeform 7"/>
            <p:cNvSpPr/>
            <p:nvPr/>
          </p:nvSpPr>
          <p:spPr>
            <a:xfrm>
              <a:off x="0" y="0"/>
              <a:ext cx="1921204" cy="1744880"/>
            </a:xfrm>
            <a:custGeom>
              <a:avLst/>
              <a:gdLst/>
              <a:ahLst/>
              <a:cxnLst/>
              <a:rect l="l" t="t" r="r" b="b"/>
              <a:pathLst>
                <a:path w="1921204" h="1744880">
                  <a:moveTo>
                    <a:pt x="54128" y="0"/>
                  </a:moveTo>
                  <a:lnTo>
                    <a:pt x="1867077" y="0"/>
                  </a:lnTo>
                  <a:cubicBezTo>
                    <a:pt x="1896970" y="0"/>
                    <a:pt x="1921204" y="24234"/>
                    <a:pt x="1921204" y="54128"/>
                  </a:cubicBezTo>
                  <a:lnTo>
                    <a:pt x="1921204" y="1690752"/>
                  </a:lnTo>
                  <a:cubicBezTo>
                    <a:pt x="1921204" y="1705108"/>
                    <a:pt x="1915501" y="1718876"/>
                    <a:pt x="1905351" y="1729026"/>
                  </a:cubicBezTo>
                  <a:cubicBezTo>
                    <a:pt x="1895200" y="1739177"/>
                    <a:pt x="1881432" y="1744880"/>
                    <a:pt x="1867077" y="1744880"/>
                  </a:cubicBezTo>
                  <a:lnTo>
                    <a:pt x="54128" y="1744880"/>
                  </a:lnTo>
                  <a:cubicBezTo>
                    <a:pt x="39772" y="1744880"/>
                    <a:pt x="26005" y="1739177"/>
                    <a:pt x="15854" y="1729026"/>
                  </a:cubicBezTo>
                  <a:cubicBezTo>
                    <a:pt x="5703" y="1718876"/>
                    <a:pt x="0" y="1705108"/>
                    <a:pt x="0" y="1690752"/>
                  </a:cubicBezTo>
                  <a:lnTo>
                    <a:pt x="0" y="54128"/>
                  </a:lnTo>
                  <a:cubicBezTo>
                    <a:pt x="0" y="24234"/>
                    <a:pt x="24234" y="0"/>
                    <a:pt x="54128" y="0"/>
                  </a:cubicBezTo>
                  <a:close/>
                </a:path>
              </a:pathLst>
            </a:custGeom>
            <a:solidFill>
              <a:srgbClr val="ACADFF"/>
            </a:solidFill>
          </p:spPr>
        </p:sp>
        <p:sp>
          <p:nvSpPr>
            <p:cNvPr id="1048727" name="TextBox 8"/>
            <p:cNvSpPr txBox="1"/>
            <p:nvPr/>
          </p:nvSpPr>
          <p:spPr>
            <a:xfrm>
              <a:off x="0" y="-133350"/>
              <a:ext cx="1921204" cy="1878230"/>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  Production de vitamines et d'acides aminés</a:t>
              </a:r>
            </a:p>
            <a:p>
              <a:pPr algn="ctr">
                <a:lnSpc>
                  <a:spcPts val="4759"/>
                </a:lnSpc>
              </a:pPr>
              <a:r>
                <a:rPr lang="en-US" sz="3399" b="1">
                  <a:solidFill>
                    <a:srgbClr val="000000"/>
                  </a:solidFill>
                  <a:latin typeface="Futura Bold"/>
                  <a:ea typeface="Futura Bold"/>
                  <a:cs typeface="Futura Bold"/>
                  <a:sym typeface="Futura Bold"/>
                </a:rPr>
                <a:t>Des bactéries et des levures sont utilisées pour produire des vitamines essentielles, telles que la vitamine B12, (bacillus). et des acides aminés comme la  glutamine. Ces substances sont souvent utilisées dans les compléments alimentaires et les médicaments.( Escherichia coli, )</a:t>
              </a:r>
            </a:p>
          </p:txBody>
        </p:sp>
      </p:grpSp>
      <p:grpSp>
        <p:nvGrpSpPr>
          <p:cNvPr id="83" name="Group 9"/>
          <p:cNvGrpSpPr/>
          <p:nvPr/>
        </p:nvGrpSpPr>
        <p:grpSpPr>
          <a:xfrm>
            <a:off x="10154662" y="2475101"/>
            <a:ext cx="7104638" cy="6196557"/>
            <a:chOff x="0" y="0"/>
            <a:chExt cx="1871180" cy="1632015"/>
          </a:xfrm>
        </p:grpSpPr>
        <p:sp>
          <p:nvSpPr>
            <p:cNvPr id="1048728" name="Freeform 10"/>
            <p:cNvSpPr/>
            <p:nvPr/>
          </p:nvSpPr>
          <p:spPr>
            <a:xfrm>
              <a:off x="0" y="0"/>
              <a:ext cx="1871180" cy="1632015"/>
            </a:xfrm>
            <a:custGeom>
              <a:avLst/>
              <a:gdLst/>
              <a:ahLst/>
              <a:cxnLst/>
              <a:rect l="l" t="t" r="r" b="b"/>
              <a:pathLst>
                <a:path w="1871180" h="1632015">
                  <a:moveTo>
                    <a:pt x="55575" y="0"/>
                  </a:moveTo>
                  <a:lnTo>
                    <a:pt x="1815606" y="0"/>
                  </a:lnTo>
                  <a:cubicBezTo>
                    <a:pt x="1846299" y="0"/>
                    <a:pt x="1871180" y="24882"/>
                    <a:pt x="1871180" y="55575"/>
                  </a:cubicBezTo>
                  <a:lnTo>
                    <a:pt x="1871180" y="1576440"/>
                  </a:lnTo>
                  <a:cubicBezTo>
                    <a:pt x="1871180" y="1591180"/>
                    <a:pt x="1865325" y="1605315"/>
                    <a:pt x="1854903" y="1615738"/>
                  </a:cubicBezTo>
                  <a:cubicBezTo>
                    <a:pt x="1844481" y="1626160"/>
                    <a:pt x="1830345" y="1632015"/>
                    <a:pt x="1815606" y="1632015"/>
                  </a:cubicBezTo>
                  <a:lnTo>
                    <a:pt x="55575" y="1632015"/>
                  </a:lnTo>
                  <a:cubicBezTo>
                    <a:pt x="40835" y="1632015"/>
                    <a:pt x="26700" y="1626160"/>
                    <a:pt x="16277" y="1615738"/>
                  </a:cubicBezTo>
                  <a:cubicBezTo>
                    <a:pt x="5855" y="1605315"/>
                    <a:pt x="0" y="1591180"/>
                    <a:pt x="0" y="1576440"/>
                  </a:cubicBezTo>
                  <a:lnTo>
                    <a:pt x="0" y="55575"/>
                  </a:lnTo>
                  <a:cubicBezTo>
                    <a:pt x="0" y="40835"/>
                    <a:pt x="5855" y="26700"/>
                    <a:pt x="16277" y="16277"/>
                  </a:cubicBezTo>
                  <a:cubicBezTo>
                    <a:pt x="26700" y="5855"/>
                    <a:pt x="40835" y="0"/>
                    <a:pt x="55575" y="0"/>
                  </a:cubicBezTo>
                  <a:close/>
                </a:path>
              </a:pathLst>
            </a:custGeom>
            <a:solidFill>
              <a:srgbClr val="ACADFF"/>
            </a:solidFill>
          </p:spPr>
        </p:sp>
        <p:sp>
          <p:nvSpPr>
            <p:cNvPr id="1048729" name="TextBox 11"/>
            <p:cNvSpPr txBox="1"/>
            <p:nvPr/>
          </p:nvSpPr>
          <p:spPr>
            <a:xfrm>
              <a:off x="0" y="-133350"/>
              <a:ext cx="1871180" cy="1765365"/>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Production d'enzymes</a:t>
              </a:r>
            </a:p>
            <a:p>
              <a:pPr algn="ctr">
                <a:lnSpc>
                  <a:spcPts val="4759"/>
                </a:lnSpc>
              </a:pPr>
              <a:r>
                <a:rPr lang="en-US" sz="3399" b="1">
                  <a:solidFill>
                    <a:srgbClr val="000000"/>
                  </a:solidFill>
                  <a:latin typeface="Futura Bold"/>
                  <a:ea typeface="Futura Bold"/>
                  <a:cs typeface="Futura Bold"/>
                  <a:sym typeface="Futura Bold"/>
                </a:rPr>
                <a:t>Les micro-organismes sont utilisés pour produire des enzymes qui sont ensuite utilisées dans des traitements médicaux, comme la lactase, utilisée pour traiter l'intolérance au lactose, ou encore des enzymes digestives utilisées dans la gestion des troubles digestifs.</a:t>
              </a:r>
            </a:p>
            <a:p>
              <a:pPr algn="ctr">
                <a:lnSpc>
                  <a:spcPts val="4759"/>
                </a:lnSpc>
              </a:pPr>
              <a:endParaRPr lang="en-US" sz="3399" b="1">
                <a:solidFill>
                  <a:srgbClr val="000000"/>
                </a:solidFill>
                <a:latin typeface="Futura Bold"/>
                <a:ea typeface="Futura Bold"/>
                <a:cs typeface="Futura Bold"/>
                <a:sym typeface="Futura Bold"/>
              </a:endParaRPr>
            </a:p>
          </p:txBody>
        </p:sp>
      </p:grpSp>
      <p:sp>
        <p:nvSpPr>
          <p:cNvPr id="1048730" name="AutoShape 12"/>
          <p:cNvSpPr/>
          <p:nvPr/>
        </p:nvSpPr>
        <p:spPr>
          <a:xfrm flipH="1" flipV="1">
            <a:off x="8901127" y="1578154"/>
            <a:ext cx="4805854" cy="896947"/>
          </a:xfrm>
          <a:prstGeom prst="line">
            <a:avLst/>
          </a:prstGeom>
          <a:ln w="38100" cap="flat">
            <a:solidFill>
              <a:srgbClr val="000000"/>
            </a:solidFill>
            <a:prstDash val="solid"/>
            <a:headEnd type="none" w="sm" len="sm"/>
            <a:tailEnd type="none" w="sm" len="sm"/>
          </a:ln>
        </p:spPr>
      </p:sp>
      <p:sp>
        <p:nvSpPr>
          <p:cNvPr id="1048731" name="TextBox 13"/>
          <p:cNvSpPr txBox="1"/>
          <p:nvPr/>
        </p:nvSpPr>
        <p:spPr>
          <a:xfrm>
            <a:off x="3061243" y="686357"/>
            <a:ext cx="11125448" cy="546100"/>
          </a:xfrm>
          <a:prstGeom prst="rect">
            <a:avLst/>
          </a:prstGeom>
        </p:spPr>
        <p:txBody>
          <a:bodyPr lIns="0" tIns="0" rIns="0" bIns="0" rtlCol="0" anchor="t">
            <a:spAutoFit/>
          </a:bodyPr>
          <a:lstStyle/>
          <a:p>
            <a:pPr algn="ctr">
              <a:lnSpc>
                <a:spcPts val="4301"/>
              </a:lnSpc>
            </a:pPr>
            <a:r>
              <a:rPr lang="en-US" sz="4096" b="1" spc="-200">
                <a:solidFill>
                  <a:srgbClr val="000000"/>
                </a:solidFill>
                <a:latin typeface="TT Hoves Bold"/>
                <a:ea typeface="TT Hoves Bold"/>
                <a:cs typeface="TT Hoves Bold"/>
                <a:sym typeface="TT Hoves Bold"/>
              </a:rPr>
              <a:t>5/ Bioproduction et fermentation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732" name="Freeform 2"/>
          <p:cNvSpPr/>
          <p:nvPr/>
        </p:nvSpPr>
        <p:spPr>
          <a:xfrm>
            <a:off x="226779" y="2301556"/>
            <a:ext cx="4085352" cy="5123156"/>
          </a:xfrm>
          <a:custGeom>
            <a:avLst/>
            <a:gdLst/>
            <a:ahLst/>
            <a:cxnLst/>
            <a:rect l="l" t="t" r="r" b="b"/>
            <a:pathLst>
              <a:path w="4085352" h="4085352">
                <a:moveTo>
                  <a:pt x="0" y="0"/>
                </a:moveTo>
                <a:lnTo>
                  <a:pt x="4085352" y="0"/>
                </a:lnTo>
                <a:lnTo>
                  <a:pt x="4085352" y="4085352"/>
                </a:lnTo>
                <a:lnTo>
                  <a:pt x="0" y="4085352"/>
                </a:lnTo>
                <a:lnTo>
                  <a:pt x="0" y="0"/>
                </a:lnTo>
                <a:close/>
              </a:path>
            </a:pathLst>
          </a:custGeom>
          <a:blipFill>
            <a:blip r:embed="rId2"/>
            <a:stretch>
              <a:fillRect/>
            </a:stretch>
          </a:blipFill>
        </p:spPr>
      </p:sp>
      <p:sp>
        <p:nvSpPr>
          <p:cNvPr id="1048733" name="Freeform 3"/>
          <p:cNvSpPr/>
          <p:nvPr/>
        </p:nvSpPr>
        <p:spPr>
          <a:xfrm>
            <a:off x="4619881" y="2552044"/>
            <a:ext cx="4136103" cy="4622180"/>
          </a:xfrm>
          <a:custGeom>
            <a:avLst/>
            <a:gdLst/>
            <a:ahLst/>
            <a:cxnLst/>
            <a:rect l="l" t="t" r="r" b="b"/>
            <a:pathLst>
              <a:path w="4136103" h="3972382">
                <a:moveTo>
                  <a:pt x="0" y="0"/>
                </a:moveTo>
                <a:lnTo>
                  <a:pt x="4136103" y="0"/>
                </a:lnTo>
                <a:lnTo>
                  <a:pt x="4136103" y="3972382"/>
                </a:lnTo>
                <a:lnTo>
                  <a:pt x="0" y="3972382"/>
                </a:lnTo>
                <a:lnTo>
                  <a:pt x="0" y="0"/>
                </a:lnTo>
                <a:close/>
              </a:path>
            </a:pathLst>
          </a:custGeom>
          <a:blipFill>
            <a:blip r:embed="rId3"/>
            <a:stretch>
              <a:fillRect/>
            </a:stretch>
          </a:blipFill>
        </p:spPr>
      </p:sp>
      <p:sp>
        <p:nvSpPr>
          <p:cNvPr id="1048734" name="Freeform 4"/>
          <p:cNvSpPr/>
          <p:nvPr/>
        </p:nvSpPr>
        <p:spPr>
          <a:xfrm>
            <a:off x="9780308" y="2301556"/>
            <a:ext cx="4706179" cy="4865110"/>
          </a:xfrm>
          <a:custGeom>
            <a:avLst/>
            <a:gdLst/>
            <a:ahLst/>
            <a:cxnLst/>
            <a:rect l="l" t="t" r="r" b="b"/>
            <a:pathLst>
              <a:path w="4085352" h="4085352">
                <a:moveTo>
                  <a:pt x="0" y="0"/>
                </a:moveTo>
                <a:lnTo>
                  <a:pt x="4085352" y="0"/>
                </a:lnTo>
                <a:lnTo>
                  <a:pt x="4085352" y="4085352"/>
                </a:lnTo>
                <a:lnTo>
                  <a:pt x="0" y="4085352"/>
                </a:lnTo>
                <a:lnTo>
                  <a:pt x="0" y="0"/>
                </a:lnTo>
                <a:close/>
              </a:path>
            </a:pathLst>
          </a:custGeom>
          <a:blipFill>
            <a:blip r:embed="rId4"/>
            <a:stretch>
              <a:fillRect/>
            </a:stretch>
          </a:blipFill>
        </p:spPr>
      </p:sp>
      <p:sp>
        <p:nvSpPr>
          <p:cNvPr id="1048735" name="Freeform 5"/>
          <p:cNvSpPr/>
          <p:nvPr/>
        </p:nvSpPr>
        <p:spPr>
          <a:xfrm>
            <a:off x="14657349" y="2638023"/>
            <a:ext cx="3190407" cy="4528643"/>
          </a:xfrm>
          <a:custGeom>
            <a:avLst/>
            <a:gdLst/>
            <a:ahLst/>
            <a:cxnLst/>
            <a:rect l="l" t="t" r="r" b="b"/>
            <a:pathLst>
              <a:path w="6087960" h="3748885">
                <a:moveTo>
                  <a:pt x="0" y="0"/>
                </a:moveTo>
                <a:lnTo>
                  <a:pt x="6087960" y="0"/>
                </a:lnTo>
                <a:lnTo>
                  <a:pt x="6087960" y="3748885"/>
                </a:lnTo>
                <a:lnTo>
                  <a:pt x="0" y="3748885"/>
                </a:lnTo>
                <a:lnTo>
                  <a:pt x="0" y="0"/>
                </a:lnTo>
                <a:close/>
              </a:path>
            </a:pathLst>
          </a:custGeom>
          <a:blipFill>
            <a:blip r:embed="rId5"/>
            <a:stretch>
              <a:fillRect t="-14316" r="-5782" b="-14520"/>
            </a:stretch>
          </a:blipFill>
        </p:spPr>
      </p:sp>
      <p:sp>
        <p:nvSpPr>
          <p:cNvPr id="1048736" name="ZoneTexte 1048735"/>
          <p:cNvSpPr txBox="1"/>
          <p:nvPr/>
        </p:nvSpPr>
        <p:spPr>
          <a:xfrm>
            <a:off x="619881" y="7675200"/>
            <a:ext cx="4000000" cy="777239"/>
          </a:xfrm>
          <a:prstGeom prst="rect">
            <a:avLst/>
          </a:prstGeom>
        </p:spPr>
        <p:txBody>
          <a:bodyPr wrap="square" rtlCol="0">
            <a:spAutoFit/>
          </a:bodyPr>
          <a:lstStyle/>
          <a:p>
            <a:r>
              <a:rPr lang="en-US" altLang="fr-FR" sz="4700" b="1">
                <a:solidFill>
                  <a:srgbClr val="000000"/>
                </a:solidFill>
              </a:rPr>
              <a:t>Sterptomycin</a:t>
            </a:r>
            <a:endParaRPr lang="fr-DZ" sz="4700" b="1">
              <a:solidFill>
                <a:srgbClr val="000000"/>
              </a:solidFill>
            </a:endParaRPr>
          </a:p>
        </p:txBody>
      </p:sp>
      <p:sp>
        <p:nvSpPr>
          <p:cNvPr id="1048737" name="ZoneTexte 1048736"/>
          <p:cNvSpPr txBox="1"/>
          <p:nvPr/>
        </p:nvSpPr>
        <p:spPr>
          <a:xfrm>
            <a:off x="10657349" y="7675200"/>
            <a:ext cx="4000000" cy="751839"/>
          </a:xfrm>
          <a:prstGeom prst="rect">
            <a:avLst/>
          </a:prstGeom>
        </p:spPr>
        <p:txBody>
          <a:bodyPr wrap="square" rtlCol="0">
            <a:spAutoFit/>
          </a:bodyPr>
          <a:lstStyle/>
          <a:p>
            <a:r>
              <a:rPr lang="en-US" altLang="fr-FR" sz="4400" b="1">
                <a:solidFill>
                  <a:srgbClr val="000000"/>
                </a:solidFill>
              </a:rPr>
              <a:t>Vaccine </a:t>
            </a:r>
            <a:endParaRPr lang="fr-DZ" sz="4400">
              <a:solidFill>
                <a:srgbClr val="000000"/>
              </a:solidFill>
            </a:endParaRPr>
          </a:p>
        </p:txBody>
      </p:sp>
      <p:sp>
        <p:nvSpPr>
          <p:cNvPr id="1048738" name="ZoneTexte 1048737"/>
          <p:cNvSpPr txBox="1"/>
          <p:nvPr/>
        </p:nvSpPr>
        <p:spPr>
          <a:xfrm>
            <a:off x="15474716" y="7675199"/>
            <a:ext cx="3844795" cy="751840"/>
          </a:xfrm>
          <a:prstGeom prst="rect">
            <a:avLst/>
          </a:prstGeom>
        </p:spPr>
        <p:txBody>
          <a:bodyPr wrap="square" rtlCol="0">
            <a:spAutoFit/>
          </a:bodyPr>
          <a:lstStyle/>
          <a:p>
            <a:r>
              <a:rPr lang="en-US" altLang="fr-FR" sz="4400" b="1">
                <a:solidFill>
                  <a:srgbClr val="000000"/>
                </a:solidFill>
              </a:rPr>
              <a:t>Insuline </a:t>
            </a:r>
            <a:endParaRPr lang="fr-DZ" sz="4400">
              <a:solidFill>
                <a:srgbClr val="000000"/>
              </a:solidFill>
            </a:endParaRPr>
          </a:p>
        </p:txBody>
      </p:sp>
      <p:sp>
        <p:nvSpPr>
          <p:cNvPr id="1048739" name="ZoneTexte 1048738"/>
          <p:cNvSpPr txBox="1"/>
          <p:nvPr/>
        </p:nvSpPr>
        <p:spPr>
          <a:xfrm>
            <a:off x="5428546" y="7738700"/>
            <a:ext cx="4000000" cy="688339"/>
          </a:xfrm>
          <a:prstGeom prst="rect">
            <a:avLst/>
          </a:prstGeom>
        </p:spPr>
        <p:txBody>
          <a:bodyPr wrap="square" rtlCol="0">
            <a:spAutoFit/>
          </a:bodyPr>
          <a:lstStyle/>
          <a:p>
            <a:r>
              <a:rPr lang="en-US" altLang="fr-FR" sz="4000" b="1">
                <a:solidFill>
                  <a:srgbClr val="000000"/>
                </a:solidFill>
              </a:rPr>
              <a:t>P</a:t>
            </a:r>
            <a:r>
              <a:rPr lang="fr-FR" altLang="fr-FR" sz="4000" b="1">
                <a:solidFill>
                  <a:srgbClr val="000000"/>
                </a:solidFill>
              </a:rPr>
              <a:t>é</a:t>
            </a:r>
            <a:r>
              <a:rPr lang="en-US" altLang="fr-FR" sz="4000" b="1">
                <a:solidFill>
                  <a:srgbClr val="000000"/>
                </a:solidFill>
              </a:rPr>
              <a:t>nicilline </a:t>
            </a:r>
            <a:endParaRPr lang="fr-DZ" sz="40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28" name="TextBox 2"/>
          <p:cNvSpPr txBox="1"/>
          <p:nvPr/>
        </p:nvSpPr>
        <p:spPr>
          <a:xfrm>
            <a:off x="2522204" y="0"/>
            <a:ext cx="13399649" cy="800100"/>
          </a:xfrm>
          <a:prstGeom prst="rect">
            <a:avLst/>
          </a:prstGeom>
        </p:spPr>
        <p:txBody>
          <a:bodyPr lIns="0" tIns="0" rIns="0" bIns="0" rtlCol="0" anchor="t">
            <a:spAutoFit/>
          </a:bodyPr>
          <a:lstStyle/>
          <a:p>
            <a:pPr algn="ctr">
              <a:lnSpc>
                <a:spcPts val="6299"/>
              </a:lnSpc>
              <a:spcBef>
                <a:spcPct val="0"/>
              </a:spcBef>
            </a:pPr>
            <a:r>
              <a:rPr lang="en-US" sz="4499" b="1" u="sng">
                <a:solidFill>
                  <a:srgbClr val="000000"/>
                </a:solidFill>
                <a:latin typeface="Futura Bold"/>
                <a:ea typeface="Futura Bold"/>
                <a:cs typeface="Futura Bold"/>
                <a:sym typeface="Futura Bold"/>
              </a:rPr>
              <a:t>Innovations et avancées de la biotechnologie rouge</a:t>
            </a:r>
          </a:p>
        </p:txBody>
      </p:sp>
      <p:sp>
        <p:nvSpPr>
          <p:cNvPr id="1048629" name="TextBox 3"/>
          <p:cNvSpPr txBox="1"/>
          <p:nvPr/>
        </p:nvSpPr>
        <p:spPr>
          <a:xfrm>
            <a:off x="514350" y="1301450"/>
            <a:ext cx="17259300" cy="8572500"/>
          </a:xfrm>
          <a:prstGeom prst="rect">
            <a:avLst/>
          </a:prstGeom>
        </p:spPr>
        <p:txBody>
          <a:bodyPr lIns="0" tIns="0" rIns="0" bIns="0" rtlCol="0" anchor="t">
            <a:spAutoFit/>
          </a:bodyPr>
          <a:lstStyle/>
          <a:p>
            <a:pPr algn="l">
              <a:lnSpc>
                <a:spcPts val="4465"/>
              </a:lnSpc>
            </a:pPr>
            <a:r>
              <a:rPr lang="en-US" sz="2899" b="1">
                <a:solidFill>
                  <a:srgbClr val="000000"/>
                </a:solidFill>
                <a:latin typeface="Futura Bold"/>
                <a:ea typeface="Futura Bold"/>
                <a:cs typeface="Futura Bold"/>
                <a:sym typeface="Futura Bold"/>
              </a:rPr>
              <a:t>Les innovations récentes en biotechnologie incluent</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la thérapie génique, permettant de traiter des maladies génétiques en modifiant le génome des patients. </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Les vaccins à ARN messager, comme ceux contre le COVID-19, ont révolutionné la médecine préventive. </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Le système CRISPR-Cas9 permet de modifier l'ADN avec une précision sans précédent, offrant des perspectives pour traiter des maladies génétiques. </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Les thérapies cellulaires, telles que les traitements CAR-T, utilisent des cellules du patient pour combattre le cancer. </a:t>
            </a:r>
            <a:endParaRPr lang="zh-CN" altLang="en-US"/>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 La bioproduction d'anticorps et de protéines recombinantes améliore la production de médicaments.  </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L’immunothérapie stimule le système immunitaire pour traiter certains cancers. </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Les microbiomes humains sont désormais étudiés pour mieux comprendre leur rôle dans la santé et les maladies.</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Le bioprinting permet d'imprimer des tissus et organes artificiels.</a:t>
            </a:r>
          </a:p>
          <a:p>
            <a:pPr algn="l">
              <a:lnSpc>
                <a:spcPts val="4465"/>
              </a:lnSpc>
            </a:pPr>
            <a:r>
              <a:rPr lang="en-US" sz="2899" b="1">
                <a:solidFill>
                  <a:srgbClr val="000000"/>
                </a:solidFill>
                <a:latin typeface="Futura Bold"/>
                <a:ea typeface="Futura Bold"/>
                <a:cs typeface="Futura Bold"/>
                <a:sym typeface="Futura Bold"/>
              </a:rPr>
              <a:t> Les nanoparticules ciblent précisément les cellules malades pour délivrer des médicaments. </a:t>
            </a:r>
          </a:p>
          <a:p>
            <a:pPr marL="626102" lvl="1" indent="-313051" algn="l">
              <a:lnSpc>
                <a:spcPts val="4465"/>
              </a:lnSpc>
              <a:buFont typeface="Arial"/>
              <a:buChar char="•"/>
            </a:pPr>
            <a:r>
              <a:rPr lang="en-US" sz="2899" b="1">
                <a:solidFill>
                  <a:srgbClr val="000000"/>
                </a:solidFill>
                <a:latin typeface="Futura Bold"/>
                <a:ea typeface="Futura Bold"/>
                <a:cs typeface="Futura Bold"/>
                <a:sym typeface="Futura Bold"/>
              </a:rPr>
              <a:t> les organes artificiels et les implants biologiques offrent des solutions aux pénuries d'organes pour les greffes.</a:t>
            </a:r>
          </a:p>
        </p:txBody>
      </p:sp>
      <p:sp>
        <p:nvSpPr>
          <p:cNvPr id="1048630" name="Freeform 4"/>
          <p:cNvSpPr/>
          <p:nvPr/>
        </p:nvSpPr>
        <p:spPr>
          <a:xfrm>
            <a:off x="11458642" y="3431495"/>
            <a:ext cx="12630016" cy="12630016"/>
          </a:xfrm>
          <a:custGeom>
            <a:avLst/>
            <a:gdLst/>
            <a:ahLst/>
            <a:cxnLst/>
            <a:rect l="l" t="t" r="r" b="b"/>
            <a:pathLst>
              <a:path w="12630016" h="12630016">
                <a:moveTo>
                  <a:pt x="0" y="0"/>
                </a:moveTo>
                <a:lnTo>
                  <a:pt x="12630016" y="0"/>
                </a:lnTo>
                <a:lnTo>
                  <a:pt x="12630016" y="12630016"/>
                </a:lnTo>
                <a:lnTo>
                  <a:pt x="0" y="12630016"/>
                </a:lnTo>
                <a:lnTo>
                  <a:pt x="0" y="0"/>
                </a:lnTo>
                <a:close/>
              </a:path>
            </a:pathLst>
          </a:custGeom>
          <a:blipFill>
            <a:blip r:embed="rId2">
              <a:alphaModFix amt="52000"/>
            </a:blip>
            <a:stretch>
              <a:fillRect/>
            </a:stretch>
          </a:blipFill>
          <a:ln cap="sq">
            <a:noFill/>
            <a:prstDash val="solid"/>
            <a:miter/>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08" name="TextBox 2"/>
          <p:cNvSpPr txBox="1"/>
          <p:nvPr/>
        </p:nvSpPr>
        <p:spPr>
          <a:xfrm>
            <a:off x="1215171" y="2551429"/>
            <a:ext cx="2197323" cy="647700"/>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01</a:t>
            </a:r>
          </a:p>
        </p:txBody>
      </p:sp>
      <p:sp>
        <p:nvSpPr>
          <p:cNvPr id="1048609" name="TextBox 3"/>
          <p:cNvSpPr txBox="1"/>
          <p:nvPr/>
        </p:nvSpPr>
        <p:spPr>
          <a:xfrm>
            <a:off x="1177274" y="6050963"/>
            <a:ext cx="2197323" cy="647700"/>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02</a:t>
            </a:r>
          </a:p>
        </p:txBody>
      </p:sp>
      <p:sp>
        <p:nvSpPr>
          <p:cNvPr id="1048610" name="TextBox 4"/>
          <p:cNvSpPr txBox="1"/>
          <p:nvPr/>
        </p:nvSpPr>
        <p:spPr>
          <a:xfrm>
            <a:off x="755425" y="3190668"/>
            <a:ext cx="5293158" cy="3467100"/>
          </a:xfrm>
          <a:prstGeom prst="rect">
            <a:avLst/>
          </a:prstGeom>
        </p:spPr>
        <p:txBody>
          <a:bodyPr lIns="0" tIns="0" rIns="0" bIns="0" rtlCol="0" anchor="t">
            <a:spAutoFit/>
          </a:bodyPr>
          <a:lstStyle/>
          <a:p>
            <a:pPr algn="l">
              <a:lnSpc>
                <a:spcPts val="3899"/>
              </a:lnSpc>
            </a:pPr>
            <a:r>
              <a:rPr lang="en-US" sz="2499" b="1">
                <a:solidFill>
                  <a:srgbClr val="000000"/>
                </a:solidFill>
                <a:latin typeface="Futura Bold"/>
                <a:ea typeface="Futura Bold"/>
                <a:cs typeface="Futura Bold"/>
                <a:sym typeface="Futura Bold"/>
              </a:rPr>
              <a:t> Contrôle de la croissance :</a:t>
            </a:r>
          </a:p>
          <a:p>
            <a:pPr algn="l">
              <a:lnSpc>
                <a:spcPts val="3899"/>
              </a:lnSpc>
            </a:pPr>
            <a:r>
              <a:rPr lang="en-US" sz="2499" b="1">
                <a:solidFill>
                  <a:srgbClr val="000000"/>
                </a:solidFill>
                <a:latin typeface="Futura Bold"/>
                <a:ea typeface="Futura Bold"/>
                <a:cs typeface="Futura Bold"/>
                <a:sym typeface="Futura Bold"/>
              </a:rPr>
              <a:t>Les micro-organismes peuvent se multiplier très rapidement dans des conditions favorables, rendant leur contrôle difficile.</a:t>
            </a:r>
          </a:p>
          <a:p>
            <a:pPr algn="l">
              <a:lnSpc>
                <a:spcPts val="3899"/>
              </a:lnSpc>
            </a:pPr>
            <a:endParaRPr lang="en-US" sz="2499" b="1">
              <a:solidFill>
                <a:srgbClr val="000000"/>
              </a:solidFill>
              <a:latin typeface="Futura Bold"/>
              <a:ea typeface="Futura Bold"/>
              <a:cs typeface="Futura Bold"/>
              <a:sym typeface="Futura Bold"/>
            </a:endParaRPr>
          </a:p>
          <a:p>
            <a:pPr algn="l">
              <a:lnSpc>
                <a:spcPts val="3899"/>
              </a:lnSpc>
            </a:pPr>
            <a:endParaRPr lang="en-US" sz="2499" b="1">
              <a:solidFill>
                <a:srgbClr val="000000"/>
              </a:solidFill>
              <a:latin typeface="Futura Bold"/>
              <a:ea typeface="Futura Bold"/>
              <a:cs typeface="Futura Bold"/>
              <a:sym typeface="Futura Bold"/>
            </a:endParaRPr>
          </a:p>
        </p:txBody>
      </p:sp>
      <p:sp>
        <p:nvSpPr>
          <p:cNvPr id="1048611" name="TextBox 5"/>
          <p:cNvSpPr txBox="1"/>
          <p:nvPr/>
        </p:nvSpPr>
        <p:spPr>
          <a:xfrm>
            <a:off x="755425" y="6760830"/>
            <a:ext cx="5293158" cy="2971800"/>
          </a:xfrm>
          <a:prstGeom prst="rect">
            <a:avLst/>
          </a:prstGeom>
        </p:spPr>
        <p:txBody>
          <a:bodyPr lIns="0" tIns="0" rIns="0" bIns="0" rtlCol="0" anchor="t">
            <a:spAutoFit/>
          </a:bodyPr>
          <a:lstStyle/>
          <a:p>
            <a:pPr algn="l">
              <a:lnSpc>
                <a:spcPts val="3899"/>
              </a:lnSpc>
            </a:pPr>
            <a:r>
              <a:rPr lang="en-US" sz="2499" b="1">
                <a:solidFill>
                  <a:srgbClr val="000000"/>
                </a:solidFill>
                <a:latin typeface="Futura Bold"/>
                <a:ea typeface="Futura Bold"/>
                <a:cs typeface="Futura Bold"/>
                <a:sym typeface="Futura Bold"/>
              </a:rPr>
              <a:t>Exigences environnementales :</a:t>
            </a:r>
          </a:p>
          <a:p>
            <a:pPr algn="l">
              <a:lnSpc>
                <a:spcPts val="3899"/>
              </a:lnSpc>
            </a:pPr>
            <a:r>
              <a:rPr lang="en-US" sz="2499" b="1">
                <a:solidFill>
                  <a:srgbClr val="000000"/>
                </a:solidFill>
                <a:latin typeface="Futura Bold"/>
                <a:ea typeface="Futura Bold"/>
                <a:cs typeface="Futura Bold"/>
                <a:sym typeface="Futura Bold"/>
              </a:rPr>
              <a:t>Ils nécessitent des conditions spécifiques (température, humidité, pH) pour fonctionner efficacement.</a:t>
            </a:r>
          </a:p>
          <a:p>
            <a:pPr algn="just">
              <a:lnSpc>
                <a:spcPts val="3899"/>
              </a:lnSpc>
            </a:pPr>
            <a:endParaRPr lang="en-US" sz="2499" b="1">
              <a:solidFill>
                <a:srgbClr val="000000"/>
              </a:solidFill>
              <a:latin typeface="Futura Bold"/>
              <a:ea typeface="Futura Bold"/>
              <a:cs typeface="Futura Bold"/>
              <a:sym typeface="Futura Bold"/>
            </a:endParaRPr>
          </a:p>
          <a:p>
            <a:pPr algn="just">
              <a:lnSpc>
                <a:spcPts val="3899"/>
              </a:lnSpc>
            </a:pPr>
            <a:endParaRPr lang="en-US" sz="2499" b="1">
              <a:solidFill>
                <a:srgbClr val="000000"/>
              </a:solidFill>
              <a:latin typeface="Futura Bold"/>
              <a:ea typeface="Futura Bold"/>
              <a:cs typeface="Futura Bold"/>
              <a:sym typeface="Futura Bold"/>
            </a:endParaRPr>
          </a:p>
        </p:txBody>
      </p:sp>
      <p:sp>
        <p:nvSpPr>
          <p:cNvPr id="1048612" name="TextBox 6"/>
          <p:cNvSpPr txBox="1"/>
          <p:nvPr/>
        </p:nvSpPr>
        <p:spPr>
          <a:xfrm>
            <a:off x="10793486" y="2670286"/>
            <a:ext cx="2197323" cy="647700"/>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03</a:t>
            </a:r>
          </a:p>
        </p:txBody>
      </p:sp>
      <p:sp>
        <p:nvSpPr>
          <p:cNvPr id="1048613" name="TextBox 7"/>
          <p:cNvSpPr txBox="1"/>
          <p:nvPr/>
        </p:nvSpPr>
        <p:spPr>
          <a:xfrm>
            <a:off x="10650559" y="3216386"/>
            <a:ext cx="5069287" cy="2476500"/>
          </a:xfrm>
          <a:prstGeom prst="rect">
            <a:avLst/>
          </a:prstGeom>
        </p:spPr>
        <p:txBody>
          <a:bodyPr lIns="0" tIns="0" rIns="0" bIns="0" rtlCol="0" anchor="t">
            <a:spAutoFit/>
          </a:bodyPr>
          <a:lstStyle/>
          <a:p>
            <a:pPr algn="l">
              <a:lnSpc>
                <a:spcPts val="3899"/>
              </a:lnSpc>
            </a:pPr>
            <a:r>
              <a:rPr lang="en-US" sz="2499" b="1">
                <a:solidFill>
                  <a:srgbClr val="000000"/>
                </a:solidFill>
                <a:latin typeface="Futura Bold"/>
                <a:ea typeface="Futura Bold"/>
                <a:cs typeface="Futura Bold"/>
                <a:sym typeface="Futura Bold"/>
              </a:rPr>
              <a:t>Coût élevé :</a:t>
            </a:r>
          </a:p>
          <a:p>
            <a:pPr algn="l">
              <a:lnSpc>
                <a:spcPts val="3899"/>
              </a:lnSpc>
            </a:pPr>
            <a:r>
              <a:rPr lang="en-US" sz="2499" b="1">
                <a:solidFill>
                  <a:srgbClr val="000000"/>
                </a:solidFill>
                <a:latin typeface="Futura Bold"/>
                <a:ea typeface="Futura Bold"/>
                <a:cs typeface="Futura Bold"/>
                <a:sym typeface="Futura Bold"/>
              </a:rPr>
              <a:t>L'équipement et les laboratoires spécialisés sont indispensables pour les manipuler en toute sécurité.</a:t>
            </a:r>
          </a:p>
          <a:p>
            <a:pPr algn="l">
              <a:lnSpc>
                <a:spcPts val="3899"/>
              </a:lnSpc>
            </a:pPr>
            <a:endParaRPr lang="en-US" sz="2499" b="1">
              <a:solidFill>
                <a:srgbClr val="000000"/>
              </a:solidFill>
              <a:latin typeface="Futura Bold"/>
              <a:ea typeface="Futura Bold"/>
              <a:cs typeface="Futura Bold"/>
              <a:sym typeface="Futura Bold"/>
            </a:endParaRPr>
          </a:p>
        </p:txBody>
      </p:sp>
      <p:sp>
        <p:nvSpPr>
          <p:cNvPr id="1048614" name="TextBox 8"/>
          <p:cNvSpPr txBox="1"/>
          <p:nvPr/>
        </p:nvSpPr>
        <p:spPr>
          <a:xfrm>
            <a:off x="10930477" y="6050963"/>
            <a:ext cx="2197323" cy="647700"/>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04</a:t>
            </a:r>
          </a:p>
        </p:txBody>
      </p:sp>
      <p:sp>
        <p:nvSpPr>
          <p:cNvPr id="1048615" name="TextBox 9"/>
          <p:cNvSpPr txBox="1"/>
          <p:nvPr/>
        </p:nvSpPr>
        <p:spPr>
          <a:xfrm>
            <a:off x="10930477" y="6806614"/>
            <a:ext cx="5427621" cy="1962150"/>
          </a:xfrm>
          <a:prstGeom prst="rect">
            <a:avLst/>
          </a:prstGeom>
        </p:spPr>
        <p:txBody>
          <a:bodyPr lIns="0" tIns="0" rIns="0" bIns="0" rtlCol="0" anchor="t">
            <a:spAutoFit/>
          </a:bodyPr>
          <a:lstStyle/>
          <a:p>
            <a:pPr algn="l">
              <a:lnSpc>
                <a:spcPts val="3899"/>
              </a:lnSpc>
            </a:pPr>
            <a:r>
              <a:rPr lang="en-US" sz="2499">
                <a:solidFill>
                  <a:srgbClr val="343434"/>
                </a:solidFill>
                <a:latin typeface="Futura"/>
                <a:ea typeface="Futura"/>
                <a:cs typeface="Futura"/>
                <a:sym typeface="Futura"/>
              </a:rPr>
              <a:t> </a:t>
            </a:r>
            <a:r>
              <a:rPr lang="en-US" sz="2499" b="1">
                <a:solidFill>
                  <a:srgbClr val="000000"/>
                </a:solidFill>
                <a:latin typeface="Futura Bold"/>
                <a:ea typeface="Futura Bold"/>
                <a:cs typeface="Futura Bold"/>
                <a:sym typeface="Futura Bold"/>
              </a:rPr>
              <a:t>Expertise scientifique :</a:t>
            </a:r>
          </a:p>
          <a:p>
            <a:pPr algn="l">
              <a:lnSpc>
                <a:spcPts val="3899"/>
              </a:lnSpc>
            </a:pPr>
            <a:r>
              <a:rPr lang="en-US" sz="2499" b="1">
                <a:solidFill>
                  <a:srgbClr val="000000"/>
                </a:solidFill>
                <a:latin typeface="Futura Bold"/>
                <a:ea typeface="Futura Bold"/>
                <a:cs typeface="Futura Bold"/>
                <a:sym typeface="Futura Bold"/>
              </a:rPr>
              <a:t>Une connaissance approfondie est nécessaire, surtout pour traiter les espèces potentiellement dangereuses</a:t>
            </a:r>
            <a:r>
              <a:rPr lang="en-US" sz="2499">
                <a:solidFill>
                  <a:srgbClr val="343434"/>
                </a:solidFill>
                <a:latin typeface="Futura"/>
                <a:ea typeface="Futura"/>
                <a:cs typeface="Futura"/>
                <a:sym typeface="Futura"/>
              </a:rPr>
              <a:t>.</a:t>
            </a:r>
          </a:p>
        </p:txBody>
      </p:sp>
      <p:grpSp>
        <p:nvGrpSpPr>
          <p:cNvPr id="41" name="Group 10"/>
          <p:cNvGrpSpPr/>
          <p:nvPr/>
        </p:nvGrpSpPr>
        <p:grpSpPr>
          <a:xfrm>
            <a:off x="755425" y="2608031"/>
            <a:ext cx="273982" cy="245024"/>
            <a:chOff x="0" y="0"/>
            <a:chExt cx="91718" cy="82024"/>
          </a:xfrm>
        </p:grpSpPr>
        <p:sp>
          <p:nvSpPr>
            <p:cNvPr id="1048616" name="Freeform 11"/>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617" name="TextBox 12"/>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42" name="Group 13"/>
          <p:cNvGrpSpPr/>
          <p:nvPr/>
        </p:nvGrpSpPr>
        <p:grpSpPr>
          <a:xfrm>
            <a:off x="717529" y="6107564"/>
            <a:ext cx="273982" cy="245024"/>
            <a:chOff x="0" y="0"/>
            <a:chExt cx="91718" cy="82024"/>
          </a:xfrm>
        </p:grpSpPr>
        <p:sp>
          <p:nvSpPr>
            <p:cNvPr id="1048618" name="Freeform 14"/>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619" name="TextBox 15"/>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43" name="Group 16"/>
          <p:cNvGrpSpPr/>
          <p:nvPr/>
        </p:nvGrpSpPr>
        <p:grpSpPr>
          <a:xfrm>
            <a:off x="10513568" y="6107564"/>
            <a:ext cx="273982" cy="245024"/>
            <a:chOff x="0" y="0"/>
            <a:chExt cx="91718" cy="82024"/>
          </a:xfrm>
        </p:grpSpPr>
        <p:sp>
          <p:nvSpPr>
            <p:cNvPr id="1048620" name="Freeform 17"/>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621" name="TextBox 18"/>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44" name="Group 19"/>
          <p:cNvGrpSpPr/>
          <p:nvPr/>
        </p:nvGrpSpPr>
        <p:grpSpPr>
          <a:xfrm>
            <a:off x="10376577" y="2726887"/>
            <a:ext cx="273982" cy="245024"/>
            <a:chOff x="0" y="0"/>
            <a:chExt cx="91718" cy="82024"/>
          </a:xfrm>
        </p:grpSpPr>
        <p:sp>
          <p:nvSpPr>
            <p:cNvPr id="1048622" name="Freeform 20"/>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623" name="TextBox 21"/>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45" name="Group 22"/>
          <p:cNvGrpSpPr/>
          <p:nvPr/>
        </p:nvGrpSpPr>
        <p:grpSpPr>
          <a:xfrm>
            <a:off x="-696258" y="9258300"/>
            <a:ext cx="19680517" cy="1115933"/>
            <a:chOff x="0" y="0"/>
            <a:chExt cx="5183346" cy="293908"/>
          </a:xfrm>
        </p:grpSpPr>
        <p:sp>
          <p:nvSpPr>
            <p:cNvPr id="1048624" name="Freeform 23"/>
            <p:cNvSpPr/>
            <p:nvPr/>
          </p:nvSpPr>
          <p:spPr>
            <a:xfrm>
              <a:off x="0" y="0"/>
              <a:ext cx="5183346" cy="293908"/>
            </a:xfrm>
            <a:custGeom>
              <a:avLst/>
              <a:gdLst/>
              <a:ahLst/>
              <a:cxnLst/>
              <a:rect l="l" t="t" r="r" b="b"/>
              <a:pathLst>
                <a:path w="5183346" h="293908">
                  <a:moveTo>
                    <a:pt x="0" y="0"/>
                  </a:moveTo>
                  <a:lnTo>
                    <a:pt x="5183346" y="0"/>
                  </a:lnTo>
                  <a:lnTo>
                    <a:pt x="5183346" y="293908"/>
                  </a:lnTo>
                  <a:lnTo>
                    <a:pt x="0" y="293908"/>
                  </a:lnTo>
                  <a:close/>
                </a:path>
              </a:pathLst>
            </a:custGeom>
            <a:solidFill>
              <a:srgbClr val="212299"/>
            </a:solidFill>
          </p:spPr>
        </p:sp>
        <p:sp>
          <p:nvSpPr>
            <p:cNvPr id="1048625" name="TextBox 24"/>
            <p:cNvSpPr txBox="1"/>
            <p:nvPr/>
          </p:nvSpPr>
          <p:spPr>
            <a:xfrm>
              <a:off x="0" y="-57150"/>
              <a:ext cx="5183346" cy="351058"/>
            </a:xfrm>
            <a:prstGeom prst="rect">
              <a:avLst/>
            </a:prstGeom>
          </p:spPr>
          <p:txBody>
            <a:bodyPr lIns="50800" tIns="50800" rIns="50800" bIns="50800" rtlCol="0" anchor="ctr"/>
            <a:lstStyle/>
            <a:p>
              <a:pPr algn="ctr">
                <a:lnSpc>
                  <a:spcPts val="3639"/>
                </a:lnSpc>
              </a:pPr>
              <a:endParaRPr/>
            </a:p>
          </p:txBody>
        </p:sp>
      </p:grpSp>
      <p:sp>
        <p:nvSpPr>
          <p:cNvPr id="1048626" name="TextBox 25"/>
          <p:cNvSpPr txBox="1"/>
          <p:nvPr/>
        </p:nvSpPr>
        <p:spPr>
          <a:xfrm>
            <a:off x="1779335" y="282574"/>
            <a:ext cx="13757354" cy="762000"/>
          </a:xfrm>
          <a:prstGeom prst="rect">
            <a:avLst/>
          </a:prstGeom>
        </p:spPr>
        <p:txBody>
          <a:bodyPr lIns="0" tIns="0" rIns="0" bIns="0" rtlCol="0" anchor="t">
            <a:spAutoFit/>
          </a:bodyPr>
          <a:lstStyle/>
          <a:p>
            <a:pPr algn="ctr">
              <a:lnSpc>
                <a:spcPts val="6019"/>
              </a:lnSpc>
              <a:spcBef>
                <a:spcPct val="0"/>
              </a:spcBef>
            </a:pPr>
            <a:r>
              <a:rPr lang="en-US" sz="4299" b="1">
                <a:solidFill>
                  <a:srgbClr val="000000"/>
                </a:solidFill>
                <a:latin typeface="Futura Bold"/>
                <a:ea typeface="Futura Bold"/>
                <a:cs typeface="Futura Bold"/>
                <a:sym typeface="Futura Bold"/>
              </a:rPr>
              <a:t>Défis et risques liés à l'utilisation des micro-organismes</a:t>
            </a:r>
          </a:p>
        </p:txBody>
      </p:sp>
      <p:sp>
        <p:nvSpPr>
          <p:cNvPr id="1048627" name="TextBox 26"/>
          <p:cNvSpPr txBox="1"/>
          <p:nvPr/>
        </p:nvSpPr>
        <p:spPr>
          <a:xfrm>
            <a:off x="7102854" y="1276679"/>
            <a:ext cx="3110317" cy="762000"/>
          </a:xfrm>
          <a:prstGeom prst="rect">
            <a:avLst/>
          </a:prstGeom>
        </p:spPr>
        <p:txBody>
          <a:bodyPr lIns="0" tIns="0" rIns="0" bIns="0" rtlCol="0" anchor="t">
            <a:spAutoFit/>
          </a:bodyPr>
          <a:lstStyle/>
          <a:p>
            <a:pPr algn="ctr">
              <a:lnSpc>
                <a:spcPts val="6019"/>
              </a:lnSpc>
              <a:spcBef>
                <a:spcPct val="0"/>
              </a:spcBef>
            </a:pPr>
            <a:r>
              <a:rPr lang="en-US" sz="4299" b="1" u="sng">
                <a:solidFill>
                  <a:srgbClr val="000000"/>
                </a:solidFill>
                <a:latin typeface="Futura Bold"/>
                <a:ea typeface="Futura Bold"/>
                <a:cs typeface="Futura Bold"/>
                <a:sym typeface="Futura Bold"/>
              </a:rPr>
              <a:t>Les Dédis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589" name="TextBox 2"/>
          <p:cNvSpPr txBox="1"/>
          <p:nvPr/>
        </p:nvSpPr>
        <p:spPr>
          <a:xfrm>
            <a:off x="1526342" y="1691933"/>
            <a:ext cx="2197323" cy="647700"/>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01</a:t>
            </a:r>
          </a:p>
        </p:txBody>
      </p:sp>
      <p:sp>
        <p:nvSpPr>
          <p:cNvPr id="1048590" name="TextBox 3"/>
          <p:cNvSpPr txBox="1"/>
          <p:nvPr/>
        </p:nvSpPr>
        <p:spPr>
          <a:xfrm>
            <a:off x="1488445" y="5191466"/>
            <a:ext cx="2197323" cy="647701"/>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02</a:t>
            </a:r>
          </a:p>
        </p:txBody>
      </p:sp>
      <p:sp>
        <p:nvSpPr>
          <p:cNvPr id="1048591" name="TextBox 4"/>
          <p:cNvSpPr txBox="1"/>
          <p:nvPr/>
        </p:nvSpPr>
        <p:spPr>
          <a:xfrm>
            <a:off x="1066597" y="2331172"/>
            <a:ext cx="5293158" cy="2476500"/>
          </a:xfrm>
          <a:prstGeom prst="rect">
            <a:avLst/>
          </a:prstGeom>
        </p:spPr>
        <p:txBody>
          <a:bodyPr lIns="0" tIns="0" rIns="0" bIns="0" rtlCol="0" anchor="t">
            <a:spAutoFit/>
          </a:bodyPr>
          <a:lstStyle/>
          <a:p>
            <a:pPr algn="l">
              <a:lnSpc>
                <a:spcPts val="3899"/>
              </a:lnSpc>
            </a:pPr>
            <a:r>
              <a:rPr lang="en-US" sz="2499" b="1">
                <a:solidFill>
                  <a:srgbClr val="000000"/>
                </a:solidFill>
                <a:latin typeface="Futura Bold"/>
                <a:ea typeface="Futura Bold"/>
                <a:cs typeface="Futura Bold"/>
                <a:sym typeface="Futura Bold"/>
              </a:rPr>
              <a:t>Propagation des maladies :</a:t>
            </a:r>
          </a:p>
          <a:p>
            <a:pPr algn="l">
              <a:lnSpc>
                <a:spcPts val="3899"/>
              </a:lnSpc>
            </a:pPr>
            <a:r>
              <a:rPr lang="en-US" sz="2499" b="1">
                <a:solidFill>
                  <a:srgbClr val="000000"/>
                </a:solidFill>
                <a:latin typeface="Futura Bold"/>
                <a:ea typeface="Futura Bold"/>
                <a:cs typeface="Futura Bold"/>
                <a:sym typeface="Futura Bold"/>
              </a:rPr>
              <a:t>Certains micro-organismes peuvent provoquer des infections graves s'ils échappent au contrôle.</a:t>
            </a:r>
          </a:p>
          <a:p>
            <a:pPr algn="l">
              <a:lnSpc>
                <a:spcPts val="3899"/>
              </a:lnSpc>
            </a:pPr>
            <a:endParaRPr lang="en-US" sz="2499" b="1">
              <a:solidFill>
                <a:srgbClr val="000000"/>
              </a:solidFill>
              <a:latin typeface="Futura Bold"/>
              <a:ea typeface="Futura Bold"/>
              <a:cs typeface="Futura Bold"/>
              <a:sym typeface="Futura Bold"/>
            </a:endParaRPr>
          </a:p>
        </p:txBody>
      </p:sp>
      <p:sp>
        <p:nvSpPr>
          <p:cNvPr id="1048592" name="TextBox 5"/>
          <p:cNvSpPr txBox="1"/>
          <p:nvPr/>
        </p:nvSpPr>
        <p:spPr>
          <a:xfrm>
            <a:off x="1066597" y="5901333"/>
            <a:ext cx="5293158" cy="1962150"/>
          </a:xfrm>
          <a:prstGeom prst="rect">
            <a:avLst/>
          </a:prstGeom>
        </p:spPr>
        <p:txBody>
          <a:bodyPr lIns="0" tIns="0" rIns="0" bIns="0" rtlCol="0" anchor="t">
            <a:spAutoFit/>
          </a:bodyPr>
          <a:lstStyle/>
          <a:p>
            <a:pPr algn="l">
              <a:lnSpc>
                <a:spcPts val="3899"/>
              </a:lnSpc>
            </a:pPr>
            <a:r>
              <a:rPr lang="en-US" sz="2499" b="1">
                <a:solidFill>
                  <a:srgbClr val="000000"/>
                </a:solidFill>
                <a:latin typeface="Futura Bold"/>
                <a:ea typeface="Futura Bold"/>
                <a:cs typeface="Futura Bold"/>
                <a:sym typeface="Futura Bold"/>
              </a:rPr>
              <a:t>Pollution environnementale :</a:t>
            </a:r>
          </a:p>
          <a:p>
            <a:pPr algn="l">
              <a:lnSpc>
                <a:spcPts val="3899"/>
              </a:lnSpc>
            </a:pPr>
            <a:r>
              <a:rPr lang="en-US" sz="2499" b="1">
                <a:solidFill>
                  <a:srgbClr val="000000"/>
                </a:solidFill>
                <a:latin typeface="Futura Bold"/>
                <a:ea typeface="Futura Bold"/>
                <a:cs typeface="Futura Bold"/>
                <a:sym typeface="Futura Bold"/>
              </a:rPr>
              <a:t>Leur utilisation excessive dans l'industrie ou l'agriculture peut contaminer les sols et les eaux.</a:t>
            </a:r>
          </a:p>
        </p:txBody>
      </p:sp>
      <p:sp>
        <p:nvSpPr>
          <p:cNvPr id="1048593" name="TextBox 6"/>
          <p:cNvSpPr txBox="1"/>
          <p:nvPr/>
        </p:nvSpPr>
        <p:spPr>
          <a:xfrm>
            <a:off x="11104657" y="1810789"/>
            <a:ext cx="2197323" cy="647700"/>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03</a:t>
            </a:r>
          </a:p>
        </p:txBody>
      </p:sp>
      <p:sp>
        <p:nvSpPr>
          <p:cNvPr id="1048594" name="TextBox 7"/>
          <p:cNvSpPr txBox="1"/>
          <p:nvPr/>
        </p:nvSpPr>
        <p:spPr>
          <a:xfrm>
            <a:off x="10961730" y="2356890"/>
            <a:ext cx="5069287" cy="2476500"/>
          </a:xfrm>
          <a:prstGeom prst="rect">
            <a:avLst/>
          </a:prstGeom>
        </p:spPr>
        <p:txBody>
          <a:bodyPr lIns="0" tIns="0" rIns="0" bIns="0" rtlCol="0" anchor="t">
            <a:spAutoFit/>
          </a:bodyPr>
          <a:lstStyle/>
          <a:p>
            <a:pPr algn="l">
              <a:lnSpc>
                <a:spcPts val="3899"/>
              </a:lnSpc>
            </a:pPr>
            <a:r>
              <a:rPr lang="en-US" sz="2499" b="1">
                <a:solidFill>
                  <a:srgbClr val="000000"/>
                </a:solidFill>
                <a:latin typeface="Futura Bold"/>
                <a:ea typeface="Futura Bold"/>
                <a:cs typeface="Futura Bold"/>
                <a:sym typeface="Futura Bold"/>
              </a:rPr>
              <a:t> Résistance aux antibiotiques :</a:t>
            </a:r>
          </a:p>
          <a:p>
            <a:pPr algn="l">
              <a:lnSpc>
                <a:spcPts val="3899"/>
              </a:lnSpc>
            </a:pPr>
            <a:r>
              <a:rPr lang="en-US" sz="2499" b="1">
                <a:solidFill>
                  <a:srgbClr val="000000"/>
                </a:solidFill>
                <a:latin typeface="Futura Bold"/>
                <a:ea typeface="Futura Bold"/>
                <a:cs typeface="Futura Bold"/>
                <a:sym typeface="Futura Bold"/>
              </a:rPr>
              <a:t>Un usage abusif, notamment en agriculture, peut favoriser l'émergence de résistances aux antibiotiques.</a:t>
            </a:r>
          </a:p>
        </p:txBody>
      </p:sp>
      <p:sp>
        <p:nvSpPr>
          <p:cNvPr id="1048595" name="TextBox 8"/>
          <p:cNvSpPr txBox="1"/>
          <p:nvPr/>
        </p:nvSpPr>
        <p:spPr>
          <a:xfrm>
            <a:off x="11241648" y="5191466"/>
            <a:ext cx="2197323" cy="647701"/>
          </a:xfrm>
          <a:prstGeom prst="rect">
            <a:avLst/>
          </a:prstGeom>
        </p:spPr>
        <p:txBody>
          <a:bodyPr lIns="0" tIns="0" rIns="0" bIns="0" rtlCol="0" anchor="t">
            <a:spAutoFit/>
          </a:bodyPr>
          <a:lstStyle/>
          <a:p>
            <a:pPr algn="just">
              <a:lnSpc>
                <a:spcPts val="5150"/>
              </a:lnSpc>
            </a:pPr>
            <a:r>
              <a:rPr lang="en-US" sz="5000" b="1">
                <a:solidFill>
                  <a:srgbClr val="000000"/>
                </a:solidFill>
                <a:latin typeface="TT Hoves Bold"/>
                <a:ea typeface="TT Hoves Bold"/>
                <a:cs typeface="TT Hoves Bold"/>
                <a:sym typeface="TT Hoves Bold"/>
              </a:rPr>
              <a:t>04</a:t>
            </a:r>
          </a:p>
        </p:txBody>
      </p:sp>
      <p:sp>
        <p:nvSpPr>
          <p:cNvPr id="1048596" name="TextBox 9"/>
          <p:cNvSpPr txBox="1"/>
          <p:nvPr/>
        </p:nvSpPr>
        <p:spPr>
          <a:xfrm>
            <a:off x="10961730" y="5737567"/>
            <a:ext cx="5427621" cy="2971800"/>
          </a:xfrm>
          <a:prstGeom prst="rect">
            <a:avLst/>
          </a:prstGeom>
        </p:spPr>
        <p:txBody>
          <a:bodyPr lIns="0" tIns="0" rIns="0" bIns="0" rtlCol="0" anchor="t">
            <a:spAutoFit/>
          </a:bodyPr>
          <a:lstStyle/>
          <a:p>
            <a:pPr algn="l">
              <a:lnSpc>
                <a:spcPts val="3899"/>
              </a:lnSpc>
            </a:pPr>
            <a:r>
              <a:rPr lang="en-US" sz="2499" b="1">
                <a:solidFill>
                  <a:srgbClr val="000000"/>
                </a:solidFill>
                <a:latin typeface="Futura Bold"/>
                <a:ea typeface="Futura Bold"/>
                <a:cs typeface="Futura Bold"/>
                <a:sym typeface="Futura Bold"/>
              </a:rPr>
              <a:t> Interactions imprévues :</a:t>
            </a:r>
          </a:p>
          <a:p>
            <a:pPr algn="l">
              <a:lnSpc>
                <a:spcPts val="3899"/>
              </a:lnSpc>
            </a:pPr>
            <a:r>
              <a:rPr lang="en-US" sz="2499" b="1">
                <a:solidFill>
                  <a:srgbClr val="000000"/>
                </a:solidFill>
                <a:latin typeface="Futura Bold"/>
                <a:ea typeface="Futura Bold"/>
                <a:cs typeface="Futura Bold"/>
                <a:sym typeface="Futura Bold"/>
              </a:rPr>
              <a:t>L'introduction d'un nouveau micro-organisme dans un écosystème peut entraîner des déséquilibres environnementaux.</a:t>
            </a:r>
          </a:p>
          <a:p>
            <a:pPr algn="l">
              <a:lnSpc>
                <a:spcPts val="3899"/>
              </a:lnSpc>
            </a:pPr>
            <a:endParaRPr lang="en-US" sz="2499" b="1">
              <a:solidFill>
                <a:srgbClr val="000000"/>
              </a:solidFill>
              <a:latin typeface="Futura Bold"/>
              <a:ea typeface="Futura Bold"/>
              <a:cs typeface="Futura Bold"/>
              <a:sym typeface="Futura Bold"/>
            </a:endParaRPr>
          </a:p>
        </p:txBody>
      </p:sp>
      <p:grpSp>
        <p:nvGrpSpPr>
          <p:cNvPr id="35" name="Group 10"/>
          <p:cNvGrpSpPr/>
          <p:nvPr/>
        </p:nvGrpSpPr>
        <p:grpSpPr>
          <a:xfrm>
            <a:off x="1066597" y="1748534"/>
            <a:ext cx="273982" cy="245024"/>
            <a:chOff x="0" y="0"/>
            <a:chExt cx="91718" cy="82024"/>
          </a:xfrm>
        </p:grpSpPr>
        <p:sp>
          <p:nvSpPr>
            <p:cNvPr id="1048597" name="Freeform 11"/>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598" name="TextBox 12"/>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36" name="Group 13"/>
          <p:cNvGrpSpPr/>
          <p:nvPr/>
        </p:nvGrpSpPr>
        <p:grpSpPr>
          <a:xfrm>
            <a:off x="1028700" y="5248068"/>
            <a:ext cx="273982" cy="245024"/>
            <a:chOff x="0" y="0"/>
            <a:chExt cx="91718" cy="82024"/>
          </a:xfrm>
        </p:grpSpPr>
        <p:sp>
          <p:nvSpPr>
            <p:cNvPr id="1048599" name="Freeform 14"/>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600" name="TextBox 15"/>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37" name="Group 16"/>
          <p:cNvGrpSpPr/>
          <p:nvPr/>
        </p:nvGrpSpPr>
        <p:grpSpPr>
          <a:xfrm>
            <a:off x="10824739" y="5248068"/>
            <a:ext cx="273982" cy="245024"/>
            <a:chOff x="0" y="0"/>
            <a:chExt cx="91718" cy="82024"/>
          </a:xfrm>
        </p:grpSpPr>
        <p:sp>
          <p:nvSpPr>
            <p:cNvPr id="1048601" name="Freeform 17"/>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602" name="TextBox 18"/>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38" name="Group 19"/>
          <p:cNvGrpSpPr/>
          <p:nvPr/>
        </p:nvGrpSpPr>
        <p:grpSpPr>
          <a:xfrm>
            <a:off x="10687748" y="1867391"/>
            <a:ext cx="273982" cy="245024"/>
            <a:chOff x="0" y="0"/>
            <a:chExt cx="91718" cy="82024"/>
          </a:xfrm>
        </p:grpSpPr>
        <p:sp>
          <p:nvSpPr>
            <p:cNvPr id="1048603" name="Freeform 20"/>
            <p:cNvSpPr/>
            <p:nvPr/>
          </p:nvSpPr>
          <p:spPr>
            <a:xfrm>
              <a:off x="0" y="0"/>
              <a:ext cx="91718" cy="82024"/>
            </a:xfrm>
            <a:custGeom>
              <a:avLst/>
              <a:gdLst/>
              <a:ahLst/>
              <a:cxnLst/>
              <a:rect l="l" t="t" r="r" b="b"/>
              <a:pathLst>
                <a:path w="91718" h="82024">
                  <a:moveTo>
                    <a:pt x="0" y="0"/>
                  </a:moveTo>
                  <a:lnTo>
                    <a:pt x="91718" y="0"/>
                  </a:lnTo>
                  <a:lnTo>
                    <a:pt x="91718" y="82024"/>
                  </a:lnTo>
                  <a:lnTo>
                    <a:pt x="0" y="82024"/>
                  </a:lnTo>
                  <a:close/>
                </a:path>
              </a:pathLst>
            </a:custGeom>
            <a:solidFill>
              <a:srgbClr val="ACADFF"/>
            </a:solidFill>
          </p:spPr>
        </p:sp>
        <p:sp>
          <p:nvSpPr>
            <p:cNvPr id="1048604" name="TextBox 21"/>
            <p:cNvSpPr txBox="1"/>
            <p:nvPr/>
          </p:nvSpPr>
          <p:spPr>
            <a:xfrm>
              <a:off x="0" y="85725"/>
              <a:ext cx="91718" cy="82024"/>
            </a:xfrm>
            <a:prstGeom prst="rect">
              <a:avLst/>
            </a:prstGeom>
          </p:spPr>
          <p:txBody>
            <a:bodyPr lIns="50800" tIns="50800" rIns="50800" bIns="50800" rtlCol="0" anchor="ctr"/>
            <a:lstStyle/>
            <a:p>
              <a:pPr algn="ctr">
                <a:lnSpc>
                  <a:spcPts val="1925"/>
                </a:lnSpc>
              </a:pPr>
              <a:endParaRPr/>
            </a:p>
          </p:txBody>
        </p:sp>
      </p:grpSp>
      <p:grpSp>
        <p:nvGrpSpPr>
          <p:cNvPr id="39" name="Group 22"/>
          <p:cNvGrpSpPr/>
          <p:nvPr/>
        </p:nvGrpSpPr>
        <p:grpSpPr>
          <a:xfrm>
            <a:off x="-696258" y="9258300"/>
            <a:ext cx="19680517" cy="1115933"/>
            <a:chOff x="0" y="0"/>
            <a:chExt cx="5183346" cy="293908"/>
          </a:xfrm>
        </p:grpSpPr>
        <p:sp>
          <p:nvSpPr>
            <p:cNvPr id="1048605" name="Freeform 23"/>
            <p:cNvSpPr/>
            <p:nvPr/>
          </p:nvSpPr>
          <p:spPr>
            <a:xfrm>
              <a:off x="0" y="0"/>
              <a:ext cx="5183346" cy="293908"/>
            </a:xfrm>
            <a:custGeom>
              <a:avLst/>
              <a:gdLst/>
              <a:ahLst/>
              <a:cxnLst/>
              <a:rect l="l" t="t" r="r" b="b"/>
              <a:pathLst>
                <a:path w="5183346" h="293908">
                  <a:moveTo>
                    <a:pt x="0" y="0"/>
                  </a:moveTo>
                  <a:lnTo>
                    <a:pt x="5183346" y="0"/>
                  </a:lnTo>
                  <a:lnTo>
                    <a:pt x="5183346" y="293908"/>
                  </a:lnTo>
                  <a:lnTo>
                    <a:pt x="0" y="293908"/>
                  </a:lnTo>
                  <a:close/>
                </a:path>
              </a:pathLst>
            </a:custGeom>
            <a:solidFill>
              <a:srgbClr val="212299"/>
            </a:solidFill>
          </p:spPr>
        </p:sp>
        <p:sp>
          <p:nvSpPr>
            <p:cNvPr id="1048606" name="TextBox 24"/>
            <p:cNvSpPr txBox="1"/>
            <p:nvPr/>
          </p:nvSpPr>
          <p:spPr>
            <a:xfrm>
              <a:off x="0" y="-57150"/>
              <a:ext cx="5183346" cy="351058"/>
            </a:xfrm>
            <a:prstGeom prst="rect">
              <a:avLst/>
            </a:prstGeom>
          </p:spPr>
          <p:txBody>
            <a:bodyPr lIns="50800" tIns="50800" rIns="50800" bIns="50800" rtlCol="0" anchor="ctr"/>
            <a:lstStyle/>
            <a:p>
              <a:pPr algn="ctr">
                <a:lnSpc>
                  <a:spcPts val="3639"/>
                </a:lnSpc>
              </a:pPr>
              <a:endParaRPr/>
            </a:p>
          </p:txBody>
        </p:sp>
      </p:grpSp>
      <p:sp>
        <p:nvSpPr>
          <p:cNvPr id="1048607" name="TextBox 25"/>
          <p:cNvSpPr txBox="1"/>
          <p:nvPr/>
        </p:nvSpPr>
        <p:spPr>
          <a:xfrm>
            <a:off x="1779335" y="282574"/>
            <a:ext cx="13757354" cy="762000"/>
          </a:xfrm>
          <a:prstGeom prst="rect">
            <a:avLst/>
          </a:prstGeom>
        </p:spPr>
        <p:txBody>
          <a:bodyPr lIns="0" tIns="0" rIns="0" bIns="0" rtlCol="0" anchor="t">
            <a:spAutoFit/>
          </a:bodyPr>
          <a:lstStyle/>
          <a:p>
            <a:pPr algn="ctr">
              <a:lnSpc>
                <a:spcPts val="6019"/>
              </a:lnSpc>
              <a:spcBef>
                <a:spcPct val="0"/>
              </a:spcBef>
            </a:pPr>
            <a:r>
              <a:rPr lang="en-US" sz="4299" b="1" u="sng">
                <a:solidFill>
                  <a:srgbClr val="000000"/>
                </a:solidFill>
                <a:latin typeface="Futura Bold"/>
                <a:ea typeface="Futura Bold"/>
                <a:cs typeface="Futura Bold"/>
                <a:sym typeface="Futura Bold"/>
              </a:rPr>
              <a:t>Les risques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584" name="Freeform 2"/>
          <p:cNvSpPr/>
          <p:nvPr/>
        </p:nvSpPr>
        <p:spPr>
          <a:xfrm>
            <a:off x="10291409" y="2290409"/>
            <a:ext cx="13935782" cy="13935782"/>
          </a:xfrm>
          <a:custGeom>
            <a:avLst/>
            <a:gdLst/>
            <a:ahLst/>
            <a:cxnLst/>
            <a:rect l="l" t="t" r="r" b="b"/>
            <a:pathLst>
              <a:path w="13935782" h="13935782">
                <a:moveTo>
                  <a:pt x="0" y="0"/>
                </a:moveTo>
                <a:lnTo>
                  <a:pt x="13935782" y="0"/>
                </a:lnTo>
                <a:lnTo>
                  <a:pt x="13935782" y="13935782"/>
                </a:lnTo>
                <a:lnTo>
                  <a:pt x="0" y="13935782"/>
                </a:lnTo>
                <a:lnTo>
                  <a:pt x="0" y="0"/>
                </a:lnTo>
                <a:close/>
              </a:path>
            </a:pathLst>
          </a:custGeom>
          <a:blipFill>
            <a:blip r:embed="rId2">
              <a:alphaModFix amt="52000"/>
            </a:blip>
            <a:stretch>
              <a:fillRect/>
            </a:stretch>
          </a:blipFill>
          <a:ln cap="sq">
            <a:noFill/>
            <a:prstDash val="solid"/>
            <a:miter/>
          </a:ln>
        </p:spPr>
      </p:sp>
      <p:sp>
        <p:nvSpPr>
          <p:cNvPr id="1048585" name="TextBox 3"/>
          <p:cNvSpPr txBox="1"/>
          <p:nvPr/>
        </p:nvSpPr>
        <p:spPr>
          <a:xfrm>
            <a:off x="6036259" y="1219200"/>
            <a:ext cx="6058255" cy="1104900"/>
          </a:xfrm>
          <a:prstGeom prst="rect">
            <a:avLst/>
          </a:prstGeom>
        </p:spPr>
        <p:txBody>
          <a:bodyPr lIns="0" tIns="0" rIns="0" bIns="0" rtlCol="0" anchor="t">
            <a:spAutoFit/>
          </a:bodyPr>
          <a:lstStyle/>
          <a:p>
            <a:pPr algn="just">
              <a:lnSpc>
                <a:spcPts val="8730"/>
              </a:lnSpc>
            </a:pPr>
            <a:r>
              <a:rPr lang="en-US" sz="9000" b="1" spc="-432">
                <a:solidFill>
                  <a:srgbClr val="000000"/>
                </a:solidFill>
                <a:latin typeface="TT Hoves Bold"/>
                <a:ea typeface="TT Hoves Bold"/>
                <a:cs typeface="TT Hoves Bold"/>
                <a:sym typeface="TT Hoves Bold"/>
              </a:rPr>
              <a:t>Conclusion</a:t>
            </a:r>
          </a:p>
        </p:txBody>
      </p:sp>
      <p:sp>
        <p:nvSpPr>
          <p:cNvPr id="1048586" name="TextBox 4"/>
          <p:cNvSpPr txBox="1"/>
          <p:nvPr/>
        </p:nvSpPr>
        <p:spPr>
          <a:xfrm>
            <a:off x="2372853" y="3060591"/>
            <a:ext cx="11663737" cy="4457701"/>
          </a:xfrm>
          <a:prstGeom prst="rect">
            <a:avLst/>
          </a:prstGeom>
        </p:spPr>
        <p:txBody>
          <a:bodyPr lIns="0" tIns="0" rIns="0" bIns="0" rtlCol="0" anchor="t">
            <a:spAutoFit/>
          </a:bodyPr>
          <a:lstStyle/>
          <a:p>
            <a:pPr marL="0" lvl="0" indent="0" algn="l">
              <a:lnSpc>
                <a:spcPts val="3914"/>
              </a:lnSpc>
              <a:spcBef>
                <a:spcPct val="0"/>
              </a:spcBef>
            </a:pPr>
            <a:r>
              <a:rPr lang="en-US" sz="2899" b="1" spc="173">
                <a:solidFill>
                  <a:srgbClr val="000000"/>
                </a:solidFill>
                <a:latin typeface="Futura Bold"/>
                <a:ea typeface="Futura Bold"/>
                <a:cs typeface="Futura Bold"/>
                <a:sym typeface="Futura Bold"/>
              </a:rPr>
              <a:t>l'utilisation des micro-organismes offre de nombreux avantages, mais elle comporte également des défis et des risques. Parmi les principaux défis, on retrouve la difficulté à contrôler leur propagation, les effets imprévus sur l'environnement et la santé, ainsi que la résistance de certains micro-organismes aux antibiotiques ou à des conditions défavorables. Cependant, grâce à des pratiques bien réfléchies et une surveillance rigoureuse, il est possible de minimiser ces risques et de tirer parti du potentiel immense des micro-organismes dans des domaines tels que la médecine, l'agriculture et l'industrie.</a:t>
            </a:r>
          </a:p>
        </p:txBody>
      </p:sp>
      <p:grpSp>
        <p:nvGrpSpPr>
          <p:cNvPr id="33" name="Group 5"/>
          <p:cNvGrpSpPr/>
          <p:nvPr/>
        </p:nvGrpSpPr>
        <p:grpSpPr>
          <a:xfrm>
            <a:off x="0" y="0"/>
            <a:ext cx="1486829" cy="10689441"/>
            <a:chOff x="0" y="0"/>
            <a:chExt cx="391593" cy="2815326"/>
          </a:xfrm>
        </p:grpSpPr>
        <p:sp>
          <p:nvSpPr>
            <p:cNvPr id="1048587" name="Freeform 6"/>
            <p:cNvSpPr/>
            <p:nvPr/>
          </p:nvSpPr>
          <p:spPr>
            <a:xfrm>
              <a:off x="0" y="0"/>
              <a:ext cx="391593" cy="2815326"/>
            </a:xfrm>
            <a:custGeom>
              <a:avLst/>
              <a:gdLst/>
              <a:ahLst/>
              <a:cxnLst/>
              <a:rect l="l" t="t" r="r" b="b"/>
              <a:pathLst>
                <a:path w="391593" h="2815326">
                  <a:moveTo>
                    <a:pt x="0" y="0"/>
                  </a:moveTo>
                  <a:lnTo>
                    <a:pt x="391593" y="0"/>
                  </a:lnTo>
                  <a:lnTo>
                    <a:pt x="391593" y="2815326"/>
                  </a:lnTo>
                  <a:lnTo>
                    <a:pt x="0" y="2815326"/>
                  </a:lnTo>
                  <a:close/>
                </a:path>
              </a:pathLst>
            </a:custGeom>
            <a:solidFill>
              <a:srgbClr val="212299"/>
            </a:solidFill>
          </p:spPr>
        </p:sp>
        <p:sp>
          <p:nvSpPr>
            <p:cNvPr id="1048588" name="TextBox 7"/>
            <p:cNvSpPr txBox="1"/>
            <p:nvPr/>
          </p:nvSpPr>
          <p:spPr>
            <a:xfrm>
              <a:off x="0" y="-57150"/>
              <a:ext cx="391593" cy="2872476"/>
            </a:xfrm>
            <a:prstGeom prst="rect">
              <a:avLst/>
            </a:prstGeom>
          </p:spPr>
          <p:txBody>
            <a:bodyPr lIns="50800" tIns="50800" rIns="50800" bIns="50800" rtlCol="0" anchor="ctr"/>
            <a:lstStyle/>
            <a:p>
              <a:pPr algn="ctr">
                <a:lnSpc>
                  <a:spcPts val="363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38" name="Freeform 2"/>
          <p:cNvSpPr/>
          <p:nvPr/>
        </p:nvSpPr>
        <p:spPr>
          <a:xfrm>
            <a:off x="12852436" y="-4406864"/>
            <a:ext cx="8813729" cy="8813729"/>
          </a:xfrm>
          <a:custGeom>
            <a:avLst/>
            <a:gdLst/>
            <a:ahLst/>
            <a:cxnLst/>
            <a:rect l="l" t="t" r="r" b="b"/>
            <a:pathLst>
              <a:path w="8813729" h="8813729">
                <a:moveTo>
                  <a:pt x="0" y="0"/>
                </a:moveTo>
                <a:lnTo>
                  <a:pt x="8813728" y="0"/>
                </a:lnTo>
                <a:lnTo>
                  <a:pt x="8813728" y="8813728"/>
                </a:lnTo>
                <a:lnTo>
                  <a:pt x="0" y="8813728"/>
                </a:lnTo>
                <a:lnTo>
                  <a:pt x="0" y="0"/>
                </a:lnTo>
                <a:close/>
              </a:path>
            </a:pathLst>
          </a:custGeom>
          <a:blipFill>
            <a:blip r:embed="rId2">
              <a:alphaModFix amt="52000"/>
            </a:blip>
            <a:stretch>
              <a:fillRect/>
            </a:stretch>
          </a:blipFill>
        </p:spPr>
      </p:sp>
      <p:sp>
        <p:nvSpPr>
          <p:cNvPr id="1048639" name="TextBox 3"/>
          <p:cNvSpPr txBox="1"/>
          <p:nvPr/>
        </p:nvSpPr>
        <p:spPr>
          <a:xfrm>
            <a:off x="1028700" y="788743"/>
            <a:ext cx="9760574" cy="2946399"/>
          </a:xfrm>
          <a:prstGeom prst="rect">
            <a:avLst/>
          </a:prstGeom>
        </p:spPr>
        <p:txBody>
          <a:bodyPr lIns="0" tIns="0" rIns="0" bIns="0" rtlCol="0" anchor="t">
            <a:spAutoFit/>
          </a:bodyPr>
          <a:lstStyle/>
          <a:p>
            <a:pPr algn="l">
              <a:lnSpc>
                <a:spcPts val="11645"/>
              </a:lnSpc>
            </a:pPr>
            <a:r>
              <a:rPr lang="en-US" sz="12388" b="1" spc="-607">
                <a:solidFill>
                  <a:srgbClr val="000000"/>
                </a:solidFill>
                <a:latin typeface="TT Hoves Bold"/>
                <a:ea typeface="TT Hoves Bold"/>
                <a:cs typeface="TT Hoves Bold"/>
                <a:sym typeface="TT Hoves Bold"/>
              </a:rPr>
              <a:t>Plan de travail</a:t>
            </a:r>
          </a:p>
        </p:txBody>
      </p:sp>
      <p:sp>
        <p:nvSpPr>
          <p:cNvPr id="1048640" name="Freeform 4"/>
          <p:cNvSpPr/>
          <p:nvPr/>
        </p:nvSpPr>
        <p:spPr>
          <a:xfrm>
            <a:off x="-3733066" y="5530665"/>
            <a:ext cx="8813729" cy="8813729"/>
          </a:xfrm>
          <a:custGeom>
            <a:avLst/>
            <a:gdLst/>
            <a:ahLst/>
            <a:cxnLst/>
            <a:rect l="l" t="t" r="r" b="b"/>
            <a:pathLst>
              <a:path w="8813729" h="8813729">
                <a:moveTo>
                  <a:pt x="0" y="0"/>
                </a:moveTo>
                <a:lnTo>
                  <a:pt x="8813729" y="0"/>
                </a:lnTo>
                <a:lnTo>
                  <a:pt x="8813729" y="8813729"/>
                </a:lnTo>
                <a:lnTo>
                  <a:pt x="0" y="8813729"/>
                </a:lnTo>
                <a:lnTo>
                  <a:pt x="0" y="0"/>
                </a:lnTo>
                <a:close/>
              </a:path>
            </a:pathLst>
          </a:custGeom>
          <a:blipFill>
            <a:blip r:embed="rId2">
              <a:alphaModFix amt="52000"/>
            </a:blip>
            <a:stretch>
              <a:fillRect/>
            </a:stretch>
          </a:blipFill>
        </p:spPr>
      </p:sp>
      <p:sp>
        <p:nvSpPr>
          <p:cNvPr id="1048641" name="TextBox 5"/>
          <p:cNvSpPr txBox="1"/>
          <p:nvPr/>
        </p:nvSpPr>
        <p:spPr>
          <a:xfrm>
            <a:off x="673798" y="4021053"/>
            <a:ext cx="15784138" cy="5063491"/>
          </a:xfrm>
          <a:prstGeom prst="rect">
            <a:avLst/>
          </a:prstGeom>
        </p:spPr>
        <p:txBody>
          <a:bodyPr lIns="0" tIns="0" rIns="0" bIns="0" rtlCol="0" anchor="t">
            <a:spAutoFit/>
          </a:bodyPr>
          <a:lstStyle/>
          <a:p>
            <a:pPr marL="906774" lvl="1" indent="-453387" algn="l">
              <a:lnSpc>
                <a:spcPts val="5669"/>
              </a:lnSpc>
              <a:buAutoNum type="arabicPeriod"/>
            </a:pPr>
            <a:r>
              <a:rPr lang="en-US" sz="4199" b="1" spc="251">
                <a:solidFill>
                  <a:srgbClr val="000000"/>
                </a:solidFill>
                <a:latin typeface="Futura Bold"/>
                <a:ea typeface="Futura Bold"/>
                <a:cs typeface="Futura Bold"/>
                <a:sym typeface="Futura Bold"/>
              </a:rPr>
              <a:t>Introduction générale</a:t>
            </a:r>
          </a:p>
          <a:p>
            <a:pPr marL="906774" lvl="1" indent="-453387" algn="l">
              <a:lnSpc>
                <a:spcPts val="5669"/>
              </a:lnSpc>
              <a:buAutoNum type="arabicPeriod"/>
            </a:pPr>
            <a:r>
              <a:rPr lang="en-US" sz="4199" b="1" spc="251">
                <a:solidFill>
                  <a:srgbClr val="000000"/>
                </a:solidFill>
                <a:latin typeface="Futura Bold"/>
                <a:ea typeface="Futura Bold"/>
                <a:cs typeface="Futura Bold"/>
                <a:sym typeface="Futura Bold"/>
              </a:rPr>
              <a:t>Definition biotechnologie rouge</a:t>
            </a:r>
          </a:p>
          <a:p>
            <a:pPr marL="906774" lvl="1" indent="-453387" algn="l">
              <a:lnSpc>
                <a:spcPts val="5669"/>
              </a:lnSpc>
              <a:buAutoNum type="arabicPeriod"/>
            </a:pPr>
            <a:r>
              <a:rPr lang="en-US" sz="4199" b="1" spc="251">
                <a:solidFill>
                  <a:srgbClr val="000000"/>
                </a:solidFill>
                <a:latin typeface="Futura Bold"/>
                <a:ea typeface="Futura Bold"/>
                <a:cs typeface="Futura Bold"/>
                <a:sym typeface="Futura Bold"/>
              </a:rPr>
              <a:t>Applications de la biotechnologie rouge</a:t>
            </a:r>
          </a:p>
          <a:p>
            <a:pPr marL="906774" lvl="1" indent="-453387" algn="l">
              <a:lnSpc>
                <a:spcPts val="5669"/>
              </a:lnSpc>
              <a:buAutoNum type="arabicPeriod"/>
            </a:pPr>
            <a:r>
              <a:rPr lang="en-US" sz="4199" b="1" spc="251">
                <a:solidFill>
                  <a:srgbClr val="000000"/>
                </a:solidFill>
                <a:latin typeface="Futura Bold"/>
                <a:ea typeface="Futura Bold"/>
                <a:cs typeface="Futura Bold"/>
                <a:sym typeface="Futura Bold"/>
              </a:rPr>
              <a:t>Les micro-organismes dans la biotechnologie rouge</a:t>
            </a:r>
          </a:p>
          <a:p>
            <a:pPr marL="906774" lvl="1" indent="-453387" algn="l">
              <a:lnSpc>
                <a:spcPts val="5669"/>
              </a:lnSpc>
              <a:buAutoNum type="arabicPeriod"/>
            </a:pPr>
            <a:r>
              <a:rPr lang="en-US" sz="4199" b="1" spc="251">
                <a:solidFill>
                  <a:srgbClr val="000000"/>
                </a:solidFill>
                <a:latin typeface="Futura Bold"/>
                <a:ea typeface="Futura Bold"/>
                <a:cs typeface="Futura Bold"/>
                <a:sym typeface="Futura Bold"/>
              </a:rPr>
              <a:t>Innovations et avancées dans la biotechnologie rouge</a:t>
            </a:r>
          </a:p>
          <a:p>
            <a:pPr marL="906774" lvl="1" indent="-453387" algn="l">
              <a:lnSpc>
                <a:spcPts val="5669"/>
              </a:lnSpc>
              <a:buAutoNum type="arabicPeriod"/>
            </a:pPr>
            <a:r>
              <a:rPr lang="en-US" sz="4199" b="1" spc="251">
                <a:solidFill>
                  <a:srgbClr val="000000"/>
                </a:solidFill>
                <a:latin typeface="Futura Bold"/>
                <a:ea typeface="Futura Bold"/>
                <a:cs typeface="Futura Bold"/>
                <a:sym typeface="Futura Bold"/>
              </a:rPr>
              <a:t>Défis et risques liés à l'utilisation des micro-organismes</a:t>
            </a:r>
          </a:p>
          <a:p>
            <a:pPr marL="906774" lvl="1" indent="-453387" algn="l">
              <a:lnSpc>
                <a:spcPts val="5669"/>
              </a:lnSpc>
              <a:buAutoNum type="arabicPeriod"/>
            </a:pPr>
            <a:r>
              <a:rPr lang="en-US" sz="4199" b="1" spc="251">
                <a:solidFill>
                  <a:srgbClr val="000000"/>
                </a:solidFill>
                <a:latin typeface="Futura Bold"/>
                <a:ea typeface="Futura Bold"/>
                <a:cs typeface="Futura Bold"/>
                <a:sym typeface="Futura Bold"/>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42" name="TextBox 2"/>
          <p:cNvSpPr txBox="1"/>
          <p:nvPr/>
        </p:nvSpPr>
        <p:spPr>
          <a:xfrm>
            <a:off x="6548614" y="3572964"/>
            <a:ext cx="9537001" cy="2730500"/>
          </a:xfrm>
          <a:prstGeom prst="rect">
            <a:avLst/>
          </a:prstGeom>
        </p:spPr>
        <p:txBody>
          <a:bodyPr lIns="0" tIns="0" rIns="0" bIns="0" rtlCol="0" anchor="t">
            <a:spAutoFit/>
          </a:bodyPr>
          <a:lstStyle/>
          <a:p>
            <a:pPr marL="0" lvl="0" indent="0" algn="l">
              <a:lnSpc>
                <a:spcPts val="4319"/>
              </a:lnSpc>
              <a:spcBef>
                <a:spcPct val="0"/>
              </a:spcBef>
            </a:pPr>
            <a:r>
              <a:rPr lang="en-US" sz="3199" b="1" spc="191">
                <a:solidFill>
                  <a:srgbClr val="000000"/>
                </a:solidFill>
                <a:latin typeface="Futura Bold"/>
                <a:ea typeface="Futura Bold"/>
                <a:cs typeface="Futura Bold"/>
                <a:sym typeface="Futura Bold"/>
              </a:rPr>
              <a:t>sur les applications de santé, notamment dans l'industrie pharmaceutique. Elle inclut la production de vaccins, d'antibiotiques et le développement de médicaments et de thérapies génétiques pour traiter les maladies et améliorer la qualité de vie</a:t>
            </a:r>
          </a:p>
        </p:txBody>
      </p:sp>
      <p:sp>
        <p:nvSpPr>
          <p:cNvPr id="1048643" name="Freeform 3"/>
          <p:cNvSpPr/>
          <p:nvPr/>
        </p:nvSpPr>
        <p:spPr>
          <a:xfrm>
            <a:off x="13263798" y="-2750712"/>
            <a:ext cx="7991003" cy="7991003"/>
          </a:xfrm>
          <a:custGeom>
            <a:avLst/>
            <a:gdLst/>
            <a:ahLst/>
            <a:cxnLst/>
            <a:rect l="l" t="t" r="r" b="b"/>
            <a:pathLst>
              <a:path w="7991003" h="7991003">
                <a:moveTo>
                  <a:pt x="0" y="0"/>
                </a:moveTo>
                <a:lnTo>
                  <a:pt x="7991004" y="0"/>
                </a:lnTo>
                <a:lnTo>
                  <a:pt x="7991004" y="7991003"/>
                </a:lnTo>
                <a:lnTo>
                  <a:pt x="0" y="7991003"/>
                </a:lnTo>
                <a:lnTo>
                  <a:pt x="0" y="0"/>
                </a:lnTo>
                <a:close/>
              </a:path>
            </a:pathLst>
          </a:custGeom>
          <a:blipFill>
            <a:blip r:embed="rId2">
              <a:alphaModFix amt="52000"/>
            </a:blip>
            <a:stretch>
              <a:fillRect/>
            </a:stretch>
          </a:blipFill>
        </p:spPr>
      </p:sp>
      <p:sp>
        <p:nvSpPr>
          <p:cNvPr id="1048644" name="TextBox 4"/>
          <p:cNvSpPr txBox="1"/>
          <p:nvPr/>
        </p:nvSpPr>
        <p:spPr>
          <a:xfrm>
            <a:off x="6325041" y="1244789"/>
            <a:ext cx="9760574" cy="1473201"/>
          </a:xfrm>
          <a:prstGeom prst="rect">
            <a:avLst/>
          </a:prstGeom>
        </p:spPr>
        <p:txBody>
          <a:bodyPr lIns="0" tIns="0" rIns="0" bIns="0" rtlCol="0" anchor="t">
            <a:spAutoFit/>
          </a:bodyPr>
          <a:lstStyle/>
          <a:p>
            <a:pPr algn="l">
              <a:lnSpc>
                <a:spcPts val="11645"/>
              </a:lnSpc>
            </a:pPr>
            <a:r>
              <a:rPr lang="en-US" sz="12388" b="1" spc="-607">
                <a:solidFill>
                  <a:srgbClr val="000000"/>
                </a:solidFill>
                <a:latin typeface="TT Hoves Bold"/>
                <a:ea typeface="TT Hoves Bold"/>
                <a:cs typeface="TT Hoves Bold"/>
                <a:sym typeface="TT Hoves Bold"/>
              </a:rPr>
              <a:t>Introduction</a:t>
            </a:r>
          </a:p>
        </p:txBody>
      </p:sp>
      <p:sp>
        <p:nvSpPr>
          <p:cNvPr id="1048645" name="TextBox 5"/>
          <p:cNvSpPr txBox="1"/>
          <p:nvPr/>
        </p:nvSpPr>
        <p:spPr>
          <a:xfrm>
            <a:off x="-1725735" y="6821207"/>
            <a:ext cx="5508869" cy="4521200"/>
          </a:xfrm>
          <a:prstGeom prst="rect">
            <a:avLst/>
          </a:prstGeom>
        </p:spPr>
        <p:txBody>
          <a:bodyPr lIns="0" tIns="0" rIns="0" bIns="0" rtlCol="0" anchor="t">
            <a:spAutoFit/>
          </a:bodyPr>
          <a:lstStyle/>
          <a:p>
            <a:pPr algn="ctr">
              <a:lnSpc>
                <a:spcPts val="35614"/>
              </a:lnSpc>
            </a:pPr>
            <a:r>
              <a:rPr lang="en-US" sz="37888" b="1" spc="-1856">
                <a:solidFill>
                  <a:srgbClr val="EFEFEF"/>
                </a:solidFill>
                <a:latin typeface="TT Hoves Bold"/>
                <a:ea typeface="TT Hoves Bold"/>
                <a:cs typeface="TT Hoves Bold"/>
                <a:sym typeface="TT Hoves Bold"/>
              </a:rPr>
              <a:t>01</a:t>
            </a:r>
          </a:p>
        </p:txBody>
      </p:sp>
      <p:grpSp>
        <p:nvGrpSpPr>
          <p:cNvPr id="50" name="Group 6"/>
          <p:cNvGrpSpPr/>
          <p:nvPr/>
        </p:nvGrpSpPr>
        <p:grpSpPr>
          <a:xfrm>
            <a:off x="-2761138" y="-699157"/>
            <a:ext cx="7017070" cy="11878896"/>
            <a:chOff x="0" y="0"/>
            <a:chExt cx="1848117" cy="3128598"/>
          </a:xfrm>
        </p:grpSpPr>
        <p:sp>
          <p:nvSpPr>
            <p:cNvPr id="1048646" name="Freeform 7"/>
            <p:cNvSpPr/>
            <p:nvPr/>
          </p:nvSpPr>
          <p:spPr>
            <a:xfrm>
              <a:off x="0" y="0"/>
              <a:ext cx="1848117" cy="3128598"/>
            </a:xfrm>
            <a:custGeom>
              <a:avLst/>
              <a:gdLst/>
              <a:ahLst/>
              <a:cxnLst/>
              <a:rect l="l" t="t" r="r" b="b"/>
              <a:pathLst>
                <a:path w="1848117" h="3128598">
                  <a:moveTo>
                    <a:pt x="0" y="0"/>
                  </a:moveTo>
                  <a:lnTo>
                    <a:pt x="1848117" y="0"/>
                  </a:lnTo>
                  <a:lnTo>
                    <a:pt x="1848117" y="3128598"/>
                  </a:lnTo>
                  <a:lnTo>
                    <a:pt x="0" y="3128598"/>
                  </a:lnTo>
                  <a:close/>
                </a:path>
              </a:pathLst>
            </a:custGeom>
            <a:solidFill>
              <a:srgbClr val="212299"/>
            </a:solidFill>
          </p:spPr>
        </p:sp>
        <p:sp>
          <p:nvSpPr>
            <p:cNvPr id="1048647" name="TextBox 8"/>
            <p:cNvSpPr txBox="1"/>
            <p:nvPr/>
          </p:nvSpPr>
          <p:spPr>
            <a:xfrm>
              <a:off x="0" y="-57150"/>
              <a:ext cx="1848117" cy="3185748"/>
            </a:xfrm>
            <a:prstGeom prst="rect">
              <a:avLst/>
            </a:prstGeom>
          </p:spPr>
          <p:txBody>
            <a:bodyPr lIns="50800" tIns="50800" rIns="50800" bIns="50800" rtlCol="0" anchor="ctr"/>
            <a:lstStyle/>
            <a:p>
              <a:pPr algn="ctr">
                <a:lnSpc>
                  <a:spcPts val="3639"/>
                </a:lnSpc>
              </a:pPr>
              <a:endParaRPr/>
            </a:p>
          </p:txBody>
        </p:sp>
      </p:grpSp>
      <p:grpSp>
        <p:nvGrpSpPr>
          <p:cNvPr id="51" name="Group 9"/>
          <p:cNvGrpSpPr/>
          <p:nvPr/>
        </p:nvGrpSpPr>
        <p:grpSpPr>
          <a:xfrm>
            <a:off x="1908891" y="-892739"/>
            <a:ext cx="2347040" cy="11878896"/>
            <a:chOff x="0" y="0"/>
            <a:chExt cx="618150" cy="3128598"/>
          </a:xfrm>
        </p:grpSpPr>
        <p:sp>
          <p:nvSpPr>
            <p:cNvPr id="1048648" name="Freeform 10"/>
            <p:cNvSpPr/>
            <p:nvPr/>
          </p:nvSpPr>
          <p:spPr>
            <a:xfrm>
              <a:off x="0" y="0"/>
              <a:ext cx="618150" cy="3128598"/>
            </a:xfrm>
            <a:custGeom>
              <a:avLst/>
              <a:gdLst/>
              <a:ahLst/>
              <a:cxnLst/>
              <a:rect l="l" t="t" r="r" b="b"/>
              <a:pathLst>
                <a:path w="618150" h="3128598">
                  <a:moveTo>
                    <a:pt x="0" y="0"/>
                  </a:moveTo>
                  <a:lnTo>
                    <a:pt x="618150" y="0"/>
                  </a:lnTo>
                  <a:lnTo>
                    <a:pt x="618150" y="3128598"/>
                  </a:lnTo>
                  <a:lnTo>
                    <a:pt x="0" y="3128598"/>
                  </a:lnTo>
                  <a:close/>
                </a:path>
              </a:pathLst>
            </a:custGeom>
            <a:solidFill>
              <a:srgbClr val="ACADFF"/>
            </a:solidFill>
          </p:spPr>
        </p:sp>
        <p:sp>
          <p:nvSpPr>
            <p:cNvPr id="1048649" name="TextBox 11"/>
            <p:cNvSpPr txBox="1"/>
            <p:nvPr/>
          </p:nvSpPr>
          <p:spPr>
            <a:xfrm>
              <a:off x="0" y="-57150"/>
              <a:ext cx="618150" cy="3185748"/>
            </a:xfrm>
            <a:prstGeom prst="rect">
              <a:avLst/>
            </a:prstGeom>
          </p:spPr>
          <p:txBody>
            <a:bodyPr lIns="50800" tIns="50800" rIns="50800" bIns="50800" rtlCol="0" anchor="ctr"/>
            <a:lstStyle/>
            <a:p>
              <a:pPr algn="ctr">
                <a:lnSpc>
                  <a:spcPts val="3639"/>
                </a:lnSpc>
              </a:pPr>
              <a:endParaRPr/>
            </a:p>
          </p:txBody>
        </p:sp>
      </p:grpSp>
      <p:pic>
        <p:nvPicPr>
          <p:cNvPr id="2097152" name="Image 2097151"/>
          <p:cNvPicPr>
            <a:picLocks/>
          </p:cNvPicPr>
          <p:nvPr/>
        </p:nvPicPr>
        <p:blipFill>
          <a:blip r:embed="rId3"/>
          <a:stretch>
            <a:fillRect/>
          </a:stretch>
        </p:blipFill>
        <p:spPr>
          <a:xfrm>
            <a:off x="-1993600" y="-11705"/>
            <a:ext cx="7580661" cy="10287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50" name="TextBox 2"/>
          <p:cNvSpPr txBox="1"/>
          <p:nvPr/>
        </p:nvSpPr>
        <p:spPr>
          <a:xfrm>
            <a:off x="6603451" y="3140751"/>
            <a:ext cx="9322229" cy="4914900"/>
          </a:xfrm>
          <a:prstGeom prst="rect">
            <a:avLst/>
          </a:prstGeom>
        </p:spPr>
        <p:txBody>
          <a:bodyPr lIns="0" tIns="0" rIns="0" bIns="0" rtlCol="0" anchor="t">
            <a:spAutoFit/>
          </a:bodyPr>
          <a:lstStyle/>
          <a:p>
            <a:pPr marL="0" lvl="0" indent="0" algn="l">
              <a:lnSpc>
                <a:spcPts val="4319"/>
              </a:lnSpc>
              <a:spcBef>
                <a:spcPct val="0"/>
              </a:spcBef>
            </a:pPr>
            <a:r>
              <a:rPr lang="en-US" sz="3199" b="1" spc="191">
                <a:solidFill>
                  <a:srgbClr val="000000"/>
                </a:solidFill>
                <a:latin typeface="Futura Bold"/>
                <a:ea typeface="Futura Bold"/>
                <a:cs typeface="Futura Bold"/>
                <a:sym typeface="Futura Bold"/>
              </a:rPr>
              <a:t>La biotechnologie rouge est une branche des sciences biologiques qui combine biologie et ingénierie pour développer des solutions innovantes en santé et médecine. Elle sert à produire des médicaments, développer des thérapies géniques et améliorer le diagnostic médical. Son objectif est d'améliorer la qualité de vie et de révolutionner la médecine grâce aux avancées génétiques et technologiques.</a:t>
            </a:r>
          </a:p>
        </p:txBody>
      </p:sp>
      <p:grpSp>
        <p:nvGrpSpPr>
          <p:cNvPr id="53" name="Group 3"/>
          <p:cNvGrpSpPr/>
          <p:nvPr/>
        </p:nvGrpSpPr>
        <p:grpSpPr>
          <a:xfrm>
            <a:off x="-2922457" y="-602365"/>
            <a:ext cx="7017070" cy="11878896"/>
            <a:chOff x="0" y="0"/>
            <a:chExt cx="1848117" cy="3128598"/>
          </a:xfrm>
        </p:grpSpPr>
        <p:sp>
          <p:nvSpPr>
            <p:cNvPr id="1048651" name="Freeform 4"/>
            <p:cNvSpPr/>
            <p:nvPr/>
          </p:nvSpPr>
          <p:spPr>
            <a:xfrm>
              <a:off x="0" y="0"/>
              <a:ext cx="1848117" cy="3128598"/>
            </a:xfrm>
            <a:custGeom>
              <a:avLst/>
              <a:gdLst/>
              <a:ahLst/>
              <a:cxnLst/>
              <a:rect l="l" t="t" r="r" b="b"/>
              <a:pathLst>
                <a:path w="1848117" h="3128598">
                  <a:moveTo>
                    <a:pt x="0" y="0"/>
                  </a:moveTo>
                  <a:lnTo>
                    <a:pt x="1848117" y="0"/>
                  </a:lnTo>
                  <a:lnTo>
                    <a:pt x="1848117" y="3128598"/>
                  </a:lnTo>
                  <a:lnTo>
                    <a:pt x="0" y="3128598"/>
                  </a:lnTo>
                  <a:close/>
                </a:path>
              </a:pathLst>
            </a:custGeom>
            <a:solidFill>
              <a:srgbClr val="212299"/>
            </a:solidFill>
          </p:spPr>
        </p:sp>
        <p:sp>
          <p:nvSpPr>
            <p:cNvPr id="1048652" name="TextBox 5"/>
            <p:cNvSpPr txBox="1"/>
            <p:nvPr/>
          </p:nvSpPr>
          <p:spPr>
            <a:xfrm>
              <a:off x="0" y="-57150"/>
              <a:ext cx="1848117" cy="3185748"/>
            </a:xfrm>
            <a:prstGeom prst="rect">
              <a:avLst/>
            </a:prstGeom>
          </p:spPr>
          <p:txBody>
            <a:bodyPr lIns="50800" tIns="50800" rIns="50800" bIns="50800" rtlCol="0" anchor="ctr"/>
            <a:lstStyle/>
            <a:p>
              <a:pPr algn="ctr">
                <a:lnSpc>
                  <a:spcPts val="3639"/>
                </a:lnSpc>
              </a:pPr>
              <a:endParaRPr/>
            </a:p>
          </p:txBody>
        </p:sp>
      </p:grpSp>
      <p:sp>
        <p:nvSpPr>
          <p:cNvPr id="1048653" name="Freeform 6"/>
          <p:cNvSpPr/>
          <p:nvPr/>
        </p:nvSpPr>
        <p:spPr>
          <a:xfrm>
            <a:off x="12689799" y="-3540801"/>
            <a:ext cx="9139002" cy="9139002"/>
          </a:xfrm>
          <a:custGeom>
            <a:avLst/>
            <a:gdLst/>
            <a:ahLst/>
            <a:cxnLst/>
            <a:rect l="l" t="t" r="r" b="b"/>
            <a:pathLst>
              <a:path w="9139002" h="9139002">
                <a:moveTo>
                  <a:pt x="0" y="0"/>
                </a:moveTo>
                <a:lnTo>
                  <a:pt x="9139002" y="0"/>
                </a:lnTo>
                <a:lnTo>
                  <a:pt x="9139002" y="9139002"/>
                </a:lnTo>
                <a:lnTo>
                  <a:pt x="0" y="9139002"/>
                </a:lnTo>
                <a:lnTo>
                  <a:pt x="0" y="0"/>
                </a:lnTo>
                <a:close/>
              </a:path>
            </a:pathLst>
          </a:custGeom>
          <a:blipFill>
            <a:blip r:embed="rId2">
              <a:alphaModFix amt="52000"/>
            </a:blip>
            <a:stretch>
              <a:fillRect/>
            </a:stretch>
          </a:blipFill>
        </p:spPr>
      </p:sp>
      <p:sp>
        <p:nvSpPr>
          <p:cNvPr id="1048654" name="TextBox 7"/>
          <p:cNvSpPr txBox="1"/>
          <p:nvPr/>
        </p:nvSpPr>
        <p:spPr>
          <a:xfrm>
            <a:off x="6603451" y="1028700"/>
            <a:ext cx="7276266" cy="1473201"/>
          </a:xfrm>
          <a:prstGeom prst="rect">
            <a:avLst/>
          </a:prstGeom>
        </p:spPr>
        <p:txBody>
          <a:bodyPr lIns="0" tIns="0" rIns="0" bIns="0" rtlCol="0" anchor="t">
            <a:spAutoFit/>
          </a:bodyPr>
          <a:lstStyle/>
          <a:p>
            <a:pPr algn="l">
              <a:lnSpc>
                <a:spcPts val="11645"/>
              </a:lnSpc>
            </a:pPr>
            <a:r>
              <a:rPr lang="en-US" sz="12388" b="1" spc="-607">
                <a:solidFill>
                  <a:srgbClr val="000000"/>
                </a:solidFill>
                <a:latin typeface="TT Hoves Bold"/>
                <a:ea typeface="TT Hoves Bold"/>
                <a:cs typeface="TT Hoves Bold"/>
                <a:sym typeface="TT Hoves Bold"/>
              </a:rPr>
              <a:t>Définition</a:t>
            </a:r>
          </a:p>
        </p:txBody>
      </p:sp>
      <p:grpSp>
        <p:nvGrpSpPr>
          <p:cNvPr id="54" name="Group 8"/>
          <p:cNvGrpSpPr/>
          <p:nvPr/>
        </p:nvGrpSpPr>
        <p:grpSpPr>
          <a:xfrm>
            <a:off x="1747573" y="-795948"/>
            <a:ext cx="2347040" cy="11878896"/>
            <a:chOff x="0" y="0"/>
            <a:chExt cx="618150" cy="3128598"/>
          </a:xfrm>
        </p:grpSpPr>
        <p:sp>
          <p:nvSpPr>
            <p:cNvPr id="1048655" name="Freeform 9"/>
            <p:cNvSpPr/>
            <p:nvPr/>
          </p:nvSpPr>
          <p:spPr>
            <a:xfrm>
              <a:off x="0" y="0"/>
              <a:ext cx="618150" cy="3128598"/>
            </a:xfrm>
            <a:custGeom>
              <a:avLst/>
              <a:gdLst/>
              <a:ahLst/>
              <a:cxnLst/>
              <a:rect l="l" t="t" r="r" b="b"/>
              <a:pathLst>
                <a:path w="618150" h="3128598">
                  <a:moveTo>
                    <a:pt x="0" y="0"/>
                  </a:moveTo>
                  <a:lnTo>
                    <a:pt x="618150" y="0"/>
                  </a:lnTo>
                  <a:lnTo>
                    <a:pt x="618150" y="3128598"/>
                  </a:lnTo>
                  <a:lnTo>
                    <a:pt x="0" y="3128598"/>
                  </a:lnTo>
                  <a:close/>
                </a:path>
              </a:pathLst>
            </a:custGeom>
            <a:solidFill>
              <a:srgbClr val="ACADFF"/>
            </a:solidFill>
          </p:spPr>
        </p:sp>
        <p:sp>
          <p:nvSpPr>
            <p:cNvPr id="1048656" name="TextBox 10"/>
            <p:cNvSpPr txBox="1"/>
            <p:nvPr/>
          </p:nvSpPr>
          <p:spPr>
            <a:xfrm>
              <a:off x="0" y="-57150"/>
              <a:ext cx="618150" cy="3185748"/>
            </a:xfrm>
            <a:prstGeom prst="rect">
              <a:avLst/>
            </a:prstGeom>
          </p:spPr>
          <p:txBody>
            <a:bodyPr lIns="50800" tIns="50800" rIns="50800" bIns="50800" rtlCol="0" anchor="ctr"/>
            <a:lstStyle/>
            <a:p>
              <a:pPr algn="ctr">
                <a:lnSpc>
                  <a:spcPts val="3639"/>
                </a:lnSpc>
              </a:pPr>
              <a:endParaRPr/>
            </a:p>
          </p:txBody>
        </p:sp>
      </p:grpSp>
      <p:pic>
        <p:nvPicPr>
          <p:cNvPr id="2097153" name="Image 2097152"/>
          <p:cNvPicPr>
            <a:picLocks/>
          </p:cNvPicPr>
          <p:nvPr/>
        </p:nvPicPr>
        <p:blipFill>
          <a:blip r:embed="rId3"/>
          <a:stretch>
            <a:fillRect/>
          </a:stretch>
        </p:blipFill>
        <p:spPr>
          <a:xfrm>
            <a:off x="-551348" y="-11704"/>
            <a:ext cx="5964881" cy="1028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57" name="Freeform 2"/>
          <p:cNvSpPr/>
          <p:nvPr/>
        </p:nvSpPr>
        <p:spPr>
          <a:xfrm>
            <a:off x="2629373" y="1816104"/>
            <a:ext cx="733836" cy="733836"/>
          </a:xfrm>
          <a:custGeom>
            <a:avLst/>
            <a:gdLst/>
            <a:ahLst/>
            <a:cxnLst/>
            <a:rect l="l" t="t" r="r" b="b"/>
            <a:pathLst>
              <a:path w="733836" h="733836">
                <a:moveTo>
                  <a:pt x="0" y="0"/>
                </a:moveTo>
                <a:lnTo>
                  <a:pt x="733836" y="0"/>
                </a:lnTo>
                <a:lnTo>
                  <a:pt x="733836" y="733836"/>
                </a:lnTo>
                <a:lnTo>
                  <a:pt x="0" y="733836"/>
                </a:lnTo>
                <a:lnTo>
                  <a:pt x="0" y="0"/>
                </a:lnTo>
                <a:close/>
              </a:path>
            </a:pathLst>
          </a:custGeom>
          <a:blipFill>
            <a:blip r:embed="rId2"/>
            <a:stretch>
              <a:fillRect/>
            </a:stretch>
          </a:blipFill>
        </p:spPr>
      </p:sp>
      <p:sp>
        <p:nvSpPr>
          <p:cNvPr id="1048658" name="Freeform 3"/>
          <p:cNvSpPr/>
          <p:nvPr/>
        </p:nvSpPr>
        <p:spPr>
          <a:xfrm>
            <a:off x="2614298" y="1813226"/>
            <a:ext cx="736714" cy="736714"/>
          </a:xfrm>
          <a:custGeom>
            <a:avLst/>
            <a:gdLst/>
            <a:ahLst/>
            <a:cxnLst/>
            <a:rect l="l" t="t" r="r" b="b"/>
            <a:pathLst>
              <a:path w="736714" h="736714">
                <a:moveTo>
                  <a:pt x="0" y="0"/>
                </a:moveTo>
                <a:lnTo>
                  <a:pt x="736714" y="0"/>
                </a:lnTo>
                <a:lnTo>
                  <a:pt x="736714" y="736714"/>
                </a:lnTo>
                <a:lnTo>
                  <a:pt x="0" y="736714"/>
                </a:lnTo>
                <a:lnTo>
                  <a:pt x="0" y="0"/>
                </a:lnTo>
                <a:close/>
              </a:path>
            </a:pathLst>
          </a:custGeom>
          <a:blipFill>
            <a:blip r:embed="rId3"/>
            <a:stretch>
              <a:fillRect/>
            </a:stretch>
          </a:blipFill>
        </p:spPr>
      </p:sp>
      <p:grpSp>
        <p:nvGrpSpPr>
          <p:cNvPr id="56" name="Group 4"/>
          <p:cNvGrpSpPr/>
          <p:nvPr/>
        </p:nvGrpSpPr>
        <p:grpSpPr>
          <a:xfrm>
            <a:off x="542289" y="2552819"/>
            <a:ext cx="4892870" cy="5439367"/>
            <a:chOff x="0" y="0"/>
            <a:chExt cx="1288657" cy="1432590"/>
          </a:xfrm>
        </p:grpSpPr>
        <p:sp>
          <p:nvSpPr>
            <p:cNvPr id="1048659" name="Freeform 5"/>
            <p:cNvSpPr/>
            <p:nvPr/>
          </p:nvSpPr>
          <p:spPr>
            <a:xfrm>
              <a:off x="0" y="0"/>
              <a:ext cx="1288657" cy="1432590"/>
            </a:xfrm>
            <a:custGeom>
              <a:avLst/>
              <a:gdLst/>
              <a:ahLst/>
              <a:cxnLst/>
              <a:rect l="l" t="t" r="r" b="b"/>
              <a:pathLst>
                <a:path w="1288657" h="1432590">
                  <a:moveTo>
                    <a:pt x="80697" y="0"/>
                  </a:moveTo>
                  <a:lnTo>
                    <a:pt x="1207960" y="0"/>
                  </a:lnTo>
                  <a:cubicBezTo>
                    <a:pt x="1229363" y="0"/>
                    <a:pt x="1249888" y="8502"/>
                    <a:pt x="1265022" y="23635"/>
                  </a:cubicBezTo>
                  <a:cubicBezTo>
                    <a:pt x="1280155" y="38769"/>
                    <a:pt x="1288657" y="59295"/>
                    <a:pt x="1288657" y="80697"/>
                  </a:cubicBezTo>
                  <a:lnTo>
                    <a:pt x="1288657" y="1351894"/>
                  </a:lnTo>
                  <a:cubicBezTo>
                    <a:pt x="1288657" y="1373296"/>
                    <a:pt x="1280155" y="1393821"/>
                    <a:pt x="1265022" y="1408955"/>
                  </a:cubicBezTo>
                  <a:cubicBezTo>
                    <a:pt x="1249888" y="1424088"/>
                    <a:pt x="1229363" y="1432590"/>
                    <a:pt x="1207960" y="1432590"/>
                  </a:cubicBezTo>
                  <a:lnTo>
                    <a:pt x="80697" y="1432590"/>
                  </a:lnTo>
                  <a:cubicBezTo>
                    <a:pt x="59295" y="1432590"/>
                    <a:pt x="38769" y="1424088"/>
                    <a:pt x="23635" y="1408955"/>
                  </a:cubicBezTo>
                  <a:cubicBezTo>
                    <a:pt x="8502" y="1393821"/>
                    <a:pt x="0" y="1373296"/>
                    <a:pt x="0" y="1351894"/>
                  </a:cubicBezTo>
                  <a:lnTo>
                    <a:pt x="0" y="80697"/>
                  </a:lnTo>
                  <a:cubicBezTo>
                    <a:pt x="0" y="59295"/>
                    <a:pt x="8502" y="38769"/>
                    <a:pt x="23635" y="23635"/>
                  </a:cubicBezTo>
                  <a:cubicBezTo>
                    <a:pt x="38769" y="8502"/>
                    <a:pt x="59295" y="0"/>
                    <a:pt x="80697" y="0"/>
                  </a:cubicBezTo>
                  <a:close/>
                </a:path>
              </a:pathLst>
            </a:custGeom>
            <a:solidFill>
              <a:srgbClr val="ACADFF"/>
            </a:solidFill>
          </p:spPr>
        </p:sp>
        <p:sp>
          <p:nvSpPr>
            <p:cNvPr id="1048660" name="TextBox 6"/>
            <p:cNvSpPr txBox="1"/>
            <p:nvPr/>
          </p:nvSpPr>
          <p:spPr>
            <a:xfrm>
              <a:off x="0" y="-104775"/>
              <a:ext cx="1288657" cy="1537365"/>
            </a:xfrm>
            <a:prstGeom prst="rect">
              <a:avLst/>
            </a:prstGeom>
          </p:spPr>
          <p:txBody>
            <a:bodyPr lIns="50800" tIns="50800" rIns="50800" bIns="50800" rtlCol="0" anchor="ctr"/>
            <a:lstStyle/>
            <a:p>
              <a:pPr algn="ctr">
                <a:lnSpc>
                  <a:spcPts val="3639"/>
                </a:lnSpc>
              </a:pPr>
              <a:r>
                <a:rPr lang="en-US" sz="2599" b="1">
                  <a:solidFill>
                    <a:srgbClr val="000000"/>
                  </a:solidFill>
                  <a:latin typeface="Futura Bold"/>
                  <a:ea typeface="Futura Bold"/>
                  <a:cs typeface="Futura Bold"/>
                  <a:sym typeface="Futura Bold"/>
                </a:rPr>
                <a:t>Production de médicaments : Utilisation de micro-organismes génétiquement modifiés pour produire des substances actives, comme l'insuline pour traiter le diabète, ou des anticorps monoclonaux pour le traitement de cancers.</a:t>
              </a:r>
            </a:p>
            <a:p>
              <a:pPr algn="ctr">
                <a:lnSpc>
                  <a:spcPts val="3639"/>
                </a:lnSpc>
              </a:pPr>
              <a:endParaRPr lang="en-US" sz="2599" b="1">
                <a:solidFill>
                  <a:srgbClr val="000000"/>
                </a:solidFill>
                <a:latin typeface="Futura Bold"/>
                <a:ea typeface="Futura Bold"/>
                <a:cs typeface="Futura Bold"/>
                <a:sym typeface="Futura Bold"/>
              </a:endParaRPr>
            </a:p>
          </p:txBody>
        </p:sp>
      </p:grpSp>
      <p:sp>
        <p:nvSpPr>
          <p:cNvPr id="1048661" name="Freeform 7"/>
          <p:cNvSpPr/>
          <p:nvPr/>
        </p:nvSpPr>
        <p:spPr>
          <a:xfrm>
            <a:off x="8770737" y="1895236"/>
            <a:ext cx="733836" cy="733836"/>
          </a:xfrm>
          <a:custGeom>
            <a:avLst/>
            <a:gdLst/>
            <a:ahLst/>
            <a:cxnLst/>
            <a:rect l="l" t="t" r="r" b="b"/>
            <a:pathLst>
              <a:path w="733836" h="733836">
                <a:moveTo>
                  <a:pt x="0" y="0"/>
                </a:moveTo>
                <a:lnTo>
                  <a:pt x="733836" y="0"/>
                </a:lnTo>
                <a:lnTo>
                  <a:pt x="733836" y="733836"/>
                </a:lnTo>
                <a:lnTo>
                  <a:pt x="0" y="733836"/>
                </a:lnTo>
                <a:lnTo>
                  <a:pt x="0" y="0"/>
                </a:lnTo>
                <a:close/>
              </a:path>
            </a:pathLst>
          </a:custGeom>
          <a:blipFill>
            <a:blip r:embed="rId2"/>
            <a:stretch>
              <a:fillRect/>
            </a:stretch>
          </a:blipFill>
        </p:spPr>
      </p:sp>
      <p:grpSp>
        <p:nvGrpSpPr>
          <p:cNvPr id="57" name="Group 8"/>
          <p:cNvGrpSpPr/>
          <p:nvPr/>
        </p:nvGrpSpPr>
        <p:grpSpPr>
          <a:xfrm>
            <a:off x="6858884" y="2629072"/>
            <a:ext cx="4570232" cy="5500045"/>
            <a:chOff x="0" y="0"/>
            <a:chExt cx="1203683" cy="1448571"/>
          </a:xfrm>
        </p:grpSpPr>
        <p:sp>
          <p:nvSpPr>
            <p:cNvPr id="1048662" name="Freeform 9"/>
            <p:cNvSpPr/>
            <p:nvPr/>
          </p:nvSpPr>
          <p:spPr>
            <a:xfrm>
              <a:off x="0" y="0"/>
              <a:ext cx="1203683" cy="1448571"/>
            </a:xfrm>
            <a:custGeom>
              <a:avLst/>
              <a:gdLst/>
              <a:ahLst/>
              <a:cxnLst/>
              <a:rect l="l" t="t" r="r" b="b"/>
              <a:pathLst>
                <a:path w="1203683" h="1448571">
                  <a:moveTo>
                    <a:pt x="86393" y="0"/>
                  </a:moveTo>
                  <a:lnTo>
                    <a:pt x="1117289" y="0"/>
                  </a:lnTo>
                  <a:cubicBezTo>
                    <a:pt x="1165003" y="0"/>
                    <a:pt x="1203683" y="38680"/>
                    <a:pt x="1203683" y="86393"/>
                  </a:cubicBezTo>
                  <a:lnTo>
                    <a:pt x="1203683" y="1362178"/>
                  </a:lnTo>
                  <a:cubicBezTo>
                    <a:pt x="1203683" y="1409892"/>
                    <a:pt x="1165003" y="1448571"/>
                    <a:pt x="1117289" y="1448571"/>
                  </a:cubicBezTo>
                  <a:lnTo>
                    <a:pt x="86393" y="1448571"/>
                  </a:lnTo>
                  <a:cubicBezTo>
                    <a:pt x="38680" y="1448571"/>
                    <a:pt x="0" y="1409892"/>
                    <a:pt x="0" y="1362178"/>
                  </a:cubicBezTo>
                  <a:lnTo>
                    <a:pt x="0" y="86393"/>
                  </a:lnTo>
                  <a:cubicBezTo>
                    <a:pt x="0" y="38680"/>
                    <a:pt x="38680" y="0"/>
                    <a:pt x="86393" y="0"/>
                  </a:cubicBezTo>
                  <a:close/>
                </a:path>
              </a:pathLst>
            </a:custGeom>
            <a:solidFill>
              <a:srgbClr val="ACADFF"/>
            </a:solidFill>
          </p:spPr>
        </p:sp>
        <p:sp>
          <p:nvSpPr>
            <p:cNvPr id="1048663" name="TextBox 10"/>
            <p:cNvSpPr txBox="1"/>
            <p:nvPr/>
          </p:nvSpPr>
          <p:spPr>
            <a:xfrm>
              <a:off x="0" y="-104775"/>
              <a:ext cx="1203683" cy="1553346"/>
            </a:xfrm>
            <a:prstGeom prst="rect">
              <a:avLst/>
            </a:prstGeom>
          </p:spPr>
          <p:txBody>
            <a:bodyPr lIns="50800" tIns="50800" rIns="50800" bIns="50800" rtlCol="0" anchor="ctr"/>
            <a:lstStyle/>
            <a:p>
              <a:pPr algn="ctr">
                <a:lnSpc>
                  <a:spcPts val="3639"/>
                </a:lnSpc>
              </a:pPr>
              <a:r>
                <a:rPr lang="en-US" sz="2599" b="1">
                  <a:solidFill>
                    <a:srgbClr val="000000"/>
                  </a:solidFill>
                  <a:latin typeface="Futura Bold"/>
                  <a:ea typeface="Futura Bold"/>
                  <a:cs typeface="Futura Bold"/>
                  <a:sym typeface="Futura Bold"/>
                </a:rPr>
                <a:t>Thérapie génique :</a:t>
              </a:r>
            </a:p>
            <a:p>
              <a:pPr algn="ctr">
                <a:lnSpc>
                  <a:spcPts val="3639"/>
                </a:lnSpc>
              </a:pPr>
              <a:r>
                <a:rPr lang="en-US" sz="2599" b="1">
                  <a:solidFill>
                    <a:srgbClr val="000000"/>
                  </a:solidFill>
                  <a:latin typeface="Futura Bold"/>
                  <a:ea typeface="Futura Bold"/>
                  <a:cs typeface="Futura Bold"/>
                  <a:sym typeface="Futura Bold"/>
                </a:rPr>
                <a:t> Techniques permettant de traiter ou de prévenir des maladies génétiques en introduisant, modifiant ou réparant des gènes à l'intérieur des cellules humaines.</a:t>
              </a:r>
            </a:p>
            <a:p>
              <a:pPr algn="ctr">
                <a:lnSpc>
                  <a:spcPts val="3639"/>
                </a:lnSpc>
              </a:pPr>
              <a:endParaRPr lang="en-US" sz="2599" b="1">
                <a:solidFill>
                  <a:srgbClr val="000000"/>
                </a:solidFill>
                <a:latin typeface="Futura Bold"/>
                <a:ea typeface="Futura Bold"/>
                <a:cs typeface="Futura Bold"/>
                <a:sym typeface="Futura Bold"/>
              </a:endParaRPr>
            </a:p>
          </p:txBody>
        </p:sp>
      </p:grpSp>
      <p:sp>
        <p:nvSpPr>
          <p:cNvPr id="1048664" name="Freeform 11"/>
          <p:cNvSpPr/>
          <p:nvPr/>
        </p:nvSpPr>
        <p:spPr>
          <a:xfrm>
            <a:off x="15090389" y="1895236"/>
            <a:ext cx="733836" cy="733836"/>
          </a:xfrm>
          <a:custGeom>
            <a:avLst/>
            <a:gdLst/>
            <a:ahLst/>
            <a:cxnLst/>
            <a:rect l="l" t="t" r="r" b="b"/>
            <a:pathLst>
              <a:path w="733836" h="733836">
                <a:moveTo>
                  <a:pt x="0" y="0"/>
                </a:moveTo>
                <a:lnTo>
                  <a:pt x="733836" y="0"/>
                </a:lnTo>
                <a:lnTo>
                  <a:pt x="733836" y="733836"/>
                </a:lnTo>
                <a:lnTo>
                  <a:pt x="0" y="733836"/>
                </a:lnTo>
                <a:lnTo>
                  <a:pt x="0" y="0"/>
                </a:lnTo>
                <a:close/>
              </a:path>
            </a:pathLst>
          </a:custGeom>
          <a:blipFill>
            <a:blip r:embed="rId2"/>
            <a:stretch>
              <a:fillRect/>
            </a:stretch>
          </a:blipFill>
        </p:spPr>
      </p:sp>
      <p:grpSp>
        <p:nvGrpSpPr>
          <p:cNvPr id="58" name="Group 12"/>
          <p:cNvGrpSpPr/>
          <p:nvPr/>
        </p:nvGrpSpPr>
        <p:grpSpPr>
          <a:xfrm>
            <a:off x="13172191" y="2613497"/>
            <a:ext cx="4570232" cy="5439367"/>
            <a:chOff x="0" y="0"/>
            <a:chExt cx="1203683" cy="1432590"/>
          </a:xfrm>
        </p:grpSpPr>
        <p:sp>
          <p:nvSpPr>
            <p:cNvPr id="1048665" name="Freeform 13"/>
            <p:cNvSpPr/>
            <p:nvPr/>
          </p:nvSpPr>
          <p:spPr>
            <a:xfrm>
              <a:off x="0" y="0"/>
              <a:ext cx="1203683" cy="1432590"/>
            </a:xfrm>
            <a:custGeom>
              <a:avLst/>
              <a:gdLst/>
              <a:ahLst/>
              <a:cxnLst/>
              <a:rect l="l" t="t" r="r" b="b"/>
              <a:pathLst>
                <a:path w="1203683" h="1432590">
                  <a:moveTo>
                    <a:pt x="86393" y="0"/>
                  </a:moveTo>
                  <a:lnTo>
                    <a:pt x="1117289" y="0"/>
                  </a:lnTo>
                  <a:cubicBezTo>
                    <a:pt x="1165003" y="0"/>
                    <a:pt x="1203683" y="38680"/>
                    <a:pt x="1203683" y="86393"/>
                  </a:cubicBezTo>
                  <a:lnTo>
                    <a:pt x="1203683" y="1346197"/>
                  </a:lnTo>
                  <a:cubicBezTo>
                    <a:pt x="1203683" y="1393911"/>
                    <a:pt x="1165003" y="1432590"/>
                    <a:pt x="1117289" y="1432590"/>
                  </a:cubicBezTo>
                  <a:lnTo>
                    <a:pt x="86393" y="1432590"/>
                  </a:lnTo>
                  <a:cubicBezTo>
                    <a:pt x="38680" y="1432590"/>
                    <a:pt x="0" y="1393911"/>
                    <a:pt x="0" y="1346197"/>
                  </a:cubicBezTo>
                  <a:lnTo>
                    <a:pt x="0" y="86393"/>
                  </a:lnTo>
                  <a:cubicBezTo>
                    <a:pt x="0" y="38680"/>
                    <a:pt x="38680" y="0"/>
                    <a:pt x="86393" y="0"/>
                  </a:cubicBezTo>
                  <a:close/>
                </a:path>
              </a:pathLst>
            </a:custGeom>
            <a:solidFill>
              <a:srgbClr val="ACADFF"/>
            </a:solidFill>
          </p:spPr>
        </p:sp>
        <p:sp>
          <p:nvSpPr>
            <p:cNvPr id="1048666" name="TextBox 14"/>
            <p:cNvSpPr txBox="1"/>
            <p:nvPr/>
          </p:nvSpPr>
          <p:spPr>
            <a:xfrm>
              <a:off x="0" y="-104775"/>
              <a:ext cx="1203683" cy="1537365"/>
            </a:xfrm>
            <a:prstGeom prst="rect">
              <a:avLst/>
            </a:prstGeom>
          </p:spPr>
          <p:txBody>
            <a:bodyPr lIns="50800" tIns="50800" rIns="50800" bIns="50800" rtlCol="0" anchor="ctr"/>
            <a:lstStyle/>
            <a:p>
              <a:pPr algn="ctr">
                <a:lnSpc>
                  <a:spcPts val="3639"/>
                </a:lnSpc>
              </a:pPr>
              <a:r>
                <a:rPr lang="en-US" sz="2599" b="1">
                  <a:solidFill>
                    <a:srgbClr val="000000"/>
                  </a:solidFill>
                  <a:latin typeface="Futura Bold"/>
                  <a:ea typeface="Futura Bold"/>
                  <a:cs typeface="Futura Bold"/>
                  <a:sym typeface="Futura Bold"/>
                </a:rPr>
                <a:t>Vaccins : </a:t>
              </a:r>
            </a:p>
            <a:p>
              <a:pPr algn="ctr">
                <a:lnSpc>
                  <a:spcPts val="3639"/>
                </a:lnSpc>
              </a:pPr>
              <a:r>
                <a:rPr lang="en-US" sz="2599" b="1">
                  <a:solidFill>
                    <a:srgbClr val="000000"/>
                  </a:solidFill>
                  <a:latin typeface="Futura Bold"/>
                  <a:ea typeface="Futura Bold"/>
                  <a:cs typeface="Futura Bold"/>
                  <a:sym typeface="Futura Bold"/>
                </a:rPr>
                <a:t>Développement de vaccins recombinants, comme ceux contre le cancer ou les maladies infectieuses, en utilisant des techniques biotechnologiques pour produire des antigènes spécifiques.</a:t>
              </a:r>
            </a:p>
            <a:p>
              <a:pPr algn="ctr">
                <a:lnSpc>
                  <a:spcPts val="3639"/>
                </a:lnSpc>
              </a:pPr>
              <a:endParaRPr lang="en-US" sz="2599" b="1">
                <a:solidFill>
                  <a:srgbClr val="000000"/>
                </a:solidFill>
                <a:latin typeface="Futura Bold"/>
                <a:ea typeface="Futura Bold"/>
                <a:cs typeface="Futura Bold"/>
                <a:sym typeface="Futura Bold"/>
              </a:endParaRPr>
            </a:p>
          </p:txBody>
        </p:sp>
      </p:grpSp>
      <p:sp>
        <p:nvSpPr>
          <p:cNvPr id="1048667" name="Freeform 15"/>
          <p:cNvSpPr/>
          <p:nvPr/>
        </p:nvSpPr>
        <p:spPr>
          <a:xfrm>
            <a:off x="8761335" y="1895236"/>
            <a:ext cx="743238" cy="743238"/>
          </a:xfrm>
          <a:custGeom>
            <a:avLst/>
            <a:gdLst/>
            <a:ahLst/>
            <a:cxnLst/>
            <a:rect l="l" t="t" r="r" b="b"/>
            <a:pathLst>
              <a:path w="743238" h="743238">
                <a:moveTo>
                  <a:pt x="0" y="0"/>
                </a:moveTo>
                <a:lnTo>
                  <a:pt x="743238" y="0"/>
                </a:lnTo>
                <a:lnTo>
                  <a:pt x="743238" y="743238"/>
                </a:lnTo>
                <a:lnTo>
                  <a:pt x="0" y="743238"/>
                </a:lnTo>
                <a:lnTo>
                  <a:pt x="0" y="0"/>
                </a:lnTo>
                <a:close/>
              </a:path>
            </a:pathLst>
          </a:custGeom>
          <a:blipFill>
            <a:blip r:embed="rId4"/>
            <a:stretch>
              <a:fillRect/>
            </a:stretch>
          </a:blipFill>
        </p:spPr>
      </p:sp>
      <p:sp>
        <p:nvSpPr>
          <p:cNvPr id="1048668" name="Freeform 16"/>
          <p:cNvSpPr/>
          <p:nvPr/>
        </p:nvSpPr>
        <p:spPr>
          <a:xfrm>
            <a:off x="15090806" y="1895236"/>
            <a:ext cx="733419" cy="733419"/>
          </a:xfrm>
          <a:custGeom>
            <a:avLst/>
            <a:gdLst/>
            <a:ahLst/>
            <a:cxnLst/>
            <a:rect l="l" t="t" r="r" b="b"/>
            <a:pathLst>
              <a:path w="733419" h="733419">
                <a:moveTo>
                  <a:pt x="0" y="0"/>
                </a:moveTo>
                <a:lnTo>
                  <a:pt x="733419" y="0"/>
                </a:lnTo>
                <a:lnTo>
                  <a:pt x="733419" y="733419"/>
                </a:lnTo>
                <a:lnTo>
                  <a:pt x="0" y="733419"/>
                </a:lnTo>
                <a:lnTo>
                  <a:pt x="0" y="0"/>
                </a:lnTo>
                <a:close/>
              </a:path>
            </a:pathLst>
          </a:custGeom>
          <a:blipFill>
            <a:blip r:embed="rId5"/>
            <a:stretch>
              <a:fillRect/>
            </a:stretch>
          </a:blipFill>
        </p:spPr>
      </p:sp>
      <p:sp>
        <p:nvSpPr>
          <p:cNvPr id="1048669" name="Freeform 17"/>
          <p:cNvSpPr/>
          <p:nvPr/>
        </p:nvSpPr>
        <p:spPr>
          <a:xfrm>
            <a:off x="13819873" y="8316657"/>
            <a:ext cx="3107396" cy="1864437"/>
          </a:xfrm>
          <a:custGeom>
            <a:avLst/>
            <a:gdLst/>
            <a:ahLst/>
            <a:cxnLst/>
            <a:rect l="l" t="t" r="r" b="b"/>
            <a:pathLst>
              <a:path w="3107396" h="1864437">
                <a:moveTo>
                  <a:pt x="0" y="0"/>
                </a:moveTo>
                <a:lnTo>
                  <a:pt x="3107396" y="0"/>
                </a:lnTo>
                <a:lnTo>
                  <a:pt x="3107396" y="1864437"/>
                </a:lnTo>
                <a:lnTo>
                  <a:pt x="0" y="1864437"/>
                </a:lnTo>
                <a:lnTo>
                  <a:pt x="0" y="0"/>
                </a:lnTo>
                <a:close/>
              </a:path>
            </a:pathLst>
          </a:custGeom>
          <a:blipFill>
            <a:blip r:embed="rId6"/>
            <a:stretch>
              <a:fillRect/>
            </a:stretch>
          </a:blipFill>
        </p:spPr>
      </p:sp>
      <p:sp>
        <p:nvSpPr>
          <p:cNvPr id="1048670" name="Freeform 18"/>
          <p:cNvSpPr/>
          <p:nvPr/>
        </p:nvSpPr>
        <p:spPr>
          <a:xfrm>
            <a:off x="7639910" y="8316657"/>
            <a:ext cx="2986088" cy="1676897"/>
          </a:xfrm>
          <a:custGeom>
            <a:avLst/>
            <a:gdLst/>
            <a:ahLst/>
            <a:cxnLst/>
            <a:rect l="l" t="t" r="r" b="b"/>
            <a:pathLst>
              <a:path w="2986088" h="1676897">
                <a:moveTo>
                  <a:pt x="0" y="0"/>
                </a:moveTo>
                <a:lnTo>
                  <a:pt x="2986088" y="0"/>
                </a:lnTo>
                <a:lnTo>
                  <a:pt x="2986088" y="1676897"/>
                </a:lnTo>
                <a:lnTo>
                  <a:pt x="0" y="1676897"/>
                </a:lnTo>
                <a:lnTo>
                  <a:pt x="0" y="0"/>
                </a:lnTo>
                <a:close/>
              </a:path>
            </a:pathLst>
          </a:custGeom>
          <a:blipFill>
            <a:blip r:embed="rId7"/>
            <a:stretch>
              <a:fillRect/>
            </a:stretch>
          </a:blipFill>
        </p:spPr>
      </p:sp>
      <p:sp>
        <p:nvSpPr>
          <p:cNvPr id="1048671" name="TextBox 19"/>
          <p:cNvSpPr txBox="1"/>
          <p:nvPr/>
        </p:nvSpPr>
        <p:spPr>
          <a:xfrm>
            <a:off x="1028700" y="629637"/>
            <a:ext cx="15898570" cy="850901"/>
          </a:xfrm>
          <a:prstGeom prst="rect">
            <a:avLst/>
          </a:prstGeom>
        </p:spPr>
        <p:txBody>
          <a:bodyPr lIns="0" tIns="0" rIns="0" bIns="0" rtlCol="0" anchor="t">
            <a:spAutoFit/>
          </a:bodyPr>
          <a:lstStyle/>
          <a:p>
            <a:pPr algn="l">
              <a:lnSpc>
                <a:spcPts val="6716"/>
              </a:lnSpc>
            </a:pPr>
            <a:r>
              <a:rPr lang="en-US" sz="6396" b="1" spc="-313">
                <a:solidFill>
                  <a:srgbClr val="000000"/>
                </a:solidFill>
                <a:latin typeface="TT Hoves Bold"/>
                <a:ea typeface="TT Hoves Bold"/>
                <a:cs typeface="TT Hoves Bold"/>
                <a:sym typeface="TT Hoves Bold"/>
              </a:rPr>
              <a:t>Les applications de la biotechnologie rouge</a:t>
            </a:r>
          </a:p>
        </p:txBody>
      </p:sp>
      <p:pic>
        <p:nvPicPr>
          <p:cNvPr id="2097154" name="Image 2097153"/>
          <p:cNvPicPr>
            <a:picLocks/>
          </p:cNvPicPr>
          <p:nvPr/>
        </p:nvPicPr>
        <p:blipFill>
          <a:blip r:embed="rId8"/>
          <a:stretch>
            <a:fillRect/>
          </a:stretch>
        </p:blipFill>
        <p:spPr>
          <a:xfrm>
            <a:off x="1028700" y="8316657"/>
            <a:ext cx="3342904" cy="18685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048672" name="Freeform 2"/>
          <p:cNvSpPr/>
          <p:nvPr/>
        </p:nvSpPr>
        <p:spPr>
          <a:xfrm>
            <a:off x="2462131" y="2026560"/>
            <a:ext cx="733836" cy="733836"/>
          </a:xfrm>
          <a:custGeom>
            <a:avLst/>
            <a:gdLst/>
            <a:ahLst/>
            <a:cxnLst/>
            <a:rect l="l" t="t" r="r" b="b"/>
            <a:pathLst>
              <a:path w="733836" h="733836">
                <a:moveTo>
                  <a:pt x="0" y="0"/>
                </a:moveTo>
                <a:lnTo>
                  <a:pt x="733836" y="0"/>
                </a:lnTo>
                <a:lnTo>
                  <a:pt x="733836" y="733836"/>
                </a:lnTo>
                <a:lnTo>
                  <a:pt x="0" y="733836"/>
                </a:lnTo>
                <a:lnTo>
                  <a:pt x="0" y="0"/>
                </a:lnTo>
                <a:close/>
              </a:path>
            </a:pathLst>
          </a:custGeom>
          <a:blipFill>
            <a:blip r:embed="rId2"/>
            <a:stretch>
              <a:fillRect/>
            </a:stretch>
          </a:blipFill>
        </p:spPr>
      </p:sp>
      <p:grpSp>
        <p:nvGrpSpPr>
          <p:cNvPr id="60" name="Group 3"/>
          <p:cNvGrpSpPr/>
          <p:nvPr/>
        </p:nvGrpSpPr>
        <p:grpSpPr>
          <a:xfrm>
            <a:off x="543933" y="2760396"/>
            <a:ext cx="4570232" cy="5439367"/>
            <a:chOff x="0" y="0"/>
            <a:chExt cx="1203683" cy="1432590"/>
          </a:xfrm>
        </p:grpSpPr>
        <p:sp>
          <p:nvSpPr>
            <p:cNvPr id="1048673" name="Freeform 4"/>
            <p:cNvSpPr/>
            <p:nvPr/>
          </p:nvSpPr>
          <p:spPr>
            <a:xfrm>
              <a:off x="0" y="0"/>
              <a:ext cx="1203683" cy="1432590"/>
            </a:xfrm>
            <a:custGeom>
              <a:avLst/>
              <a:gdLst/>
              <a:ahLst/>
              <a:cxnLst/>
              <a:rect l="l" t="t" r="r" b="b"/>
              <a:pathLst>
                <a:path w="1203683" h="1432590">
                  <a:moveTo>
                    <a:pt x="86393" y="0"/>
                  </a:moveTo>
                  <a:lnTo>
                    <a:pt x="1117289" y="0"/>
                  </a:lnTo>
                  <a:cubicBezTo>
                    <a:pt x="1165003" y="0"/>
                    <a:pt x="1203683" y="38680"/>
                    <a:pt x="1203683" y="86393"/>
                  </a:cubicBezTo>
                  <a:lnTo>
                    <a:pt x="1203683" y="1346197"/>
                  </a:lnTo>
                  <a:cubicBezTo>
                    <a:pt x="1203683" y="1393911"/>
                    <a:pt x="1165003" y="1432590"/>
                    <a:pt x="1117289" y="1432590"/>
                  </a:cubicBezTo>
                  <a:lnTo>
                    <a:pt x="86393" y="1432590"/>
                  </a:lnTo>
                  <a:cubicBezTo>
                    <a:pt x="38680" y="1432590"/>
                    <a:pt x="0" y="1393911"/>
                    <a:pt x="0" y="1346197"/>
                  </a:cubicBezTo>
                  <a:lnTo>
                    <a:pt x="0" y="86393"/>
                  </a:lnTo>
                  <a:cubicBezTo>
                    <a:pt x="0" y="38680"/>
                    <a:pt x="38680" y="0"/>
                    <a:pt x="86393" y="0"/>
                  </a:cubicBezTo>
                  <a:close/>
                </a:path>
              </a:pathLst>
            </a:custGeom>
            <a:solidFill>
              <a:srgbClr val="ACADFF"/>
            </a:solidFill>
          </p:spPr>
        </p:sp>
        <p:sp>
          <p:nvSpPr>
            <p:cNvPr id="1048674" name="TextBox 5"/>
            <p:cNvSpPr txBox="1"/>
            <p:nvPr/>
          </p:nvSpPr>
          <p:spPr>
            <a:xfrm>
              <a:off x="0" y="-104775"/>
              <a:ext cx="1203683" cy="1537365"/>
            </a:xfrm>
            <a:prstGeom prst="rect">
              <a:avLst/>
            </a:prstGeom>
          </p:spPr>
          <p:txBody>
            <a:bodyPr lIns="50800" tIns="50800" rIns="50800" bIns="50800" rtlCol="0" anchor="ctr"/>
            <a:lstStyle/>
            <a:p>
              <a:pPr algn="ctr">
                <a:lnSpc>
                  <a:spcPts val="3639"/>
                </a:lnSpc>
              </a:pPr>
              <a:r>
                <a:rPr lang="en-US" sz="2599" b="1">
                  <a:solidFill>
                    <a:srgbClr val="000000"/>
                  </a:solidFill>
                  <a:latin typeface="Futura Bold"/>
                  <a:ea typeface="Futura Bold"/>
                  <a:cs typeface="Futura Bold"/>
                  <a:sym typeface="Futura Bold"/>
                </a:rPr>
                <a:t>Diagnostic médical :</a:t>
              </a:r>
            </a:p>
            <a:p>
              <a:pPr algn="ctr">
                <a:lnSpc>
                  <a:spcPts val="3639"/>
                </a:lnSpc>
              </a:pPr>
              <a:r>
                <a:rPr lang="en-US" sz="2599" b="1">
                  <a:solidFill>
                    <a:srgbClr val="000000"/>
                  </a:solidFill>
                  <a:latin typeface="Futura Bold"/>
                  <a:ea typeface="Futura Bold"/>
                  <a:cs typeface="Futura Bold"/>
                  <a:sym typeface="Futura Bold"/>
                </a:rPr>
                <a:t> Les biotechnologies rouges permettent également la mise au point de tests diagnostiques plus précis, comme les tests PCR pour la détection des infections, ou les biomarqueurs pour des maladies comme le cancer.</a:t>
              </a:r>
            </a:p>
            <a:p>
              <a:pPr algn="ctr">
                <a:lnSpc>
                  <a:spcPts val="3639"/>
                </a:lnSpc>
              </a:pPr>
              <a:endParaRPr lang="en-US" sz="2599" b="1">
                <a:solidFill>
                  <a:srgbClr val="000000"/>
                </a:solidFill>
                <a:latin typeface="Futura Bold"/>
                <a:ea typeface="Futura Bold"/>
                <a:cs typeface="Futura Bold"/>
                <a:sym typeface="Futura Bold"/>
              </a:endParaRPr>
            </a:p>
          </p:txBody>
        </p:sp>
      </p:grpSp>
      <p:sp>
        <p:nvSpPr>
          <p:cNvPr id="1048675" name="Freeform 6"/>
          <p:cNvSpPr/>
          <p:nvPr/>
        </p:nvSpPr>
        <p:spPr>
          <a:xfrm>
            <a:off x="8612710" y="2026560"/>
            <a:ext cx="733836" cy="733836"/>
          </a:xfrm>
          <a:custGeom>
            <a:avLst/>
            <a:gdLst/>
            <a:ahLst/>
            <a:cxnLst/>
            <a:rect l="l" t="t" r="r" b="b"/>
            <a:pathLst>
              <a:path w="733836" h="733836">
                <a:moveTo>
                  <a:pt x="0" y="0"/>
                </a:moveTo>
                <a:lnTo>
                  <a:pt x="733836" y="0"/>
                </a:lnTo>
                <a:lnTo>
                  <a:pt x="733836" y="733836"/>
                </a:lnTo>
                <a:lnTo>
                  <a:pt x="0" y="733836"/>
                </a:lnTo>
                <a:lnTo>
                  <a:pt x="0" y="0"/>
                </a:lnTo>
                <a:close/>
              </a:path>
            </a:pathLst>
          </a:custGeom>
          <a:blipFill>
            <a:blip r:embed="rId2"/>
            <a:stretch>
              <a:fillRect/>
            </a:stretch>
          </a:blipFill>
        </p:spPr>
      </p:sp>
      <p:grpSp>
        <p:nvGrpSpPr>
          <p:cNvPr id="61" name="Group 7"/>
          <p:cNvGrpSpPr/>
          <p:nvPr/>
        </p:nvGrpSpPr>
        <p:grpSpPr>
          <a:xfrm>
            <a:off x="6860527" y="2760396"/>
            <a:ext cx="4570232" cy="5439367"/>
            <a:chOff x="0" y="0"/>
            <a:chExt cx="1203683" cy="1432590"/>
          </a:xfrm>
        </p:grpSpPr>
        <p:sp>
          <p:nvSpPr>
            <p:cNvPr id="1048676" name="Freeform 8"/>
            <p:cNvSpPr/>
            <p:nvPr/>
          </p:nvSpPr>
          <p:spPr>
            <a:xfrm>
              <a:off x="0" y="0"/>
              <a:ext cx="1203683" cy="1432590"/>
            </a:xfrm>
            <a:custGeom>
              <a:avLst/>
              <a:gdLst/>
              <a:ahLst/>
              <a:cxnLst/>
              <a:rect l="l" t="t" r="r" b="b"/>
              <a:pathLst>
                <a:path w="1203683" h="1432590">
                  <a:moveTo>
                    <a:pt x="86393" y="0"/>
                  </a:moveTo>
                  <a:lnTo>
                    <a:pt x="1117289" y="0"/>
                  </a:lnTo>
                  <a:cubicBezTo>
                    <a:pt x="1165003" y="0"/>
                    <a:pt x="1203683" y="38680"/>
                    <a:pt x="1203683" y="86393"/>
                  </a:cubicBezTo>
                  <a:lnTo>
                    <a:pt x="1203683" y="1346197"/>
                  </a:lnTo>
                  <a:cubicBezTo>
                    <a:pt x="1203683" y="1393911"/>
                    <a:pt x="1165003" y="1432590"/>
                    <a:pt x="1117289" y="1432590"/>
                  </a:cubicBezTo>
                  <a:lnTo>
                    <a:pt x="86393" y="1432590"/>
                  </a:lnTo>
                  <a:cubicBezTo>
                    <a:pt x="38680" y="1432590"/>
                    <a:pt x="0" y="1393911"/>
                    <a:pt x="0" y="1346197"/>
                  </a:cubicBezTo>
                  <a:lnTo>
                    <a:pt x="0" y="86393"/>
                  </a:lnTo>
                  <a:cubicBezTo>
                    <a:pt x="0" y="38680"/>
                    <a:pt x="38680" y="0"/>
                    <a:pt x="86393" y="0"/>
                  </a:cubicBezTo>
                  <a:close/>
                </a:path>
              </a:pathLst>
            </a:custGeom>
            <a:solidFill>
              <a:srgbClr val="ACADFF"/>
            </a:solidFill>
          </p:spPr>
        </p:sp>
        <p:sp>
          <p:nvSpPr>
            <p:cNvPr id="1048677" name="TextBox 9"/>
            <p:cNvSpPr txBox="1"/>
            <p:nvPr/>
          </p:nvSpPr>
          <p:spPr>
            <a:xfrm>
              <a:off x="0" y="-104775"/>
              <a:ext cx="1203683" cy="1537365"/>
            </a:xfrm>
            <a:prstGeom prst="rect">
              <a:avLst/>
            </a:prstGeom>
          </p:spPr>
          <p:txBody>
            <a:bodyPr lIns="50800" tIns="50800" rIns="50800" bIns="50800" rtlCol="0" anchor="ctr"/>
            <a:lstStyle/>
            <a:p>
              <a:pPr algn="ctr">
                <a:lnSpc>
                  <a:spcPts val="3639"/>
                </a:lnSpc>
              </a:pPr>
              <a:r>
                <a:rPr lang="en-US" sz="2599" b="1">
                  <a:solidFill>
                    <a:srgbClr val="000000"/>
                  </a:solidFill>
                  <a:latin typeface="Futura Bold"/>
                  <a:ea typeface="Futura Bold"/>
                  <a:cs typeface="Futura Bold"/>
                  <a:sym typeface="Futura Bold"/>
                </a:rPr>
                <a:t>Biofabrication de protéines thérapeutiques :</a:t>
              </a:r>
            </a:p>
            <a:p>
              <a:pPr algn="ctr">
                <a:lnSpc>
                  <a:spcPts val="3639"/>
                </a:lnSpc>
              </a:pPr>
              <a:r>
                <a:rPr lang="en-US" sz="2599" b="1">
                  <a:solidFill>
                    <a:srgbClr val="000000"/>
                  </a:solidFill>
                  <a:latin typeface="Futura Bold"/>
                  <a:ea typeface="Futura Bold"/>
                  <a:cs typeface="Futura Bold"/>
                  <a:sym typeface="Futura Bold"/>
                </a:rPr>
                <a:t> Par exemple, la production d'hormones, de facteurs de croissance ou d'enzymes utilisées dans des traitements médicaux spécifiques.</a:t>
              </a:r>
            </a:p>
            <a:p>
              <a:pPr algn="ctr">
                <a:lnSpc>
                  <a:spcPts val="3639"/>
                </a:lnSpc>
              </a:pPr>
              <a:endParaRPr lang="en-US" sz="2599" b="1">
                <a:solidFill>
                  <a:srgbClr val="000000"/>
                </a:solidFill>
                <a:latin typeface="Futura Bold"/>
                <a:ea typeface="Futura Bold"/>
                <a:cs typeface="Futura Bold"/>
                <a:sym typeface="Futura Bold"/>
              </a:endParaRPr>
            </a:p>
          </p:txBody>
        </p:sp>
      </p:grpSp>
      <p:sp>
        <p:nvSpPr>
          <p:cNvPr id="1048678" name="Freeform 10"/>
          <p:cNvSpPr/>
          <p:nvPr/>
        </p:nvSpPr>
        <p:spPr>
          <a:xfrm>
            <a:off x="14926018" y="2087238"/>
            <a:ext cx="733836" cy="733836"/>
          </a:xfrm>
          <a:custGeom>
            <a:avLst/>
            <a:gdLst/>
            <a:ahLst/>
            <a:cxnLst/>
            <a:rect l="l" t="t" r="r" b="b"/>
            <a:pathLst>
              <a:path w="733836" h="733836">
                <a:moveTo>
                  <a:pt x="0" y="0"/>
                </a:moveTo>
                <a:lnTo>
                  <a:pt x="733836" y="0"/>
                </a:lnTo>
                <a:lnTo>
                  <a:pt x="733836" y="733836"/>
                </a:lnTo>
                <a:lnTo>
                  <a:pt x="0" y="733836"/>
                </a:lnTo>
                <a:lnTo>
                  <a:pt x="0" y="0"/>
                </a:lnTo>
                <a:close/>
              </a:path>
            </a:pathLst>
          </a:custGeom>
          <a:blipFill>
            <a:blip r:embed="rId2"/>
            <a:stretch>
              <a:fillRect/>
            </a:stretch>
          </a:blipFill>
        </p:spPr>
      </p:sp>
      <p:grpSp>
        <p:nvGrpSpPr>
          <p:cNvPr id="62" name="Group 11"/>
          <p:cNvGrpSpPr/>
          <p:nvPr/>
        </p:nvGrpSpPr>
        <p:grpSpPr>
          <a:xfrm>
            <a:off x="13173835" y="2821074"/>
            <a:ext cx="4570232" cy="5439367"/>
            <a:chOff x="0" y="0"/>
            <a:chExt cx="1203683" cy="1432590"/>
          </a:xfrm>
        </p:grpSpPr>
        <p:sp>
          <p:nvSpPr>
            <p:cNvPr id="1048679" name="Freeform 12"/>
            <p:cNvSpPr/>
            <p:nvPr/>
          </p:nvSpPr>
          <p:spPr>
            <a:xfrm>
              <a:off x="0" y="0"/>
              <a:ext cx="1203683" cy="1432590"/>
            </a:xfrm>
            <a:custGeom>
              <a:avLst/>
              <a:gdLst/>
              <a:ahLst/>
              <a:cxnLst/>
              <a:rect l="l" t="t" r="r" b="b"/>
              <a:pathLst>
                <a:path w="1203683" h="1432590">
                  <a:moveTo>
                    <a:pt x="86393" y="0"/>
                  </a:moveTo>
                  <a:lnTo>
                    <a:pt x="1117289" y="0"/>
                  </a:lnTo>
                  <a:cubicBezTo>
                    <a:pt x="1165003" y="0"/>
                    <a:pt x="1203683" y="38680"/>
                    <a:pt x="1203683" y="86393"/>
                  </a:cubicBezTo>
                  <a:lnTo>
                    <a:pt x="1203683" y="1346197"/>
                  </a:lnTo>
                  <a:cubicBezTo>
                    <a:pt x="1203683" y="1393911"/>
                    <a:pt x="1165003" y="1432590"/>
                    <a:pt x="1117289" y="1432590"/>
                  </a:cubicBezTo>
                  <a:lnTo>
                    <a:pt x="86393" y="1432590"/>
                  </a:lnTo>
                  <a:cubicBezTo>
                    <a:pt x="38680" y="1432590"/>
                    <a:pt x="0" y="1393911"/>
                    <a:pt x="0" y="1346197"/>
                  </a:cubicBezTo>
                  <a:lnTo>
                    <a:pt x="0" y="86393"/>
                  </a:lnTo>
                  <a:cubicBezTo>
                    <a:pt x="0" y="38680"/>
                    <a:pt x="38680" y="0"/>
                    <a:pt x="86393" y="0"/>
                  </a:cubicBezTo>
                  <a:close/>
                </a:path>
              </a:pathLst>
            </a:custGeom>
            <a:solidFill>
              <a:srgbClr val="ACADFF"/>
            </a:solidFill>
          </p:spPr>
        </p:sp>
        <p:sp>
          <p:nvSpPr>
            <p:cNvPr id="1048680" name="TextBox 13"/>
            <p:cNvSpPr txBox="1"/>
            <p:nvPr/>
          </p:nvSpPr>
          <p:spPr>
            <a:xfrm>
              <a:off x="0" y="-104775"/>
              <a:ext cx="1203683" cy="1537365"/>
            </a:xfrm>
            <a:prstGeom prst="rect">
              <a:avLst/>
            </a:prstGeom>
          </p:spPr>
          <p:txBody>
            <a:bodyPr lIns="50800" tIns="50800" rIns="50800" bIns="50800" rtlCol="0" anchor="ctr"/>
            <a:lstStyle/>
            <a:p>
              <a:pPr algn="ctr">
                <a:lnSpc>
                  <a:spcPts val="3639"/>
                </a:lnSpc>
              </a:pPr>
              <a:r>
                <a:rPr lang="en-US" sz="2599" b="1">
                  <a:solidFill>
                    <a:srgbClr val="000000"/>
                  </a:solidFill>
                  <a:latin typeface="Futura Bold"/>
                  <a:ea typeface="Futura Bold"/>
                  <a:cs typeface="Futura Bold"/>
                  <a:sym typeface="Futura Bold"/>
                </a:rPr>
                <a:t>Médecine régénérative : Applications visant à réparer ou remplacer des tissus et des organes endommagés à l'aide de cellules souches et de biotechnologies avancées.</a:t>
              </a:r>
            </a:p>
            <a:p>
              <a:pPr algn="ctr">
                <a:lnSpc>
                  <a:spcPts val="3639"/>
                </a:lnSpc>
              </a:pPr>
              <a:endParaRPr lang="en-US" sz="2599" b="1">
                <a:solidFill>
                  <a:srgbClr val="000000"/>
                </a:solidFill>
                <a:latin typeface="Futura Bold"/>
                <a:ea typeface="Futura Bold"/>
                <a:cs typeface="Futura Bold"/>
                <a:sym typeface="Futura Bold"/>
              </a:endParaRPr>
            </a:p>
          </p:txBody>
        </p:sp>
      </p:grpSp>
      <p:sp>
        <p:nvSpPr>
          <p:cNvPr id="1048681" name="Freeform 14"/>
          <p:cNvSpPr/>
          <p:nvPr/>
        </p:nvSpPr>
        <p:spPr>
          <a:xfrm>
            <a:off x="14926435" y="2102885"/>
            <a:ext cx="718189" cy="718189"/>
          </a:xfrm>
          <a:custGeom>
            <a:avLst/>
            <a:gdLst/>
            <a:ahLst/>
            <a:cxnLst/>
            <a:rect l="l" t="t" r="r" b="b"/>
            <a:pathLst>
              <a:path w="718189" h="718189">
                <a:moveTo>
                  <a:pt x="0" y="0"/>
                </a:moveTo>
                <a:lnTo>
                  <a:pt x="718188" y="0"/>
                </a:lnTo>
                <a:lnTo>
                  <a:pt x="718188" y="718189"/>
                </a:lnTo>
                <a:lnTo>
                  <a:pt x="0" y="718189"/>
                </a:lnTo>
                <a:lnTo>
                  <a:pt x="0" y="0"/>
                </a:lnTo>
                <a:close/>
              </a:path>
            </a:pathLst>
          </a:custGeom>
          <a:blipFill>
            <a:blip r:embed="rId3"/>
            <a:stretch>
              <a:fillRect/>
            </a:stretch>
          </a:blipFill>
        </p:spPr>
      </p:sp>
      <p:sp>
        <p:nvSpPr>
          <p:cNvPr id="1048682" name="Freeform 15"/>
          <p:cNvSpPr/>
          <p:nvPr/>
        </p:nvSpPr>
        <p:spPr>
          <a:xfrm>
            <a:off x="8640968" y="2061139"/>
            <a:ext cx="674033" cy="674033"/>
          </a:xfrm>
          <a:custGeom>
            <a:avLst/>
            <a:gdLst/>
            <a:ahLst/>
            <a:cxnLst/>
            <a:rect l="l" t="t" r="r" b="b"/>
            <a:pathLst>
              <a:path w="674033" h="674033">
                <a:moveTo>
                  <a:pt x="0" y="0"/>
                </a:moveTo>
                <a:lnTo>
                  <a:pt x="674033" y="0"/>
                </a:lnTo>
                <a:lnTo>
                  <a:pt x="674033" y="674033"/>
                </a:lnTo>
                <a:lnTo>
                  <a:pt x="0" y="674033"/>
                </a:lnTo>
                <a:lnTo>
                  <a:pt x="0" y="0"/>
                </a:lnTo>
                <a:close/>
              </a:path>
            </a:pathLst>
          </a:custGeom>
          <a:blipFill>
            <a:blip r:embed="rId4"/>
            <a:stretch>
              <a:fillRect/>
            </a:stretch>
          </a:blipFill>
        </p:spPr>
      </p:sp>
      <p:sp>
        <p:nvSpPr>
          <p:cNvPr id="1048683" name="Freeform 16"/>
          <p:cNvSpPr/>
          <p:nvPr/>
        </p:nvSpPr>
        <p:spPr>
          <a:xfrm>
            <a:off x="2489694" y="2056461"/>
            <a:ext cx="678711" cy="678711"/>
          </a:xfrm>
          <a:custGeom>
            <a:avLst/>
            <a:gdLst/>
            <a:ahLst/>
            <a:cxnLst/>
            <a:rect l="l" t="t" r="r" b="b"/>
            <a:pathLst>
              <a:path w="678711" h="678711">
                <a:moveTo>
                  <a:pt x="0" y="0"/>
                </a:moveTo>
                <a:lnTo>
                  <a:pt x="678711" y="0"/>
                </a:lnTo>
                <a:lnTo>
                  <a:pt x="678711" y="678711"/>
                </a:lnTo>
                <a:lnTo>
                  <a:pt x="0" y="678711"/>
                </a:lnTo>
                <a:lnTo>
                  <a:pt x="0" y="0"/>
                </a:lnTo>
                <a:close/>
              </a:path>
            </a:pathLst>
          </a:custGeom>
          <a:blipFill>
            <a:blip r:embed="rId5"/>
            <a:stretch>
              <a:fillRect/>
            </a:stretch>
          </a:blipFill>
        </p:spPr>
      </p:sp>
      <p:sp>
        <p:nvSpPr>
          <p:cNvPr id="1048684" name="TextBox 17"/>
          <p:cNvSpPr txBox="1"/>
          <p:nvPr/>
        </p:nvSpPr>
        <p:spPr>
          <a:xfrm>
            <a:off x="1028700" y="629637"/>
            <a:ext cx="15898570" cy="850901"/>
          </a:xfrm>
          <a:prstGeom prst="rect">
            <a:avLst/>
          </a:prstGeom>
        </p:spPr>
        <p:txBody>
          <a:bodyPr lIns="0" tIns="0" rIns="0" bIns="0" rtlCol="0" anchor="t">
            <a:spAutoFit/>
          </a:bodyPr>
          <a:lstStyle/>
          <a:p>
            <a:pPr algn="l">
              <a:lnSpc>
                <a:spcPts val="6716"/>
              </a:lnSpc>
            </a:pPr>
            <a:r>
              <a:rPr lang="en-US" sz="6396" b="1" spc="-313">
                <a:solidFill>
                  <a:srgbClr val="000000"/>
                </a:solidFill>
                <a:latin typeface="TT Hoves Bold"/>
                <a:ea typeface="TT Hoves Bold"/>
                <a:cs typeface="TT Hoves Bold"/>
                <a:sym typeface="TT Hoves Bold"/>
              </a:rPr>
              <a:t>Les applications de la biotechnologie rouge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85" name="TextBox 2"/>
          <p:cNvSpPr txBox="1"/>
          <p:nvPr/>
        </p:nvSpPr>
        <p:spPr>
          <a:xfrm>
            <a:off x="306506" y="990600"/>
            <a:ext cx="17674989" cy="1777999"/>
          </a:xfrm>
          <a:prstGeom prst="rect">
            <a:avLst/>
          </a:prstGeom>
        </p:spPr>
        <p:txBody>
          <a:bodyPr lIns="0" tIns="0" rIns="0" bIns="0" rtlCol="0" anchor="t">
            <a:spAutoFit/>
          </a:bodyPr>
          <a:lstStyle/>
          <a:p>
            <a:pPr algn="ctr">
              <a:lnSpc>
                <a:spcPts val="7031"/>
              </a:lnSpc>
            </a:pPr>
            <a:r>
              <a:rPr lang="en-US" sz="6696" b="1" spc="-328">
                <a:solidFill>
                  <a:srgbClr val="000000"/>
                </a:solidFill>
                <a:latin typeface="Futura Bold"/>
                <a:ea typeface="Futura Bold"/>
                <a:cs typeface="Futura Bold"/>
                <a:sym typeface="Futura Bold"/>
              </a:rPr>
              <a:t>Les micro-organismes dans la biotechnologie rouge</a:t>
            </a:r>
          </a:p>
        </p:txBody>
      </p:sp>
      <p:sp>
        <p:nvSpPr>
          <p:cNvPr id="1048686" name="TextBox 3"/>
          <p:cNvSpPr txBox="1"/>
          <p:nvPr/>
        </p:nvSpPr>
        <p:spPr>
          <a:xfrm>
            <a:off x="306506" y="3890593"/>
            <a:ext cx="10993768" cy="4445000"/>
          </a:xfrm>
          <a:prstGeom prst="rect">
            <a:avLst/>
          </a:prstGeom>
        </p:spPr>
        <p:txBody>
          <a:bodyPr lIns="0" tIns="0" rIns="0" bIns="0" rtlCol="0" anchor="t">
            <a:spAutoFit/>
          </a:bodyPr>
          <a:lstStyle/>
          <a:p>
            <a:pPr algn="l">
              <a:lnSpc>
                <a:spcPts val="5035"/>
              </a:lnSpc>
            </a:pPr>
            <a:r>
              <a:rPr lang="en-US" sz="3996" b="1" spc="-195">
                <a:solidFill>
                  <a:srgbClr val="000000"/>
                </a:solidFill>
                <a:latin typeface="Futura Bold"/>
                <a:ea typeface="Futura Bold"/>
                <a:cs typeface="Futura Bold"/>
                <a:sym typeface="Futura Bold"/>
              </a:rPr>
              <a:t>Les micro-organismes jouent un rôle crucial dans la biotechnologie rouge, qui se concentre sur les applications médicales et pharmaceutiques. Ils sont utilisés pour produire des médicaments, des vaccins, des thérapies géniques et pour améliorer les diagnostics médicaux. Voici une présentation détaillée de leur utilisation, avec des exemples :</a:t>
            </a:r>
          </a:p>
        </p:txBody>
      </p:sp>
      <p:pic>
        <p:nvPicPr>
          <p:cNvPr id="2097155" name="Image 2097154"/>
          <p:cNvPicPr>
            <a:picLocks/>
          </p:cNvPicPr>
          <p:nvPr/>
        </p:nvPicPr>
        <p:blipFill>
          <a:blip r:embed="rId2"/>
          <a:stretch>
            <a:fillRect/>
          </a:stretch>
        </p:blipFill>
        <p:spPr>
          <a:xfrm>
            <a:off x="11869272" y="3659756"/>
            <a:ext cx="5284454" cy="4906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87" name="AutoShape 2"/>
          <p:cNvSpPr/>
          <p:nvPr/>
        </p:nvSpPr>
        <p:spPr>
          <a:xfrm flipV="1">
            <a:off x="4503696" y="1578154"/>
            <a:ext cx="4397431" cy="533943"/>
          </a:xfrm>
          <a:prstGeom prst="line">
            <a:avLst/>
          </a:prstGeom>
          <a:ln w="38100" cap="flat">
            <a:solidFill>
              <a:srgbClr val="000000"/>
            </a:solidFill>
            <a:prstDash val="solid"/>
            <a:headEnd type="none" w="sm" len="sm"/>
            <a:tailEnd type="none" w="sm" len="sm"/>
          </a:ln>
        </p:spPr>
      </p:sp>
      <p:grpSp>
        <p:nvGrpSpPr>
          <p:cNvPr id="65" name="Group 3"/>
          <p:cNvGrpSpPr/>
          <p:nvPr/>
        </p:nvGrpSpPr>
        <p:grpSpPr>
          <a:xfrm>
            <a:off x="2970208" y="266561"/>
            <a:ext cx="11861840" cy="1311594"/>
            <a:chOff x="0" y="0"/>
            <a:chExt cx="3124106" cy="345440"/>
          </a:xfrm>
        </p:grpSpPr>
        <p:sp>
          <p:nvSpPr>
            <p:cNvPr id="1048688" name="Freeform 4"/>
            <p:cNvSpPr/>
            <p:nvPr/>
          </p:nvSpPr>
          <p:spPr>
            <a:xfrm>
              <a:off x="0" y="0"/>
              <a:ext cx="3124106" cy="345440"/>
            </a:xfrm>
            <a:custGeom>
              <a:avLst/>
              <a:gdLst/>
              <a:ahLst/>
              <a:cxnLst/>
              <a:rect l="l" t="t" r="r" b="b"/>
              <a:pathLst>
                <a:path w="3124106" h="345440">
                  <a:moveTo>
                    <a:pt x="33286" y="0"/>
                  </a:moveTo>
                  <a:lnTo>
                    <a:pt x="3090819" y="0"/>
                  </a:lnTo>
                  <a:cubicBezTo>
                    <a:pt x="3099648" y="0"/>
                    <a:pt x="3108114" y="3507"/>
                    <a:pt x="3114356" y="9749"/>
                  </a:cubicBezTo>
                  <a:cubicBezTo>
                    <a:pt x="3120599" y="15992"/>
                    <a:pt x="3124106" y="24458"/>
                    <a:pt x="3124106" y="33286"/>
                  </a:cubicBezTo>
                  <a:lnTo>
                    <a:pt x="3124106" y="312154"/>
                  </a:lnTo>
                  <a:cubicBezTo>
                    <a:pt x="3124106" y="320982"/>
                    <a:pt x="3120599" y="329449"/>
                    <a:pt x="3114356" y="335691"/>
                  </a:cubicBezTo>
                  <a:cubicBezTo>
                    <a:pt x="3108114" y="341933"/>
                    <a:pt x="3099648" y="345440"/>
                    <a:pt x="3090819" y="345440"/>
                  </a:cubicBezTo>
                  <a:lnTo>
                    <a:pt x="33286" y="345440"/>
                  </a:lnTo>
                  <a:cubicBezTo>
                    <a:pt x="14903" y="345440"/>
                    <a:pt x="0" y="330538"/>
                    <a:pt x="0" y="312154"/>
                  </a:cubicBezTo>
                  <a:lnTo>
                    <a:pt x="0" y="33286"/>
                  </a:lnTo>
                  <a:cubicBezTo>
                    <a:pt x="0" y="14903"/>
                    <a:pt x="14903" y="0"/>
                    <a:pt x="33286" y="0"/>
                  </a:cubicBezTo>
                  <a:close/>
                </a:path>
              </a:pathLst>
            </a:custGeom>
            <a:solidFill>
              <a:srgbClr val="ACADFF"/>
            </a:solidFill>
          </p:spPr>
        </p:sp>
        <p:sp>
          <p:nvSpPr>
            <p:cNvPr id="1048689" name="TextBox 5"/>
            <p:cNvSpPr txBox="1"/>
            <p:nvPr/>
          </p:nvSpPr>
          <p:spPr>
            <a:xfrm>
              <a:off x="0" y="-57150"/>
              <a:ext cx="3124106" cy="402590"/>
            </a:xfrm>
            <a:prstGeom prst="rect">
              <a:avLst/>
            </a:prstGeom>
          </p:spPr>
          <p:txBody>
            <a:bodyPr lIns="50800" tIns="50800" rIns="50800" bIns="50800" rtlCol="0" anchor="ctr"/>
            <a:lstStyle/>
            <a:p>
              <a:pPr algn="ctr">
                <a:lnSpc>
                  <a:spcPts val="3639"/>
                </a:lnSpc>
              </a:pPr>
              <a:endParaRPr/>
            </a:p>
          </p:txBody>
        </p:sp>
      </p:grpSp>
      <p:grpSp>
        <p:nvGrpSpPr>
          <p:cNvPr id="66" name="Group 6"/>
          <p:cNvGrpSpPr/>
          <p:nvPr/>
        </p:nvGrpSpPr>
        <p:grpSpPr>
          <a:xfrm>
            <a:off x="383425" y="2112098"/>
            <a:ext cx="8240542" cy="7396707"/>
            <a:chOff x="0" y="0"/>
            <a:chExt cx="2170349" cy="1948104"/>
          </a:xfrm>
        </p:grpSpPr>
        <p:sp>
          <p:nvSpPr>
            <p:cNvPr id="1048690" name="Freeform 7"/>
            <p:cNvSpPr/>
            <p:nvPr/>
          </p:nvSpPr>
          <p:spPr>
            <a:xfrm>
              <a:off x="0" y="0"/>
              <a:ext cx="2170349" cy="1948104"/>
            </a:xfrm>
            <a:custGeom>
              <a:avLst/>
              <a:gdLst/>
              <a:ahLst/>
              <a:cxnLst/>
              <a:rect l="l" t="t" r="r" b="b"/>
              <a:pathLst>
                <a:path w="2170349" h="1948104">
                  <a:moveTo>
                    <a:pt x="47914" y="0"/>
                  </a:moveTo>
                  <a:lnTo>
                    <a:pt x="2122434" y="0"/>
                  </a:lnTo>
                  <a:cubicBezTo>
                    <a:pt x="2135142" y="0"/>
                    <a:pt x="2147329" y="5048"/>
                    <a:pt x="2156315" y="14034"/>
                  </a:cubicBezTo>
                  <a:cubicBezTo>
                    <a:pt x="2165300" y="23019"/>
                    <a:pt x="2170349" y="35206"/>
                    <a:pt x="2170349" y="47914"/>
                  </a:cubicBezTo>
                  <a:lnTo>
                    <a:pt x="2170349" y="1900190"/>
                  </a:lnTo>
                  <a:cubicBezTo>
                    <a:pt x="2170349" y="1912898"/>
                    <a:pt x="2165300" y="1925085"/>
                    <a:pt x="2156315" y="1934070"/>
                  </a:cubicBezTo>
                  <a:cubicBezTo>
                    <a:pt x="2147329" y="1943056"/>
                    <a:pt x="2135142" y="1948104"/>
                    <a:pt x="2122434" y="1948104"/>
                  </a:cubicBezTo>
                  <a:lnTo>
                    <a:pt x="47914" y="1948104"/>
                  </a:lnTo>
                  <a:cubicBezTo>
                    <a:pt x="35206" y="1948104"/>
                    <a:pt x="23019" y="1943056"/>
                    <a:pt x="14034" y="1934070"/>
                  </a:cubicBezTo>
                  <a:cubicBezTo>
                    <a:pt x="5048" y="1925085"/>
                    <a:pt x="0" y="1912898"/>
                    <a:pt x="0" y="1900190"/>
                  </a:cubicBezTo>
                  <a:lnTo>
                    <a:pt x="0" y="47914"/>
                  </a:lnTo>
                  <a:cubicBezTo>
                    <a:pt x="0" y="35206"/>
                    <a:pt x="5048" y="23019"/>
                    <a:pt x="14034" y="14034"/>
                  </a:cubicBezTo>
                  <a:cubicBezTo>
                    <a:pt x="23019" y="5048"/>
                    <a:pt x="35206" y="0"/>
                    <a:pt x="47914" y="0"/>
                  </a:cubicBezTo>
                  <a:close/>
                </a:path>
              </a:pathLst>
            </a:custGeom>
            <a:solidFill>
              <a:srgbClr val="ACADFF"/>
            </a:solidFill>
          </p:spPr>
        </p:sp>
        <p:sp>
          <p:nvSpPr>
            <p:cNvPr id="1048691" name="TextBox 8"/>
            <p:cNvSpPr txBox="1"/>
            <p:nvPr/>
          </p:nvSpPr>
          <p:spPr>
            <a:xfrm>
              <a:off x="0" y="-133350"/>
              <a:ext cx="2170349" cy="2081454"/>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Exemple : Insuline humaine</a:t>
              </a:r>
            </a:p>
            <a:p>
              <a:pPr algn="ctr">
                <a:lnSpc>
                  <a:spcPts val="4759"/>
                </a:lnSpc>
              </a:pPr>
              <a:r>
                <a:rPr lang="en-US" sz="3399" b="1">
                  <a:solidFill>
                    <a:srgbClr val="000000"/>
                  </a:solidFill>
                  <a:latin typeface="Futura Bold"/>
                  <a:ea typeface="Futura Bold"/>
                  <a:cs typeface="Futura Bold"/>
                  <a:sym typeface="Futura Bold"/>
                </a:rPr>
                <a:t>Saccharomyces cerevisiae, une levure, est utilisée pour produire de l'insuline humaine. Avant l'utilisation de la biotechnologie, l'insuline était extraite de pancréas d'animaux, mais avec l'ingénierie génétique, les chercheurs ont inséré le gène humain responsable de la production d'insuline dans la levure. Cette méthode permet de produire de l'insuline de manière plus éthique et à un coût bien plus faible.</a:t>
              </a:r>
            </a:p>
          </p:txBody>
        </p:sp>
      </p:grpSp>
      <p:grpSp>
        <p:nvGrpSpPr>
          <p:cNvPr id="67" name="Group 9"/>
          <p:cNvGrpSpPr/>
          <p:nvPr/>
        </p:nvGrpSpPr>
        <p:grpSpPr>
          <a:xfrm>
            <a:off x="10030359" y="2112098"/>
            <a:ext cx="8031795" cy="7396707"/>
            <a:chOff x="0" y="0"/>
            <a:chExt cx="2115370" cy="1948104"/>
          </a:xfrm>
        </p:grpSpPr>
        <p:sp>
          <p:nvSpPr>
            <p:cNvPr id="1048692" name="Freeform 10"/>
            <p:cNvSpPr/>
            <p:nvPr/>
          </p:nvSpPr>
          <p:spPr>
            <a:xfrm>
              <a:off x="0" y="0"/>
              <a:ext cx="2115370" cy="1948104"/>
            </a:xfrm>
            <a:custGeom>
              <a:avLst/>
              <a:gdLst/>
              <a:ahLst/>
              <a:cxnLst/>
              <a:rect l="l" t="t" r="r" b="b"/>
              <a:pathLst>
                <a:path w="2115370" h="1948104">
                  <a:moveTo>
                    <a:pt x="49159" y="0"/>
                  </a:moveTo>
                  <a:lnTo>
                    <a:pt x="2066211" y="0"/>
                  </a:lnTo>
                  <a:cubicBezTo>
                    <a:pt x="2079248" y="0"/>
                    <a:pt x="2091752" y="5179"/>
                    <a:pt x="2100972" y="14398"/>
                  </a:cubicBezTo>
                  <a:cubicBezTo>
                    <a:pt x="2110191" y="23618"/>
                    <a:pt x="2115370" y="36121"/>
                    <a:pt x="2115370" y="49159"/>
                  </a:cubicBezTo>
                  <a:lnTo>
                    <a:pt x="2115370" y="1898945"/>
                  </a:lnTo>
                  <a:cubicBezTo>
                    <a:pt x="2115370" y="1911983"/>
                    <a:pt x="2110191" y="1924486"/>
                    <a:pt x="2100972" y="1933706"/>
                  </a:cubicBezTo>
                  <a:cubicBezTo>
                    <a:pt x="2091752" y="1942925"/>
                    <a:pt x="2079248" y="1948104"/>
                    <a:pt x="2066211" y="1948104"/>
                  </a:cubicBezTo>
                  <a:lnTo>
                    <a:pt x="49159" y="1948104"/>
                  </a:lnTo>
                  <a:cubicBezTo>
                    <a:pt x="36121" y="1948104"/>
                    <a:pt x="23618" y="1942925"/>
                    <a:pt x="14398" y="1933706"/>
                  </a:cubicBezTo>
                  <a:cubicBezTo>
                    <a:pt x="5179" y="1924486"/>
                    <a:pt x="0" y="1911983"/>
                    <a:pt x="0" y="1898945"/>
                  </a:cubicBezTo>
                  <a:lnTo>
                    <a:pt x="0" y="49159"/>
                  </a:lnTo>
                  <a:cubicBezTo>
                    <a:pt x="0" y="36121"/>
                    <a:pt x="5179" y="23618"/>
                    <a:pt x="14398" y="14398"/>
                  </a:cubicBezTo>
                  <a:cubicBezTo>
                    <a:pt x="23618" y="5179"/>
                    <a:pt x="36121" y="0"/>
                    <a:pt x="49159" y="0"/>
                  </a:cubicBezTo>
                  <a:close/>
                </a:path>
              </a:pathLst>
            </a:custGeom>
            <a:solidFill>
              <a:srgbClr val="ACADFF"/>
            </a:solidFill>
          </p:spPr>
        </p:sp>
        <p:sp>
          <p:nvSpPr>
            <p:cNvPr id="1048693" name="TextBox 11"/>
            <p:cNvSpPr txBox="1"/>
            <p:nvPr/>
          </p:nvSpPr>
          <p:spPr>
            <a:xfrm>
              <a:off x="0" y="-133350"/>
              <a:ext cx="2115370" cy="2081454"/>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Exemple : Vaccins recombinants</a:t>
              </a:r>
            </a:p>
            <a:p>
              <a:pPr algn="ctr">
                <a:lnSpc>
                  <a:spcPts val="4759"/>
                </a:lnSpc>
              </a:pPr>
              <a:r>
                <a:rPr lang="en-US" sz="3399" b="1">
                  <a:solidFill>
                    <a:srgbClr val="000000"/>
                  </a:solidFill>
                  <a:latin typeface="Futura Bold"/>
                  <a:ea typeface="Futura Bold"/>
                  <a:cs typeface="Futura Bold"/>
                  <a:sym typeface="Futura Bold"/>
                </a:rPr>
                <a:t>Des micro-organismes comme (E. coli) sont utilisés pour produire des antigènes, qui sont des composants d'un vaccin. Par exemple, le vaccin contre l'hépatite B utilise une protéine de surface du virus de l'hépatite B, produite par E. coli génétiquement modifié, pour stimuler la réponse immunitaire sans risquer une infection réelle.</a:t>
              </a:r>
            </a:p>
            <a:p>
              <a:pPr algn="ctr">
                <a:lnSpc>
                  <a:spcPts val="4759"/>
                </a:lnSpc>
              </a:pPr>
              <a:endParaRPr lang="en-US" sz="3399" b="1">
                <a:solidFill>
                  <a:srgbClr val="000000"/>
                </a:solidFill>
                <a:latin typeface="Futura Bold"/>
                <a:ea typeface="Futura Bold"/>
                <a:cs typeface="Futura Bold"/>
                <a:sym typeface="Futura Bold"/>
              </a:endParaRPr>
            </a:p>
          </p:txBody>
        </p:sp>
      </p:grpSp>
      <p:sp>
        <p:nvSpPr>
          <p:cNvPr id="1048694" name="AutoShape 12"/>
          <p:cNvSpPr/>
          <p:nvPr/>
        </p:nvSpPr>
        <p:spPr>
          <a:xfrm flipH="1" flipV="1">
            <a:off x="8901127" y="1578154"/>
            <a:ext cx="5145129" cy="533943"/>
          </a:xfrm>
          <a:prstGeom prst="line">
            <a:avLst/>
          </a:prstGeom>
          <a:ln w="38100" cap="flat">
            <a:solidFill>
              <a:srgbClr val="000000"/>
            </a:solidFill>
            <a:prstDash val="solid"/>
            <a:headEnd type="none" w="sm" len="sm"/>
            <a:tailEnd type="none" w="sm" len="sm"/>
          </a:ln>
        </p:spPr>
      </p:sp>
      <p:sp>
        <p:nvSpPr>
          <p:cNvPr id="1048695" name="TextBox 13"/>
          <p:cNvSpPr txBox="1"/>
          <p:nvPr/>
        </p:nvSpPr>
        <p:spPr>
          <a:xfrm>
            <a:off x="3061243" y="686357"/>
            <a:ext cx="11125448" cy="546100"/>
          </a:xfrm>
          <a:prstGeom prst="rect">
            <a:avLst/>
          </a:prstGeom>
        </p:spPr>
        <p:txBody>
          <a:bodyPr lIns="0" tIns="0" rIns="0" bIns="0" rtlCol="0" anchor="t">
            <a:spAutoFit/>
          </a:bodyPr>
          <a:lstStyle/>
          <a:p>
            <a:pPr algn="ctr">
              <a:lnSpc>
                <a:spcPts val="4301"/>
              </a:lnSpc>
            </a:pPr>
            <a:r>
              <a:rPr lang="en-US" sz="4096" b="1" spc="-200">
                <a:solidFill>
                  <a:srgbClr val="000000"/>
                </a:solidFill>
                <a:latin typeface="TT Hoves Bold"/>
                <a:ea typeface="TT Hoves Bold"/>
                <a:cs typeface="TT Hoves Bold"/>
                <a:sym typeface="TT Hoves Bold"/>
              </a:rPr>
              <a:t>1/ Production des médicaments et de vaccins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48696" name="AutoShape 2"/>
          <p:cNvSpPr/>
          <p:nvPr/>
        </p:nvSpPr>
        <p:spPr>
          <a:xfrm flipV="1">
            <a:off x="4964914" y="1578154"/>
            <a:ext cx="3936214" cy="919547"/>
          </a:xfrm>
          <a:prstGeom prst="line">
            <a:avLst/>
          </a:prstGeom>
          <a:ln w="38100" cap="flat">
            <a:solidFill>
              <a:srgbClr val="000000"/>
            </a:solidFill>
            <a:prstDash val="solid"/>
            <a:headEnd type="none" w="sm" len="sm"/>
            <a:tailEnd type="none" w="sm" len="sm"/>
          </a:ln>
        </p:spPr>
      </p:sp>
      <p:grpSp>
        <p:nvGrpSpPr>
          <p:cNvPr id="69" name="Group 3"/>
          <p:cNvGrpSpPr/>
          <p:nvPr/>
        </p:nvGrpSpPr>
        <p:grpSpPr>
          <a:xfrm>
            <a:off x="2970208" y="266561"/>
            <a:ext cx="11861840" cy="1311594"/>
            <a:chOff x="0" y="0"/>
            <a:chExt cx="3124106" cy="345440"/>
          </a:xfrm>
        </p:grpSpPr>
        <p:sp>
          <p:nvSpPr>
            <p:cNvPr id="1048697" name="Freeform 4"/>
            <p:cNvSpPr/>
            <p:nvPr/>
          </p:nvSpPr>
          <p:spPr>
            <a:xfrm>
              <a:off x="0" y="0"/>
              <a:ext cx="3124106" cy="345440"/>
            </a:xfrm>
            <a:custGeom>
              <a:avLst/>
              <a:gdLst/>
              <a:ahLst/>
              <a:cxnLst/>
              <a:rect l="l" t="t" r="r" b="b"/>
              <a:pathLst>
                <a:path w="3124106" h="345440">
                  <a:moveTo>
                    <a:pt x="33286" y="0"/>
                  </a:moveTo>
                  <a:lnTo>
                    <a:pt x="3090819" y="0"/>
                  </a:lnTo>
                  <a:cubicBezTo>
                    <a:pt x="3099648" y="0"/>
                    <a:pt x="3108114" y="3507"/>
                    <a:pt x="3114356" y="9749"/>
                  </a:cubicBezTo>
                  <a:cubicBezTo>
                    <a:pt x="3120599" y="15992"/>
                    <a:pt x="3124106" y="24458"/>
                    <a:pt x="3124106" y="33286"/>
                  </a:cubicBezTo>
                  <a:lnTo>
                    <a:pt x="3124106" y="312154"/>
                  </a:lnTo>
                  <a:cubicBezTo>
                    <a:pt x="3124106" y="320982"/>
                    <a:pt x="3120599" y="329449"/>
                    <a:pt x="3114356" y="335691"/>
                  </a:cubicBezTo>
                  <a:cubicBezTo>
                    <a:pt x="3108114" y="341933"/>
                    <a:pt x="3099648" y="345440"/>
                    <a:pt x="3090819" y="345440"/>
                  </a:cubicBezTo>
                  <a:lnTo>
                    <a:pt x="33286" y="345440"/>
                  </a:lnTo>
                  <a:cubicBezTo>
                    <a:pt x="14903" y="345440"/>
                    <a:pt x="0" y="330538"/>
                    <a:pt x="0" y="312154"/>
                  </a:cubicBezTo>
                  <a:lnTo>
                    <a:pt x="0" y="33286"/>
                  </a:lnTo>
                  <a:cubicBezTo>
                    <a:pt x="0" y="14903"/>
                    <a:pt x="14903" y="0"/>
                    <a:pt x="33286" y="0"/>
                  </a:cubicBezTo>
                  <a:close/>
                </a:path>
              </a:pathLst>
            </a:custGeom>
            <a:solidFill>
              <a:srgbClr val="ACADFF"/>
            </a:solidFill>
          </p:spPr>
        </p:sp>
        <p:sp>
          <p:nvSpPr>
            <p:cNvPr id="1048698" name="TextBox 5"/>
            <p:cNvSpPr txBox="1"/>
            <p:nvPr/>
          </p:nvSpPr>
          <p:spPr>
            <a:xfrm>
              <a:off x="0" y="-57150"/>
              <a:ext cx="3124106" cy="402590"/>
            </a:xfrm>
            <a:prstGeom prst="rect">
              <a:avLst/>
            </a:prstGeom>
          </p:spPr>
          <p:txBody>
            <a:bodyPr lIns="50800" tIns="50800" rIns="50800" bIns="50800" rtlCol="0" anchor="ctr"/>
            <a:lstStyle/>
            <a:p>
              <a:pPr algn="ctr">
                <a:lnSpc>
                  <a:spcPts val="3639"/>
                </a:lnSpc>
              </a:pPr>
              <a:endParaRPr/>
            </a:p>
          </p:txBody>
        </p:sp>
      </p:grpSp>
      <p:grpSp>
        <p:nvGrpSpPr>
          <p:cNvPr id="70" name="Group 6"/>
          <p:cNvGrpSpPr/>
          <p:nvPr/>
        </p:nvGrpSpPr>
        <p:grpSpPr>
          <a:xfrm>
            <a:off x="1028700" y="2497701"/>
            <a:ext cx="7872427" cy="5596482"/>
            <a:chOff x="0" y="0"/>
            <a:chExt cx="2073396" cy="1473971"/>
          </a:xfrm>
        </p:grpSpPr>
        <p:sp>
          <p:nvSpPr>
            <p:cNvPr id="1048699" name="Freeform 7"/>
            <p:cNvSpPr/>
            <p:nvPr/>
          </p:nvSpPr>
          <p:spPr>
            <a:xfrm>
              <a:off x="0" y="0"/>
              <a:ext cx="2073397" cy="1473971"/>
            </a:xfrm>
            <a:custGeom>
              <a:avLst/>
              <a:gdLst/>
              <a:ahLst/>
              <a:cxnLst/>
              <a:rect l="l" t="t" r="r" b="b"/>
              <a:pathLst>
                <a:path w="2073397" h="1473971">
                  <a:moveTo>
                    <a:pt x="50155" y="0"/>
                  </a:moveTo>
                  <a:lnTo>
                    <a:pt x="2023242" y="0"/>
                  </a:lnTo>
                  <a:cubicBezTo>
                    <a:pt x="2036544" y="0"/>
                    <a:pt x="2049301" y="5284"/>
                    <a:pt x="2058707" y="14690"/>
                  </a:cubicBezTo>
                  <a:cubicBezTo>
                    <a:pt x="2068112" y="24096"/>
                    <a:pt x="2073397" y="36853"/>
                    <a:pt x="2073397" y="50155"/>
                  </a:cubicBezTo>
                  <a:lnTo>
                    <a:pt x="2073397" y="1423816"/>
                  </a:lnTo>
                  <a:cubicBezTo>
                    <a:pt x="2073397" y="1451516"/>
                    <a:pt x="2050941" y="1473971"/>
                    <a:pt x="2023242" y="1473971"/>
                  </a:cubicBezTo>
                  <a:lnTo>
                    <a:pt x="50155" y="1473971"/>
                  </a:lnTo>
                  <a:cubicBezTo>
                    <a:pt x="36853" y="1473971"/>
                    <a:pt x="24096" y="1468687"/>
                    <a:pt x="14690" y="1459281"/>
                  </a:cubicBezTo>
                  <a:cubicBezTo>
                    <a:pt x="5284" y="1449875"/>
                    <a:pt x="0" y="1437118"/>
                    <a:pt x="0" y="1423816"/>
                  </a:cubicBezTo>
                  <a:lnTo>
                    <a:pt x="0" y="50155"/>
                  </a:lnTo>
                  <a:cubicBezTo>
                    <a:pt x="0" y="36853"/>
                    <a:pt x="5284" y="24096"/>
                    <a:pt x="14690" y="14690"/>
                  </a:cubicBezTo>
                  <a:cubicBezTo>
                    <a:pt x="24096" y="5284"/>
                    <a:pt x="36853" y="0"/>
                    <a:pt x="50155" y="0"/>
                  </a:cubicBezTo>
                  <a:close/>
                </a:path>
              </a:pathLst>
            </a:custGeom>
            <a:solidFill>
              <a:srgbClr val="ACADFF"/>
            </a:solidFill>
          </p:spPr>
        </p:sp>
        <p:sp>
          <p:nvSpPr>
            <p:cNvPr id="1048700" name="TextBox 8"/>
            <p:cNvSpPr txBox="1"/>
            <p:nvPr/>
          </p:nvSpPr>
          <p:spPr>
            <a:xfrm>
              <a:off x="0" y="-133350"/>
              <a:ext cx="2073396" cy="1607321"/>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Exemple : Pénicilline</a:t>
              </a:r>
            </a:p>
            <a:p>
              <a:pPr algn="ctr">
                <a:lnSpc>
                  <a:spcPts val="4759"/>
                </a:lnSpc>
              </a:pPr>
              <a:r>
                <a:rPr lang="en-US" sz="3399" b="1">
                  <a:solidFill>
                    <a:srgbClr val="000000"/>
                  </a:solidFill>
                  <a:latin typeface="Futura Bold"/>
                  <a:ea typeface="Futura Bold"/>
                  <a:cs typeface="Futura Bold"/>
                  <a:sym typeface="Futura Bold"/>
                </a:rPr>
                <a:t>La pénicilline, l'un des premiers antibiotiques découverts, est produite à partir du champignon Penicillium notatum. Ce micro-organisme produit naturellement la pénicilline, un composé qui tue ou inhibe la croissance des bactéries, et il a révolutionné le traitement des infections bactériennes.</a:t>
              </a:r>
            </a:p>
          </p:txBody>
        </p:sp>
      </p:grpSp>
      <p:grpSp>
        <p:nvGrpSpPr>
          <p:cNvPr id="71" name="Group 9"/>
          <p:cNvGrpSpPr/>
          <p:nvPr/>
        </p:nvGrpSpPr>
        <p:grpSpPr>
          <a:xfrm>
            <a:off x="10025607" y="2497701"/>
            <a:ext cx="7878968" cy="5596482"/>
            <a:chOff x="0" y="0"/>
            <a:chExt cx="2075119" cy="1473971"/>
          </a:xfrm>
        </p:grpSpPr>
        <p:sp>
          <p:nvSpPr>
            <p:cNvPr id="1048701" name="Freeform 10"/>
            <p:cNvSpPr/>
            <p:nvPr/>
          </p:nvSpPr>
          <p:spPr>
            <a:xfrm>
              <a:off x="0" y="0"/>
              <a:ext cx="2075119" cy="1473971"/>
            </a:xfrm>
            <a:custGeom>
              <a:avLst/>
              <a:gdLst/>
              <a:ahLst/>
              <a:cxnLst/>
              <a:rect l="l" t="t" r="r" b="b"/>
              <a:pathLst>
                <a:path w="2075119" h="1473971">
                  <a:moveTo>
                    <a:pt x="50113" y="0"/>
                  </a:moveTo>
                  <a:lnTo>
                    <a:pt x="2025006" y="0"/>
                  </a:lnTo>
                  <a:cubicBezTo>
                    <a:pt x="2038297" y="0"/>
                    <a:pt x="2051044" y="5280"/>
                    <a:pt x="2060441" y="14678"/>
                  </a:cubicBezTo>
                  <a:cubicBezTo>
                    <a:pt x="2069840" y="24076"/>
                    <a:pt x="2075119" y="36822"/>
                    <a:pt x="2075119" y="50113"/>
                  </a:cubicBezTo>
                  <a:lnTo>
                    <a:pt x="2075119" y="1423858"/>
                  </a:lnTo>
                  <a:cubicBezTo>
                    <a:pt x="2075119" y="1451534"/>
                    <a:pt x="2052683" y="1473971"/>
                    <a:pt x="2025006" y="1473971"/>
                  </a:cubicBezTo>
                  <a:lnTo>
                    <a:pt x="50113" y="1473971"/>
                  </a:lnTo>
                  <a:cubicBezTo>
                    <a:pt x="22436" y="1473971"/>
                    <a:pt x="0" y="1451534"/>
                    <a:pt x="0" y="1423858"/>
                  </a:cubicBezTo>
                  <a:lnTo>
                    <a:pt x="0" y="50113"/>
                  </a:lnTo>
                  <a:cubicBezTo>
                    <a:pt x="0" y="22436"/>
                    <a:pt x="22436" y="0"/>
                    <a:pt x="50113" y="0"/>
                  </a:cubicBezTo>
                  <a:close/>
                </a:path>
              </a:pathLst>
            </a:custGeom>
            <a:solidFill>
              <a:srgbClr val="ACADFF"/>
            </a:solidFill>
          </p:spPr>
        </p:sp>
        <p:sp>
          <p:nvSpPr>
            <p:cNvPr id="1048702" name="TextBox 11"/>
            <p:cNvSpPr txBox="1"/>
            <p:nvPr/>
          </p:nvSpPr>
          <p:spPr>
            <a:xfrm>
              <a:off x="0" y="-133350"/>
              <a:ext cx="2075119" cy="1607321"/>
            </a:xfrm>
            <a:prstGeom prst="rect">
              <a:avLst/>
            </a:prstGeom>
          </p:spPr>
          <p:txBody>
            <a:bodyPr lIns="50800" tIns="50800" rIns="50800" bIns="50800" rtlCol="0" anchor="ctr"/>
            <a:lstStyle/>
            <a:p>
              <a:pPr algn="ctr">
                <a:lnSpc>
                  <a:spcPts val="4759"/>
                </a:lnSpc>
              </a:pPr>
              <a:r>
                <a:rPr lang="en-US" sz="3399" b="1">
                  <a:solidFill>
                    <a:srgbClr val="000000"/>
                  </a:solidFill>
                  <a:latin typeface="Futura Bold"/>
                  <a:ea typeface="Futura Bold"/>
                  <a:cs typeface="Futura Bold"/>
                  <a:sym typeface="Futura Bold"/>
                </a:rPr>
                <a:t>Exemple : Streptomycine</a:t>
              </a:r>
            </a:p>
            <a:p>
              <a:pPr algn="ctr">
                <a:lnSpc>
                  <a:spcPts val="4759"/>
                </a:lnSpc>
              </a:pPr>
              <a:r>
                <a:rPr lang="en-US" sz="3399" b="1">
                  <a:solidFill>
                    <a:srgbClr val="000000"/>
                  </a:solidFill>
                  <a:latin typeface="Futura Bold"/>
                  <a:ea typeface="Futura Bold"/>
                  <a:cs typeface="Futura Bold"/>
                  <a:sym typeface="Futura Bold"/>
                </a:rPr>
                <a:t>La streptomycine, un antibiotique utilisé pour traiter la tuberculose, est produite par la bactérie Streptomyces griseus. Ce micro-organisme est une source importante d'antibiotiques naturels, qui sont ensuite isolés et utilisés dans la médecine moderne.</a:t>
              </a:r>
            </a:p>
            <a:p>
              <a:pPr algn="ctr">
                <a:lnSpc>
                  <a:spcPts val="4759"/>
                </a:lnSpc>
              </a:pPr>
              <a:endParaRPr lang="en-US" sz="3399" b="1">
                <a:solidFill>
                  <a:srgbClr val="000000"/>
                </a:solidFill>
                <a:latin typeface="Futura Bold"/>
                <a:ea typeface="Futura Bold"/>
                <a:cs typeface="Futura Bold"/>
                <a:sym typeface="Futura Bold"/>
              </a:endParaRPr>
            </a:p>
          </p:txBody>
        </p:sp>
      </p:grpSp>
      <p:sp>
        <p:nvSpPr>
          <p:cNvPr id="1048703" name="AutoShape 12"/>
          <p:cNvSpPr/>
          <p:nvPr/>
        </p:nvSpPr>
        <p:spPr>
          <a:xfrm flipH="1" flipV="1">
            <a:off x="8901127" y="1578154"/>
            <a:ext cx="5063964" cy="919547"/>
          </a:xfrm>
          <a:prstGeom prst="line">
            <a:avLst/>
          </a:prstGeom>
          <a:ln w="38100" cap="flat">
            <a:solidFill>
              <a:srgbClr val="000000"/>
            </a:solidFill>
            <a:prstDash val="solid"/>
            <a:headEnd type="none" w="sm" len="sm"/>
            <a:tailEnd type="none" w="sm" len="sm"/>
          </a:ln>
        </p:spPr>
      </p:sp>
      <p:sp>
        <p:nvSpPr>
          <p:cNvPr id="1048704" name="TextBox 13"/>
          <p:cNvSpPr txBox="1"/>
          <p:nvPr/>
        </p:nvSpPr>
        <p:spPr>
          <a:xfrm>
            <a:off x="3061243" y="414895"/>
            <a:ext cx="11125448" cy="1116261"/>
          </a:xfrm>
          <a:prstGeom prst="rect">
            <a:avLst/>
          </a:prstGeom>
        </p:spPr>
        <p:txBody>
          <a:bodyPr lIns="0" tIns="0" rIns="0" bIns="0" rtlCol="0" anchor="t">
            <a:spAutoFit/>
          </a:bodyPr>
          <a:lstStyle/>
          <a:p>
            <a:pPr algn="ctr">
              <a:lnSpc>
                <a:spcPts val="4301"/>
              </a:lnSpc>
            </a:pPr>
            <a:r>
              <a:rPr lang="en-US" sz="4096" b="1" spc="-200">
                <a:solidFill>
                  <a:srgbClr val="000000"/>
                </a:solidFill>
                <a:latin typeface="TT Hoves Bold"/>
                <a:ea typeface="TT Hoves Bold"/>
                <a:cs typeface="TT Hoves Bold"/>
                <a:sym typeface="TT Hoves Bold"/>
              </a:rPr>
              <a:t>2/ Production d’antibiotiques et d’agents antimicrobiens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Personnalisé</PresentationFormat>
  <Paragraphs>106</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Futura Bold</vt:lpstr>
      <vt:lpstr>TT Hoves</vt:lpstr>
      <vt:lpstr>TT Hoves Bold</vt:lpstr>
      <vt:lpstr>Futura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Project Presentation</dc:title>
  <dc:creator>SM-A115F</dc:creator>
  <cp:lastModifiedBy>user</cp:lastModifiedBy>
  <cp:revision>1</cp:revision>
  <dcterms:created xsi:type="dcterms:W3CDTF">2006-08-15T14:00:00Z</dcterms:created>
  <dcterms:modified xsi:type="dcterms:W3CDTF">2024-12-11T07:59:25Z</dcterms:modified>
</cp:coreProperties>
</file>