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94" r:id="rId4"/>
    <p:sldId id="261" r:id="rId5"/>
    <p:sldId id="262" r:id="rId6"/>
    <p:sldId id="263" r:id="rId7"/>
    <p:sldId id="272" r:id="rId8"/>
    <p:sldId id="264" r:id="rId9"/>
    <p:sldId id="265" r:id="rId10"/>
    <p:sldId id="304" r:id="rId11"/>
    <p:sldId id="266" r:id="rId12"/>
    <p:sldId id="267" r:id="rId13"/>
    <p:sldId id="268" r:id="rId14"/>
    <p:sldId id="259" r:id="rId15"/>
    <p:sldId id="273" r:id="rId16"/>
    <p:sldId id="258" r:id="rId17"/>
    <p:sldId id="303" r:id="rId18"/>
    <p:sldId id="274" r:id="rId19"/>
    <p:sldId id="295" r:id="rId20"/>
    <p:sldId id="275" r:id="rId21"/>
    <p:sldId id="276" r:id="rId22"/>
    <p:sldId id="277" r:id="rId23"/>
    <p:sldId id="283" r:id="rId24"/>
    <p:sldId id="299" r:id="rId25"/>
    <p:sldId id="278" r:id="rId26"/>
    <p:sldId id="280" r:id="rId27"/>
    <p:sldId id="279" r:id="rId28"/>
    <p:sldId id="281" r:id="rId29"/>
    <p:sldId id="287" r:id="rId30"/>
    <p:sldId id="288" r:id="rId31"/>
    <p:sldId id="284" r:id="rId32"/>
    <p:sldId id="296" r:id="rId33"/>
    <p:sldId id="297" r:id="rId34"/>
    <p:sldId id="298" r:id="rId35"/>
    <p:sldId id="286" r:id="rId36"/>
    <p:sldId id="289" r:id="rId37"/>
    <p:sldId id="290" r:id="rId38"/>
    <p:sldId id="291" r:id="rId39"/>
    <p:sldId id="305" r:id="rId40"/>
    <p:sldId id="292" r:id="rId41"/>
    <p:sldId id="300" r:id="rId42"/>
    <p:sldId id="301" r:id="rId43"/>
    <p:sldId id="302" r:id="rId44"/>
    <p:sldId id="293"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86432" autoAdjust="0"/>
  </p:normalViewPr>
  <p:slideViewPr>
    <p:cSldViewPr>
      <p:cViewPr>
        <p:scale>
          <a:sx n="91" d="100"/>
          <a:sy n="91" d="100"/>
        </p:scale>
        <p:origin x="-552" y="624"/>
      </p:cViewPr>
      <p:guideLst>
        <p:guide orient="horz" pos="2160"/>
        <p:guide pos="2880"/>
      </p:guideLst>
    </p:cSldViewPr>
  </p:slideViewPr>
  <p:outlineViewPr>
    <p:cViewPr>
      <p:scale>
        <a:sx n="33" d="100"/>
        <a:sy n="33" d="100"/>
      </p:scale>
      <p:origin x="0" y="31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09/12/2024</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09/12/2024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09/12/2024</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09/12/2024</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09/12/2024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09/12/2024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09/12/2024</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09/12/2024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09/12/2024</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09/12/2024</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pPr/>
              <a:t>09/12/2024</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n.wikipedia.org/wiki/Anxiet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n.wikipedia.org/wiki/Bicultural_identity"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274638"/>
            <a:ext cx="7496204" cy="582594"/>
          </a:xfrm>
        </p:spPr>
        <p:txBody>
          <a:bodyPr>
            <a:normAutofit fontScale="90000"/>
          </a:bodyPr>
          <a:lstStyle/>
          <a:p>
            <a:r>
              <a:rPr lang="fr-FR" sz="4000" b="1" i="1" dirty="0" err="1" smtClean="0">
                <a:solidFill>
                  <a:srgbClr val="FF0000"/>
                </a:solidFill>
                <a:latin typeface="Batang" pitchFamily="18" charset="-127"/>
                <a:ea typeface="Batang" pitchFamily="18" charset="-127"/>
              </a:rPr>
              <a:t>Intercultural</a:t>
            </a:r>
            <a:r>
              <a:rPr lang="fr-FR" sz="4000" b="1" i="1" dirty="0" smtClean="0">
                <a:solidFill>
                  <a:srgbClr val="FF0000"/>
                </a:solidFill>
                <a:latin typeface="Batang" pitchFamily="18" charset="-127"/>
                <a:ea typeface="Batang" pitchFamily="18" charset="-127"/>
              </a:rPr>
              <a:t> communication</a:t>
            </a:r>
            <a:endParaRPr lang="fr-FR" sz="4000" b="1" i="1" dirty="0">
              <a:solidFill>
                <a:srgbClr val="FF0000"/>
              </a:solidFill>
              <a:latin typeface="Batang" pitchFamily="18" charset="-127"/>
              <a:ea typeface="Batang" pitchFamily="18" charset="-127"/>
            </a:endParaRPr>
          </a:p>
        </p:txBody>
      </p:sp>
      <p:sp>
        <p:nvSpPr>
          <p:cNvPr id="6" name="Espace réservé du contenu 5"/>
          <p:cNvSpPr>
            <a:spLocks noGrp="1"/>
          </p:cNvSpPr>
          <p:nvPr>
            <p:ph sz="quarter" idx="1"/>
          </p:nvPr>
        </p:nvSpPr>
        <p:spPr/>
        <p:txBody>
          <a:bodyPr/>
          <a:lstStyle/>
          <a:p>
            <a:endParaRPr lang="fr-FR" dirty="0" smtClean="0"/>
          </a:p>
          <a:p>
            <a:endParaRPr lang="fr-FR" dirty="0" smtClean="0"/>
          </a:p>
          <a:p>
            <a:endParaRPr lang="fr-FR" dirty="0" smtClean="0"/>
          </a:p>
          <a:p>
            <a:endParaRPr lang="fr-FR" dirty="0" smtClean="0"/>
          </a:p>
          <a:p>
            <a:endParaRPr lang="fr-FR" dirty="0" smtClean="0"/>
          </a:p>
          <a:p>
            <a:r>
              <a:rPr lang="fr-FR" dirty="0" smtClean="0"/>
              <a:t>CCCCCCCCCCCCCCCC</a:t>
            </a:r>
          </a:p>
          <a:p>
            <a:endParaRPr lang="fr-FR" dirty="0"/>
          </a:p>
          <a:p>
            <a:pPr marL="0" indent="0" algn="ctr">
              <a:buNone/>
            </a:pPr>
            <a:r>
              <a:rPr lang="fr-FR" b="1" smtClean="0"/>
              <a:t>CULTURE</a:t>
            </a:r>
            <a:endParaRPr lang="fr-FR" b="1" dirty="0" smtClean="0"/>
          </a:p>
        </p:txBody>
      </p:sp>
      <p:pic>
        <p:nvPicPr>
          <p:cNvPr id="8194" name="Picture 2"/>
          <p:cNvPicPr>
            <a:picLocks noChangeAspect="1" noChangeArrowheads="1"/>
          </p:cNvPicPr>
          <p:nvPr/>
        </p:nvPicPr>
        <p:blipFill>
          <a:blip r:embed="rId2"/>
          <a:srcRect/>
          <a:stretch>
            <a:fillRect/>
          </a:stretch>
        </p:blipFill>
        <p:spPr bwMode="auto">
          <a:xfrm>
            <a:off x="214282" y="1071546"/>
            <a:ext cx="8429684" cy="350046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71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785794"/>
            <a:ext cx="7567642" cy="1071546"/>
          </a:xfrm>
        </p:spPr>
        <p:txBody>
          <a:bodyPr>
            <a:normAutofit fontScale="90000"/>
          </a:bodyPr>
          <a:lstStyle/>
          <a:p>
            <a:r>
              <a:rPr lang="en-US" dirty="0" smtClean="0"/>
              <a:t>Difference between : intercultural , </a:t>
            </a:r>
            <a:r>
              <a:rPr lang="en-US" dirty="0" err="1" smtClean="0"/>
              <a:t>intracultural</a:t>
            </a:r>
            <a:r>
              <a:rPr lang="en-US" dirty="0" smtClean="0"/>
              <a:t>, cross-cultural, and international communication</a:t>
            </a:r>
            <a:r>
              <a:rPr lang="fr-FR" dirty="0" smtClean="0"/>
              <a:t/>
            </a:r>
            <a:br>
              <a:rPr lang="fr-FR" dirty="0" smtClean="0"/>
            </a:br>
            <a:endParaRPr lang="fr-FR" dirty="0"/>
          </a:p>
        </p:txBody>
      </p:sp>
      <p:sp>
        <p:nvSpPr>
          <p:cNvPr id="3" name="Espace réservé du contenu 2"/>
          <p:cNvSpPr>
            <a:spLocks noGrp="1"/>
          </p:cNvSpPr>
          <p:nvPr>
            <p:ph sz="quarter" idx="1"/>
          </p:nvPr>
        </p:nvSpPr>
        <p:spPr/>
        <p:txBody>
          <a:bodyPr>
            <a:normAutofit/>
          </a:bodyPr>
          <a:lstStyle/>
          <a:p>
            <a:pPr algn="just"/>
            <a:r>
              <a:rPr lang="en-US" i="1" dirty="0" err="1" smtClean="0">
                <a:solidFill>
                  <a:srgbClr val="FF0000"/>
                </a:solidFill>
              </a:rPr>
              <a:t>Intra</a:t>
            </a:r>
            <a:r>
              <a:rPr lang="en-US" dirty="0" err="1" smtClean="0">
                <a:solidFill>
                  <a:srgbClr val="FF0000"/>
                </a:solidFill>
              </a:rPr>
              <a:t>cultural</a:t>
            </a:r>
            <a:r>
              <a:rPr lang="en-US" dirty="0" smtClean="0">
                <a:solidFill>
                  <a:srgbClr val="FF0000"/>
                </a:solidFill>
              </a:rPr>
              <a:t> communication </a:t>
            </a:r>
            <a:r>
              <a:rPr lang="en-US" dirty="0" smtClean="0"/>
              <a:t>describes communication between at least two people who are from the same culture or have culturally similar backgrounds.</a:t>
            </a:r>
          </a:p>
          <a:p>
            <a:pPr algn="just"/>
            <a:r>
              <a:rPr lang="en-US" i="1" dirty="0" smtClean="0">
                <a:solidFill>
                  <a:srgbClr val="FF0000"/>
                </a:solidFill>
              </a:rPr>
              <a:t>Inter</a:t>
            </a:r>
            <a:r>
              <a:rPr lang="en-US" dirty="0" smtClean="0">
                <a:solidFill>
                  <a:srgbClr val="FF0000"/>
                </a:solidFill>
              </a:rPr>
              <a:t>cultural communication </a:t>
            </a:r>
            <a:r>
              <a:rPr lang="en-US" dirty="0" smtClean="0"/>
              <a:t>describes communication between at least two people who are different in significant ways culturally.</a:t>
            </a:r>
          </a:p>
          <a:p>
            <a:pPr algn="just"/>
            <a:r>
              <a:rPr lang="en-US" dirty="0" smtClean="0"/>
              <a:t>While intercultural communication deals with the </a:t>
            </a:r>
            <a:r>
              <a:rPr lang="en-US" b="1" dirty="0" smtClean="0"/>
              <a:t>interaction</a:t>
            </a:r>
            <a:r>
              <a:rPr lang="en-US" dirty="0" smtClean="0"/>
              <a:t> between at least two people, </a:t>
            </a:r>
            <a:r>
              <a:rPr lang="en-US" dirty="0" smtClean="0">
                <a:solidFill>
                  <a:srgbClr val="FF0000"/>
                </a:solidFill>
              </a:rPr>
              <a:t>cross-cultural communication </a:t>
            </a:r>
            <a:r>
              <a:rPr lang="en-US" dirty="0" smtClean="0"/>
              <a:t>describes the comparison of communication styles across cultures</a:t>
            </a:r>
            <a:endParaRPr lang="fr-FR"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7567642" cy="439718"/>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428596" y="1000108"/>
            <a:ext cx="7496204" cy="5473844"/>
          </a:xfrm>
        </p:spPr>
        <p:txBody>
          <a:bodyPr>
            <a:normAutofit/>
          </a:bodyPr>
          <a:lstStyle/>
          <a:p>
            <a:pPr algn="just"/>
            <a:r>
              <a:rPr lang="en-US" dirty="0" smtClean="0">
                <a:solidFill>
                  <a:srgbClr val="FF0000"/>
                </a:solidFill>
              </a:rPr>
              <a:t>International communication </a:t>
            </a:r>
            <a:r>
              <a:rPr lang="en-US" dirty="0" smtClean="0"/>
              <a:t>is similar to intercultural communication because it also describes communication between at least two people who are from different cultures. However, topics concerning international communication don’t really look at how cultural differences affect specific interactions between two people because they are often focused on a larger picture. It describes communication between individuals who live in different cultures, but have similar experiences. </a:t>
            </a:r>
          </a:p>
          <a:p>
            <a:endParaRPr lang="fr-F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pl-PL" dirty="0" smtClean="0"/>
              <a:t/>
            </a:r>
            <a:br>
              <a:rPr lang="pl-PL" dirty="0" smtClean="0"/>
            </a:br>
            <a:endParaRPr lang="fr-FR" dirty="0"/>
          </a:p>
        </p:txBody>
      </p:sp>
      <p:sp>
        <p:nvSpPr>
          <p:cNvPr id="3" name="Espace réservé du contenu 2"/>
          <p:cNvSpPr>
            <a:spLocks noGrp="1"/>
          </p:cNvSpPr>
          <p:nvPr>
            <p:ph sz="quarter" idx="1"/>
          </p:nvPr>
        </p:nvSpPr>
        <p:spPr>
          <a:xfrm>
            <a:off x="457200" y="1142984"/>
            <a:ext cx="3657600" cy="5029216"/>
          </a:xfrm>
        </p:spPr>
        <p:txBody>
          <a:bodyPr>
            <a:normAutofit/>
          </a:bodyPr>
          <a:lstStyle/>
          <a:p>
            <a:endParaRPr lang="fr-FR" dirty="0" smtClean="0"/>
          </a:p>
          <a:p>
            <a:pPr marL="0" indent="0" algn="just" fontAlgn="t">
              <a:buNone/>
            </a:pPr>
            <a:r>
              <a:rPr lang="pl-PL" sz="4400" b="1" dirty="0" smtClean="0">
                <a:solidFill>
                  <a:srgbClr val="FF0000"/>
                </a:solidFill>
              </a:rPr>
              <a:t>The shortest way between</a:t>
            </a:r>
          </a:p>
          <a:p>
            <a:pPr marL="0" indent="0" algn="just" fontAlgn="t">
              <a:buNone/>
            </a:pPr>
            <a:r>
              <a:rPr lang="en-US" sz="4400" b="1" dirty="0" smtClean="0">
                <a:solidFill>
                  <a:srgbClr val="FF0000"/>
                </a:solidFill>
              </a:rPr>
              <a:t>two people is a smile</a:t>
            </a:r>
            <a:endParaRPr lang="pl-PL" sz="4400" b="1" dirty="0" smtClean="0">
              <a:solidFill>
                <a:srgbClr val="FF0000"/>
              </a:solidFill>
            </a:endParaRPr>
          </a:p>
          <a:p>
            <a:endParaRPr lang="fr-FR" dirty="0"/>
          </a:p>
        </p:txBody>
      </p:sp>
      <p:pic>
        <p:nvPicPr>
          <p:cNvPr id="6146" name="Picture 2"/>
          <p:cNvPicPr>
            <a:picLocks noGrp="1" noChangeAspect="1" noChangeArrowheads="1"/>
          </p:cNvPicPr>
          <p:nvPr>
            <p:ph sz="quarter" idx="2"/>
          </p:nvPr>
        </p:nvPicPr>
        <p:blipFill>
          <a:blip r:embed="rId2"/>
          <a:srcRect/>
          <a:stretch>
            <a:fillRect/>
          </a:stretch>
        </p:blipFill>
        <p:spPr bwMode="auto">
          <a:xfrm>
            <a:off x="4421139" y="1071563"/>
            <a:ext cx="3356071" cy="5100637"/>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7496204" cy="582594"/>
          </a:xfrm>
        </p:spPr>
        <p:txBody>
          <a:bodyPr>
            <a:normAutofit/>
          </a:bodyPr>
          <a:lstStyle/>
          <a:p>
            <a:pPr algn="just"/>
            <a:r>
              <a:rPr lang="fr-FR" dirty="0" smtClean="0">
                <a:solidFill>
                  <a:srgbClr val="FF0000"/>
                </a:solidFill>
              </a:rPr>
              <a:t>verbal vs non-verbal communication</a:t>
            </a:r>
            <a:endParaRPr lang="fr-FR" dirty="0">
              <a:solidFill>
                <a:srgbClr val="FF0000"/>
              </a:solidFill>
            </a:endParaRPr>
          </a:p>
        </p:txBody>
      </p:sp>
      <p:sp>
        <p:nvSpPr>
          <p:cNvPr id="7" name="Espace réservé du contenu 6"/>
          <p:cNvSpPr>
            <a:spLocks noGrp="1"/>
          </p:cNvSpPr>
          <p:nvPr>
            <p:ph sz="quarter" idx="1"/>
          </p:nvPr>
        </p:nvSpPr>
        <p:spPr/>
        <p:txBody>
          <a:bodyPr>
            <a:normAutofit fontScale="92500" lnSpcReduction="10000"/>
          </a:bodyPr>
          <a:lstStyle/>
          <a:p>
            <a:pPr algn="just"/>
            <a:r>
              <a:rPr lang="en-US" dirty="0" smtClean="0">
                <a:solidFill>
                  <a:srgbClr val="FF0000"/>
                </a:solidFill>
              </a:rPr>
              <a:t>Verbal communication </a:t>
            </a:r>
            <a:r>
              <a:rPr lang="en-US" dirty="0" smtClean="0"/>
              <a:t>is auditory communication with words. It is mostly face-to-face or written with the use of language as a means. Nowadays, technologies like phone and internet have allowed oral communication to take place without being in the same place or writing.</a:t>
            </a:r>
            <a:endParaRPr lang="fr-FR" dirty="0" smtClean="0"/>
          </a:p>
        </p:txBody>
      </p:sp>
      <p:pic>
        <p:nvPicPr>
          <p:cNvPr id="8" name="Picture 3"/>
          <p:cNvPicPr>
            <a:picLocks noGrp="1" noChangeAspect="1" noChangeArrowheads="1"/>
          </p:cNvPicPr>
          <p:nvPr>
            <p:ph sz="quarter" idx="2"/>
          </p:nvPr>
        </p:nvPicPr>
        <p:blipFill>
          <a:blip r:embed="rId2"/>
          <a:srcRect/>
          <a:stretch>
            <a:fillRect/>
          </a:stretch>
        </p:blipFill>
        <p:spPr bwMode="auto">
          <a:xfrm>
            <a:off x="4143372" y="1285860"/>
            <a:ext cx="4572032" cy="5143536"/>
          </a:xfrm>
          <a:prstGeom prst="rect">
            <a:avLst/>
          </a:prstGeom>
          <a:noFill/>
          <a:ln w="88920">
            <a:solidFill>
              <a:srgbClr val="FFFFFF"/>
            </a:solidFill>
            <a:miter lim="800000"/>
            <a:headEnd/>
            <a:tailEnd/>
          </a:ln>
          <a:effectLst/>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28596" y="274638"/>
            <a:ext cx="7496204" cy="82528"/>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428596" y="642918"/>
            <a:ext cx="4572032" cy="5529282"/>
          </a:xfrm>
        </p:spPr>
        <p:txBody>
          <a:bodyPr>
            <a:normAutofit fontScale="92500" lnSpcReduction="20000"/>
          </a:bodyPr>
          <a:lstStyle/>
          <a:p>
            <a:pPr algn="just"/>
            <a:r>
              <a:rPr lang="en-US" dirty="0" smtClean="0">
                <a:solidFill>
                  <a:srgbClr val="FF0000"/>
                </a:solidFill>
              </a:rPr>
              <a:t>Non-verbal communication </a:t>
            </a:r>
            <a:r>
              <a:rPr lang="en-US" dirty="0" smtClean="0"/>
              <a:t>is the process of communicating through sending and receiving wordless messages. Such messages can be communicated through gestures, body language or posture; facial expression and eye contact, object communication such as clothing, hairstyles.</a:t>
            </a:r>
            <a:endParaRPr lang="fr-FR" dirty="0" smtClean="0"/>
          </a:p>
          <a:p>
            <a:pPr algn="just"/>
            <a:r>
              <a:rPr lang="en-US" dirty="0" smtClean="0"/>
              <a:t>Non-verbal communication </a:t>
            </a:r>
            <a:r>
              <a:rPr lang="fr-FR" dirty="0" smtClean="0"/>
              <a:t>may </a:t>
            </a:r>
            <a:r>
              <a:rPr lang="fr-FR" dirty="0" err="1" smtClean="0"/>
              <a:t>include</a:t>
            </a:r>
            <a:r>
              <a:rPr lang="fr-FR" dirty="0" smtClean="0"/>
              <a:t>:</a:t>
            </a:r>
          </a:p>
          <a:p>
            <a:r>
              <a:rPr lang="en-US" dirty="0" smtClean="0"/>
              <a:t> Body language </a:t>
            </a:r>
            <a:r>
              <a:rPr lang="en-US" dirty="0" smtClean="0">
                <a:solidFill>
                  <a:srgbClr val="FF0000"/>
                </a:solidFill>
              </a:rPr>
              <a:t>(kinesics</a:t>
            </a:r>
            <a:r>
              <a:rPr lang="en-US" dirty="0" smtClean="0"/>
              <a:t>) and includes body movement, body position, facial </a:t>
            </a:r>
            <a:r>
              <a:rPr lang="fr-FR" dirty="0" smtClean="0"/>
              <a:t>expressions;</a:t>
            </a:r>
          </a:p>
          <a:p>
            <a:r>
              <a:rPr lang="fr-FR" dirty="0" smtClean="0"/>
              <a:t> Eye contact;</a:t>
            </a:r>
          </a:p>
          <a:p>
            <a:r>
              <a:rPr lang="fr-FR" dirty="0" smtClean="0"/>
              <a:t> </a:t>
            </a:r>
            <a:r>
              <a:rPr lang="fr-FR" dirty="0" err="1" smtClean="0"/>
              <a:t>Touch</a:t>
            </a:r>
            <a:r>
              <a:rPr lang="fr-FR" dirty="0" smtClean="0"/>
              <a:t> (</a:t>
            </a:r>
            <a:r>
              <a:rPr lang="fr-FR" dirty="0" err="1" smtClean="0">
                <a:solidFill>
                  <a:srgbClr val="FF0000"/>
                </a:solidFill>
              </a:rPr>
              <a:t>haptics</a:t>
            </a:r>
            <a:r>
              <a:rPr lang="fr-FR" dirty="0" smtClean="0"/>
              <a:t>);</a:t>
            </a:r>
          </a:p>
          <a:p>
            <a:r>
              <a:rPr lang="fr-FR" dirty="0" smtClean="0"/>
              <a:t> Body distance (</a:t>
            </a:r>
            <a:r>
              <a:rPr lang="fr-FR" dirty="0" err="1" smtClean="0">
                <a:solidFill>
                  <a:srgbClr val="FF0000"/>
                </a:solidFill>
              </a:rPr>
              <a:t>proxemics</a:t>
            </a:r>
            <a:r>
              <a:rPr lang="fr-FR" dirty="0" smtClean="0"/>
              <a:t>).</a:t>
            </a:r>
          </a:p>
          <a:p>
            <a:endParaRPr lang="fr-FR" dirty="0"/>
          </a:p>
        </p:txBody>
      </p:sp>
      <p:sp>
        <p:nvSpPr>
          <p:cNvPr id="4" name="Espace réservé du contenu 3"/>
          <p:cNvSpPr>
            <a:spLocks noGrp="1"/>
          </p:cNvSpPr>
          <p:nvPr>
            <p:ph sz="quarter" idx="2"/>
          </p:nvPr>
        </p:nvSpPr>
        <p:spPr/>
        <p:txBody>
          <a:bodyPr>
            <a:normAutofit fontScale="92500" lnSpcReduction="20000"/>
          </a:bodyPr>
          <a:lstStyle/>
          <a:p>
            <a:pPr marL="0" indent="0">
              <a:buNone/>
            </a:pPr>
            <a:r>
              <a:rPr lang="fr-FR" dirty="0" smtClean="0"/>
              <a:t>               </a:t>
            </a:r>
            <a:endParaRPr lang="fr-FR" dirty="0"/>
          </a:p>
        </p:txBody>
      </p:sp>
      <p:pic>
        <p:nvPicPr>
          <p:cNvPr id="2050" name="Picture 2"/>
          <p:cNvPicPr>
            <a:picLocks noChangeAspect="1" noChangeArrowheads="1"/>
          </p:cNvPicPr>
          <p:nvPr/>
        </p:nvPicPr>
        <p:blipFill>
          <a:blip r:embed="rId2"/>
          <a:srcRect/>
          <a:stretch>
            <a:fillRect/>
          </a:stretch>
        </p:blipFill>
        <p:spPr bwMode="auto">
          <a:xfrm>
            <a:off x="4929190" y="428604"/>
            <a:ext cx="3857652" cy="592935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 RACHIDI-INFO\Desktop\inter\images inter\Screenshot 2013-12-02 10.26.28.png"/>
          <p:cNvPicPr>
            <a:picLocks noChangeAspect="1" noChangeArrowheads="1"/>
          </p:cNvPicPr>
          <p:nvPr/>
        </p:nvPicPr>
        <p:blipFill>
          <a:blip r:embed="rId2"/>
          <a:srcRect/>
          <a:stretch>
            <a:fillRect/>
          </a:stretch>
        </p:blipFill>
        <p:spPr bwMode="auto">
          <a:xfrm>
            <a:off x="928662" y="785794"/>
            <a:ext cx="7143800" cy="5214974"/>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 y="-171400"/>
            <a:ext cx="914275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97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INTERCULTURAL COMMUNICATION COMPETENCE</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  </a:t>
            </a:r>
            <a:r>
              <a:rPr lang="en-US" dirty="0" smtClean="0"/>
              <a:t> “</a:t>
            </a:r>
            <a:r>
              <a:rPr lang="en-US" b="1" dirty="0" smtClean="0">
                <a:solidFill>
                  <a:srgbClr val="FF0000"/>
                </a:solidFill>
              </a:rPr>
              <a:t>Intercultural competence </a:t>
            </a:r>
            <a:r>
              <a:rPr lang="en-US" b="1" dirty="0" smtClean="0"/>
              <a:t>is the ability to develop targeted knowledge, skills and attitudes that lead to visible </a:t>
            </a:r>
            <a:r>
              <a:rPr lang="en-US" b="1" dirty="0" err="1" smtClean="0"/>
              <a:t>behaviour</a:t>
            </a:r>
            <a:r>
              <a:rPr lang="en-US" b="1" dirty="0" smtClean="0"/>
              <a:t> and communication that are both effective and appropriate in intercultural interactions.”</a:t>
            </a:r>
            <a:endParaRPr lang="fr-FR" dirty="0" smtClean="0"/>
          </a:p>
          <a:p>
            <a:r>
              <a:rPr lang="fr-FR" dirty="0" smtClean="0"/>
              <a:t> </a:t>
            </a:r>
            <a:r>
              <a:rPr lang="fr-FR" dirty="0" err="1" smtClean="0"/>
              <a:t>Deardorff</a:t>
            </a:r>
            <a:r>
              <a:rPr lang="fr-FR" dirty="0" smtClean="0"/>
              <a:t>, D. K. (2006) </a:t>
            </a:r>
            <a:r>
              <a:rPr lang="en-US" b="1" dirty="0" smtClean="0"/>
              <a:t> </a:t>
            </a:r>
            <a:endParaRPr lang="fr-FR" dirty="0"/>
          </a:p>
        </p:txBody>
      </p:sp>
      <p:pic>
        <p:nvPicPr>
          <p:cNvPr id="7" name="Picture 3"/>
          <p:cNvPicPr>
            <a:picLocks noGrp="1" noChangeAspect="1" noChangeArrowheads="1"/>
          </p:cNvPicPr>
          <p:nvPr>
            <p:ph sz="quarter" idx="2"/>
          </p:nvPr>
        </p:nvPicPr>
        <p:blipFill>
          <a:blip r:embed="rId2"/>
          <a:srcRect/>
          <a:stretch>
            <a:fillRect/>
          </a:stretch>
        </p:blipFill>
        <p:spPr bwMode="auto">
          <a:xfrm>
            <a:off x="3929059" y="1500174"/>
            <a:ext cx="4714908" cy="4857783"/>
          </a:xfrm>
          <a:prstGeom prst="rect">
            <a:avLst/>
          </a:prstGeom>
          <a:solidFill>
            <a:srgbClr val="EDEDED"/>
          </a:solidFill>
          <a:ln w="9525">
            <a:noFill/>
            <a:round/>
            <a:headEnd/>
            <a:tailEnd/>
          </a:ln>
          <a:effectLst/>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2285984" y="357166"/>
            <a:ext cx="3429024" cy="307183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endParaRPr lang="fr-FR" dirty="0" smtClean="0"/>
          </a:p>
          <a:p>
            <a:r>
              <a:rPr lang="fr-FR" b="1" i="1" dirty="0" smtClean="0"/>
              <a:t> </a:t>
            </a:r>
            <a:r>
              <a:rPr lang="fr-FR" b="1" i="1" dirty="0" err="1" smtClean="0"/>
              <a:t>Knowledge</a:t>
            </a:r>
            <a:r>
              <a:rPr lang="fr-FR" b="1" i="1" dirty="0" smtClean="0"/>
              <a:t> </a:t>
            </a:r>
          </a:p>
          <a:p>
            <a:pPr algn="just"/>
            <a:r>
              <a:rPr lang="en-US" dirty="0" smtClean="0"/>
              <a:t>Cultural self awareness; culture specific knowledge; socio-linguistic awareness; grasp of global issues and trends </a:t>
            </a:r>
            <a:endParaRPr lang="fr-FR" dirty="0"/>
          </a:p>
        </p:txBody>
      </p:sp>
      <p:sp>
        <p:nvSpPr>
          <p:cNvPr id="10" name="Ellipse 9"/>
          <p:cNvSpPr/>
          <p:nvPr/>
        </p:nvSpPr>
        <p:spPr>
          <a:xfrm>
            <a:off x="4214810" y="2928934"/>
            <a:ext cx="3429024" cy="30718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fr-FR" b="1" i="1" dirty="0" smtClean="0"/>
          </a:p>
          <a:p>
            <a:r>
              <a:rPr lang="fr-FR" b="1" i="1" dirty="0" smtClean="0"/>
              <a:t> </a:t>
            </a:r>
            <a:r>
              <a:rPr lang="fr-FR" b="1" i="1" dirty="0" err="1" smtClean="0"/>
              <a:t>Skills</a:t>
            </a:r>
            <a:r>
              <a:rPr lang="fr-FR" b="1" i="1" dirty="0" smtClean="0"/>
              <a:t> </a:t>
            </a:r>
          </a:p>
          <a:p>
            <a:pPr algn="just"/>
            <a:r>
              <a:rPr lang="en-US" dirty="0" smtClean="0"/>
              <a:t>listening, observing, evaluating using patience and perseverance; viewing the world from others' perspectives </a:t>
            </a:r>
            <a:endParaRPr lang="fr-FR" dirty="0"/>
          </a:p>
        </p:txBody>
      </p:sp>
      <p:sp>
        <p:nvSpPr>
          <p:cNvPr id="11" name="Ellipse 10"/>
          <p:cNvSpPr/>
          <p:nvPr/>
        </p:nvSpPr>
        <p:spPr>
          <a:xfrm>
            <a:off x="500034" y="2928934"/>
            <a:ext cx="3429024" cy="31432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r>
              <a:rPr lang="fr-FR" sz="1600" b="1" i="1" dirty="0" smtClean="0"/>
              <a:t> </a:t>
            </a:r>
            <a:r>
              <a:rPr lang="fr-FR" sz="1400" b="1" i="1" dirty="0" smtClean="0"/>
              <a:t>Attitudes </a:t>
            </a:r>
          </a:p>
          <a:p>
            <a:endParaRPr lang="en-US" sz="1400" b="1" dirty="0" smtClean="0"/>
          </a:p>
          <a:p>
            <a:pPr algn="just"/>
            <a:r>
              <a:rPr lang="en-US" sz="1400" b="1" dirty="0" smtClean="0"/>
              <a:t>Respect (valuing other cultures);</a:t>
            </a:r>
            <a:r>
              <a:rPr lang="en-US" sz="1400" b="1" dirty="0" err="1" smtClean="0"/>
              <a:t>openess</a:t>
            </a:r>
            <a:r>
              <a:rPr lang="en-US" sz="1400" b="1" dirty="0" smtClean="0"/>
              <a:t> (withholding </a:t>
            </a:r>
            <a:r>
              <a:rPr lang="en-US" sz="1400" b="1" dirty="0" err="1" smtClean="0"/>
              <a:t>judgement</a:t>
            </a:r>
            <a:r>
              <a:rPr lang="en-US" sz="1400" b="1" dirty="0" smtClean="0"/>
              <a:t>); curiosity (viewing difference as a learning opportunity); discovery (tolerance for ambiguity)</a:t>
            </a:r>
            <a:r>
              <a:rPr lang="en-US" b="1" dirty="0" smtClean="0"/>
              <a:t> </a:t>
            </a:r>
            <a:endParaRPr lang="fr-FR" dirty="0"/>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7639080" cy="571480"/>
          </a:xfrm>
        </p:spPr>
        <p:txBody>
          <a:bodyPr/>
          <a:lstStyle/>
          <a:p>
            <a:r>
              <a:rPr lang="fr-FR" dirty="0" smtClean="0"/>
              <a:t>contents</a:t>
            </a:r>
            <a:endParaRPr lang="fr-FR" dirty="0"/>
          </a:p>
        </p:txBody>
      </p:sp>
      <p:sp>
        <p:nvSpPr>
          <p:cNvPr id="3" name="Espace réservé du contenu 2"/>
          <p:cNvSpPr>
            <a:spLocks noGrp="1"/>
          </p:cNvSpPr>
          <p:nvPr>
            <p:ph sz="quarter" idx="1"/>
          </p:nvPr>
        </p:nvSpPr>
        <p:spPr>
          <a:xfrm>
            <a:off x="214282" y="500042"/>
            <a:ext cx="8929718" cy="6357958"/>
          </a:xfrm>
        </p:spPr>
        <p:txBody>
          <a:bodyPr>
            <a:normAutofit lnSpcReduction="10000"/>
          </a:bodyPr>
          <a:lstStyle/>
          <a:p>
            <a:r>
              <a:rPr lang="fr-FR" dirty="0" smtClean="0"/>
              <a:t>Introduction </a:t>
            </a:r>
          </a:p>
          <a:p>
            <a:r>
              <a:rPr lang="fr-FR" dirty="0" err="1" smtClean="0"/>
              <a:t>Historical</a:t>
            </a:r>
            <a:r>
              <a:rPr lang="fr-FR" dirty="0" smtClean="0"/>
              <a:t> </a:t>
            </a:r>
            <a:r>
              <a:rPr lang="fr-FR" dirty="0" err="1" smtClean="0"/>
              <a:t>Overview</a:t>
            </a:r>
            <a:r>
              <a:rPr lang="fr-FR" dirty="0" smtClean="0"/>
              <a:t> of </a:t>
            </a:r>
            <a:r>
              <a:rPr lang="fr-FR" dirty="0" err="1" smtClean="0"/>
              <a:t>Intercultural</a:t>
            </a:r>
            <a:r>
              <a:rPr lang="fr-FR" dirty="0" smtClean="0"/>
              <a:t> Communication</a:t>
            </a:r>
          </a:p>
          <a:p>
            <a:r>
              <a:rPr lang="fr-FR" dirty="0" smtClean="0"/>
              <a:t>Culture and Communication</a:t>
            </a:r>
          </a:p>
          <a:p>
            <a:r>
              <a:rPr lang="fr-FR" dirty="0" err="1" smtClean="0"/>
              <a:t>Intercultural</a:t>
            </a:r>
            <a:r>
              <a:rPr lang="fr-FR" dirty="0" smtClean="0"/>
              <a:t> Communication</a:t>
            </a:r>
          </a:p>
          <a:p>
            <a:r>
              <a:rPr lang="fr-FR" dirty="0" smtClean="0"/>
              <a:t>The </a:t>
            </a:r>
            <a:r>
              <a:rPr lang="fr-FR" dirty="0" err="1" smtClean="0"/>
              <a:t>difference</a:t>
            </a:r>
            <a:r>
              <a:rPr lang="fr-FR" dirty="0" smtClean="0"/>
              <a:t> </a:t>
            </a:r>
            <a:r>
              <a:rPr lang="fr-FR" dirty="0" err="1" smtClean="0"/>
              <a:t>between</a:t>
            </a:r>
            <a:r>
              <a:rPr lang="fr-FR" dirty="0" smtClean="0"/>
              <a:t> </a:t>
            </a:r>
            <a:r>
              <a:rPr lang="fr-FR" dirty="0" err="1" smtClean="0"/>
              <a:t>intrecultural</a:t>
            </a:r>
            <a:r>
              <a:rPr lang="fr-FR" dirty="0" smtClean="0"/>
              <a:t>, </a:t>
            </a:r>
            <a:r>
              <a:rPr lang="fr-FR" dirty="0" err="1" smtClean="0"/>
              <a:t>intracultural</a:t>
            </a:r>
            <a:r>
              <a:rPr lang="fr-FR" dirty="0" smtClean="0"/>
              <a:t>, cross-cultural, and international communication</a:t>
            </a:r>
          </a:p>
          <a:p>
            <a:r>
              <a:rPr lang="fr-FR" dirty="0" smtClean="0"/>
              <a:t>Verbal vs non-verbal communication</a:t>
            </a:r>
          </a:p>
          <a:p>
            <a:r>
              <a:rPr lang="fr-FR" dirty="0" err="1" smtClean="0"/>
              <a:t>Intercultural</a:t>
            </a:r>
            <a:r>
              <a:rPr lang="fr-FR" dirty="0" smtClean="0"/>
              <a:t> communication </a:t>
            </a:r>
            <a:r>
              <a:rPr lang="fr-FR" dirty="0" err="1" smtClean="0"/>
              <a:t>competence</a:t>
            </a:r>
            <a:endParaRPr lang="fr-FR" dirty="0" smtClean="0"/>
          </a:p>
          <a:p>
            <a:r>
              <a:rPr lang="fr-FR" dirty="0" err="1" smtClean="0"/>
              <a:t>Low</a:t>
            </a:r>
            <a:r>
              <a:rPr lang="fr-FR" dirty="0" smtClean="0"/>
              <a:t> </a:t>
            </a:r>
            <a:r>
              <a:rPr lang="fr-FR" dirty="0" err="1" smtClean="0"/>
              <a:t>context</a:t>
            </a:r>
            <a:r>
              <a:rPr lang="fr-FR" dirty="0" smtClean="0"/>
              <a:t> vs </a:t>
            </a:r>
            <a:r>
              <a:rPr lang="fr-FR" dirty="0" err="1" smtClean="0"/>
              <a:t>high</a:t>
            </a:r>
            <a:r>
              <a:rPr lang="fr-FR" dirty="0" smtClean="0"/>
              <a:t> </a:t>
            </a:r>
            <a:r>
              <a:rPr lang="fr-FR" dirty="0" err="1" smtClean="0"/>
              <a:t>context</a:t>
            </a:r>
            <a:r>
              <a:rPr lang="fr-FR" dirty="0" smtClean="0"/>
              <a:t> culture</a:t>
            </a:r>
          </a:p>
          <a:p>
            <a:r>
              <a:rPr lang="fr-FR" dirty="0" err="1" smtClean="0"/>
              <a:t>Approaches</a:t>
            </a:r>
            <a:r>
              <a:rPr lang="fr-FR" dirty="0" smtClean="0"/>
              <a:t> to </a:t>
            </a:r>
            <a:r>
              <a:rPr lang="fr-FR" dirty="0" err="1" smtClean="0"/>
              <a:t>intercultural</a:t>
            </a:r>
            <a:r>
              <a:rPr lang="fr-FR" dirty="0" smtClean="0"/>
              <a:t> communication</a:t>
            </a:r>
          </a:p>
          <a:p>
            <a:r>
              <a:rPr lang="fr-FR" dirty="0" err="1" smtClean="0"/>
              <a:t>Barriers</a:t>
            </a:r>
            <a:r>
              <a:rPr lang="fr-FR" dirty="0" smtClean="0"/>
              <a:t> to IC</a:t>
            </a:r>
          </a:p>
          <a:p>
            <a:r>
              <a:rPr lang="fr-FR" dirty="0" smtClean="0"/>
              <a:t>Culture Shock</a:t>
            </a:r>
          </a:p>
          <a:p>
            <a:r>
              <a:rPr lang="fr-FR" dirty="0" err="1" smtClean="0"/>
              <a:t>Understanding</a:t>
            </a:r>
            <a:r>
              <a:rPr lang="fr-FR" dirty="0" smtClean="0"/>
              <a:t> </a:t>
            </a:r>
            <a:r>
              <a:rPr lang="fr-FR" dirty="0" err="1" smtClean="0"/>
              <a:t>different</a:t>
            </a:r>
            <a:r>
              <a:rPr lang="fr-FR" dirty="0" smtClean="0"/>
              <a:t> </a:t>
            </a:r>
            <a:r>
              <a:rPr lang="fr-FR" dirty="0" err="1" smtClean="0"/>
              <a:t>culturs</a:t>
            </a:r>
            <a:endParaRPr lang="fr-FR" dirty="0" smtClean="0"/>
          </a:p>
          <a:p>
            <a:r>
              <a:rPr lang="fr-FR" dirty="0" err="1" smtClean="0"/>
              <a:t>Benefits</a:t>
            </a:r>
            <a:r>
              <a:rPr lang="fr-FR" dirty="0" smtClean="0"/>
              <a:t> of </a:t>
            </a:r>
            <a:r>
              <a:rPr lang="fr-FR" dirty="0" err="1" smtClean="0"/>
              <a:t>studying</a:t>
            </a:r>
            <a:r>
              <a:rPr lang="fr-FR" dirty="0" smtClean="0"/>
              <a:t> IC</a:t>
            </a:r>
          </a:p>
          <a:p>
            <a:r>
              <a:rPr lang="fr-FR" dirty="0" smtClean="0"/>
              <a:t>conclusion</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38"/>
            <a:ext cx="7424766" cy="725470"/>
          </a:xfrm>
        </p:spPr>
        <p:txBody>
          <a:bodyPr/>
          <a:lstStyle/>
          <a:p>
            <a:r>
              <a:rPr lang="fr-FR" dirty="0" smtClean="0"/>
              <a:t>           THREE DIMENTIONS                             </a:t>
            </a:r>
            <a:endParaRPr lang="fr-FR" dirty="0"/>
          </a:p>
        </p:txBody>
      </p:sp>
      <p:sp>
        <p:nvSpPr>
          <p:cNvPr id="3" name="Espace réservé du contenu 2"/>
          <p:cNvSpPr>
            <a:spLocks noGrp="1"/>
          </p:cNvSpPr>
          <p:nvPr>
            <p:ph sz="quarter" idx="1"/>
          </p:nvPr>
        </p:nvSpPr>
        <p:spPr>
          <a:xfrm>
            <a:off x="428596" y="928670"/>
            <a:ext cx="7496204" cy="5545282"/>
          </a:xfrm>
        </p:spPr>
        <p:txBody>
          <a:bodyPr>
            <a:normAutofit lnSpcReduction="10000"/>
          </a:bodyPr>
          <a:lstStyle/>
          <a:p>
            <a:pPr marL="514350" indent="-514350">
              <a:buAutoNum type="arabicPeriod"/>
            </a:pPr>
            <a:r>
              <a:rPr lang="en-US" dirty="0" smtClean="0">
                <a:latin typeface="Times New Roman" panose="02020603050405020304" pitchFamily="18" charset="0"/>
                <a:cs typeface="Times New Roman" panose="02020603050405020304" pitchFamily="18" charset="0"/>
              </a:rPr>
              <a:t>Mindset – intercultural awareness (ability to understand similarities and differences)</a:t>
            </a:r>
          </a:p>
          <a:p>
            <a:pPr marL="514350" indent="-514350">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AutoNum type="arabicPeriod"/>
            </a:pPr>
            <a:r>
              <a:rPr lang="en-US" dirty="0" err="1" smtClean="0">
                <a:latin typeface="Times New Roman" panose="02020603050405020304" pitchFamily="18" charset="0"/>
                <a:cs typeface="Times New Roman" panose="02020603050405020304" pitchFamily="18" charset="0"/>
              </a:rPr>
              <a:t>Heartset</a:t>
            </a:r>
            <a:r>
              <a:rPr lang="en-US" dirty="0" smtClean="0">
                <a:latin typeface="Times New Roman" panose="02020603050405020304" pitchFamily="18" charset="0"/>
                <a:cs typeface="Times New Roman" panose="02020603050405020304" pitchFamily="18" charset="0"/>
              </a:rPr>
              <a:t> – intercultural sensitivity (emotional desire to acknowledge, appreciate and accept cultural differences) </a:t>
            </a:r>
          </a:p>
          <a:p>
            <a:pPr marL="514350" indent="-514350">
              <a:buAutoNum type="arabicPeriod"/>
            </a:pPr>
            <a:endParaRPr lang="en-US" dirty="0" smtClean="0">
              <a:latin typeface="Times New Roman" panose="02020603050405020304" pitchFamily="18" charset="0"/>
              <a:cs typeface="Times New Roman" panose="02020603050405020304" pitchFamily="18" charset="0"/>
            </a:endParaRPr>
          </a:p>
          <a:p>
            <a:pPr marL="514350" indent="-514350">
              <a:buAutoNum type="arabicPeriod"/>
            </a:pPr>
            <a:r>
              <a:rPr lang="en-US" dirty="0" err="1" smtClean="0">
                <a:latin typeface="Times New Roman" panose="02020603050405020304" pitchFamily="18" charset="0"/>
                <a:cs typeface="Times New Roman" panose="02020603050405020304" pitchFamily="18" charset="0"/>
              </a:rPr>
              <a:t>Skillset</a:t>
            </a:r>
            <a:r>
              <a:rPr lang="en-US" dirty="0" smtClean="0">
                <a:latin typeface="Times New Roman" panose="02020603050405020304" pitchFamily="18" charset="0"/>
                <a:cs typeface="Times New Roman" panose="02020603050405020304" pitchFamily="18" charset="0"/>
              </a:rPr>
              <a:t> – intercultural adroitness (ability to reach communication goals while interacting with people from other cultures)</a:t>
            </a:r>
          </a:p>
          <a:p>
            <a:pPr marL="514350" indent="-514350">
              <a:buAutoNum type="arabicPeriod"/>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All three are important to intercultural competence</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(Bennett, J.M., 2003)</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38"/>
            <a:ext cx="7424766" cy="654032"/>
          </a:xfrm>
        </p:spPr>
        <p:txBody>
          <a:bodyPr/>
          <a:lstStyle/>
          <a:p>
            <a:endParaRPr lang="fr-FR" dirty="0"/>
          </a:p>
        </p:txBody>
      </p:sp>
      <p:pic>
        <p:nvPicPr>
          <p:cNvPr id="4" name="Picture 3"/>
          <p:cNvPicPr preferRelativeResize="0">
            <a:picLocks noGrp="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5720" y="214290"/>
            <a:ext cx="8358246" cy="664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7496204" cy="153966"/>
          </a:xfrm>
        </p:spPr>
        <p:txBody>
          <a:bodyPr>
            <a:normAutofit fontScale="90000"/>
          </a:bodyPr>
          <a:lstStyle/>
          <a:p>
            <a:r>
              <a:rPr lang="fr-FR" dirty="0" smtClean="0"/>
              <a:t>                                           </a:t>
            </a:r>
            <a:endParaRPr lang="fr-FR" dirty="0"/>
          </a:p>
        </p:txBody>
      </p:sp>
      <p:sp>
        <p:nvSpPr>
          <p:cNvPr id="4" name="Espace réservé du contenu 3"/>
          <p:cNvSpPr>
            <a:spLocks noGrp="1"/>
          </p:cNvSpPr>
          <p:nvPr>
            <p:ph sz="quarter" idx="1"/>
          </p:nvPr>
        </p:nvSpPr>
        <p:spPr>
          <a:xfrm>
            <a:off x="457200" y="500042"/>
            <a:ext cx="7467600" cy="1815882"/>
          </a:xfrm>
          <a:prstGeom prst="rect">
            <a:avLst/>
          </a:prstGeom>
        </p:spPr>
        <p:txBody>
          <a:bodyPr wrap="square">
            <a:spAutoFit/>
          </a:bodyPr>
          <a:lstStyle/>
          <a:p>
            <a:pPr marL="0" indent="0" algn="just">
              <a:buNone/>
            </a:pPr>
            <a:r>
              <a:rPr lang="en-CA" sz="2800" dirty="0" smtClean="0">
                <a:latin typeface="Times New Roman" panose="02020603050405020304" pitchFamily="18" charset="0"/>
                <a:cs typeface="Times New Roman" panose="02020603050405020304" pitchFamily="18" charset="0"/>
              </a:rPr>
              <a:t>    “Years </a:t>
            </a:r>
            <a:r>
              <a:rPr lang="en-CA" sz="2800" dirty="0">
                <a:latin typeface="Times New Roman" panose="02020603050405020304" pitchFamily="18" charset="0"/>
                <a:cs typeface="Times New Roman" panose="02020603050405020304" pitchFamily="18" charset="0"/>
              </a:rPr>
              <a:t>of study have convinced me that the real job is not to understand foreign culture but to understand our own.”  </a:t>
            </a:r>
            <a:r>
              <a:rPr lang="en-CA" sz="2800" dirty="0" smtClean="0">
                <a:latin typeface="Times New Roman" panose="02020603050405020304" pitchFamily="18" charset="0"/>
                <a:cs typeface="Times New Roman" panose="02020603050405020304" pitchFamily="18" charset="0"/>
              </a:rPr>
              <a:t>- Edward </a:t>
            </a:r>
            <a:r>
              <a:rPr lang="en-CA" sz="2800" dirty="0">
                <a:latin typeface="Times New Roman" panose="02020603050405020304" pitchFamily="18" charset="0"/>
                <a:cs typeface="Times New Roman" panose="02020603050405020304" pitchFamily="18" charset="0"/>
              </a:rPr>
              <a:t>T. </a:t>
            </a:r>
            <a:r>
              <a:rPr lang="en-CA" sz="2800" dirty="0" smtClean="0">
                <a:latin typeface="Times New Roman" panose="02020603050405020304" pitchFamily="18" charset="0"/>
                <a:cs typeface="Times New Roman" panose="02020603050405020304" pitchFamily="18" charset="0"/>
              </a:rPr>
              <a:t>Hall, “The Silent Language”</a:t>
            </a:r>
            <a:endParaRPr lang="en-CA"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14282" y="273050"/>
            <a:ext cx="7786718" cy="45719"/>
          </a:xfrm>
        </p:spPr>
        <p:txBody>
          <a:bodyPr>
            <a:normAutofit fontScale="90000"/>
          </a:bodyPr>
          <a:lstStyle/>
          <a:p>
            <a:r>
              <a:rPr lang="fr-FR" dirty="0" smtClean="0"/>
              <a:t>                                 </a:t>
            </a:r>
            <a:endParaRPr lang="fr-FR" dirty="0"/>
          </a:p>
        </p:txBody>
      </p:sp>
      <p:sp>
        <p:nvSpPr>
          <p:cNvPr id="5" name="Espace réservé du contenu 4"/>
          <p:cNvSpPr>
            <a:spLocks noGrp="1"/>
          </p:cNvSpPr>
          <p:nvPr>
            <p:ph sz="quarter" idx="2"/>
          </p:nvPr>
        </p:nvSpPr>
        <p:spPr>
          <a:xfrm>
            <a:off x="0" y="1285860"/>
            <a:ext cx="4286248" cy="4962540"/>
          </a:xfrm>
        </p:spPr>
        <p:txBody>
          <a:bodyPr/>
          <a:lstStyle/>
          <a:p>
            <a:r>
              <a:rPr lang="en-US" dirty="0" smtClean="0"/>
              <a:t>Use non-verbal cues</a:t>
            </a:r>
          </a:p>
          <a:p>
            <a:r>
              <a:rPr lang="en-US" dirty="0" smtClean="0"/>
              <a:t>Draw messages from the environment</a:t>
            </a:r>
          </a:p>
          <a:p>
            <a:r>
              <a:rPr lang="en-US" dirty="0" smtClean="0"/>
              <a:t>Messages might be vague or ambiguous</a:t>
            </a:r>
          </a:p>
          <a:p>
            <a:r>
              <a:rPr lang="en-US" dirty="0" smtClean="0"/>
              <a:t>Use stories to get to the point</a:t>
            </a:r>
          </a:p>
          <a:p>
            <a:endParaRPr lang="fr-FR" dirty="0"/>
          </a:p>
        </p:txBody>
      </p:sp>
      <p:sp>
        <p:nvSpPr>
          <p:cNvPr id="10" name="Espace réservé du contenu 9"/>
          <p:cNvSpPr>
            <a:spLocks noGrp="1"/>
          </p:cNvSpPr>
          <p:nvPr>
            <p:ph sz="quarter" idx="4"/>
          </p:nvPr>
        </p:nvSpPr>
        <p:spPr>
          <a:xfrm>
            <a:off x="4572000" y="1357298"/>
            <a:ext cx="4571999" cy="4891102"/>
          </a:xfrm>
        </p:spPr>
        <p:txBody>
          <a:bodyPr/>
          <a:lstStyle/>
          <a:p>
            <a:r>
              <a:rPr lang="en-US" dirty="0" smtClean="0"/>
              <a:t>Use lots of words to communicate</a:t>
            </a:r>
          </a:p>
          <a:p>
            <a:r>
              <a:rPr lang="en-US" dirty="0" smtClean="0"/>
              <a:t>Present messages that are clear, concise</a:t>
            </a:r>
          </a:p>
          <a:p>
            <a:r>
              <a:rPr lang="en-US" dirty="0" smtClean="0"/>
              <a:t>Rely on words to retrieve or deliver the message</a:t>
            </a:r>
          </a:p>
          <a:p>
            <a:endParaRPr lang="fr-FR" dirty="0"/>
          </a:p>
        </p:txBody>
      </p:sp>
      <p:sp>
        <p:nvSpPr>
          <p:cNvPr id="8" name="Espace réservé du texte 7"/>
          <p:cNvSpPr>
            <a:spLocks noGrp="1"/>
          </p:cNvSpPr>
          <p:nvPr>
            <p:ph type="body" sz="quarter" idx="1"/>
          </p:nvPr>
        </p:nvSpPr>
        <p:spPr>
          <a:xfrm>
            <a:off x="0" y="0"/>
            <a:ext cx="4500562" cy="1071546"/>
          </a:xfrm>
          <a:prstGeom prst="roundRect">
            <a:avLst>
              <a:gd name="adj" fmla="val 9723"/>
            </a:avLst>
          </a:prstGeom>
        </p:spPr>
        <p:txBody>
          <a:bodyPr/>
          <a:lstStyle/>
          <a:p>
            <a:endParaRPr lang="en-US" dirty="0" smtClean="0"/>
          </a:p>
          <a:p>
            <a:r>
              <a:rPr lang="en-US" dirty="0" smtClean="0"/>
              <a:t>High-context communicators</a:t>
            </a:r>
          </a:p>
          <a:p>
            <a:pPr algn="just"/>
            <a:r>
              <a:rPr lang="en-US" dirty="0" smtClean="0"/>
              <a:t>(indirect communication style)</a:t>
            </a:r>
          </a:p>
          <a:p>
            <a:endParaRPr lang="fr-FR" dirty="0"/>
          </a:p>
        </p:txBody>
      </p:sp>
      <p:sp>
        <p:nvSpPr>
          <p:cNvPr id="9" name="Espace réservé du texte 8"/>
          <p:cNvSpPr>
            <a:spLocks noGrp="1"/>
          </p:cNvSpPr>
          <p:nvPr>
            <p:ph type="body" sz="quarter" idx="3"/>
          </p:nvPr>
        </p:nvSpPr>
        <p:spPr>
          <a:xfrm>
            <a:off x="4643438" y="0"/>
            <a:ext cx="4500562" cy="1142984"/>
          </a:xfrm>
          <a:prstGeom prst="roundRect">
            <a:avLst>
              <a:gd name="adj" fmla="val 28241"/>
            </a:avLst>
          </a:prstGeom>
        </p:spPr>
        <p:txBody>
          <a:bodyPr/>
          <a:lstStyle/>
          <a:p>
            <a:endParaRPr lang="en-US" dirty="0" smtClean="0"/>
          </a:p>
          <a:p>
            <a:r>
              <a:rPr lang="en-US" dirty="0" smtClean="0"/>
              <a:t>Low-context communicators</a:t>
            </a:r>
          </a:p>
          <a:p>
            <a:r>
              <a:rPr lang="en-US" dirty="0" smtClean="0"/>
              <a:t>(direct communication style)</a:t>
            </a:r>
          </a:p>
          <a:p>
            <a:endParaRPr lang="fr-FR"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pic>
        <p:nvPicPr>
          <p:cNvPr id="3074" name="Picture 2" descr="C:\Users\EL RACHIDI-INFO\Desktop\inter\images inter\high-context-vs-low-context-11-638.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APPROACHES  TO INTERCULTURAL COMMUNICATION </a:t>
            </a:r>
            <a:endParaRPr lang="fr-FR" dirty="0"/>
          </a:p>
        </p:txBody>
      </p:sp>
      <p:sp>
        <p:nvSpPr>
          <p:cNvPr id="3" name="Espace réservé du contenu 2"/>
          <p:cNvSpPr>
            <a:spLocks noGrp="1"/>
          </p:cNvSpPr>
          <p:nvPr>
            <p:ph sz="quarter" idx="1"/>
          </p:nvPr>
        </p:nvSpPr>
        <p:spPr/>
        <p:txBody>
          <a:bodyPr>
            <a:normAutofit/>
          </a:bodyPr>
          <a:lstStyle/>
          <a:p>
            <a:r>
              <a:rPr lang="en-US" b="1" dirty="0" smtClean="0">
                <a:solidFill>
                  <a:srgbClr val="FF0000"/>
                </a:solidFill>
              </a:rPr>
              <a:t>Social Science Approach </a:t>
            </a:r>
            <a:endParaRPr lang="fr-FR" b="1" dirty="0" smtClean="0">
              <a:solidFill>
                <a:srgbClr val="FF0000"/>
              </a:solidFill>
            </a:endParaRPr>
          </a:p>
          <a:p>
            <a:pPr algn="just">
              <a:buNone/>
            </a:pPr>
            <a:r>
              <a:rPr lang="en-US" dirty="0" smtClean="0"/>
              <a:t>  also called the functionalist approach), popular in 1980s, is based on research psychology and sociology. This approach assumes a describable external reality. It also assumes that human behavior is predictable and that the researchers’ goal is to describe and predict behavior. Researchers also take this approach often use quantitative methods, gathering data by administering questionnaires or observing subjects firsthand.</a:t>
            </a:r>
            <a:endParaRPr lang="fr-F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sz="quarter" idx="1"/>
          </p:nvPr>
        </p:nvSpPr>
        <p:spPr>
          <a:xfrm>
            <a:off x="285720" y="214290"/>
            <a:ext cx="7639080" cy="6259662"/>
          </a:xfrm>
        </p:spPr>
        <p:txBody>
          <a:bodyPr>
            <a:normAutofit/>
          </a:bodyPr>
          <a:lstStyle/>
          <a:p>
            <a:r>
              <a:rPr lang="en-US" dirty="0" smtClean="0"/>
              <a:t> </a:t>
            </a:r>
            <a:r>
              <a:rPr lang="en-US" b="1" dirty="0" smtClean="0">
                <a:solidFill>
                  <a:srgbClr val="FF0000"/>
                </a:solidFill>
              </a:rPr>
              <a:t>Interpretive  Approach</a:t>
            </a:r>
            <a:endParaRPr lang="fr-FR" b="1" dirty="0" smtClean="0">
              <a:solidFill>
                <a:srgbClr val="FF0000"/>
              </a:solidFill>
            </a:endParaRPr>
          </a:p>
          <a:p>
            <a:pPr algn="just">
              <a:buNone/>
            </a:pPr>
            <a:r>
              <a:rPr lang="en-US" dirty="0" smtClean="0"/>
              <a:t>     It gained prominence in the late 1980s among communication scholars. Interpretive researchers believe that human experience, including communication, is subjective and human behavior is neither predetermined nor easily predicted. This type of research uses  qualitative methods derived from anthropology and linguistics such as ﬁ  </a:t>
            </a:r>
            <a:r>
              <a:rPr lang="en-US" dirty="0" err="1" smtClean="0"/>
              <a:t>eld</a:t>
            </a:r>
            <a:r>
              <a:rPr lang="en-US" dirty="0" smtClean="0"/>
              <a:t> studies, observations, and participant observations.</a:t>
            </a:r>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23528" y="404664"/>
            <a:ext cx="7467600" cy="4873752"/>
          </a:xfrm>
        </p:spPr>
        <p:txBody>
          <a:bodyPr>
            <a:normAutofit lnSpcReduction="10000"/>
          </a:bodyPr>
          <a:lstStyle/>
          <a:p>
            <a:r>
              <a:rPr lang="en-US" dirty="0" smtClean="0"/>
              <a:t> </a:t>
            </a:r>
            <a:r>
              <a:rPr lang="en-US" b="1" dirty="0" smtClean="0">
                <a:solidFill>
                  <a:srgbClr val="FF0000"/>
                </a:solidFill>
              </a:rPr>
              <a:t>Critical Approach</a:t>
            </a:r>
            <a:endParaRPr lang="fr-FR" b="1" dirty="0" smtClean="0">
              <a:solidFill>
                <a:srgbClr val="FF0000"/>
              </a:solidFill>
            </a:endParaRPr>
          </a:p>
          <a:p>
            <a:pPr algn="just">
              <a:buNone/>
            </a:pPr>
            <a:r>
              <a:rPr lang="en-US" dirty="0" smtClean="0"/>
              <a:t>   It emphasizes the importance of studying the context in which communication occurs that is, the situation, background, or environment.</a:t>
            </a:r>
            <a:endParaRPr lang="fr-FR" dirty="0" smtClean="0"/>
          </a:p>
          <a:p>
            <a:pPr algn="just"/>
            <a:r>
              <a:rPr lang="en-US" dirty="0" smtClean="0"/>
              <a:t>The goal of critical researchers is not only to understand human behavior but also to change the lives of everyday communicators. The methods preferred by critical scholars are usually      </a:t>
            </a:r>
            <a:r>
              <a:rPr lang="en-US" b="1" dirty="0" smtClean="0"/>
              <a:t>textual analyses (Examination of cultural texts such as media </a:t>
            </a:r>
            <a:r>
              <a:rPr lang="en-US" b="1" dirty="0" err="1" smtClean="0"/>
              <a:t>television,movies</a:t>
            </a:r>
            <a:r>
              <a:rPr lang="en-US" b="1" dirty="0" smtClean="0"/>
              <a:t>, journalistic essays, and so on),</a:t>
            </a:r>
            <a:r>
              <a:rPr lang="en-US" dirty="0" smtClean="0"/>
              <a:t> which sometimes occur within the economic contexts of the culture industries that produce these texts.</a:t>
            </a:r>
            <a:endParaRPr lang="fr-FR"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7567642" cy="225404"/>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357158" y="500042"/>
            <a:ext cx="7567642" cy="5973910"/>
          </a:xfrm>
        </p:spPr>
        <p:txBody>
          <a:bodyPr/>
          <a:lstStyle/>
          <a:p>
            <a:r>
              <a:rPr lang="en-US" dirty="0" smtClean="0"/>
              <a:t> </a:t>
            </a:r>
            <a:r>
              <a:rPr lang="en-US" b="1" dirty="0" smtClean="0">
                <a:solidFill>
                  <a:srgbClr val="FF0000"/>
                </a:solidFill>
              </a:rPr>
              <a:t>Dialectical Approach</a:t>
            </a:r>
            <a:endParaRPr lang="fr-FR" dirty="0" smtClean="0">
              <a:solidFill>
                <a:srgbClr val="FF0000"/>
              </a:solidFill>
            </a:endParaRPr>
          </a:p>
          <a:p>
            <a:pPr marL="0" indent="0">
              <a:buNone/>
            </a:pPr>
            <a:r>
              <a:rPr lang="en-US" dirty="0" smtClean="0"/>
              <a:t>An approach to intercultural communication that integrates three approaches functionalist (or social science), interpretive, and critical in understanding culture and communication. It recognizes and accepts that the three approaches are interconnected and sometimes contradictory. The dialectical approach emphasizes the </a:t>
            </a:r>
            <a:r>
              <a:rPr lang="en-US" dirty="0" err="1" smtClean="0"/>
              <a:t>processual</a:t>
            </a:r>
            <a:r>
              <a:rPr lang="en-US" dirty="0" smtClean="0"/>
              <a:t>, relational, and contradictory nature of intercultural communication, which encompasses many different kinds of intercultural knowledge.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Barriers</a:t>
            </a:r>
            <a:r>
              <a:rPr lang="fr-FR" dirty="0" smtClean="0"/>
              <a:t> to </a:t>
            </a:r>
            <a:r>
              <a:rPr lang="fr-FR" dirty="0" err="1" smtClean="0"/>
              <a:t>intercultural</a:t>
            </a:r>
            <a:r>
              <a:rPr lang="fr-FR" dirty="0" smtClean="0"/>
              <a:t> communication</a:t>
            </a:r>
            <a:endParaRPr lang="fr-FR" dirty="0"/>
          </a:p>
        </p:txBody>
      </p:sp>
      <p:sp>
        <p:nvSpPr>
          <p:cNvPr id="3" name="Espace réservé du contenu 2"/>
          <p:cNvSpPr>
            <a:spLocks noGrp="1"/>
          </p:cNvSpPr>
          <p:nvPr>
            <p:ph sz="quarter" idx="1"/>
          </p:nvPr>
        </p:nvSpPr>
        <p:spPr>
          <a:xfrm>
            <a:off x="457200" y="1600200"/>
            <a:ext cx="3898776" cy="4572000"/>
          </a:xfrm>
        </p:spPr>
        <p:txBody>
          <a:bodyPr>
            <a:normAutofit fontScale="47500" lnSpcReduction="20000"/>
          </a:bodyPr>
          <a:lstStyle/>
          <a:p>
            <a:r>
              <a:rPr lang="en-US" sz="3300" b="1" dirty="0" smtClean="0">
                <a:cs typeface="+mj-cs"/>
              </a:rPr>
              <a:t>Language Differences</a:t>
            </a:r>
            <a:endParaRPr lang="fr-FR" sz="3300" dirty="0" smtClean="0">
              <a:cs typeface="+mj-cs"/>
            </a:endParaRPr>
          </a:p>
          <a:p>
            <a:pPr marL="0" indent="0">
              <a:buNone/>
            </a:pPr>
            <a:r>
              <a:rPr lang="en-US" sz="3300" dirty="0" smtClean="0">
                <a:cs typeface="+mj-cs"/>
              </a:rPr>
              <a:t> Language differences are an obvious barrier to intercultural communication. If you speak only English and a shopkeeper speaks only Japanese, you won't be able to communicate verbally. Even if you've studied the language or an interpreter is available, dialects, different accents and slang can cause problems.</a:t>
            </a:r>
          </a:p>
          <a:p>
            <a:r>
              <a:rPr lang="en-US" sz="3300" b="1" dirty="0" smtClean="0">
                <a:cs typeface="+mj-cs"/>
              </a:rPr>
              <a:t>Body Language</a:t>
            </a:r>
          </a:p>
          <a:p>
            <a:pPr marL="0" indent="0">
              <a:buNone/>
            </a:pPr>
            <a:r>
              <a:rPr lang="en-US" sz="3300" dirty="0" smtClean="0">
                <a:cs typeface="+mj-cs"/>
              </a:rPr>
              <a:t>People </a:t>
            </a:r>
            <a:r>
              <a:rPr lang="en-US" sz="3300" dirty="0">
                <a:cs typeface="+mj-cs"/>
              </a:rPr>
              <a:t>sometimes take offense because of differences in body language across cultures. For example, p</a:t>
            </a:r>
            <a:r>
              <a:rPr lang="en-US" sz="3300" dirty="0" smtClean="0">
                <a:cs typeface="+mj-cs"/>
              </a:rPr>
              <a:t>eople </a:t>
            </a:r>
            <a:r>
              <a:rPr lang="en-US" sz="3300" dirty="0">
                <a:cs typeface="+mj-cs"/>
              </a:rPr>
              <a:t>from southern Europe typically use more eye contact than Britons and Americans, which may make the English-speakers </a:t>
            </a:r>
            <a:r>
              <a:rPr lang="en-US" sz="3300" dirty="0" smtClean="0">
                <a:cs typeface="+mj-cs"/>
              </a:rPr>
              <a:t>uncomfortable.</a:t>
            </a:r>
          </a:p>
          <a:p>
            <a:pPr marL="0" indent="0">
              <a:buNone/>
            </a:pPr>
            <a:r>
              <a:rPr lang="en-US" sz="3300" dirty="0" smtClean="0">
                <a:cs typeface="+mj-cs"/>
              </a:rPr>
              <a:t>Because </a:t>
            </a:r>
            <a:r>
              <a:rPr lang="en-US" sz="3300" dirty="0">
                <a:cs typeface="+mj-cs"/>
              </a:rPr>
              <a:t>the French typically smile less than Americans, sometimes Americans </a:t>
            </a:r>
            <a:r>
              <a:rPr lang="en-US" sz="3300" dirty="0" smtClean="0">
                <a:cs typeface="+mj-cs"/>
              </a:rPr>
              <a:t>think they aren't friendly.</a:t>
            </a:r>
            <a:endParaRPr lang="en-US" sz="3300" dirty="0">
              <a:cs typeface="+mj-cs"/>
            </a:endParaRPr>
          </a:p>
          <a:p>
            <a:endParaRPr lang="fr-FR" dirty="0" smtClean="0"/>
          </a:p>
          <a:p>
            <a:endParaRPr lang="fr-FR" dirty="0"/>
          </a:p>
        </p:txBody>
      </p:sp>
      <p:pic>
        <p:nvPicPr>
          <p:cNvPr id="7" name="Picture 1"/>
          <p:cNvPicPr>
            <a:picLocks noGrp="1" noChangeAspect="1" noChangeArrowheads="1"/>
          </p:cNvPicPr>
          <p:nvPr>
            <p:ph sz="quarter" idx="2"/>
          </p:nvPr>
        </p:nvPicPr>
        <p:blipFill>
          <a:blip r:embed="rId2"/>
          <a:srcRect/>
          <a:stretch>
            <a:fillRect/>
          </a:stretch>
        </p:blipFill>
        <p:spPr bwMode="auto">
          <a:xfrm>
            <a:off x="4499993" y="1052736"/>
            <a:ext cx="4320480" cy="5357850"/>
          </a:xfrm>
          <a:prstGeom prst="rect">
            <a:avLst/>
          </a:prstGeom>
          <a:solidFill>
            <a:srgbClr val="EDEDED"/>
          </a:solidFill>
          <a:ln w="9525">
            <a:noFill/>
            <a:round/>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7567642" cy="296842"/>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428596" y="642918"/>
            <a:ext cx="7496204" cy="5831034"/>
          </a:xfrm>
        </p:spPr>
        <p:txBody>
          <a:bodyPr/>
          <a:lstStyle/>
          <a:p>
            <a:r>
              <a:rPr lang="fr-FR" b="1" dirty="0" smtClean="0"/>
              <a:t>INTRODUCTION</a:t>
            </a:r>
          </a:p>
          <a:p>
            <a:pPr algn="just"/>
            <a:r>
              <a:rPr lang="en-US" dirty="0" err="1" smtClean="0"/>
              <a:t>Yeung</a:t>
            </a:r>
            <a:r>
              <a:rPr lang="en-US" dirty="0" smtClean="0"/>
              <a:t> Cheng in 1727 pointed clearly the differences between cultures across the world:”The people of the world are bigoted and unenlightened; invariably they regard what is like them as right and what is different from them as wrong. They do not realize that </a:t>
            </a:r>
            <a:r>
              <a:rPr lang="en-US" dirty="0" err="1" smtClean="0"/>
              <a:t>theb</a:t>
            </a:r>
            <a:r>
              <a:rPr lang="en-US" dirty="0" smtClean="0"/>
              <a:t> </a:t>
            </a:r>
            <a:r>
              <a:rPr lang="en-US" dirty="0" err="1" smtClean="0"/>
              <a:t>rypes</a:t>
            </a:r>
            <a:r>
              <a:rPr lang="en-US" dirty="0" smtClean="0"/>
              <a:t> of humanity are not uniform, that it is not only impossible to force people to become different, but also impossible to force them to become alike”.</a:t>
            </a: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7639080" cy="296842"/>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251520" y="188640"/>
            <a:ext cx="8319298" cy="6408712"/>
          </a:xfrm>
        </p:spPr>
        <p:txBody>
          <a:bodyPr>
            <a:normAutofit fontScale="77500" lnSpcReduction="20000"/>
          </a:bodyPr>
          <a:lstStyle/>
          <a:p>
            <a:r>
              <a:rPr lang="en-US" b="1" dirty="0" smtClean="0"/>
              <a:t>Level of Context</a:t>
            </a:r>
            <a:endParaRPr lang="fr-FR" dirty="0" smtClean="0"/>
          </a:p>
          <a:p>
            <a:pPr marL="0" indent="0">
              <a:buNone/>
            </a:pPr>
            <a:r>
              <a:rPr lang="en-US" dirty="0" smtClean="0"/>
              <a:t>Most English-speaking cultures are low-context, they put a message into explicit words. In these cultures, saying "no" when you mean "no" is just considered straightforward or honest. High-context cultures, such as Japan, expect the listener to pick up more meaning from the general situation. For example, Asians sometimes say "yes" or "maybe" when they actually mean "no".</a:t>
            </a:r>
          </a:p>
          <a:p>
            <a:r>
              <a:rPr lang="en-US" b="1" dirty="0" smtClean="0"/>
              <a:t>Value of Time</a:t>
            </a:r>
          </a:p>
          <a:p>
            <a:pPr marL="0" indent="0">
              <a:buNone/>
            </a:pPr>
            <a:r>
              <a:rPr lang="en-US" dirty="0" smtClean="0"/>
              <a:t> Not </a:t>
            </a:r>
            <a:r>
              <a:rPr lang="en-US" dirty="0"/>
              <a:t>all cultures think about </a:t>
            </a:r>
            <a:r>
              <a:rPr lang="en-US" dirty="0" smtClean="0"/>
              <a:t>time in the s</a:t>
            </a:r>
            <a:r>
              <a:rPr lang="fr-FR" dirty="0" smtClean="0"/>
              <a:t>ame way</a:t>
            </a:r>
            <a:r>
              <a:rPr lang="fr-FR" dirty="0"/>
              <a:t>.</a:t>
            </a:r>
            <a:r>
              <a:rPr lang="en-US" dirty="0" smtClean="0"/>
              <a:t> As an instance, </a:t>
            </a:r>
            <a:r>
              <a:rPr lang="en-US" dirty="0"/>
              <a:t>culture's view of </a:t>
            </a:r>
            <a:r>
              <a:rPr lang="en-US" dirty="0" smtClean="0"/>
              <a:t>time </a:t>
            </a:r>
            <a:r>
              <a:rPr lang="en-US" dirty="0"/>
              <a:t>influences how it sees deadlines. For example, North Americans consider making a deadline crucial </a:t>
            </a:r>
            <a:r>
              <a:rPr lang="en-US" dirty="0" smtClean="0"/>
              <a:t>whether </a:t>
            </a:r>
            <a:r>
              <a:rPr lang="en-US" dirty="0"/>
              <a:t>on the job or in college. People from Asia or South America are more likely to view deadlines as less important than results over the long haul.</a:t>
            </a:r>
          </a:p>
          <a:p>
            <a:pPr marL="0" indent="0">
              <a:buNone/>
            </a:pPr>
            <a:endParaRPr lang="fr-FR" dirty="0" smtClean="0"/>
          </a:p>
          <a:p>
            <a:r>
              <a:rPr lang="en-US" b="1" dirty="0" smtClean="0"/>
              <a:t>Negative Stereotypes and Prejudice</a:t>
            </a:r>
            <a:r>
              <a:rPr lang="fr-FR" b="1" dirty="0" smtClean="0"/>
              <a:t>:</a:t>
            </a:r>
            <a:endParaRPr lang="en-US" b="1" dirty="0" smtClean="0"/>
          </a:p>
          <a:p>
            <a:pPr marL="0" indent="0">
              <a:buNone/>
            </a:pPr>
            <a:r>
              <a:rPr lang="en-US" dirty="0" smtClean="0"/>
              <a:t>Stereotypes </a:t>
            </a:r>
            <a:r>
              <a:rPr lang="en-US" dirty="0"/>
              <a:t>and prejudices about people from other cultures can cause communication problems and give offense. Ethnocentrism, or a belief that your own culture is better than that of others, can lead to acting superior toward other groups and not treating them well. </a:t>
            </a:r>
            <a:endParaRPr lang="fr-FR" dirty="0" smtClean="0"/>
          </a:p>
          <a:p>
            <a:r>
              <a:rPr lang="en-US" b="1" dirty="0" smtClean="0"/>
              <a:t>Feelings and Emotions</a:t>
            </a:r>
            <a:r>
              <a:rPr lang="fr-FR" b="1" dirty="0" smtClean="0"/>
              <a:t>:</a:t>
            </a:r>
          </a:p>
          <a:p>
            <a:pPr marL="0" indent="0">
              <a:buNone/>
            </a:pPr>
            <a:r>
              <a:rPr lang="en-US" dirty="0"/>
              <a:t>Individuals from </a:t>
            </a:r>
            <a:r>
              <a:rPr lang="en-US" dirty="0" smtClean="0"/>
              <a:t>different cultures </a:t>
            </a:r>
            <a:r>
              <a:rPr lang="fr-FR" dirty="0" smtClean="0"/>
              <a:t>may </a:t>
            </a:r>
            <a:r>
              <a:rPr lang="en-US" dirty="0" smtClean="0"/>
              <a:t>differently control their emotions. </a:t>
            </a:r>
            <a:r>
              <a:rPr lang="en-US" dirty="0"/>
              <a:t>Differences in culture and communication styles can even cause fear. As a result of this anxiety, people from different cultures may pull back and avoid trying to communicate at </a:t>
            </a:r>
            <a:r>
              <a:rPr lang="en-US" dirty="0" smtClean="0"/>
              <a:t>all.</a:t>
            </a:r>
            <a:endParaRPr lang="fr-FR" dirty="0" smtClean="0"/>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sz="quarter" idx="1"/>
          </p:nvPr>
        </p:nvSpPr>
        <p:spPr/>
        <p:txBody>
          <a:bodyPr>
            <a:normAutofit fontScale="92500" lnSpcReduction="20000"/>
          </a:bodyPr>
          <a:lstStyle/>
          <a:p>
            <a:pPr algn="just"/>
            <a:r>
              <a:rPr lang="fr-FR" b="1" dirty="0" smtClean="0"/>
              <a:t>Culture shock</a:t>
            </a:r>
            <a:r>
              <a:rPr lang="en-US" dirty="0" smtClean="0"/>
              <a:t> </a:t>
            </a:r>
          </a:p>
          <a:p>
            <a:pPr marL="0" indent="0" algn="just">
              <a:buNone/>
            </a:pPr>
            <a:r>
              <a:rPr lang="en-US" dirty="0" smtClean="0"/>
              <a:t>occurs when people interact with members of a very different culture and experience a loss of control. This happens when they cannot understand the behavior of the people from the other culture. 'Then they feel confused and develop both physical (e.g., asthma, headaches) and psycho logical (e.g., depression) symptoms.</a:t>
            </a:r>
            <a:endParaRPr lang="fr-FR" dirty="0"/>
          </a:p>
        </p:txBody>
      </p:sp>
      <p:pic>
        <p:nvPicPr>
          <p:cNvPr id="3074" name="Picture 2" descr="C:\Users\EL RACHIDI-INFO\Desktop\inter\Images\20161116072853.jpg"/>
          <p:cNvPicPr>
            <a:picLocks noChangeAspect="1" noChangeArrowheads="1"/>
          </p:cNvPicPr>
          <p:nvPr/>
        </p:nvPicPr>
        <p:blipFill>
          <a:blip r:embed="rId2"/>
          <a:srcRect/>
          <a:stretch>
            <a:fillRect/>
          </a:stretch>
        </p:blipFill>
        <p:spPr bwMode="auto">
          <a:xfrm>
            <a:off x="285720" y="0"/>
            <a:ext cx="8215338" cy="1285860"/>
          </a:xfrm>
          <a:prstGeom prst="rect">
            <a:avLst/>
          </a:prstGeom>
          <a:noFill/>
        </p:spPr>
      </p:pic>
      <p:pic>
        <p:nvPicPr>
          <p:cNvPr id="1026" name="Picture 2"/>
          <p:cNvPicPr>
            <a:picLocks noGrp="1" noChangeAspect="1" noChangeArrowheads="1"/>
          </p:cNvPicPr>
          <p:nvPr>
            <p:ph sz="quarter" idx="2"/>
          </p:nvPr>
        </p:nvPicPr>
        <p:blipFill>
          <a:blip r:embed="rId3"/>
          <a:srcRect/>
          <a:stretch>
            <a:fillRect/>
          </a:stretch>
        </p:blipFill>
        <p:spPr bwMode="auto">
          <a:xfrm>
            <a:off x="4270374" y="1357298"/>
            <a:ext cx="4373591"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38"/>
            <a:ext cx="7424766" cy="153966"/>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285720" y="357166"/>
            <a:ext cx="7639080" cy="6116786"/>
          </a:xfrm>
        </p:spPr>
        <p:txBody>
          <a:bodyPr/>
          <a:lstStyle/>
          <a:p>
            <a:pPr marL="0" indent="0" algn="just">
              <a:buNone/>
            </a:pPr>
            <a:r>
              <a:rPr lang="en-US" dirty="0" smtClean="0"/>
              <a:t>Culture shock is caused by unfamiliarity with the new country, difficulty or inability to speak the language, or not knowing how to behave in an unfamiliar culture. Newcomers can sometimes feel like children because they cannot understand all these new things at once. </a:t>
            </a:r>
            <a:r>
              <a:rPr lang="fr-FR" dirty="0" smtClean="0"/>
              <a:t>Culture shock </a:t>
            </a:r>
            <a:r>
              <a:rPr lang="fr-FR" dirty="0" err="1" smtClean="0"/>
              <a:t>can</a:t>
            </a:r>
            <a:r>
              <a:rPr lang="fr-FR" dirty="0" smtClean="0"/>
              <a:t> </a:t>
            </a:r>
            <a:r>
              <a:rPr lang="fr-FR" dirty="0" err="1" smtClean="0"/>
              <a:t>be</a:t>
            </a:r>
            <a:r>
              <a:rPr lang="fr-FR" dirty="0" smtClean="0"/>
              <a:t> </a:t>
            </a:r>
            <a:r>
              <a:rPr lang="fr-FR" dirty="0" err="1" smtClean="0"/>
              <a:t>described</a:t>
            </a:r>
            <a:r>
              <a:rPr lang="fr-FR" dirty="0" smtClean="0"/>
              <a:t> as </a:t>
            </a:r>
            <a:r>
              <a:rPr lang="fr-FR" dirty="0" err="1" smtClean="0"/>
              <a:t>consisting</a:t>
            </a:r>
            <a:r>
              <a:rPr lang="fr-FR" dirty="0" smtClean="0"/>
              <a:t> of at least one of </a:t>
            </a:r>
            <a:r>
              <a:rPr lang="fr-FR" dirty="0" smtClean="0">
                <a:solidFill>
                  <a:srgbClr val="FF0000"/>
                </a:solidFill>
              </a:rPr>
              <a:t>four distinct phases:</a:t>
            </a:r>
          </a:p>
          <a:p>
            <a:r>
              <a:rPr lang="en-US" b="1" dirty="0" smtClean="0"/>
              <a:t>Honeymoon</a:t>
            </a:r>
            <a:endParaRPr lang="fr-FR" dirty="0" smtClean="0"/>
          </a:p>
          <a:p>
            <a:pPr marL="0" indent="0" algn="just">
              <a:buNone/>
            </a:pPr>
            <a:r>
              <a:rPr lang="en-US" dirty="0" smtClean="0"/>
              <a:t>During this period, the differences between the old and new culture are seen in a romantic light. For example, in moving to a new country, an individual might love the new food, the pace of life, and the locals' habits. During the first few weeks, most people are fascinated by the new culture.</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7567642" cy="225404"/>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107504" y="188640"/>
            <a:ext cx="8712968" cy="6669360"/>
          </a:xfrm>
        </p:spPr>
        <p:txBody>
          <a:bodyPr>
            <a:normAutofit/>
          </a:bodyPr>
          <a:lstStyle/>
          <a:p>
            <a:r>
              <a:rPr lang="en-US" b="1" dirty="0" smtClean="0"/>
              <a:t>Negotiation</a:t>
            </a:r>
            <a:endParaRPr lang="fr-FR" dirty="0" smtClean="0"/>
          </a:p>
          <a:p>
            <a:pPr marL="0" indent="0" algn="just">
              <a:buNone/>
            </a:pPr>
            <a:r>
              <a:rPr lang="en-US" dirty="0" smtClean="0"/>
              <a:t>After some time (usually around three months, depending on the individual), differences between the old and new culture become apparent and may create </a:t>
            </a:r>
            <a:r>
              <a:rPr lang="en-US" dirty="0" smtClean="0">
                <a:hlinkClick r:id="rId2" tooltip="Anxiety"/>
              </a:rPr>
              <a:t>anxiety</a:t>
            </a:r>
            <a:r>
              <a:rPr lang="en-US" dirty="0" smtClean="0"/>
              <a:t>. unpleasant feelings of frustration and anger as one continues to experience unfavorable events that may be perceived as strange and offensive to one's cultural attitude</a:t>
            </a:r>
          </a:p>
          <a:p>
            <a:r>
              <a:rPr lang="en-US" b="1" dirty="0" smtClean="0"/>
              <a:t>Adjustment</a:t>
            </a:r>
            <a:endParaRPr lang="fr-FR" dirty="0" smtClean="0"/>
          </a:p>
          <a:p>
            <a:pPr marL="0" indent="0">
              <a:buNone/>
            </a:pPr>
            <a:r>
              <a:rPr lang="en-US" dirty="0" smtClean="0"/>
              <a:t>Again, after some time (usually 6 to 12 months), one grows accustomed to the new culture and develops </a:t>
            </a:r>
            <a:r>
              <a:rPr lang="en-US" dirty="0" err="1" smtClean="0"/>
              <a:t>routines.One</a:t>
            </a:r>
            <a:r>
              <a:rPr lang="en-US" dirty="0" smtClean="0"/>
              <a:t> becomes concerned with basic living again, and things become more "normal".</a:t>
            </a:r>
          </a:p>
          <a:p>
            <a:pPr marL="0" indent="0">
              <a:buNone/>
            </a:pP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sz="quarter" idx="1"/>
          </p:nvPr>
        </p:nvSpPr>
        <p:spPr>
          <a:xfrm>
            <a:off x="457200" y="620688"/>
            <a:ext cx="3657600" cy="4680520"/>
          </a:xfrm>
        </p:spPr>
        <p:txBody>
          <a:bodyPr>
            <a:normAutofit fontScale="92500"/>
          </a:bodyPr>
          <a:lstStyle/>
          <a:p>
            <a:r>
              <a:rPr lang="en-US" b="1" smtClean="0"/>
              <a:t>Adaptation</a:t>
            </a:r>
            <a:endParaRPr lang="fr-FR" dirty="0" smtClean="0"/>
          </a:p>
          <a:p>
            <a:pPr marL="0" indent="0">
              <a:buNone/>
            </a:pPr>
            <a:r>
              <a:rPr lang="en-US" dirty="0" smtClean="0"/>
              <a:t>In the mastery stage individuals are able to participate fully and comfortably in the host culture. Mastery does not mean total conversion; people often keep many traits from their earlier culture, such as accents and languages. It is often referred to as the </a:t>
            </a:r>
            <a:r>
              <a:rPr lang="en-US" dirty="0" smtClean="0">
                <a:hlinkClick r:id="rId2" tooltip="Bicultural identity"/>
              </a:rPr>
              <a:t>bicultural</a:t>
            </a:r>
            <a:r>
              <a:rPr lang="en-US" dirty="0" smtClean="0"/>
              <a:t> stage</a:t>
            </a:r>
            <a:endParaRPr lang="fr-FR" dirty="0"/>
          </a:p>
        </p:txBody>
      </p:sp>
      <p:pic>
        <p:nvPicPr>
          <p:cNvPr id="6" name="Picture 4"/>
          <p:cNvPicPr>
            <a:picLocks noGrp="1" noChangeAspect="1" noChangeArrowheads="1"/>
          </p:cNvPicPr>
          <p:nvPr>
            <p:ph sz="quarter" idx="2"/>
          </p:nvPr>
        </p:nvPicPr>
        <p:blipFill>
          <a:blip r:embed="rId3"/>
          <a:srcRect/>
          <a:stretch>
            <a:fillRect/>
          </a:stretch>
        </p:blipFill>
        <p:spPr bwMode="auto">
          <a:xfrm>
            <a:off x="4000496" y="548680"/>
            <a:ext cx="4857783" cy="5544616"/>
          </a:xfrm>
          <a:prstGeom prst="rect">
            <a:avLst/>
          </a:prstGeom>
          <a:solidFill>
            <a:srgbClr val="EDEDED"/>
          </a:solidFill>
          <a:ln w="9525">
            <a:noFill/>
            <a:round/>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7496204" cy="296842"/>
          </a:xfrm>
        </p:spPr>
        <p:txBody>
          <a:bodyPr>
            <a:normAutofit fontScale="90000"/>
          </a:bodyPr>
          <a:lstStyle/>
          <a:p>
            <a:r>
              <a:rPr lang="fr-FR" dirty="0" smtClean="0"/>
              <a:t>                             </a:t>
            </a:r>
            <a:endParaRPr lang="fr-FR" dirty="0"/>
          </a:p>
        </p:txBody>
      </p:sp>
      <p:sp>
        <p:nvSpPr>
          <p:cNvPr id="3" name="Espace réservé du contenu 2"/>
          <p:cNvSpPr>
            <a:spLocks noGrp="1"/>
          </p:cNvSpPr>
          <p:nvPr>
            <p:ph sz="quarter" idx="1"/>
          </p:nvPr>
        </p:nvSpPr>
        <p:spPr>
          <a:xfrm>
            <a:off x="428596" y="642918"/>
            <a:ext cx="7496204" cy="5831034"/>
          </a:xfrm>
        </p:spPr>
        <p:txBody>
          <a:bodyPr>
            <a:noAutofit/>
          </a:bodyPr>
          <a:lstStyle/>
          <a:p>
            <a:pPr algn="just"/>
            <a:r>
              <a:rPr lang="en-US" sz="2000" dirty="0" smtClean="0"/>
              <a:t>During the time of culture shock, it is important to practice the following:</a:t>
            </a:r>
          </a:p>
          <a:p>
            <a:pPr algn="just"/>
            <a:r>
              <a:rPr lang="en-US" sz="2000" dirty="0" smtClean="0"/>
              <a:t> Try not to judge yourself too harshly for being tired or for making mistakes or for thinking in negative ways you find uncomfortable.</a:t>
            </a:r>
          </a:p>
          <a:p>
            <a:pPr algn="just"/>
            <a:r>
              <a:rPr lang="en-US" sz="2000" dirty="0" smtClean="0"/>
              <a:t> Try not to blame the host culture for problems. Rather, try to understand </a:t>
            </a:r>
            <a:r>
              <a:rPr lang="fr-FR" sz="2000" dirty="0" smtClean="0"/>
              <a:t>how </a:t>
            </a:r>
            <a:r>
              <a:rPr lang="fr-FR" sz="2000" dirty="0" err="1" smtClean="0"/>
              <a:t>your</a:t>
            </a:r>
            <a:r>
              <a:rPr lang="fr-FR" sz="2000" dirty="0" smtClean="0"/>
              <a:t> home culture </a:t>
            </a:r>
            <a:r>
              <a:rPr lang="en-US" sz="2000" dirty="0" smtClean="0"/>
              <a:t>and the host culture have failed to </a:t>
            </a:r>
            <a:r>
              <a:rPr lang="fr-FR" sz="2000" dirty="0" err="1" smtClean="0"/>
              <a:t>mesh</a:t>
            </a:r>
            <a:r>
              <a:rPr lang="fr-FR" sz="2000" dirty="0" smtClean="0"/>
              <a:t>.</a:t>
            </a:r>
          </a:p>
          <a:p>
            <a:pPr algn="just"/>
            <a:r>
              <a:rPr lang="en-US" sz="2000" dirty="0" smtClean="0"/>
              <a:t>Be quick to laugh, especially at yourself as you learn and learn </a:t>
            </a:r>
            <a:r>
              <a:rPr lang="fr-FR" sz="2000" dirty="0" err="1" smtClean="0"/>
              <a:t>again</a:t>
            </a:r>
            <a:r>
              <a:rPr lang="fr-FR" sz="2000" dirty="0" smtClean="0"/>
              <a:t> </a:t>
            </a:r>
            <a:r>
              <a:rPr lang="fr-FR" sz="2000" dirty="0" err="1" smtClean="0"/>
              <a:t>from</a:t>
            </a:r>
            <a:r>
              <a:rPr lang="fr-FR" sz="2000" dirty="0" smtClean="0"/>
              <a:t> </a:t>
            </a:r>
            <a:r>
              <a:rPr lang="fr-FR" sz="2000" dirty="0" err="1" smtClean="0"/>
              <a:t>each</a:t>
            </a:r>
            <a:r>
              <a:rPr lang="fr-FR" sz="2000" dirty="0" smtClean="0"/>
              <a:t> </a:t>
            </a:r>
            <a:r>
              <a:rPr lang="fr-FR" sz="2000" dirty="0" err="1" smtClean="0"/>
              <a:t>experience</a:t>
            </a:r>
            <a:r>
              <a:rPr lang="fr-FR" sz="2000" dirty="0" smtClean="0"/>
              <a:t>.</a:t>
            </a:r>
          </a:p>
          <a:p>
            <a:pPr algn="just"/>
            <a:r>
              <a:rPr lang="fr-FR" sz="2000" dirty="0" smtClean="0"/>
              <a:t> Practice </a:t>
            </a:r>
            <a:r>
              <a:rPr lang="fr-FR" sz="2000" dirty="0" err="1" smtClean="0"/>
              <a:t>safe</a:t>
            </a:r>
            <a:r>
              <a:rPr lang="fr-FR" sz="2000" dirty="0" smtClean="0"/>
              <a:t> stress </a:t>
            </a:r>
            <a:r>
              <a:rPr lang="fr-FR" sz="2000" dirty="0" err="1" smtClean="0"/>
              <a:t>reduction</a:t>
            </a:r>
            <a:r>
              <a:rPr lang="fr-FR" sz="2000" dirty="0" smtClean="0"/>
              <a:t> </a:t>
            </a:r>
            <a:r>
              <a:rPr lang="en-US" sz="2000" dirty="0" smtClean="0"/>
              <a:t>techniques which work for you, </a:t>
            </a:r>
            <a:r>
              <a:rPr lang="fr-FR" sz="2000" dirty="0" smtClean="0"/>
              <a:t>for </a:t>
            </a:r>
            <a:r>
              <a:rPr lang="fr-FR" sz="2000" dirty="0" err="1" smtClean="0"/>
              <a:t>example</a:t>
            </a:r>
            <a:r>
              <a:rPr lang="fr-FR" sz="2000" dirty="0" smtClean="0"/>
              <a:t>, </a:t>
            </a:r>
            <a:r>
              <a:rPr lang="fr-FR" sz="2000" dirty="0" err="1" smtClean="0"/>
              <a:t>meditation</a:t>
            </a:r>
            <a:r>
              <a:rPr lang="fr-FR" sz="2000" dirty="0" smtClean="0"/>
              <a:t>, </a:t>
            </a:r>
            <a:r>
              <a:rPr lang="fr-FR" sz="2000" dirty="0" err="1" smtClean="0"/>
              <a:t>safe</a:t>
            </a:r>
            <a:r>
              <a:rPr lang="fr-FR" sz="2000" dirty="0" smtClean="0"/>
              <a:t> </a:t>
            </a:r>
            <a:r>
              <a:rPr lang="fr-FR" sz="2000" dirty="0" err="1" smtClean="0"/>
              <a:t>exercise</a:t>
            </a:r>
            <a:r>
              <a:rPr lang="fr-FR" sz="2000" dirty="0" smtClean="0"/>
              <a:t>, </a:t>
            </a:r>
            <a:r>
              <a:rPr lang="fr-FR" sz="2000" dirty="0" err="1" smtClean="0"/>
              <a:t>healthy</a:t>
            </a:r>
            <a:r>
              <a:rPr lang="fr-FR" sz="2000" dirty="0" smtClean="0"/>
              <a:t> </a:t>
            </a:r>
            <a:r>
              <a:rPr lang="fr-FR" sz="2000" dirty="0" err="1" smtClean="0"/>
              <a:t>diet</a:t>
            </a:r>
            <a:r>
              <a:rPr lang="fr-FR" sz="2000" dirty="0" smtClean="0"/>
              <a:t>, </a:t>
            </a:r>
            <a:r>
              <a:rPr lang="fr-FR" sz="2000" dirty="0" err="1" smtClean="0"/>
              <a:t>relaxing</a:t>
            </a:r>
            <a:r>
              <a:rPr lang="fr-FR" sz="2000" dirty="0" smtClean="0"/>
              <a:t> </a:t>
            </a:r>
            <a:r>
              <a:rPr lang="fr-FR" sz="2000" dirty="0" err="1" smtClean="0"/>
              <a:t>companions</a:t>
            </a:r>
            <a:r>
              <a:rPr lang="fr-FR" sz="2000" dirty="0" smtClean="0"/>
              <a:t>,</a:t>
            </a:r>
            <a:r>
              <a:rPr lang="en-US" sz="2000" dirty="0" smtClean="0"/>
              <a:t> taking a break from anything </a:t>
            </a:r>
            <a:r>
              <a:rPr lang="fr-FR" sz="2000" dirty="0" err="1" smtClean="0"/>
              <a:t>that</a:t>
            </a:r>
            <a:r>
              <a:rPr lang="fr-FR" sz="2000" dirty="0" smtClean="0"/>
              <a:t> </a:t>
            </a:r>
            <a:r>
              <a:rPr lang="fr-FR" sz="2000" dirty="0" err="1" smtClean="0"/>
              <a:t>feels</a:t>
            </a:r>
            <a:r>
              <a:rPr lang="fr-FR" sz="2000" dirty="0" smtClean="0"/>
              <a:t> </a:t>
            </a:r>
            <a:r>
              <a:rPr lang="fr-FR" sz="2000" dirty="0" err="1" smtClean="0"/>
              <a:t>like</a:t>
            </a:r>
            <a:r>
              <a:rPr lang="fr-FR" sz="2000" dirty="0" smtClean="0"/>
              <a:t> </a:t>
            </a:r>
            <a:r>
              <a:rPr lang="fr-FR" sz="2000" dirty="0" err="1" smtClean="0"/>
              <a:t>work</a:t>
            </a:r>
            <a:r>
              <a:rPr lang="fr-FR" sz="2000" dirty="0" smtClean="0"/>
              <a:t>.</a:t>
            </a:r>
            <a:endParaRPr lang="fr-FR" sz="2000" dirty="0"/>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57158" y="274638"/>
            <a:ext cx="7567642" cy="368280"/>
          </a:xfrm>
        </p:spPr>
        <p:txBody>
          <a:bodyPr>
            <a:normAutofit fontScale="90000"/>
          </a:bodyPr>
          <a:lstStyle/>
          <a:p>
            <a:endParaRPr lang="fr-FR" dirty="0"/>
          </a:p>
        </p:txBody>
      </p:sp>
      <p:pic>
        <p:nvPicPr>
          <p:cNvPr id="2050" name="Picture 2" descr="C:\Users\EL RACHIDI-INFO\Desktop\inter\images inter\a70a2f4085e72a3b5fb81a89ec64f883.png"/>
          <p:cNvPicPr>
            <a:picLocks noGrp="1" noChangeAspect="1" noChangeArrowheads="1"/>
          </p:cNvPicPr>
          <p:nvPr>
            <p:ph sz="quarter" idx="1"/>
          </p:nvPr>
        </p:nvPicPr>
        <p:blipFill>
          <a:blip r:embed="rId2"/>
          <a:srcRect/>
          <a:stretch>
            <a:fillRect/>
          </a:stretch>
        </p:blipFill>
        <p:spPr bwMode="auto">
          <a:xfrm>
            <a:off x="0" y="-214337"/>
            <a:ext cx="9144000" cy="7511950"/>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sz="quarter" idx="1"/>
          </p:nvPr>
        </p:nvPicPr>
        <p:blipFill>
          <a:blip r:embed="rId2"/>
          <a:srcRect/>
          <a:stretch>
            <a:fillRect/>
          </a:stretch>
        </p:blipFill>
        <p:spPr bwMode="auto">
          <a:xfrm>
            <a:off x="500034" y="357166"/>
            <a:ext cx="8429684" cy="5869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sz="quarter" idx="1"/>
          </p:nvPr>
        </p:nvPicPr>
        <p:blipFill>
          <a:blip r:embed="rId2"/>
          <a:srcRect/>
          <a:stretch>
            <a:fillRect/>
          </a:stretch>
        </p:blipFill>
        <p:spPr bwMode="auto">
          <a:xfrm>
            <a:off x="1" y="0"/>
            <a:ext cx="9644098"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4" y="3551"/>
            <a:ext cx="9153774" cy="685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30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Historical</a:t>
            </a:r>
            <a:r>
              <a:rPr lang="fr-FR" dirty="0" smtClean="0"/>
              <a:t> </a:t>
            </a:r>
            <a:r>
              <a:rPr lang="fr-FR" dirty="0" err="1" smtClean="0"/>
              <a:t>Overview</a:t>
            </a:r>
            <a:r>
              <a:rPr lang="fr-FR" dirty="0" smtClean="0"/>
              <a:t> of </a:t>
            </a:r>
            <a:r>
              <a:rPr lang="fr-FR" dirty="0" err="1" smtClean="0"/>
              <a:t>intercultural</a:t>
            </a:r>
            <a:r>
              <a:rPr lang="fr-FR" dirty="0" smtClean="0"/>
              <a:t> communication</a:t>
            </a:r>
            <a:endParaRPr lang="fr-FR" dirty="0"/>
          </a:p>
        </p:txBody>
      </p:sp>
      <p:sp>
        <p:nvSpPr>
          <p:cNvPr id="3" name="Espace réservé du contenu 2"/>
          <p:cNvSpPr>
            <a:spLocks noGrp="1"/>
          </p:cNvSpPr>
          <p:nvPr>
            <p:ph sz="quarter" idx="1"/>
          </p:nvPr>
        </p:nvSpPr>
        <p:spPr/>
        <p:txBody>
          <a:bodyPr>
            <a:normAutofit fontScale="92500" lnSpcReduction="20000"/>
          </a:bodyPr>
          <a:lstStyle/>
          <a:p>
            <a:pPr algn="just"/>
            <a:r>
              <a:rPr lang="en-US" sz="2000" dirty="0" smtClean="0"/>
              <a:t>For the proper n</a:t>
            </a:r>
            <a:r>
              <a:rPr lang="fr-FR" sz="2000" dirty="0" err="1" smtClean="0"/>
              <a:t>ame</a:t>
            </a:r>
            <a:r>
              <a:rPr lang="fr-FR" sz="2000" dirty="0" smtClean="0"/>
              <a:t> of the </a:t>
            </a:r>
            <a:r>
              <a:rPr lang="fr-FR" sz="2000" dirty="0" err="1" smtClean="0"/>
              <a:t>field</a:t>
            </a:r>
            <a:r>
              <a:rPr lang="en-US" sz="2000" dirty="0" smtClean="0"/>
              <a:t>“ </a:t>
            </a:r>
            <a:r>
              <a:rPr lang="en-US" sz="2000" dirty="0" smtClean="0">
                <a:solidFill>
                  <a:srgbClr val="FF0000"/>
                </a:solidFill>
              </a:rPr>
              <a:t>Intercultural </a:t>
            </a:r>
            <a:r>
              <a:rPr lang="en-US" sz="2000" dirty="0">
                <a:solidFill>
                  <a:srgbClr val="FF0000"/>
                </a:solidFill>
              </a:rPr>
              <a:t>Communication" </a:t>
            </a:r>
            <a:r>
              <a:rPr lang="en-US" sz="2000" dirty="0"/>
              <a:t>credit is often given to </a:t>
            </a:r>
            <a:r>
              <a:rPr lang="en-US" sz="2000" dirty="0" smtClean="0"/>
              <a:t>the American </a:t>
            </a:r>
            <a:r>
              <a:rPr lang="en-US" sz="2000" dirty="0"/>
              <a:t>anthropologist </a:t>
            </a:r>
            <a:r>
              <a:rPr lang="en-US" sz="2000" dirty="0">
                <a:solidFill>
                  <a:srgbClr val="FF0000"/>
                </a:solidFill>
              </a:rPr>
              <a:t>Edward T. Hall</a:t>
            </a:r>
            <a:r>
              <a:rPr lang="en-US" sz="2000" dirty="0"/>
              <a:t>, who used it for the first time in his book </a:t>
            </a:r>
            <a:r>
              <a:rPr lang="en-US" sz="2000" i="1" dirty="0">
                <a:solidFill>
                  <a:srgbClr val="FF0000"/>
                </a:solidFill>
              </a:rPr>
              <a:t>The Silent Language</a:t>
            </a:r>
            <a:r>
              <a:rPr lang="en-US" sz="2000" dirty="0"/>
              <a:t> in 1959. </a:t>
            </a:r>
            <a:r>
              <a:rPr lang="en-US" sz="2000" dirty="0" smtClean="0"/>
              <a:t> </a:t>
            </a:r>
          </a:p>
          <a:p>
            <a:pPr algn="just"/>
            <a:r>
              <a:rPr lang="en-US" sz="2000" dirty="0"/>
              <a:t>Prior to publishing the book, Hall was a staff member at the </a:t>
            </a:r>
            <a:r>
              <a:rPr lang="en-US" sz="2000" dirty="0">
                <a:solidFill>
                  <a:srgbClr val="FF0000"/>
                </a:solidFill>
              </a:rPr>
              <a:t>Foreign Service Institute</a:t>
            </a:r>
            <a:r>
              <a:rPr lang="en-US" sz="2000" dirty="0"/>
              <a:t>, USA (1951-1955), where he, together with his colleagues, worked out what can be called the first original paradigm for Intercultural </a:t>
            </a:r>
            <a:r>
              <a:rPr lang="en-US" sz="2000" dirty="0" smtClean="0"/>
              <a:t>Communication</a:t>
            </a:r>
            <a:r>
              <a:rPr lang="fr-FR" sz="2000" dirty="0" smtClean="0"/>
              <a:t>:</a:t>
            </a:r>
            <a:endParaRPr lang="en-US" sz="2000" dirty="0"/>
          </a:p>
          <a:p>
            <a:pPr marL="0" indent="0">
              <a:buNone/>
            </a:pPr>
            <a:endParaRPr lang="fr-FR" dirty="0"/>
          </a:p>
        </p:txBody>
      </p:sp>
      <p:pic>
        <p:nvPicPr>
          <p:cNvPr id="5" name="صورة 2" descr="hall"/>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644008" y="1412776"/>
            <a:ext cx="4000528" cy="5283561"/>
          </a:xfrm>
          <a:prstGeom prst="rect">
            <a:avLst/>
          </a:prstGeom>
          <a:noFill/>
          <a:ln>
            <a:noFill/>
          </a:ln>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sz="quarter" idx="1"/>
          </p:nvPr>
        </p:nvPicPr>
        <p:blipFill>
          <a:blip r:embed="rId2"/>
          <a:srcRect/>
          <a:stretch>
            <a:fillRect/>
          </a:stretch>
        </p:blipFill>
        <p:spPr bwMode="auto">
          <a:xfrm>
            <a:off x="-630807" y="-2500354"/>
            <a:ext cx="9774807" cy="9617121"/>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C:\Users\EL RACHIDI-INFO\Desktop\inter\images inter\2945ff7172ef3fd80d6ba775f07972ab.jpg"/>
          <p:cNvPicPr>
            <a:picLocks noGrp="1" noChangeAspect="1" noChangeArrowheads="1"/>
          </p:cNvPicPr>
          <p:nvPr>
            <p:ph sz="quarter" idx="1"/>
          </p:nvPr>
        </p:nvPicPr>
        <p:blipFill>
          <a:blip r:embed="rId2"/>
          <a:srcRect/>
          <a:stretch>
            <a:fillRect/>
          </a:stretch>
        </p:blipFill>
        <p:spPr bwMode="auto">
          <a:xfrm>
            <a:off x="500034" y="0"/>
            <a:ext cx="7429552"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3" y="0"/>
            <a:ext cx="9192403" cy="680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68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215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C:\Users\EL RACHIDI-INFO\Desktop\inter\intercultural-communication-8-638.jpg"/>
          <p:cNvPicPr>
            <a:picLocks noGrp="1" noChangeAspect="1" noChangeArrowheads="1"/>
          </p:cNvPicPr>
          <p:nvPr>
            <p:ph sz="quarter" idx="1"/>
          </p:nvPr>
        </p:nvPicPr>
        <p:blipFill>
          <a:blip r:embed="rId2"/>
          <a:srcRect/>
          <a:stretch>
            <a:fillRect/>
          </a:stretch>
        </p:blipFill>
        <p:spPr bwMode="auto">
          <a:xfrm>
            <a:off x="-432865" y="0"/>
            <a:ext cx="9576865" cy="7190154"/>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642918"/>
          </a:xfrm>
        </p:spPr>
        <p:txBody>
          <a:bodyPr>
            <a:normAutofit/>
          </a:bodyPr>
          <a:lstStyle/>
          <a:p>
            <a:pPr algn="just"/>
            <a:r>
              <a:rPr lang="fr-FR" dirty="0" smtClean="0"/>
              <a:t>                                               </a:t>
            </a:r>
            <a:endParaRPr lang="fr-FR" dirty="0"/>
          </a:p>
        </p:txBody>
      </p:sp>
      <p:sp>
        <p:nvSpPr>
          <p:cNvPr id="3" name="Espace réservé du contenu 2"/>
          <p:cNvSpPr>
            <a:spLocks noGrp="1"/>
          </p:cNvSpPr>
          <p:nvPr>
            <p:ph sz="quarter" idx="1"/>
          </p:nvPr>
        </p:nvSpPr>
        <p:spPr>
          <a:xfrm>
            <a:off x="0" y="214290"/>
            <a:ext cx="8443882" cy="6643710"/>
          </a:xfrm>
        </p:spPr>
        <p:txBody>
          <a:bodyPr>
            <a:normAutofit/>
          </a:bodyPr>
          <a:lstStyle/>
          <a:p>
            <a:pPr marL="0" indent="0" algn="just">
              <a:buNone/>
            </a:pPr>
            <a:r>
              <a:rPr lang="en-US" dirty="0" smtClean="0"/>
              <a:t> Main elements of Hall's paradigm for Intercultural Communication were:</a:t>
            </a:r>
            <a:endParaRPr lang="fr-FR" dirty="0" smtClean="0"/>
          </a:p>
          <a:p>
            <a:pPr lvl="0" algn="just"/>
            <a:r>
              <a:rPr lang="en-US" dirty="0" smtClean="0"/>
              <a:t>Systematic empirical study and the classification of nonverbal communication (defined as communication that does not involve the exchange of words).</a:t>
            </a:r>
            <a:endParaRPr lang="fr-FR" dirty="0" smtClean="0"/>
          </a:p>
          <a:p>
            <a:pPr lvl="0" algn="just"/>
            <a:r>
              <a:rPr lang="en-US" dirty="0" smtClean="0"/>
              <a:t>Emphasis, especially in nonverbal communication, on the out-of-conscious level of information-exchange. </a:t>
            </a:r>
            <a:endParaRPr lang="fr-FR" dirty="0" smtClean="0"/>
          </a:p>
          <a:p>
            <a:pPr lvl="0" algn="just"/>
            <a:r>
              <a:rPr lang="en-US" dirty="0" smtClean="0"/>
              <a:t>Focus on intercultural communication, not as earlier on macrolevel monocultural studies</a:t>
            </a:r>
            <a:r>
              <a:rPr lang="fr-FR" dirty="0"/>
              <a:t>.</a:t>
            </a:r>
            <a:endParaRPr lang="fr-FR" dirty="0" smtClean="0"/>
          </a:p>
          <a:p>
            <a:pPr lvl="0" algn="just"/>
            <a:r>
              <a:rPr lang="en-US" dirty="0" smtClean="0"/>
              <a:t>A non-judgmental view toward and acceptance of cultural differences.</a:t>
            </a:r>
            <a:endParaRPr lang="fr-FR" dirty="0" smtClean="0"/>
          </a:p>
          <a:p>
            <a:pPr algn="just"/>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7467600" cy="703282"/>
          </a:xfrm>
        </p:spPr>
        <p:txBody>
          <a:bodyPr>
            <a:normAutofit/>
          </a:bodyPr>
          <a:lstStyle/>
          <a:p>
            <a:pPr algn="just"/>
            <a:r>
              <a:rPr lang="fr-FR" dirty="0" smtClean="0">
                <a:solidFill>
                  <a:srgbClr val="FF0000"/>
                </a:solidFill>
              </a:rPr>
              <a:t>culture and communication</a:t>
            </a:r>
            <a:endParaRPr lang="fr-FR" dirty="0">
              <a:solidFill>
                <a:srgbClr val="FF0000"/>
              </a:solidFill>
            </a:endParaRPr>
          </a:p>
        </p:txBody>
      </p:sp>
      <p:sp>
        <p:nvSpPr>
          <p:cNvPr id="3" name="Espace réservé du contenu 2"/>
          <p:cNvSpPr>
            <a:spLocks noGrp="1"/>
          </p:cNvSpPr>
          <p:nvPr>
            <p:ph sz="quarter" idx="1"/>
          </p:nvPr>
        </p:nvSpPr>
        <p:spPr>
          <a:xfrm>
            <a:off x="457200" y="1357298"/>
            <a:ext cx="3657600" cy="4814902"/>
          </a:xfrm>
        </p:spPr>
        <p:txBody>
          <a:bodyPr>
            <a:normAutofit fontScale="92500" lnSpcReduction="20000"/>
          </a:bodyPr>
          <a:lstStyle/>
          <a:p>
            <a:pPr algn="just"/>
            <a:r>
              <a:rPr lang="en-GB" dirty="0" smtClean="0"/>
              <a:t>“Culture is defined as a system of </a:t>
            </a:r>
            <a:r>
              <a:rPr lang="en-GB" b="1" i="1" dirty="0" smtClean="0">
                <a:solidFill>
                  <a:schemeClr val="tx2">
                    <a:lumMod val="60000"/>
                    <a:lumOff val="40000"/>
                  </a:schemeClr>
                </a:solidFill>
              </a:rPr>
              <a:t>shared values and beliefs </a:t>
            </a:r>
            <a:r>
              <a:rPr lang="en-GB" dirty="0" smtClean="0"/>
              <a:t>which gives us a sense of </a:t>
            </a:r>
            <a:r>
              <a:rPr lang="en-GB" b="1" i="1" dirty="0" smtClean="0">
                <a:solidFill>
                  <a:schemeClr val="accent2"/>
                </a:solidFill>
              </a:rPr>
              <a:t>belonging or identity</a:t>
            </a:r>
            <a:r>
              <a:rPr lang="en-GB" dirty="0" smtClean="0"/>
              <a:t>.  Culture can be discussed in terms of ways in which people pertaining to a group, society or organisation behave, communicate and think, and perceive reality.  Each culture exhibits people’s </a:t>
            </a:r>
            <a:r>
              <a:rPr lang="en-GB" b="1" i="1" dirty="0" smtClean="0">
                <a:solidFill>
                  <a:srgbClr val="00B050"/>
                </a:solidFill>
              </a:rPr>
              <a:t>perceptions of reality</a:t>
            </a:r>
            <a:r>
              <a:rPr lang="en-GB" dirty="0" smtClean="0"/>
              <a:t>”. (Weaver, 2000)</a:t>
            </a:r>
          </a:p>
          <a:p>
            <a:pPr algn="just"/>
            <a:r>
              <a:rPr lang="en-US" dirty="0" smtClean="0"/>
              <a:t> </a:t>
            </a:r>
            <a:endParaRPr lang="fr-FR" dirty="0"/>
          </a:p>
        </p:txBody>
      </p:sp>
      <p:pic>
        <p:nvPicPr>
          <p:cNvPr id="8"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270374" y="1428736"/>
            <a:ext cx="4659344"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FR" dirty="0" smtClean="0"/>
              <a:t>                                                 </a:t>
            </a:r>
            <a:endParaRPr lang="fr-FR" dirty="0"/>
          </a:p>
        </p:txBody>
      </p:sp>
      <p:sp>
        <p:nvSpPr>
          <p:cNvPr id="2" name="Espace réservé du contenu 1"/>
          <p:cNvSpPr>
            <a:spLocks noGrp="1"/>
          </p:cNvSpPr>
          <p:nvPr>
            <p:ph sz="quarter" idx="1"/>
          </p:nvPr>
        </p:nvSpPr>
        <p:spPr>
          <a:xfrm>
            <a:off x="0" y="857232"/>
            <a:ext cx="4357686" cy="4857784"/>
          </a:xfrm>
        </p:spPr>
        <p:txBody>
          <a:bodyPr>
            <a:normAutofit lnSpcReduction="10000"/>
          </a:bodyPr>
          <a:lstStyle/>
          <a:p>
            <a:pPr algn="just"/>
            <a:r>
              <a:rPr lang="en-US" dirty="0" smtClean="0">
                <a:solidFill>
                  <a:srgbClr val="FF0000"/>
                </a:solidFill>
              </a:rPr>
              <a:t>Communication</a:t>
            </a:r>
            <a:r>
              <a:rPr lang="en-US" dirty="0" smtClean="0"/>
              <a:t> is Derived from the Greek word “</a:t>
            </a:r>
            <a:r>
              <a:rPr lang="en-US" dirty="0" err="1" smtClean="0"/>
              <a:t>communicare</a:t>
            </a:r>
            <a:r>
              <a:rPr lang="en-US" dirty="0" smtClean="0"/>
              <a:t>” or “</a:t>
            </a:r>
            <a:r>
              <a:rPr lang="en-US" dirty="0" err="1" smtClean="0"/>
              <a:t>communico</a:t>
            </a:r>
            <a:r>
              <a:rPr lang="en-US" dirty="0" smtClean="0"/>
              <a:t>” which means “to share”. </a:t>
            </a:r>
          </a:p>
          <a:p>
            <a:pPr algn="just"/>
            <a:r>
              <a:rPr lang="en-US" dirty="0" smtClean="0"/>
              <a:t>According to O’Sullivan et al. (1994), </a:t>
            </a:r>
            <a:r>
              <a:rPr lang="en-US" dirty="0" smtClean="0">
                <a:solidFill>
                  <a:srgbClr val="FF0000"/>
                </a:solidFill>
              </a:rPr>
              <a:t>communication</a:t>
            </a:r>
            <a:r>
              <a:rPr lang="en-US" dirty="0" smtClean="0"/>
              <a:t> is a process of “negotiation and exchange of meaning in which messages, ‘people-in-cultures’ and ‘reality’ interact as to enable meaning to be produced or understanding to occur”</a:t>
            </a:r>
            <a:endParaRPr lang="fr-FR" dirty="0"/>
          </a:p>
        </p:txBody>
      </p:sp>
      <p:sp>
        <p:nvSpPr>
          <p:cNvPr id="15" name="Espace réservé du contenu 14"/>
          <p:cNvSpPr>
            <a:spLocks noGrp="1"/>
          </p:cNvSpPr>
          <p:nvPr>
            <p:ph sz="quarter" idx="2"/>
          </p:nvPr>
        </p:nvSpPr>
        <p:spPr>
          <a:xfrm>
            <a:off x="4644008" y="1628800"/>
            <a:ext cx="3283840" cy="4543400"/>
          </a:xfrm>
        </p:spPr>
        <p:txBody>
          <a:bodyPr>
            <a:normAutofit lnSpcReduction="10000"/>
          </a:bodyPr>
          <a:lstStyle/>
          <a:p>
            <a:endParaRPr lang="fr-FR" dirty="0"/>
          </a:p>
        </p:txBody>
      </p:sp>
      <p:pic>
        <p:nvPicPr>
          <p:cNvPr id="9" name="Picture 4"/>
          <p:cNvPicPr>
            <a:picLocks noChangeAspect="1" noChangeArrowheads="1"/>
          </p:cNvPicPr>
          <p:nvPr/>
        </p:nvPicPr>
        <p:blipFill>
          <a:blip r:embed="rId2"/>
          <a:srcRect/>
          <a:stretch>
            <a:fillRect/>
          </a:stretch>
        </p:blipFill>
        <p:spPr bwMode="auto">
          <a:xfrm>
            <a:off x="4572000" y="764704"/>
            <a:ext cx="4464496" cy="5500726"/>
          </a:xfrm>
          <a:prstGeom prst="rect">
            <a:avLst/>
          </a:prstGeom>
          <a:solidFill>
            <a:srgbClr val="EDEDED"/>
          </a:solidFill>
          <a:ln w="9525">
            <a:noFill/>
            <a:round/>
            <a:headEnd/>
            <a:tailEnd/>
          </a:ln>
          <a:effectLst/>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7496204" cy="511156"/>
          </a:xfrm>
        </p:spPr>
        <p:txBody>
          <a:bodyPr>
            <a:normAutofit fontScale="90000"/>
          </a:bodyPr>
          <a:lstStyle/>
          <a:p>
            <a:r>
              <a:rPr lang="fr-FR" dirty="0" smtClean="0"/>
              <a:t>                                        </a:t>
            </a:r>
            <a:endParaRPr lang="fr-FR" dirty="0"/>
          </a:p>
        </p:txBody>
      </p:sp>
      <p:sp>
        <p:nvSpPr>
          <p:cNvPr id="4" name="Symbol zastępczy zawartości 8"/>
          <p:cNvSpPr>
            <a:spLocks noGrp="1"/>
          </p:cNvSpPr>
          <p:nvPr>
            <p:ph sz="quarter" idx="1"/>
          </p:nvPr>
        </p:nvSpPr>
        <p:spPr>
          <a:xfrm>
            <a:off x="428596" y="857232"/>
            <a:ext cx="7496204" cy="5616720"/>
          </a:xfrm>
        </p:spPr>
        <p:txBody>
          <a:bodyPr/>
          <a:lstStyle/>
          <a:p>
            <a:pPr>
              <a:buFont typeface="Wingdings" pitchFamily="2" charset="2"/>
              <a:buNone/>
            </a:pPr>
            <a:r>
              <a:rPr lang="pl-PL" dirty="0" smtClean="0"/>
              <a:t>Culture is often</a:t>
            </a:r>
          </a:p>
          <a:p>
            <a:pPr>
              <a:buFont typeface="Wingdings" pitchFamily="2" charset="2"/>
              <a:buNone/>
            </a:pPr>
            <a:r>
              <a:rPr lang="pl-PL" dirty="0" smtClean="0"/>
              <a:t>defined in</a:t>
            </a:r>
          </a:p>
          <a:p>
            <a:pPr>
              <a:buFont typeface="Wingdings" pitchFamily="2" charset="2"/>
              <a:buNone/>
            </a:pPr>
            <a:r>
              <a:rPr lang="pl-PL" dirty="0" smtClean="0"/>
              <a:t>interrelation to</a:t>
            </a:r>
            <a:r>
              <a:rPr lang="fr-FR" dirty="0" smtClean="0"/>
              <a:t>                                                       </a:t>
            </a:r>
            <a:endParaRPr lang="pl-PL" dirty="0" smtClean="0"/>
          </a:p>
          <a:p>
            <a:pPr>
              <a:buFont typeface="Wingdings" pitchFamily="2" charset="2"/>
              <a:buNone/>
            </a:pPr>
            <a:r>
              <a:rPr lang="pl-PL" dirty="0" smtClean="0"/>
              <a:t>Communication</a:t>
            </a:r>
          </a:p>
          <a:p>
            <a:pPr>
              <a:buFont typeface="Wingdings" pitchFamily="2" charset="2"/>
              <a:buNone/>
            </a:pPr>
            <a:endParaRPr lang="pl-PL" sz="2000" dirty="0" smtClean="0"/>
          </a:p>
          <a:p>
            <a:pPr>
              <a:buFont typeface="Wingdings" pitchFamily="2" charset="2"/>
              <a:buNone/>
            </a:pPr>
            <a:endParaRPr lang="pl-PL" sz="2000" dirty="0" smtClean="0"/>
          </a:p>
          <a:p>
            <a:pPr algn="ctr">
              <a:buFont typeface="Wingdings" pitchFamily="2" charset="2"/>
              <a:buNone/>
            </a:pPr>
            <a:r>
              <a:rPr lang="pl-PL" sz="2800" dirty="0" smtClean="0"/>
              <a:t>It means that </a:t>
            </a:r>
            <a:r>
              <a:rPr lang="en-US" sz="2800" dirty="0" smtClean="0"/>
              <a:t>Culture is passed on via communication and</a:t>
            </a:r>
          </a:p>
          <a:p>
            <a:pPr algn="ctr">
              <a:buFont typeface="Wingdings" pitchFamily="2" charset="2"/>
              <a:buNone/>
            </a:pPr>
            <a:r>
              <a:rPr lang="pl-PL" sz="2800" dirty="0" smtClean="0"/>
              <a:t>communication reflects one′s culture!</a:t>
            </a:r>
          </a:p>
        </p:txBody>
      </p:sp>
      <p:sp>
        <p:nvSpPr>
          <p:cNvPr id="5" name="Strzałka w prawo 6"/>
          <p:cNvSpPr/>
          <p:nvPr/>
        </p:nvSpPr>
        <p:spPr bwMode="auto">
          <a:xfrm>
            <a:off x="3214678" y="1071546"/>
            <a:ext cx="1643062" cy="1555750"/>
          </a:xfrm>
          <a:prstGeom prst="rightArrow">
            <a:avLst/>
          </a:prstGeom>
          <a:gradFill rotWithShape="0">
            <a:gsLst>
              <a:gs pos="0">
                <a:schemeClr val="accent1"/>
              </a:gs>
              <a:gs pos="100000">
                <a:schemeClr val="accent1">
                  <a:gamma/>
                  <a:shade val="50196"/>
                  <a:invGamma/>
                </a:schemeClr>
              </a:gs>
            </a:gsLst>
            <a:path path="rect">
              <a:fillToRect l="50000" t="50000" r="50000" b="50000"/>
            </a:path>
          </a:gradFill>
          <a:ln w="9525" cap="flat" cmpd="sng" algn="ctr">
            <a:noFill/>
            <a:prstDash val="solid"/>
            <a:round/>
            <a:headEnd type="none" w="med" len="med"/>
            <a:tailEnd type="none" w="med" len="med"/>
          </a:ln>
          <a:effectLst/>
        </p:spPr>
        <p:txBody>
          <a:bodyPr/>
          <a:lstStyle/>
          <a:p>
            <a:pPr marL="342900" indent="-342900">
              <a:buFont typeface="Wingdings" pitchFamily="2" charset="2"/>
              <a:buChar char="l"/>
              <a:defRPr/>
            </a:pPr>
            <a:endParaRPr lang="pl-PL"/>
          </a:p>
        </p:txBody>
      </p:sp>
      <p:sp>
        <p:nvSpPr>
          <p:cNvPr id="6" name="pole tekstowe 7"/>
          <p:cNvSpPr txBox="1">
            <a:spLocks noChangeArrowheads="1"/>
          </p:cNvSpPr>
          <p:nvPr/>
        </p:nvSpPr>
        <p:spPr bwMode="auto">
          <a:xfrm>
            <a:off x="5357818" y="1142984"/>
            <a:ext cx="2214563" cy="1754326"/>
          </a:xfrm>
          <a:prstGeom prst="rect">
            <a:avLst/>
          </a:prstGeom>
          <a:noFill/>
          <a:ln w="9525">
            <a:noFill/>
            <a:miter lim="800000"/>
            <a:headEnd/>
            <a:tailEnd/>
          </a:ln>
        </p:spPr>
        <p:txBody>
          <a:bodyPr>
            <a:spAutoFit/>
          </a:bodyPr>
          <a:lstStyle/>
          <a:p>
            <a:pPr>
              <a:buFont typeface="Wingdings" charset="2"/>
              <a:buNone/>
            </a:pPr>
            <a:r>
              <a:rPr lang="pl-PL" sz="1800" b="1" dirty="0"/>
              <a:t>“Culture is</a:t>
            </a:r>
          </a:p>
          <a:p>
            <a:pPr>
              <a:buFont typeface="Wingdings" charset="2"/>
              <a:buNone/>
            </a:pPr>
            <a:r>
              <a:rPr lang="pl-PL" sz="1800" b="1" dirty="0"/>
              <a:t>communication</a:t>
            </a:r>
          </a:p>
          <a:p>
            <a:pPr>
              <a:buFont typeface="Wingdings" charset="2"/>
              <a:buNone/>
            </a:pPr>
            <a:r>
              <a:rPr lang="pl-PL" sz="1800" b="1" dirty="0"/>
              <a:t>and</a:t>
            </a:r>
          </a:p>
          <a:p>
            <a:pPr>
              <a:buFont typeface="Wingdings" charset="2"/>
              <a:buNone/>
            </a:pPr>
            <a:r>
              <a:rPr lang="pl-PL" sz="1800" b="1" dirty="0"/>
              <a:t>communication</a:t>
            </a:r>
          </a:p>
          <a:p>
            <a:pPr>
              <a:buFont typeface="Wingdings" charset="2"/>
              <a:buNone/>
            </a:pPr>
            <a:r>
              <a:rPr lang="pl-PL" sz="1800" b="1" dirty="0"/>
              <a:t>is culture</a:t>
            </a:r>
            <a:r>
              <a:rPr lang="pl-PL" sz="1800" b="1" dirty="0" smtClean="0"/>
              <a:t>”</a:t>
            </a:r>
            <a:r>
              <a:rPr lang="fr-FR" sz="1800" b="1" dirty="0" smtClean="0"/>
              <a:t>( Hall, 1959)</a:t>
            </a:r>
            <a:endParaRPr lang="pl-PL" sz="18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What</a:t>
            </a:r>
            <a:r>
              <a:rPr lang="fr-FR" dirty="0" smtClean="0"/>
              <a:t> </a:t>
            </a:r>
            <a:r>
              <a:rPr lang="fr-FR" dirty="0" err="1" smtClean="0"/>
              <a:t>is</a:t>
            </a:r>
            <a:r>
              <a:rPr lang="fr-FR" dirty="0" smtClean="0"/>
              <a:t> </a:t>
            </a:r>
            <a:r>
              <a:rPr lang="fr-FR" dirty="0" err="1" smtClean="0"/>
              <a:t>intercultural</a:t>
            </a:r>
            <a:r>
              <a:rPr lang="fr-FR" dirty="0" smtClean="0"/>
              <a:t> communication</a:t>
            </a:r>
            <a:endParaRPr lang="fr-FR" dirty="0"/>
          </a:p>
        </p:txBody>
      </p:sp>
      <p:sp>
        <p:nvSpPr>
          <p:cNvPr id="3" name="Espace réservé du contenu 2"/>
          <p:cNvSpPr>
            <a:spLocks noGrp="1"/>
          </p:cNvSpPr>
          <p:nvPr>
            <p:ph sz="quarter" idx="1"/>
          </p:nvPr>
        </p:nvSpPr>
        <p:spPr/>
        <p:txBody>
          <a:bodyPr>
            <a:normAutofit fontScale="92500"/>
          </a:bodyPr>
          <a:lstStyle/>
          <a:p>
            <a:pPr algn="just">
              <a:buFont typeface="Wingdings" charset="2"/>
              <a:buNone/>
            </a:pPr>
            <a:r>
              <a:rPr lang="en-US" dirty="0" smtClean="0"/>
              <a:t>“We may say that intercultural communication is</a:t>
            </a:r>
          </a:p>
          <a:p>
            <a:pPr algn="just">
              <a:buFont typeface="Wingdings" charset="2"/>
              <a:buNone/>
            </a:pPr>
            <a:r>
              <a:rPr lang="en-US" dirty="0" smtClean="0"/>
              <a:t>the communication among those people who</a:t>
            </a:r>
          </a:p>
          <a:p>
            <a:pPr algn="just">
              <a:buFont typeface="Wingdings" charset="2"/>
              <a:buNone/>
            </a:pPr>
            <a:r>
              <a:rPr lang="en-US" dirty="0" smtClean="0"/>
              <a:t>have so different cultural references that they</a:t>
            </a:r>
          </a:p>
          <a:p>
            <a:pPr algn="just">
              <a:buFont typeface="Wingdings" charset="2"/>
              <a:buNone/>
            </a:pPr>
            <a:r>
              <a:rPr lang="en-US" dirty="0" smtClean="0"/>
              <a:t>perceive themselves as pertaining to different</a:t>
            </a:r>
          </a:p>
          <a:p>
            <a:pPr algn="just">
              <a:buFont typeface="Wingdings" charset="2"/>
              <a:buNone/>
            </a:pPr>
            <a:r>
              <a:rPr lang="pl-PL" dirty="0" smtClean="0"/>
              <a:t>cultures.” Rodrigo Alsina</a:t>
            </a:r>
          </a:p>
          <a:p>
            <a:pPr algn="just">
              <a:buFont typeface="Wingdings" charset="2"/>
              <a:buNone/>
            </a:pPr>
            <a:r>
              <a:rPr lang="fr-FR" sz="1600" dirty="0" smtClean="0"/>
              <a:t>                             </a:t>
            </a:r>
            <a:endParaRPr lang="fr-FR" dirty="0"/>
          </a:p>
        </p:txBody>
      </p:sp>
      <p:pic>
        <p:nvPicPr>
          <p:cNvPr id="5" name="Picture 4"/>
          <p:cNvPicPr>
            <a:picLocks noGrp="1" noChangeAspect="1" noChangeArrowheads="1"/>
          </p:cNvPicPr>
          <p:nvPr>
            <p:ph sz="quarter" idx="2"/>
          </p:nvPr>
        </p:nvPicPr>
        <p:blipFill>
          <a:blip r:embed="rId2"/>
          <a:srcRect/>
          <a:stretch>
            <a:fillRect/>
          </a:stretch>
        </p:blipFill>
        <p:spPr bwMode="auto">
          <a:xfrm>
            <a:off x="4500562" y="1000108"/>
            <a:ext cx="3871914" cy="5357850"/>
          </a:xfrm>
          <a:prstGeom prst="rect">
            <a:avLst/>
          </a:prstGeom>
          <a:solidFill>
            <a:srgbClr val="EDEDED"/>
          </a:solidFill>
          <a:ln w="9525">
            <a:noFill/>
            <a:round/>
            <a:headEnd/>
            <a:tailEnd/>
          </a:ln>
          <a:effectLst/>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1188</TotalTime>
  <Words>2169</Words>
  <Application>Microsoft Office PowerPoint</Application>
  <PresentationFormat>Affichage à l'écran (4:3)</PresentationFormat>
  <Paragraphs>170</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Oriel</vt:lpstr>
      <vt:lpstr>Intercultural communication</vt:lpstr>
      <vt:lpstr>contents</vt:lpstr>
      <vt:lpstr>                                      </vt:lpstr>
      <vt:lpstr>Historical Overview of intercultural communication</vt:lpstr>
      <vt:lpstr>                                               </vt:lpstr>
      <vt:lpstr>culture and communication</vt:lpstr>
      <vt:lpstr>                                                 </vt:lpstr>
      <vt:lpstr>                                        </vt:lpstr>
      <vt:lpstr>What is intercultural communication</vt:lpstr>
      <vt:lpstr>Présentation PowerPoint</vt:lpstr>
      <vt:lpstr>Difference between : intercultural , intracultural, cross-cultural, and international communication </vt:lpstr>
      <vt:lpstr>                                             </vt:lpstr>
      <vt:lpstr> </vt:lpstr>
      <vt:lpstr>verbal vs non-verbal communication</vt:lpstr>
      <vt:lpstr>                        </vt:lpstr>
      <vt:lpstr>Présentation PowerPoint</vt:lpstr>
      <vt:lpstr>Présentation PowerPoint</vt:lpstr>
      <vt:lpstr>INTERCULTURAL COMMUNICATION COMPETENCE</vt:lpstr>
      <vt:lpstr>Présentation PowerPoint</vt:lpstr>
      <vt:lpstr>           THREE DIMENTIONS                             </vt:lpstr>
      <vt:lpstr>Présentation PowerPoint</vt:lpstr>
      <vt:lpstr>                                           </vt:lpstr>
      <vt:lpstr>                                 </vt:lpstr>
      <vt:lpstr>Présentation PowerPoint</vt:lpstr>
      <vt:lpstr>APPROACHES  TO INTERCULTURAL COMMUNICATION </vt:lpstr>
      <vt:lpstr>                                    </vt:lpstr>
      <vt:lpstr>Présentation PowerPoint</vt:lpstr>
      <vt:lpstr>                             </vt:lpstr>
      <vt:lpstr>Barriers to intercultural communication</vt:lpstr>
      <vt:lpstr>                                  </vt:lpstr>
      <vt:lpstr>                                      </vt:lpstr>
      <vt:lpstr>                                  </vt:lpstr>
      <vt:lpstr>                                    </vt:lpstr>
      <vt:lpstr>                                         </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Zahi</dc:creator>
  <cp:lastModifiedBy>OneClick</cp:lastModifiedBy>
  <cp:revision>107</cp:revision>
  <dcterms:created xsi:type="dcterms:W3CDTF">2016-11-10T16:30:36Z</dcterms:created>
  <dcterms:modified xsi:type="dcterms:W3CDTF">2024-12-09T18:50:56Z</dcterms:modified>
</cp:coreProperties>
</file>