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81" r:id="rId3"/>
    <p:sldId id="335" r:id="rId4"/>
    <p:sldId id="341" r:id="rId5"/>
    <p:sldId id="342" r:id="rId6"/>
    <p:sldId id="343" r:id="rId7"/>
    <p:sldId id="344" r:id="rId8"/>
    <p:sldId id="345" r:id="rId9"/>
    <p:sldId id="349" r:id="rId10"/>
    <p:sldId id="350" r:id="rId11"/>
    <p:sldId id="351" r:id="rId12"/>
    <p:sldId id="348" r:id="rId13"/>
    <p:sldId id="355" r:id="rId14"/>
    <p:sldId id="356" r:id="rId15"/>
    <p:sldId id="357" r:id="rId16"/>
    <p:sldId id="359" r:id="rId17"/>
    <p:sldId id="360" r:id="rId18"/>
    <p:sldId id="382" r:id="rId19"/>
    <p:sldId id="383" r:id="rId20"/>
    <p:sldId id="384" r:id="rId21"/>
  </p:sldIdLst>
  <p:sldSz cx="12192000" cy="6858000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317" autoAdjust="0"/>
    <p:restoredTop sz="99879" autoAdjust="0"/>
  </p:normalViewPr>
  <p:slideViewPr>
    <p:cSldViewPr snapToGrid="0">
      <p:cViewPr>
        <p:scale>
          <a:sx n="60" d="100"/>
          <a:sy n="60" d="100"/>
        </p:scale>
        <p:origin x="-1138" y="-6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371" cy="4818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143138" y="0"/>
            <a:ext cx="3170371" cy="4818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1AC71-0EFC-4A85-BB72-A38DB08DD2A4}" type="datetimeFigureOut">
              <a:rPr lang="fr-FR" smtClean="0"/>
              <a:pPr/>
              <a:t>05/12/2023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119387"/>
            <a:ext cx="3170371" cy="481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3138" y="9119387"/>
            <a:ext cx="3170371" cy="481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0D5BC-7AF6-472D-B907-025C4739507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29205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21C341DB-E09C-46F9-A9A3-5CD66EBBFAFE}" type="datetimeFigureOut">
              <a:rPr lang="fr-FR" smtClean="0"/>
              <a:pPr/>
              <a:t>05/12/2023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2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1726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C74CEC9C-CF39-4266-8185-096B8DC832B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1698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EC9C-CF39-4266-8185-096B8DC832B6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B8DD-8913-480F-9711-1B63A4651A60}" type="datetime1">
              <a:rPr lang="fr-FR" smtClean="0"/>
              <a:pPr/>
              <a:t>05/12/2023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7437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31EB-3A9C-4871-B1BC-35D63AEA03E6}" type="datetime1">
              <a:rPr lang="fr-FR" smtClean="0"/>
              <a:pPr/>
              <a:t>05/12/2023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7919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9272-4844-4729-9758-9ABE26BC79A9}" type="datetime1">
              <a:rPr lang="fr-FR" smtClean="0"/>
              <a:pPr/>
              <a:t>05/12/2023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0949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94FA-5340-4128-BB2D-019090B75421}" type="datetime1">
              <a:rPr lang="fr-FR" smtClean="0"/>
              <a:pPr/>
              <a:t>05/12/2023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3296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7CEE-9203-4499-BC15-A718BF31860F}" type="datetime1">
              <a:rPr lang="fr-FR" smtClean="0"/>
              <a:pPr/>
              <a:t>05/12/2023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54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2DE3-D83C-4B0D-AF8E-303B7F90248B}" type="datetime1">
              <a:rPr lang="fr-FR" smtClean="0"/>
              <a:pPr/>
              <a:t>05/12/2023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03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D0CF-1810-4D72-9873-BFD4D8D924CE}" type="datetime1">
              <a:rPr lang="fr-FR" smtClean="0"/>
              <a:pPr/>
              <a:t>05/12/2023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9103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2DE3-3AD3-4036-8601-79D5BCE3FC9D}" type="datetime1">
              <a:rPr lang="fr-FR" smtClean="0"/>
              <a:pPr/>
              <a:t>05/12/2023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4625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6077-8AD8-4F13-AB31-AF57DE3A0DC0}" type="datetime1">
              <a:rPr lang="fr-FR" smtClean="0"/>
              <a:pPr/>
              <a:t>05/12/2023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1376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3494-F9F5-4D59-981F-EEBA91E60700}" type="datetime1">
              <a:rPr lang="fr-FR" smtClean="0"/>
              <a:pPr/>
              <a:t>05/12/2023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3361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0AF-09D3-4167-BF35-DC5312D2C8CB}" type="datetime1">
              <a:rPr lang="fr-FR" smtClean="0"/>
              <a:pPr/>
              <a:t>05/12/2023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6515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425FF-CD6A-4E42-9F82-CF9392FC3A77}" type="datetime1">
              <a:rPr lang="fr-FR" smtClean="0"/>
              <a:pPr/>
              <a:t>05/12/2023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9508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1063117"/>
            <a:ext cx="12192000" cy="21499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Electronics</a:t>
            </a:r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and system components</a:t>
            </a:r>
          </a:p>
          <a:p>
            <a:pPr algn="ctr"/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Chapter 4.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Microprocessor</a:t>
            </a:r>
            <a:endParaRPr lang="fr-F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(Part 1)</a:t>
            </a:r>
          </a:p>
          <a:p>
            <a:pPr algn="ctr">
              <a:spcBef>
                <a:spcPts val="0"/>
              </a:spcBef>
            </a:pPr>
            <a:endParaRPr lang="en-US" sz="2800" dirty="0" smtClean="0">
              <a:latin typeface="Calibri"/>
              <a:ea typeface="Calibri"/>
              <a:cs typeface="Arial"/>
            </a:endParaRPr>
          </a:p>
          <a:p>
            <a:pPr algn="ctr"/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</a:t>
            </a:fld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24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10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9" name="Espace réservé du contenu 4" descr="circuits-logiques-combinatoire-48-638.jpg"/>
          <p:cNvPicPr>
            <a:picLocks noChangeAspect="1"/>
          </p:cNvPicPr>
          <p:nvPr/>
        </p:nvPicPr>
        <p:blipFill>
          <a:blip r:embed="rId2" cstate="print"/>
          <a:srcRect l="46331" t="56947" r="17656" b="2752"/>
          <a:stretch>
            <a:fillRect/>
          </a:stretch>
        </p:blipFill>
        <p:spPr>
          <a:xfrm>
            <a:off x="6896100" y="2006600"/>
            <a:ext cx="4480560" cy="37644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607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Micro-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processeur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Architecture (following) 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r>
              <a:rPr lang="fr-FR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3.2. </a:t>
            </a:r>
            <a:r>
              <a:rPr lang="fr-FR" sz="2800" dirty="0" err="1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Decoder</a:t>
            </a:r>
            <a:endParaRPr lang="fr-FR" sz="2800" dirty="0" smtClean="0">
              <a:solidFill>
                <a:srgbClr val="0070C0"/>
              </a:solidFill>
              <a:latin typeface="Rockwell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1608" t="35079" r="33215" b="26984"/>
          <a:stretch>
            <a:fillRect/>
          </a:stretch>
        </p:blipFill>
        <p:spPr bwMode="auto">
          <a:xfrm>
            <a:off x="431799" y="1930398"/>
            <a:ext cx="4572000" cy="387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003300" y="6331635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DCB-decimal decoder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3252" y="5885934"/>
            <a:ext cx="5186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4-line input decoder 10-line output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2452" y="5835134"/>
            <a:ext cx="5186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3-line input decoder 8-line output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871835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decoder is a combinational circuit consisting of n data inputs and       outputs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 which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each input binary combination, we have only one active output at a time.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47300" y="863600"/>
            <a:ext cx="444500" cy="55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Micro-processor Architecture (following)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r>
              <a:rPr lang="fr-FR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3.3. </a:t>
            </a:r>
            <a:r>
              <a:rPr lang="en-US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The main elements of microprocessor</a:t>
            </a:r>
            <a:endParaRPr lang="fr-FR" sz="2800" dirty="0" smtClean="0">
              <a:solidFill>
                <a:srgbClr val="0070C0"/>
              </a:solidFill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11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11430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Microprocessor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4.1.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Microprocessor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definition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2056944"/>
            <a:ext cx="1219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Microprocesseur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Control unit (CU)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Processing unit (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contains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Arithmetic and Logic Unit (ALU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Registers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1.3.4. Digital </a:t>
            </a:r>
            <a:r>
              <a:rPr lang="fr-FR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electronic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functions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from chapitre 1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Internal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buses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between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units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 and ALU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Exchange data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between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unites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registers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914400" marR="0" lvl="2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Adresses bus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914400" marR="0" lvl="2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Data bus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12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 l="1733" r="1545"/>
          <a:stretch>
            <a:fillRect/>
          </a:stretch>
        </p:blipFill>
        <p:spPr bwMode="auto">
          <a:xfrm>
            <a:off x="2019300" y="1168385"/>
            <a:ext cx="8153400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11684"/>
            <a:ext cx="12233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Micro-processor Architecture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r>
              <a:rPr lang="fr-FR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3.3. </a:t>
            </a:r>
            <a:r>
              <a:rPr lang="en-US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The main elements of microprocessor (following)</a:t>
            </a:r>
            <a:endParaRPr lang="fr-FR" sz="2800" dirty="0" smtClean="0">
              <a:solidFill>
                <a:srgbClr val="0070C0"/>
              </a:solidFill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Micro-processor Architecture (following)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3.4.The control unit blocks (and theirs roles)</a:t>
            </a:r>
            <a:endParaRPr lang="fr-FR" sz="2400" dirty="0" smtClean="0">
              <a:solidFill>
                <a:srgbClr val="0070C0"/>
              </a:solidFill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690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13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812343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Program </a:t>
            </a:r>
            <a:r>
              <a:rPr kumimoji="0" lang="fr-FR" sz="28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Counter</a:t>
            </a:r>
            <a:r>
              <a:rPr kumimoji="0" lang="fr-FR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(PC)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register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Initialization with first instruction address of program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Memorizes next instruction address (to execute)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22987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Instruction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register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(IR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(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stores instruction currently being processed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27940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Instruction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decoder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(It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decodes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instruction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using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internal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commands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557827"/>
            <a:ext cx="12192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Logic control block or sequencer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Firmware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Depending on clock signal, it produces internal and external synchronization signals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Command bus </a:t>
            </a: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To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equence instructions executed by UAL, i.e. it determines the order in which the instructions (arithmetic and logic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opearations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are executed by UAL.</a:t>
            </a: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 To control the operations on memories (reading and writing),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i.e. it calls instruction from RAM.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Micro-processor Architecture 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3.5.The processing unit blocks (and theirs roles)</a:t>
            </a:r>
            <a:endParaRPr lang="fr-FR" sz="2800" dirty="0" smtClean="0">
              <a:solidFill>
                <a:srgbClr val="FF0000"/>
              </a:solidFill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690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14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889000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Accumulators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fr-FR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working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registers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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Store an operand in the beginning of an arithmetic operation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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Store the result at the end of the operation (arithmetic or logical)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24003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Arithmetic and Logic Unit (ALU)</a:t>
            </a:r>
            <a:endParaRPr lang="en-US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3026471"/>
            <a:ext cx="1219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Basic logic operations processing one bit (Buffer, Inverter) or two and more bits (AND gate, NAND gate, NOR gate, etc.)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Basic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logic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functions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Comparison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function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Arithmetic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function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Adder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subtraction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Multiplier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Shift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functions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18600" y="63690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15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269543"/>
            <a:ext cx="12151019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state </a:t>
            </a:r>
            <a:r>
              <a:rPr lang="fr-FR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register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8-bit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register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(8 flip-flops)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State of each bit among 8 bits = f (last operation done by the UAL)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Status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indicator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(flag)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Following program = f (status indicator or flag)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Status indicator or flag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Carry</a:t>
            </a:r>
            <a:r>
              <a:rPr kumimoji="0" lang="fr-FR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Overflow</a:t>
            </a:r>
            <a:r>
              <a:rPr kumimoji="0" lang="fr-FR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OV ou V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Z</a:t>
            </a:r>
            <a:r>
              <a:rPr lang="fr-FR" sz="2800" dirty="0" err="1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e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ro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(Z)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etc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…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684"/>
            <a:ext cx="12233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Micro-processor Architecture 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3.5.The processing unit blocks (and theirs roles) (following)</a:t>
            </a:r>
            <a:endParaRPr lang="fr-FR" sz="2800" dirty="0" smtClean="0">
              <a:solidFill>
                <a:srgbClr val="FF0000"/>
              </a:solidFill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Microprocessor Architecture 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r>
              <a:rPr lang="fr-FR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3.6. Bus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98000" y="63690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16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9906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Data bus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Transport data or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instructions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7140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Adresses bus 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Transports addresses of memory cells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4384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Bus de commandes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Transports signals allowing to control different microprocessor tasks.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28958" t="33881" r="46979" b="33255"/>
          <a:stretch>
            <a:fillRect/>
          </a:stretch>
        </p:blipFill>
        <p:spPr bwMode="auto">
          <a:xfrm>
            <a:off x="4267200" y="3429000"/>
            <a:ext cx="4446874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Microprocessor Architecture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r>
              <a:rPr lang="fr-FR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3.7. The buffer </a:t>
            </a:r>
            <a:r>
              <a:rPr lang="fr-FR" sz="2800" dirty="0" err="1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register</a:t>
            </a:r>
            <a:endParaRPr lang="fr-FR" sz="2800" dirty="0" smtClean="0">
              <a:solidFill>
                <a:srgbClr val="0070C0"/>
              </a:solidFill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1800" y="63690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17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0282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buffer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register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stores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temporarily data received from memory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fr-FR" sz="2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4.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Buffer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memory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98000" y="63690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18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5461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Microprocessor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operating speed 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&lt;&lt;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operating speed of central memory (RAM + ROM)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5257800" y="1270000"/>
            <a:ext cx="660400" cy="731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5880100" y="1282700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solution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2196643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Buffer memory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(fast or ultra-fast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memory used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store information frequently processed by the microprocessor)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That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educes waiting time in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comparaison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to time observed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when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information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stored in RAM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3" name="Groupe 29"/>
          <p:cNvGrpSpPr/>
          <p:nvPr/>
        </p:nvGrpSpPr>
        <p:grpSpPr>
          <a:xfrm>
            <a:off x="1589058" y="3852858"/>
            <a:ext cx="8869680" cy="2743200"/>
            <a:chOff x="357158" y="1500174"/>
            <a:chExt cx="8501122" cy="3286148"/>
          </a:xfrm>
        </p:grpSpPr>
        <p:grpSp>
          <p:nvGrpSpPr>
            <p:cNvPr id="4" name="Espace réservé du contenu 27"/>
            <p:cNvGrpSpPr>
              <a:grpSpLocks noGrp="1"/>
            </p:cNvGrpSpPr>
            <p:nvPr>
              <p:ph idx="4294967295"/>
            </p:nvPr>
          </p:nvGrpSpPr>
          <p:grpSpPr>
            <a:xfrm>
              <a:off x="357158" y="1500174"/>
              <a:ext cx="8501122" cy="3286148"/>
              <a:chOff x="357158" y="1500174"/>
              <a:chExt cx="8501122" cy="3286148"/>
            </a:xfrm>
          </p:grpSpPr>
          <p:sp>
            <p:nvSpPr>
              <p:cNvPr id="21" name="Rectangle à coins arrondis 20"/>
              <p:cNvSpPr/>
              <p:nvPr/>
            </p:nvSpPr>
            <p:spPr>
              <a:xfrm>
                <a:off x="357158" y="1500174"/>
                <a:ext cx="8501122" cy="3286148"/>
              </a:xfrm>
              <a:prstGeom prst="roundRect">
                <a:avLst>
                  <a:gd name="adj" fmla="val 684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2" name="Rectangle à coins arrondis 21"/>
              <p:cNvSpPr/>
              <p:nvPr/>
            </p:nvSpPr>
            <p:spPr>
              <a:xfrm>
                <a:off x="502476" y="1643050"/>
                <a:ext cx="6539325" cy="2928959"/>
              </a:xfrm>
              <a:prstGeom prst="roundRect">
                <a:avLst>
                  <a:gd name="adj" fmla="val 5887"/>
                </a:avLst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dirty="0"/>
              </a:p>
            </p:txBody>
          </p:sp>
          <p:sp>
            <p:nvSpPr>
              <p:cNvPr id="23" name="Rectangle à coins arrondis 22"/>
              <p:cNvSpPr/>
              <p:nvPr/>
            </p:nvSpPr>
            <p:spPr>
              <a:xfrm>
                <a:off x="2715975" y="2428869"/>
                <a:ext cx="871911" cy="1071569"/>
              </a:xfrm>
              <a:prstGeom prst="roundRect">
                <a:avLst>
                  <a:gd name="adj" fmla="val 5887"/>
                </a:avLst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600" b="1" dirty="0" smtClean="0">
                    <a:solidFill>
                      <a:schemeClr val="bg1"/>
                    </a:solidFill>
                  </a:rPr>
                  <a:t>Cache L1 </a:t>
                </a:r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ZoneTexte 5"/>
              <p:cNvSpPr txBox="1"/>
              <p:nvPr/>
            </p:nvSpPr>
            <p:spPr>
              <a:xfrm>
                <a:off x="2647448" y="3643313"/>
                <a:ext cx="3996253" cy="479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000" b="1" dirty="0" smtClean="0">
                    <a:solidFill>
                      <a:schemeClr val="bg1"/>
                    </a:solidFill>
                  </a:rPr>
                  <a:t>Les Niveaux de Mémoire Cache</a:t>
                </a:r>
                <a:endParaRPr lang="fr-FR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Organigramme : Multidocument 24"/>
              <p:cNvSpPr/>
              <p:nvPr/>
            </p:nvSpPr>
            <p:spPr>
              <a:xfrm>
                <a:off x="7259778" y="1857364"/>
                <a:ext cx="1453184" cy="2571768"/>
              </a:xfrm>
              <a:prstGeom prst="flowChartMultidocumen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000" dirty="0" smtClean="0">
                    <a:solidFill>
                      <a:schemeClr val="tx1"/>
                    </a:solidFill>
                  </a:rPr>
                  <a:t>Mémoire centrale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 </a:t>
                </a:r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e 28"/>
            <p:cNvGrpSpPr/>
            <p:nvPr/>
          </p:nvGrpSpPr>
          <p:grpSpPr>
            <a:xfrm>
              <a:off x="714348" y="1857364"/>
              <a:ext cx="6572296" cy="2071702"/>
              <a:chOff x="714348" y="1857364"/>
              <a:chExt cx="6572296" cy="2071702"/>
            </a:xfrm>
          </p:grpSpPr>
          <p:sp>
            <p:nvSpPr>
              <p:cNvPr id="14" name="Rectangle à coins arrondis 13"/>
              <p:cNvSpPr/>
              <p:nvPr/>
            </p:nvSpPr>
            <p:spPr>
              <a:xfrm>
                <a:off x="5615860" y="2085533"/>
                <a:ext cx="1214446" cy="1428760"/>
              </a:xfrm>
              <a:prstGeom prst="roundRect">
                <a:avLst>
                  <a:gd name="adj" fmla="val 5887"/>
                </a:avLst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000" b="1" dirty="0" smtClean="0">
                    <a:solidFill>
                      <a:schemeClr val="bg1"/>
                    </a:solidFill>
                  </a:rPr>
                  <a:t>Cache L3 </a:t>
                </a:r>
                <a:endParaRPr lang="fr-FR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Rectangle à coins arrondis 14"/>
              <p:cNvSpPr/>
              <p:nvPr/>
            </p:nvSpPr>
            <p:spPr>
              <a:xfrm>
                <a:off x="4071934" y="2228409"/>
                <a:ext cx="1071570" cy="1285884"/>
              </a:xfrm>
              <a:prstGeom prst="roundRect">
                <a:avLst>
                  <a:gd name="adj" fmla="val 5887"/>
                </a:avLst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b="1" dirty="0" smtClean="0">
                    <a:solidFill>
                      <a:schemeClr val="bg1"/>
                    </a:solidFill>
                  </a:rPr>
                  <a:t>Cache L2 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Double flèche horizontale 15"/>
              <p:cNvSpPr/>
              <p:nvPr/>
            </p:nvSpPr>
            <p:spPr>
              <a:xfrm>
                <a:off x="3605735" y="2786058"/>
                <a:ext cx="432000" cy="144000"/>
              </a:xfrm>
              <a:prstGeom prst="left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Double flèche horizontale 16"/>
              <p:cNvSpPr/>
              <p:nvPr/>
            </p:nvSpPr>
            <p:spPr>
              <a:xfrm>
                <a:off x="5161353" y="2786058"/>
                <a:ext cx="432000" cy="144000"/>
              </a:xfrm>
              <a:prstGeom prst="left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Double flèche horizontale 17"/>
              <p:cNvSpPr/>
              <p:nvPr/>
            </p:nvSpPr>
            <p:spPr>
              <a:xfrm>
                <a:off x="6854644" y="2773242"/>
                <a:ext cx="432000" cy="144000"/>
              </a:xfrm>
              <a:prstGeom prst="left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à coins arrondis 18"/>
              <p:cNvSpPr/>
              <p:nvPr/>
            </p:nvSpPr>
            <p:spPr>
              <a:xfrm>
                <a:off x="714348" y="1857364"/>
                <a:ext cx="1500198" cy="2071702"/>
              </a:xfrm>
              <a:prstGeom prst="roundRect">
                <a:avLst>
                  <a:gd name="adj" fmla="val 5887"/>
                </a:avLst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400" b="1" dirty="0" smtClean="0">
                    <a:solidFill>
                      <a:schemeClr val="bg1"/>
                    </a:solidFill>
                  </a:rPr>
                  <a:t>CPU</a:t>
                </a:r>
                <a:r>
                  <a:rPr lang="fr-FR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sz="1200" b="1" dirty="0" smtClean="0">
                    <a:solidFill>
                      <a:schemeClr val="bg1"/>
                    </a:solidFill>
                  </a:rPr>
                  <a:t>Microprocesseur</a:t>
                </a:r>
                <a:endParaRPr lang="fr-FR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Double flèche horizontale 19"/>
              <p:cNvSpPr/>
              <p:nvPr/>
            </p:nvSpPr>
            <p:spPr>
              <a:xfrm>
                <a:off x="2254902" y="2788221"/>
                <a:ext cx="432000" cy="144000"/>
              </a:xfrm>
              <a:prstGeom prst="left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5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Multi-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core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architecture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19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673100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multi-core microprocessor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an architecture such as a processor has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several physical cores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 or 4 or 8 autonomous microprocessor) operating simultaneously and buffer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memory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assigned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each microprocessor or shared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 l="25104" t="37407" r="41146" b="32370"/>
          <a:stretch>
            <a:fillRect/>
          </a:stretch>
        </p:blipFill>
        <p:spPr bwMode="auto">
          <a:xfrm>
            <a:off x="3479796" y="2692400"/>
            <a:ext cx="572331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53822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How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does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a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microprocessor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work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with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other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 of 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  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?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45720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Microprocesseur definition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910834"/>
            <a:ext cx="1219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Micro-processor Architecture </a:t>
            </a:r>
          </a:p>
          <a:p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3.1. </a:t>
            </a:r>
            <a:r>
              <a:rPr lang="fr-FR" sz="2400" dirty="0" err="1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Register</a:t>
            </a:r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 definition</a:t>
            </a:r>
          </a:p>
          <a:p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3.2. </a:t>
            </a:r>
            <a:r>
              <a:rPr lang="fr-FR" sz="2400" dirty="0" err="1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Decoder</a:t>
            </a:r>
            <a:endParaRPr lang="fr-FR" sz="2400" dirty="0" smtClean="0">
              <a:solidFill>
                <a:srgbClr val="0070C0"/>
              </a:solidFill>
              <a:latin typeface="Rockwell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3.3. </a:t>
            </a:r>
            <a:r>
              <a:rPr lang="en-US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The main elements of microprocessor</a:t>
            </a:r>
            <a:endParaRPr lang="fr-FR" sz="2400" dirty="0" smtClean="0">
              <a:solidFill>
                <a:srgbClr val="0070C0"/>
              </a:solidFill>
              <a:latin typeface="Rockwell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3.4.The control unit blocks (and theirs roles)</a:t>
            </a:r>
            <a:endParaRPr lang="fr-FR" sz="2400" dirty="0" smtClean="0">
              <a:solidFill>
                <a:srgbClr val="0070C0"/>
              </a:solidFill>
              <a:latin typeface="Rockwell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3.5.The processing unit blocks (and theirs role)</a:t>
            </a:r>
            <a:endParaRPr lang="fr-FR" sz="2400" dirty="0" smtClean="0">
              <a:solidFill>
                <a:srgbClr val="FF0000"/>
              </a:solidFill>
              <a:latin typeface="Rockwell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3.6</a:t>
            </a:r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. </a:t>
            </a:r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Bus</a:t>
            </a:r>
            <a:endParaRPr lang="fr-FR" sz="2400" dirty="0" smtClean="0">
              <a:solidFill>
                <a:srgbClr val="FF0000"/>
              </a:solidFill>
              <a:latin typeface="Rockwell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3.7. The buffer </a:t>
            </a:r>
            <a:r>
              <a:rPr lang="fr-FR" sz="2400" dirty="0" err="1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register</a:t>
            </a:r>
            <a:endParaRPr lang="fr-FR" sz="2400" dirty="0" smtClean="0">
              <a:solidFill>
                <a:srgbClr val="0070C0"/>
              </a:solidFill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9220200" y="6238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2</a:t>
            </a:fld>
            <a:endParaRPr lang="fr-FR" sz="2800" b="1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Presentation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plan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51180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5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Multi-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core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architecture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01650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4.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Buffer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memory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36100" y="63690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20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622300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Intel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i3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physical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cores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Intel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i5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</a:t>
            </a:r>
            <a:r>
              <a:rPr lang="fr-FR" sz="2800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or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physical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cores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Intel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i7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physical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cores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5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. Multi-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core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architecture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3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623502"/>
            <a:ext cx="12192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Reminder</a:t>
            </a:r>
            <a:endParaRPr kumimoji="0" lang="fr-FR" sz="2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280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Von Neumann Architecture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</a:t>
            </a: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Composition of a Personal Computer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General diagram showing how a computer work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from ch.2 and </a:t>
            </a: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2.6. CPU support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from</a:t>
            </a: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ch.3.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See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 </a:t>
            </a:r>
            <a:r>
              <a:rPr lang="fr-FR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well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 </a:t>
            </a:r>
            <a:r>
              <a:rPr lang="fr-FR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exercise</a:t>
            </a: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Von Neumann Architecture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</a:t>
            </a: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exercise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Microprocessor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support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from TD 1 and TD 2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respectively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3214686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microprocessor is a complex transistor based IC capable to perform digital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electronic functions (the most known microprocessors are based on MOS transistor)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49149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Digital signals processed by microprocessor are synchronized using clock signal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2.3. Real Time Clock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from ch.3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1270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Microprocesseur definition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055100" y="63944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4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32063" y="1471590"/>
            <a:ext cx="3524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1971 Intel® 4004 : </a:t>
            </a:r>
          </a:p>
          <a:p>
            <a:r>
              <a:rPr lang="fr-FR" b="1" dirty="0" smtClean="0"/>
              <a:t>4/8 bits, 108 kHz, </a:t>
            </a:r>
          </a:p>
          <a:p>
            <a:r>
              <a:rPr lang="fr-FR" b="1" dirty="0" smtClean="0"/>
              <a:t>2300 transistors</a:t>
            </a:r>
            <a:endParaRPr lang="fr-FR" b="1" dirty="0"/>
          </a:p>
        </p:txBody>
      </p:sp>
      <p:pic>
        <p:nvPicPr>
          <p:cNvPr id="7" name="Picture 8" descr="http://www.cmi-savoy.fr/images/i40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13" y="1801798"/>
            <a:ext cx="3238523" cy="2075462"/>
          </a:xfrm>
          <a:prstGeom prst="rect">
            <a:avLst/>
          </a:prstGeom>
          <a:noFill/>
        </p:spPr>
      </p:pic>
      <p:grpSp>
        <p:nvGrpSpPr>
          <p:cNvPr id="2" name="Groupe 13"/>
          <p:cNvGrpSpPr/>
          <p:nvPr/>
        </p:nvGrpSpPr>
        <p:grpSpPr>
          <a:xfrm>
            <a:off x="7207255" y="444500"/>
            <a:ext cx="4095779" cy="3518298"/>
            <a:chOff x="5072066" y="0"/>
            <a:chExt cx="3071834" cy="3518298"/>
          </a:xfrm>
        </p:grpSpPr>
        <p:pic>
          <p:nvPicPr>
            <p:cNvPr id="74754" name="Picture 2" descr="http://www.cmi-savoy.fr/images/i800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2066" y="1214422"/>
              <a:ext cx="3071834" cy="2303876"/>
            </a:xfrm>
            <a:prstGeom prst="rect">
              <a:avLst/>
            </a:prstGeom>
            <a:noFill/>
          </p:spPr>
        </p:pic>
        <p:sp>
          <p:nvSpPr>
            <p:cNvPr id="9" name="ZoneTexte 8"/>
            <p:cNvSpPr txBox="1"/>
            <p:nvPr/>
          </p:nvSpPr>
          <p:spPr>
            <a:xfrm>
              <a:off x="5143504" y="0"/>
              <a:ext cx="26432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1972 Intel® 8008 : </a:t>
              </a:r>
            </a:p>
            <a:p>
              <a:r>
                <a:rPr lang="fr-FR" b="1" dirty="0" smtClean="0"/>
                <a:t>8 bits, 200 kHz, </a:t>
              </a:r>
            </a:p>
            <a:p>
              <a:r>
                <a:rPr lang="fr-FR" b="1" dirty="0" smtClean="0"/>
                <a:t>3500 transistors</a:t>
              </a:r>
              <a:endParaRPr lang="fr-FR" dirty="0"/>
            </a:p>
          </p:txBody>
        </p:sp>
      </p:grpSp>
      <p:grpSp>
        <p:nvGrpSpPr>
          <p:cNvPr id="3" name="Groupe 14"/>
          <p:cNvGrpSpPr/>
          <p:nvPr/>
        </p:nvGrpSpPr>
        <p:grpSpPr>
          <a:xfrm>
            <a:off x="571461" y="4106866"/>
            <a:ext cx="4095779" cy="2643206"/>
            <a:chOff x="428596" y="3929066"/>
            <a:chExt cx="3071834" cy="2643206"/>
          </a:xfrm>
        </p:grpSpPr>
        <p:sp>
          <p:nvSpPr>
            <p:cNvPr id="10" name="Rectangle 9"/>
            <p:cNvSpPr/>
            <p:nvPr/>
          </p:nvSpPr>
          <p:spPr>
            <a:xfrm>
              <a:off x="428596" y="3929066"/>
              <a:ext cx="221456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 smtClean="0"/>
                <a:t>1974 Intel® 8080 :</a:t>
              </a:r>
            </a:p>
            <a:p>
              <a:r>
                <a:rPr lang="fr-FR" b="1" dirty="0" smtClean="0"/>
                <a:t>8 bits, 2 Mhz, </a:t>
              </a:r>
            </a:p>
            <a:p>
              <a:r>
                <a:rPr lang="fr-FR" b="1" dirty="0" smtClean="0"/>
                <a:t>4500 transistors</a:t>
              </a:r>
              <a:endParaRPr lang="fr-FR" dirty="0"/>
            </a:p>
          </p:txBody>
        </p:sp>
        <p:pic>
          <p:nvPicPr>
            <p:cNvPr id="74756" name="Picture 4" descr="http://www.cmi-savoy.fr/images/i808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596" y="5000636"/>
              <a:ext cx="3071834" cy="1571636"/>
            </a:xfrm>
            <a:prstGeom prst="rect">
              <a:avLst/>
            </a:prstGeom>
            <a:noFill/>
          </p:spPr>
        </p:pic>
      </p:grpSp>
      <p:grpSp>
        <p:nvGrpSpPr>
          <p:cNvPr id="5" name="Groupe 15"/>
          <p:cNvGrpSpPr/>
          <p:nvPr/>
        </p:nvGrpSpPr>
        <p:grpSpPr>
          <a:xfrm>
            <a:off x="7016754" y="4178304"/>
            <a:ext cx="4206941" cy="2571768"/>
            <a:chOff x="4929190" y="4000504"/>
            <a:chExt cx="3155206" cy="2571768"/>
          </a:xfrm>
        </p:grpSpPr>
        <p:sp>
          <p:nvSpPr>
            <p:cNvPr id="12" name="Rectangle 11"/>
            <p:cNvSpPr/>
            <p:nvPr/>
          </p:nvSpPr>
          <p:spPr>
            <a:xfrm>
              <a:off x="4929190" y="4000504"/>
              <a:ext cx="28934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 smtClean="0"/>
                <a:t>1978 Intel® 8086-8088 : 16 bits, 5 MHz,</a:t>
              </a:r>
              <a:endParaRPr lang="fr-FR" dirty="0"/>
            </a:p>
          </p:txBody>
        </p:sp>
        <p:pic>
          <p:nvPicPr>
            <p:cNvPr id="74758" name="Picture 6" descr="http://www.cmi-savoy.fr/images/i808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0628" y="4929198"/>
              <a:ext cx="3083768" cy="1643074"/>
            </a:xfrm>
            <a:prstGeom prst="rect">
              <a:avLst/>
            </a:prstGeom>
            <a:noFill/>
          </p:spPr>
        </p:pic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5461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Intel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1971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Microprocessor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4004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-1270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Microprocesseur definition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334500" y="64293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5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61963" y="500043"/>
            <a:ext cx="3524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1982 Intel® 80286 : </a:t>
            </a:r>
          </a:p>
          <a:p>
            <a:r>
              <a:rPr lang="fr-FR" b="1" dirty="0" smtClean="0"/>
              <a:t>16/32 bits, plus de 100.000 transistors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75778" name="Picture 2" descr="http://www.cmi-savoy.fr/images/80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14" y="1643050"/>
            <a:ext cx="2751063" cy="1500198"/>
          </a:xfrm>
          <a:prstGeom prst="rect">
            <a:avLst/>
          </a:prstGeom>
          <a:noFill/>
        </p:spPr>
      </p:pic>
      <p:pic>
        <p:nvPicPr>
          <p:cNvPr id="75780" name="Picture 4" descr="http://www.cmi-savoy.fr/images/803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987" y="1643050"/>
            <a:ext cx="3263104" cy="150019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286237" y="571480"/>
            <a:ext cx="2857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1985 Intel® 80386 : 32 bits, </a:t>
            </a:r>
          </a:p>
          <a:p>
            <a:r>
              <a:rPr lang="fr-FR" b="1" dirty="0" smtClean="0"/>
              <a:t>275.000 transistor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7810512" y="571480"/>
            <a:ext cx="4000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1989 Intel® 80486 : </a:t>
            </a:r>
          </a:p>
          <a:p>
            <a:r>
              <a:rPr lang="fr-FR" b="1" dirty="0" smtClean="0"/>
              <a:t>32 bits, 25 à 66 MHz, </a:t>
            </a:r>
          </a:p>
          <a:p>
            <a:r>
              <a:rPr lang="fr-FR" b="1" dirty="0" smtClean="0"/>
              <a:t>1,6 millions de transistors</a:t>
            </a:r>
            <a:endParaRPr lang="fr-FR" dirty="0"/>
          </a:p>
        </p:txBody>
      </p:sp>
      <p:pic>
        <p:nvPicPr>
          <p:cNvPr id="75782" name="Picture 6" descr="http://www.cmi-savoy.fr/images/i804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7768" y="1643050"/>
            <a:ext cx="2095515" cy="156424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80960" y="3500438"/>
            <a:ext cx="3810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1993 Intel® Intel® Pentium® : </a:t>
            </a:r>
          </a:p>
          <a:p>
            <a:r>
              <a:rPr lang="fr-FR" b="1" dirty="0" smtClean="0"/>
              <a:t>32 bits, 75 à 133 MHz, </a:t>
            </a:r>
          </a:p>
          <a:p>
            <a:r>
              <a:rPr lang="fr-FR" b="1" dirty="0" smtClean="0"/>
              <a:t>3.1 millions de transistors</a:t>
            </a:r>
            <a:endParaRPr lang="fr-FR" dirty="0"/>
          </a:p>
        </p:txBody>
      </p:sp>
      <p:pic>
        <p:nvPicPr>
          <p:cNvPr id="75784" name="Picture 8" descr="http://www.cmi-savoy.fr/images/pentium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61" y="5038724"/>
            <a:ext cx="2413000" cy="181927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571990" y="3643315"/>
            <a:ext cx="30480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1997 Intel® Intel® Pentium® II : 32 bits, 7,5 millions de transistors</a:t>
            </a:r>
            <a:endParaRPr lang="fr-FR" dirty="0"/>
          </a:p>
        </p:txBody>
      </p:sp>
      <p:pic>
        <p:nvPicPr>
          <p:cNvPr id="75786" name="Picture 10" descr="http://www.cmi-savoy.fr/images/pentium_I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1989" y="4857760"/>
            <a:ext cx="2853088" cy="171451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8191515" y="3571876"/>
            <a:ext cx="4000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2000 Intel® Pentium® 4 : 32 bits, 1,5 GHz, 42 millions de transistors</a:t>
            </a:r>
            <a:endParaRPr lang="fr-FR" dirty="0"/>
          </a:p>
        </p:txBody>
      </p:sp>
      <p:pic>
        <p:nvPicPr>
          <p:cNvPr id="75788" name="Picture 12" descr="http://www.cmi-savoy.fr/images/pentium_I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16" y="4572009"/>
            <a:ext cx="3238523" cy="1989847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0" y="-1270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Microprocesseur definition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2583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6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47715" y="666728"/>
            <a:ext cx="2762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2006 Intel® : </a:t>
            </a:r>
          </a:p>
          <a:p>
            <a:r>
              <a:rPr lang="fr-FR" b="1" dirty="0" smtClean="0"/>
              <a:t>64 bits, plus de 291.000.000 transistors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667261" y="738167"/>
            <a:ext cx="2857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2011 Intel® : 64 bits, </a:t>
            </a:r>
          </a:p>
          <a:p>
            <a:r>
              <a:rPr lang="fr-FR" b="1" dirty="0" smtClean="0"/>
              <a:t>1.160.000.000 transistors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096285" y="952481"/>
            <a:ext cx="2571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2011 Intel®  : </a:t>
            </a:r>
          </a:p>
          <a:p>
            <a:r>
              <a:rPr lang="fr-FR" b="1" dirty="0" smtClean="0"/>
              <a:t>64 bits,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761963" y="3881438"/>
            <a:ext cx="10191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2011 Intel®  </a:t>
            </a:r>
            <a:r>
              <a:rPr lang="fr-FR" b="1" dirty="0" err="1" smtClean="0"/>
              <a:t>core</a:t>
            </a:r>
            <a:r>
              <a:rPr lang="fr-FR" b="1" dirty="0" smtClean="0"/>
              <a:t> i7/</a:t>
            </a:r>
            <a:r>
              <a:rPr lang="fr-FR" b="1" dirty="0" err="1" smtClean="0"/>
              <a:t>Xeon</a:t>
            </a:r>
            <a:r>
              <a:rPr lang="fr-FR" b="1" dirty="0" smtClean="0"/>
              <a:t> (</a:t>
            </a:r>
            <a:r>
              <a:rPr lang="fr-FR" b="1" dirty="0" err="1" smtClean="0"/>
              <a:t>Sundy</a:t>
            </a:r>
            <a:r>
              <a:rPr lang="fr-FR" b="1" dirty="0" smtClean="0"/>
              <a:t> </a:t>
            </a:r>
            <a:r>
              <a:rPr lang="fr-FR" b="1" dirty="0" err="1" smtClean="0"/>
              <a:t>Bridge-E</a:t>
            </a:r>
            <a:r>
              <a:rPr lang="fr-FR" b="1" dirty="0" smtClean="0"/>
              <a:t>) : </a:t>
            </a:r>
          </a:p>
          <a:p>
            <a:r>
              <a:rPr lang="fr-FR" b="1" dirty="0" smtClean="0"/>
              <a:t>64 bits/64 bits bus, vitesse 3,5 GHz,  2.270.000.000 de transistors</a:t>
            </a:r>
            <a:endParaRPr lang="fr-FR" dirty="0"/>
          </a:p>
        </p:txBody>
      </p:sp>
      <p:pic>
        <p:nvPicPr>
          <p:cNvPr id="15" name="Image 14" descr="0e3a142be1828b75fce8278a542aed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8650" y="2024050"/>
            <a:ext cx="2996585" cy="1571636"/>
          </a:xfrm>
          <a:prstGeom prst="rect">
            <a:avLst/>
          </a:prstGeom>
        </p:spPr>
      </p:pic>
      <p:pic>
        <p:nvPicPr>
          <p:cNvPr id="17" name="Image 16" descr="core i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65" y="1952612"/>
            <a:ext cx="2286016" cy="1714512"/>
          </a:xfrm>
          <a:prstGeom prst="rect">
            <a:avLst/>
          </a:prstGeom>
        </p:spPr>
      </p:pic>
      <p:pic>
        <p:nvPicPr>
          <p:cNvPr id="18" name="Image 17" descr="télécharge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6011" y="1952612"/>
            <a:ext cx="2508248" cy="1881186"/>
          </a:xfrm>
          <a:prstGeom prst="rect">
            <a:avLst/>
          </a:prstGeom>
        </p:spPr>
      </p:pic>
      <p:pic>
        <p:nvPicPr>
          <p:cNvPr id="20" name="Image 19" descr="Intel__Core_i9_9900KF_processeur_3_6_GHz_16_Mo_Smart_Cache@@hn9i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67768" y="4810132"/>
            <a:ext cx="2571768" cy="2000264"/>
          </a:xfrm>
          <a:prstGeom prst="rect">
            <a:avLst/>
          </a:prstGeom>
        </p:spPr>
      </p:pic>
      <p:pic>
        <p:nvPicPr>
          <p:cNvPr id="21" name="Image 20" descr="61DzCZUwryL._AC_SX466_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38744" y="4810132"/>
            <a:ext cx="2952771" cy="2000264"/>
          </a:xfrm>
          <a:prstGeom prst="rect">
            <a:avLst/>
          </a:prstGeom>
        </p:spPr>
      </p:pic>
      <p:pic>
        <p:nvPicPr>
          <p:cNvPr id="23" name="Image 22" descr="Intel-Xeon-vs-Intel-Core-Core-Cou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1963" y="4810132"/>
            <a:ext cx="3905277" cy="20002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-1270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Microprocesseur definition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7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upload.wikimedia.org/wikipedia/commons/thumb/e/e7/Intel_80486DX2_bottom.jpg/220px-Intel_80486DX2_bot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808" y="3717033"/>
            <a:ext cx="3573731" cy="2192971"/>
          </a:xfrm>
          <a:prstGeom prst="rect">
            <a:avLst/>
          </a:prstGeom>
          <a:noFill/>
        </p:spPr>
      </p:pic>
      <p:pic>
        <p:nvPicPr>
          <p:cNvPr id="10" name="Picture 10" descr="File:80486dx2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4245" y="3789040"/>
            <a:ext cx="3264363" cy="2160240"/>
          </a:xfrm>
          <a:prstGeom prst="rect">
            <a:avLst/>
          </a:prstGeom>
          <a:noFill/>
        </p:spPr>
      </p:pic>
      <p:pic>
        <p:nvPicPr>
          <p:cNvPr id="1036" name="Picture 12" descr="Processeurs AMD et Int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61" y="476673"/>
            <a:ext cx="11137239" cy="2297733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61" y="3714752"/>
            <a:ext cx="34228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-1270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Microprocesseur definition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8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21336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Data provided by input devices (after pressing Enter)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Chipset (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southbridge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northbridge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RAM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Microprocessor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(0)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199635"/>
            <a:ext cx="12192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BIOS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2.5.BIOS from ch.3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Load </a:t>
            </a:r>
            <a:r>
              <a:rPr lang="en-US" sz="2800" u="sng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operating system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a program into RAM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(-1)</a:t>
            </a:r>
            <a:endParaRPr lang="fr-FR" sz="28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algn="justLow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(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Instructions are arranged at increasing addresses in memory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(0)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5814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microprocessor Calls an instruction (from RAM)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40513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microprocessor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reads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instruction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45588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microprocessor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decodes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instruction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using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internal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commands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(3)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54102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microprocessor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executes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instruction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(4)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1378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How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does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a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microprocessor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work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with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other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 of 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  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?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Micro-processor Architecture 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r>
              <a:rPr lang="fr-FR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3.1. </a:t>
            </a:r>
            <a:r>
              <a:rPr lang="fr-FR" sz="2800" dirty="0" err="1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Register</a:t>
            </a:r>
            <a:r>
              <a:rPr lang="fr-FR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 definition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9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906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flip-flop stores a single bit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6505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Register = an ordered set of flip-flops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register stores information on n bits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7" name="Image 6" descr="registre.jpg"/>
          <p:cNvPicPr>
            <a:picLocks noChangeAspect="1"/>
          </p:cNvPicPr>
          <p:nvPr/>
        </p:nvPicPr>
        <p:blipFill>
          <a:blip r:embed="rId2" cstate="print"/>
          <a:srcRect l="2805" t="2763" r="4781" b="3039"/>
          <a:stretch>
            <a:fillRect/>
          </a:stretch>
        </p:blipFill>
        <p:spPr>
          <a:xfrm>
            <a:off x="1790696" y="2616200"/>
            <a:ext cx="8990186" cy="3543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31546" y="6101834"/>
            <a:ext cx="4147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registre qui mémorise n bits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50563</TotalTime>
  <Words>1105</Words>
  <Application>Microsoft Office PowerPoint</Application>
  <PresentationFormat>Personnalisé</PresentationFormat>
  <Paragraphs>179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Abdelhakim Kaouache</dc:creator>
  <cp:lastModifiedBy>Abdelhakim</cp:lastModifiedBy>
  <cp:revision>819</cp:revision>
  <cp:lastPrinted>2017-10-12T09:43:56Z</cp:lastPrinted>
  <dcterms:created xsi:type="dcterms:W3CDTF">2016-10-27T07:51:51Z</dcterms:created>
  <dcterms:modified xsi:type="dcterms:W3CDTF">2023-12-05T09:05:47Z</dcterms:modified>
</cp:coreProperties>
</file>