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2" r:id="rId1"/>
  </p:sldMasterIdLst>
  <p:sldIdLst>
    <p:sldId id="256" r:id="rId2"/>
    <p:sldId id="26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7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cine Guentri" userId="872149fcc30a8dad" providerId="LiveId" clId="{41B70D64-8F0B-4B32-9A19-B567A96452A2}"/>
    <pc:docChg chg="modSld">
      <pc:chgData name="Hocine Guentri" userId="872149fcc30a8dad" providerId="LiveId" clId="{41B70D64-8F0B-4B32-9A19-B567A96452A2}" dt="2021-11-18T14:21:32.806" v="31" actId="1076"/>
      <pc:docMkLst>
        <pc:docMk/>
      </pc:docMkLst>
      <pc:sldChg chg="modSp mod">
        <pc:chgData name="Hocine Guentri" userId="872149fcc30a8dad" providerId="LiveId" clId="{41B70D64-8F0B-4B32-9A19-B567A96452A2}" dt="2021-11-18T14:21:32.806" v="31" actId="1076"/>
        <pc:sldMkLst>
          <pc:docMk/>
          <pc:sldMk cId="487008038" sldId="256"/>
        </pc:sldMkLst>
        <pc:spChg chg="mod">
          <ac:chgData name="Hocine Guentri" userId="872149fcc30a8dad" providerId="LiveId" clId="{41B70D64-8F0B-4B32-9A19-B567A96452A2}" dt="2021-11-18T14:21:23.281" v="30" actId="14100"/>
          <ac:spMkLst>
            <pc:docMk/>
            <pc:sldMk cId="487008038" sldId="256"/>
            <ac:spMk id="8" creationId="{00000000-0000-0000-0000-000000000000}"/>
          </ac:spMkLst>
        </pc:spChg>
        <pc:spChg chg="mod">
          <ac:chgData name="Hocine Guentri" userId="872149fcc30a8dad" providerId="LiveId" clId="{41B70D64-8F0B-4B32-9A19-B567A96452A2}" dt="2021-11-18T14:21:13.684" v="28" actId="1076"/>
          <ac:spMkLst>
            <pc:docMk/>
            <pc:sldMk cId="487008038" sldId="256"/>
            <ac:spMk id="9" creationId="{00000000-0000-0000-0000-000000000000}"/>
          </ac:spMkLst>
        </pc:spChg>
        <pc:picChg chg="mod">
          <ac:chgData name="Hocine Guentri" userId="872149fcc30a8dad" providerId="LiveId" clId="{41B70D64-8F0B-4B32-9A19-B567A96452A2}" dt="2021-11-18T14:21:32.806" v="31" actId="1076"/>
          <ac:picMkLst>
            <pc:docMk/>
            <pc:sldMk cId="487008038" sldId="256"/>
            <ac:picMk id="4" creationId="{00000000-0000-0000-0000-000000000000}"/>
          </ac:picMkLst>
        </pc:picChg>
      </pc:sldChg>
      <pc:sldChg chg="modSp mod">
        <pc:chgData name="Hocine Guentri" userId="872149fcc30a8dad" providerId="LiveId" clId="{41B70D64-8F0B-4B32-9A19-B567A96452A2}" dt="2021-11-18T14:18:44.393" v="6" actId="207"/>
        <pc:sldMkLst>
          <pc:docMk/>
          <pc:sldMk cId="1807081632" sldId="258"/>
        </pc:sldMkLst>
        <pc:spChg chg="mod">
          <ac:chgData name="Hocine Guentri" userId="872149fcc30a8dad" providerId="LiveId" clId="{41B70D64-8F0B-4B32-9A19-B567A96452A2}" dt="2021-11-18T14:18:44.393" v="6" actId="207"/>
          <ac:spMkLst>
            <pc:docMk/>
            <pc:sldMk cId="1807081632" sldId="258"/>
            <ac:spMk id="2" creationId="{00000000-0000-0000-0000-000000000000}"/>
          </ac:spMkLst>
        </pc:spChg>
        <pc:spChg chg="mod">
          <ac:chgData name="Hocine Guentri" userId="872149fcc30a8dad" providerId="LiveId" clId="{41B70D64-8F0B-4B32-9A19-B567A96452A2}" dt="2021-11-18T14:15:19.426" v="0" actId="14100"/>
          <ac:spMkLst>
            <pc:docMk/>
            <pc:sldMk cId="1807081632" sldId="258"/>
            <ac:spMk id="5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18:49.475" v="7" actId="207"/>
        <pc:sldMkLst>
          <pc:docMk/>
          <pc:sldMk cId="2217077043" sldId="259"/>
        </pc:sldMkLst>
        <pc:spChg chg="mod">
          <ac:chgData name="Hocine Guentri" userId="872149fcc30a8dad" providerId="LiveId" clId="{41B70D64-8F0B-4B32-9A19-B567A96452A2}" dt="2021-11-18T14:18:49.475" v="7" actId="207"/>
          <ac:spMkLst>
            <pc:docMk/>
            <pc:sldMk cId="2217077043" sldId="259"/>
            <ac:spMk id="2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18:55.846" v="8" actId="207"/>
        <pc:sldMkLst>
          <pc:docMk/>
          <pc:sldMk cId="3241188966" sldId="260"/>
        </pc:sldMkLst>
        <pc:spChg chg="mod">
          <ac:chgData name="Hocine Guentri" userId="872149fcc30a8dad" providerId="LiveId" clId="{41B70D64-8F0B-4B32-9A19-B567A96452A2}" dt="2021-11-18T14:18:55.846" v="8" actId="207"/>
          <ac:spMkLst>
            <pc:docMk/>
            <pc:sldMk cId="3241188966" sldId="260"/>
            <ac:spMk id="2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20:10.536" v="22" actId="1076"/>
        <pc:sldMkLst>
          <pc:docMk/>
          <pc:sldMk cId="947984490" sldId="261"/>
        </pc:sldMkLst>
        <pc:spChg chg="mod">
          <ac:chgData name="Hocine Guentri" userId="872149fcc30a8dad" providerId="LiveId" clId="{41B70D64-8F0B-4B32-9A19-B567A96452A2}" dt="2021-11-18T14:19:04.624" v="9" actId="207"/>
          <ac:spMkLst>
            <pc:docMk/>
            <pc:sldMk cId="947984490" sldId="261"/>
            <ac:spMk id="2" creationId="{00000000-0000-0000-0000-000000000000}"/>
          </ac:spMkLst>
        </pc:spChg>
        <pc:spChg chg="mod">
          <ac:chgData name="Hocine Guentri" userId="872149fcc30a8dad" providerId="LiveId" clId="{41B70D64-8F0B-4B32-9A19-B567A96452A2}" dt="2021-11-18T14:19:34.298" v="15" actId="1076"/>
          <ac:spMkLst>
            <pc:docMk/>
            <pc:sldMk cId="947984490" sldId="261"/>
            <ac:spMk id="3" creationId="{00000000-0000-0000-0000-000000000000}"/>
          </ac:spMkLst>
        </pc:spChg>
        <pc:graphicFrameChg chg="mod modGraphic">
          <ac:chgData name="Hocine Guentri" userId="872149fcc30a8dad" providerId="LiveId" clId="{41B70D64-8F0B-4B32-9A19-B567A96452A2}" dt="2021-11-18T14:20:10.536" v="22" actId="1076"/>
          <ac:graphicFrameMkLst>
            <pc:docMk/>
            <pc:sldMk cId="947984490" sldId="261"/>
            <ac:graphicFrameMk id="4" creationId="{00000000-0000-0000-0000-000000000000}"/>
          </ac:graphicFrameMkLst>
        </pc:graphicFrameChg>
      </pc:sldChg>
      <pc:sldChg chg="modSp mod">
        <pc:chgData name="Hocine Guentri" userId="872149fcc30a8dad" providerId="LiveId" clId="{41B70D64-8F0B-4B32-9A19-B567A96452A2}" dt="2021-11-18T14:20:22.451" v="23" actId="207"/>
        <pc:sldMkLst>
          <pc:docMk/>
          <pc:sldMk cId="1446169853" sldId="262"/>
        </pc:sldMkLst>
        <pc:spChg chg="mod">
          <ac:chgData name="Hocine Guentri" userId="872149fcc30a8dad" providerId="LiveId" clId="{41B70D64-8F0B-4B32-9A19-B567A96452A2}" dt="2021-11-18T14:20:22.451" v="23" actId="207"/>
          <ac:spMkLst>
            <pc:docMk/>
            <pc:sldMk cId="1446169853" sldId="262"/>
            <ac:spMk id="2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20:28.980" v="24" actId="207"/>
        <pc:sldMkLst>
          <pc:docMk/>
          <pc:sldMk cId="1964580496" sldId="263"/>
        </pc:sldMkLst>
        <pc:spChg chg="mod">
          <ac:chgData name="Hocine Guentri" userId="872149fcc30a8dad" providerId="LiveId" clId="{41B70D64-8F0B-4B32-9A19-B567A96452A2}" dt="2021-11-18T14:20:28.980" v="24" actId="207"/>
          <ac:spMkLst>
            <pc:docMk/>
            <pc:sldMk cId="1964580496" sldId="263"/>
            <ac:spMk id="2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20:37.522" v="25" actId="207"/>
        <pc:sldMkLst>
          <pc:docMk/>
          <pc:sldMk cId="890960219" sldId="264"/>
        </pc:sldMkLst>
        <pc:spChg chg="mod">
          <ac:chgData name="Hocine Guentri" userId="872149fcc30a8dad" providerId="LiveId" clId="{41B70D64-8F0B-4B32-9A19-B567A96452A2}" dt="2021-11-18T14:20:37.522" v="25" actId="207"/>
          <ac:spMkLst>
            <pc:docMk/>
            <pc:sldMk cId="890960219" sldId="264"/>
            <ac:spMk id="2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20:44.166" v="26" actId="207"/>
        <pc:sldMkLst>
          <pc:docMk/>
          <pc:sldMk cId="3957850239" sldId="265"/>
        </pc:sldMkLst>
        <pc:spChg chg="mod">
          <ac:chgData name="Hocine Guentri" userId="872149fcc30a8dad" providerId="LiveId" clId="{41B70D64-8F0B-4B32-9A19-B567A96452A2}" dt="2021-11-18T14:20:44.166" v="26" actId="207"/>
          <ac:spMkLst>
            <pc:docMk/>
            <pc:sldMk cId="3957850239" sldId="265"/>
            <ac:spMk id="2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20:50.585" v="27" actId="207"/>
        <pc:sldMkLst>
          <pc:docMk/>
          <pc:sldMk cId="1161361333" sldId="266"/>
        </pc:sldMkLst>
        <pc:spChg chg="mod">
          <ac:chgData name="Hocine Guentri" userId="872149fcc30a8dad" providerId="LiveId" clId="{41B70D64-8F0B-4B32-9A19-B567A96452A2}" dt="2021-11-18T14:20:50.585" v="27" actId="207"/>
          <ac:spMkLst>
            <pc:docMk/>
            <pc:sldMk cId="1161361333" sldId="266"/>
            <ac:spMk id="2" creationId="{00000000-0000-0000-0000-000000000000}"/>
          </ac:spMkLst>
        </pc:spChg>
      </pc:sldChg>
      <pc:sldChg chg="modSp mod">
        <pc:chgData name="Hocine Guentri" userId="872149fcc30a8dad" providerId="LiveId" clId="{41B70D64-8F0B-4B32-9A19-B567A96452A2}" dt="2021-11-18T14:18:37.754" v="5" actId="207"/>
        <pc:sldMkLst>
          <pc:docMk/>
          <pc:sldMk cId="370496766" sldId="267"/>
        </pc:sldMkLst>
        <pc:spChg chg="mod">
          <ac:chgData name="Hocine Guentri" userId="872149fcc30a8dad" providerId="LiveId" clId="{41B70D64-8F0B-4B32-9A19-B567A96452A2}" dt="2021-11-18T14:18:37.754" v="5" actId="207"/>
          <ac:spMkLst>
            <pc:docMk/>
            <pc:sldMk cId="370496766" sldId="26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675E7-6402-44EF-B36E-0A0EBDF55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0C3B24-145E-4F17-8C12-423DFBF1B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5652F8-B021-466B-93DD-36982E07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B7862F-239C-449C-ADFD-704E54772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D52E3C-52F0-42C8-BD49-B49337A8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7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FE176-9B40-4D29-9C6F-3ECCD5832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59E5C3-4FBD-44F2-83B5-3E82FFA5C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A86B13-1709-4E2D-871E-5B09B207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7E01FA-8630-496F-9EE9-AA31154D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0C4D39-636A-4AC0-B3AB-1B387F5E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96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FDAF0AE-D6DF-43D3-8C99-06D6FFB237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3927E6A-B253-4BB6-AD75-52B762F09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B1FA17-19C9-4773-A5AE-D900E5CC1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CE7211-F470-403D-9534-CAF17BCD5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BFF0F6-17C2-4EFD-9EB8-326CA805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40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2BE698-F093-431E-A434-1D66BC2C9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AFB6A9-AB7E-4310-AAC8-73C34419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5F8AED-F1FB-4D98-A398-8FFA4A22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A349D4-BD17-432A-83E6-14EDE9927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FF04BA-6733-4946-A888-9A7F947E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3C0070-711C-4883-AD80-E0F42BFB8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F94BCF-82A8-490D-9978-FBFC90558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8AF81A-404F-413E-BC32-B1F9CE8EB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88FF42-CFDC-4018-80B9-D401392A3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47D2DB-37D1-462A-A9B0-61FDAAFC2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6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0CA31C-D37B-4B8B-9454-CA4D24DD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8A0A38-C2D8-428F-A661-5290ED463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7C305C-D738-4400-84B3-DC47933E9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F429BA-FE2D-4CFD-A1C9-9EF23BB0F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85A3AD-769E-4827-8DAE-B387A1813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0271E8-CE52-4979-8747-AB122C2E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7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5B9636-895C-4CD5-BB87-64262ACB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C32CDD-0B35-4F6D-8B89-CF580D566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7FF2B8-FC3C-4CA4-9379-CBFF85290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C4ABE6-8CE0-490D-9CFC-7F590CD7D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EE731A-199E-4BAB-9C0D-AF67A4E0E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BA6BAE3-B65B-4003-B331-AE05C2373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6AA9AD1-F459-4499-8003-28501F32C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6C389DB-0400-44EF-92BC-28F7E1B67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2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0F3400-1563-4BC3-948E-179D995DD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065303-9FF0-41A8-9CDB-4C333296D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19D0B4-9A9B-4AB9-AD8C-0021B5C8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1D5C96-A0D3-484E-9D28-75041B1D7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7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41AFE6-7320-4BDB-B888-CD4EE51EF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7CE2DF-21DB-4C26-8D2A-647FCB63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DB7F84-0B5B-4239-8DCA-0577F634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7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F24A46-38E2-48D0-9AF8-C264AF5FB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7C87F6-33F2-4CBE-AA2D-2BD69C401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F7B24A-FBCB-4C2D-9BE2-8A95CD3BA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B641E9-0ADA-4DC2-8E88-7AF0F690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D9494E-C5C9-4846-ABEF-B55A1372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235DA-0CEE-4352-98E9-8B1F1061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5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C12BD0-B44A-41AD-926F-6C2F049C5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2193B38-CCC3-4334-8C9C-E043CD9E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DCE29E-33F4-485B-BBA3-9B5E57382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49A931-5EB6-44B4-A627-F13F9A641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CE954F-4515-4341-8A0C-281D8E75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F15333A-E166-45F5-8992-468A84CA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1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AD3EB7-01F7-4A85-86E2-E862F1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4D3758-F193-43C2-B0C1-2A6CD9722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7A32CA-75B1-46B4-8347-951D44AC0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62B2F8-A09B-443B-A7E5-60ABD94885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72A78C-823E-455E-B579-E6131C4BC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27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" descr="LOGO FIN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99420" y="1405357"/>
            <a:ext cx="1780146" cy="1879043"/>
          </a:xfrm>
          <a:prstGeom prst="rect">
            <a:avLst/>
          </a:prstGeom>
          <a:noFill/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399852" y="223407"/>
            <a:ext cx="5175120" cy="122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abic Transparent"/>
                <a:ea typeface="Calibri" pitchFamily="34" charset="0"/>
                <a:cs typeface="Arial" pitchFamily="34" charset="0"/>
              </a:rPr>
              <a:t>الجمهوريـة الجزائـريـة الديمقراطيـة الشعبيـة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République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Algérienne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Démocratique</a:t>
            </a: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et </a:t>
            </a:r>
            <a:r>
              <a:rPr kumimoji="0" 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Populaire</a:t>
            </a:r>
            <a:endParaRPr kumimoji="0" lang="ar-D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وزارة التعليــم العالـي والبحـث العلمـي</a:t>
            </a:r>
            <a:endParaRPr kumimoji="0" lang="ar-D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Ministère de l’Enseignement Supérieur et de la Recherche Scientifique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686799" y="494868"/>
            <a:ext cx="2276645" cy="8858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abic Transparent"/>
              </a:rPr>
              <a:t> 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abic Transparent"/>
                <a:ea typeface="Calibri" pitchFamily="34" charset="0"/>
                <a:cs typeface="Arial" pitchFamily="34" charset="0"/>
              </a:rPr>
              <a:t>جامعة عبد الحفيظ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abic Transparent"/>
                <a:ea typeface="Calibri" pitchFamily="34" charset="0"/>
                <a:cs typeface="Arial" pitchFamily="34" charset="0"/>
              </a:rPr>
              <a:t>بوالصوف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abic Transparent"/>
                <a:ea typeface="Calibri" pitchFamily="34" charset="0"/>
                <a:cs typeface="Arial" pitchFamily="34" charset="0"/>
              </a:rPr>
              <a:t> ميلة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40327" y="451983"/>
            <a:ext cx="2757071" cy="9286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Université de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AbdelhafidBoussouf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Mila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540327" y="2012368"/>
            <a:ext cx="11360125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379566" y="2317164"/>
            <a:ext cx="46144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 Fixed" pitchFamily="49" charset="-78"/>
                <a:ea typeface="Calibri" pitchFamily="34" charset="0"/>
                <a:cs typeface="Simplified Arabic Fixed" pitchFamily="49" charset="-78"/>
              </a:rPr>
              <a:t>معهد العلوم والتكنولوجيا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قـــســم العــــلـــوم </a:t>
            </a:r>
            <a:r>
              <a:rPr kumimoji="0" lang="ar-D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التـــقـــنيــات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662" y="2227327"/>
            <a:ext cx="393485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400" b="1" dirty="0">
                <a:latin typeface="Palace Script MT" pitchFamily="66" charset="0"/>
                <a:cs typeface="Simplified Arabic Fixed" pitchFamily="49" charset="-78"/>
              </a:rPr>
              <a:t>ميدان </a:t>
            </a:r>
            <a:r>
              <a:rPr lang="ar-DZ" sz="2400" b="1" dirty="0" err="1">
                <a:latin typeface="Palace Script MT" pitchFamily="66" charset="0"/>
                <a:cs typeface="Simplified Arabic Fixed" pitchFamily="49" charset="-78"/>
              </a:rPr>
              <a:t>كهروميكانيك</a:t>
            </a:r>
            <a:endParaRPr lang="ar-DZ" sz="2400" b="1" dirty="0">
              <a:latin typeface="Palace Script MT" pitchFamily="66" charset="0"/>
              <a:cs typeface="Simplified Arabic Fixed" pitchFamily="49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alace Script MT" pitchFamily="66" charset="0"/>
                <a:cs typeface="Simplified Arabic Fixed" pitchFamily="49" charset="-78"/>
              </a:rPr>
              <a:t>السنة </a:t>
            </a:r>
            <a:r>
              <a:rPr kumimoji="0" lang="ar-DZ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Palace Script MT" pitchFamily="66" charset="0"/>
                <a:cs typeface="Simplified Arabic Fixed" pitchFamily="49" charset="-78"/>
              </a:rPr>
              <a:t>الاولى</a:t>
            </a:r>
            <a:r>
              <a:rPr kumimoji="0" lang="ar-D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alace Script MT" pitchFamily="66" charset="0"/>
                <a:cs typeface="Simplified Arabic Fixed" pitchFamily="49" charset="-78"/>
              </a:rPr>
              <a:t> </a:t>
            </a:r>
            <a:r>
              <a:rPr kumimoji="0" lang="ar-DZ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Palace Script MT" pitchFamily="66" charset="0"/>
                <a:cs typeface="Simplified Arabic Fixed" pitchFamily="49" charset="-78"/>
              </a:rPr>
              <a:t>ماستر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11382" y="16625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011382" y="62345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011382" y="108065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011382" y="108065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725994" y="4595387"/>
            <a:ext cx="428628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01359" y="4010612"/>
            <a:ext cx="5286947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3200" b="1" dirty="0"/>
              <a:t>Chapitre 1 : </a:t>
            </a:r>
            <a:r>
              <a:rPr lang="fr-FR" sz="3200" dirty="0"/>
              <a:t>Généralités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654820" y="5738395"/>
            <a:ext cx="350046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Dr: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HIMOUR Kamal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0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6075" y="140916"/>
            <a:ext cx="504016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/>
              <a:t>symboles graphiques des schémas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0" y="699564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Imag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4509" y="909580"/>
            <a:ext cx="7592291" cy="5671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09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6075" y="140916"/>
            <a:ext cx="606448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/>
              <a:t>symboles graphiques des schémas (suite)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0" y="699564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Image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4836" y="1712770"/>
            <a:ext cx="6968837" cy="463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785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6075" y="140916"/>
            <a:ext cx="606448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/>
              <a:t>symboles graphiques des schémas (suite)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0" y="699564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Imag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7527" y="955963"/>
            <a:ext cx="8118763" cy="56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136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64831" y="4205846"/>
            <a:ext cx="5760640" cy="11521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n w="11430"/>
                <a:solidFill>
                  <a:schemeClr val="tx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Merci pour votre Attention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989404" y="6329904"/>
            <a:ext cx="62150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400" dirty="0">
                <a:solidFill>
                  <a:srgbClr val="7030A0"/>
                </a:solidFill>
                <a:cs typeface="Times New Roman" panose="02020603050405020304" pitchFamily="18" charset="0"/>
              </a:rPr>
              <a:t>Centre Universitaire </a:t>
            </a:r>
            <a:r>
              <a:rPr lang="fr-FR" altLang="fr-FR" sz="14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Abdelhafid</a:t>
            </a:r>
            <a:r>
              <a:rPr lang="fr-FR" altLang="fr-FR" sz="1400" dirty="0">
                <a:solidFill>
                  <a:srgbClr val="7030A0"/>
                </a:solidFill>
                <a:cs typeface="Times New Roman" panose="02020603050405020304" pitchFamily="18" charset="0"/>
              </a:rPr>
              <a:t> </a:t>
            </a:r>
            <a:r>
              <a:rPr lang="fr-FR" altLang="fr-FR" sz="1400" dirty="0" err="1">
                <a:solidFill>
                  <a:srgbClr val="7030A0"/>
                </a:solidFill>
                <a:cs typeface="Times New Roman" panose="02020603050405020304" pitchFamily="18" charset="0"/>
              </a:rPr>
              <a:t>Boussouf</a:t>
            </a:r>
            <a:r>
              <a:rPr lang="fr-FR" altLang="fr-FR" sz="1400" dirty="0">
                <a:solidFill>
                  <a:srgbClr val="7030A0"/>
                </a:solidFill>
                <a:cs typeface="Times New Roman" panose="02020603050405020304" pitchFamily="18" charset="0"/>
              </a:rPr>
              <a:t> Mila</a:t>
            </a:r>
            <a:endParaRPr lang="en-GB" altLang="fr-FR" sz="1400" b="1" dirty="0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pic>
        <p:nvPicPr>
          <p:cNvPr id="12" name="Image 10" descr="LOGO FIN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6603" y="1101530"/>
            <a:ext cx="1780146" cy="18790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261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320953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Les compétences visées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1" y="955965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893428" y="1226223"/>
            <a:ext cx="5668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A la fin de ce cours l'étudiant apprendre: 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2466031" y="1845116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La compétence de connaitre la normalisation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2466027" y="2767341"/>
            <a:ext cx="7647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La compétence de connaitre l’appareillage utilisé dans les réseaux électriques industriels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2466027" y="3868596"/>
            <a:ext cx="7647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La compétence de connaitre les abréviations utilisées dans les réseaux électriques industriels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2466028" y="4995459"/>
            <a:ext cx="76477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La compétence de connaitre les symboles graphiques  utilisées dans les réseaux électriques industriels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049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244971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normalisation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1" y="955965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78838" y="1226223"/>
            <a:ext cx="4209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Définition de la normalisation: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706452" y="4005024"/>
            <a:ext cx="10596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 schéma électrique est un moyen de représentation des circuits et des installations électriques, c’est donc un langage qui doit être compris par tous les électriciens.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539649" y="1958145"/>
            <a:ext cx="109642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normes sont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l’ensemble des règles approuvées destinées à un usage répété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visent à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assurer la cohérence opérationnelle de l'industrie ou de l'entreprise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Concernant la normalisation dans les réseaux électriques, les circuits et les installations électriques sont représentés généralement en utilisant un schéma électrique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6452" y="5298570"/>
            <a:ext cx="10797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cette raison il faut respecter des règles de représentation. Elles sont classifiées dans des normes internationales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244971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normalisation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1" y="955965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47204" y="1598926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Rôle des normes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1189127" y="2425306"/>
            <a:ext cx="958970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Elles fixent des caractéristiques précises pour définir les limites d'usage d'un produit, en tenant compte du public à qui il est destiné.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74586" y="3973318"/>
            <a:ext cx="95897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Elles définissent les essais afin de garantir un comportement non dangereux ni polluant pendant toute la durée de vie du produit y compris son recyclage.</a:t>
            </a:r>
          </a:p>
        </p:txBody>
      </p:sp>
    </p:spTree>
    <p:extLst>
      <p:ext uri="{BB962C8B-B14F-4D97-AF65-F5344CB8AC3E}">
        <p14:creationId xmlns:p14="http://schemas.microsoft.com/office/powerpoint/2010/main" val="21091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334739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normalisation (suite)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1" y="955965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53618" y="1087678"/>
            <a:ext cx="6176691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Organismes internationaux de normalisation: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7589" y="1722038"/>
            <a:ext cx="6461256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ISO: International Organization for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Standarization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940" y="2358366"/>
            <a:ext cx="6199133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IEC: International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Electrotechnical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Commission;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940" y="3007143"/>
            <a:ext cx="5698996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CEN: Comité Européenne de Normalisation;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940" y="3655920"/>
            <a:ext cx="6369692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AFNOR: Association Française de Normalisation;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940" y="4304697"/>
            <a:ext cx="4378122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BSI: British Standards Institution;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7589" y="4965649"/>
            <a:ext cx="4740400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DIN: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Deutshes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Institut fur 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Normung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7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334739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normalisation (suite)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1" y="955965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34120" y="1226223"/>
            <a:ext cx="58583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Les organes de la normalisation en Algérie: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568035" y="1687888"/>
            <a:ext cx="9310255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L’organisation et le fonctionnement de la normalisation algérienne sont régis par le décret  exécutif n° 464 du 5 décembre 2005 qui définit les organes de normalisation suivants: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6242" y="3065297"/>
            <a:ext cx="635911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94995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 conseil national de normalisation (</a:t>
            </a:r>
            <a:r>
              <a:rPr lang="fr-FR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CNnor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92020" y="3959279"/>
            <a:ext cx="6131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l’Institut algérien de normalisation (IANOR);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1192020" y="4864142"/>
            <a:ext cx="55098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les comités techniques nationaux (CTN);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926242" y="5769005"/>
            <a:ext cx="6305444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9499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les organismes à activités normatives (OAN)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18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329930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/>
              <a:t>Domaine des tensions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212035" y="783686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680975"/>
              </p:ext>
            </p:extLst>
          </p:nvPr>
        </p:nvGraphicFramePr>
        <p:xfrm>
          <a:off x="212035" y="1957514"/>
          <a:ext cx="11463130" cy="384048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345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8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0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540">
                <a:tc>
                  <a:txBody>
                    <a:bodyPr/>
                    <a:lstStyle/>
                    <a:p>
                      <a:pPr algn="ctr"/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</a:rPr>
                        <a:t>Nom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Abréviation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Valeur en courant continu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Valeur en courant alternatif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Haute tension B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HTB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&gt;75Kv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&gt;50Kv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Haute tension A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HTA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1500V &lt; HTA &lt; 75Kv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1000V &lt; HTA &lt; 50Kv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Basse tension B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BTB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750V &lt; BTB &lt; 1500V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500V &lt; BTB &lt; 1000V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Basse tension A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BTA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120V &lt; BTA &lt; 750V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50 V &lt; BTA &lt; 500V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</a:rPr>
                        <a:t>Très Basse tension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TBT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effectLst/>
                        </a:rPr>
                        <a:t>&lt;120V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effectLst/>
                        </a:rPr>
                        <a:t>&lt;50V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9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197842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/>
              <a:t>Appareillage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1" y="955965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77723" y="1101532"/>
            <a:ext cx="1500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Définition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845127" y="1563197"/>
            <a:ext cx="9047018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L’appareillage électrique est un élément qui permet d’obtenir la protection et l’exploitation sûre et ininterrompue d’un réseau électrique.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9323" y="3112224"/>
            <a:ext cx="3804247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Fonction sectionnement 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61160" y="3977987"/>
            <a:ext cx="3211135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b) Fonction commande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1160" y="4843750"/>
            <a:ext cx="308372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c) Fonction protection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592CC4-A866-4C88-A01E-BA1901C19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571" y="2504993"/>
            <a:ext cx="6169716" cy="42403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CA57AC-5AF6-432E-A649-2A3D2D2DD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0977" y="3101307"/>
            <a:ext cx="5896536" cy="157671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B037427-E252-4E0E-BFB1-CB5206898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0977" y="2504993"/>
            <a:ext cx="6042309" cy="41289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D20CA07-091B-44FB-8882-8DB4A9AA92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9738" y="955965"/>
            <a:ext cx="6701262" cy="56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16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311" y="224043"/>
            <a:ext cx="253627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b="1" dirty="0"/>
              <a:t>Les abréviations</a:t>
            </a:r>
            <a:endParaRPr lang="fr-FR" sz="2400" dirty="0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 flipV="1">
            <a:off x="0" y="699564"/>
            <a:ext cx="9712036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033507" y="713421"/>
            <a:ext cx="487825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ASI : alimentation sans interruption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3507" y="1292138"/>
            <a:ext cx="469955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: neutre isolé et masse à la terre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33507" y="1870855"/>
            <a:ext cx="3578224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NF : normalement fermé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33507" y="2449572"/>
            <a:ext cx="3698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 : normalement ouvert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1020693" y="2972889"/>
            <a:ext cx="4184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 : conducteur de protection</a:t>
            </a:r>
            <a:endParaRPr lang="fr-FR" sz="2400" dirty="0"/>
          </a:p>
        </p:txBody>
      </p:sp>
      <p:sp>
        <p:nvSpPr>
          <p:cNvPr id="9" name="Rectangle 8"/>
          <p:cNvSpPr/>
          <p:nvPr/>
        </p:nvSpPr>
        <p:spPr>
          <a:xfrm>
            <a:off x="1020692" y="3496206"/>
            <a:ext cx="8719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 : conducteur de protection et conducteur de neutre confondus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33507" y="3990381"/>
            <a:ext cx="5437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TN : neutre à la terre et masse au neutre</a:t>
            </a:r>
            <a:endParaRPr lang="fr-FR" sz="2400" dirty="0"/>
          </a:p>
        </p:txBody>
      </p:sp>
      <p:sp>
        <p:nvSpPr>
          <p:cNvPr id="11" name="Rectangle 10"/>
          <p:cNvSpPr/>
          <p:nvPr/>
        </p:nvSpPr>
        <p:spPr>
          <a:xfrm>
            <a:off x="1020692" y="4598240"/>
            <a:ext cx="9310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TNC : neutre à la terre, masse au neutre, conducteur de neutre et de protection confondus</a:t>
            </a:r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1033507" y="5506481"/>
            <a:ext cx="10327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TNS: neutre à la terre, masse au neutre, conducteur de neutre et de protection séparés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1020692" y="6340935"/>
            <a:ext cx="5335948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TT : neutre à la terre et masse à la terre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58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557</Words>
  <Application>Microsoft Office PowerPoint</Application>
  <PresentationFormat>Grand écran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3" baseType="lpstr">
      <vt:lpstr>Arabic Transparent</vt:lpstr>
      <vt:lpstr>Arial</vt:lpstr>
      <vt:lpstr>Calibri</vt:lpstr>
      <vt:lpstr>Calibri Light</vt:lpstr>
      <vt:lpstr>Courier New</vt:lpstr>
      <vt:lpstr>Palace Script MT</vt:lpstr>
      <vt:lpstr>Simplified Arabic Fixed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Hocine</dc:creator>
  <cp:lastModifiedBy>pc</cp:lastModifiedBy>
  <cp:revision>13</cp:revision>
  <dcterms:created xsi:type="dcterms:W3CDTF">2020-06-06T12:53:50Z</dcterms:created>
  <dcterms:modified xsi:type="dcterms:W3CDTF">2024-09-25T20:27:17Z</dcterms:modified>
</cp:coreProperties>
</file>