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99" r:id="rId3"/>
    <p:sldId id="304" r:id="rId4"/>
    <p:sldId id="321" r:id="rId5"/>
    <p:sldId id="309" r:id="rId6"/>
    <p:sldId id="310" r:id="rId7"/>
    <p:sldId id="327" r:id="rId8"/>
    <p:sldId id="311" r:id="rId9"/>
    <p:sldId id="312" r:id="rId10"/>
    <p:sldId id="313" r:id="rId11"/>
    <p:sldId id="314" r:id="rId12"/>
    <p:sldId id="315" r:id="rId13"/>
    <p:sldId id="316" r:id="rId14"/>
    <p:sldId id="317" r:id="rId15"/>
    <p:sldId id="318" r:id="rId16"/>
    <p:sldId id="319" r:id="rId17"/>
    <p:sldId id="320" r:id="rId18"/>
    <p:sldId id="322" r:id="rId19"/>
    <p:sldId id="326" r:id="rId20"/>
    <p:sldId id="323" r:id="rId21"/>
    <p:sldId id="324" r:id="rId22"/>
    <p:sldId id="325" r:id="rId23"/>
    <p:sldId id="329" r:id="rId24"/>
    <p:sldId id="330" r:id="rId25"/>
    <p:sldId id="331" r:id="rId26"/>
    <p:sldId id="32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5" d="100"/>
          <a:sy n="55" d="100"/>
        </p:scale>
        <p:origin x="-93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73CEC7-26EF-45EA-A47C-6D2AF645374C}" type="datetimeFigureOut">
              <a:rPr lang="fr-FR" smtClean="0"/>
              <a:pPr/>
              <a:t>12/11/2018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7F7E0-21AA-4646-BD12-193B0FD6D57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77F7E0-21AA-4646-BD12-193B0FD6D57C}"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AFC574DC-ABE7-4CD0-87D1-A4077B8CAB42}" type="datetime1">
              <a:rPr lang="fr-FR" smtClean="0"/>
              <a:pPr/>
              <a:t>12/11/2018</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a:lstStyle/>
          <a:p>
            <a:fld id="{CF4668DC-857F-487D-BFFA-8C0CA5037977}" type="slidenum">
              <a:rPr lang="fr-BE" smtClean="0"/>
              <a:pPr/>
              <a:t>‹N°›</a:t>
            </a:fld>
            <a:endParaRPr lang="fr-BE"/>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D539946-2EF5-4913-B8FA-2FBF56E2807E}" type="datetime1">
              <a:rPr lang="fr-FR" smtClean="0"/>
              <a:pPr/>
              <a:t>12/11/2018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5C54866B-0573-4B7A-81EB-4D009C0CE89E}" type="datetime1">
              <a:rPr lang="fr-FR" smtClean="0"/>
              <a:pPr/>
              <a:t>12/11/2018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06FED8B-D395-46C3-8C79-6A6F811EF4B3}" type="datetime1">
              <a:rPr lang="fr-FR" smtClean="0"/>
              <a:pPr/>
              <a:t>12/11/2018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7704A89-4F67-4A6C-8F34-0BA427A200A1}" type="datetime1">
              <a:rPr lang="fr-FR" smtClean="0"/>
              <a:pPr/>
              <a:t>12/11/2018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60391E6-FB9A-4AFD-99FB-090CB9541926}" type="datetime1">
              <a:rPr lang="fr-FR" smtClean="0"/>
              <a:pPr/>
              <a:t>12/11/2018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B6434D0-C7EF-44F4-9209-B8573ED0BF31}" type="datetime1">
              <a:rPr lang="fr-FR" smtClean="0"/>
              <a:pPr/>
              <a:t>12/11/2018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5A5FF9A2-852A-4DE3-95AC-DEC382CE25CA}" type="datetime1">
              <a:rPr lang="fr-FR" smtClean="0"/>
              <a:pPr/>
              <a:t>12/11/2018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6D5ABC-489C-48B2-A947-0F23FCC57F5E}" type="datetime1">
              <a:rPr lang="fr-FR" smtClean="0"/>
              <a:pPr/>
              <a:t>12/11/2018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0E4D3E6-2659-4971-A087-82470C98A309}" type="datetime1">
              <a:rPr lang="fr-FR" smtClean="0"/>
              <a:pPr/>
              <a:t>12/11/2018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5F3DA3A-A307-420A-B464-890F20A63E1D}" type="datetime1">
              <a:rPr lang="fr-FR" smtClean="0"/>
              <a:pPr/>
              <a:t>12/11/2018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78C4E1-7F8D-43BD-979F-B5160CABDC04}" type="datetime1">
              <a:rPr lang="fr-FR" smtClean="0"/>
              <a:pPr/>
              <a:t>12/11/2018</a:t>
            </a:fld>
            <a:endParaRPr lang="fr-BE"/>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BE"/>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4000" b="1" u="sng" dirty="0" smtClean="0"/>
              <a:t>Design graphique et</a:t>
            </a:r>
            <a:br>
              <a:rPr lang="fr-FR" sz="4000" b="1" u="sng" dirty="0" smtClean="0"/>
            </a:br>
            <a:r>
              <a:rPr lang="fr-FR" sz="4000" u="sng" dirty="0" smtClean="0"/>
              <a:t>applications multimédias</a:t>
            </a:r>
            <a:endParaRPr lang="fr-FR" sz="4000" b="1" u="sng"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sp>
        <p:nvSpPr>
          <p:cNvPr id="3" name="Sous-titre 2"/>
          <p:cNvSpPr>
            <a:spLocks noGrp="1"/>
          </p:cNvSpPr>
          <p:nvPr>
            <p:ph type="subTitle" idx="1"/>
          </p:nvPr>
        </p:nvSpPr>
        <p:spPr/>
        <p:txBody>
          <a:bodyPr>
            <a:noAutofit/>
          </a:bodyPr>
          <a:lstStyle/>
          <a:p>
            <a:endParaRPr lang="fr-FR" sz="3600" dirty="0" smtClean="0">
              <a:solidFill>
                <a:srgbClr val="FFC000"/>
              </a:solidFill>
            </a:endParaRPr>
          </a:p>
          <a:p>
            <a:pPr>
              <a:spcBef>
                <a:spcPct val="0"/>
              </a:spcBef>
            </a:pPr>
            <a:r>
              <a:rPr lang="fr-FR" sz="3600" b="1" cap="all" dirty="0" smtClean="0">
                <a:ln w="6350">
                  <a:noFill/>
                </a:ln>
                <a:solidFill>
                  <a:srgbClr val="FFC000"/>
                </a:solidFill>
                <a:effectLst>
                  <a:outerShdw blurRad="127000" dist="200000" dir="2700000" algn="tl" rotWithShape="0">
                    <a:srgbClr val="000000">
                      <a:alpha val="30000"/>
                    </a:srgbClr>
                  </a:outerShdw>
                </a:effectLst>
                <a:latin typeface="+mj-lt"/>
                <a:ea typeface="+mj-ea"/>
                <a:cs typeface="+mj-cs"/>
              </a:rPr>
              <a:t>Chapitre 02: </a:t>
            </a:r>
          </a:p>
          <a:p>
            <a:pPr>
              <a:spcBef>
                <a:spcPct val="0"/>
              </a:spcBef>
            </a:pPr>
            <a:r>
              <a:rPr lang="fr-FR" sz="3600" b="1" cap="all" dirty="0" smtClean="0">
                <a:ln w="6350">
                  <a:noFill/>
                </a:ln>
                <a:solidFill>
                  <a:srgbClr val="FFC000"/>
                </a:solidFill>
                <a:effectLst>
                  <a:outerShdw blurRad="127000" dist="200000" dir="2700000" algn="tl" rotWithShape="0">
                    <a:srgbClr val="000000">
                      <a:alpha val="30000"/>
                    </a:srgbClr>
                  </a:outerShdw>
                </a:effectLst>
                <a:latin typeface="+mj-lt"/>
                <a:ea typeface="+mj-ea"/>
                <a:cs typeface="+mj-cs"/>
              </a:rPr>
              <a:t>CREATION GRAPHIQUE</a:t>
            </a:r>
            <a:endParaRPr lang="fr-FR" sz="3600" b="1" cap="all" dirty="0">
              <a:ln w="6350">
                <a:noFill/>
              </a:ln>
              <a:solidFill>
                <a:srgbClr val="FFC000"/>
              </a:solidFill>
              <a:effectLst>
                <a:outerShdw blurRad="127000" dist="200000" dir="27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Effets artistiques</a:t>
            </a:r>
            <a:endParaRPr lang="fr-FR" dirty="0">
              <a:solidFill>
                <a:srgbClr val="FFC000"/>
              </a:solidFill>
            </a:endParaRPr>
          </a:p>
        </p:txBody>
      </p:sp>
      <p:sp>
        <p:nvSpPr>
          <p:cNvPr id="5" name="Espace réservé du contenu 2"/>
          <p:cNvSpPr>
            <a:spLocks noGrp="1"/>
          </p:cNvSpPr>
          <p:nvPr>
            <p:ph idx="1"/>
          </p:nvPr>
        </p:nvSpPr>
        <p:spPr>
          <a:xfrm>
            <a:off x="1214414" y="1527048"/>
            <a:ext cx="7591258" cy="901820"/>
          </a:xfrm>
        </p:spPr>
        <p:txBody>
          <a:bodyPr/>
          <a:lstStyle/>
          <a:p>
            <a:r>
              <a:rPr lang="fr-FR" b="1" dirty="0" smtClean="0"/>
              <a:t>Exemple: </a:t>
            </a:r>
            <a:r>
              <a:rPr lang="fr-FR" dirty="0" smtClean="0"/>
              <a:t>Peinture au couteau  </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10</a:t>
            </a:fld>
            <a:endParaRPr lang="fr-BE"/>
          </a:p>
        </p:txBody>
      </p:sp>
      <p:pic>
        <p:nvPicPr>
          <p:cNvPr id="3074" name="Picture 2" descr="C:\Documents and Settings\Administrateur\Bureau\img trat\000021.jpg"/>
          <p:cNvPicPr>
            <a:picLocks noChangeAspect="1" noChangeArrowheads="1"/>
          </p:cNvPicPr>
          <p:nvPr/>
        </p:nvPicPr>
        <p:blipFill>
          <a:blip r:embed="rId2"/>
          <a:srcRect/>
          <a:stretch>
            <a:fillRect/>
          </a:stretch>
        </p:blipFill>
        <p:spPr bwMode="auto">
          <a:xfrm>
            <a:off x="142844" y="2857496"/>
            <a:ext cx="4362370" cy="2846446"/>
          </a:xfrm>
          <a:prstGeom prst="rect">
            <a:avLst/>
          </a:prstGeom>
          <a:noFill/>
        </p:spPr>
      </p:pic>
      <p:pic>
        <p:nvPicPr>
          <p:cNvPr id="3075" name="Picture 3" descr="C:\Documents and Settings\Administrateur\Bureau\img trat\0000212.jpg"/>
          <p:cNvPicPr>
            <a:picLocks noChangeAspect="1" noChangeArrowheads="1"/>
          </p:cNvPicPr>
          <p:nvPr/>
        </p:nvPicPr>
        <p:blipFill>
          <a:blip r:embed="rId3"/>
          <a:srcRect/>
          <a:stretch>
            <a:fillRect/>
          </a:stretch>
        </p:blipFill>
        <p:spPr bwMode="auto">
          <a:xfrm>
            <a:off x="4643438" y="2857496"/>
            <a:ext cx="4362370" cy="2846446"/>
          </a:xfrm>
          <a:prstGeom prst="rect">
            <a:avLst/>
          </a:prstGeom>
          <a:noFill/>
        </p:spPr>
      </p:pic>
      <p:sp>
        <p:nvSpPr>
          <p:cNvPr id="6" name="Flèche droite 5"/>
          <p:cNvSpPr/>
          <p:nvPr/>
        </p:nvSpPr>
        <p:spPr>
          <a:xfrm>
            <a:off x="4185249" y="4071942"/>
            <a:ext cx="672503" cy="2404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Effets spéciaux </a:t>
            </a: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11</a:t>
            </a:fld>
            <a:endParaRPr lang="fr-BE"/>
          </a:p>
        </p:txBody>
      </p:sp>
      <p:pic>
        <p:nvPicPr>
          <p:cNvPr id="4099" name="Picture 3" descr="C:\Documents and Settings\Administrateur\Bureau\img trat\effet-photoshop.jpg"/>
          <p:cNvPicPr>
            <a:picLocks noChangeAspect="1" noChangeArrowheads="1"/>
          </p:cNvPicPr>
          <p:nvPr/>
        </p:nvPicPr>
        <p:blipFill>
          <a:blip r:embed="rId2"/>
          <a:srcRect/>
          <a:stretch>
            <a:fillRect/>
          </a:stretch>
        </p:blipFill>
        <p:spPr bwMode="auto">
          <a:xfrm>
            <a:off x="1142976" y="1785926"/>
            <a:ext cx="6800414" cy="44383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Traitements de base</a:t>
            </a:r>
            <a:endParaRPr lang="fr-FR" dirty="0">
              <a:solidFill>
                <a:srgbClr val="FFC000"/>
              </a:solidFill>
            </a:endParaRPr>
          </a:p>
        </p:txBody>
      </p:sp>
      <p:sp>
        <p:nvSpPr>
          <p:cNvPr id="3" name="Espace réservé du contenu 2"/>
          <p:cNvSpPr>
            <a:spLocks noGrp="1"/>
          </p:cNvSpPr>
          <p:nvPr>
            <p:ph idx="1"/>
          </p:nvPr>
        </p:nvSpPr>
        <p:spPr>
          <a:xfrm>
            <a:off x="1285852" y="1527048"/>
            <a:ext cx="7358114" cy="1687638"/>
          </a:xfrm>
        </p:spPr>
        <p:txBody>
          <a:bodyPr>
            <a:normAutofit/>
          </a:bodyPr>
          <a:lstStyle/>
          <a:p>
            <a:r>
              <a:rPr lang="fr-FR" b="1" dirty="0" smtClean="0"/>
              <a:t>La luminosité </a:t>
            </a:r>
            <a:r>
              <a:rPr lang="fr-FR" dirty="0" smtClean="0"/>
              <a:t>La teinte des pixels est modifiée de manière à assombrir ou à éclaircir l'image.</a:t>
            </a:r>
          </a:p>
          <a:p>
            <a:endParaRPr lang="fr-FR" dirty="0" smtClean="0"/>
          </a:p>
          <a:p>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12</a:t>
            </a:fld>
            <a:endParaRPr lang="fr-BE"/>
          </a:p>
        </p:txBody>
      </p:sp>
      <p:pic>
        <p:nvPicPr>
          <p:cNvPr id="1030" name="Picture 6"/>
          <p:cNvPicPr>
            <a:picLocks noChangeAspect="1" noChangeArrowheads="1"/>
          </p:cNvPicPr>
          <p:nvPr/>
        </p:nvPicPr>
        <p:blipFill>
          <a:blip r:embed="rId2"/>
          <a:srcRect/>
          <a:stretch>
            <a:fillRect/>
          </a:stretch>
        </p:blipFill>
        <p:spPr bwMode="auto">
          <a:xfrm>
            <a:off x="3857620" y="3714752"/>
            <a:ext cx="2387761" cy="1712959"/>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6429388" y="3716305"/>
            <a:ext cx="2387761" cy="1712959"/>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1285852" y="3714752"/>
            <a:ext cx="2387761" cy="1712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Traitements de base</a:t>
            </a:r>
            <a:endParaRPr lang="fr-FR" dirty="0">
              <a:solidFill>
                <a:srgbClr val="FFC000"/>
              </a:solidFill>
            </a:endParaRPr>
          </a:p>
        </p:txBody>
      </p:sp>
      <p:sp>
        <p:nvSpPr>
          <p:cNvPr id="3" name="Espace réservé du contenu 2"/>
          <p:cNvSpPr>
            <a:spLocks noGrp="1"/>
          </p:cNvSpPr>
          <p:nvPr>
            <p:ph idx="1"/>
          </p:nvPr>
        </p:nvSpPr>
        <p:spPr>
          <a:xfrm>
            <a:off x="1142976" y="1527048"/>
            <a:ext cx="7662696" cy="1473324"/>
          </a:xfrm>
        </p:spPr>
        <p:txBody>
          <a:bodyPr>
            <a:normAutofit/>
          </a:bodyPr>
          <a:lstStyle/>
          <a:p>
            <a:r>
              <a:rPr lang="fr-FR" b="1" dirty="0" smtClean="0"/>
              <a:t>Le contraste </a:t>
            </a:r>
            <a:r>
              <a:rPr lang="fr-FR" dirty="0" smtClean="0"/>
              <a:t>la teinte des pixels est modifiée pour rapprocher la teinte moyenne.</a:t>
            </a:r>
          </a:p>
          <a:p>
            <a:pPr>
              <a:buNone/>
            </a:pP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13</a:t>
            </a:fld>
            <a:endParaRPr lang="fr-BE"/>
          </a:p>
        </p:txBody>
      </p:sp>
      <p:pic>
        <p:nvPicPr>
          <p:cNvPr id="2050" name="Picture 2"/>
          <p:cNvPicPr>
            <a:picLocks noChangeAspect="1" noChangeArrowheads="1"/>
          </p:cNvPicPr>
          <p:nvPr/>
        </p:nvPicPr>
        <p:blipFill>
          <a:blip r:embed="rId2"/>
          <a:srcRect/>
          <a:stretch>
            <a:fillRect/>
          </a:stretch>
        </p:blipFill>
        <p:spPr bwMode="auto">
          <a:xfrm>
            <a:off x="1215216" y="3531787"/>
            <a:ext cx="2499528" cy="1793138"/>
          </a:xfrm>
          <a:prstGeom prst="rect">
            <a:avLst/>
          </a:prstGeom>
          <a:noFill/>
          <a:ln w="9525">
            <a:noFill/>
            <a:miter lim="800000"/>
            <a:headEnd/>
            <a:tailEnd/>
          </a:ln>
          <a:effectLst/>
        </p:spPr>
      </p:pic>
      <p:pic>
        <p:nvPicPr>
          <p:cNvPr id="5" name="Picture 6"/>
          <p:cNvPicPr>
            <a:picLocks noChangeAspect="1" noChangeArrowheads="1"/>
          </p:cNvPicPr>
          <p:nvPr/>
        </p:nvPicPr>
        <p:blipFill>
          <a:blip r:embed="rId3"/>
          <a:srcRect/>
          <a:stretch>
            <a:fillRect/>
          </a:stretch>
        </p:blipFill>
        <p:spPr bwMode="auto">
          <a:xfrm>
            <a:off x="3786984" y="3531787"/>
            <a:ext cx="2499528" cy="179313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6365730" y="3537081"/>
            <a:ext cx="2492550" cy="1788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Traitements de base</a:t>
            </a:r>
            <a:endParaRPr lang="fr-FR" dirty="0">
              <a:solidFill>
                <a:srgbClr val="FFC000"/>
              </a:solidFill>
            </a:endParaRPr>
          </a:p>
        </p:txBody>
      </p:sp>
      <p:sp>
        <p:nvSpPr>
          <p:cNvPr id="5" name="Espace réservé du contenu 2"/>
          <p:cNvSpPr>
            <a:spLocks noGrp="1"/>
          </p:cNvSpPr>
          <p:nvPr>
            <p:ph idx="1"/>
          </p:nvPr>
        </p:nvSpPr>
        <p:spPr>
          <a:xfrm>
            <a:off x="1000100" y="1527048"/>
            <a:ext cx="7805572" cy="1473324"/>
          </a:xfrm>
        </p:spPr>
        <p:txBody>
          <a:bodyPr>
            <a:normAutofit/>
          </a:bodyPr>
          <a:lstStyle/>
          <a:p>
            <a:r>
              <a:rPr lang="fr-FR" b="1" dirty="0" smtClean="0"/>
              <a:t>Saturation des couleurs </a:t>
            </a:r>
            <a:r>
              <a:rPr lang="fr-FR" dirty="0" smtClean="0"/>
              <a:t>: la teinte des pixels est modifiée saturer ou </a:t>
            </a:r>
            <a:r>
              <a:rPr lang="fr-FR" dirty="0" err="1" smtClean="0"/>
              <a:t>désaturer</a:t>
            </a:r>
            <a:r>
              <a:rPr lang="fr-FR" dirty="0" smtClean="0"/>
              <a:t> une couleur.</a:t>
            </a:r>
          </a:p>
          <a:p>
            <a:pPr>
              <a:buNone/>
            </a:pP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14</a:t>
            </a:fld>
            <a:endParaRPr lang="fr-BE"/>
          </a:p>
        </p:txBody>
      </p:sp>
      <p:pic>
        <p:nvPicPr>
          <p:cNvPr id="5122" name="Picture 2" descr="C:\Documents and Settings\Administrateur\Bureau\img trat\nature3-dest.jpg"/>
          <p:cNvPicPr>
            <a:picLocks noChangeAspect="1" noChangeArrowheads="1"/>
          </p:cNvPicPr>
          <p:nvPr/>
        </p:nvPicPr>
        <p:blipFill>
          <a:blip r:embed="rId2" cstate="print"/>
          <a:srcRect/>
          <a:stretch>
            <a:fillRect/>
          </a:stretch>
        </p:blipFill>
        <p:spPr bwMode="auto">
          <a:xfrm>
            <a:off x="1285852" y="3313400"/>
            <a:ext cx="3487906" cy="2615930"/>
          </a:xfrm>
          <a:prstGeom prst="rect">
            <a:avLst/>
          </a:prstGeom>
          <a:noFill/>
        </p:spPr>
      </p:pic>
      <p:pic>
        <p:nvPicPr>
          <p:cNvPr id="5123" name="Picture 3" descr="C:\Documents and Settings\Administrateur\Bureau\img trat\nature3.jpg"/>
          <p:cNvPicPr>
            <a:picLocks noChangeAspect="1" noChangeArrowheads="1"/>
          </p:cNvPicPr>
          <p:nvPr/>
        </p:nvPicPr>
        <p:blipFill>
          <a:blip r:embed="rId3"/>
          <a:srcRect/>
          <a:stretch>
            <a:fillRect/>
          </a:stretch>
        </p:blipFill>
        <p:spPr bwMode="auto">
          <a:xfrm>
            <a:off x="5214942" y="3286124"/>
            <a:ext cx="3619525" cy="2643206"/>
          </a:xfrm>
          <a:prstGeom prst="rect">
            <a:avLst/>
          </a:prstGeom>
          <a:noFill/>
        </p:spPr>
      </p:pic>
      <p:sp>
        <p:nvSpPr>
          <p:cNvPr id="6" name="Flèche droite 5"/>
          <p:cNvSpPr/>
          <p:nvPr/>
        </p:nvSpPr>
        <p:spPr>
          <a:xfrm>
            <a:off x="4610966" y="4380208"/>
            <a:ext cx="746852" cy="26323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Les filtres</a:t>
            </a:r>
            <a:endParaRPr lang="fr-FR" dirty="0">
              <a:solidFill>
                <a:srgbClr val="FFC000"/>
              </a:solidFill>
            </a:endParaRPr>
          </a:p>
        </p:txBody>
      </p:sp>
      <p:sp>
        <p:nvSpPr>
          <p:cNvPr id="3" name="Espace réservé du contenu 2"/>
          <p:cNvSpPr>
            <a:spLocks noGrp="1"/>
          </p:cNvSpPr>
          <p:nvPr>
            <p:ph idx="1"/>
          </p:nvPr>
        </p:nvSpPr>
        <p:spPr>
          <a:xfrm>
            <a:off x="1071538" y="1527048"/>
            <a:ext cx="7734134" cy="2544894"/>
          </a:xfrm>
        </p:spPr>
        <p:txBody>
          <a:bodyPr/>
          <a:lstStyle/>
          <a:p>
            <a:r>
              <a:rPr lang="fr-FR" b="1" dirty="0" smtClean="0"/>
              <a:t>Un filtre linéaire </a:t>
            </a:r>
            <a:r>
              <a:rPr lang="fr-FR" dirty="0" smtClean="0"/>
              <a:t>transforme un ensemble de données d'entrée (pixels) en un ensemble de données de sortie (pixels) selon une opération mathématique. </a:t>
            </a:r>
            <a:endParaRPr lang="fr-FR"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15</a:t>
            </a:fld>
            <a:endParaRPr lang="fr-BE"/>
          </a:p>
        </p:txBody>
      </p:sp>
      <p:pic>
        <p:nvPicPr>
          <p:cNvPr id="4" name="Picture 13"/>
          <p:cNvPicPr>
            <a:picLocks noChangeAspect="1" noChangeArrowheads="1"/>
          </p:cNvPicPr>
          <p:nvPr/>
        </p:nvPicPr>
        <p:blipFill>
          <a:blip r:embed="rId2"/>
          <a:srcRect/>
          <a:stretch>
            <a:fillRect/>
          </a:stretch>
        </p:blipFill>
        <p:spPr>
          <a:xfrm>
            <a:off x="1285852" y="3846737"/>
            <a:ext cx="2187082" cy="2374986"/>
          </a:xfrm>
          <a:prstGeom prst="rect">
            <a:avLst/>
          </a:prstGeom>
          <a:noFill/>
          <a:ln/>
        </p:spPr>
      </p:pic>
      <p:pic>
        <p:nvPicPr>
          <p:cNvPr id="2050" name="Picture 2" descr="C:\Documents and Settings\Administrateur\Bureau\3eme cours infographie\img trat\img-floue.jpg"/>
          <p:cNvPicPr>
            <a:picLocks noChangeAspect="1" noChangeArrowheads="1"/>
          </p:cNvPicPr>
          <p:nvPr/>
        </p:nvPicPr>
        <p:blipFill>
          <a:blip r:embed="rId3"/>
          <a:srcRect/>
          <a:stretch>
            <a:fillRect/>
          </a:stretch>
        </p:blipFill>
        <p:spPr bwMode="auto">
          <a:xfrm>
            <a:off x="6539008" y="3786190"/>
            <a:ext cx="2247834" cy="2436904"/>
          </a:xfrm>
          <a:prstGeom prst="rect">
            <a:avLst/>
          </a:prstGeom>
          <a:noFill/>
        </p:spPr>
      </p:pic>
      <p:sp>
        <p:nvSpPr>
          <p:cNvPr id="6" name="Ellipse 5"/>
          <p:cNvSpPr/>
          <p:nvPr/>
        </p:nvSpPr>
        <p:spPr>
          <a:xfrm>
            <a:off x="4004358" y="4286256"/>
            <a:ext cx="1853526" cy="121504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1400" dirty="0" smtClean="0"/>
              <a:t>Opérations </a:t>
            </a:r>
          </a:p>
          <a:p>
            <a:pPr algn="ctr"/>
            <a:r>
              <a:rPr lang="fr-FR" sz="1400" dirty="0" smtClean="0"/>
              <a:t>mathématiques</a:t>
            </a:r>
            <a:endParaRPr lang="fr-FR" sz="1400" dirty="0"/>
          </a:p>
        </p:txBody>
      </p:sp>
      <p:sp>
        <p:nvSpPr>
          <p:cNvPr id="7" name="Flèche droite 6"/>
          <p:cNvSpPr/>
          <p:nvPr/>
        </p:nvSpPr>
        <p:spPr>
          <a:xfrm>
            <a:off x="3523599" y="4786322"/>
            <a:ext cx="405459" cy="243009"/>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
        <p:nvSpPr>
          <p:cNvPr id="8" name="Flèche droite 7"/>
          <p:cNvSpPr/>
          <p:nvPr/>
        </p:nvSpPr>
        <p:spPr>
          <a:xfrm>
            <a:off x="5952491" y="4786322"/>
            <a:ext cx="405459" cy="243009"/>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Les filtres : Les flous </a:t>
            </a:r>
            <a:endParaRPr lang="fr-FR" dirty="0">
              <a:solidFill>
                <a:srgbClr val="FFC000"/>
              </a:solidFill>
            </a:endParaRPr>
          </a:p>
        </p:txBody>
      </p:sp>
      <p:sp>
        <p:nvSpPr>
          <p:cNvPr id="5" name="Espace réservé du contenu 2"/>
          <p:cNvSpPr>
            <a:spLocks noGrp="1"/>
          </p:cNvSpPr>
          <p:nvPr>
            <p:ph idx="1"/>
          </p:nvPr>
        </p:nvSpPr>
        <p:spPr>
          <a:xfrm>
            <a:off x="1142976" y="1527048"/>
            <a:ext cx="7662696" cy="973258"/>
          </a:xfrm>
        </p:spPr>
        <p:txBody>
          <a:bodyPr>
            <a:normAutofit/>
          </a:bodyPr>
          <a:lstStyle/>
          <a:p>
            <a:r>
              <a:rPr lang="fr-FR" b="1" dirty="0" smtClean="0"/>
              <a:t>Exemple : </a:t>
            </a:r>
            <a:r>
              <a:rPr lang="fr-FR" dirty="0" smtClean="0"/>
              <a:t>le flou gaussien</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16</a:t>
            </a:fld>
            <a:endParaRPr lang="fr-BE"/>
          </a:p>
        </p:txBody>
      </p:sp>
      <p:pic>
        <p:nvPicPr>
          <p:cNvPr id="6146" name="Picture 2" descr="C:\Documents and Settings\Administrateur\Bureau\img trat\bird_f.19272.jpg"/>
          <p:cNvPicPr>
            <a:picLocks noChangeAspect="1" noChangeArrowheads="1"/>
          </p:cNvPicPr>
          <p:nvPr/>
        </p:nvPicPr>
        <p:blipFill>
          <a:blip r:embed="rId2"/>
          <a:srcRect/>
          <a:stretch>
            <a:fillRect/>
          </a:stretch>
        </p:blipFill>
        <p:spPr bwMode="auto">
          <a:xfrm>
            <a:off x="1214415" y="2946794"/>
            <a:ext cx="3714775" cy="2786081"/>
          </a:xfrm>
          <a:prstGeom prst="rect">
            <a:avLst/>
          </a:prstGeom>
          <a:noFill/>
        </p:spPr>
      </p:pic>
      <p:pic>
        <p:nvPicPr>
          <p:cNvPr id="6147" name="Picture 3" descr="C:\Documents and Settings\Administrateur\Bureau\img trat\bird_f.19272flous.jpg"/>
          <p:cNvPicPr>
            <a:picLocks noChangeAspect="1" noChangeArrowheads="1"/>
          </p:cNvPicPr>
          <p:nvPr/>
        </p:nvPicPr>
        <p:blipFill>
          <a:blip r:embed="rId3"/>
          <a:srcRect/>
          <a:stretch>
            <a:fillRect/>
          </a:stretch>
        </p:blipFill>
        <p:spPr bwMode="auto">
          <a:xfrm>
            <a:off x="5214942" y="2946794"/>
            <a:ext cx="3714776" cy="2786082"/>
          </a:xfrm>
          <a:prstGeom prst="rect">
            <a:avLst/>
          </a:prstGeom>
          <a:noFill/>
        </p:spPr>
      </p:pic>
      <p:sp>
        <p:nvSpPr>
          <p:cNvPr id="6" name="Flèche droite 5"/>
          <p:cNvSpPr/>
          <p:nvPr/>
        </p:nvSpPr>
        <p:spPr>
          <a:xfrm>
            <a:off x="4714876" y="4097918"/>
            <a:ext cx="785818" cy="331213"/>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istrateur\Bureau\3eme cours infographie\img trat\bird_f.19272denoised.jpg"/>
          <p:cNvPicPr>
            <a:picLocks noChangeAspect="1" noChangeArrowheads="1"/>
          </p:cNvPicPr>
          <p:nvPr/>
        </p:nvPicPr>
        <p:blipFill>
          <a:blip r:embed="rId2"/>
          <a:srcRect/>
          <a:stretch>
            <a:fillRect/>
          </a:stretch>
        </p:blipFill>
        <p:spPr bwMode="auto">
          <a:xfrm>
            <a:off x="5286380" y="3145248"/>
            <a:ext cx="3662359" cy="2748864"/>
          </a:xfrm>
          <a:prstGeom prst="rect">
            <a:avLst/>
          </a:prstGeom>
          <a:noFill/>
        </p:spPr>
      </p:pic>
      <p:sp>
        <p:nvSpPr>
          <p:cNvPr id="2" name="Titre 1"/>
          <p:cNvSpPr>
            <a:spLocks noGrp="1"/>
          </p:cNvSpPr>
          <p:nvPr>
            <p:ph type="title"/>
          </p:nvPr>
        </p:nvSpPr>
        <p:spPr/>
        <p:txBody>
          <a:bodyPr>
            <a:normAutofit/>
          </a:bodyPr>
          <a:lstStyle/>
          <a:p>
            <a:r>
              <a:rPr lang="fr-FR" dirty="0" smtClean="0">
                <a:solidFill>
                  <a:srgbClr val="FFC000"/>
                </a:solidFill>
              </a:rPr>
              <a:t>Les filtres : </a:t>
            </a:r>
            <a:r>
              <a:rPr lang="fr-FR" sz="4000" dirty="0" smtClean="0">
                <a:solidFill>
                  <a:srgbClr val="FFC000"/>
                </a:solidFill>
              </a:rPr>
              <a:t>Élimination du bruit</a:t>
            </a:r>
            <a:endParaRPr lang="fr-FR" dirty="0">
              <a:solidFill>
                <a:srgbClr val="FFC000"/>
              </a:solidFill>
            </a:endParaRPr>
          </a:p>
        </p:txBody>
      </p:sp>
      <p:sp>
        <p:nvSpPr>
          <p:cNvPr id="3" name="Espace réservé du contenu 2"/>
          <p:cNvSpPr>
            <a:spLocks noGrp="1"/>
          </p:cNvSpPr>
          <p:nvPr>
            <p:ph idx="1"/>
          </p:nvPr>
        </p:nvSpPr>
        <p:spPr>
          <a:xfrm>
            <a:off x="1071538" y="1527048"/>
            <a:ext cx="7734134" cy="1259010"/>
          </a:xfrm>
        </p:spPr>
        <p:txBody>
          <a:bodyPr>
            <a:normAutofit fontScale="92500" lnSpcReduction="10000"/>
          </a:bodyPr>
          <a:lstStyle/>
          <a:p>
            <a:r>
              <a:rPr lang="fr-FR" b="1" dirty="0" smtClean="0"/>
              <a:t>Bruit</a:t>
            </a:r>
            <a:r>
              <a:rPr lang="fr-FR" dirty="0" smtClean="0"/>
              <a:t> : signal “parasite” dont la distribution dans l’image est aléatoire et la plupart du temps inconnue</a:t>
            </a:r>
            <a:endParaRPr lang="fr-FR"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17</a:t>
            </a:fld>
            <a:endParaRPr lang="fr-BE"/>
          </a:p>
        </p:txBody>
      </p:sp>
      <p:pic>
        <p:nvPicPr>
          <p:cNvPr id="5" name="Picture 3" descr="C:\Documents and Settings\Administrateur\Bureau\img trat\bird_f.19272noise.jpg"/>
          <p:cNvPicPr>
            <a:picLocks noChangeAspect="1" noChangeArrowheads="1"/>
          </p:cNvPicPr>
          <p:nvPr/>
        </p:nvPicPr>
        <p:blipFill>
          <a:blip r:embed="rId3"/>
          <a:srcRect/>
          <a:stretch>
            <a:fillRect/>
          </a:stretch>
        </p:blipFill>
        <p:spPr bwMode="auto">
          <a:xfrm>
            <a:off x="1283567" y="3143248"/>
            <a:ext cx="3645623" cy="2734216"/>
          </a:xfrm>
          <a:prstGeom prst="rect">
            <a:avLst/>
          </a:prstGeom>
          <a:noFill/>
        </p:spPr>
      </p:pic>
      <p:sp>
        <p:nvSpPr>
          <p:cNvPr id="6" name="Flèche droite 5"/>
          <p:cNvSpPr/>
          <p:nvPr/>
        </p:nvSpPr>
        <p:spPr>
          <a:xfrm>
            <a:off x="4786314" y="4396898"/>
            <a:ext cx="691411" cy="246548"/>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Le photomontage</a:t>
            </a:r>
            <a:endParaRPr lang="fr-FR" dirty="0">
              <a:solidFill>
                <a:srgbClr val="FFC000"/>
              </a:solidFill>
            </a:endParaRPr>
          </a:p>
        </p:txBody>
      </p:sp>
      <p:sp>
        <p:nvSpPr>
          <p:cNvPr id="3" name="Espace réservé du contenu 2"/>
          <p:cNvSpPr>
            <a:spLocks noGrp="1"/>
          </p:cNvSpPr>
          <p:nvPr>
            <p:ph idx="1"/>
          </p:nvPr>
        </p:nvSpPr>
        <p:spPr/>
        <p:txBody>
          <a:bodyPr>
            <a:normAutofit/>
          </a:bodyPr>
          <a:lstStyle/>
          <a:p>
            <a:pPr algn="just"/>
            <a:r>
              <a:rPr lang="fr-FR" sz="3200" dirty="0" smtClean="0"/>
              <a:t>Un </a:t>
            </a:r>
            <a:r>
              <a:rPr lang="fr-FR" sz="3200" b="1" dirty="0" smtClean="0"/>
              <a:t>photomontage</a:t>
            </a:r>
            <a:r>
              <a:rPr lang="fr-FR" sz="3200" dirty="0" smtClean="0"/>
              <a:t> est un assemblage de photographies par collage, par tirage, ou par logiciel donnant à une photo un aspect différent, par incorporation d'une ou plusieurs parties ou de la totalité d'une autre photo et permettant toutes retouches et trucages.</a:t>
            </a: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Principe</a:t>
            </a: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19</a:t>
            </a:fld>
            <a:endParaRPr lang="fr-BE"/>
          </a:p>
        </p:txBody>
      </p:sp>
      <p:pic>
        <p:nvPicPr>
          <p:cNvPr id="43010" name="Picture 2" descr="https://upload.wikimedia.org/wikipedia/commons/thumb/9/97/Photomontage_%28Forggensee_Panorama%29_-2.jpg/1280px-Photomontage_%28Forggensee_Panorama%29_-2.jpg"/>
          <p:cNvPicPr>
            <a:picLocks noChangeAspect="1" noChangeArrowheads="1"/>
          </p:cNvPicPr>
          <p:nvPr/>
        </p:nvPicPr>
        <p:blipFill>
          <a:blip r:embed="rId2"/>
          <a:srcRect/>
          <a:stretch>
            <a:fillRect/>
          </a:stretch>
        </p:blipFill>
        <p:spPr bwMode="auto">
          <a:xfrm>
            <a:off x="1428728" y="4000504"/>
            <a:ext cx="6272126" cy="2430450"/>
          </a:xfrm>
          <a:prstGeom prst="rect">
            <a:avLst/>
          </a:prstGeom>
          <a:noFill/>
        </p:spPr>
      </p:pic>
      <p:pic>
        <p:nvPicPr>
          <p:cNvPr id="43012" name="Picture 4" descr="https://upload.wikimedia.org/wikipedia/commons/thumb/5/58/Forggensee_Panorama_SK_0001.jpg/1280px-Forggensee_Panorama_SK_0001.jpg"/>
          <p:cNvPicPr>
            <a:picLocks noChangeAspect="1" noChangeArrowheads="1"/>
          </p:cNvPicPr>
          <p:nvPr/>
        </p:nvPicPr>
        <p:blipFill>
          <a:blip r:embed="rId3"/>
          <a:srcRect/>
          <a:stretch>
            <a:fillRect/>
          </a:stretch>
        </p:blipFill>
        <p:spPr bwMode="auto">
          <a:xfrm>
            <a:off x="1500166" y="1571612"/>
            <a:ext cx="6215106" cy="241321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Contenu du chapitre</a:t>
            </a:r>
            <a:endParaRPr lang="fr-FR" dirty="0">
              <a:solidFill>
                <a:srgbClr val="FFC000"/>
              </a:solidFill>
            </a:endParaRPr>
          </a:p>
        </p:txBody>
      </p:sp>
      <p:sp>
        <p:nvSpPr>
          <p:cNvPr id="3" name="Espace réservé du contenu 2"/>
          <p:cNvSpPr>
            <a:spLocks noGrp="1"/>
          </p:cNvSpPr>
          <p:nvPr>
            <p:ph idx="1"/>
          </p:nvPr>
        </p:nvSpPr>
        <p:spPr>
          <a:xfrm>
            <a:off x="1000100" y="1600200"/>
            <a:ext cx="7500990" cy="4900634"/>
          </a:xfrm>
        </p:spPr>
        <p:txBody>
          <a:bodyPr>
            <a:normAutofit/>
          </a:bodyPr>
          <a:lstStyle/>
          <a:p>
            <a:pPr>
              <a:buNone/>
            </a:pPr>
            <a:r>
              <a:rPr lang="fr-FR" b="1" dirty="0" smtClean="0">
                <a:solidFill>
                  <a:srgbClr val="FFC000"/>
                </a:solidFill>
              </a:rPr>
              <a:t>Chapitre 02 </a:t>
            </a:r>
            <a:r>
              <a:rPr lang="fr-FR" dirty="0" smtClean="0"/>
              <a:t>: </a:t>
            </a:r>
            <a:r>
              <a:rPr lang="fr-FR" b="1" dirty="0" smtClean="0"/>
              <a:t>Création graphique</a:t>
            </a:r>
          </a:p>
          <a:p>
            <a:pPr lvl="1">
              <a:buNone/>
            </a:pPr>
            <a:r>
              <a:rPr lang="fr-FR" dirty="0" smtClean="0"/>
              <a:t>- </a:t>
            </a:r>
            <a:r>
              <a:rPr lang="fr-FR" dirty="0" smtClean="0"/>
              <a:t> Composition </a:t>
            </a:r>
            <a:r>
              <a:rPr lang="fr-FR" dirty="0" smtClean="0"/>
              <a:t>et </a:t>
            </a:r>
            <a:r>
              <a:rPr lang="fr-FR" dirty="0" smtClean="0"/>
              <a:t>photomontage</a:t>
            </a:r>
          </a:p>
          <a:p>
            <a:pPr lvl="1">
              <a:buNone/>
            </a:pPr>
            <a:r>
              <a:rPr lang="fr-FR" dirty="0" smtClean="0"/>
              <a:t> - Traitement et retouche de l’image numérique</a:t>
            </a:r>
          </a:p>
          <a:p>
            <a:pPr lvl="1">
              <a:buNone/>
            </a:pPr>
            <a:r>
              <a:rPr lang="fr-FR" dirty="0" smtClean="0"/>
              <a:t>- </a:t>
            </a:r>
            <a:r>
              <a:rPr lang="fr-FR" dirty="0" smtClean="0"/>
              <a:t>Illustrations : affiche, logo,…..</a:t>
            </a:r>
          </a:p>
          <a:p>
            <a:pPr lvl="1">
              <a:buNone/>
            </a:pPr>
            <a:r>
              <a:rPr lang="fr-FR" dirty="0" smtClean="0"/>
              <a:t>- Mise en page et typographie</a:t>
            </a:r>
          </a:p>
          <a:p>
            <a:pPr lvl="1">
              <a:buNone/>
            </a:pPr>
            <a:r>
              <a:rPr lang="fr-FR" dirty="0" smtClean="0"/>
              <a:t>- Création d’interface graphique</a:t>
            </a:r>
          </a:p>
          <a:p>
            <a:pPr lvl="1">
              <a:buNone/>
            </a:pPr>
            <a:r>
              <a:rPr lang="fr-FR" dirty="0" smtClean="0"/>
              <a:t>- Création 3D</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Histoire du photomontage</a:t>
            </a:r>
            <a:endParaRPr lang="fr-FR" dirty="0">
              <a:solidFill>
                <a:srgbClr val="FFC000"/>
              </a:solidFill>
            </a:endParaRPr>
          </a:p>
        </p:txBody>
      </p:sp>
      <p:sp>
        <p:nvSpPr>
          <p:cNvPr id="3" name="Espace réservé du contenu 2"/>
          <p:cNvSpPr>
            <a:spLocks noGrp="1"/>
          </p:cNvSpPr>
          <p:nvPr>
            <p:ph idx="1"/>
          </p:nvPr>
        </p:nvSpPr>
        <p:spPr/>
        <p:txBody>
          <a:bodyPr>
            <a:normAutofit fontScale="77500" lnSpcReduction="20000"/>
          </a:bodyPr>
          <a:lstStyle/>
          <a:p>
            <a:pPr algn="just"/>
            <a:r>
              <a:rPr lang="fr-FR" dirty="0" smtClean="0"/>
              <a:t>La technique du photomontage apparue dès 1850-1851 par la combinaison de négatifs au collodion, est utilisée dès 1870 à des fins politiques  , puis, s'est popularisée après 1917, en Russie (URSS), avec le mouvement constructiviste. Le photomontage s'engage dès l'origine dans deux directions : la poésie (et l'onirisme) et la propagande politique.</a:t>
            </a:r>
          </a:p>
          <a:p>
            <a:pPr algn="just"/>
            <a:r>
              <a:rPr lang="fr-FR" dirty="0" smtClean="0"/>
              <a:t>D'un point de vue artistique, il se propose de transformer ce qui est réel de manière poétique ou humoristique. Les artistes surréalistes  l’ont notamment utilisé de manière générale. Certains gouvernements, communistes et autres, ont dans l'histoire eu recours au trucage, à des fins politiques et idéologiques.</a:t>
            </a:r>
          </a:p>
          <a:p>
            <a:pPr algn="just"/>
            <a:r>
              <a:rPr lang="fr-FR" dirty="0" smtClean="0"/>
              <a:t>Depuis la fin du </a:t>
            </a:r>
            <a:r>
              <a:rPr lang="fr-FR" cap="small" dirty="0" err="1" smtClean="0"/>
              <a:t>xx</a:t>
            </a:r>
            <a:r>
              <a:rPr lang="fr-FR" baseline="30000" dirty="0" err="1" smtClean="0"/>
              <a:t>e</a:t>
            </a:r>
            <a:r>
              <a:rPr lang="fr-FR" dirty="0" smtClean="0"/>
              <a:t> siècle, le photomontage est poussé par un souffle nouveau grâce à l'arrivée de l'informatique et aux logiciels de retouche d'image tels Adobe Photoshop, Corel </a:t>
            </a:r>
            <a:r>
              <a:rPr lang="fr-FR" dirty="0" err="1" smtClean="0"/>
              <a:t>Paint</a:t>
            </a:r>
            <a:r>
              <a:rPr lang="fr-FR" dirty="0" smtClean="0"/>
              <a:t> Shop Pro ou GIMP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Exemple :1902</a:t>
            </a: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pic>
        <p:nvPicPr>
          <p:cNvPr id="1026" name="Picture 2" descr="File:Ulysses S. Grant at City Point.jpg"/>
          <p:cNvPicPr>
            <a:picLocks noChangeAspect="1" noChangeArrowheads="1"/>
          </p:cNvPicPr>
          <p:nvPr/>
        </p:nvPicPr>
        <p:blipFill>
          <a:blip r:embed="rId2"/>
          <a:srcRect/>
          <a:stretch>
            <a:fillRect/>
          </a:stretch>
        </p:blipFill>
        <p:spPr bwMode="auto">
          <a:xfrm>
            <a:off x="1500166" y="1714488"/>
            <a:ext cx="6215106" cy="452926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Exemple :</a:t>
            </a:r>
            <a:r>
              <a:rPr lang="fr-FR" b="0" dirty="0" smtClean="0">
                <a:solidFill>
                  <a:srgbClr val="FFC000"/>
                </a:solidFill>
              </a:rPr>
              <a:t>1908</a:t>
            </a:r>
            <a:br>
              <a:rPr lang="fr-FR" b="0" dirty="0" smtClean="0">
                <a:solidFill>
                  <a:srgbClr val="FFC000"/>
                </a:solidFill>
              </a:rPr>
            </a:b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pic>
        <p:nvPicPr>
          <p:cNvPr id="41986" name="Picture 2" descr="File:Theodore Roosevelt photomontage 1908.jpg"/>
          <p:cNvPicPr>
            <a:picLocks noChangeAspect="1" noChangeArrowheads="1"/>
          </p:cNvPicPr>
          <p:nvPr/>
        </p:nvPicPr>
        <p:blipFill>
          <a:blip r:embed="rId2"/>
          <a:srcRect/>
          <a:stretch>
            <a:fillRect/>
          </a:stretch>
        </p:blipFill>
        <p:spPr bwMode="auto">
          <a:xfrm>
            <a:off x="857224" y="1357298"/>
            <a:ext cx="7620000" cy="49815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Exemple : </a:t>
            </a:r>
            <a:r>
              <a:rPr lang="fr-FR" b="0" dirty="0" smtClean="0">
                <a:solidFill>
                  <a:srgbClr val="FFC000"/>
                </a:solidFill>
              </a:rPr>
              <a:t>&gt;2000</a:t>
            </a:r>
            <a:br>
              <a:rPr lang="fr-FR" b="0" dirty="0" smtClean="0">
                <a:solidFill>
                  <a:srgbClr val="FFC000"/>
                </a:solidFill>
              </a:rPr>
            </a:b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pic>
        <p:nvPicPr>
          <p:cNvPr id="1026" name="Picture 2" descr="Résultat de recherche d'images pour &quot;photoshop art&quot;"/>
          <p:cNvPicPr>
            <a:picLocks noChangeAspect="1" noChangeArrowheads="1"/>
          </p:cNvPicPr>
          <p:nvPr/>
        </p:nvPicPr>
        <p:blipFill>
          <a:blip r:embed="rId2"/>
          <a:srcRect/>
          <a:stretch>
            <a:fillRect/>
          </a:stretch>
        </p:blipFill>
        <p:spPr bwMode="auto">
          <a:xfrm>
            <a:off x="928662" y="1000108"/>
            <a:ext cx="7358114" cy="55492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Exemple : </a:t>
            </a:r>
            <a:r>
              <a:rPr lang="fr-FR" b="0" dirty="0" smtClean="0">
                <a:solidFill>
                  <a:srgbClr val="FFC000"/>
                </a:solidFill>
              </a:rPr>
              <a:t>&gt;2000</a:t>
            </a:r>
            <a:br>
              <a:rPr lang="fr-FR" b="0" dirty="0" smtClean="0">
                <a:solidFill>
                  <a:srgbClr val="FFC000"/>
                </a:solidFill>
              </a:rPr>
            </a:br>
            <a:endParaRPr lang="fr-FR"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pic>
        <p:nvPicPr>
          <p:cNvPr id="39938" name="Picture 2" descr="Résultat de recherche d'images pour &quot;photoshop ads&quot;"/>
          <p:cNvPicPr>
            <a:picLocks noChangeAspect="1" noChangeArrowheads="1"/>
          </p:cNvPicPr>
          <p:nvPr/>
        </p:nvPicPr>
        <p:blipFill>
          <a:blip r:embed="rId2"/>
          <a:srcRect/>
          <a:stretch>
            <a:fillRect/>
          </a:stretch>
        </p:blipFill>
        <p:spPr bwMode="auto">
          <a:xfrm>
            <a:off x="0" y="1080630"/>
            <a:ext cx="9144000" cy="57773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25602"/>
          </a:xfrm>
        </p:spPr>
        <p:txBody>
          <a:bodyPr>
            <a:normAutofit/>
          </a:bodyPr>
          <a:lstStyle/>
          <a:p>
            <a:pPr lvl="0"/>
            <a:r>
              <a:rPr lang="fr-FR" sz="3200" dirty="0" smtClean="0"/>
              <a:t>Quels sont les critères de choix d’images pour faire un photomontage ?</a:t>
            </a:r>
            <a:endParaRPr lang="fr-FR" sz="3200" dirty="0"/>
          </a:p>
        </p:txBody>
      </p:sp>
      <p:sp>
        <p:nvSpPr>
          <p:cNvPr id="3" name="Espace réservé du contenu 2"/>
          <p:cNvSpPr>
            <a:spLocks noGrp="1"/>
          </p:cNvSpPr>
          <p:nvPr>
            <p:ph idx="1"/>
          </p:nvPr>
        </p:nvSpPr>
        <p:spPr>
          <a:xfrm>
            <a:off x="457200" y="1600200"/>
            <a:ext cx="8258204" cy="4757758"/>
          </a:xfrm>
        </p:spPr>
        <p:txBody>
          <a:bodyPr>
            <a:normAutofit lnSpcReduction="10000"/>
          </a:bodyPr>
          <a:lstStyle/>
          <a:p>
            <a:pPr lvl="0">
              <a:buNone/>
            </a:pPr>
            <a:endParaRPr lang="fr-FR" dirty="0" smtClean="0"/>
          </a:p>
          <a:p>
            <a:pPr lvl="0"/>
            <a:r>
              <a:rPr lang="fr-FR" i="1" dirty="0" smtClean="0"/>
              <a:t>Images de même qualité optique : les images prises par un appareil professionnel ne marchent pas avec des images prises par un téléphone portable.  </a:t>
            </a:r>
            <a:endParaRPr lang="fr-FR" dirty="0" smtClean="0"/>
          </a:p>
          <a:p>
            <a:pPr lvl="0"/>
            <a:r>
              <a:rPr lang="fr-FR" i="1" dirty="0" smtClean="0"/>
              <a:t>Images de taille égale ou plus grande que le design</a:t>
            </a:r>
            <a:endParaRPr lang="fr-FR" dirty="0" smtClean="0"/>
          </a:p>
          <a:p>
            <a:pPr lvl="0"/>
            <a:r>
              <a:rPr lang="fr-FR" i="1" dirty="0" smtClean="0"/>
              <a:t>Image de mêmes conditions d’illumination : même luminosité , contraste , exposition et orientation de la lumière.</a:t>
            </a:r>
            <a:endParaRPr lang="fr-FR" dirty="0" smtClean="0"/>
          </a:p>
          <a:p>
            <a:pPr lvl="0"/>
            <a:r>
              <a:rPr lang="fr-FR" i="1" dirty="0" smtClean="0"/>
              <a:t>Même tons de couleurs.</a:t>
            </a:r>
            <a:endParaRPr lang="fr-FR" dirty="0" smtClean="0"/>
          </a:p>
          <a:p>
            <a:pPr lvl="0"/>
            <a:r>
              <a:rPr lang="fr-FR" i="1" dirty="0" smtClean="0">
                <a:solidFill>
                  <a:srgbClr val="FF0000"/>
                </a:solidFill>
              </a:rPr>
              <a:t>Respecter le proportions de taille entre le objet intégré</a:t>
            </a:r>
            <a:endParaRPr lang="fr-FR" dirty="0" smtClean="0">
              <a:solidFill>
                <a:srgbClr val="FF0000"/>
              </a:solidFill>
            </a:endParaRPr>
          </a:p>
          <a:p>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8229600" cy="4709160"/>
          </a:xfrm>
        </p:spPr>
        <p:txBody>
          <a:bodyPr>
            <a:normAutofit/>
          </a:bodyPr>
          <a:lstStyle/>
          <a:p>
            <a:pPr>
              <a:buNone/>
            </a:pPr>
            <a:endParaRPr lang="fr-FR" dirty="0" smtClean="0"/>
          </a:p>
          <a:p>
            <a:pPr algn="ctr">
              <a:buNone/>
            </a:pPr>
            <a:endParaRPr lang="fr-FR" sz="4000" dirty="0" smtClean="0">
              <a:solidFill>
                <a:srgbClr val="FFC000"/>
              </a:solidFill>
            </a:endParaRPr>
          </a:p>
          <a:p>
            <a:pPr algn="ctr">
              <a:buNone/>
            </a:pPr>
            <a:r>
              <a:rPr lang="fr-FR" sz="8000" dirty="0" smtClean="0">
                <a:solidFill>
                  <a:srgbClr val="FFC000"/>
                </a:solidFill>
              </a:rPr>
              <a:t>Questions</a:t>
            </a:r>
            <a:r>
              <a:rPr lang="fr-FR" sz="9600" dirty="0" smtClean="0">
                <a:solidFill>
                  <a:srgbClr val="FFC000"/>
                </a:solidFill>
              </a:rPr>
              <a:t> </a:t>
            </a:r>
            <a:r>
              <a:rPr lang="fr-FR" sz="8000" dirty="0" smtClean="0">
                <a:solidFill>
                  <a:srgbClr val="FFC000"/>
                </a:solidFill>
              </a:rPr>
              <a:t>?</a:t>
            </a:r>
            <a:endParaRPr lang="fr-FR" sz="9600"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FFC000"/>
                </a:solidFill>
              </a:rPr>
              <a:t/>
            </a:r>
            <a:br>
              <a:rPr lang="fr-FR" dirty="0" smtClean="0">
                <a:solidFill>
                  <a:srgbClr val="FFC000"/>
                </a:solidFill>
              </a:rPr>
            </a:br>
            <a:r>
              <a:rPr lang="fr-FR" dirty="0" smtClean="0">
                <a:solidFill>
                  <a:srgbClr val="FFC000"/>
                </a:solidFill>
              </a:rPr>
              <a:t>Traitement et retouche de l’image numérique</a:t>
            </a:r>
            <a:br>
              <a:rPr lang="fr-FR" dirty="0" smtClean="0">
                <a:solidFill>
                  <a:srgbClr val="FFC000"/>
                </a:solidFill>
              </a:rPr>
            </a:br>
            <a:endParaRPr lang="fr-FR" dirty="0">
              <a:solidFill>
                <a:srgbClr val="FFC00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t>La retouche photo (ou retouche d'image) est un procédé consistant à modifier une photo afin de l'améliorer. </a:t>
            </a:r>
          </a:p>
          <a:p>
            <a:r>
              <a:rPr lang="fr-FR" dirty="0" smtClean="0"/>
              <a:t>La retouche photo permet notamment de corriger des petits défauts d'une photo, de l'éclaircir ou bien de l'assombrir ou encore d'en changer le contraste.</a:t>
            </a:r>
          </a:p>
          <a:p>
            <a:r>
              <a:rPr lang="fr-FR" dirty="0" smtClean="0"/>
              <a:t> Grâce à la retouche photo, il est même possible de supprimer un élément d'une image (une personne par exemple) ou d'en ajouter une, on parle alors  de montage photo. </a:t>
            </a:r>
          </a:p>
          <a:p>
            <a:r>
              <a:rPr lang="fr-FR" dirty="0" smtClean="0"/>
              <a:t>La manipulation se fait au moyen de logiciels spécialisés dans les images matricielles ou vectorielles. </a:t>
            </a:r>
            <a:br>
              <a:rPr lang="fr-FR" dirty="0" smtClean="0"/>
            </a:br>
            <a:r>
              <a:rPr lang="fr-FR" dirty="0" smtClean="0"/>
              <a:t/>
            </a:r>
            <a:br>
              <a:rPr lang="fr-FR" dirty="0" smtClean="0"/>
            </a:br>
            <a:r>
              <a:rPr lang="fr-FR" dirty="0" smtClean="0"/>
              <a:t>Les principaux logiciels de retouche photo sont notamment Photoshop, la référence en la matière (mais payant) ou encore des logiciels comme </a:t>
            </a:r>
            <a:r>
              <a:rPr lang="fr-FR" dirty="0" err="1" smtClean="0"/>
              <a:t>Photofiltre</a:t>
            </a:r>
            <a:r>
              <a:rPr lang="fr-FR" dirty="0" smtClean="0"/>
              <a:t> (gratuit) ou The </a:t>
            </a:r>
            <a:r>
              <a:rPr lang="fr-FR" dirty="0" err="1" smtClean="0"/>
              <a:t>Gimp</a:t>
            </a:r>
            <a:r>
              <a:rPr lang="fr-FR" dirty="0" smtClean="0"/>
              <a:t> (libre).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smtClean="0"/>
              <a:t>De tels logiciels donnent accès à des fonctions de plus en plus nombreuses et sophistiquées, telles que :</a:t>
            </a:r>
          </a:p>
          <a:p>
            <a:r>
              <a:rPr lang="fr-FR" dirty="0" smtClean="0"/>
              <a:t>les transformations géométriques ;</a:t>
            </a:r>
          </a:p>
          <a:p>
            <a:r>
              <a:rPr lang="fr-FR" dirty="0" smtClean="0"/>
              <a:t>les modifications des couleurs et des valeurs ;</a:t>
            </a:r>
          </a:p>
          <a:p>
            <a:r>
              <a:rPr lang="fr-FR" dirty="0" smtClean="0"/>
              <a:t>la gestion des calques ;</a:t>
            </a:r>
          </a:p>
          <a:p>
            <a:r>
              <a:rPr lang="fr-FR" dirty="0" smtClean="0"/>
              <a:t>le travail sur des sélections partielles de l'image ;</a:t>
            </a:r>
          </a:p>
          <a:p>
            <a:r>
              <a:rPr lang="fr-FR" dirty="0" smtClean="0"/>
              <a:t>les filtres destinés à produire des effets variés.</a:t>
            </a:r>
          </a:p>
          <a:p>
            <a:r>
              <a:rPr lang="fr-FR" dirty="0" smtClean="0"/>
              <a:t>Les filtres les plus utilisés sont souvent des traductions numériques de techniques inventées pour la photographie argentique. </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4</a:t>
            </a:fld>
            <a:endParaRPr lang="fr-BE"/>
          </a:p>
        </p:txBody>
      </p:sp>
      <p:sp>
        <p:nvSpPr>
          <p:cNvPr id="5" name="Titre 1"/>
          <p:cNvSpPr>
            <a:spLocks noGrp="1"/>
          </p:cNvSpPr>
          <p:nvPr>
            <p:ph type="title"/>
          </p:nvPr>
        </p:nvSpPr>
        <p:spPr>
          <a:xfrm>
            <a:off x="457200" y="274638"/>
            <a:ext cx="8229600" cy="1143000"/>
          </a:xfrm>
        </p:spPr>
        <p:txBody>
          <a:bodyPr>
            <a:normAutofit fontScale="90000"/>
          </a:bodyPr>
          <a:lstStyle/>
          <a:p>
            <a:r>
              <a:rPr lang="fr-FR" dirty="0" smtClean="0">
                <a:solidFill>
                  <a:srgbClr val="FFC000"/>
                </a:solidFill>
              </a:rPr>
              <a:t/>
            </a:r>
            <a:br>
              <a:rPr lang="fr-FR" dirty="0" smtClean="0">
                <a:solidFill>
                  <a:srgbClr val="FFC000"/>
                </a:solidFill>
              </a:rPr>
            </a:br>
            <a:r>
              <a:rPr lang="fr-FR" dirty="0" smtClean="0">
                <a:solidFill>
                  <a:srgbClr val="FFC000"/>
                </a:solidFill>
              </a:rPr>
              <a:t>Traitement et retouche de l’image numérique</a:t>
            </a:r>
            <a:br>
              <a:rPr lang="fr-FR" dirty="0" smtClean="0">
                <a:solidFill>
                  <a:srgbClr val="FFC000"/>
                </a:solidFill>
              </a:rPr>
            </a:br>
            <a:endParaRPr lang="fr-FR" dirty="0">
              <a:solidFill>
                <a:srgbClr val="FFC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3200" b="1" dirty="0" smtClean="0"/>
              <a:t>Amélioration</a:t>
            </a:r>
            <a:r>
              <a:rPr lang="fr-FR" sz="3200" dirty="0" smtClean="0"/>
              <a:t> : augmenter la qualité de la perception visuelle d’une image</a:t>
            </a:r>
          </a:p>
          <a:p>
            <a:r>
              <a:rPr lang="fr-FR" sz="3200" b="1" dirty="0" smtClean="0"/>
              <a:t>Restauration</a:t>
            </a:r>
            <a:r>
              <a:rPr lang="fr-FR" sz="3200" dirty="0" smtClean="0"/>
              <a:t> : compenser les dégradations (bruit, </a:t>
            </a:r>
            <a:r>
              <a:rPr lang="fr-FR" sz="3200" dirty="0" err="1" smtClean="0"/>
              <a:t>ﬂou</a:t>
            </a:r>
            <a:r>
              <a:rPr lang="fr-FR" sz="3200" dirty="0" smtClean="0"/>
              <a:t>, ...).</a:t>
            </a:r>
          </a:p>
          <a:p>
            <a:r>
              <a:rPr lang="fr-FR" sz="3200" b="1" dirty="0" smtClean="0"/>
              <a:t>Création des effets artistiques : </a:t>
            </a:r>
            <a:r>
              <a:rPr lang="fr-FR" sz="3200" dirty="0" smtClean="0"/>
              <a:t>photographie, publicité…..</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5</a:t>
            </a:fld>
            <a:endParaRPr lang="fr-BE"/>
          </a:p>
        </p:txBody>
      </p:sp>
      <p:sp>
        <p:nvSpPr>
          <p:cNvPr id="5" name="Titre 1"/>
          <p:cNvSpPr txBox="1">
            <a:spLocks/>
          </p:cNvSpPr>
          <p:nvPr/>
        </p:nvSpPr>
        <p:spPr>
          <a:xfrm>
            <a:off x="500034" y="428604"/>
            <a:ext cx="8229600" cy="114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
            </a:r>
            <a:br>
              <a:rPr kumimoji="0" lang="fr-FR" sz="32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br>
            <a:r>
              <a:rPr kumimoji="0" lang="fr-FR" sz="32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t>But du Traitement et retouche de l’image numérique</a:t>
            </a:r>
            <a:br>
              <a:rPr kumimoji="0" lang="fr-FR" sz="3200" b="1" i="0" u="none" strike="noStrike" kern="1200" cap="none" spc="0" normalizeH="0" baseline="0" noProof="0" dirty="0" smtClean="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rPr>
            </a:br>
            <a:endParaRPr kumimoji="0" lang="fr-FR" sz="3200" b="1" i="0" u="none" strike="noStrike" kern="1200" cap="none" spc="0" normalizeH="0" baseline="0" noProof="0" dirty="0">
              <a:ln w="6350">
                <a:noFill/>
              </a:ln>
              <a:solidFill>
                <a:srgbClr val="FFC000"/>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solidFill>
                  <a:srgbClr val="FFC000"/>
                </a:solidFill>
              </a:rPr>
              <a:t>Amélioration des images </a:t>
            </a:r>
            <a:endParaRPr lang="fr-FR" sz="3600" dirty="0">
              <a:solidFill>
                <a:srgbClr val="FFC000"/>
              </a:solidFill>
            </a:endParaRPr>
          </a:p>
        </p:txBody>
      </p:sp>
      <p:sp>
        <p:nvSpPr>
          <p:cNvPr id="4" name="Espace réservé du contenu 2"/>
          <p:cNvSpPr>
            <a:spLocks noGrp="1"/>
          </p:cNvSpPr>
          <p:nvPr>
            <p:ph idx="1"/>
          </p:nvPr>
        </p:nvSpPr>
        <p:spPr>
          <a:xfrm>
            <a:off x="714348" y="1571612"/>
            <a:ext cx="7985024" cy="758944"/>
          </a:xfrm>
        </p:spPr>
        <p:txBody>
          <a:bodyPr>
            <a:normAutofit fontScale="92500"/>
          </a:bodyPr>
          <a:lstStyle/>
          <a:p>
            <a:r>
              <a:rPr lang="fr-FR" dirty="0" smtClean="0"/>
              <a:t>Exemple :Réglage de la luminosité et contraste </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6</a:t>
            </a:fld>
            <a:endParaRPr lang="fr-BE"/>
          </a:p>
        </p:txBody>
      </p:sp>
      <p:pic>
        <p:nvPicPr>
          <p:cNvPr id="1026" name="Picture 2" descr="C:\Documents and Settings\Administrateur\Bureau\img trat\beforeafter_01.jpg"/>
          <p:cNvPicPr>
            <a:picLocks noChangeAspect="1" noChangeArrowheads="1"/>
          </p:cNvPicPr>
          <p:nvPr/>
        </p:nvPicPr>
        <p:blipFill>
          <a:blip r:embed="rId2"/>
          <a:srcRect/>
          <a:stretch>
            <a:fillRect/>
          </a:stretch>
        </p:blipFill>
        <p:spPr bwMode="auto">
          <a:xfrm>
            <a:off x="1857356" y="2285992"/>
            <a:ext cx="5857916" cy="4071966"/>
          </a:xfrm>
          <a:prstGeom prst="rect">
            <a:avLst/>
          </a:prstGeom>
          <a:noFill/>
        </p:spPr>
      </p:pic>
      <p:sp>
        <p:nvSpPr>
          <p:cNvPr id="5" name="Flèche droite 4"/>
          <p:cNvSpPr/>
          <p:nvPr/>
        </p:nvSpPr>
        <p:spPr>
          <a:xfrm>
            <a:off x="4143372" y="4000504"/>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8"/>
            <a:ext cx="8229600" cy="1143000"/>
          </a:xfrm>
        </p:spPr>
        <p:txBody>
          <a:bodyPr>
            <a:noAutofit/>
          </a:bodyPr>
          <a:lstStyle/>
          <a:p>
            <a:r>
              <a:rPr lang="fr-FR" sz="3600" dirty="0" smtClean="0">
                <a:solidFill>
                  <a:srgbClr val="FFC000"/>
                </a:solidFill>
              </a:rPr>
              <a:t>Exemple :retouche de portrait</a:t>
            </a:r>
            <a:br>
              <a:rPr lang="fr-FR" sz="3600" dirty="0" smtClean="0">
                <a:solidFill>
                  <a:srgbClr val="FFC000"/>
                </a:solidFill>
              </a:rPr>
            </a:br>
            <a:endParaRPr lang="fr-FR" sz="3600" dirty="0">
              <a:solidFill>
                <a:srgbClr val="FFC000"/>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7</a:t>
            </a:fld>
            <a:endParaRPr lang="fr-BE"/>
          </a:p>
        </p:txBody>
      </p:sp>
      <p:pic>
        <p:nvPicPr>
          <p:cNvPr id="28674" name="Picture 2" descr="C:\Users\Sami\Desktop\img retouch.jpg"/>
          <p:cNvPicPr>
            <a:picLocks noChangeAspect="1" noChangeArrowheads="1"/>
          </p:cNvPicPr>
          <p:nvPr/>
        </p:nvPicPr>
        <p:blipFill>
          <a:blip r:embed="rId2"/>
          <a:srcRect/>
          <a:stretch>
            <a:fillRect/>
          </a:stretch>
        </p:blipFill>
        <p:spPr bwMode="auto">
          <a:xfrm>
            <a:off x="857224" y="2500306"/>
            <a:ext cx="7667647" cy="26980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Restauration</a:t>
            </a:r>
            <a:endParaRPr lang="fr-FR" dirty="0">
              <a:solidFill>
                <a:srgbClr val="FFC000"/>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8</a:t>
            </a:fld>
            <a:endParaRPr lang="fr-BE"/>
          </a:p>
        </p:txBody>
      </p:sp>
      <p:pic>
        <p:nvPicPr>
          <p:cNvPr id="1026" name="Picture 2" descr="C:\Documents and Settings\Administrateur\Bureau\3eme cours infographie\img trat\photoshop-CS5-tuto-gd.jpg"/>
          <p:cNvPicPr>
            <a:picLocks noChangeAspect="1" noChangeArrowheads="1"/>
          </p:cNvPicPr>
          <p:nvPr/>
        </p:nvPicPr>
        <p:blipFill>
          <a:blip r:embed="rId2"/>
          <a:srcRect/>
          <a:stretch>
            <a:fillRect/>
          </a:stretch>
        </p:blipFill>
        <p:spPr bwMode="auto">
          <a:xfrm>
            <a:off x="1500166" y="1500174"/>
            <a:ext cx="7161874" cy="4644029"/>
          </a:xfrm>
          <a:prstGeom prst="rect">
            <a:avLst/>
          </a:prstGeom>
          <a:noFill/>
        </p:spPr>
      </p:pic>
      <p:sp>
        <p:nvSpPr>
          <p:cNvPr id="5" name="Flèche droite 4"/>
          <p:cNvSpPr/>
          <p:nvPr/>
        </p:nvSpPr>
        <p:spPr>
          <a:xfrm>
            <a:off x="4786314" y="3643314"/>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rPr>
              <a:t>Coloration</a:t>
            </a:r>
            <a:endParaRPr lang="fr-FR" dirty="0">
              <a:solidFill>
                <a:srgbClr val="FFC000"/>
              </a:solidFill>
            </a:endParaRPr>
          </a:p>
        </p:txBody>
      </p:sp>
      <p:pic>
        <p:nvPicPr>
          <p:cNvPr id="4" name="Espace réservé du contenu 3" descr="photoshop-CS5-tuto-colored.jpg"/>
          <p:cNvPicPr>
            <a:picLocks noGrp="1" noChangeAspect="1"/>
          </p:cNvPicPr>
          <p:nvPr>
            <p:ph idx="1"/>
          </p:nvPr>
        </p:nvPicPr>
        <p:blipFill>
          <a:blip r:embed="rId2"/>
          <a:stretch>
            <a:fillRect/>
          </a:stretch>
        </p:blipFill>
        <p:spPr>
          <a:xfrm>
            <a:off x="1071538" y="1785926"/>
            <a:ext cx="6698286" cy="4343420"/>
          </a:xfrm>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9</a:t>
            </a:fld>
            <a:endParaRPr lang="fr-BE"/>
          </a:p>
        </p:txBody>
      </p:sp>
      <p:sp>
        <p:nvSpPr>
          <p:cNvPr id="5" name="Flèche droite 4"/>
          <p:cNvSpPr/>
          <p:nvPr/>
        </p:nvSpPr>
        <p:spPr>
          <a:xfrm>
            <a:off x="4071934" y="3571876"/>
            <a:ext cx="642942" cy="28575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907</TotalTime>
  <Words>416</Words>
  <PresentationFormat>Affichage à l'écran (4:3)</PresentationFormat>
  <Paragraphs>99</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Apex</vt:lpstr>
      <vt:lpstr>Design graphique et applications multimédias</vt:lpstr>
      <vt:lpstr>Contenu du chapitre</vt:lpstr>
      <vt:lpstr> Traitement et retouche de l’image numérique </vt:lpstr>
      <vt:lpstr> Traitement et retouche de l’image numérique </vt:lpstr>
      <vt:lpstr>Diapositive 5</vt:lpstr>
      <vt:lpstr>Amélioration des images </vt:lpstr>
      <vt:lpstr>Exemple :retouche de portrait </vt:lpstr>
      <vt:lpstr>Restauration</vt:lpstr>
      <vt:lpstr>Coloration</vt:lpstr>
      <vt:lpstr>Effets artistiques</vt:lpstr>
      <vt:lpstr>Effets spéciaux </vt:lpstr>
      <vt:lpstr>Traitements de base</vt:lpstr>
      <vt:lpstr>Traitements de base</vt:lpstr>
      <vt:lpstr>Traitements de base</vt:lpstr>
      <vt:lpstr>Les filtres</vt:lpstr>
      <vt:lpstr>Les filtres : Les flous </vt:lpstr>
      <vt:lpstr>Les filtres : Élimination du bruit</vt:lpstr>
      <vt:lpstr>Le photomontage</vt:lpstr>
      <vt:lpstr>Principe</vt:lpstr>
      <vt:lpstr>Histoire du photomontage</vt:lpstr>
      <vt:lpstr>Exemple :1902</vt:lpstr>
      <vt:lpstr>Exemple :1908 </vt:lpstr>
      <vt:lpstr>Exemple : &gt;2000 </vt:lpstr>
      <vt:lpstr>Exemple : &gt;2000 </vt:lpstr>
      <vt:lpstr>Quels sont les critères de choix d’images pour faire un photomontage ?</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Infographie</dc:title>
  <cp:lastModifiedBy>pc</cp:lastModifiedBy>
  <cp:revision>286</cp:revision>
  <dcterms:modified xsi:type="dcterms:W3CDTF">2018-11-12T08:08:14Z</dcterms:modified>
</cp:coreProperties>
</file>