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6" r:id="rId1"/>
  </p:sldMasterIdLst>
  <p:notesMasterIdLst>
    <p:notesMasterId r:id="rId33"/>
  </p:notesMasterIdLst>
  <p:sldIdLst>
    <p:sldId id="256" r:id="rId2"/>
    <p:sldId id="344" r:id="rId3"/>
    <p:sldId id="345" r:id="rId4"/>
    <p:sldId id="346" r:id="rId5"/>
    <p:sldId id="348" r:id="rId6"/>
    <p:sldId id="347" r:id="rId7"/>
    <p:sldId id="350" r:id="rId8"/>
    <p:sldId id="351" r:id="rId9"/>
    <p:sldId id="352" r:id="rId10"/>
    <p:sldId id="353" r:id="rId11"/>
    <p:sldId id="354" r:id="rId12"/>
    <p:sldId id="355" r:id="rId13"/>
    <p:sldId id="356" r:id="rId14"/>
    <p:sldId id="357" r:id="rId15"/>
    <p:sldId id="358" r:id="rId16"/>
    <p:sldId id="359" r:id="rId17"/>
    <p:sldId id="360" r:id="rId18"/>
    <p:sldId id="361" r:id="rId19"/>
    <p:sldId id="362" r:id="rId20"/>
    <p:sldId id="363" r:id="rId21"/>
    <p:sldId id="364" r:id="rId22"/>
    <p:sldId id="365" r:id="rId23"/>
    <p:sldId id="366" r:id="rId24"/>
    <p:sldId id="368" r:id="rId25"/>
    <p:sldId id="369" r:id="rId26"/>
    <p:sldId id="367" r:id="rId27"/>
    <p:sldId id="370" r:id="rId28"/>
    <p:sldId id="371" r:id="rId29"/>
    <p:sldId id="372" r:id="rId30"/>
    <p:sldId id="373" r:id="rId31"/>
    <p:sldId id="37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58" autoAdjust="0"/>
    <p:restoredTop sz="94660"/>
  </p:normalViewPr>
  <p:slideViewPr>
    <p:cSldViewPr snapToGrid="0">
      <p:cViewPr varScale="1">
        <p:scale>
          <a:sx n="112" d="100"/>
          <a:sy n="112" d="100"/>
        </p:scale>
        <p:origin x="384"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460A22-31DC-44B8-A58B-10C0C27910D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54B0E570-513B-49A1-BC0A-F7285E16D60B}">
      <dgm:prSet phldrT="[Texte]"/>
      <dgm:spPr/>
      <dgm:t>
        <a:bodyPr/>
        <a:lstStyle/>
        <a:p>
          <a:r>
            <a:rPr lang="fr-FR" dirty="0" smtClean="0"/>
            <a:t>FOC</a:t>
          </a:r>
          <a:endParaRPr lang="fr-FR" dirty="0"/>
        </a:p>
      </dgm:t>
    </dgm:pt>
    <dgm:pt modelId="{DC5CE106-224B-4753-9665-4B29F545649D}" type="parTrans" cxnId="{2B3157D7-E53A-45EC-BD75-42FE2B6BDB9F}">
      <dgm:prSet/>
      <dgm:spPr/>
      <dgm:t>
        <a:bodyPr/>
        <a:lstStyle/>
        <a:p>
          <a:endParaRPr lang="fr-FR"/>
        </a:p>
      </dgm:t>
    </dgm:pt>
    <dgm:pt modelId="{4AA6A12D-C0D6-4398-AA8F-80914889531E}" type="sibTrans" cxnId="{2B3157D7-E53A-45EC-BD75-42FE2B6BDB9F}">
      <dgm:prSet/>
      <dgm:spPr/>
      <dgm:t>
        <a:bodyPr/>
        <a:lstStyle/>
        <a:p>
          <a:endParaRPr lang="fr-FR"/>
        </a:p>
      </dgm:t>
    </dgm:pt>
    <dgm:pt modelId="{FCB86783-00BE-4504-BC1C-D5088C5BCEF9}">
      <dgm:prSet phldrT="[Texte]"/>
      <dgm:spPr/>
      <dgm:t>
        <a:bodyPr/>
        <a:lstStyle/>
        <a:p>
          <a:r>
            <a:rPr lang="fr-FR" dirty="0" smtClean="0"/>
            <a:t>Directe</a:t>
          </a:r>
          <a:endParaRPr lang="fr-FR" dirty="0"/>
        </a:p>
      </dgm:t>
    </dgm:pt>
    <dgm:pt modelId="{635003B2-EBDF-4B3B-A06B-D5A040FA7299}" type="parTrans" cxnId="{C9122B69-08F9-4FEF-9603-C5C246133EA5}">
      <dgm:prSet/>
      <dgm:spPr/>
      <dgm:t>
        <a:bodyPr/>
        <a:lstStyle/>
        <a:p>
          <a:endParaRPr lang="fr-FR"/>
        </a:p>
      </dgm:t>
    </dgm:pt>
    <dgm:pt modelId="{8C39C093-450D-4A0E-A159-E36C83F82434}" type="sibTrans" cxnId="{C9122B69-08F9-4FEF-9603-C5C246133EA5}">
      <dgm:prSet/>
      <dgm:spPr/>
      <dgm:t>
        <a:bodyPr/>
        <a:lstStyle/>
        <a:p>
          <a:endParaRPr lang="fr-FR"/>
        </a:p>
      </dgm:t>
    </dgm:pt>
    <dgm:pt modelId="{66E18ECC-C063-4E08-BC5A-7D1310F85B09}">
      <dgm:prSet phldrT="[Texte]"/>
      <dgm:spPr/>
      <dgm:t>
        <a:bodyPr/>
        <a:lstStyle/>
        <a:p>
          <a:r>
            <a:rPr lang="fr-FR" dirty="0" smtClean="0"/>
            <a:t>Indirecte</a:t>
          </a:r>
          <a:endParaRPr lang="fr-FR" dirty="0"/>
        </a:p>
      </dgm:t>
    </dgm:pt>
    <dgm:pt modelId="{1EBB12B1-37A1-4EAB-809D-8BDE11DCE4A9}" type="parTrans" cxnId="{C1FEF1AC-1E9E-440E-B651-5C110FC074C2}">
      <dgm:prSet/>
      <dgm:spPr/>
      <dgm:t>
        <a:bodyPr/>
        <a:lstStyle/>
        <a:p>
          <a:endParaRPr lang="fr-FR"/>
        </a:p>
      </dgm:t>
    </dgm:pt>
    <dgm:pt modelId="{6443F3B3-1DD2-4D24-AC26-340015031F80}" type="sibTrans" cxnId="{C1FEF1AC-1E9E-440E-B651-5C110FC074C2}">
      <dgm:prSet/>
      <dgm:spPr/>
      <dgm:t>
        <a:bodyPr/>
        <a:lstStyle/>
        <a:p>
          <a:endParaRPr lang="fr-FR"/>
        </a:p>
      </dgm:t>
    </dgm:pt>
    <dgm:pt modelId="{AAD66179-7C67-43CB-9583-2554A3E0C719}">
      <dgm:prSet phldrT="[Texte]"/>
      <dgm:spPr/>
      <dgm:t>
        <a:bodyPr/>
        <a:lstStyle/>
        <a:p>
          <a:r>
            <a:rPr lang="fr-FR" b="0" i="0" dirty="0" smtClean="0"/>
            <a:t>basée sur la connaissance de la position du flux seulement</a:t>
          </a:r>
          <a:r>
            <a:rPr lang="fr-FR" dirty="0" smtClean="0"/>
            <a:t/>
          </a:r>
          <a:br>
            <a:rPr lang="fr-FR" dirty="0" smtClean="0"/>
          </a:br>
          <a:endParaRPr lang="fr-FR" dirty="0"/>
        </a:p>
      </dgm:t>
    </dgm:pt>
    <dgm:pt modelId="{BC097D11-5870-4576-BAD4-B4E61A99A1A5}" type="parTrans" cxnId="{2E15F2D8-D98A-40A6-BE27-24E41E7CB27B}">
      <dgm:prSet/>
      <dgm:spPr/>
      <dgm:t>
        <a:bodyPr/>
        <a:lstStyle/>
        <a:p>
          <a:endParaRPr lang="fr-FR"/>
        </a:p>
      </dgm:t>
    </dgm:pt>
    <dgm:pt modelId="{1427B69C-0F9B-41D7-B463-AA0ACA41F1A4}" type="sibTrans" cxnId="{2E15F2D8-D98A-40A6-BE27-24E41E7CB27B}">
      <dgm:prSet/>
      <dgm:spPr/>
      <dgm:t>
        <a:bodyPr/>
        <a:lstStyle/>
        <a:p>
          <a:endParaRPr lang="fr-FR"/>
        </a:p>
      </dgm:t>
    </dgm:pt>
    <dgm:pt modelId="{65CA0E97-84AA-42F0-9690-2122DCFE99F8}">
      <dgm:prSet phldrT="[Texte]"/>
      <dgm:spPr/>
      <dgm:t>
        <a:bodyPr/>
        <a:lstStyle/>
        <a:p>
          <a:r>
            <a:rPr lang="fr-FR" b="0" i="0" dirty="0" smtClean="0"/>
            <a:t>repose sur la connaissance du flux (position et norme)</a:t>
          </a:r>
          <a:r>
            <a:rPr lang="fr-FR" dirty="0" smtClean="0"/>
            <a:t/>
          </a:r>
          <a:br>
            <a:rPr lang="fr-FR" dirty="0" smtClean="0"/>
          </a:br>
          <a:endParaRPr lang="fr-FR" dirty="0"/>
        </a:p>
      </dgm:t>
    </dgm:pt>
    <dgm:pt modelId="{2BC90198-16AF-4F62-AC72-C18EFD404AC9}" type="sibTrans" cxnId="{7C1A3E8A-9146-46DB-B643-B34555FEF579}">
      <dgm:prSet/>
      <dgm:spPr/>
      <dgm:t>
        <a:bodyPr/>
        <a:lstStyle/>
        <a:p>
          <a:endParaRPr lang="fr-FR"/>
        </a:p>
      </dgm:t>
    </dgm:pt>
    <dgm:pt modelId="{AF42710C-9B93-4914-B9FB-77D6C9A0B5E3}" type="parTrans" cxnId="{7C1A3E8A-9146-46DB-B643-B34555FEF579}">
      <dgm:prSet/>
      <dgm:spPr/>
      <dgm:t>
        <a:bodyPr/>
        <a:lstStyle/>
        <a:p>
          <a:endParaRPr lang="fr-FR"/>
        </a:p>
      </dgm:t>
    </dgm:pt>
    <dgm:pt modelId="{3EFECF0D-777B-4426-A0FC-2D8997854D3F}" type="pres">
      <dgm:prSet presAssocID="{51460A22-31DC-44B8-A58B-10C0C27910DD}" presName="hierChild1" presStyleCnt="0">
        <dgm:presLayoutVars>
          <dgm:chPref val="1"/>
          <dgm:dir/>
          <dgm:animOne val="branch"/>
          <dgm:animLvl val="lvl"/>
          <dgm:resizeHandles/>
        </dgm:presLayoutVars>
      </dgm:prSet>
      <dgm:spPr/>
      <dgm:t>
        <a:bodyPr/>
        <a:lstStyle/>
        <a:p>
          <a:endParaRPr lang="fr-FR"/>
        </a:p>
      </dgm:t>
    </dgm:pt>
    <dgm:pt modelId="{1C5074DD-69AC-4C91-8EF8-A256D8894D4A}" type="pres">
      <dgm:prSet presAssocID="{54B0E570-513B-49A1-BC0A-F7285E16D60B}" presName="hierRoot1" presStyleCnt="0"/>
      <dgm:spPr/>
    </dgm:pt>
    <dgm:pt modelId="{494B2B74-985D-456C-B857-B4C2B32969AE}" type="pres">
      <dgm:prSet presAssocID="{54B0E570-513B-49A1-BC0A-F7285E16D60B}" presName="composite" presStyleCnt="0"/>
      <dgm:spPr/>
    </dgm:pt>
    <dgm:pt modelId="{0491981F-7BAC-4ACB-A7E2-21358684AD04}" type="pres">
      <dgm:prSet presAssocID="{54B0E570-513B-49A1-BC0A-F7285E16D60B}" presName="background" presStyleLbl="node0" presStyleIdx="0" presStyleCnt="1"/>
      <dgm:spPr/>
    </dgm:pt>
    <dgm:pt modelId="{3A7A3303-B97A-44ED-A58A-196A5653BF2D}" type="pres">
      <dgm:prSet presAssocID="{54B0E570-513B-49A1-BC0A-F7285E16D60B}" presName="text" presStyleLbl="fgAcc0" presStyleIdx="0" presStyleCnt="1">
        <dgm:presLayoutVars>
          <dgm:chPref val="3"/>
        </dgm:presLayoutVars>
      </dgm:prSet>
      <dgm:spPr/>
      <dgm:t>
        <a:bodyPr/>
        <a:lstStyle/>
        <a:p>
          <a:endParaRPr lang="fr-FR"/>
        </a:p>
      </dgm:t>
    </dgm:pt>
    <dgm:pt modelId="{58C7244B-F541-4A7E-9343-0B41E37994FA}" type="pres">
      <dgm:prSet presAssocID="{54B0E570-513B-49A1-BC0A-F7285E16D60B}" presName="hierChild2" presStyleCnt="0"/>
      <dgm:spPr/>
    </dgm:pt>
    <dgm:pt modelId="{205615D8-6BFA-4848-8D29-BCCAA31B1537}" type="pres">
      <dgm:prSet presAssocID="{635003B2-EBDF-4B3B-A06B-D5A040FA7299}" presName="Name10" presStyleLbl="parChTrans1D2" presStyleIdx="0" presStyleCnt="2"/>
      <dgm:spPr/>
      <dgm:t>
        <a:bodyPr/>
        <a:lstStyle/>
        <a:p>
          <a:endParaRPr lang="fr-FR"/>
        </a:p>
      </dgm:t>
    </dgm:pt>
    <dgm:pt modelId="{82DA38DA-0160-4161-96D1-A28AD7863C16}" type="pres">
      <dgm:prSet presAssocID="{FCB86783-00BE-4504-BC1C-D5088C5BCEF9}" presName="hierRoot2" presStyleCnt="0"/>
      <dgm:spPr/>
    </dgm:pt>
    <dgm:pt modelId="{9C2CF8C8-334B-44D1-8C20-6367BDF554D3}" type="pres">
      <dgm:prSet presAssocID="{FCB86783-00BE-4504-BC1C-D5088C5BCEF9}" presName="composite2" presStyleCnt="0"/>
      <dgm:spPr/>
    </dgm:pt>
    <dgm:pt modelId="{C02D7B11-DA01-4246-B812-392C645170CD}" type="pres">
      <dgm:prSet presAssocID="{FCB86783-00BE-4504-BC1C-D5088C5BCEF9}" presName="background2" presStyleLbl="node2" presStyleIdx="0" presStyleCnt="2"/>
      <dgm:spPr/>
    </dgm:pt>
    <dgm:pt modelId="{25453EF6-E757-4674-9E56-866EBA4A2B65}" type="pres">
      <dgm:prSet presAssocID="{FCB86783-00BE-4504-BC1C-D5088C5BCEF9}" presName="text2" presStyleLbl="fgAcc2" presStyleIdx="0" presStyleCnt="2">
        <dgm:presLayoutVars>
          <dgm:chPref val="3"/>
        </dgm:presLayoutVars>
      </dgm:prSet>
      <dgm:spPr/>
      <dgm:t>
        <a:bodyPr/>
        <a:lstStyle/>
        <a:p>
          <a:endParaRPr lang="fr-FR"/>
        </a:p>
      </dgm:t>
    </dgm:pt>
    <dgm:pt modelId="{5D20E51C-D931-4984-9822-7646A7988718}" type="pres">
      <dgm:prSet presAssocID="{FCB86783-00BE-4504-BC1C-D5088C5BCEF9}" presName="hierChild3" presStyleCnt="0"/>
      <dgm:spPr/>
    </dgm:pt>
    <dgm:pt modelId="{34307E11-1D05-41D1-BF2A-BC809C71871D}" type="pres">
      <dgm:prSet presAssocID="{AF42710C-9B93-4914-B9FB-77D6C9A0B5E3}" presName="Name17" presStyleLbl="parChTrans1D3" presStyleIdx="0" presStyleCnt="2"/>
      <dgm:spPr/>
      <dgm:t>
        <a:bodyPr/>
        <a:lstStyle/>
        <a:p>
          <a:endParaRPr lang="fr-FR"/>
        </a:p>
      </dgm:t>
    </dgm:pt>
    <dgm:pt modelId="{9889A2E5-3929-4714-9D15-FB24798604F4}" type="pres">
      <dgm:prSet presAssocID="{65CA0E97-84AA-42F0-9690-2122DCFE99F8}" presName="hierRoot3" presStyleCnt="0"/>
      <dgm:spPr/>
    </dgm:pt>
    <dgm:pt modelId="{6999B2C4-555C-4596-886E-0E80B5BB52FE}" type="pres">
      <dgm:prSet presAssocID="{65CA0E97-84AA-42F0-9690-2122DCFE99F8}" presName="composite3" presStyleCnt="0"/>
      <dgm:spPr/>
    </dgm:pt>
    <dgm:pt modelId="{08F840F2-8365-41FD-A25B-EC22B84472F2}" type="pres">
      <dgm:prSet presAssocID="{65CA0E97-84AA-42F0-9690-2122DCFE99F8}" presName="background3" presStyleLbl="node3" presStyleIdx="0" presStyleCnt="2"/>
      <dgm:spPr/>
    </dgm:pt>
    <dgm:pt modelId="{EF4FD919-AC12-45F3-81F4-75E827DA287B}" type="pres">
      <dgm:prSet presAssocID="{65CA0E97-84AA-42F0-9690-2122DCFE99F8}" presName="text3" presStyleLbl="fgAcc3" presStyleIdx="0" presStyleCnt="2">
        <dgm:presLayoutVars>
          <dgm:chPref val="3"/>
        </dgm:presLayoutVars>
      </dgm:prSet>
      <dgm:spPr/>
      <dgm:t>
        <a:bodyPr/>
        <a:lstStyle/>
        <a:p>
          <a:endParaRPr lang="fr-FR"/>
        </a:p>
      </dgm:t>
    </dgm:pt>
    <dgm:pt modelId="{49AA4CAD-DCFC-47B3-A25C-46DFC1AC0170}" type="pres">
      <dgm:prSet presAssocID="{65CA0E97-84AA-42F0-9690-2122DCFE99F8}" presName="hierChild4" presStyleCnt="0"/>
      <dgm:spPr/>
    </dgm:pt>
    <dgm:pt modelId="{D2ADBD04-0F08-4F6F-A19D-28333EDCE349}" type="pres">
      <dgm:prSet presAssocID="{1EBB12B1-37A1-4EAB-809D-8BDE11DCE4A9}" presName="Name10" presStyleLbl="parChTrans1D2" presStyleIdx="1" presStyleCnt="2"/>
      <dgm:spPr/>
      <dgm:t>
        <a:bodyPr/>
        <a:lstStyle/>
        <a:p>
          <a:endParaRPr lang="fr-FR"/>
        </a:p>
      </dgm:t>
    </dgm:pt>
    <dgm:pt modelId="{D03B4AEA-93E9-40DF-A327-192C0B99EEAB}" type="pres">
      <dgm:prSet presAssocID="{66E18ECC-C063-4E08-BC5A-7D1310F85B09}" presName="hierRoot2" presStyleCnt="0"/>
      <dgm:spPr/>
    </dgm:pt>
    <dgm:pt modelId="{BDADE37F-B20F-40E8-95EC-4524F265F6E6}" type="pres">
      <dgm:prSet presAssocID="{66E18ECC-C063-4E08-BC5A-7D1310F85B09}" presName="composite2" presStyleCnt="0"/>
      <dgm:spPr/>
    </dgm:pt>
    <dgm:pt modelId="{6DFD0B75-5E30-4979-B4A2-542842850C8E}" type="pres">
      <dgm:prSet presAssocID="{66E18ECC-C063-4E08-BC5A-7D1310F85B09}" presName="background2" presStyleLbl="node2" presStyleIdx="1" presStyleCnt="2"/>
      <dgm:spPr/>
    </dgm:pt>
    <dgm:pt modelId="{C35C2581-FD8B-4AC7-9BC0-F89E978D41EF}" type="pres">
      <dgm:prSet presAssocID="{66E18ECC-C063-4E08-BC5A-7D1310F85B09}" presName="text2" presStyleLbl="fgAcc2" presStyleIdx="1" presStyleCnt="2">
        <dgm:presLayoutVars>
          <dgm:chPref val="3"/>
        </dgm:presLayoutVars>
      </dgm:prSet>
      <dgm:spPr/>
      <dgm:t>
        <a:bodyPr/>
        <a:lstStyle/>
        <a:p>
          <a:endParaRPr lang="fr-FR"/>
        </a:p>
      </dgm:t>
    </dgm:pt>
    <dgm:pt modelId="{06AD31DD-83E1-43B3-831B-026371928848}" type="pres">
      <dgm:prSet presAssocID="{66E18ECC-C063-4E08-BC5A-7D1310F85B09}" presName="hierChild3" presStyleCnt="0"/>
      <dgm:spPr/>
    </dgm:pt>
    <dgm:pt modelId="{6801B75E-75E4-4BAD-8C00-62590E0F84B5}" type="pres">
      <dgm:prSet presAssocID="{BC097D11-5870-4576-BAD4-B4E61A99A1A5}" presName="Name17" presStyleLbl="parChTrans1D3" presStyleIdx="1" presStyleCnt="2"/>
      <dgm:spPr/>
      <dgm:t>
        <a:bodyPr/>
        <a:lstStyle/>
        <a:p>
          <a:endParaRPr lang="fr-FR"/>
        </a:p>
      </dgm:t>
    </dgm:pt>
    <dgm:pt modelId="{5F86E2DC-5738-4886-875E-6E1A38BF9B20}" type="pres">
      <dgm:prSet presAssocID="{AAD66179-7C67-43CB-9583-2554A3E0C719}" presName="hierRoot3" presStyleCnt="0"/>
      <dgm:spPr/>
    </dgm:pt>
    <dgm:pt modelId="{B690C598-DB10-4B5B-AF06-F377765AF732}" type="pres">
      <dgm:prSet presAssocID="{AAD66179-7C67-43CB-9583-2554A3E0C719}" presName="composite3" presStyleCnt="0"/>
      <dgm:spPr/>
    </dgm:pt>
    <dgm:pt modelId="{166A118A-F9E5-40FD-B15F-78BF93648250}" type="pres">
      <dgm:prSet presAssocID="{AAD66179-7C67-43CB-9583-2554A3E0C719}" presName="background3" presStyleLbl="node3" presStyleIdx="1" presStyleCnt="2"/>
      <dgm:spPr/>
    </dgm:pt>
    <dgm:pt modelId="{9BF07F6E-03D7-4A08-8A25-2910E6445DF6}" type="pres">
      <dgm:prSet presAssocID="{AAD66179-7C67-43CB-9583-2554A3E0C719}" presName="text3" presStyleLbl="fgAcc3" presStyleIdx="1" presStyleCnt="2">
        <dgm:presLayoutVars>
          <dgm:chPref val="3"/>
        </dgm:presLayoutVars>
      </dgm:prSet>
      <dgm:spPr/>
      <dgm:t>
        <a:bodyPr/>
        <a:lstStyle/>
        <a:p>
          <a:endParaRPr lang="fr-FR"/>
        </a:p>
      </dgm:t>
    </dgm:pt>
    <dgm:pt modelId="{CC565F1B-9903-4DA3-B2EB-6D7BD9D66E5B}" type="pres">
      <dgm:prSet presAssocID="{AAD66179-7C67-43CB-9583-2554A3E0C719}" presName="hierChild4" presStyleCnt="0"/>
      <dgm:spPr/>
    </dgm:pt>
  </dgm:ptLst>
  <dgm:cxnLst>
    <dgm:cxn modelId="{4B293398-C521-48F7-AF60-8C9411AB152D}" type="presOf" srcId="{635003B2-EBDF-4B3B-A06B-D5A040FA7299}" destId="{205615D8-6BFA-4848-8D29-BCCAA31B1537}" srcOrd="0" destOrd="0" presId="urn:microsoft.com/office/officeart/2005/8/layout/hierarchy1"/>
    <dgm:cxn modelId="{2E15F2D8-D98A-40A6-BE27-24E41E7CB27B}" srcId="{66E18ECC-C063-4E08-BC5A-7D1310F85B09}" destId="{AAD66179-7C67-43CB-9583-2554A3E0C719}" srcOrd="0" destOrd="0" parTransId="{BC097D11-5870-4576-BAD4-B4E61A99A1A5}" sibTransId="{1427B69C-0F9B-41D7-B463-AA0ACA41F1A4}"/>
    <dgm:cxn modelId="{7D930D87-F59A-43D9-B70F-134B01B81653}" type="presOf" srcId="{54B0E570-513B-49A1-BC0A-F7285E16D60B}" destId="{3A7A3303-B97A-44ED-A58A-196A5653BF2D}" srcOrd="0" destOrd="0" presId="urn:microsoft.com/office/officeart/2005/8/layout/hierarchy1"/>
    <dgm:cxn modelId="{40940199-3DF6-458D-A6C5-382701FC9AC1}" type="presOf" srcId="{AAD66179-7C67-43CB-9583-2554A3E0C719}" destId="{9BF07F6E-03D7-4A08-8A25-2910E6445DF6}" srcOrd="0" destOrd="0" presId="urn:microsoft.com/office/officeart/2005/8/layout/hierarchy1"/>
    <dgm:cxn modelId="{32ADCB10-12C4-4464-A0F3-42B786E5F462}" type="presOf" srcId="{AF42710C-9B93-4914-B9FB-77D6C9A0B5E3}" destId="{34307E11-1D05-41D1-BF2A-BC809C71871D}" srcOrd="0" destOrd="0" presId="urn:microsoft.com/office/officeart/2005/8/layout/hierarchy1"/>
    <dgm:cxn modelId="{EEAAB81C-D1F9-4951-9928-988825013C32}" type="presOf" srcId="{BC097D11-5870-4576-BAD4-B4E61A99A1A5}" destId="{6801B75E-75E4-4BAD-8C00-62590E0F84B5}" srcOrd="0" destOrd="0" presId="urn:microsoft.com/office/officeart/2005/8/layout/hierarchy1"/>
    <dgm:cxn modelId="{C9122B69-08F9-4FEF-9603-C5C246133EA5}" srcId="{54B0E570-513B-49A1-BC0A-F7285E16D60B}" destId="{FCB86783-00BE-4504-BC1C-D5088C5BCEF9}" srcOrd="0" destOrd="0" parTransId="{635003B2-EBDF-4B3B-A06B-D5A040FA7299}" sibTransId="{8C39C093-450D-4A0E-A159-E36C83F82434}"/>
    <dgm:cxn modelId="{062C3E5A-5F59-4A55-AD1C-476616588C38}" type="presOf" srcId="{66E18ECC-C063-4E08-BC5A-7D1310F85B09}" destId="{C35C2581-FD8B-4AC7-9BC0-F89E978D41EF}" srcOrd="0" destOrd="0" presId="urn:microsoft.com/office/officeart/2005/8/layout/hierarchy1"/>
    <dgm:cxn modelId="{C1FEF1AC-1E9E-440E-B651-5C110FC074C2}" srcId="{54B0E570-513B-49A1-BC0A-F7285E16D60B}" destId="{66E18ECC-C063-4E08-BC5A-7D1310F85B09}" srcOrd="1" destOrd="0" parTransId="{1EBB12B1-37A1-4EAB-809D-8BDE11DCE4A9}" sibTransId="{6443F3B3-1DD2-4D24-AC26-340015031F80}"/>
    <dgm:cxn modelId="{3772DE2F-AC30-4B16-8A4C-24518376DCD7}" type="presOf" srcId="{65CA0E97-84AA-42F0-9690-2122DCFE99F8}" destId="{EF4FD919-AC12-45F3-81F4-75E827DA287B}" srcOrd="0" destOrd="0" presId="urn:microsoft.com/office/officeart/2005/8/layout/hierarchy1"/>
    <dgm:cxn modelId="{44B903BE-7916-4E80-8130-048DCBD2A460}" type="presOf" srcId="{51460A22-31DC-44B8-A58B-10C0C27910DD}" destId="{3EFECF0D-777B-4426-A0FC-2D8997854D3F}" srcOrd="0" destOrd="0" presId="urn:microsoft.com/office/officeart/2005/8/layout/hierarchy1"/>
    <dgm:cxn modelId="{5C59B17D-BFDB-494B-BD6E-1B3E6513C49B}" type="presOf" srcId="{FCB86783-00BE-4504-BC1C-D5088C5BCEF9}" destId="{25453EF6-E757-4674-9E56-866EBA4A2B65}" srcOrd="0" destOrd="0" presId="urn:microsoft.com/office/officeart/2005/8/layout/hierarchy1"/>
    <dgm:cxn modelId="{7C1A3E8A-9146-46DB-B643-B34555FEF579}" srcId="{FCB86783-00BE-4504-BC1C-D5088C5BCEF9}" destId="{65CA0E97-84AA-42F0-9690-2122DCFE99F8}" srcOrd="0" destOrd="0" parTransId="{AF42710C-9B93-4914-B9FB-77D6C9A0B5E3}" sibTransId="{2BC90198-16AF-4F62-AC72-C18EFD404AC9}"/>
    <dgm:cxn modelId="{2B3157D7-E53A-45EC-BD75-42FE2B6BDB9F}" srcId="{51460A22-31DC-44B8-A58B-10C0C27910DD}" destId="{54B0E570-513B-49A1-BC0A-F7285E16D60B}" srcOrd="0" destOrd="0" parTransId="{DC5CE106-224B-4753-9665-4B29F545649D}" sibTransId="{4AA6A12D-C0D6-4398-AA8F-80914889531E}"/>
    <dgm:cxn modelId="{8792F625-7038-4500-B847-DF8583AB73F9}" type="presOf" srcId="{1EBB12B1-37A1-4EAB-809D-8BDE11DCE4A9}" destId="{D2ADBD04-0F08-4F6F-A19D-28333EDCE349}" srcOrd="0" destOrd="0" presId="urn:microsoft.com/office/officeart/2005/8/layout/hierarchy1"/>
    <dgm:cxn modelId="{D60E832F-7297-4270-BCF4-2CE050655A65}" type="presParOf" srcId="{3EFECF0D-777B-4426-A0FC-2D8997854D3F}" destId="{1C5074DD-69AC-4C91-8EF8-A256D8894D4A}" srcOrd="0" destOrd="0" presId="urn:microsoft.com/office/officeart/2005/8/layout/hierarchy1"/>
    <dgm:cxn modelId="{C251906D-625B-4CA0-A168-8716239D41EC}" type="presParOf" srcId="{1C5074DD-69AC-4C91-8EF8-A256D8894D4A}" destId="{494B2B74-985D-456C-B857-B4C2B32969AE}" srcOrd="0" destOrd="0" presId="urn:microsoft.com/office/officeart/2005/8/layout/hierarchy1"/>
    <dgm:cxn modelId="{E99B3130-36DD-4A48-8A0A-3570E4DB8BC3}" type="presParOf" srcId="{494B2B74-985D-456C-B857-B4C2B32969AE}" destId="{0491981F-7BAC-4ACB-A7E2-21358684AD04}" srcOrd="0" destOrd="0" presId="urn:microsoft.com/office/officeart/2005/8/layout/hierarchy1"/>
    <dgm:cxn modelId="{6BBF14F6-011A-4028-8559-ADF3A06B3BD9}" type="presParOf" srcId="{494B2B74-985D-456C-B857-B4C2B32969AE}" destId="{3A7A3303-B97A-44ED-A58A-196A5653BF2D}" srcOrd="1" destOrd="0" presId="urn:microsoft.com/office/officeart/2005/8/layout/hierarchy1"/>
    <dgm:cxn modelId="{EB1DB464-FCAE-4E2B-92A3-C5ACEDB5738B}" type="presParOf" srcId="{1C5074DD-69AC-4C91-8EF8-A256D8894D4A}" destId="{58C7244B-F541-4A7E-9343-0B41E37994FA}" srcOrd="1" destOrd="0" presId="urn:microsoft.com/office/officeart/2005/8/layout/hierarchy1"/>
    <dgm:cxn modelId="{345206ED-DBD6-4955-B410-72633BD482C1}" type="presParOf" srcId="{58C7244B-F541-4A7E-9343-0B41E37994FA}" destId="{205615D8-6BFA-4848-8D29-BCCAA31B1537}" srcOrd="0" destOrd="0" presId="urn:microsoft.com/office/officeart/2005/8/layout/hierarchy1"/>
    <dgm:cxn modelId="{F752364B-2BD7-4C36-B1EF-ECB18726611C}" type="presParOf" srcId="{58C7244B-F541-4A7E-9343-0B41E37994FA}" destId="{82DA38DA-0160-4161-96D1-A28AD7863C16}" srcOrd="1" destOrd="0" presId="urn:microsoft.com/office/officeart/2005/8/layout/hierarchy1"/>
    <dgm:cxn modelId="{60D4C3DB-F25E-4C53-9CB8-2F1DA8722E55}" type="presParOf" srcId="{82DA38DA-0160-4161-96D1-A28AD7863C16}" destId="{9C2CF8C8-334B-44D1-8C20-6367BDF554D3}" srcOrd="0" destOrd="0" presId="urn:microsoft.com/office/officeart/2005/8/layout/hierarchy1"/>
    <dgm:cxn modelId="{E5B42D22-6777-463F-8274-DB6240A8DF64}" type="presParOf" srcId="{9C2CF8C8-334B-44D1-8C20-6367BDF554D3}" destId="{C02D7B11-DA01-4246-B812-392C645170CD}" srcOrd="0" destOrd="0" presId="urn:microsoft.com/office/officeart/2005/8/layout/hierarchy1"/>
    <dgm:cxn modelId="{6A1A891E-FBA6-4EB0-A927-0D29CD70086E}" type="presParOf" srcId="{9C2CF8C8-334B-44D1-8C20-6367BDF554D3}" destId="{25453EF6-E757-4674-9E56-866EBA4A2B65}" srcOrd="1" destOrd="0" presId="urn:microsoft.com/office/officeart/2005/8/layout/hierarchy1"/>
    <dgm:cxn modelId="{0461E08E-A29A-4161-9BC3-F8CB039CF8ED}" type="presParOf" srcId="{82DA38DA-0160-4161-96D1-A28AD7863C16}" destId="{5D20E51C-D931-4984-9822-7646A7988718}" srcOrd="1" destOrd="0" presId="urn:microsoft.com/office/officeart/2005/8/layout/hierarchy1"/>
    <dgm:cxn modelId="{B499C7BA-8A75-4F0D-BA5F-006DBE2FA6EB}" type="presParOf" srcId="{5D20E51C-D931-4984-9822-7646A7988718}" destId="{34307E11-1D05-41D1-BF2A-BC809C71871D}" srcOrd="0" destOrd="0" presId="urn:microsoft.com/office/officeart/2005/8/layout/hierarchy1"/>
    <dgm:cxn modelId="{9FF0BF81-ADC5-4A96-B710-E3E269FA6B18}" type="presParOf" srcId="{5D20E51C-D931-4984-9822-7646A7988718}" destId="{9889A2E5-3929-4714-9D15-FB24798604F4}" srcOrd="1" destOrd="0" presId="urn:microsoft.com/office/officeart/2005/8/layout/hierarchy1"/>
    <dgm:cxn modelId="{24B683EF-EBA4-4E7D-B271-8379E1B92192}" type="presParOf" srcId="{9889A2E5-3929-4714-9D15-FB24798604F4}" destId="{6999B2C4-555C-4596-886E-0E80B5BB52FE}" srcOrd="0" destOrd="0" presId="urn:microsoft.com/office/officeart/2005/8/layout/hierarchy1"/>
    <dgm:cxn modelId="{D2F478AC-6147-494A-A271-F2EECA0D2A15}" type="presParOf" srcId="{6999B2C4-555C-4596-886E-0E80B5BB52FE}" destId="{08F840F2-8365-41FD-A25B-EC22B84472F2}" srcOrd="0" destOrd="0" presId="urn:microsoft.com/office/officeart/2005/8/layout/hierarchy1"/>
    <dgm:cxn modelId="{22FF5F72-6F6B-47F7-84E9-91E6A914BA88}" type="presParOf" srcId="{6999B2C4-555C-4596-886E-0E80B5BB52FE}" destId="{EF4FD919-AC12-45F3-81F4-75E827DA287B}" srcOrd="1" destOrd="0" presId="urn:microsoft.com/office/officeart/2005/8/layout/hierarchy1"/>
    <dgm:cxn modelId="{7B49F6E0-1DED-49C5-A92F-A7A9C18069EF}" type="presParOf" srcId="{9889A2E5-3929-4714-9D15-FB24798604F4}" destId="{49AA4CAD-DCFC-47B3-A25C-46DFC1AC0170}" srcOrd="1" destOrd="0" presId="urn:microsoft.com/office/officeart/2005/8/layout/hierarchy1"/>
    <dgm:cxn modelId="{DC4F5DF0-BDFC-4D75-B2D9-0C9394D8BA6D}" type="presParOf" srcId="{58C7244B-F541-4A7E-9343-0B41E37994FA}" destId="{D2ADBD04-0F08-4F6F-A19D-28333EDCE349}" srcOrd="2" destOrd="0" presId="urn:microsoft.com/office/officeart/2005/8/layout/hierarchy1"/>
    <dgm:cxn modelId="{55C83666-77B1-46BE-BC44-7CC1C64E8628}" type="presParOf" srcId="{58C7244B-F541-4A7E-9343-0B41E37994FA}" destId="{D03B4AEA-93E9-40DF-A327-192C0B99EEAB}" srcOrd="3" destOrd="0" presId="urn:microsoft.com/office/officeart/2005/8/layout/hierarchy1"/>
    <dgm:cxn modelId="{326F01D7-69F0-402B-8EAD-CBD2262EDAEE}" type="presParOf" srcId="{D03B4AEA-93E9-40DF-A327-192C0B99EEAB}" destId="{BDADE37F-B20F-40E8-95EC-4524F265F6E6}" srcOrd="0" destOrd="0" presId="urn:microsoft.com/office/officeart/2005/8/layout/hierarchy1"/>
    <dgm:cxn modelId="{00259465-63A9-437B-A0F7-F90398C360FF}" type="presParOf" srcId="{BDADE37F-B20F-40E8-95EC-4524F265F6E6}" destId="{6DFD0B75-5E30-4979-B4A2-542842850C8E}" srcOrd="0" destOrd="0" presId="urn:microsoft.com/office/officeart/2005/8/layout/hierarchy1"/>
    <dgm:cxn modelId="{503C1052-F00B-45A5-8A5C-D32525245895}" type="presParOf" srcId="{BDADE37F-B20F-40E8-95EC-4524F265F6E6}" destId="{C35C2581-FD8B-4AC7-9BC0-F89E978D41EF}" srcOrd="1" destOrd="0" presId="urn:microsoft.com/office/officeart/2005/8/layout/hierarchy1"/>
    <dgm:cxn modelId="{01F834F8-3C86-4D76-8353-5C4789E9501C}" type="presParOf" srcId="{D03B4AEA-93E9-40DF-A327-192C0B99EEAB}" destId="{06AD31DD-83E1-43B3-831B-026371928848}" srcOrd="1" destOrd="0" presId="urn:microsoft.com/office/officeart/2005/8/layout/hierarchy1"/>
    <dgm:cxn modelId="{6D7ADF0A-CB42-42C1-9511-399C7D35D73D}" type="presParOf" srcId="{06AD31DD-83E1-43B3-831B-026371928848}" destId="{6801B75E-75E4-4BAD-8C00-62590E0F84B5}" srcOrd="0" destOrd="0" presId="urn:microsoft.com/office/officeart/2005/8/layout/hierarchy1"/>
    <dgm:cxn modelId="{0E1CB20D-57D6-4942-ADF3-5D5F02AF7382}" type="presParOf" srcId="{06AD31DD-83E1-43B3-831B-026371928848}" destId="{5F86E2DC-5738-4886-875E-6E1A38BF9B20}" srcOrd="1" destOrd="0" presId="urn:microsoft.com/office/officeart/2005/8/layout/hierarchy1"/>
    <dgm:cxn modelId="{164E9350-9D4C-46F7-9B76-125BA2742F6E}" type="presParOf" srcId="{5F86E2DC-5738-4886-875E-6E1A38BF9B20}" destId="{B690C598-DB10-4B5B-AF06-F377765AF732}" srcOrd="0" destOrd="0" presId="urn:microsoft.com/office/officeart/2005/8/layout/hierarchy1"/>
    <dgm:cxn modelId="{A23B7B7F-A951-4443-8836-338889B79CDB}" type="presParOf" srcId="{B690C598-DB10-4B5B-AF06-F377765AF732}" destId="{166A118A-F9E5-40FD-B15F-78BF93648250}" srcOrd="0" destOrd="0" presId="urn:microsoft.com/office/officeart/2005/8/layout/hierarchy1"/>
    <dgm:cxn modelId="{BE4457C9-911D-4CE1-A27C-9FBA23C170C8}" type="presParOf" srcId="{B690C598-DB10-4B5B-AF06-F377765AF732}" destId="{9BF07F6E-03D7-4A08-8A25-2910E6445DF6}" srcOrd="1" destOrd="0" presId="urn:microsoft.com/office/officeart/2005/8/layout/hierarchy1"/>
    <dgm:cxn modelId="{8070C1DE-51B3-4646-930F-3FF86A4B36C9}" type="presParOf" srcId="{5F86E2DC-5738-4886-875E-6E1A38BF9B20}" destId="{CC565F1B-9903-4DA3-B2EB-6D7BD9D66E5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1B75E-75E4-4BAD-8C00-62590E0F84B5}">
      <dsp:nvSpPr>
        <dsp:cNvPr id="0" name=""/>
        <dsp:cNvSpPr/>
      </dsp:nvSpPr>
      <dsp:spPr>
        <a:xfrm>
          <a:off x="5187675" y="2712474"/>
          <a:ext cx="91440" cy="505166"/>
        </a:xfrm>
        <a:custGeom>
          <a:avLst/>
          <a:gdLst/>
          <a:ahLst/>
          <a:cxnLst/>
          <a:rect l="0" t="0" r="0" b="0"/>
          <a:pathLst>
            <a:path>
              <a:moveTo>
                <a:pt x="45720" y="0"/>
              </a:moveTo>
              <a:lnTo>
                <a:pt x="45720" y="50516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ADBD04-0F08-4F6F-A19D-28333EDCE349}">
      <dsp:nvSpPr>
        <dsp:cNvPr id="0" name=""/>
        <dsp:cNvSpPr/>
      </dsp:nvSpPr>
      <dsp:spPr>
        <a:xfrm>
          <a:off x="4171918" y="1104337"/>
          <a:ext cx="1061476" cy="505166"/>
        </a:xfrm>
        <a:custGeom>
          <a:avLst/>
          <a:gdLst/>
          <a:ahLst/>
          <a:cxnLst/>
          <a:rect l="0" t="0" r="0" b="0"/>
          <a:pathLst>
            <a:path>
              <a:moveTo>
                <a:pt x="0" y="0"/>
              </a:moveTo>
              <a:lnTo>
                <a:pt x="0" y="344256"/>
              </a:lnTo>
              <a:lnTo>
                <a:pt x="1061476" y="344256"/>
              </a:lnTo>
              <a:lnTo>
                <a:pt x="1061476" y="50516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307E11-1D05-41D1-BF2A-BC809C71871D}">
      <dsp:nvSpPr>
        <dsp:cNvPr id="0" name=""/>
        <dsp:cNvSpPr/>
      </dsp:nvSpPr>
      <dsp:spPr>
        <a:xfrm>
          <a:off x="3064721" y="2712474"/>
          <a:ext cx="91440" cy="505166"/>
        </a:xfrm>
        <a:custGeom>
          <a:avLst/>
          <a:gdLst/>
          <a:ahLst/>
          <a:cxnLst/>
          <a:rect l="0" t="0" r="0" b="0"/>
          <a:pathLst>
            <a:path>
              <a:moveTo>
                <a:pt x="45720" y="0"/>
              </a:moveTo>
              <a:lnTo>
                <a:pt x="45720" y="50516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5615D8-6BFA-4848-8D29-BCCAA31B1537}">
      <dsp:nvSpPr>
        <dsp:cNvPr id="0" name=""/>
        <dsp:cNvSpPr/>
      </dsp:nvSpPr>
      <dsp:spPr>
        <a:xfrm>
          <a:off x="3110441" y="1104337"/>
          <a:ext cx="1061476" cy="505166"/>
        </a:xfrm>
        <a:custGeom>
          <a:avLst/>
          <a:gdLst/>
          <a:ahLst/>
          <a:cxnLst/>
          <a:rect l="0" t="0" r="0" b="0"/>
          <a:pathLst>
            <a:path>
              <a:moveTo>
                <a:pt x="1061476" y="0"/>
              </a:moveTo>
              <a:lnTo>
                <a:pt x="1061476" y="344256"/>
              </a:lnTo>
              <a:lnTo>
                <a:pt x="0" y="344256"/>
              </a:lnTo>
              <a:lnTo>
                <a:pt x="0" y="50516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91981F-7BAC-4ACB-A7E2-21358684AD04}">
      <dsp:nvSpPr>
        <dsp:cNvPr id="0" name=""/>
        <dsp:cNvSpPr/>
      </dsp:nvSpPr>
      <dsp:spPr>
        <a:xfrm>
          <a:off x="3303437" y="1366"/>
          <a:ext cx="1736962" cy="11029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7A3303-B97A-44ED-A58A-196A5653BF2D}">
      <dsp:nvSpPr>
        <dsp:cNvPr id="0" name=""/>
        <dsp:cNvSpPr/>
      </dsp:nvSpPr>
      <dsp:spPr>
        <a:xfrm>
          <a:off x="3496433" y="184712"/>
          <a:ext cx="1736962" cy="11029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FOC</a:t>
          </a:r>
          <a:endParaRPr lang="fr-FR" sz="1400" kern="1200" dirty="0"/>
        </a:p>
      </dsp:txBody>
      <dsp:txXfrm>
        <a:off x="3528738" y="217017"/>
        <a:ext cx="1672352" cy="1038360"/>
      </dsp:txXfrm>
    </dsp:sp>
    <dsp:sp modelId="{C02D7B11-DA01-4246-B812-392C645170CD}">
      <dsp:nvSpPr>
        <dsp:cNvPr id="0" name=""/>
        <dsp:cNvSpPr/>
      </dsp:nvSpPr>
      <dsp:spPr>
        <a:xfrm>
          <a:off x="2241960" y="1609504"/>
          <a:ext cx="1736962" cy="11029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53EF6-E757-4674-9E56-866EBA4A2B65}">
      <dsp:nvSpPr>
        <dsp:cNvPr id="0" name=""/>
        <dsp:cNvSpPr/>
      </dsp:nvSpPr>
      <dsp:spPr>
        <a:xfrm>
          <a:off x="2434956" y="1792850"/>
          <a:ext cx="1736962" cy="11029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Directe</a:t>
          </a:r>
          <a:endParaRPr lang="fr-FR" sz="1400" kern="1200" dirty="0"/>
        </a:p>
      </dsp:txBody>
      <dsp:txXfrm>
        <a:off x="2467261" y="1825155"/>
        <a:ext cx="1672352" cy="1038360"/>
      </dsp:txXfrm>
    </dsp:sp>
    <dsp:sp modelId="{08F840F2-8365-41FD-A25B-EC22B84472F2}">
      <dsp:nvSpPr>
        <dsp:cNvPr id="0" name=""/>
        <dsp:cNvSpPr/>
      </dsp:nvSpPr>
      <dsp:spPr>
        <a:xfrm>
          <a:off x="2241960" y="3217641"/>
          <a:ext cx="1736962" cy="11029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4FD919-AC12-45F3-81F4-75E827DA287B}">
      <dsp:nvSpPr>
        <dsp:cNvPr id="0" name=""/>
        <dsp:cNvSpPr/>
      </dsp:nvSpPr>
      <dsp:spPr>
        <a:xfrm>
          <a:off x="2434956" y="3400987"/>
          <a:ext cx="1736962" cy="11029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0" i="0" kern="1200" dirty="0" smtClean="0"/>
            <a:t>repose sur la connaissance du flux (position et norme)</a:t>
          </a:r>
          <a:r>
            <a:rPr lang="fr-FR" sz="1400" kern="1200" dirty="0" smtClean="0"/>
            <a:t/>
          </a:r>
          <a:br>
            <a:rPr lang="fr-FR" sz="1400" kern="1200" dirty="0" smtClean="0"/>
          </a:br>
          <a:endParaRPr lang="fr-FR" sz="1400" kern="1200" dirty="0"/>
        </a:p>
      </dsp:txBody>
      <dsp:txXfrm>
        <a:off x="2467261" y="3433292"/>
        <a:ext cx="1672352" cy="1038360"/>
      </dsp:txXfrm>
    </dsp:sp>
    <dsp:sp modelId="{6DFD0B75-5E30-4979-B4A2-542842850C8E}">
      <dsp:nvSpPr>
        <dsp:cNvPr id="0" name=""/>
        <dsp:cNvSpPr/>
      </dsp:nvSpPr>
      <dsp:spPr>
        <a:xfrm>
          <a:off x="4364914" y="1609504"/>
          <a:ext cx="1736962" cy="11029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5C2581-FD8B-4AC7-9BC0-F89E978D41EF}">
      <dsp:nvSpPr>
        <dsp:cNvPr id="0" name=""/>
        <dsp:cNvSpPr/>
      </dsp:nvSpPr>
      <dsp:spPr>
        <a:xfrm>
          <a:off x="4557910" y="1792850"/>
          <a:ext cx="1736962" cy="11029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Indirecte</a:t>
          </a:r>
          <a:endParaRPr lang="fr-FR" sz="1400" kern="1200" dirty="0"/>
        </a:p>
      </dsp:txBody>
      <dsp:txXfrm>
        <a:off x="4590215" y="1825155"/>
        <a:ext cx="1672352" cy="1038360"/>
      </dsp:txXfrm>
    </dsp:sp>
    <dsp:sp modelId="{166A118A-F9E5-40FD-B15F-78BF93648250}">
      <dsp:nvSpPr>
        <dsp:cNvPr id="0" name=""/>
        <dsp:cNvSpPr/>
      </dsp:nvSpPr>
      <dsp:spPr>
        <a:xfrm>
          <a:off x="4364914" y="3217641"/>
          <a:ext cx="1736962" cy="11029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F07F6E-03D7-4A08-8A25-2910E6445DF6}">
      <dsp:nvSpPr>
        <dsp:cNvPr id="0" name=""/>
        <dsp:cNvSpPr/>
      </dsp:nvSpPr>
      <dsp:spPr>
        <a:xfrm>
          <a:off x="4557910" y="3400987"/>
          <a:ext cx="1736962" cy="11029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0" i="0" kern="1200" dirty="0" smtClean="0"/>
            <a:t>basée sur la connaissance de la position du flux seulement</a:t>
          </a:r>
          <a:r>
            <a:rPr lang="fr-FR" sz="1400" kern="1200" dirty="0" smtClean="0"/>
            <a:t/>
          </a:r>
          <a:br>
            <a:rPr lang="fr-FR" sz="1400" kern="1200" dirty="0" smtClean="0"/>
          </a:br>
          <a:endParaRPr lang="fr-FR" sz="1400" kern="1200" dirty="0"/>
        </a:p>
      </dsp:txBody>
      <dsp:txXfrm>
        <a:off x="4590215" y="3433292"/>
        <a:ext cx="1672352" cy="10383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EB95D-8F66-4DF7-A511-4CE8CBC24916}" type="datetimeFigureOut">
              <a:rPr lang="fr-FR" smtClean="0"/>
              <a:t>22/04/2024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174C71-814F-45B5-BD99-16DA85589BAA}" type="slidenum">
              <a:rPr lang="fr-FR" smtClean="0"/>
              <a:t>‹N°›</a:t>
            </a:fld>
            <a:endParaRPr lang="fr-FR"/>
          </a:p>
        </p:txBody>
      </p:sp>
    </p:spTree>
    <p:extLst>
      <p:ext uri="{BB962C8B-B14F-4D97-AF65-F5344CB8AC3E}">
        <p14:creationId xmlns:p14="http://schemas.microsoft.com/office/powerpoint/2010/main" val="3999328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fld id="{B61BEF0D-F0BB-DE4B-95CE-6DB70DBA9567}" type="datetimeFigureOut">
              <a:rPr lang="en-US" smtClean="0"/>
              <a:pPr/>
              <a:t>4/22/2024</a:t>
            </a:fld>
            <a:endParaRPr lang="en-US" dirty="0"/>
          </a:p>
        </p:txBody>
      </p:sp>
      <p:sp>
        <p:nvSpPr>
          <p:cNvPr id="17" name="Espace réservé du pied de page 16"/>
          <p:cNvSpPr>
            <a:spLocks noGrp="1"/>
          </p:cNvSpPr>
          <p:nvPr>
            <p:ph type="ftr" sz="quarter" idx="11"/>
          </p:nvPr>
        </p:nvSpPr>
        <p:spPr/>
        <p:txBody>
          <a:bodyPr/>
          <a:lstStyle/>
          <a:p>
            <a:endParaRPr lang="en-US" dirty="0"/>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D57F1E4F-1CFF-5643-939E-217C01CDF565}" type="slidenum">
              <a:rPr lang="en-US" smtClean="0"/>
              <a:pPr/>
              <a:t>‹N°›</a:t>
            </a:fld>
            <a:endParaRPr lang="en-US" dirty="0"/>
          </a:p>
        </p:txBody>
      </p:sp>
      <p:sp>
        <p:nvSpPr>
          <p:cNvPr id="7" name="Rectangle 6"/>
          <p:cNvSpPr/>
          <p:nvPr/>
        </p:nvSpPr>
        <p:spPr>
          <a:xfrm>
            <a:off x="83910" y="1449306"/>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10"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10"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609600" y="1505933"/>
            <a:ext cx="10972800" cy="1470025"/>
          </a:xfrm>
        </p:spPr>
        <p:txBody>
          <a:bodyPr anchor="ctr"/>
          <a:lstStyle>
            <a:lvl1pPr algn="ctr">
              <a:defRPr lang="en-US" dirty="0">
                <a:solidFill>
                  <a:srgbClr val="FFFFFF"/>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61BEF0D-F0BB-DE4B-95CE-6DB70DBA9567}" type="datetimeFigureOut">
              <a:rPr lang="en-US" smtClean="0"/>
              <a:pPr/>
              <a:t>4/22/2024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4"/>
            <a:ext cx="268224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1219200" y="274643"/>
            <a:ext cx="7416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61BEF0D-F0BB-DE4B-95CE-6DB70DBA9567}" type="datetimeFigureOut">
              <a:rPr lang="en-US" smtClean="0"/>
              <a:pPr/>
              <a:t>4/22/2024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B61BEF0D-F0BB-DE4B-95CE-6DB70DBA9567}" type="datetimeFigureOut">
              <a:rPr lang="en-US" smtClean="0"/>
              <a:pPr/>
              <a:t>4/22/2024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8" name="Espace réservé du contenu 7"/>
          <p:cNvSpPr>
            <a:spLocks noGrp="1"/>
          </p:cNvSpPr>
          <p:nvPr>
            <p:ph sz="quarter" idx="1"/>
          </p:nvPr>
        </p:nvSpPr>
        <p:spPr>
          <a:xfrm>
            <a:off x="1219200" y="1447800"/>
            <a:ext cx="1036320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63084" y="952503"/>
            <a:ext cx="10363200" cy="1362075"/>
          </a:xfrm>
        </p:spPr>
        <p:txBody>
          <a:bodyPr anchor="b" anchorCtr="0"/>
          <a:lstStyle>
            <a:lvl1pPr algn="l">
              <a:buNone/>
              <a:defRPr sz="4000" b="0" cap="none"/>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B61BEF0D-F0BB-DE4B-95CE-6DB70DBA9567}" type="datetimeFigureOut">
              <a:rPr lang="en-US" smtClean="0"/>
              <a:pPr/>
              <a:t>4/22/2024</a:t>
            </a:fld>
            <a:endParaRPr lang="en-US" dirty="0"/>
          </a:p>
        </p:txBody>
      </p:sp>
      <p:sp>
        <p:nvSpPr>
          <p:cNvPr id="5" name="Espace réservé du pied de page 4"/>
          <p:cNvSpPr>
            <a:spLocks noGrp="1"/>
          </p:cNvSpPr>
          <p:nvPr>
            <p:ph type="ftr" sz="quarter" idx="11"/>
          </p:nvPr>
        </p:nvSpPr>
        <p:spPr>
          <a:xfrm>
            <a:off x="1066800" y="6172200"/>
            <a:ext cx="5334000" cy="457200"/>
          </a:xfrm>
        </p:spPr>
        <p:txBody>
          <a:bodyPr/>
          <a:lstStyle/>
          <a:p>
            <a:endParaRPr lang="en-US" dirty="0"/>
          </a:p>
        </p:txBody>
      </p:sp>
      <p:sp>
        <p:nvSpPr>
          <p:cNvPr id="7" name="Rectangle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7" y="2341478"/>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7"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95072" y="6208776"/>
            <a:ext cx="609600" cy="457200"/>
          </a:xfrm>
        </p:spPr>
        <p:txBody>
          <a:bodyPr/>
          <a:lstStyle/>
          <a:p>
            <a:fld id="{D57F1E4F-1CFF-5643-939E-217C01CDF565}" type="slidenum">
              <a:rPr lang="en-US" smtClean="0"/>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B61BEF0D-F0BB-DE4B-95CE-6DB70DBA9567}" type="datetimeFigureOut">
              <a:rPr lang="en-US" smtClean="0"/>
              <a:pPr/>
              <a:t>4/22/2024</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9" name="Espace réservé du contenu 8"/>
          <p:cNvSpPr>
            <a:spLocks noGrp="1"/>
          </p:cNvSpPr>
          <p:nvPr>
            <p:ph sz="quarter" idx="1"/>
          </p:nvPr>
        </p:nvSpPr>
        <p:spPr>
          <a:xfrm>
            <a:off x="1219200" y="1447800"/>
            <a:ext cx="499872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6578600" y="1447800"/>
            <a:ext cx="499872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219200" y="273050"/>
            <a:ext cx="10363200" cy="1143000"/>
          </a:xfrm>
        </p:spPr>
        <p:txBody>
          <a:bodyPr anchor="b" anchorCtr="0"/>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B61BEF0D-F0BB-DE4B-95CE-6DB70DBA9567}" type="datetimeFigureOut">
              <a:rPr lang="en-US" smtClean="0"/>
              <a:pPr/>
              <a:t>4/22/2024</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D57F1E4F-1CFF-5643-939E-217C01CDF565}" type="slidenum">
              <a:rPr lang="en-US" smtClean="0"/>
              <a:pPr/>
              <a:t>‹N°›</a:t>
            </a:fld>
            <a:endParaRPr lang="en-US" dirty="0"/>
          </a:p>
        </p:txBody>
      </p:sp>
      <p:sp>
        <p:nvSpPr>
          <p:cNvPr id="11" name="Espace réservé du contenu 10"/>
          <p:cNvSpPr>
            <a:spLocks noGrp="1"/>
          </p:cNvSpPr>
          <p:nvPr>
            <p:ph sz="half" idx="2"/>
          </p:nvPr>
        </p:nvSpPr>
        <p:spPr>
          <a:xfrm>
            <a:off x="1219200" y="2247900"/>
            <a:ext cx="49784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6604000" y="2247900"/>
            <a:ext cx="49784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B61BEF0D-F0BB-DE4B-95CE-6DB70DBA9567}" type="datetimeFigureOut">
              <a:rPr lang="en-US" smtClean="0"/>
              <a:pPr/>
              <a:t>4/22/2024</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1BEF0D-F0BB-DE4B-95CE-6DB70DBA9567}" type="datetimeFigureOut">
              <a:rPr lang="en-US" smtClean="0"/>
              <a:pPr/>
              <a:t>4/22/2024</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219200" y="273050"/>
            <a:ext cx="10363200" cy="1143000"/>
          </a:xfrm>
        </p:spPr>
        <p:txBody>
          <a:bodyPr anchor="b" anchorCtr="0"/>
          <a:lstStyle>
            <a:lvl1pPr algn="l">
              <a:buNone/>
              <a:defRPr sz="4000" b="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B61BEF0D-F0BB-DE4B-95CE-6DB70DBA9567}" type="datetimeFigureOut">
              <a:rPr lang="en-US" smtClean="0"/>
              <a:pPr/>
              <a:t>4/22/2024</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11" name="Espace réservé du contenu 10"/>
          <p:cNvSpPr>
            <a:spLocks noGrp="1"/>
          </p:cNvSpPr>
          <p:nvPr>
            <p:ph sz="quarter" idx="1"/>
          </p:nvPr>
        </p:nvSpPr>
        <p:spPr>
          <a:xfrm>
            <a:off x="3962400" y="1600200"/>
            <a:ext cx="7620000" cy="44958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fr-FR" smtClean="0"/>
              <a:t>Modifiez le style du titre</a:t>
            </a:r>
            <a:endParaRPr kumimoji="0" lang="en-US"/>
          </a:p>
        </p:txBody>
      </p:sp>
      <p:sp>
        <p:nvSpPr>
          <p:cNvPr id="4" name="Espace réservé du texte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B61BEF0D-F0BB-DE4B-95CE-6DB70DBA9567}" type="datetimeFigureOut">
              <a:rPr lang="en-US" smtClean="0"/>
              <a:pPr/>
              <a:t>4/22/2024</a:t>
            </a:fld>
            <a:endParaRPr lang="en-US" dirty="0"/>
          </a:p>
        </p:txBody>
      </p:sp>
      <p:sp>
        <p:nvSpPr>
          <p:cNvPr id="6" name="Espace réservé du pied de page 5"/>
          <p:cNvSpPr>
            <a:spLocks noGrp="1"/>
          </p:cNvSpPr>
          <p:nvPr>
            <p:ph type="ftr" sz="quarter" idx="11"/>
          </p:nvPr>
        </p:nvSpPr>
        <p:spPr>
          <a:xfrm>
            <a:off x="1219200" y="6172200"/>
            <a:ext cx="5181600" cy="457200"/>
          </a:xfrm>
        </p:spPr>
        <p:txBody>
          <a:bodyPr/>
          <a:lstStyle/>
          <a:p>
            <a:endParaRPr lang="en-US" dirty="0"/>
          </a:p>
        </p:txBody>
      </p:sp>
      <p:sp>
        <p:nvSpPr>
          <p:cNvPr id="7" name="Espace réservé du numéro de diapositive 6"/>
          <p:cNvSpPr>
            <a:spLocks noGrp="1"/>
          </p:cNvSpPr>
          <p:nvPr>
            <p:ph type="sldNum" sz="quarter" idx="12"/>
          </p:nvPr>
        </p:nvSpPr>
        <p:spPr>
          <a:xfrm>
            <a:off x="195072" y="6208776"/>
            <a:ext cx="609600" cy="457200"/>
          </a:xfrm>
        </p:spPr>
        <p:txBody>
          <a:bodyPr/>
          <a:lstStyle/>
          <a:p>
            <a:fld id="{D57F1E4F-1CFF-5643-939E-217C01CDF565}" type="slidenum">
              <a:rPr lang="en-US" smtClean="0"/>
              <a:pPr/>
              <a:t>‹N°›</a:t>
            </a:fld>
            <a:endParaRPr lang="en-US" dirty="0"/>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6" y="4650477"/>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9" y="4773227"/>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91080" y="66678"/>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B61BEF0D-F0BB-DE4B-95CE-6DB70DBA9567}" type="datetimeFigureOut">
              <a:rPr lang="en-US" smtClean="0"/>
              <a:pPr/>
              <a:t>4/22/2024</a:t>
            </a:fld>
            <a:endParaRPr lang="en-US" dirty="0"/>
          </a:p>
        </p:txBody>
      </p:sp>
      <p:sp>
        <p:nvSpPr>
          <p:cNvPr id="3" name="Espace réservé du pied de page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Espace réservé du numéro de diapositive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4.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455" b="49874"/>
          <a:stretch/>
        </p:blipFill>
        <p:spPr bwMode="auto">
          <a:xfrm>
            <a:off x="-129817" y="0"/>
            <a:ext cx="123362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10" descr="LOGO FINAL"/>
          <p:cNvPicPr>
            <a:picLocks noChangeAspect="1" noChangeArrowheads="1"/>
          </p:cNvPicPr>
          <p:nvPr/>
        </p:nvPicPr>
        <p:blipFill>
          <a:blip r:embed="rId3"/>
          <a:srcRect/>
          <a:stretch>
            <a:fillRect/>
          </a:stretch>
        </p:blipFill>
        <p:spPr bwMode="auto">
          <a:xfrm>
            <a:off x="4461273" y="61534"/>
            <a:ext cx="3154032" cy="2165793"/>
          </a:xfrm>
          <a:prstGeom prst="rect">
            <a:avLst/>
          </a:prstGeom>
          <a:noFill/>
        </p:spPr>
      </p:pic>
      <p:sp>
        <p:nvSpPr>
          <p:cNvPr id="6" name="Text Box 4"/>
          <p:cNvSpPr txBox="1">
            <a:spLocks noChangeArrowheads="1"/>
          </p:cNvSpPr>
          <p:nvPr/>
        </p:nvSpPr>
        <p:spPr bwMode="auto">
          <a:xfrm>
            <a:off x="7888490" y="73408"/>
            <a:ext cx="3217916" cy="88580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latin typeface="Calibri" pitchFamily="34" charset="0"/>
                <a:ea typeface="Calibri" pitchFamily="34" charset="0"/>
                <a:cs typeface="Arabic Transparent"/>
              </a:rPr>
              <a:t> </a:t>
            </a:r>
            <a:r>
              <a:rPr kumimoji="0" lang="ar-DZ" sz="2400" b="0" i="0" u="none" strike="noStrike" cap="none" normalizeH="0" baseline="0" dirty="0" err="1" smtClean="0">
                <a:ln>
                  <a:noFill/>
                </a:ln>
                <a:solidFill>
                  <a:schemeClr val="tx1"/>
                </a:solidFill>
                <a:effectLst/>
                <a:latin typeface="Arabic Transparent"/>
                <a:ea typeface="Calibri" pitchFamily="34" charset="0"/>
                <a:cs typeface="Arial" pitchFamily="34" charset="0"/>
              </a:rPr>
              <a:t>المركزالجامعي</a:t>
            </a:r>
            <a:r>
              <a:rPr kumimoji="0" lang="ar-DZ" sz="2400" b="0" i="0" u="none" strike="noStrike" cap="none" normalizeH="0" baseline="0" dirty="0" smtClean="0">
                <a:ln>
                  <a:noFill/>
                </a:ln>
                <a:solidFill>
                  <a:schemeClr val="tx1"/>
                </a:solidFill>
                <a:effectLst/>
                <a:latin typeface="Arabic Transparent"/>
                <a:ea typeface="Calibri" pitchFamily="34" charset="0"/>
                <a:cs typeface="Arial" pitchFamily="34" charset="0"/>
              </a:rPr>
              <a:t> </a:t>
            </a:r>
            <a:r>
              <a:rPr kumimoji="0" lang="ar-DZ" sz="2400" b="0" i="0" u="none" strike="noStrike" cap="none" normalizeH="0" baseline="0" dirty="0">
                <a:ln>
                  <a:noFill/>
                </a:ln>
                <a:solidFill>
                  <a:schemeClr val="tx1"/>
                </a:solidFill>
                <a:effectLst/>
                <a:latin typeface="Arabic Transparent"/>
                <a:ea typeface="Calibri" pitchFamily="34" charset="0"/>
                <a:cs typeface="Arial" pitchFamily="34" charset="0"/>
              </a:rPr>
              <a:t>عبد الحفيظ </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err="1">
                <a:ln>
                  <a:noFill/>
                </a:ln>
                <a:solidFill>
                  <a:schemeClr val="tx1"/>
                </a:solidFill>
                <a:effectLst/>
                <a:latin typeface="Arabic Transparent"/>
                <a:ea typeface="Calibri" pitchFamily="34" charset="0"/>
                <a:cs typeface="Arial" pitchFamily="34" charset="0"/>
              </a:rPr>
              <a:t>بوالصوف</a:t>
            </a:r>
            <a:r>
              <a:rPr kumimoji="0" lang="ar-DZ" sz="2400" b="0" i="0" u="none" strike="noStrike" cap="none" normalizeH="0" baseline="0" dirty="0">
                <a:ln>
                  <a:noFill/>
                </a:ln>
                <a:solidFill>
                  <a:schemeClr val="tx1"/>
                </a:solidFill>
                <a:effectLst/>
                <a:latin typeface="Arabic Transparent"/>
                <a:ea typeface="Calibri" pitchFamily="34" charset="0"/>
                <a:cs typeface="Arial" pitchFamily="34" charset="0"/>
              </a:rPr>
              <a:t> ميلة</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7" name="Text Box 5"/>
          <p:cNvSpPr txBox="1">
            <a:spLocks noChangeArrowheads="1"/>
          </p:cNvSpPr>
          <p:nvPr/>
        </p:nvSpPr>
        <p:spPr bwMode="auto">
          <a:xfrm>
            <a:off x="540328" y="30523"/>
            <a:ext cx="2757071" cy="92869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itchFamily="34" charset="0"/>
                <a:ea typeface="Calibri" pitchFamily="34" charset="0"/>
                <a:cs typeface="Arial" pitchFamily="34" charset="0"/>
              </a:rPr>
              <a:t>Université de</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Abdelhafid Boussouf </a:t>
            </a:r>
            <a:r>
              <a:rPr kumimoji="0" lang="fr-FR"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Mila</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Arial" pitchFamily="34" charset="0"/>
              <a:cs typeface="Arial" pitchFamily="34" charset="0"/>
            </a:endParaRPr>
          </a:p>
        </p:txBody>
      </p:sp>
      <p:sp>
        <p:nvSpPr>
          <p:cNvPr id="8" name="Line 9"/>
          <p:cNvSpPr>
            <a:spLocks noChangeShapeType="1"/>
          </p:cNvSpPr>
          <p:nvPr/>
        </p:nvSpPr>
        <p:spPr bwMode="auto">
          <a:xfrm>
            <a:off x="540328" y="2012369"/>
            <a:ext cx="10423117" cy="32463"/>
          </a:xfrm>
          <a:prstGeom prst="line">
            <a:avLst/>
          </a:prstGeom>
          <a:noFill/>
          <a:ln w="57150">
            <a:solidFill>
              <a:srgbClr val="666699"/>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 name="Text Box 6"/>
          <p:cNvSpPr txBox="1">
            <a:spLocks noChangeArrowheads="1"/>
          </p:cNvSpPr>
          <p:nvPr/>
        </p:nvSpPr>
        <p:spPr bwMode="auto">
          <a:xfrm>
            <a:off x="7615305" y="960447"/>
            <a:ext cx="4614467" cy="64294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Simplified Arabic Fixed" pitchFamily="49" charset="-78"/>
                <a:ea typeface="Calibri" pitchFamily="34" charset="0"/>
                <a:cs typeface="Simplified Arabic Fixed" pitchFamily="49" charset="-78"/>
              </a:rPr>
              <a:t>Institut des Sciences et</a:t>
            </a:r>
            <a:r>
              <a:rPr kumimoji="0" lang="fr-FR" b="1" i="0" u="none" strike="noStrike" cap="none" normalizeH="0" dirty="0" smtClean="0">
                <a:ln>
                  <a:noFill/>
                </a:ln>
                <a:solidFill>
                  <a:schemeClr val="tx1"/>
                </a:solidFill>
                <a:effectLst/>
                <a:latin typeface="Simplified Arabic Fixed" pitchFamily="49" charset="-78"/>
                <a:ea typeface="Calibri" pitchFamily="34" charset="0"/>
                <a:cs typeface="Simplified Arabic Fixed" pitchFamily="49" charset="-78"/>
              </a:rPr>
              <a:t> Technologie</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sp>
        <p:nvSpPr>
          <p:cNvPr id="10" name="Text Box 7"/>
          <p:cNvSpPr txBox="1">
            <a:spLocks noChangeArrowheads="1"/>
          </p:cNvSpPr>
          <p:nvPr/>
        </p:nvSpPr>
        <p:spPr bwMode="auto">
          <a:xfrm>
            <a:off x="2663" y="766702"/>
            <a:ext cx="3934855" cy="8572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lang="ar-DZ" sz="2400" b="1" dirty="0">
              <a:solidFill>
                <a:schemeClr val="bg1"/>
              </a:solidFill>
              <a:latin typeface="Palace Script MT" pitchFamily="66" charset="0"/>
              <a:cs typeface="Simplified Arabic Fixed" pitchFamily="49"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mj-lt"/>
                <a:cs typeface="Simplified Arabic Fixed" pitchFamily="49" charset="-78"/>
              </a:rPr>
              <a:t>1</a:t>
            </a:r>
            <a:r>
              <a:rPr kumimoji="0" lang="fr-FR" sz="2400" b="1" i="0" u="none" strike="noStrike" cap="none" normalizeH="0" baseline="30000" dirty="0" smtClean="0">
                <a:ln>
                  <a:noFill/>
                </a:ln>
                <a:solidFill>
                  <a:schemeClr val="bg1"/>
                </a:solidFill>
                <a:effectLst/>
                <a:latin typeface="+mj-lt"/>
                <a:cs typeface="Simplified Arabic Fixed" pitchFamily="49" charset="-78"/>
              </a:rPr>
              <a:t>ère</a:t>
            </a:r>
            <a:r>
              <a:rPr kumimoji="0" lang="fr-FR" sz="2400" b="1" i="0" u="none" strike="noStrike" cap="none" normalizeH="0" baseline="0" dirty="0" smtClean="0">
                <a:ln>
                  <a:noFill/>
                </a:ln>
                <a:solidFill>
                  <a:schemeClr val="bg1"/>
                </a:solidFill>
                <a:effectLst/>
                <a:latin typeface="+mj-lt"/>
                <a:cs typeface="Simplified Arabic Fixed" pitchFamily="49" charset="-78"/>
              </a:rPr>
              <a:t> Année Master électromécanique</a:t>
            </a:r>
            <a:endParaRPr kumimoji="0" lang="fr-FR" sz="2400" b="0" i="0" u="none" strike="noStrike" cap="none" normalizeH="0" baseline="0" dirty="0">
              <a:ln>
                <a:noFill/>
              </a:ln>
              <a:solidFill>
                <a:schemeClr val="bg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1011383" y="21018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2" name="Rectangle 12"/>
          <p:cNvSpPr>
            <a:spLocks noChangeArrowheads="1"/>
          </p:cNvSpPr>
          <p:nvPr/>
        </p:nvSpPr>
        <p:spPr bwMode="auto">
          <a:xfrm>
            <a:off x="1011383" y="390390"/>
            <a:ext cx="184731"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Arial" pitchFamily="34" charset="0"/>
                <a:cs typeface="Arial" pitchFamily="34" charset="0"/>
              </a:rPr>
              <a:t/>
            </a:r>
            <a:br>
              <a:rPr kumimoji="0" lang="fr-FR" sz="1800" b="0" i="0" u="none" strike="noStrike" cap="none" normalizeH="0" baseline="0">
                <a:ln>
                  <a:noFill/>
                </a:ln>
                <a:solidFill>
                  <a:schemeClr val="tx1"/>
                </a:solidFill>
                <a:effectLst/>
                <a:latin typeface="Arial" pitchFamily="34" charset="0"/>
                <a:cs typeface="Arial" pitchFamily="34" charset="0"/>
              </a:rPr>
            </a:br>
            <a:endParaRPr kumimoji="0" lang="fr-FR"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13"/>
          <p:cNvSpPr>
            <a:spLocks noChangeArrowheads="1"/>
          </p:cNvSpPr>
          <p:nvPr/>
        </p:nvSpPr>
        <p:spPr bwMode="auto">
          <a:xfrm>
            <a:off x="1011383" y="757491"/>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4" name="Rectangle 14"/>
          <p:cNvSpPr>
            <a:spLocks noChangeArrowheads="1"/>
          </p:cNvSpPr>
          <p:nvPr/>
        </p:nvSpPr>
        <p:spPr bwMode="auto">
          <a:xfrm>
            <a:off x="1011383" y="895989"/>
            <a:ext cx="34336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5"/>
          <p:cNvSpPr/>
          <p:nvPr/>
        </p:nvSpPr>
        <p:spPr>
          <a:xfrm>
            <a:off x="2742387" y="4641784"/>
            <a:ext cx="6247234" cy="1077218"/>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3200" b="1" dirty="0" smtClean="0">
                <a:latin typeface="Comic Sans MS" pitchFamily="66" charset="0"/>
              </a:rPr>
              <a:t>Chapitre 03: Commande des machines asynchrones</a:t>
            </a:r>
            <a:endParaRPr lang="fr-FR" sz="3200" dirty="0">
              <a:latin typeface="Comic Sans MS" pitchFamily="66" charset="0"/>
            </a:endParaRPr>
          </a:p>
        </p:txBody>
      </p:sp>
      <p:sp>
        <p:nvSpPr>
          <p:cNvPr id="17" name="Text Box 7"/>
          <p:cNvSpPr txBox="1">
            <a:spLocks noChangeArrowheads="1"/>
          </p:cNvSpPr>
          <p:nvPr/>
        </p:nvSpPr>
        <p:spPr bwMode="auto">
          <a:xfrm>
            <a:off x="8729309" y="6357934"/>
            <a:ext cx="3500463" cy="5000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lang="fr-FR" sz="2400" b="1" dirty="0">
                <a:latin typeface="Times New Roman" pitchFamily="18" charset="0"/>
                <a:cs typeface="Times New Roman" pitchFamily="18" charset="0"/>
              </a:rPr>
              <a:t>Dr: </a:t>
            </a:r>
            <a:r>
              <a:rPr lang="fr-FR" sz="2400" b="1" dirty="0" smtClean="0">
                <a:latin typeface="Times New Roman" pitchFamily="18" charset="0"/>
                <a:cs typeface="Times New Roman" pitchFamily="18" charset="0"/>
              </a:rPr>
              <a:t>HIMOUR Kamal</a:t>
            </a:r>
            <a:endParaRPr kumimoji="0" lang="fr-FR"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sp>
        <p:nvSpPr>
          <p:cNvPr id="19" name="Rectangle 18"/>
          <p:cNvSpPr/>
          <p:nvPr/>
        </p:nvSpPr>
        <p:spPr>
          <a:xfrm>
            <a:off x="1796015" y="2767280"/>
            <a:ext cx="7717609" cy="1323439"/>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4000" b="1" dirty="0" smtClean="0">
                <a:latin typeface="Comic Sans MS" pitchFamily="66" charset="0"/>
              </a:rPr>
              <a:t>Cours: Commande des machines électriques</a:t>
            </a:r>
            <a:endParaRPr lang="fr-FR" sz="4000" dirty="0">
              <a:latin typeface="Comic Sans MS" pitchFamily="66" charset="0"/>
            </a:endParaRPr>
          </a:p>
        </p:txBody>
      </p:sp>
    </p:spTree>
    <p:extLst>
      <p:ext uri="{BB962C8B-B14F-4D97-AF65-F5344CB8AC3E}">
        <p14:creationId xmlns:p14="http://schemas.microsoft.com/office/powerpoint/2010/main" val="48700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250" fill="hold"/>
                                        <p:tgtEl>
                                          <p:spTgt spid="16"/>
                                        </p:tgtEl>
                                        <p:attrNameLst>
                                          <p:attrName>ppt_x</p:attrName>
                                        </p:attrNameLst>
                                      </p:cBhvr>
                                      <p:tavLst>
                                        <p:tav tm="0">
                                          <p:val>
                                            <p:strVal val="#ppt_x"/>
                                          </p:val>
                                        </p:tav>
                                        <p:tav tm="100000">
                                          <p:val>
                                            <p:strVal val="#ppt_x"/>
                                          </p:val>
                                        </p:tav>
                                      </p:tavLst>
                                    </p:anim>
                                    <p:anim calcmode="lin" valueType="num">
                                      <p:cBhvr additive="base">
                                        <p:cTn id="8" dur="125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250" fill="hold"/>
                                        <p:tgtEl>
                                          <p:spTgt spid="19"/>
                                        </p:tgtEl>
                                        <p:attrNameLst>
                                          <p:attrName>ppt_x</p:attrName>
                                        </p:attrNameLst>
                                      </p:cBhvr>
                                      <p:tavLst>
                                        <p:tav tm="0">
                                          <p:val>
                                            <p:strVal val="#ppt_x"/>
                                          </p:val>
                                        </p:tav>
                                        <p:tav tm="100000">
                                          <p:val>
                                            <p:strVal val="#ppt_x"/>
                                          </p:val>
                                        </p:tav>
                                      </p:tavLst>
                                    </p:anim>
                                    <p:anim calcmode="lin" valueType="num">
                                      <p:cBhvr additive="base">
                                        <p:cTn id="14" dur="12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34" y="64168"/>
            <a:ext cx="114219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fr-FR" sz="2400" b="1" dirty="0" smtClean="0">
                <a:solidFill>
                  <a:prstClr val="black"/>
                </a:solidFill>
                <a:latin typeface="Times New Roman" pitchFamily="18" charset="0"/>
                <a:cs typeface="Times New Roman" pitchFamily="18" charset="0"/>
              </a:rPr>
              <a:t>II. Principe de la commande vectorielle</a:t>
            </a:r>
            <a:endParaRPr lang="fr-FR" sz="2400" b="1" dirty="0">
              <a:latin typeface="Times New Roman" pitchFamily="18" charset="0"/>
              <a:cs typeface="Times New Roman" pitchFamily="18" charset="0"/>
            </a:endParaRPr>
          </a:p>
        </p:txBody>
      </p:sp>
      <p:sp>
        <p:nvSpPr>
          <p:cNvPr id="5" name="Rectangle 4"/>
          <p:cNvSpPr/>
          <p:nvPr/>
        </p:nvSpPr>
        <p:spPr>
          <a:xfrm>
            <a:off x="209549" y="762120"/>
            <a:ext cx="6096000" cy="461665"/>
          </a:xfrm>
          <a:prstGeom prst="rect">
            <a:avLst/>
          </a:prstGeom>
        </p:spPr>
        <p:txBody>
          <a:bodyPr>
            <a:spAutoFit/>
          </a:bodyPr>
          <a:lstStyle/>
          <a:p>
            <a:r>
              <a:rPr lang="fr-FR" sz="2400" b="1" dirty="0">
                <a:solidFill>
                  <a:srgbClr val="000000"/>
                </a:solidFill>
                <a:latin typeface="Times New Roman" panose="02020603050405020304" pitchFamily="18" charset="0"/>
              </a:rPr>
              <a:t>Découplage par compensation</a:t>
            </a:r>
            <a:r>
              <a:rPr lang="fr-FR" sz="2400" dirty="0"/>
              <a:t> </a:t>
            </a:r>
          </a:p>
        </p:txBody>
      </p:sp>
      <p:pic>
        <p:nvPicPr>
          <p:cNvPr id="10" name="Image 9"/>
          <p:cNvPicPr>
            <a:picLocks noChangeAspect="1"/>
          </p:cNvPicPr>
          <p:nvPr/>
        </p:nvPicPr>
        <p:blipFill>
          <a:blip r:embed="rId2"/>
          <a:stretch>
            <a:fillRect/>
          </a:stretch>
        </p:blipFill>
        <p:spPr>
          <a:xfrm>
            <a:off x="209549" y="1337267"/>
            <a:ext cx="4413291" cy="1366486"/>
          </a:xfrm>
          <a:prstGeom prst="rect">
            <a:avLst/>
          </a:prstGeom>
        </p:spPr>
      </p:pic>
      <p:sp>
        <p:nvSpPr>
          <p:cNvPr id="2" name="Rectangle 1"/>
          <p:cNvSpPr/>
          <p:nvPr/>
        </p:nvSpPr>
        <p:spPr>
          <a:xfrm>
            <a:off x="3657600" y="1480137"/>
            <a:ext cx="3543300" cy="369332"/>
          </a:xfrm>
          <a:prstGeom prst="rect">
            <a:avLst/>
          </a:prstGeom>
        </p:spPr>
        <p:txBody>
          <a:bodyPr wrap="square">
            <a:spAutoFit/>
          </a:bodyPr>
          <a:lstStyle/>
          <a:p>
            <a:r>
              <a:rPr lang="fr-FR" b="1" dirty="0" smtClean="0">
                <a:solidFill>
                  <a:srgbClr val="FF0000"/>
                </a:solidFill>
                <a:latin typeface="Times New Roman" panose="02020603050405020304" pitchFamily="18" charset="0"/>
              </a:rPr>
              <a:t>Opérateur </a:t>
            </a:r>
            <a:r>
              <a:rPr lang="fr-FR" b="1" dirty="0">
                <a:solidFill>
                  <a:srgbClr val="FF0000"/>
                </a:solidFill>
                <a:latin typeface="Times New Roman" panose="02020603050405020304" pitchFamily="18" charset="0"/>
              </a:rPr>
              <a:t>de Laplace « S » =</a:t>
            </a:r>
            <a:r>
              <a:rPr lang="fr-FR" b="1" dirty="0" smtClean="0">
                <a:solidFill>
                  <a:srgbClr val="FF0000"/>
                </a:solidFill>
                <a:latin typeface="Times New Roman" panose="02020603050405020304" pitchFamily="18" charset="0"/>
              </a:rPr>
              <a:t>d/</a:t>
            </a:r>
            <a:r>
              <a:rPr lang="fr-FR" b="1" dirty="0" err="1" smtClean="0">
                <a:solidFill>
                  <a:srgbClr val="FF0000"/>
                </a:solidFill>
                <a:latin typeface="Times New Roman" panose="02020603050405020304" pitchFamily="18" charset="0"/>
              </a:rPr>
              <a:t>dt</a:t>
            </a:r>
            <a:endParaRPr lang="fr-FR" b="1" dirty="0">
              <a:solidFill>
                <a:srgbClr val="FF0000"/>
              </a:solidFill>
            </a:endParaRPr>
          </a:p>
        </p:txBody>
      </p:sp>
      <p:cxnSp>
        <p:nvCxnSpPr>
          <p:cNvPr id="6" name="Connecteur droit avec flèche 5"/>
          <p:cNvCxnSpPr/>
          <p:nvPr/>
        </p:nvCxnSpPr>
        <p:spPr>
          <a:xfrm>
            <a:off x="3543300" y="1992338"/>
            <a:ext cx="3771900" cy="563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a:blip r:embed="rId3"/>
          <a:stretch>
            <a:fillRect/>
          </a:stretch>
        </p:blipFill>
        <p:spPr>
          <a:xfrm>
            <a:off x="7315200" y="1425401"/>
            <a:ext cx="4752975" cy="1246562"/>
          </a:xfrm>
          <a:prstGeom prst="rect">
            <a:avLst/>
          </a:prstGeom>
        </p:spPr>
      </p:pic>
      <p:pic>
        <p:nvPicPr>
          <p:cNvPr id="13" name="Image 12"/>
          <p:cNvPicPr>
            <a:picLocks noChangeAspect="1"/>
          </p:cNvPicPr>
          <p:nvPr/>
        </p:nvPicPr>
        <p:blipFill>
          <a:blip r:embed="rId4"/>
          <a:stretch>
            <a:fillRect/>
          </a:stretch>
        </p:blipFill>
        <p:spPr>
          <a:xfrm>
            <a:off x="3184565" y="3120479"/>
            <a:ext cx="5645110" cy="2861220"/>
          </a:xfrm>
          <a:prstGeom prst="rect">
            <a:avLst/>
          </a:prstGeom>
        </p:spPr>
      </p:pic>
      <p:sp>
        <p:nvSpPr>
          <p:cNvPr id="14" name="Flèche courbée vers la gauche 13"/>
          <p:cNvSpPr/>
          <p:nvPr/>
        </p:nvSpPr>
        <p:spPr>
          <a:xfrm>
            <a:off x="9915525" y="2781300"/>
            <a:ext cx="1409700" cy="231271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6" name="Image 15"/>
          <p:cNvPicPr>
            <a:picLocks noChangeAspect="1"/>
          </p:cNvPicPr>
          <p:nvPr/>
        </p:nvPicPr>
        <p:blipFill>
          <a:blip r:embed="rId5"/>
          <a:stretch>
            <a:fillRect/>
          </a:stretch>
        </p:blipFill>
        <p:spPr>
          <a:xfrm>
            <a:off x="866451" y="5981699"/>
            <a:ext cx="3572197" cy="772367"/>
          </a:xfrm>
          <a:prstGeom prst="rect">
            <a:avLst/>
          </a:prstGeom>
        </p:spPr>
      </p:pic>
      <p:sp>
        <p:nvSpPr>
          <p:cNvPr id="17" name="Rectangle 16"/>
          <p:cNvSpPr/>
          <p:nvPr/>
        </p:nvSpPr>
        <p:spPr>
          <a:xfrm>
            <a:off x="4448175" y="6137049"/>
            <a:ext cx="7620000" cy="461665"/>
          </a:xfrm>
          <a:prstGeom prst="rect">
            <a:avLst/>
          </a:prstGeom>
        </p:spPr>
        <p:txBody>
          <a:bodyPr wrap="square">
            <a:spAutoFit/>
          </a:bodyPr>
          <a:lstStyle/>
          <a:p>
            <a:r>
              <a:rPr lang="fr-FR" sz="2400" b="1" dirty="0">
                <a:solidFill>
                  <a:srgbClr val="FF0000"/>
                </a:solidFill>
              </a:rPr>
              <a:t>correspondent aux termes de couplage entre les axes d-q </a:t>
            </a:r>
          </a:p>
        </p:txBody>
      </p:sp>
      <p:sp>
        <p:nvSpPr>
          <p:cNvPr id="3" name="Ellipse 2"/>
          <p:cNvSpPr/>
          <p:nvPr/>
        </p:nvSpPr>
        <p:spPr>
          <a:xfrm>
            <a:off x="9647847" y="1137655"/>
            <a:ext cx="1367682" cy="7924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9647847" y="1911290"/>
            <a:ext cx="2420328" cy="7924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95416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34" y="64168"/>
            <a:ext cx="114219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fr-FR" sz="2400" b="1" dirty="0" smtClean="0">
                <a:solidFill>
                  <a:prstClr val="black"/>
                </a:solidFill>
                <a:latin typeface="Times New Roman" pitchFamily="18" charset="0"/>
                <a:cs typeface="Times New Roman" pitchFamily="18" charset="0"/>
              </a:rPr>
              <a:t>II. Principe de la commande vectorielle</a:t>
            </a:r>
            <a:endParaRPr lang="fr-FR" sz="2400" b="1" dirty="0">
              <a:latin typeface="Times New Roman" pitchFamily="18" charset="0"/>
              <a:cs typeface="Times New Roman" pitchFamily="18" charset="0"/>
            </a:endParaRPr>
          </a:p>
        </p:txBody>
      </p:sp>
      <p:sp>
        <p:nvSpPr>
          <p:cNvPr id="5" name="Rectangle 4"/>
          <p:cNvSpPr/>
          <p:nvPr/>
        </p:nvSpPr>
        <p:spPr>
          <a:xfrm>
            <a:off x="209549" y="762120"/>
            <a:ext cx="6096000" cy="461665"/>
          </a:xfrm>
          <a:prstGeom prst="rect">
            <a:avLst/>
          </a:prstGeom>
        </p:spPr>
        <p:txBody>
          <a:bodyPr>
            <a:spAutoFit/>
          </a:bodyPr>
          <a:lstStyle/>
          <a:p>
            <a:r>
              <a:rPr lang="fr-FR" sz="2400" b="1" dirty="0">
                <a:solidFill>
                  <a:srgbClr val="000000"/>
                </a:solidFill>
                <a:latin typeface="Times New Roman" panose="02020603050405020304" pitchFamily="18" charset="0"/>
              </a:rPr>
              <a:t>Découplage par compensation</a:t>
            </a:r>
            <a:r>
              <a:rPr lang="fr-FR" sz="2400" dirty="0"/>
              <a:t> </a:t>
            </a:r>
          </a:p>
        </p:txBody>
      </p:sp>
      <p:sp>
        <p:nvSpPr>
          <p:cNvPr id="3" name="Rectangle 2"/>
          <p:cNvSpPr/>
          <p:nvPr/>
        </p:nvSpPr>
        <p:spPr>
          <a:xfrm>
            <a:off x="396833" y="1138060"/>
            <a:ext cx="11421977" cy="830997"/>
          </a:xfrm>
          <a:prstGeom prst="rect">
            <a:avLst/>
          </a:prstGeom>
        </p:spPr>
        <p:txBody>
          <a:bodyPr wrap="square">
            <a:spAutoFit/>
          </a:bodyPr>
          <a:lstStyle/>
          <a:p>
            <a:r>
              <a:rPr lang="fr-FR" sz="2400" dirty="0">
                <a:solidFill>
                  <a:srgbClr val="000000"/>
                </a:solidFill>
                <a:latin typeface="Times New Roman" panose="02020603050405020304" pitchFamily="18" charset="0"/>
              </a:rPr>
              <a:t>Des tensions identiques et de signes opposés sont ajoutées à la sortie des régulateurs de manière à séparer les boucles de régulation d’axe d et q</a:t>
            </a:r>
            <a:r>
              <a:rPr lang="fr-FR" sz="2400" dirty="0"/>
              <a:t> </a:t>
            </a:r>
          </a:p>
        </p:txBody>
      </p:sp>
      <p:pic>
        <p:nvPicPr>
          <p:cNvPr id="15" name="Image 14"/>
          <p:cNvPicPr>
            <a:picLocks noChangeAspect="1"/>
          </p:cNvPicPr>
          <p:nvPr/>
        </p:nvPicPr>
        <p:blipFill>
          <a:blip r:embed="rId2"/>
          <a:stretch>
            <a:fillRect/>
          </a:stretch>
        </p:blipFill>
        <p:spPr>
          <a:xfrm>
            <a:off x="209549" y="3493292"/>
            <a:ext cx="4029076" cy="2495551"/>
          </a:xfrm>
          <a:prstGeom prst="rect">
            <a:avLst/>
          </a:prstGeom>
        </p:spPr>
      </p:pic>
      <p:pic>
        <p:nvPicPr>
          <p:cNvPr id="4" name="Image 3"/>
          <p:cNvPicPr>
            <a:picLocks noChangeAspect="1"/>
          </p:cNvPicPr>
          <p:nvPr/>
        </p:nvPicPr>
        <p:blipFill>
          <a:blip r:embed="rId3"/>
          <a:stretch>
            <a:fillRect/>
          </a:stretch>
        </p:blipFill>
        <p:spPr>
          <a:xfrm>
            <a:off x="4478659" y="3493292"/>
            <a:ext cx="7537128" cy="2757486"/>
          </a:xfrm>
          <a:prstGeom prst="rect">
            <a:avLst/>
          </a:prstGeom>
        </p:spPr>
      </p:pic>
      <p:sp>
        <p:nvSpPr>
          <p:cNvPr id="8" name="Flèche courbée vers le bas 7"/>
          <p:cNvSpPr/>
          <p:nvPr/>
        </p:nvSpPr>
        <p:spPr>
          <a:xfrm>
            <a:off x="3028950" y="2280169"/>
            <a:ext cx="5114925" cy="98875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553318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34" y="64168"/>
            <a:ext cx="114219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fr-FR" sz="2400" b="1" dirty="0" smtClean="0">
                <a:solidFill>
                  <a:prstClr val="black"/>
                </a:solidFill>
                <a:latin typeface="Times New Roman" pitchFamily="18" charset="0"/>
                <a:cs typeface="Times New Roman" pitchFamily="18" charset="0"/>
              </a:rPr>
              <a:t>II. Principe de la commande vectorielle</a:t>
            </a:r>
            <a:endParaRPr lang="fr-FR" sz="2400" b="1" dirty="0">
              <a:latin typeface="Times New Roman" pitchFamily="18" charset="0"/>
              <a:cs typeface="Times New Roman" pitchFamily="18" charset="0"/>
            </a:endParaRPr>
          </a:p>
        </p:txBody>
      </p:sp>
      <p:sp>
        <p:nvSpPr>
          <p:cNvPr id="5" name="Rectangle 4"/>
          <p:cNvSpPr/>
          <p:nvPr/>
        </p:nvSpPr>
        <p:spPr>
          <a:xfrm>
            <a:off x="2019299" y="790695"/>
            <a:ext cx="8010526" cy="461665"/>
          </a:xfrm>
          <a:prstGeom prst="rect">
            <a:avLst/>
          </a:prstGeom>
        </p:spPr>
        <p:txBody>
          <a:bodyPr wrap="square">
            <a:spAutoFit/>
          </a:bodyPr>
          <a:lstStyle/>
          <a:p>
            <a:r>
              <a:rPr lang="fr-FR" sz="2400" b="1" dirty="0" smtClean="0">
                <a:solidFill>
                  <a:srgbClr val="000000"/>
                </a:solidFill>
                <a:latin typeface="Times New Roman" panose="02020603050405020304" pitchFamily="18" charset="0"/>
              </a:rPr>
              <a:t>Commande vectorielle à flux rotorique orienté FOC</a:t>
            </a:r>
            <a:endParaRPr lang="fr-FR" sz="2400" dirty="0"/>
          </a:p>
        </p:txBody>
      </p:sp>
      <p:graphicFrame>
        <p:nvGraphicFramePr>
          <p:cNvPr id="2" name="Diagramme 1"/>
          <p:cNvGraphicFramePr/>
          <p:nvPr>
            <p:extLst>
              <p:ext uri="{D42A27DB-BD31-4B8C-83A1-F6EECF244321}">
                <p14:modId xmlns:p14="http://schemas.microsoft.com/office/powerpoint/2010/main" val="1013760303"/>
              </p:ext>
            </p:extLst>
          </p:nvPr>
        </p:nvGraphicFramePr>
        <p:xfrm>
          <a:off x="2470149" y="1447800"/>
          <a:ext cx="8536833" cy="4505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559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34" y="64168"/>
            <a:ext cx="114219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fr-FR" sz="2400" b="1" dirty="0" smtClean="0">
                <a:solidFill>
                  <a:prstClr val="black"/>
                </a:solidFill>
                <a:latin typeface="Times New Roman" pitchFamily="18" charset="0"/>
                <a:cs typeface="Times New Roman" pitchFamily="18" charset="0"/>
              </a:rPr>
              <a:t>III. Commande vectorielle Directe</a:t>
            </a:r>
            <a:endParaRPr lang="fr-FR" sz="2400" b="1" dirty="0">
              <a:latin typeface="Times New Roman" pitchFamily="18" charset="0"/>
              <a:cs typeface="Times New Roman" pitchFamily="18" charset="0"/>
            </a:endParaRPr>
          </a:p>
        </p:txBody>
      </p:sp>
      <p:pic>
        <p:nvPicPr>
          <p:cNvPr id="3" name="Image 2"/>
          <p:cNvPicPr>
            <a:picLocks noChangeAspect="1"/>
          </p:cNvPicPr>
          <p:nvPr/>
        </p:nvPicPr>
        <p:blipFill>
          <a:blip r:embed="rId2"/>
          <a:stretch>
            <a:fillRect/>
          </a:stretch>
        </p:blipFill>
        <p:spPr>
          <a:xfrm>
            <a:off x="537698" y="685800"/>
            <a:ext cx="11140248" cy="4595812"/>
          </a:xfrm>
          <a:prstGeom prst="rect">
            <a:avLst/>
          </a:prstGeom>
        </p:spPr>
      </p:pic>
      <p:sp>
        <p:nvSpPr>
          <p:cNvPr id="4" name="Rectangle 3"/>
          <p:cNvSpPr/>
          <p:nvPr/>
        </p:nvSpPr>
        <p:spPr>
          <a:xfrm>
            <a:off x="892133" y="5281612"/>
            <a:ext cx="10677526" cy="1200329"/>
          </a:xfrm>
          <a:prstGeom prst="rect">
            <a:avLst/>
          </a:prstGeom>
        </p:spPr>
        <p:txBody>
          <a:bodyPr wrap="square">
            <a:spAutoFit/>
          </a:bodyPr>
          <a:lstStyle/>
          <a:p>
            <a:r>
              <a:rPr lang="fr-FR" sz="2400" dirty="0" smtClean="0">
                <a:solidFill>
                  <a:srgbClr val="000000"/>
                </a:solidFill>
                <a:latin typeface="Times New Roman" panose="02020603050405020304" pitchFamily="18" charset="0"/>
              </a:rPr>
              <a:t>La position et e </a:t>
            </a:r>
            <a:r>
              <a:rPr lang="fr-FR" sz="2400" dirty="0">
                <a:solidFill>
                  <a:srgbClr val="000000"/>
                </a:solidFill>
                <a:latin typeface="Times New Roman" panose="02020603050405020304" pitchFamily="18" charset="0"/>
              </a:rPr>
              <a:t>module du flux sont obtenus à partir de la mesure des courants statoriques et la position (vitesse) du rotor.</a:t>
            </a:r>
            <a:r>
              <a:rPr lang="fr-FR" sz="2400" dirty="0"/>
              <a:t> </a:t>
            </a:r>
            <a:br>
              <a:rPr lang="fr-FR" sz="2400" dirty="0"/>
            </a:br>
            <a:endParaRPr lang="fr-FR" sz="2400" dirty="0"/>
          </a:p>
        </p:txBody>
      </p:sp>
    </p:spTree>
    <p:extLst>
      <p:ext uri="{BB962C8B-B14F-4D97-AF65-F5344CB8AC3E}">
        <p14:creationId xmlns:p14="http://schemas.microsoft.com/office/powerpoint/2010/main" val="3998595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34" y="64168"/>
            <a:ext cx="114219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fr-FR" sz="2400" b="1" dirty="0" smtClean="0">
                <a:solidFill>
                  <a:prstClr val="black"/>
                </a:solidFill>
                <a:latin typeface="Times New Roman" pitchFamily="18" charset="0"/>
                <a:cs typeface="Times New Roman" pitchFamily="18" charset="0"/>
              </a:rPr>
              <a:t>III. Commande vectorielle Directe</a:t>
            </a:r>
            <a:endParaRPr lang="fr-FR" sz="2400" b="1" dirty="0">
              <a:latin typeface="Times New Roman" pitchFamily="18" charset="0"/>
              <a:cs typeface="Times New Roman" pitchFamily="18" charset="0"/>
            </a:endParaRPr>
          </a:p>
        </p:txBody>
      </p:sp>
      <p:pic>
        <p:nvPicPr>
          <p:cNvPr id="5" name="Image 4"/>
          <p:cNvPicPr>
            <a:picLocks noChangeAspect="1"/>
          </p:cNvPicPr>
          <p:nvPr/>
        </p:nvPicPr>
        <p:blipFill>
          <a:blip r:embed="rId2"/>
          <a:stretch>
            <a:fillRect/>
          </a:stretch>
        </p:blipFill>
        <p:spPr>
          <a:xfrm>
            <a:off x="2446464" y="1731294"/>
            <a:ext cx="5905245" cy="2193006"/>
          </a:xfrm>
          <a:prstGeom prst="rect">
            <a:avLst/>
          </a:prstGeom>
        </p:spPr>
      </p:pic>
      <p:sp>
        <p:nvSpPr>
          <p:cNvPr id="2" name="Rectangle 1"/>
          <p:cNvSpPr/>
          <p:nvPr/>
        </p:nvSpPr>
        <p:spPr>
          <a:xfrm>
            <a:off x="790575" y="900410"/>
            <a:ext cx="11028236" cy="1200329"/>
          </a:xfrm>
          <a:prstGeom prst="rect">
            <a:avLst/>
          </a:prstGeom>
        </p:spPr>
        <p:txBody>
          <a:bodyPr wrap="square">
            <a:spAutoFit/>
          </a:bodyPr>
          <a:lstStyle/>
          <a:p>
            <a:r>
              <a:rPr lang="fr-FR" sz="2400" dirty="0">
                <a:solidFill>
                  <a:srgbClr val="000000"/>
                </a:solidFill>
                <a:latin typeface="Times New Roman" panose="02020603050405020304" pitchFamily="18" charset="0"/>
              </a:rPr>
              <a:t>Les estimateurs sont basés sur les équations statiques et dynamiques de la machine à induction, </a:t>
            </a:r>
            <a:r>
              <a:rPr lang="fr-FR" sz="2400" dirty="0"/>
              <a:t/>
            </a:r>
            <a:br>
              <a:rPr lang="fr-FR" sz="2400" dirty="0"/>
            </a:br>
            <a:endParaRPr lang="fr-FR" sz="2400" dirty="0"/>
          </a:p>
        </p:txBody>
      </p:sp>
      <p:sp>
        <p:nvSpPr>
          <p:cNvPr id="6" name="Rectangle 5"/>
          <p:cNvSpPr/>
          <p:nvPr/>
        </p:nvSpPr>
        <p:spPr>
          <a:xfrm>
            <a:off x="396834" y="4155019"/>
            <a:ext cx="11115675" cy="1200329"/>
          </a:xfrm>
          <a:prstGeom prst="rect">
            <a:avLst/>
          </a:prstGeom>
        </p:spPr>
        <p:txBody>
          <a:bodyPr wrap="square">
            <a:spAutoFit/>
          </a:bodyPr>
          <a:lstStyle/>
          <a:p>
            <a:r>
              <a:rPr lang="fr-FR" sz="2400" dirty="0">
                <a:solidFill>
                  <a:srgbClr val="000000"/>
                </a:solidFill>
                <a:latin typeface="Times New Roman" panose="02020603050405020304" pitchFamily="18" charset="0"/>
              </a:rPr>
              <a:t>le module du flux </a:t>
            </a:r>
            <a:r>
              <a:rPr lang="fr-FR" sz="2400" dirty="0">
                <a:solidFill>
                  <a:srgbClr val="000000"/>
                </a:solidFill>
                <a:latin typeface="Symbol" panose="05050102010706020507" pitchFamily="18" charset="2"/>
              </a:rPr>
              <a:t></a:t>
            </a:r>
            <a:r>
              <a:rPr lang="fr-FR" sz="2400" dirty="0">
                <a:solidFill>
                  <a:srgbClr val="000000"/>
                </a:solidFill>
                <a:latin typeface="Times New Roman" panose="02020603050405020304" pitchFamily="18" charset="0"/>
              </a:rPr>
              <a:t>r et sa position </a:t>
            </a:r>
            <a:r>
              <a:rPr lang="fr-FR" sz="2400" dirty="0">
                <a:solidFill>
                  <a:srgbClr val="000000"/>
                </a:solidFill>
                <a:latin typeface="Symbol" panose="05050102010706020507" pitchFamily="18" charset="2"/>
              </a:rPr>
              <a:t> </a:t>
            </a:r>
            <a:r>
              <a:rPr lang="fr-FR" sz="2400" dirty="0">
                <a:solidFill>
                  <a:srgbClr val="000000"/>
                </a:solidFill>
                <a:latin typeface="Times New Roman" panose="02020603050405020304" pitchFamily="18" charset="0"/>
              </a:rPr>
              <a:t>sont obtenus par une transformation polaire telle que</a:t>
            </a:r>
            <a:r>
              <a:rPr lang="fr-FR" sz="2400" dirty="0"/>
              <a:t> </a:t>
            </a:r>
            <a:r>
              <a:rPr lang="fr-FR" sz="2400" dirty="0" smtClean="0"/>
              <a:t>:</a:t>
            </a:r>
            <a:r>
              <a:rPr lang="fr-FR" sz="2400" dirty="0"/>
              <a:t/>
            </a:r>
            <a:br>
              <a:rPr lang="fr-FR" sz="2400" dirty="0"/>
            </a:br>
            <a:endParaRPr lang="fr-FR" sz="2400" dirty="0"/>
          </a:p>
        </p:txBody>
      </p:sp>
      <p:pic>
        <p:nvPicPr>
          <p:cNvPr id="8" name="Image 7"/>
          <p:cNvPicPr>
            <a:picLocks noChangeAspect="1"/>
          </p:cNvPicPr>
          <p:nvPr/>
        </p:nvPicPr>
        <p:blipFill>
          <a:blip r:embed="rId3"/>
          <a:stretch>
            <a:fillRect/>
          </a:stretch>
        </p:blipFill>
        <p:spPr>
          <a:xfrm>
            <a:off x="4521158" y="4619279"/>
            <a:ext cx="2867025" cy="1933575"/>
          </a:xfrm>
          <a:prstGeom prst="rect">
            <a:avLst/>
          </a:prstGeom>
        </p:spPr>
      </p:pic>
    </p:spTree>
    <p:extLst>
      <p:ext uri="{BB962C8B-B14F-4D97-AF65-F5344CB8AC3E}">
        <p14:creationId xmlns:p14="http://schemas.microsoft.com/office/powerpoint/2010/main" val="3911466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34" y="64168"/>
            <a:ext cx="114219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fr-FR" sz="2400" b="1" dirty="0" smtClean="0">
                <a:solidFill>
                  <a:prstClr val="black"/>
                </a:solidFill>
                <a:latin typeface="Times New Roman" pitchFamily="18" charset="0"/>
                <a:cs typeface="Times New Roman" pitchFamily="18" charset="0"/>
              </a:rPr>
              <a:t>IV. Commande vectorielle Indirecte</a:t>
            </a:r>
            <a:endParaRPr lang="fr-FR" sz="2400" b="1" dirty="0">
              <a:latin typeface="Times New Roman" pitchFamily="18" charset="0"/>
              <a:cs typeface="Times New Roman" pitchFamily="18" charset="0"/>
            </a:endParaRPr>
          </a:p>
        </p:txBody>
      </p:sp>
      <p:sp>
        <p:nvSpPr>
          <p:cNvPr id="2" name="Rectangle 1"/>
          <p:cNvSpPr/>
          <p:nvPr/>
        </p:nvSpPr>
        <p:spPr>
          <a:xfrm>
            <a:off x="431779" y="525833"/>
            <a:ext cx="11352086" cy="3046988"/>
          </a:xfrm>
          <a:prstGeom prst="rect">
            <a:avLst/>
          </a:prstGeom>
        </p:spPr>
        <p:txBody>
          <a:bodyPr wrap="square">
            <a:spAutoFit/>
          </a:bodyPr>
          <a:lstStyle/>
          <a:p>
            <a:r>
              <a:rPr lang="fr-FR" sz="2400" dirty="0">
                <a:solidFill>
                  <a:srgbClr val="000000"/>
                </a:solidFill>
                <a:latin typeface="Times New Roman" panose="02020603050405020304" pitchFamily="18" charset="0"/>
              </a:rPr>
              <a:t>Cette méthode n’utilise pas l’amplitude du flux mais seulement sa position. Le flux dans ce cas n’est pas régulé, elle n’exige pas l’utilisation d’un capteur de flux (capteurs physiques ou modèle dynamique) mais nécessite l’utilisation d’un capteur de position (vitesse) du rotor.</a:t>
            </a:r>
          </a:p>
          <a:p>
            <a:r>
              <a:rPr lang="fr-FR" sz="2400" dirty="0">
                <a:solidFill>
                  <a:srgbClr val="000000"/>
                </a:solidFill>
                <a:latin typeface="Times New Roman" panose="02020603050405020304" pitchFamily="18" charset="0"/>
              </a:rPr>
              <a:t>Dans la commande indirecte on considère uniquement la dynamique du rotor, l’angle de Park </a:t>
            </a:r>
            <a:r>
              <a:rPr lang="fr-FR" sz="2400" dirty="0">
                <a:solidFill>
                  <a:srgbClr val="000000"/>
                </a:solidFill>
                <a:latin typeface="Symbol" panose="05050102010706020507" pitchFamily="18" charset="2"/>
              </a:rPr>
              <a:t></a:t>
            </a:r>
            <a:r>
              <a:rPr lang="fr-FR" sz="2400" dirty="0">
                <a:solidFill>
                  <a:srgbClr val="000000"/>
                </a:solidFill>
                <a:latin typeface="Times New Roman" panose="02020603050405020304" pitchFamily="18" charset="0"/>
              </a:rPr>
              <a:t>s est calculé à partir de la pulsation statorique, elle-même reconstituée à l’aide de la vitesse de la machine et de la pulsation </a:t>
            </a:r>
            <a:r>
              <a:rPr lang="fr-FR" sz="2400" dirty="0" smtClean="0">
                <a:solidFill>
                  <a:srgbClr val="000000"/>
                </a:solidFill>
                <a:latin typeface="Times New Roman" panose="02020603050405020304" pitchFamily="18" charset="0"/>
              </a:rPr>
              <a:t>rotorique </a:t>
            </a:r>
            <a:r>
              <a:rPr lang="fr-FR" sz="2400" dirty="0" smtClean="0">
                <a:solidFill>
                  <a:srgbClr val="000000"/>
                </a:solidFill>
                <a:latin typeface="Symbol" panose="05050102010706020507" pitchFamily="18" charset="2"/>
              </a:rPr>
              <a:t></a:t>
            </a:r>
            <a:r>
              <a:rPr lang="fr-FR" sz="2400" dirty="0">
                <a:solidFill>
                  <a:srgbClr val="000000"/>
                </a:solidFill>
                <a:latin typeface="Times New Roman" panose="02020603050405020304" pitchFamily="18" charset="0"/>
              </a:rPr>
              <a:t>r telle que :</a:t>
            </a:r>
            <a:r>
              <a:rPr lang="fr-FR" sz="2400" dirty="0"/>
              <a:t> </a:t>
            </a:r>
            <a:br>
              <a:rPr lang="fr-FR" sz="2400" dirty="0"/>
            </a:br>
            <a:endParaRPr lang="fr-FR" sz="2400" dirty="0"/>
          </a:p>
        </p:txBody>
      </p:sp>
      <p:pic>
        <p:nvPicPr>
          <p:cNvPr id="5" name="Image 4"/>
          <p:cNvPicPr>
            <a:picLocks noChangeAspect="1"/>
          </p:cNvPicPr>
          <p:nvPr/>
        </p:nvPicPr>
        <p:blipFill>
          <a:blip r:embed="rId2"/>
          <a:stretch>
            <a:fillRect/>
          </a:stretch>
        </p:blipFill>
        <p:spPr>
          <a:xfrm>
            <a:off x="3000374" y="3370368"/>
            <a:ext cx="5114925" cy="3144732"/>
          </a:xfrm>
          <a:prstGeom prst="rect">
            <a:avLst/>
          </a:prstGeom>
        </p:spPr>
      </p:pic>
    </p:spTree>
    <p:extLst>
      <p:ext uri="{BB962C8B-B14F-4D97-AF65-F5344CB8AC3E}">
        <p14:creationId xmlns:p14="http://schemas.microsoft.com/office/powerpoint/2010/main" val="1238124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34" y="64168"/>
            <a:ext cx="114219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fr-FR" sz="2400" b="1" dirty="0" smtClean="0">
                <a:solidFill>
                  <a:prstClr val="black"/>
                </a:solidFill>
                <a:latin typeface="Times New Roman" pitchFamily="18" charset="0"/>
                <a:cs typeface="Times New Roman" pitchFamily="18" charset="0"/>
              </a:rPr>
              <a:t>IV. Commande vectorielle Indirecte</a:t>
            </a:r>
            <a:endParaRPr lang="fr-FR" sz="2400" b="1" dirty="0">
              <a:latin typeface="Times New Roman" pitchFamily="18" charset="0"/>
              <a:cs typeface="Times New Roman" pitchFamily="18" charset="0"/>
            </a:endParaRPr>
          </a:p>
        </p:txBody>
      </p:sp>
      <p:pic>
        <p:nvPicPr>
          <p:cNvPr id="3" name="Image 2"/>
          <p:cNvPicPr>
            <a:picLocks noChangeAspect="1"/>
          </p:cNvPicPr>
          <p:nvPr/>
        </p:nvPicPr>
        <p:blipFill>
          <a:blip r:embed="rId2"/>
          <a:stretch>
            <a:fillRect/>
          </a:stretch>
        </p:blipFill>
        <p:spPr>
          <a:xfrm>
            <a:off x="3360019" y="1151679"/>
            <a:ext cx="8611888" cy="3475512"/>
          </a:xfrm>
          <a:prstGeom prst="rect">
            <a:avLst/>
          </a:prstGeom>
        </p:spPr>
      </p:pic>
      <p:sp>
        <p:nvSpPr>
          <p:cNvPr id="4" name="Rectangle 3"/>
          <p:cNvSpPr/>
          <p:nvPr/>
        </p:nvSpPr>
        <p:spPr>
          <a:xfrm>
            <a:off x="504824" y="5253037"/>
            <a:ext cx="11244893" cy="1569660"/>
          </a:xfrm>
          <a:prstGeom prst="rect">
            <a:avLst/>
          </a:prstGeom>
        </p:spPr>
        <p:txBody>
          <a:bodyPr wrap="square">
            <a:spAutoFit/>
          </a:bodyPr>
          <a:lstStyle/>
          <a:p>
            <a:r>
              <a:rPr lang="fr-FR" sz="2400" dirty="0">
                <a:solidFill>
                  <a:srgbClr val="000000"/>
                </a:solidFill>
                <a:latin typeface="Times New Roman" panose="02020603050405020304" pitchFamily="18" charset="0"/>
              </a:rPr>
              <a:t>Les principaux </a:t>
            </a:r>
            <a:r>
              <a:rPr lang="fr-FR" sz="2400" dirty="0" smtClean="0">
                <a:solidFill>
                  <a:srgbClr val="000000"/>
                </a:solidFill>
                <a:latin typeface="Times New Roman" panose="02020603050405020304" pitchFamily="18" charset="0"/>
              </a:rPr>
              <a:t>constituants de </a:t>
            </a:r>
            <a:r>
              <a:rPr lang="fr-FR" sz="2400" dirty="0">
                <a:solidFill>
                  <a:srgbClr val="000000"/>
                </a:solidFill>
                <a:latin typeface="Times New Roman" panose="02020603050405020304" pitchFamily="18" charset="0"/>
              </a:rPr>
              <a:t>cette commande sont :</a:t>
            </a:r>
          </a:p>
          <a:p>
            <a:r>
              <a:rPr lang="fr-FR" sz="2400" dirty="0">
                <a:solidFill>
                  <a:srgbClr val="000000"/>
                </a:solidFill>
                <a:latin typeface="Times New Roman" panose="02020603050405020304" pitchFamily="18" charset="0"/>
              </a:rPr>
              <a:t>- la boucle de régulation de vitesse. </a:t>
            </a:r>
            <a:r>
              <a:rPr lang="fr-FR" sz="2400" dirty="0" smtClean="0">
                <a:solidFill>
                  <a:srgbClr val="000000"/>
                </a:solidFill>
                <a:latin typeface="Times New Roman" panose="02020603050405020304" pitchFamily="18" charset="0"/>
              </a:rPr>
              <a:t>                     - </a:t>
            </a:r>
            <a:r>
              <a:rPr lang="fr-FR" sz="2400" dirty="0">
                <a:solidFill>
                  <a:srgbClr val="000000"/>
                </a:solidFill>
                <a:latin typeface="Times New Roman" panose="02020603050405020304" pitchFamily="18" charset="0"/>
              </a:rPr>
              <a:t>boucles des courants </a:t>
            </a:r>
            <a:r>
              <a:rPr lang="fr-FR" sz="2400" dirty="0" err="1">
                <a:solidFill>
                  <a:srgbClr val="000000"/>
                </a:solidFill>
                <a:latin typeface="Times New Roman" panose="02020603050405020304" pitchFamily="18" charset="0"/>
              </a:rPr>
              <a:t>I</a:t>
            </a:r>
            <a:r>
              <a:rPr lang="fr-FR" sz="1200" dirty="0" err="1">
                <a:solidFill>
                  <a:srgbClr val="000000"/>
                </a:solidFill>
                <a:latin typeface="Times New Roman" panose="02020603050405020304" pitchFamily="18" charset="0"/>
              </a:rPr>
              <a:t>ds</a:t>
            </a:r>
            <a:r>
              <a:rPr lang="fr-FR" sz="1200" dirty="0">
                <a:solidFill>
                  <a:srgbClr val="000000"/>
                </a:solidFill>
                <a:latin typeface="Times New Roman" panose="02020603050405020304" pitchFamily="18" charset="0"/>
              </a:rPr>
              <a:t> </a:t>
            </a:r>
            <a:r>
              <a:rPr lang="fr-FR" sz="2400" dirty="0">
                <a:solidFill>
                  <a:srgbClr val="000000"/>
                </a:solidFill>
                <a:latin typeface="Times New Roman" panose="02020603050405020304" pitchFamily="18" charset="0"/>
              </a:rPr>
              <a:t>et </a:t>
            </a:r>
            <a:r>
              <a:rPr lang="fr-FR" sz="2400" dirty="0" err="1">
                <a:solidFill>
                  <a:srgbClr val="000000"/>
                </a:solidFill>
                <a:latin typeface="Times New Roman" panose="02020603050405020304" pitchFamily="18" charset="0"/>
              </a:rPr>
              <a:t>I</a:t>
            </a:r>
            <a:r>
              <a:rPr lang="fr-FR" sz="1200" dirty="0" err="1">
                <a:solidFill>
                  <a:srgbClr val="000000"/>
                </a:solidFill>
                <a:latin typeface="Times New Roman" panose="02020603050405020304" pitchFamily="18" charset="0"/>
              </a:rPr>
              <a:t>qs</a:t>
            </a:r>
            <a:r>
              <a:rPr lang="fr-FR" sz="2400" dirty="0">
                <a:solidFill>
                  <a:srgbClr val="000000"/>
                </a:solidFill>
                <a:latin typeface="Times New Roman" panose="02020603050405020304" pitchFamily="18" charset="0"/>
              </a:rPr>
              <a:t>.</a:t>
            </a:r>
          </a:p>
          <a:p>
            <a:r>
              <a:rPr lang="fr-FR" sz="2400" dirty="0">
                <a:solidFill>
                  <a:srgbClr val="000000"/>
                </a:solidFill>
                <a:latin typeface="Times New Roman" panose="02020603050405020304" pitchFamily="18" charset="0"/>
              </a:rPr>
              <a:t>- le bloc de calcul de </a:t>
            </a:r>
            <a:r>
              <a:rPr lang="fr-FR" sz="2400" dirty="0">
                <a:solidFill>
                  <a:srgbClr val="000000"/>
                </a:solidFill>
                <a:latin typeface="Symbol" panose="05050102010706020507" pitchFamily="18" charset="2"/>
              </a:rPr>
              <a:t></a:t>
            </a:r>
            <a:r>
              <a:rPr lang="fr-FR" sz="1200" dirty="0">
                <a:solidFill>
                  <a:srgbClr val="000000"/>
                </a:solidFill>
                <a:latin typeface="Times New Roman" panose="02020603050405020304" pitchFamily="18" charset="0"/>
              </a:rPr>
              <a:t>s</a:t>
            </a:r>
            <a:r>
              <a:rPr lang="fr-FR" sz="2400" dirty="0">
                <a:solidFill>
                  <a:srgbClr val="000000"/>
                </a:solidFill>
                <a:latin typeface="Times New Roman" panose="02020603050405020304" pitchFamily="18" charset="0"/>
              </a:rPr>
              <a:t>. </a:t>
            </a:r>
            <a:r>
              <a:rPr lang="fr-FR" sz="2400" dirty="0" smtClean="0">
                <a:solidFill>
                  <a:srgbClr val="000000"/>
                </a:solidFill>
                <a:latin typeface="Times New Roman" panose="02020603050405020304" pitchFamily="18" charset="0"/>
              </a:rPr>
              <a:t>                                        - </a:t>
            </a:r>
            <a:r>
              <a:rPr lang="fr-FR" sz="2400" dirty="0">
                <a:solidFill>
                  <a:srgbClr val="000000"/>
                </a:solidFill>
                <a:latin typeface="Times New Roman" panose="02020603050405020304" pitchFamily="18" charset="0"/>
              </a:rPr>
              <a:t>les transformations directe et inverse.</a:t>
            </a:r>
            <a:r>
              <a:rPr lang="fr-FR" sz="2400" dirty="0"/>
              <a:t> </a:t>
            </a:r>
            <a:br>
              <a:rPr lang="fr-FR" sz="2400" dirty="0"/>
            </a:br>
            <a:endParaRPr lang="fr-FR" sz="2400" dirty="0"/>
          </a:p>
        </p:txBody>
      </p:sp>
      <p:pic>
        <p:nvPicPr>
          <p:cNvPr id="5" name="Image 4"/>
          <p:cNvPicPr>
            <a:picLocks noChangeAspect="1"/>
          </p:cNvPicPr>
          <p:nvPr/>
        </p:nvPicPr>
        <p:blipFill rotWithShape="1">
          <a:blip r:embed="rId3"/>
          <a:srcRect t="29787" r="44771"/>
          <a:stretch/>
        </p:blipFill>
        <p:spPr>
          <a:xfrm>
            <a:off x="123370" y="1628084"/>
            <a:ext cx="2824930" cy="2208020"/>
          </a:xfrm>
          <a:prstGeom prst="rect">
            <a:avLst/>
          </a:prstGeom>
        </p:spPr>
      </p:pic>
    </p:spTree>
    <p:extLst>
      <p:ext uri="{BB962C8B-B14F-4D97-AF65-F5344CB8AC3E}">
        <p14:creationId xmlns:p14="http://schemas.microsoft.com/office/powerpoint/2010/main" val="724717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34" y="64168"/>
            <a:ext cx="114219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fr-FR" sz="2400" b="1" dirty="0" smtClean="0">
                <a:solidFill>
                  <a:prstClr val="black"/>
                </a:solidFill>
                <a:latin typeface="Times New Roman" pitchFamily="18" charset="0"/>
                <a:cs typeface="Times New Roman" pitchFamily="18" charset="0"/>
              </a:rPr>
              <a:t>IV. Commande vectorielle Indirecte</a:t>
            </a:r>
            <a:endParaRPr lang="fr-FR" sz="2400" b="1" dirty="0">
              <a:latin typeface="Times New Roman" pitchFamily="18" charset="0"/>
              <a:cs typeface="Times New Roman" pitchFamily="18" charset="0"/>
            </a:endParaRPr>
          </a:p>
        </p:txBody>
      </p:sp>
      <p:sp>
        <p:nvSpPr>
          <p:cNvPr id="2" name="Rectangle 1"/>
          <p:cNvSpPr/>
          <p:nvPr/>
        </p:nvSpPr>
        <p:spPr>
          <a:xfrm>
            <a:off x="704849" y="1078290"/>
            <a:ext cx="11113961" cy="3046988"/>
          </a:xfrm>
          <a:prstGeom prst="rect">
            <a:avLst/>
          </a:prstGeom>
        </p:spPr>
        <p:txBody>
          <a:bodyPr wrap="square">
            <a:spAutoFit/>
          </a:bodyPr>
          <a:lstStyle/>
          <a:p>
            <a:r>
              <a:rPr lang="fr-FR" sz="2400" dirty="0">
                <a:solidFill>
                  <a:srgbClr val="000000"/>
                </a:solidFill>
              </a:rPr>
              <a:t>La vitesse est régulée à travers la boucle externe du bloc. La sortie de son régulateur est le couple électromagnétique de référence </a:t>
            </a:r>
            <a:r>
              <a:rPr lang="fr-FR" sz="2400" dirty="0" err="1">
                <a:solidFill>
                  <a:srgbClr val="000000"/>
                </a:solidFill>
              </a:rPr>
              <a:t>C</a:t>
            </a:r>
            <a:r>
              <a:rPr lang="fr-FR" sz="1200" dirty="0" err="1">
                <a:solidFill>
                  <a:srgbClr val="000000"/>
                </a:solidFill>
              </a:rPr>
              <a:t>e_ref</a:t>
            </a:r>
            <a:r>
              <a:rPr lang="fr-FR" sz="1200" dirty="0">
                <a:solidFill>
                  <a:srgbClr val="000000"/>
                </a:solidFill>
              </a:rPr>
              <a:t> </a:t>
            </a:r>
            <a:r>
              <a:rPr lang="fr-FR" sz="2400" dirty="0">
                <a:solidFill>
                  <a:srgbClr val="000000"/>
                </a:solidFill>
              </a:rPr>
              <a:t>ou le courant de référence </a:t>
            </a:r>
            <a:r>
              <a:rPr lang="fr-FR" sz="2400" dirty="0" err="1">
                <a:solidFill>
                  <a:srgbClr val="000000"/>
                </a:solidFill>
              </a:rPr>
              <a:t>I</a:t>
            </a:r>
            <a:r>
              <a:rPr lang="fr-FR" sz="1200" dirty="0" err="1">
                <a:solidFill>
                  <a:srgbClr val="000000"/>
                </a:solidFill>
              </a:rPr>
              <a:t>qs_ref</a:t>
            </a:r>
            <a:r>
              <a:rPr lang="fr-FR" sz="1200" dirty="0">
                <a:solidFill>
                  <a:srgbClr val="000000"/>
                </a:solidFill>
              </a:rPr>
              <a:t> </a:t>
            </a:r>
            <a:r>
              <a:rPr lang="fr-FR" sz="2400" dirty="0">
                <a:solidFill>
                  <a:srgbClr val="000000"/>
                </a:solidFill>
              </a:rPr>
              <a:t>qui est comparé à la valeur </a:t>
            </a:r>
            <a:r>
              <a:rPr lang="fr-FR" sz="2400" dirty="0" err="1">
                <a:solidFill>
                  <a:srgbClr val="000000"/>
                </a:solidFill>
              </a:rPr>
              <a:t>I</a:t>
            </a:r>
            <a:r>
              <a:rPr lang="fr-FR" sz="1200" dirty="0" err="1">
                <a:solidFill>
                  <a:srgbClr val="000000"/>
                </a:solidFill>
              </a:rPr>
              <a:t>qs</a:t>
            </a:r>
            <a:r>
              <a:rPr lang="fr-FR" sz="1200" dirty="0">
                <a:solidFill>
                  <a:srgbClr val="000000"/>
                </a:solidFill>
              </a:rPr>
              <a:t> </a:t>
            </a:r>
            <a:r>
              <a:rPr lang="fr-FR" sz="2400" dirty="0">
                <a:solidFill>
                  <a:srgbClr val="000000"/>
                </a:solidFill>
              </a:rPr>
              <a:t>issue de la mesure des courants réels. </a:t>
            </a:r>
            <a:endParaRPr lang="fr-FR" sz="2400" dirty="0" smtClean="0">
              <a:solidFill>
                <a:srgbClr val="000000"/>
              </a:solidFill>
            </a:endParaRPr>
          </a:p>
          <a:p>
            <a:r>
              <a:rPr lang="fr-FR" sz="2400" dirty="0" smtClean="0">
                <a:solidFill>
                  <a:srgbClr val="000000"/>
                </a:solidFill>
              </a:rPr>
              <a:t>L’erreur </a:t>
            </a:r>
            <a:r>
              <a:rPr lang="fr-FR" sz="2400" dirty="0">
                <a:solidFill>
                  <a:srgbClr val="000000"/>
                </a:solidFill>
              </a:rPr>
              <a:t>est l’entrée du régulateur, la sortie est la tension de référence </a:t>
            </a:r>
            <a:r>
              <a:rPr lang="fr-FR" sz="2400" dirty="0" err="1">
                <a:solidFill>
                  <a:srgbClr val="000000"/>
                </a:solidFill>
              </a:rPr>
              <a:t>V</a:t>
            </a:r>
            <a:r>
              <a:rPr lang="fr-FR" sz="1200" dirty="0" err="1">
                <a:solidFill>
                  <a:srgbClr val="000000"/>
                </a:solidFill>
              </a:rPr>
              <a:t>qs_ref</a:t>
            </a:r>
            <a:r>
              <a:rPr lang="fr-FR" sz="1200" dirty="0">
                <a:solidFill>
                  <a:srgbClr val="000000"/>
                </a:solidFill>
              </a:rPr>
              <a:t> </a:t>
            </a:r>
            <a:r>
              <a:rPr lang="fr-FR" sz="2400" dirty="0">
                <a:solidFill>
                  <a:srgbClr val="000000"/>
                </a:solidFill>
              </a:rPr>
              <a:t>qui subit une transformation au triphasé et à travers un onduleur de tension alimente la machine asynchrone.</a:t>
            </a:r>
          </a:p>
          <a:p>
            <a:r>
              <a:rPr lang="fr-FR" sz="2400" dirty="0">
                <a:solidFill>
                  <a:srgbClr val="000000"/>
                </a:solidFill>
              </a:rPr>
              <a:t>On parallèle à cette boucle interne, on trouve la boucle de régulation de </a:t>
            </a:r>
            <a:r>
              <a:rPr lang="fr-FR" sz="2400" dirty="0" err="1">
                <a:solidFill>
                  <a:srgbClr val="000000"/>
                </a:solidFill>
              </a:rPr>
              <a:t>I</a:t>
            </a:r>
            <a:r>
              <a:rPr lang="fr-FR" sz="1200" dirty="0" err="1">
                <a:solidFill>
                  <a:srgbClr val="000000"/>
                </a:solidFill>
              </a:rPr>
              <a:t>ds</a:t>
            </a:r>
            <a:r>
              <a:rPr lang="fr-FR" sz="2400" dirty="0">
                <a:solidFill>
                  <a:srgbClr val="000000"/>
                </a:solidFill>
              </a:rPr>
              <a:t>. Le courant </a:t>
            </a:r>
            <a:r>
              <a:rPr lang="fr-FR" sz="2400" dirty="0" err="1">
                <a:solidFill>
                  <a:srgbClr val="000000"/>
                </a:solidFill>
              </a:rPr>
              <a:t>I</a:t>
            </a:r>
            <a:r>
              <a:rPr lang="fr-FR" sz="1200" dirty="0" err="1">
                <a:solidFill>
                  <a:srgbClr val="000000"/>
                </a:solidFill>
              </a:rPr>
              <a:t>ds</a:t>
            </a:r>
            <a:r>
              <a:rPr lang="fr-FR" sz="1200" dirty="0">
                <a:solidFill>
                  <a:srgbClr val="000000"/>
                </a:solidFill>
              </a:rPr>
              <a:t> </a:t>
            </a:r>
            <a:r>
              <a:rPr lang="fr-FR" sz="2400" dirty="0">
                <a:solidFill>
                  <a:srgbClr val="000000"/>
                </a:solidFill>
              </a:rPr>
              <a:t>de référence est calculé à partir du flux à imposer.</a:t>
            </a:r>
            <a:r>
              <a:rPr lang="fr-FR" sz="2400" dirty="0"/>
              <a:t> </a:t>
            </a:r>
            <a:br>
              <a:rPr lang="fr-FR" sz="2400" dirty="0"/>
            </a:br>
            <a:endParaRPr lang="fr-FR" sz="2400" dirty="0"/>
          </a:p>
        </p:txBody>
      </p:sp>
      <p:pic>
        <p:nvPicPr>
          <p:cNvPr id="6" name="Image 5"/>
          <p:cNvPicPr>
            <a:picLocks noChangeAspect="1"/>
          </p:cNvPicPr>
          <p:nvPr/>
        </p:nvPicPr>
        <p:blipFill>
          <a:blip r:embed="rId2"/>
          <a:stretch>
            <a:fillRect/>
          </a:stretch>
        </p:blipFill>
        <p:spPr>
          <a:xfrm>
            <a:off x="2141166" y="3722350"/>
            <a:ext cx="7219950" cy="2913766"/>
          </a:xfrm>
          <a:prstGeom prst="rect">
            <a:avLst/>
          </a:prstGeom>
        </p:spPr>
      </p:pic>
    </p:spTree>
    <p:extLst>
      <p:ext uri="{BB962C8B-B14F-4D97-AF65-F5344CB8AC3E}">
        <p14:creationId xmlns:p14="http://schemas.microsoft.com/office/powerpoint/2010/main" val="3297421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34" y="64168"/>
            <a:ext cx="114219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fr-FR" sz="2400" b="1" dirty="0" smtClean="0">
                <a:solidFill>
                  <a:prstClr val="black"/>
                </a:solidFill>
                <a:latin typeface="Times New Roman" pitchFamily="18" charset="0"/>
                <a:cs typeface="Times New Roman" pitchFamily="18" charset="0"/>
              </a:rPr>
              <a:t>IV. Commande vectorielle Indirecte</a:t>
            </a:r>
            <a:endParaRPr lang="fr-FR" sz="2400" b="1" dirty="0">
              <a:latin typeface="Times New Roman" pitchFamily="18" charset="0"/>
              <a:cs typeface="Times New Roman" pitchFamily="18" charset="0"/>
            </a:endParaRPr>
          </a:p>
        </p:txBody>
      </p:sp>
      <p:sp>
        <p:nvSpPr>
          <p:cNvPr id="2" name="Rectangle 1"/>
          <p:cNvSpPr/>
          <p:nvPr/>
        </p:nvSpPr>
        <p:spPr>
          <a:xfrm>
            <a:off x="396834" y="859279"/>
            <a:ext cx="11113961" cy="1938992"/>
          </a:xfrm>
          <a:prstGeom prst="rect">
            <a:avLst/>
          </a:prstGeom>
        </p:spPr>
        <p:txBody>
          <a:bodyPr wrap="square">
            <a:spAutoFit/>
          </a:bodyPr>
          <a:lstStyle/>
          <a:p>
            <a:r>
              <a:rPr lang="fr-FR" sz="2400" dirty="0"/>
              <a:t>Ce flux correspond à sa valeur nominale pour la zone de vitesse inférieure à la vitesse de base. Au-delà de cette zone, on procède au « </a:t>
            </a:r>
            <a:r>
              <a:rPr lang="fr-FR" sz="2400" dirty="0" err="1"/>
              <a:t>défluxage</a:t>
            </a:r>
            <a:r>
              <a:rPr lang="fr-FR" sz="2400" dirty="0"/>
              <a:t> » de la machine de manière à pouvoir atteindre des vitesses supérieures. </a:t>
            </a:r>
            <a:r>
              <a:rPr lang="fr-FR" sz="2400" dirty="0" smtClean="0"/>
              <a:t>Le </a:t>
            </a:r>
            <a:r>
              <a:rPr lang="fr-FR" sz="2400" dirty="0"/>
              <a:t>procédé de </a:t>
            </a:r>
            <a:r>
              <a:rPr lang="fr-FR" sz="2400" dirty="0" err="1"/>
              <a:t>défluxage</a:t>
            </a:r>
            <a:r>
              <a:rPr lang="fr-FR" sz="2400" dirty="0"/>
              <a:t> en grande vitesse est utilisé en particulier en traction électrique où l’on a besoin d’un fort couple pendant la phase de démarrage et d’un couple plus faible (qui ne sert à lutter que contre les frottements) pendant la marche normale</a:t>
            </a:r>
            <a:r>
              <a:rPr lang="fr-FR" sz="2400" dirty="0" smtClean="0"/>
              <a:t>.</a:t>
            </a:r>
            <a:endParaRPr lang="fr-FR" sz="2400" dirty="0"/>
          </a:p>
        </p:txBody>
      </p:sp>
      <p:pic>
        <p:nvPicPr>
          <p:cNvPr id="6" name="Image 5"/>
          <p:cNvPicPr>
            <a:picLocks noChangeAspect="1"/>
          </p:cNvPicPr>
          <p:nvPr/>
        </p:nvPicPr>
        <p:blipFill>
          <a:blip r:embed="rId2"/>
          <a:stretch>
            <a:fillRect/>
          </a:stretch>
        </p:blipFill>
        <p:spPr>
          <a:xfrm>
            <a:off x="4598860" y="3483959"/>
            <a:ext cx="7219950" cy="2913766"/>
          </a:xfrm>
          <a:prstGeom prst="rect">
            <a:avLst/>
          </a:prstGeom>
        </p:spPr>
      </p:pic>
      <p:sp>
        <p:nvSpPr>
          <p:cNvPr id="3" name="Rectangle 2"/>
          <p:cNvSpPr/>
          <p:nvPr/>
        </p:nvSpPr>
        <p:spPr>
          <a:xfrm>
            <a:off x="78497" y="3687901"/>
            <a:ext cx="4960228" cy="3170099"/>
          </a:xfrm>
          <a:prstGeom prst="rect">
            <a:avLst/>
          </a:prstGeom>
        </p:spPr>
        <p:txBody>
          <a:bodyPr wrap="square">
            <a:spAutoFit/>
          </a:bodyPr>
          <a:lstStyle/>
          <a:p>
            <a:r>
              <a:rPr lang="fr-FR" sz="2400" dirty="0"/>
              <a:t>La sortie du régulateur de </a:t>
            </a:r>
            <a:r>
              <a:rPr lang="fr-FR" sz="2400" dirty="0" err="1"/>
              <a:t>Ids</a:t>
            </a:r>
            <a:r>
              <a:rPr lang="fr-FR" sz="2400" dirty="0"/>
              <a:t> donne la tension de référence </a:t>
            </a:r>
            <a:r>
              <a:rPr lang="fr-FR" sz="2400" dirty="0" err="1"/>
              <a:t>Vds_ref</a:t>
            </a:r>
            <a:r>
              <a:rPr lang="fr-FR" sz="2400" dirty="0"/>
              <a:t>. Les deux tensions de référence </a:t>
            </a:r>
            <a:r>
              <a:rPr lang="fr-FR" sz="2400" dirty="0" err="1"/>
              <a:t>Vds_ref</a:t>
            </a:r>
            <a:r>
              <a:rPr lang="fr-FR" sz="2400" dirty="0"/>
              <a:t> et </a:t>
            </a:r>
            <a:r>
              <a:rPr lang="fr-FR" sz="2400" dirty="0" err="1"/>
              <a:t>Vqs_ref</a:t>
            </a:r>
            <a:r>
              <a:rPr lang="fr-FR" sz="2400" dirty="0"/>
              <a:t> sont alors transformées en grandeurs statoriques, à l’aide </a:t>
            </a:r>
            <a:r>
              <a:rPr lang="fr-FR" sz="2400" dirty="0" smtClean="0"/>
              <a:t>d’une transformation </a:t>
            </a:r>
            <a:r>
              <a:rPr lang="fr-FR" sz="2400" dirty="0"/>
              <a:t>triphasée-biphasée.</a:t>
            </a:r>
            <a:r>
              <a:rPr lang="fr-FR" sz="3200" dirty="0"/>
              <a:t> </a:t>
            </a:r>
            <a:r>
              <a:rPr lang="fr-FR" sz="2400" dirty="0"/>
              <a:t/>
            </a:r>
            <a:br>
              <a:rPr lang="fr-FR" sz="2400" dirty="0"/>
            </a:br>
            <a:r>
              <a:rPr lang="fr-FR" sz="2400" dirty="0"/>
              <a:t/>
            </a:r>
            <a:br>
              <a:rPr lang="fr-FR" sz="2400" dirty="0"/>
            </a:br>
            <a:endParaRPr lang="fr-FR" sz="2400" dirty="0"/>
          </a:p>
        </p:txBody>
      </p:sp>
    </p:spTree>
    <p:extLst>
      <p:ext uri="{BB962C8B-B14F-4D97-AF65-F5344CB8AC3E}">
        <p14:creationId xmlns:p14="http://schemas.microsoft.com/office/powerpoint/2010/main" val="497524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34" y="64168"/>
            <a:ext cx="114219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fr-FR" sz="2400" b="1" dirty="0" smtClean="0">
                <a:solidFill>
                  <a:prstClr val="black"/>
                </a:solidFill>
                <a:latin typeface="Times New Roman" pitchFamily="18" charset="0"/>
                <a:cs typeface="Times New Roman" pitchFamily="18" charset="0"/>
              </a:rPr>
              <a:t>Régulation</a:t>
            </a:r>
            <a:endParaRPr lang="fr-FR" sz="2400" b="1" dirty="0">
              <a:latin typeface="Times New Roman" pitchFamily="18" charset="0"/>
              <a:cs typeface="Times New Roman" pitchFamily="18" charset="0"/>
            </a:endParaRPr>
          </a:p>
        </p:txBody>
      </p:sp>
      <p:sp>
        <p:nvSpPr>
          <p:cNvPr id="2" name="Rectangle 1"/>
          <p:cNvSpPr/>
          <p:nvPr/>
        </p:nvSpPr>
        <p:spPr>
          <a:xfrm>
            <a:off x="187286" y="840229"/>
            <a:ext cx="6785014" cy="5755422"/>
          </a:xfrm>
          <a:prstGeom prst="rect">
            <a:avLst/>
          </a:prstGeom>
        </p:spPr>
        <p:txBody>
          <a:bodyPr wrap="square">
            <a:spAutoFit/>
          </a:bodyPr>
          <a:lstStyle/>
          <a:p>
            <a:r>
              <a:rPr lang="fr-FR" sz="2400" dirty="0" smtClean="0"/>
              <a:t>L’objectif </a:t>
            </a:r>
            <a:r>
              <a:rPr lang="fr-FR" sz="2400" dirty="0"/>
              <a:t>de la commande, en général, est d’avoir un système de hautes performances. Plusieurs critères de performance peuvent être définis, à savoir </a:t>
            </a:r>
            <a:r>
              <a:rPr lang="fr-FR" sz="2400" dirty="0" smtClean="0"/>
              <a:t>:</a:t>
            </a:r>
          </a:p>
          <a:p>
            <a:endParaRPr lang="fr-FR" sz="2400" dirty="0"/>
          </a:p>
          <a:p>
            <a:pPr marL="342900" indent="-342900">
              <a:buFont typeface="Wingdings" panose="05000000000000000000" pitchFamily="2" charset="2"/>
              <a:buChar char="Ø"/>
            </a:pPr>
            <a:r>
              <a:rPr lang="fr-FR" sz="2400" dirty="0" smtClean="0"/>
              <a:t>Précision </a:t>
            </a:r>
            <a:r>
              <a:rPr lang="fr-FR" sz="2400" dirty="0"/>
              <a:t>en </a:t>
            </a:r>
            <a:r>
              <a:rPr lang="fr-FR" sz="2400" dirty="0" smtClean="0"/>
              <a:t>poursuite.</a:t>
            </a:r>
          </a:p>
          <a:p>
            <a:endParaRPr lang="fr-FR" sz="2400" dirty="0" smtClean="0"/>
          </a:p>
          <a:p>
            <a:pPr marL="342900" indent="-342900">
              <a:buFont typeface="Wingdings" panose="05000000000000000000" pitchFamily="2" charset="2"/>
              <a:buChar char="Ø"/>
            </a:pPr>
            <a:r>
              <a:rPr lang="fr-FR" sz="2400" dirty="0" smtClean="0"/>
              <a:t>Précision </a:t>
            </a:r>
            <a:r>
              <a:rPr lang="fr-FR" sz="2400" dirty="0"/>
              <a:t>en régulation</a:t>
            </a:r>
            <a:r>
              <a:rPr lang="fr-FR" sz="2400" dirty="0" smtClean="0"/>
              <a:t>.</a:t>
            </a:r>
          </a:p>
          <a:p>
            <a:endParaRPr lang="fr-FR" sz="2400" dirty="0"/>
          </a:p>
          <a:p>
            <a:pPr marL="342900" indent="-342900">
              <a:buFont typeface="Arial" panose="020B0604020202020204" pitchFamily="34" charset="0"/>
              <a:buChar char="•"/>
            </a:pPr>
            <a:r>
              <a:rPr lang="fr-FR" sz="2400" dirty="0" smtClean="0"/>
              <a:t>Temps </a:t>
            </a:r>
            <a:r>
              <a:rPr lang="fr-FR" sz="2400" dirty="0"/>
              <a:t>de montée. </a:t>
            </a:r>
            <a:r>
              <a:rPr lang="fr-FR" sz="2400" dirty="0" smtClean="0"/>
              <a:t>Temps </a:t>
            </a:r>
            <a:r>
              <a:rPr lang="fr-FR" sz="2400" dirty="0"/>
              <a:t>de réponse. </a:t>
            </a:r>
            <a:r>
              <a:rPr lang="fr-FR" sz="2400" dirty="0" smtClean="0"/>
              <a:t>Dépassement</a:t>
            </a:r>
            <a:r>
              <a:rPr lang="fr-FR" sz="2400" dirty="0"/>
              <a:t>. </a:t>
            </a:r>
            <a:r>
              <a:rPr lang="fr-FR" sz="2400" dirty="0" smtClean="0"/>
              <a:t>Stabilité</a:t>
            </a:r>
            <a:r>
              <a:rPr lang="fr-FR" sz="2400" dirty="0"/>
              <a:t>.</a:t>
            </a:r>
            <a:r>
              <a:rPr lang="fr-FR" sz="3200" dirty="0"/>
              <a:t> </a:t>
            </a:r>
            <a:endParaRPr lang="fr-FR" sz="3200" dirty="0" smtClean="0"/>
          </a:p>
          <a:p>
            <a:endParaRPr lang="fr-FR" sz="3200" dirty="0" smtClean="0"/>
          </a:p>
          <a:p>
            <a:pPr marL="285750" indent="-285750">
              <a:buFont typeface="Wingdings" panose="05000000000000000000" pitchFamily="2" charset="2"/>
              <a:buChar char="Ø"/>
            </a:pPr>
            <a:r>
              <a:rPr lang="fr-FR" sz="2400" dirty="0" smtClean="0"/>
              <a:t>Robustesse </a:t>
            </a:r>
            <a:r>
              <a:rPr lang="fr-FR" sz="2400" dirty="0"/>
              <a:t>vis-à-vis des perturbations (charge, moment d’inertie</a:t>
            </a:r>
            <a:r>
              <a:rPr lang="fr-FR" sz="2400" dirty="0" smtClean="0"/>
              <a:t>).</a:t>
            </a:r>
          </a:p>
          <a:p>
            <a:pPr marL="285750" indent="-285750">
              <a:buFont typeface="Wingdings" panose="05000000000000000000" pitchFamily="2" charset="2"/>
              <a:buChar char="Ø"/>
            </a:pPr>
            <a:r>
              <a:rPr lang="fr-FR" sz="2400" dirty="0" smtClean="0"/>
              <a:t>Sensibilité </a:t>
            </a:r>
            <a:r>
              <a:rPr lang="fr-FR" sz="2400" dirty="0"/>
              <a:t>à la variation de paramètres.</a:t>
            </a:r>
            <a:r>
              <a:rPr lang="fr-FR" sz="4000" dirty="0"/>
              <a:t> </a:t>
            </a:r>
            <a:endParaRPr lang="fr-FR" sz="3200" dirty="0"/>
          </a:p>
        </p:txBody>
      </p:sp>
      <p:pic>
        <p:nvPicPr>
          <p:cNvPr id="4" name="Image 3"/>
          <p:cNvPicPr>
            <a:picLocks noChangeAspect="1"/>
          </p:cNvPicPr>
          <p:nvPr/>
        </p:nvPicPr>
        <p:blipFill>
          <a:blip r:embed="rId2"/>
          <a:stretch>
            <a:fillRect/>
          </a:stretch>
        </p:blipFill>
        <p:spPr>
          <a:xfrm>
            <a:off x="7091195" y="1035818"/>
            <a:ext cx="4610100" cy="3914775"/>
          </a:xfrm>
          <a:prstGeom prst="rect">
            <a:avLst/>
          </a:prstGeom>
        </p:spPr>
      </p:pic>
    </p:spTree>
    <p:extLst>
      <p:ext uri="{BB962C8B-B14F-4D97-AF65-F5344CB8AC3E}">
        <p14:creationId xmlns:p14="http://schemas.microsoft.com/office/powerpoint/2010/main" val="1636495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7568" y="2423164"/>
            <a:ext cx="9070032" cy="323165"/>
          </a:xfrm>
          <a:prstGeom prst="rect">
            <a:avLst/>
          </a:prstGeom>
        </p:spPr>
        <p:txBody>
          <a:bodyPr wrap="square">
            <a:spAutoFit/>
          </a:bodyPr>
          <a:lstStyle/>
          <a:p>
            <a:pPr lvl="0" algn="l">
              <a:lnSpc>
                <a:spcPct val="75000"/>
              </a:lnSpc>
            </a:pPr>
            <a:r>
              <a:rPr lang="fr-FR" sz="2000" dirty="0">
                <a:solidFill>
                  <a:prstClr val="black"/>
                </a:solidFill>
                <a:cs typeface="Times New Roman" pitchFamily="18" charset="0"/>
              </a:rPr>
              <a:t>2- </a:t>
            </a:r>
            <a:r>
              <a:rPr lang="fr-FR" sz="2000" dirty="0" smtClean="0"/>
              <a:t>PRINCIPE DE LA COMMANDE VECTORIELLE A FLUX ROTORIQUE ORIENTE (FOC)</a:t>
            </a:r>
            <a:endParaRPr lang="fr-FR" sz="2000" dirty="0">
              <a:solidFill>
                <a:prstClr val="black"/>
              </a:solidFill>
              <a:cs typeface="Times New Roman" pitchFamily="18" charset="0"/>
            </a:endParaRPr>
          </a:p>
        </p:txBody>
      </p:sp>
      <p:sp>
        <p:nvSpPr>
          <p:cNvPr id="7" name="Rectangle 6"/>
          <p:cNvSpPr/>
          <p:nvPr/>
        </p:nvSpPr>
        <p:spPr>
          <a:xfrm>
            <a:off x="1176926" y="502577"/>
            <a:ext cx="10748373" cy="461665"/>
          </a:xfrm>
          <a:prstGeom prst="rect">
            <a:avLst/>
          </a:prstGeom>
        </p:spPr>
        <p:txBody>
          <a:bodyPr wrap="square">
            <a:spAutoFit/>
          </a:bodyPr>
          <a:lstStyle/>
          <a:p>
            <a:pPr algn="l"/>
            <a:r>
              <a:rPr lang="fr-FR" sz="2400" b="1" dirty="0">
                <a:solidFill>
                  <a:prstClr val="black"/>
                </a:solidFill>
                <a:latin typeface="Times New Roman" pitchFamily="18" charset="0"/>
                <a:cs typeface="Times New Roman" pitchFamily="18" charset="0"/>
              </a:rPr>
              <a:t>PLAN du cours </a:t>
            </a:r>
            <a:r>
              <a:rPr lang="fr-FR" sz="2400" b="1" dirty="0" smtClean="0">
                <a:solidFill>
                  <a:prstClr val="black"/>
                </a:solidFill>
                <a:latin typeface="Times New Roman" pitchFamily="18" charset="0"/>
                <a:cs typeface="Times New Roman" pitchFamily="18" charset="0"/>
              </a:rPr>
              <a:t>( Commande vectorielle de la machine asynchrone)</a:t>
            </a:r>
            <a:endParaRPr lang="fr-FR" sz="2400" b="1" dirty="0">
              <a:latin typeface="Times New Roman" pitchFamily="18" charset="0"/>
              <a:cs typeface="Times New Roman" pitchFamily="18" charset="0"/>
            </a:endParaRPr>
          </a:p>
        </p:txBody>
      </p:sp>
      <p:sp>
        <p:nvSpPr>
          <p:cNvPr id="8" name="Rectangle 7"/>
          <p:cNvSpPr/>
          <p:nvPr/>
        </p:nvSpPr>
        <p:spPr>
          <a:xfrm>
            <a:off x="2207568" y="2927210"/>
            <a:ext cx="7560840" cy="400110"/>
          </a:xfrm>
          <a:prstGeom prst="rect">
            <a:avLst/>
          </a:prstGeom>
        </p:spPr>
        <p:txBody>
          <a:bodyPr wrap="square">
            <a:spAutoFit/>
          </a:bodyPr>
          <a:lstStyle/>
          <a:p>
            <a:pPr algn="l"/>
            <a:r>
              <a:rPr lang="fr-FR" sz="2000" dirty="0">
                <a:cs typeface="Times New Roman" pitchFamily="18" charset="0"/>
              </a:rPr>
              <a:t>3- </a:t>
            </a:r>
            <a:r>
              <a:rPr lang="fr-FR" sz="2000" dirty="0" smtClean="0"/>
              <a:t>CVFRO DIRECTE</a:t>
            </a:r>
            <a:endParaRPr lang="fr-FR" sz="2000" dirty="0">
              <a:cs typeface="Times New Roman" pitchFamily="18" charset="0"/>
            </a:endParaRPr>
          </a:p>
        </p:txBody>
      </p:sp>
      <p:sp>
        <p:nvSpPr>
          <p:cNvPr id="10" name="Rectangle 9"/>
          <p:cNvSpPr/>
          <p:nvPr/>
        </p:nvSpPr>
        <p:spPr>
          <a:xfrm>
            <a:off x="2207568" y="1857018"/>
            <a:ext cx="6552728" cy="400110"/>
          </a:xfrm>
          <a:prstGeom prst="rect">
            <a:avLst/>
          </a:prstGeom>
        </p:spPr>
        <p:txBody>
          <a:bodyPr wrap="square">
            <a:spAutoFit/>
          </a:bodyPr>
          <a:lstStyle/>
          <a:p>
            <a:pPr algn="l"/>
            <a:r>
              <a:rPr lang="fr-FR" sz="2000" dirty="0">
                <a:latin typeface="Times New Roman" pitchFamily="18" charset="0"/>
                <a:cs typeface="Times New Roman" pitchFamily="18" charset="0"/>
              </a:rPr>
              <a:t>1- </a:t>
            </a:r>
            <a:r>
              <a:rPr lang="fr-FR" sz="2000" dirty="0" smtClean="0">
                <a:latin typeface="Times New Roman" pitchFamily="18" charset="0"/>
                <a:cs typeface="Times New Roman" pitchFamily="18" charset="0"/>
              </a:rPr>
              <a:t>INTRODUCTION</a:t>
            </a:r>
            <a:endParaRPr lang="fr-FR" sz="2000" dirty="0">
              <a:latin typeface="Times New Roman" pitchFamily="18" charset="0"/>
              <a:cs typeface="Times New Roman" pitchFamily="18" charset="0"/>
            </a:endParaRPr>
          </a:p>
        </p:txBody>
      </p:sp>
      <p:sp>
        <p:nvSpPr>
          <p:cNvPr id="12" name="Rectangle 11"/>
          <p:cNvSpPr/>
          <p:nvPr/>
        </p:nvSpPr>
        <p:spPr>
          <a:xfrm>
            <a:off x="2207568" y="3499501"/>
            <a:ext cx="5740576" cy="400110"/>
          </a:xfrm>
          <a:prstGeom prst="rect">
            <a:avLst/>
          </a:prstGeom>
        </p:spPr>
        <p:txBody>
          <a:bodyPr wrap="square">
            <a:spAutoFit/>
          </a:bodyPr>
          <a:lstStyle/>
          <a:p>
            <a:pPr algn="l"/>
            <a:r>
              <a:rPr lang="ar-DZ" sz="2000" dirty="0" smtClean="0">
                <a:cs typeface="Times New Roman" pitchFamily="18" charset="0"/>
              </a:rPr>
              <a:t>4</a:t>
            </a:r>
            <a:r>
              <a:rPr lang="fr-FR" sz="2000" dirty="0" smtClean="0">
                <a:cs typeface="Times New Roman" pitchFamily="18" charset="0"/>
              </a:rPr>
              <a:t>- </a:t>
            </a:r>
            <a:r>
              <a:rPr lang="fr-FR" sz="2000" dirty="0" smtClean="0"/>
              <a:t>CVFRO INDIRECTE</a:t>
            </a:r>
            <a:endParaRPr lang="fr-FR" sz="2000" dirty="0">
              <a:cs typeface="Times New Roman" pitchFamily="18" charset="0"/>
            </a:endParaRPr>
          </a:p>
        </p:txBody>
      </p:sp>
      <p:sp>
        <p:nvSpPr>
          <p:cNvPr id="9" name="Rectangle 8"/>
          <p:cNvSpPr/>
          <p:nvPr/>
        </p:nvSpPr>
        <p:spPr>
          <a:xfrm>
            <a:off x="2207568" y="4071792"/>
            <a:ext cx="5740576" cy="400110"/>
          </a:xfrm>
          <a:prstGeom prst="rect">
            <a:avLst/>
          </a:prstGeom>
        </p:spPr>
        <p:txBody>
          <a:bodyPr wrap="square">
            <a:spAutoFit/>
          </a:bodyPr>
          <a:lstStyle/>
          <a:p>
            <a:pPr algn="l"/>
            <a:r>
              <a:rPr lang="fr-FR" sz="2000" dirty="0" smtClean="0">
                <a:cs typeface="Times New Roman" pitchFamily="18" charset="0"/>
              </a:rPr>
              <a:t>5- </a:t>
            </a:r>
            <a:r>
              <a:rPr lang="fr-FR" sz="2000" dirty="0" smtClean="0"/>
              <a:t>REGULATION</a:t>
            </a:r>
            <a:endParaRPr lang="fr-FR" sz="2000" dirty="0">
              <a:cs typeface="Times New Roman" pitchFamily="18" charset="0"/>
            </a:endParaRPr>
          </a:p>
        </p:txBody>
      </p:sp>
      <p:sp>
        <p:nvSpPr>
          <p:cNvPr id="11" name="Rectangle 10"/>
          <p:cNvSpPr/>
          <p:nvPr/>
        </p:nvSpPr>
        <p:spPr>
          <a:xfrm>
            <a:off x="2207568" y="4729017"/>
            <a:ext cx="5740576" cy="400110"/>
          </a:xfrm>
          <a:prstGeom prst="rect">
            <a:avLst/>
          </a:prstGeom>
        </p:spPr>
        <p:txBody>
          <a:bodyPr wrap="square">
            <a:spAutoFit/>
          </a:bodyPr>
          <a:lstStyle/>
          <a:p>
            <a:pPr algn="l"/>
            <a:r>
              <a:rPr lang="fr-FR" sz="2000" dirty="0" smtClean="0">
                <a:cs typeface="Times New Roman" pitchFamily="18" charset="0"/>
              </a:rPr>
              <a:t>6- </a:t>
            </a:r>
            <a:r>
              <a:rPr lang="fr-FR" sz="2000" dirty="0" smtClean="0"/>
              <a:t>DEFLUXAGE</a:t>
            </a:r>
            <a:endParaRPr lang="fr-FR" sz="2000" dirty="0">
              <a:cs typeface="Times New Roman" pitchFamily="18" charset="0"/>
            </a:endParaRPr>
          </a:p>
        </p:txBody>
      </p:sp>
      <p:sp>
        <p:nvSpPr>
          <p:cNvPr id="13" name="Rectangle 12"/>
          <p:cNvSpPr/>
          <p:nvPr/>
        </p:nvSpPr>
        <p:spPr>
          <a:xfrm>
            <a:off x="2207568" y="5195742"/>
            <a:ext cx="5740576" cy="400110"/>
          </a:xfrm>
          <a:prstGeom prst="rect">
            <a:avLst/>
          </a:prstGeom>
        </p:spPr>
        <p:txBody>
          <a:bodyPr wrap="square">
            <a:spAutoFit/>
          </a:bodyPr>
          <a:lstStyle/>
          <a:p>
            <a:pPr algn="l"/>
            <a:r>
              <a:rPr lang="fr-FR" sz="2000" dirty="0" smtClean="0">
                <a:cs typeface="Times New Roman" pitchFamily="18" charset="0"/>
              </a:rPr>
              <a:t>7- </a:t>
            </a:r>
            <a:r>
              <a:rPr lang="fr-FR" sz="2000" dirty="0" smtClean="0"/>
              <a:t>RESULTATS DE SIMULATION</a:t>
            </a:r>
            <a:endParaRPr lang="fr-FR" sz="2000" dirty="0">
              <a:cs typeface="Times New Roman" pitchFamily="18" charset="0"/>
            </a:endParaRPr>
          </a:p>
        </p:txBody>
      </p:sp>
      <p:sp>
        <p:nvSpPr>
          <p:cNvPr id="14" name="Rectangle 13"/>
          <p:cNvSpPr/>
          <p:nvPr/>
        </p:nvSpPr>
        <p:spPr>
          <a:xfrm>
            <a:off x="2207568" y="5738667"/>
            <a:ext cx="5740576" cy="400110"/>
          </a:xfrm>
          <a:prstGeom prst="rect">
            <a:avLst/>
          </a:prstGeom>
        </p:spPr>
        <p:txBody>
          <a:bodyPr wrap="square">
            <a:spAutoFit/>
          </a:bodyPr>
          <a:lstStyle/>
          <a:p>
            <a:pPr algn="l"/>
            <a:r>
              <a:rPr lang="fr-FR" sz="2000" dirty="0" smtClean="0">
                <a:cs typeface="Times New Roman" pitchFamily="18" charset="0"/>
              </a:rPr>
              <a:t>8- </a:t>
            </a:r>
            <a:r>
              <a:rPr lang="fr-FR" sz="2000" dirty="0" smtClean="0"/>
              <a:t>CONCLUSION</a:t>
            </a:r>
            <a:endParaRPr lang="fr-FR" sz="2000" dirty="0">
              <a:cs typeface="Times New Roman" pitchFamily="18" charset="0"/>
            </a:endParaRPr>
          </a:p>
        </p:txBody>
      </p:sp>
    </p:spTree>
    <p:extLst>
      <p:ext uri="{BB962C8B-B14F-4D97-AF65-F5344CB8AC3E}">
        <p14:creationId xmlns:p14="http://schemas.microsoft.com/office/powerpoint/2010/main" val="3516445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34" y="64168"/>
            <a:ext cx="114219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fr-FR" sz="2400" b="1" dirty="0" smtClean="0">
                <a:solidFill>
                  <a:prstClr val="black"/>
                </a:solidFill>
                <a:latin typeface="Times New Roman" pitchFamily="18" charset="0"/>
                <a:cs typeface="Times New Roman" pitchFamily="18" charset="0"/>
              </a:rPr>
              <a:t>V. Régulation</a:t>
            </a:r>
            <a:endParaRPr lang="fr-FR" sz="2400" b="1" dirty="0">
              <a:latin typeface="Times New Roman" pitchFamily="18" charset="0"/>
              <a:cs typeface="Times New Roman" pitchFamily="18" charset="0"/>
            </a:endParaRPr>
          </a:p>
        </p:txBody>
      </p:sp>
      <p:sp>
        <p:nvSpPr>
          <p:cNvPr id="3" name="Rectangle 2"/>
          <p:cNvSpPr/>
          <p:nvPr/>
        </p:nvSpPr>
        <p:spPr>
          <a:xfrm>
            <a:off x="396834" y="914311"/>
            <a:ext cx="11528466" cy="1200329"/>
          </a:xfrm>
          <a:prstGeom prst="rect">
            <a:avLst/>
          </a:prstGeom>
        </p:spPr>
        <p:txBody>
          <a:bodyPr wrap="square">
            <a:spAutoFit/>
          </a:bodyPr>
          <a:lstStyle/>
          <a:p>
            <a:r>
              <a:rPr lang="fr-FR" b="1" dirty="0">
                <a:solidFill>
                  <a:srgbClr val="000000"/>
                </a:solidFill>
                <a:latin typeface="Times New Roman" panose="02020603050405020304" pitchFamily="18" charset="0"/>
              </a:rPr>
              <a:t>1 Régulation de </a:t>
            </a:r>
            <a:r>
              <a:rPr lang="fr-FR" b="1" dirty="0" smtClean="0">
                <a:solidFill>
                  <a:srgbClr val="000000"/>
                </a:solidFill>
                <a:latin typeface="Times New Roman" panose="02020603050405020304" pitchFamily="18" charset="0"/>
              </a:rPr>
              <a:t>courant</a:t>
            </a:r>
          </a:p>
          <a:p>
            <a:endParaRPr lang="fr-FR" b="1" dirty="0">
              <a:solidFill>
                <a:srgbClr val="000000"/>
              </a:solidFill>
              <a:latin typeface="Times New Roman" panose="02020603050405020304" pitchFamily="18" charset="0"/>
            </a:endParaRPr>
          </a:p>
          <a:p>
            <a:r>
              <a:rPr lang="fr-FR" dirty="0" smtClean="0">
                <a:solidFill>
                  <a:srgbClr val="000000"/>
                </a:solidFill>
                <a:latin typeface="Times New Roman" panose="02020603050405020304" pitchFamily="18" charset="0"/>
              </a:rPr>
              <a:t>Du </a:t>
            </a:r>
            <a:r>
              <a:rPr lang="fr-FR" dirty="0">
                <a:solidFill>
                  <a:srgbClr val="000000"/>
                </a:solidFill>
                <a:latin typeface="Times New Roman" panose="02020603050405020304" pitchFamily="18" charset="0"/>
              </a:rPr>
              <a:t>découplage </a:t>
            </a:r>
            <a:r>
              <a:rPr lang="fr-FR" dirty="0" smtClean="0">
                <a:solidFill>
                  <a:srgbClr val="000000"/>
                </a:solidFill>
                <a:latin typeface="Times New Roman" panose="02020603050405020304" pitchFamily="18" charset="0"/>
              </a:rPr>
              <a:t>, </a:t>
            </a:r>
            <a:r>
              <a:rPr lang="fr-FR" dirty="0">
                <a:solidFill>
                  <a:srgbClr val="000000"/>
                </a:solidFill>
                <a:latin typeface="Times New Roman" panose="02020603050405020304" pitchFamily="18" charset="0"/>
              </a:rPr>
              <a:t>on aboutit au schéma bloc simple et identique pour les deux axes</a:t>
            </a:r>
            <a:r>
              <a:rPr lang="fr-FR" dirty="0"/>
              <a:t> </a:t>
            </a:r>
            <a:br>
              <a:rPr lang="fr-FR" dirty="0"/>
            </a:br>
            <a:endParaRPr lang="fr-FR" dirty="0"/>
          </a:p>
        </p:txBody>
      </p:sp>
      <p:pic>
        <p:nvPicPr>
          <p:cNvPr id="5" name="Image 4"/>
          <p:cNvPicPr>
            <a:picLocks noChangeAspect="1"/>
          </p:cNvPicPr>
          <p:nvPr/>
        </p:nvPicPr>
        <p:blipFill>
          <a:blip r:embed="rId2"/>
          <a:stretch>
            <a:fillRect/>
          </a:stretch>
        </p:blipFill>
        <p:spPr>
          <a:xfrm>
            <a:off x="3652837" y="2214562"/>
            <a:ext cx="4399634" cy="1166813"/>
          </a:xfrm>
          <a:prstGeom prst="rect">
            <a:avLst/>
          </a:prstGeom>
        </p:spPr>
      </p:pic>
      <p:sp>
        <p:nvSpPr>
          <p:cNvPr id="6" name="Rectangle 5"/>
          <p:cNvSpPr/>
          <p:nvPr/>
        </p:nvSpPr>
        <p:spPr>
          <a:xfrm>
            <a:off x="396834" y="3550414"/>
            <a:ext cx="11280816" cy="3046988"/>
          </a:xfrm>
          <a:prstGeom prst="rect">
            <a:avLst/>
          </a:prstGeom>
        </p:spPr>
        <p:txBody>
          <a:bodyPr wrap="square">
            <a:spAutoFit/>
          </a:bodyPr>
          <a:lstStyle/>
          <a:p>
            <a:r>
              <a:rPr lang="fr-FR" sz="2400" dirty="0">
                <a:solidFill>
                  <a:srgbClr val="000000"/>
                </a:solidFill>
                <a:latin typeface="Times New Roman" panose="02020603050405020304" pitchFamily="18" charset="0"/>
              </a:rPr>
              <a:t>Chaque boucle de courant est dotée d’un régulateur proportionnel intégral (PI) classique, il comporte une action proportionnelle qui sert à régler la rapidité avec laquelle la régulation doit avoir lieu et une action intégrale qui sert à éliminer l’erreur statique entre la grandeur régulée et sa propre consigne</a:t>
            </a:r>
            <a:r>
              <a:rPr lang="fr-FR" sz="2400" dirty="0" smtClean="0">
                <a:solidFill>
                  <a:srgbClr val="000000"/>
                </a:solidFill>
                <a:latin typeface="Times New Roman" panose="02020603050405020304" pitchFamily="18" charset="0"/>
              </a:rPr>
              <a:t>.</a:t>
            </a:r>
          </a:p>
          <a:p>
            <a:endParaRPr lang="fr-FR" sz="2400" dirty="0">
              <a:solidFill>
                <a:srgbClr val="000000"/>
              </a:solidFill>
              <a:latin typeface="Times New Roman" panose="02020603050405020304" pitchFamily="18" charset="0"/>
            </a:endParaRPr>
          </a:p>
          <a:p>
            <a:r>
              <a:rPr lang="fr-FR" sz="2400" dirty="0">
                <a:solidFill>
                  <a:srgbClr val="000000"/>
                </a:solidFill>
                <a:latin typeface="Times New Roman" panose="02020603050405020304" pitchFamily="18" charset="0"/>
              </a:rPr>
              <a:t>Le régulateur PI (action proportionnelle-intégrale) est une combinaison d'un régulateur P et d'un régulateur I. </a:t>
            </a:r>
            <a:r>
              <a:rPr lang="fr-FR" sz="2400" dirty="0"/>
              <a:t/>
            </a:r>
            <a:br>
              <a:rPr lang="fr-FR" sz="2400" dirty="0"/>
            </a:br>
            <a:endParaRPr lang="fr-FR" sz="2400" dirty="0"/>
          </a:p>
        </p:txBody>
      </p:sp>
    </p:spTree>
    <p:extLst>
      <p:ext uri="{BB962C8B-B14F-4D97-AF65-F5344CB8AC3E}">
        <p14:creationId xmlns:p14="http://schemas.microsoft.com/office/powerpoint/2010/main" val="3687887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34" y="64168"/>
            <a:ext cx="114219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fr-FR" sz="2400" b="1" dirty="0" smtClean="0">
                <a:solidFill>
                  <a:prstClr val="black"/>
                </a:solidFill>
                <a:latin typeface="Times New Roman" pitchFamily="18" charset="0"/>
                <a:cs typeface="Times New Roman" pitchFamily="18" charset="0"/>
              </a:rPr>
              <a:t>V. Régulation</a:t>
            </a:r>
            <a:endParaRPr lang="fr-FR" sz="2400" b="1" dirty="0">
              <a:latin typeface="Times New Roman" pitchFamily="18" charset="0"/>
              <a:cs typeface="Times New Roman" pitchFamily="18" charset="0"/>
            </a:endParaRPr>
          </a:p>
        </p:txBody>
      </p:sp>
      <p:sp>
        <p:nvSpPr>
          <p:cNvPr id="3" name="Rectangle 2"/>
          <p:cNvSpPr/>
          <p:nvPr/>
        </p:nvSpPr>
        <p:spPr>
          <a:xfrm>
            <a:off x="396834" y="914311"/>
            <a:ext cx="11528466" cy="646331"/>
          </a:xfrm>
          <a:prstGeom prst="rect">
            <a:avLst/>
          </a:prstGeom>
        </p:spPr>
        <p:txBody>
          <a:bodyPr wrap="square">
            <a:spAutoFit/>
          </a:bodyPr>
          <a:lstStyle/>
          <a:p>
            <a:r>
              <a:rPr lang="fr-FR" b="1" dirty="0">
                <a:solidFill>
                  <a:srgbClr val="000000"/>
                </a:solidFill>
                <a:latin typeface="Times New Roman" panose="02020603050405020304" pitchFamily="18" charset="0"/>
              </a:rPr>
              <a:t>1 Régulation de </a:t>
            </a:r>
            <a:r>
              <a:rPr lang="fr-FR" b="1" dirty="0" smtClean="0">
                <a:solidFill>
                  <a:srgbClr val="000000"/>
                </a:solidFill>
                <a:latin typeface="Times New Roman" panose="02020603050405020304" pitchFamily="18" charset="0"/>
              </a:rPr>
              <a:t>courant</a:t>
            </a:r>
          </a:p>
          <a:p>
            <a:endParaRPr lang="fr-FR" b="1" dirty="0">
              <a:solidFill>
                <a:srgbClr val="000000"/>
              </a:solidFill>
              <a:latin typeface="Times New Roman" panose="02020603050405020304" pitchFamily="18" charset="0"/>
            </a:endParaRPr>
          </a:p>
        </p:txBody>
      </p:sp>
      <p:pic>
        <p:nvPicPr>
          <p:cNvPr id="2" name="Image 1"/>
          <p:cNvPicPr>
            <a:picLocks noChangeAspect="1"/>
          </p:cNvPicPr>
          <p:nvPr/>
        </p:nvPicPr>
        <p:blipFill rotWithShape="1">
          <a:blip r:embed="rId2"/>
          <a:srcRect t="7290" b="9597"/>
          <a:stretch/>
        </p:blipFill>
        <p:spPr>
          <a:xfrm>
            <a:off x="4752975" y="1794617"/>
            <a:ext cx="3295650" cy="828942"/>
          </a:xfrm>
          <a:prstGeom prst="rect">
            <a:avLst/>
          </a:prstGeom>
        </p:spPr>
      </p:pic>
      <p:sp>
        <p:nvSpPr>
          <p:cNvPr id="4" name="Rectangle 3"/>
          <p:cNvSpPr/>
          <p:nvPr/>
        </p:nvSpPr>
        <p:spPr>
          <a:xfrm>
            <a:off x="387677" y="2035932"/>
            <a:ext cx="4365298" cy="369332"/>
          </a:xfrm>
          <a:prstGeom prst="rect">
            <a:avLst/>
          </a:prstGeom>
        </p:spPr>
        <p:txBody>
          <a:bodyPr wrap="none">
            <a:spAutoFit/>
          </a:bodyPr>
          <a:lstStyle/>
          <a:p>
            <a:r>
              <a:rPr lang="fr-FR" dirty="0">
                <a:solidFill>
                  <a:srgbClr val="000000"/>
                </a:solidFill>
                <a:latin typeface="Times New Roman" panose="02020603050405020304" pitchFamily="18" charset="0"/>
              </a:rPr>
              <a:t>La fonction du régulateur PI en continue est :</a:t>
            </a:r>
            <a:endParaRPr lang="fr-FR" dirty="0"/>
          </a:p>
        </p:txBody>
      </p:sp>
      <p:sp>
        <p:nvSpPr>
          <p:cNvPr id="8" name="Rectangle 7"/>
          <p:cNvSpPr/>
          <p:nvPr/>
        </p:nvSpPr>
        <p:spPr>
          <a:xfrm>
            <a:off x="476250" y="2614597"/>
            <a:ext cx="6096000" cy="646331"/>
          </a:xfrm>
          <a:prstGeom prst="rect">
            <a:avLst/>
          </a:prstGeom>
        </p:spPr>
        <p:txBody>
          <a:bodyPr>
            <a:spAutoFit/>
          </a:bodyPr>
          <a:lstStyle/>
          <a:p>
            <a:r>
              <a:rPr lang="fr-FR" dirty="0">
                <a:solidFill>
                  <a:srgbClr val="000000"/>
                </a:solidFill>
                <a:latin typeface="Times New Roman" panose="02020603050405020304" pitchFamily="18" charset="0"/>
              </a:rPr>
              <a:t>La fonction de transfert en S: est :</a:t>
            </a:r>
            <a:r>
              <a:rPr lang="fr-FR" dirty="0"/>
              <a:t> </a:t>
            </a:r>
            <a:br>
              <a:rPr lang="fr-FR" dirty="0"/>
            </a:br>
            <a:endParaRPr lang="fr-FR" dirty="0"/>
          </a:p>
        </p:txBody>
      </p:sp>
      <p:pic>
        <p:nvPicPr>
          <p:cNvPr id="9" name="Image 8"/>
          <p:cNvPicPr>
            <a:picLocks noChangeAspect="1"/>
          </p:cNvPicPr>
          <p:nvPr/>
        </p:nvPicPr>
        <p:blipFill>
          <a:blip r:embed="rId3"/>
          <a:stretch>
            <a:fillRect/>
          </a:stretch>
        </p:blipFill>
        <p:spPr>
          <a:xfrm>
            <a:off x="3805664" y="2461454"/>
            <a:ext cx="2766586" cy="661575"/>
          </a:xfrm>
          <a:prstGeom prst="rect">
            <a:avLst/>
          </a:prstGeom>
        </p:spPr>
      </p:pic>
      <p:sp>
        <p:nvSpPr>
          <p:cNvPr id="10" name="Rectangle 9"/>
          <p:cNvSpPr/>
          <p:nvPr/>
        </p:nvSpPr>
        <p:spPr>
          <a:xfrm>
            <a:off x="387677" y="3089887"/>
            <a:ext cx="11299497" cy="1508105"/>
          </a:xfrm>
          <a:prstGeom prst="rect">
            <a:avLst/>
          </a:prstGeom>
        </p:spPr>
        <p:txBody>
          <a:bodyPr wrap="square">
            <a:spAutoFit/>
          </a:bodyPr>
          <a:lstStyle/>
          <a:p>
            <a:r>
              <a:rPr lang="fr-FR" dirty="0" smtClean="0">
                <a:solidFill>
                  <a:srgbClr val="000000"/>
                </a:solidFill>
                <a:latin typeface="Times New Roman" panose="02020603050405020304" pitchFamily="18" charset="0"/>
              </a:rPr>
              <a:t>Avec </a:t>
            </a:r>
            <a:r>
              <a:rPr lang="fr-FR" dirty="0" err="1" smtClean="0">
                <a:solidFill>
                  <a:srgbClr val="000000"/>
                </a:solidFill>
                <a:latin typeface="Times New Roman" panose="02020603050405020304" pitchFamily="18" charset="0"/>
              </a:rPr>
              <a:t>kp</a:t>
            </a:r>
            <a:r>
              <a:rPr lang="fr-FR" dirty="0" smtClean="0">
                <a:solidFill>
                  <a:srgbClr val="000000"/>
                </a:solidFill>
                <a:latin typeface="Times New Roman" panose="02020603050405020304" pitchFamily="18" charset="0"/>
              </a:rPr>
              <a:t> </a:t>
            </a:r>
            <a:r>
              <a:rPr lang="fr-FR" dirty="0">
                <a:solidFill>
                  <a:srgbClr val="000000"/>
                </a:solidFill>
                <a:latin typeface="Times New Roman" panose="02020603050405020304" pitchFamily="18" charset="0"/>
              </a:rPr>
              <a:t>: constante de proportionnalité.</a:t>
            </a:r>
          </a:p>
          <a:p>
            <a:r>
              <a:rPr lang="fr-FR" sz="2000" dirty="0" smtClean="0">
                <a:solidFill>
                  <a:srgbClr val="000000"/>
                </a:solidFill>
                <a:latin typeface="Times New Roman" panose="02020603050405020304" pitchFamily="18" charset="0"/>
              </a:rPr>
              <a:t>Ki=</a:t>
            </a:r>
            <a:r>
              <a:rPr lang="fr-FR" sz="2000" dirty="0" err="1" smtClean="0">
                <a:solidFill>
                  <a:srgbClr val="000000"/>
                </a:solidFill>
                <a:latin typeface="Times New Roman" panose="02020603050405020304" pitchFamily="18" charset="0"/>
              </a:rPr>
              <a:t>Kp</a:t>
            </a:r>
            <a:r>
              <a:rPr lang="fr-FR" sz="2000" dirty="0" smtClean="0">
                <a:solidFill>
                  <a:srgbClr val="000000"/>
                </a:solidFill>
                <a:latin typeface="Times New Roman" panose="02020603050405020304" pitchFamily="18" charset="0"/>
              </a:rPr>
              <a:t>/Ti</a:t>
            </a:r>
            <a:r>
              <a:rPr lang="fr-FR" dirty="0" smtClean="0">
                <a:solidFill>
                  <a:srgbClr val="000000"/>
                </a:solidFill>
                <a:latin typeface="Times New Roman" panose="02020603050405020304" pitchFamily="18" charset="0"/>
              </a:rPr>
              <a:t>: </a:t>
            </a:r>
            <a:r>
              <a:rPr lang="fr-FR" dirty="0">
                <a:solidFill>
                  <a:srgbClr val="000000"/>
                </a:solidFill>
                <a:latin typeface="Times New Roman" panose="02020603050405020304" pitchFamily="18" charset="0"/>
              </a:rPr>
              <a:t>constante d’intégration, T</a:t>
            </a:r>
            <a:r>
              <a:rPr lang="fr-FR" sz="1050" dirty="0">
                <a:solidFill>
                  <a:srgbClr val="000000"/>
                </a:solidFill>
                <a:latin typeface="Times New Roman" panose="02020603050405020304" pitchFamily="18" charset="0"/>
              </a:rPr>
              <a:t>i </a:t>
            </a:r>
            <a:r>
              <a:rPr lang="fr-FR" dirty="0">
                <a:solidFill>
                  <a:srgbClr val="000000"/>
                </a:solidFill>
                <a:latin typeface="Times New Roman" panose="02020603050405020304" pitchFamily="18" charset="0"/>
              </a:rPr>
              <a:t>: temps d’intégration, elle est choisie d’une manière à satisfaire un compromis stabilité-rapidité.</a:t>
            </a:r>
          </a:p>
          <a:p>
            <a:r>
              <a:rPr lang="fr-FR" dirty="0">
                <a:solidFill>
                  <a:srgbClr val="000000"/>
                </a:solidFill>
                <a:latin typeface="Times New Roman" panose="02020603050405020304" pitchFamily="18" charset="0"/>
              </a:rPr>
              <a:t>On calcule la fonction de transfert en boucle ouverte</a:t>
            </a:r>
            <a:r>
              <a:rPr lang="fr-FR" dirty="0"/>
              <a:t> </a:t>
            </a:r>
            <a:br>
              <a:rPr lang="fr-FR" dirty="0"/>
            </a:br>
            <a:endParaRPr lang="fr-FR" dirty="0"/>
          </a:p>
        </p:txBody>
      </p:sp>
      <p:pic>
        <p:nvPicPr>
          <p:cNvPr id="11" name="Image 10"/>
          <p:cNvPicPr>
            <a:picLocks noChangeAspect="1"/>
          </p:cNvPicPr>
          <p:nvPr/>
        </p:nvPicPr>
        <p:blipFill>
          <a:blip r:embed="rId4"/>
          <a:stretch>
            <a:fillRect/>
          </a:stretch>
        </p:blipFill>
        <p:spPr>
          <a:xfrm>
            <a:off x="387677" y="4401694"/>
            <a:ext cx="3417987" cy="1943059"/>
          </a:xfrm>
          <a:prstGeom prst="rect">
            <a:avLst/>
          </a:prstGeom>
        </p:spPr>
      </p:pic>
      <p:pic>
        <p:nvPicPr>
          <p:cNvPr id="12" name="Image 11"/>
          <p:cNvPicPr>
            <a:picLocks noChangeAspect="1"/>
          </p:cNvPicPr>
          <p:nvPr/>
        </p:nvPicPr>
        <p:blipFill>
          <a:blip r:embed="rId5"/>
          <a:stretch>
            <a:fillRect/>
          </a:stretch>
        </p:blipFill>
        <p:spPr>
          <a:xfrm>
            <a:off x="7419177" y="627049"/>
            <a:ext cx="4399634" cy="1166813"/>
          </a:xfrm>
          <a:prstGeom prst="rect">
            <a:avLst/>
          </a:prstGeom>
        </p:spPr>
      </p:pic>
      <p:pic>
        <p:nvPicPr>
          <p:cNvPr id="13" name="Image 12"/>
          <p:cNvPicPr>
            <a:picLocks noChangeAspect="1"/>
          </p:cNvPicPr>
          <p:nvPr/>
        </p:nvPicPr>
        <p:blipFill>
          <a:blip r:embed="rId6"/>
          <a:stretch>
            <a:fillRect/>
          </a:stretch>
        </p:blipFill>
        <p:spPr>
          <a:xfrm>
            <a:off x="5229998" y="4964249"/>
            <a:ext cx="1862138" cy="817948"/>
          </a:xfrm>
          <a:prstGeom prst="rect">
            <a:avLst/>
          </a:prstGeom>
        </p:spPr>
      </p:pic>
    </p:spTree>
    <p:extLst>
      <p:ext uri="{BB962C8B-B14F-4D97-AF65-F5344CB8AC3E}">
        <p14:creationId xmlns:p14="http://schemas.microsoft.com/office/powerpoint/2010/main" val="25518067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34" y="64168"/>
            <a:ext cx="114219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fr-FR" sz="2400" b="1" dirty="0" smtClean="0">
                <a:solidFill>
                  <a:prstClr val="black"/>
                </a:solidFill>
                <a:latin typeface="Times New Roman" pitchFamily="18" charset="0"/>
                <a:cs typeface="Times New Roman" pitchFamily="18" charset="0"/>
              </a:rPr>
              <a:t>V. Régulation</a:t>
            </a:r>
            <a:endParaRPr lang="fr-FR" sz="2400" b="1" dirty="0">
              <a:latin typeface="Times New Roman" pitchFamily="18" charset="0"/>
              <a:cs typeface="Times New Roman" pitchFamily="18" charset="0"/>
            </a:endParaRPr>
          </a:p>
        </p:txBody>
      </p:sp>
      <p:sp>
        <p:nvSpPr>
          <p:cNvPr id="3" name="Rectangle 2"/>
          <p:cNvSpPr/>
          <p:nvPr/>
        </p:nvSpPr>
        <p:spPr>
          <a:xfrm>
            <a:off x="396834" y="914311"/>
            <a:ext cx="11528466" cy="646331"/>
          </a:xfrm>
          <a:prstGeom prst="rect">
            <a:avLst/>
          </a:prstGeom>
        </p:spPr>
        <p:txBody>
          <a:bodyPr wrap="square">
            <a:spAutoFit/>
          </a:bodyPr>
          <a:lstStyle/>
          <a:p>
            <a:r>
              <a:rPr lang="fr-FR" b="1" dirty="0">
                <a:solidFill>
                  <a:srgbClr val="000000"/>
                </a:solidFill>
                <a:latin typeface="Times New Roman" panose="02020603050405020304" pitchFamily="18" charset="0"/>
              </a:rPr>
              <a:t>1 Régulation de </a:t>
            </a:r>
            <a:r>
              <a:rPr lang="fr-FR" b="1" dirty="0" smtClean="0">
                <a:solidFill>
                  <a:srgbClr val="000000"/>
                </a:solidFill>
                <a:latin typeface="Times New Roman" panose="02020603050405020304" pitchFamily="18" charset="0"/>
              </a:rPr>
              <a:t>courant</a:t>
            </a:r>
          </a:p>
          <a:p>
            <a:endParaRPr lang="fr-FR" b="1" dirty="0">
              <a:solidFill>
                <a:srgbClr val="000000"/>
              </a:solidFill>
              <a:latin typeface="Times New Roman" panose="02020603050405020304" pitchFamily="18" charset="0"/>
            </a:endParaRPr>
          </a:p>
        </p:txBody>
      </p:sp>
      <p:pic>
        <p:nvPicPr>
          <p:cNvPr id="12" name="Image 11"/>
          <p:cNvPicPr>
            <a:picLocks noChangeAspect="1"/>
          </p:cNvPicPr>
          <p:nvPr/>
        </p:nvPicPr>
        <p:blipFill>
          <a:blip r:embed="rId2"/>
          <a:stretch>
            <a:fillRect/>
          </a:stretch>
        </p:blipFill>
        <p:spPr>
          <a:xfrm>
            <a:off x="7419177" y="627049"/>
            <a:ext cx="4399634" cy="1166813"/>
          </a:xfrm>
          <a:prstGeom prst="rect">
            <a:avLst/>
          </a:prstGeom>
        </p:spPr>
      </p:pic>
      <p:sp>
        <p:nvSpPr>
          <p:cNvPr id="5" name="Rectangle 4"/>
          <p:cNvSpPr/>
          <p:nvPr/>
        </p:nvSpPr>
        <p:spPr>
          <a:xfrm>
            <a:off x="314325" y="1470696"/>
            <a:ext cx="6096000" cy="646331"/>
          </a:xfrm>
          <a:prstGeom prst="rect">
            <a:avLst/>
          </a:prstGeom>
        </p:spPr>
        <p:txBody>
          <a:bodyPr>
            <a:spAutoFit/>
          </a:bodyPr>
          <a:lstStyle/>
          <a:p>
            <a:r>
              <a:rPr lang="fr-FR" dirty="0">
                <a:solidFill>
                  <a:srgbClr val="000000"/>
                </a:solidFill>
                <a:latin typeface="Times New Roman" panose="02020603050405020304" pitchFamily="18" charset="0"/>
              </a:rPr>
              <a:t>Calcul de la fonction de transfert en boucle fermée :</a:t>
            </a:r>
            <a:r>
              <a:rPr lang="fr-FR" dirty="0"/>
              <a:t> </a:t>
            </a:r>
            <a:br>
              <a:rPr lang="fr-FR" dirty="0"/>
            </a:br>
            <a:endParaRPr lang="fr-FR" dirty="0"/>
          </a:p>
        </p:txBody>
      </p:sp>
      <p:pic>
        <p:nvPicPr>
          <p:cNvPr id="6" name="Image 5"/>
          <p:cNvPicPr>
            <a:picLocks noChangeAspect="1"/>
          </p:cNvPicPr>
          <p:nvPr/>
        </p:nvPicPr>
        <p:blipFill>
          <a:blip r:embed="rId3"/>
          <a:stretch>
            <a:fillRect/>
          </a:stretch>
        </p:blipFill>
        <p:spPr>
          <a:xfrm>
            <a:off x="452437" y="2117027"/>
            <a:ext cx="2909888" cy="1510790"/>
          </a:xfrm>
          <a:prstGeom prst="rect">
            <a:avLst/>
          </a:prstGeom>
        </p:spPr>
      </p:pic>
      <p:cxnSp>
        <p:nvCxnSpPr>
          <p:cNvPr id="15" name="Connecteur droit avec flèche 14"/>
          <p:cNvCxnSpPr>
            <a:stCxn id="6" idx="3"/>
          </p:cNvCxnSpPr>
          <p:nvPr/>
        </p:nvCxnSpPr>
        <p:spPr>
          <a:xfrm>
            <a:off x="3362325" y="2872422"/>
            <a:ext cx="10382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Image 15"/>
          <p:cNvPicPr>
            <a:picLocks noChangeAspect="1"/>
          </p:cNvPicPr>
          <p:nvPr/>
        </p:nvPicPr>
        <p:blipFill>
          <a:blip r:embed="rId4"/>
          <a:stretch>
            <a:fillRect/>
          </a:stretch>
        </p:blipFill>
        <p:spPr>
          <a:xfrm>
            <a:off x="4857750" y="2453616"/>
            <a:ext cx="1414463" cy="753156"/>
          </a:xfrm>
          <a:prstGeom prst="rect">
            <a:avLst/>
          </a:prstGeom>
        </p:spPr>
      </p:pic>
      <p:sp>
        <p:nvSpPr>
          <p:cNvPr id="17" name="Rectangle 16"/>
          <p:cNvSpPr/>
          <p:nvPr/>
        </p:nvSpPr>
        <p:spPr>
          <a:xfrm>
            <a:off x="2590800" y="4120487"/>
            <a:ext cx="6096000" cy="646331"/>
          </a:xfrm>
          <a:prstGeom prst="rect">
            <a:avLst/>
          </a:prstGeom>
        </p:spPr>
        <p:txBody>
          <a:bodyPr>
            <a:spAutoFit/>
          </a:bodyPr>
          <a:lstStyle/>
          <a:p>
            <a:r>
              <a:rPr lang="fr-FR" dirty="0" smtClean="0">
                <a:solidFill>
                  <a:srgbClr val="000000"/>
                </a:solidFill>
                <a:latin typeface="Times New Roman" panose="02020603050405020304" pitchFamily="18" charset="0"/>
              </a:rPr>
              <a:t>constante </a:t>
            </a:r>
            <a:r>
              <a:rPr lang="fr-FR" dirty="0">
                <a:solidFill>
                  <a:srgbClr val="000000"/>
                </a:solidFill>
                <a:latin typeface="Times New Roman" panose="02020603050405020304" pitchFamily="18" charset="0"/>
              </a:rPr>
              <a:t>de temps des courants dans les deux boucles.</a:t>
            </a:r>
            <a:r>
              <a:rPr lang="fr-FR" dirty="0"/>
              <a:t> </a:t>
            </a:r>
            <a:br>
              <a:rPr lang="fr-FR" dirty="0"/>
            </a:br>
            <a:endParaRPr lang="fr-FR" dirty="0"/>
          </a:p>
        </p:txBody>
      </p:sp>
      <p:pic>
        <p:nvPicPr>
          <p:cNvPr id="18" name="Image 17"/>
          <p:cNvPicPr>
            <a:picLocks noChangeAspect="1"/>
          </p:cNvPicPr>
          <p:nvPr/>
        </p:nvPicPr>
        <p:blipFill>
          <a:blip r:embed="rId5"/>
          <a:stretch>
            <a:fillRect/>
          </a:stretch>
        </p:blipFill>
        <p:spPr>
          <a:xfrm>
            <a:off x="1390650" y="4040405"/>
            <a:ext cx="857250" cy="652255"/>
          </a:xfrm>
          <a:prstGeom prst="rect">
            <a:avLst/>
          </a:prstGeom>
        </p:spPr>
      </p:pic>
    </p:spTree>
    <p:extLst>
      <p:ext uri="{BB962C8B-B14F-4D97-AF65-F5344CB8AC3E}">
        <p14:creationId xmlns:p14="http://schemas.microsoft.com/office/powerpoint/2010/main" val="3543963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34" y="64168"/>
            <a:ext cx="114219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fr-FR" sz="2400" b="1" dirty="0" smtClean="0">
                <a:solidFill>
                  <a:prstClr val="black"/>
                </a:solidFill>
                <a:latin typeface="Times New Roman" pitchFamily="18" charset="0"/>
                <a:cs typeface="Times New Roman" pitchFamily="18" charset="0"/>
              </a:rPr>
              <a:t>V. Régulation</a:t>
            </a:r>
            <a:endParaRPr lang="fr-FR" sz="2400" b="1" dirty="0">
              <a:latin typeface="Times New Roman" pitchFamily="18" charset="0"/>
              <a:cs typeface="Times New Roman" pitchFamily="18" charset="0"/>
            </a:endParaRPr>
          </a:p>
        </p:txBody>
      </p:sp>
      <p:sp>
        <p:nvSpPr>
          <p:cNvPr id="3" name="Rectangle 2"/>
          <p:cNvSpPr/>
          <p:nvPr/>
        </p:nvSpPr>
        <p:spPr>
          <a:xfrm>
            <a:off x="343589" y="623862"/>
            <a:ext cx="11528466" cy="369332"/>
          </a:xfrm>
          <a:prstGeom prst="rect">
            <a:avLst/>
          </a:prstGeom>
        </p:spPr>
        <p:txBody>
          <a:bodyPr wrap="square">
            <a:spAutoFit/>
          </a:bodyPr>
          <a:lstStyle/>
          <a:p>
            <a:r>
              <a:rPr lang="fr-FR" b="1" dirty="0" smtClean="0">
                <a:solidFill>
                  <a:srgbClr val="000000"/>
                </a:solidFill>
                <a:latin typeface="Times New Roman" panose="02020603050405020304" pitchFamily="18" charset="0"/>
              </a:rPr>
              <a:t>2 </a:t>
            </a:r>
            <a:r>
              <a:rPr lang="fr-FR" b="1" dirty="0">
                <a:solidFill>
                  <a:srgbClr val="000000"/>
                </a:solidFill>
                <a:latin typeface="Times New Roman" panose="02020603050405020304" pitchFamily="18" charset="0"/>
              </a:rPr>
              <a:t>Régulation de </a:t>
            </a:r>
            <a:r>
              <a:rPr lang="fr-FR" b="1" dirty="0" smtClean="0">
                <a:solidFill>
                  <a:srgbClr val="000000"/>
                </a:solidFill>
                <a:latin typeface="Times New Roman" panose="02020603050405020304" pitchFamily="18" charset="0"/>
              </a:rPr>
              <a:t>vitesse</a:t>
            </a:r>
          </a:p>
        </p:txBody>
      </p:sp>
      <p:sp>
        <p:nvSpPr>
          <p:cNvPr id="2" name="Rectangle 1"/>
          <p:cNvSpPr/>
          <p:nvPr/>
        </p:nvSpPr>
        <p:spPr>
          <a:xfrm>
            <a:off x="396834" y="1487455"/>
            <a:ext cx="9128166" cy="369332"/>
          </a:xfrm>
          <a:prstGeom prst="rect">
            <a:avLst/>
          </a:prstGeom>
        </p:spPr>
        <p:txBody>
          <a:bodyPr wrap="square">
            <a:spAutoFit/>
          </a:bodyPr>
          <a:lstStyle/>
          <a:p>
            <a:r>
              <a:rPr lang="fr-FR" dirty="0">
                <a:solidFill>
                  <a:srgbClr val="000000"/>
                </a:solidFill>
                <a:latin typeface="Times New Roman" panose="02020603050405020304" pitchFamily="18" charset="0"/>
              </a:rPr>
              <a:t>Le schéma de régulation de la vitesse avec un régulateur PI est </a:t>
            </a:r>
            <a:r>
              <a:rPr lang="fr-FR" dirty="0" smtClean="0">
                <a:solidFill>
                  <a:srgbClr val="000000"/>
                </a:solidFill>
                <a:latin typeface="Times New Roman" panose="02020603050405020304" pitchFamily="18" charset="0"/>
              </a:rPr>
              <a:t>:</a:t>
            </a:r>
            <a:endParaRPr lang="fr-FR" dirty="0"/>
          </a:p>
        </p:txBody>
      </p:sp>
      <p:pic>
        <p:nvPicPr>
          <p:cNvPr id="4" name="Image 3"/>
          <p:cNvPicPr>
            <a:picLocks noChangeAspect="1"/>
          </p:cNvPicPr>
          <p:nvPr/>
        </p:nvPicPr>
        <p:blipFill>
          <a:blip r:embed="rId2"/>
          <a:stretch>
            <a:fillRect/>
          </a:stretch>
        </p:blipFill>
        <p:spPr>
          <a:xfrm>
            <a:off x="900112" y="1866779"/>
            <a:ext cx="4619625" cy="1381125"/>
          </a:xfrm>
          <a:prstGeom prst="rect">
            <a:avLst/>
          </a:prstGeom>
        </p:spPr>
      </p:pic>
      <p:pic>
        <p:nvPicPr>
          <p:cNvPr id="8" name="Image 7"/>
          <p:cNvPicPr>
            <a:picLocks noChangeAspect="1"/>
          </p:cNvPicPr>
          <p:nvPr/>
        </p:nvPicPr>
        <p:blipFill>
          <a:blip r:embed="rId3"/>
          <a:stretch>
            <a:fillRect/>
          </a:stretch>
        </p:blipFill>
        <p:spPr>
          <a:xfrm>
            <a:off x="6638925" y="2210856"/>
            <a:ext cx="1162050" cy="438150"/>
          </a:xfrm>
          <a:prstGeom prst="rect">
            <a:avLst/>
          </a:prstGeom>
        </p:spPr>
      </p:pic>
      <p:sp>
        <p:nvSpPr>
          <p:cNvPr id="9" name="Rectangle 8"/>
          <p:cNvSpPr/>
          <p:nvPr/>
        </p:nvSpPr>
        <p:spPr>
          <a:xfrm>
            <a:off x="5722811" y="2791510"/>
            <a:ext cx="6096000" cy="646331"/>
          </a:xfrm>
          <a:prstGeom prst="rect">
            <a:avLst/>
          </a:prstGeom>
        </p:spPr>
        <p:txBody>
          <a:bodyPr>
            <a:spAutoFit/>
          </a:bodyPr>
          <a:lstStyle/>
          <a:p>
            <a:r>
              <a:rPr lang="fr-FR" dirty="0">
                <a:solidFill>
                  <a:srgbClr val="000000"/>
                </a:solidFill>
                <a:latin typeface="Times New Roman" panose="02020603050405020304" pitchFamily="18" charset="0"/>
              </a:rPr>
              <a:t>Constante du couple électromagnétique.</a:t>
            </a:r>
            <a:r>
              <a:rPr lang="fr-FR" dirty="0"/>
              <a:t> </a:t>
            </a:r>
            <a:br>
              <a:rPr lang="fr-FR" dirty="0"/>
            </a:br>
            <a:endParaRPr lang="fr-FR" dirty="0"/>
          </a:p>
        </p:txBody>
      </p:sp>
      <p:sp>
        <p:nvSpPr>
          <p:cNvPr id="10" name="Rectangle 9"/>
          <p:cNvSpPr/>
          <p:nvPr/>
        </p:nvSpPr>
        <p:spPr>
          <a:xfrm>
            <a:off x="396834" y="3655963"/>
            <a:ext cx="10842666" cy="1477328"/>
          </a:xfrm>
          <a:prstGeom prst="rect">
            <a:avLst/>
          </a:prstGeom>
        </p:spPr>
        <p:txBody>
          <a:bodyPr wrap="square">
            <a:spAutoFit/>
          </a:bodyPr>
          <a:lstStyle/>
          <a:p>
            <a:r>
              <a:rPr lang="fr-FR" b="1" dirty="0">
                <a:solidFill>
                  <a:srgbClr val="000000"/>
                </a:solidFill>
                <a:latin typeface="Times New Roman" panose="02020603050405020304" pitchFamily="18" charset="0"/>
              </a:rPr>
              <a:t>Régulateur à structure IP :</a:t>
            </a:r>
          </a:p>
          <a:p>
            <a:r>
              <a:rPr lang="fr-FR" dirty="0">
                <a:solidFill>
                  <a:srgbClr val="000000"/>
                </a:solidFill>
                <a:latin typeface="Times New Roman" panose="02020603050405020304" pitchFamily="18" charset="0"/>
              </a:rPr>
              <a:t>Avec la régulation (PI) de vitesse, il y’ a manque bonnes performances à la fois pour : L’asservissement (réponse par rapport à la consigne).</a:t>
            </a:r>
          </a:p>
          <a:p>
            <a:r>
              <a:rPr lang="fr-FR" dirty="0">
                <a:solidFill>
                  <a:srgbClr val="000000"/>
                </a:solidFill>
                <a:latin typeface="Times New Roman" panose="02020603050405020304" pitchFamily="18" charset="0"/>
              </a:rPr>
              <a:t>Pour la régulation (réponse par rapport à la perturbation</a:t>
            </a:r>
            <a:r>
              <a:rPr lang="fr-FR" dirty="0" smtClean="0">
                <a:solidFill>
                  <a:srgbClr val="000000"/>
                </a:solidFill>
                <a:latin typeface="Times New Roman" panose="02020603050405020304" pitchFamily="18" charset="0"/>
              </a:rPr>
              <a:t>). Alors</a:t>
            </a:r>
            <a:r>
              <a:rPr lang="fr-FR" dirty="0">
                <a:solidFill>
                  <a:srgbClr val="000000"/>
                </a:solidFill>
                <a:latin typeface="Times New Roman" panose="02020603050405020304" pitchFamily="18" charset="0"/>
              </a:rPr>
              <a:t>, on est amené à utiliser la structure de régulation de vitesse IP</a:t>
            </a:r>
            <a:r>
              <a:rPr lang="fr-FR" dirty="0"/>
              <a:t> </a:t>
            </a:r>
          </a:p>
        </p:txBody>
      </p:sp>
      <p:sp>
        <p:nvSpPr>
          <p:cNvPr id="11" name="Rectangle 10"/>
          <p:cNvSpPr/>
          <p:nvPr/>
        </p:nvSpPr>
        <p:spPr>
          <a:xfrm>
            <a:off x="241866" y="985563"/>
            <a:ext cx="2830968" cy="369332"/>
          </a:xfrm>
          <a:prstGeom prst="rect">
            <a:avLst/>
          </a:prstGeom>
        </p:spPr>
        <p:txBody>
          <a:bodyPr wrap="none">
            <a:spAutoFit/>
          </a:bodyPr>
          <a:lstStyle/>
          <a:p>
            <a:r>
              <a:rPr lang="fr-FR" b="1" dirty="0">
                <a:solidFill>
                  <a:srgbClr val="000000"/>
                </a:solidFill>
                <a:latin typeface="Times New Roman" panose="02020603050405020304" pitchFamily="18" charset="0"/>
              </a:rPr>
              <a:t>Régulateur à structure </a:t>
            </a:r>
            <a:r>
              <a:rPr lang="fr-FR" b="1" dirty="0" smtClean="0">
                <a:solidFill>
                  <a:srgbClr val="000000"/>
                </a:solidFill>
                <a:latin typeface="Times New Roman" panose="02020603050405020304" pitchFamily="18" charset="0"/>
              </a:rPr>
              <a:t>PI </a:t>
            </a:r>
            <a:r>
              <a:rPr lang="fr-FR" b="1" dirty="0">
                <a:solidFill>
                  <a:srgbClr val="000000"/>
                </a:solidFill>
                <a:latin typeface="Times New Roman" panose="02020603050405020304" pitchFamily="18" charset="0"/>
              </a:rPr>
              <a:t>:</a:t>
            </a:r>
          </a:p>
        </p:txBody>
      </p:sp>
      <p:pic>
        <p:nvPicPr>
          <p:cNvPr id="13" name="Image 12"/>
          <p:cNvPicPr>
            <a:picLocks noChangeAspect="1"/>
          </p:cNvPicPr>
          <p:nvPr/>
        </p:nvPicPr>
        <p:blipFill>
          <a:blip r:embed="rId4"/>
          <a:stretch>
            <a:fillRect/>
          </a:stretch>
        </p:blipFill>
        <p:spPr>
          <a:xfrm>
            <a:off x="1181100" y="5046220"/>
            <a:ext cx="5276850" cy="1619250"/>
          </a:xfrm>
          <a:prstGeom prst="rect">
            <a:avLst/>
          </a:prstGeom>
        </p:spPr>
      </p:pic>
    </p:spTree>
    <p:extLst>
      <p:ext uri="{BB962C8B-B14F-4D97-AF65-F5344CB8AC3E}">
        <p14:creationId xmlns:p14="http://schemas.microsoft.com/office/powerpoint/2010/main" val="6316124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34" y="64168"/>
            <a:ext cx="114219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fr-FR" sz="2400" b="1" dirty="0" smtClean="0">
                <a:solidFill>
                  <a:prstClr val="black"/>
                </a:solidFill>
                <a:latin typeface="Times New Roman" pitchFamily="18" charset="0"/>
                <a:cs typeface="Times New Roman" pitchFamily="18" charset="0"/>
              </a:rPr>
              <a:t>V. Régulation</a:t>
            </a:r>
            <a:endParaRPr lang="fr-FR" sz="2400" b="1" dirty="0">
              <a:latin typeface="Times New Roman" pitchFamily="18" charset="0"/>
              <a:cs typeface="Times New Roman" pitchFamily="18" charset="0"/>
            </a:endParaRPr>
          </a:p>
        </p:txBody>
      </p:sp>
      <p:sp>
        <p:nvSpPr>
          <p:cNvPr id="3" name="Rectangle 2"/>
          <p:cNvSpPr/>
          <p:nvPr/>
        </p:nvSpPr>
        <p:spPr>
          <a:xfrm>
            <a:off x="343589" y="623862"/>
            <a:ext cx="11528466" cy="369332"/>
          </a:xfrm>
          <a:prstGeom prst="rect">
            <a:avLst/>
          </a:prstGeom>
        </p:spPr>
        <p:txBody>
          <a:bodyPr wrap="square">
            <a:spAutoFit/>
          </a:bodyPr>
          <a:lstStyle/>
          <a:p>
            <a:r>
              <a:rPr lang="fr-FR" b="1" dirty="0" smtClean="0">
                <a:solidFill>
                  <a:srgbClr val="000000"/>
                </a:solidFill>
                <a:latin typeface="Times New Roman" panose="02020603050405020304" pitchFamily="18" charset="0"/>
              </a:rPr>
              <a:t>2 </a:t>
            </a:r>
            <a:r>
              <a:rPr lang="fr-FR" b="1" dirty="0">
                <a:solidFill>
                  <a:srgbClr val="000000"/>
                </a:solidFill>
                <a:latin typeface="Times New Roman" panose="02020603050405020304" pitchFamily="18" charset="0"/>
              </a:rPr>
              <a:t>Régulation de </a:t>
            </a:r>
            <a:r>
              <a:rPr lang="fr-FR" b="1" dirty="0" smtClean="0">
                <a:solidFill>
                  <a:srgbClr val="000000"/>
                </a:solidFill>
                <a:latin typeface="Times New Roman" panose="02020603050405020304" pitchFamily="18" charset="0"/>
              </a:rPr>
              <a:t>vitesse</a:t>
            </a:r>
          </a:p>
        </p:txBody>
      </p:sp>
      <p:sp>
        <p:nvSpPr>
          <p:cNvPr id="10" name="Rectangle 9"/>
          <p:cNvSpPr/>
          <p:nvPr/>
        </p:nvSpPr>
        <p:spPr>
          <a:xfrm>
            <a:off x="343589" y="1075018"/>
            <a:ext cx="10842666" cy="369332"/>
          </a:xfrm>
          <a:prstGeom prst="rect">
            <a:avLst/>
          </a:prstGeom>
        </p:spPr>
        <p:txBody>
          <a:bodyPr wrap="square">
            <a:spAutoFit/>
          </a:bodyPr>
          <a:lstStyle/>
          <a:p>
            <a:r>
              <a:rPr lang="fr-FR" b="1" dirty="0">
                <a:solidFill>
                  <a:srgbClr val="000000"/>
                </a:solidFill>
                <a:latin typeface="Times New Roman" panose="02020603050405020304" pitchFamily="18" charset="0"/>
              </a:rPr>
              <a:t>Régulateur à structure IP </a:t>
            </a:r>
            <a:r>
              <a:rPr lang="fr-FR" b="1" dirty="0" smtClean="0">
                <a:solidFill>
                  <a:srgbClr val="000000"/>
                </a:solidFill>
                <a:latin typeface="Times New Roman" panose="02020603050405020304" pitchFamily="18" charset="0"/>
              </a:rPr>
              <a:t>:</a:t>
            </a:r>
            <a:endParaRPr lang="fr-FR" b="1" dirty="0">
              <a:solidFill>
                <a:srgbClr val="000000"/>
              </a:solidFill>
              <a:latin typeface="Times New Roman" panose="02020603050405020304" pitchFamily="18" charset="0"/>
            </a:endParaRPr>
          </a:p>
        </p:txBody>
      </p:sp>
      <p:pic>
        <p:nvPicPr>
          <p:cNvPr id="13" name="Image 12"/>
          <p:cNvPicPr>
            <a:picLocks noChangeAspect="1"/>
          </p:cNvPicPr>
          <p:nvPr/>
        </p:nvPicPr>
        <p:blipFill>
          <a:blip r:embed="rId2"/>
          <a:stretch>
            <a:fillRect/>
          </a:stretch>
        </p:blipFill>
        <p:spPr>
          <a:xfrm>
            <a:off x="4143375" y="808528"/>
            <a:ext cx="6898397" cy="1619250"/>
          </a:xfrm>
          <a:prstGeom prst="rect">
            <a:avLst/>
          </a:prstGeom>
        </p:spPr>
      </p:pic>
      <p:sp>
        <p:nvSpPr>
          <p:cNvPr id="5" name="Rectangle 4"/>
          <p:cNvSpPr/>
          <p:nvPr/>
        </p:nvSpPr>
        <p:spPr>
          <a:xfrm>
            <a:off x="685800" y="1526174"/>
            <a:ext cx="6096000" cy="369332"/>
          </a:xfrm>
          <a:prstGeom prst="rect">
            <a:avLst/>
          </a:prstGeom>
        </p:spPr>
        <p:txBody>
          <a:bodyPr>
            <a:spAutoFit/>
          </a:bodyPr>
          <a:lstStyle/>
          <a:p>
            <a:r>
              <a:rPr lang="fr-FR" dirty="0">
                <a:solidFill>
                  <a:srgbClr val="000000"/>
                </a:solidFill>
                <a:latin typeface="Times New Roman" panose="02020603050405020304" pitchFamily="18" charset="0"/>
              </a:rPr>
              <a:t>on a deux boucles en cascades</a:t>
            </a:r>
            <a:r>
              <a:rPr lang="fr-FR" dirty="0" smtClean="0">
                <a:solidFill>
                  <a:srgbClr val="000000"/>
                </a:solidFill>
                <a:latin typeface="Times New Roman" panose="02020603050405020304" pitchFamily="18" charset="0"/>
              </a:rPr>
              <a:t>.</a:t>
            </a:r>
            <a:endParaRPr lang="fr-FR" dirty="0">
              <a:solidFill>
                <a:srgbClr val="000000"/>
              </a:solidFill>
              <a:latin typeface="Times New Roman" panose="02020603050405020304" pitchFamily="18" charset="0"/>
            </a:endParaRPr>
          </a:p>
        </p:txBody>
      </p:sp>
      <p:sp>
        <p:nvSpPr>
          <p:cNvPr id="6" name="ZoneTexte 5"/>
          <p:cNvSpPr txBox="1"/>
          <p:nvPr/>
        </p:nvSpPr>
        <p:spPr>
          <a:xfrm>
            <a:off x="800100" y="2114550"/>
            <a:ext cx="1466850" cy="646331"/>
          </a:xfrm>
          <a:prstGeom prst="rect">
            <a:avLst/>
          </a:prstGeom>
          <a:noFill/>
        </p:spPr>
        <p:txBody>
          <a:bodyPr wrap="square" rtlCol="0">
            <a:spAutoFit/>
          </a:bodyPr>
          <a:lstStyle/>
          <a:p>
            <a:r>
              <a:rPr lang="fr-FR" dirty="0" smtClean="0"/>
              <a:t>1</a:t>
            </a:r>
            <a:r>
              <a:rPr lang="fr-FR" baseline="30000" dirty="0" smtClean="0"/>
              <a:t>ère</a:t>
            </a:r>
            <a:r>
              <a:rPr lang="fr-FR" dirty="0" smtClean="0"/>
              <a:t> boucle:</a:t>
            </a:r>
          </a:p>
          <a:p>
            <a:endParaRPr lang="fr-FR" dirty="0"/>
          </a:p>
        </p:txBody>
      </p:sp>
      <p:sp>
        <p:nvSpPr>
          <p:cNvPr id="12" name="Rectangle 11"/>
          <p:cNvSpPr/>
          <p:nvPr/>
        </p:nvSpPr>
        <p:spPr>
          <a:xfrm>
            <a:off x="343589" y="2725375"/>
            <a:ext cx="6096000" cy="646331"/>
          </a:xfrm>
          <a:prstGeom prst="rect">
            <a:avLst/>
          </a:prstGeom>
        </p:spPr>
        <p:txBody>
          <a:bodyPr>
            <a:spAutoFit/>
          </a:bodyPr>
          <a:lstStyle/>
          <a:p>
            <a:r>
              <a:rPr lang="fr-FR" dirty="0"/>
              <a:t/>
            </a:r>
            <a:br>
              <a:rPr lang="fr-FR" dirty="0"/>
            </a:br>
            <a:endParaRPr lang="fr-FR" dirty="0"/>
          </a:p>
        </p:txBody>
      </p:sp>
      <p:pic>
        <p:nvPicPr>
          <p:cNvPr id="14" name="Image 13"/>
          <p:cNvPicPr>
            <a:picLocks noChangeAspect="1"/>
          </p:cNvPicPr>
          <p:nvPr/>
        </p:nvPicPr>
        <p:blipFill>
          <a:blip r:embed="rId3"/>
          <a:stretch>
            <a:fillRect/>
          </a:stretch>
        </p:blipFill>
        <p:spPr>
          <a:xfrm>
            <a:off x="1451279" y="2494733"/>
            <a:ext cx="1615144" cy="797920"/>
          </a:xfrm>
          <a:prstGeom prst="rect">
            <a:avLst/>
          </a:prstGeom>
        </p:spPr>
      </p:pic>
      <p:sp>
        <p:nvSpPr>
          <p:cNvPr id="15" name="Rectangle 14"/>
          <p:cNvSpPr/>
          <p:nvPr/>
        </p:nvSpPr>
        <p:spPr>
          <a:xfrm>
            <a:off x="2144503" y="3472692"/>
            <a:ext cx="4615031" cy="369332"/>
          </a:xfrm>
          <a:prstGeom prst="rect">
            <a:avLst/>
          </a:prstGeom>
        </p:spPr>
        <p:txBody>
          <a:bodyPr wrap="square">
            <a:spAutoFit/>
          </a:bodyPr>
          <a:lstStyle/>
          <a:p>
            <a:r>
              <a:rPr lang="fr-FR" dirty="0" err="1">
                <a:solidFill>
                  <a:srgbClr val="000000"/>
                </a:solidFill>
                <a:latin typeface="Times New Roman" panose="02020603050405020304" pitchFamily="18" charset="0"/>
              </a:rPr>
              <a:t>k</a:t>
            </a:r>
            <a:r>
              <a:rPr lang="fr-FR" sz="1050" dirty="0" err="1">
                <a:solidFill>
                  <a:srgbClr val="000000"/>
                </a:solidFill>
                <a:latin typeface="Times New Roman" panose="02020603050405020304" pitchFamily="18" charset="0"/>
              </a:rPr>
              <a:t>e</a:t>
            </a:r>
            <a:r>
              <a:rPr lang="fr-FR" sz="1050" dirty="0">
                <a:solidFill>
                  <a:srgbClr val="000000"/>
                </a:solidFill>
                <a:latin typeface="Times New Roman" panose="02020603050405020304" pitchFamily="18" charset="0"/>
              </a:rPr>
              <a:t> </a:t>
            </a:r>
            <a:r>
              <a:rPr lang="fr-FR" dirty="0">
                <a:solidFill>
                  <a:srgbClr val="000000"/>
                </a:solidFill>
                <a:latin typeface="Times New Roman" panose="02020603050405020304" pitchFamily="18" charset="0"/>
              </a:rPr>
              <a:t>: constante du couple électromagnétique.</a:t>
            </a:r>
            <a:r>
              <a:rPr lang="fr-FR" dirty="0"/>
              <a:t> </a:t>
            </a:r>
          </a:p>
        </p:txBody>
      </p:sp>
      <p:sp>
        <p:nvSpPr>
          <p:cNvPr id="16" name="Rectangle 15"/>
          <p:cNvSpPr/>
          <p:nvPr/>
        </p:nvSpPr>
        <p:spPr>
          <a:xfrm>
            <a:off x="396834" y="4061646"/>
            <a:ext cx="894967" cy="646331"/>
          </a:xfrm>
          <a:prstGeom prst="rect">
            <a:avLst/>
          </a:prstGeom>
        </p:spPr>
        <p:txBody>
          <a:bodyPr wrap="square">
            <a:spAutoFit/>
          </a:bodyPr>
          <a:lstStyle/>
          <a:p>
            <a:r>
              <a:rPr lang="fr-FR" dirty="0">
                <a:solidFill>
                  <a:srgbClr val="000000"/>
                </a:solidFill>
                <a:latin typeface="Times New Roman" panose="02020603050405020304" pitchFamily="18" charset="0"/>
              </a:rPr>
              <a:t>en </a:t>
            </a:r>
            <a:r>
              <a:rPr lang="fr-FR" dirty="0" smtClean="0">
                <a:solidFill>
                  <a:srgbClr val="000000"/>
                </a:solidFill>
                <a:latin typeface="Times New Roman" panose="02020603050405020304" pitchFamily="18" charset="0"/>
              </a:rPr>
              <a:t>BF: </a:t>
            </a:r>
            <a:r>
              <a:rPr lang="fr-FR" dirty="0" smtClean="0"/>
              <a:t> </a:t>
            </a:r>
            <a:r>
              <a:rPr lang="fr-FR" dirty="0"/>
              <a:t/>
            </a:r>
            <a:br>
              <a:rPr lang="fr-FR" dirty="0"/>
            </a:br>
            <a:endParaRPr lang="fr-FR" dirty="0"/>
          </a:p>
        </p:txBody>
      </p:sp>
      <p:pic>
        <p:nvPicPr>
          <p:cNvPr id="17" name="Image 16"/>
          <p:cNvPicPr>
            <a:picLocks noChangeAspect="1"/>
          </p:cNvPicPr>
          <p:nvPr/>
        </p:nvPicPr>
        <p:blipFill>
          <a:blip r:embed="rId4"/>
          <a:stretch>
            <a:fillRect/>
          </a:stretch>
        </p:blipFill>
        <p:spPr>
          <a:xfrm>
            <a:off x="1688634" y="3915231"/>
            <a:ext cx="2905125" cy="824632"/>
          </a:xfrm>
          <a:prstGeom prst="rect">
            <a:avLst/>
          </a:prstGeom>
        </p:spPr>
      </p:pic>
      <p:pic>
        <p:nvPicPr>
          <p:cNvPr id="18" name="Image 17"/>
          <p:cNvPicPr>
            <a:picLocks noChangeAspect="1"/>
          </p:cNvPicPr>
          <p:nvPr/>
        </p:nvPicPr>
        <p:blipFill>
          <a:blip r:embed="rId5"/>
          <a:stretch>
            <a:fillRect/>
          </a:stretch>
        </p:blipFill>
        <p:spPr>
          <a:xfrm>
            <a:off x="510448" y="4662866"/>
            <a:ext cx="1178186" cy="753491"/>
          </a:xfrm>
          <a:prstGeom prst="rect">
            <a:avLst/>
          </a:prstGeom>
        </p:spPr>
      </p:pic>
      <p:sp>
        <p:nvSpPr>
          <p:cNvPr id="19" name="Rectangle 18"/>
          <p:cNvSpPr/>
          <p:nvPr/>
        </p:nvSpPr>
        <p:spPr>
          <a:xfrm>
            <a:off x="685800" y="5538974"/>
            <a:ext cx="6096000" cy="461665"/>
          </a:xfrm>
          <a:prstGeom prst="rect">
            <a:avLst/>
          </a:prstGeom>
        </p:spPr>
        <p:txBody>
          <a:bodyPr>
            <a:spAutoFit/>
          </a:bodyPr>
          <a:lstStyle/>
          <a:p>
            <a:r>
              <a:rPr lang="fr-FR" sz="2400" dirty="0">
                <a:solidFill>
                  <a:srgbClr val="000000"/>
                </a:solidFill>
                <a:latin typeface="Symbol" panose="05050102010706020507" pitchFamily="18" charset="2"/>
              </a:rPr>
              <a:t></a:t>
            </a:r>
            <a:r>
              <a:rPr lang="fr-FR" sz="1200" dirty="0">
                <a:solidFill>
                  <a:srgbClr val="000000"/>
                </a:solidFill>
                <a:latin typeface="Times New Roman" panose="02020603050405020304" pitchFamily="18" charset="0"/>
              </a:rPr>
              <a:t>1 </a:t>
            </a:r>
            <a:r>
              <a:rPr lang="fr-FR" dirty="0">
                <a:solidFill>
                  <a:srgbClr val="000000"/>
                </a:solidFill>
                <a:latin typeface="Times New Roman" panose="02020603050405020304" pitchFamily="18" charset="0"/>
              </a:rPr>
              <a:t>: constante de temps pour la première boucle.</a:t>
            </a:r>
            <a:r>
              <a:rPr lang="fr-FR" dirty="0"/>
              <a:t> </a:t>
            </a:r>
          </a:p>
        </p:txBody>
      </p:sp>
      <p:cxnSp>
        <p:nvCxnSpPr>
          <p:cNvPr id="21" name="Connecteur droit 20"/>
          <p:cNvCxnSpPr/>
          <p:nvPr/>
        </p:nvCxnSpPr>
        <p:spPr>
          <a:xfrm>
            <a:off x="6362700" y="2352675"/>
            <a:ext cx="0" cy="4181475"/>
          </a:xfrm>
          <a:prstGeom prst="line">
            <a:avLst/>
          </a:prstGeom>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6819211" y="2256817"/>
            <a:ext cx="1466850" cy="646331"/>
          </a:xfrm>
          <a:prstGeom prst="rect">
            <a:avLst/>
          </a:prstGeom>
          <a:noFill/>
        </p:spPr>
        <p:txBody>
          <a:bodyPr wrap="square" rtlCol="0">
            <a:spAutoFit/>
          </a:bodyPr>
          <a:lstStyle/>
          <a:p>
            <a:r>
              <a:rPr lang="fr-FR" dirty="0" smtClean="0"/>
              <a:t>2</a:t>
            </a:r>
            <a:r>
              <a:rPr lang="fr-FR" baseline="30000" dirty="0" smtClean="0"/>
              <a:t>ème</a:t>
            </a:r>
            <a:r>
              <a:rPr lang="fr-FR" dirty="0" smtClean="0"/>
              <a:t> boucle:</a:t>
            </a:r>
          </a:p>
          <a:p>
            <a:endParaRPr lang="fr-FR" dirty="0"/>
          </a:p>
        </p:txBody>
      </p:sp>
      <p:pic>
        <p:nvPicPr>
          <p:cNvPr id="23" name="Image 22"/>
          <p:cNvPicPr>
            <a:picLocks noChangeAspect="1"/>
          </p:cNvPicPr>
          <p:nvPr/>
        </p:nvPicPr>
        <p:blipFill>
          <a:blip r:embed="rId6"/>
          <a:stretch>
            <a:fillRect/>
          </a:stretch>
        </p:blipFill>
        <p:spPr>
          <a:xfrm>
            <a:off x="7896102" y="2687688"/>
            <a:ext cx="2363747" cy="721704"/>
          </a:xfrm>
          <a:prstGeom prst="rect">
            <a:avLst/>
          </a:prstGeom>
        </p:spPr>
      </p:pic>
      <p:sp>
        <p:nvSpPr>
          <p:cNvPr id="24" name="Rectangle 23"/>
          <p:cNvSpPr/>
          <p:nvPr/>
        </p:nvSpPr>
        <p:spPr>
          <a:xfrm>
            <a:off x="6681202" y="2776862"/>
            <a:ext cx="902811" cy="369332"/>
          </a:xfrm>
          <a:prstGeom prst="rect">
            <a:avLst/>
          </a:prstGeom>
        </p:spPr>
        <p:txBody>
          <a:bodyPr wrap="none">
            <a:spAutoFit/>
          </a:bodyPr>
          <a:lstStyle/>
          <a:p>
            <a:r>
              <a:rPr lang="fr-FR" dirty="0">
                <a:solidFill>
                  <a:srgbClr val="000000"/>
                </a:solidFill>
                <a:latin typeface="Times New Roman" panose="02020603050405020304" pitchFamily="18" charset="0"/>
              </a:rPr>
              <a:t>en BO: </a:t>
            </a:r>
            <a:endParaRPr lang="fr-FR" dirty="0"/>
          </a:p>
        </p:txBody>
      </p:sp>
      <p:sp>
        <p:nvSpPr>
          <p:cNvPr id="25" name="Rectangle 24"/>
          <p:cNvSpPr/>
          <p:nvPr/>
        </p:nvSpPr>
        <p:spPr>
          <a:xfrm>
            <a:off x="381001" y="2696961"/>
            <a:ext cx="902811" cy="369332"/>
          </a:xfrm>
          <a:prstGeom prst="rect">
            <a:avLst/>
          </a:prstGeom>
        </p:spPr>
        <p:txBody>
          <a:bodyPr wrap="none">
            <a:spAutoFit/>
          </a:bodyPr>
          <a:lstStyle/>
          <a:p>
            <a:r>
              <a:rPr lang="fr-FR" dirty="0">
                <a:solidFill>
                  <a:srgbClr val="000000"/>
                </a:solidFill>
                <a:latin typeface="Times New Roman" panose="02020603050405020304" pitchFamily="18" charset="0"/>
              </a:rPr>
              <a:t>en BO: </a:t>
            </a:r>
            <a:endParaRPr lang="fr-FR" dirty="0"/>
          </a:p>
        </p:txBody>
      </p:sp>
      <p:sp>
        <p:nvSpPr>
          <p:cNvPr id="26" name="Rectangle 25"/>
          <p:cNvSpPr/>
          <p:nvPr/>
        </p:nvSpPr>
        <p:spPr>
          <a:xfrm>
            <a:off x="6676589" y="3645678"/>
            <a:ext cx="894967" cy="646331"/>
          </a:xfrm>
          <a:prstGeom prst="rect">
            <a:avLst/>
          </a:prstGeom>
        </p:spPr>
        <p:txBody>
          <a:bodyPr wrap="square">
            <a:spAutoFit/>
          </a:bodyPr>
          <a:lstStyle/>
          <a:p>
            <a:r>
              <a:rPr lang="fr-FR" dirty="0">
                <a:solidFill>
                  <a:srgbClr val="000000"/>
                </a:solidFill>
                <a:latin typeface="Times New Roman" panose="02020603050405020304" pitchFamily="18" charset="0"/>
              </a:rPr>
              <a:t>en </a:t>
            </a:r>
            <a:r>
              <a:rPr lang="fr-FR" dirty="0" smtClean="0">
                <a:solidFill>
                  <a:srgbClr val="000000"/>
                </a:solidFill>
                <a:latin typeface="Times New Roman" panose="02020603050405020304" pitchFamily="18" charset="0"/>
              </a:rPr>
              <a:t>BF: </a:t>
            </a:r>
            <a:r>
              <a:rPr lang="fr-FR" dirty="0" smtClean="0"/>
              <a:t> </a:t>
            </a:r>
            <a:r>
              <a:rPr lang="fr-FR" dirty="0"/>
              <a:t/>
            </a:r>
            <a:br>
              <a:rPr lang="fr-FR" dirty="0"/>
            </a:br>
            <a:endParaRPr lang="fr-FR" dirty="0"/>
          </a:p>
        </p:txBody>
      </p:sp>
      <p:pic>
        <p:nvPicPr>
          <p:cNvPr id="27" name="Image 26"/>
          <p:cNvPicPr>
            <a:picLocks noChangeAspect="1"/>
          </p:cNvPicPr>
          <p:nvPr/>
        </p:nvPicPr>
        <p:blipFill>
          <a:blip r:embed="rId7"/>
          <a:stretch>
            <a:fillRect/>
          </a:stretch>
        </p:blipFill>
        <p:spPr>
          <a:xfrm>
            <a:off x="7690365" y="3292653"/>
            <a:ext cx="2922505" cy="1183737"/>
          </a:xfrm>
          <a:prstGeom prst="rect">
            <a:avLst/>
          </a:prstGeom>
        </p:spPr>
      </p:pic>
      <p:pic>
        <p:nvPicPr>
          <p:cNvPr id="28" name="Image 27"/>
          <p:cNvPicPr>
            <a:picLocks noChangeAspect="1"/>
          </p:cNvPicPr>
          <p:nvPr/>
        </p:nvPicPr>
        <p:blipFill>
          <a:blip r:embed="rId8"/>
          <a:stretch>
            <a:fillRect/>
          </a:stretch>
        </p:blipFill>
        <p:spPr>
          <a:xfrm>
            <a:off x="6661749" y="4384811"/>
            <a:ext cx="2416226" cy="807463"/>
          </a:xfrm>
          <a:prstGeom prst="rect">
            <a:avLst/>
          </a:prstGeom>
        </p:spPr>
      </p:pic>
      <p:pic>
        <p:nvPicPr>
          <p:cNvPr id="29" name="Image 28"/>
          <p:cNvPicPr>
            <a:picLocks noChangeAspect="1"/>
          </p:cNvPicPr>
          <p:nvPr/>
        </p:nvPicPr>
        <p:blipFill>
          <a:blip r:embed="rId9"/>
          <a:stretch>
            <a:fillRect/>
          </a:stretch>
        </p:blipFill>
        <p:spPr>
          <a:xfrm>
            <a:off x="6661749" y="5203350"/>
            <a:ext cx="2862264" cy="1137214"/>
          </a:xfrm>
          <a:prstGeom prst="rect">
            <a:avLst/>
          </a:prstGeom>
        </p:spPr>
      </p:pic>
      <p:sp>
        <p:nvSpPr>
          <p:cNvPr id="30" name="Rectangle 29"/>
          <p:cNvSpPr/>
          <p:nvPr/>
        </p:nvSpPr>
        <p:spPr>
          <a:xfrm>
            <a:off x="3510696" y="5951542"/>
            <a:ext cx="8770811" cy="769441"/>
          </a:xfrm>
          <a:prstGeom prst="rect">
            <a:avLst/>
          </a:prstGeom>
        </p:spPr>
        <p:txBody>
          <a:bodyPr wrap="square">
            <a:spAutoFit/>
          </a:bodyPr>
          <a:lstStyle/>
          <a:p>
            <a:r>
              <a:rPr lang="fr-FR" sz="2000" dirty="0">
                <a:solidFill>
                  <a:srgbClr val="000000"/>
                </a:solidFill>
                <a:latin typeface="Symbol" panose="05050102010706020507" pitchFamily="18" charset="2"/>
              </a:rPr>
              <a:t></a:t>
            </a:r>
            <a:r>
              <a:rPr lang="fr-FR" sz="1100" b="1" dirty="0">
                <a:solidFill>
                  <a:srgbClr val="000000"/>
                </a:solidFill>
                <a:latin typeface="Times New Roman" panose="02020603050405020304" pitchFamily="18" charset="0"/>
              </a:rPr>
              <a:t>n</a:t>
            </a:r>
            <a:r>
              <a:rPr lang="fr-FR" sz="4400" b="1" dirty="0">
                <a:solidFill>
                  <a:srgbClr val="000000"/>
                </a:solidFill>
                <a:latin typeface="Times New Roman" panose="02020603050405020304" pitchFamily="18" charset="0"/>
              </a:rPr>
              <a:t> </a:t>
            </a:r>
            <a:r>
              <a:rPr lang="fr-FR" dirty="0">
                <a:solidFill>
                  <a:srgbClr val="000000"/>
                </a:solidFill>
                <a:latin typeface="Times New Roman" panose="02020603050405020304" pitchFamily="18" charset="0"/>
              </a:rPr>
              <a:t>: définissant la bande passante du système en boucle fermée</a:t>
            </a:r>
            <a:r>
              <a:rPr lang="fr-FR" dirty="0"/>
              <a:t> </a:t>
            </a:r>
          </a:p>
        </p:txBody>
      </p:sp>
    </p:spTree>
    <p:extLst>
      <p:ext uri="{BB962C8B-B14F-4D97-AF65-F5344CB8AC3E}">
        <p14:creationId xmlns:p14="http://schemas.microsoft.com/office/powerpoint/2010/main" val="3859422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34" y="64168"/>
            <a:ext cx="114219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fr-FR" sz="2400" b="1" dirty="0" smtClean="0">
                <a:solidFill>
                  <a:prstClr val="black"/>
                </a:solidFill>
                <a:latin typeface="Times New Roman" pitchFamily="18" charset="0"/>
                <a:cs typeface="Times New Roman" pitchFamily="18" charset="0"/>
              </a:rPr>
              <a:t>V. Régulation</a:t>
            </a:r>
            <a:endParaRPr lang="fr-FR" sz="2400" b="1" dirty="0">
              <a:latin typeface="Times New Roman" pitchFamily="18" charset="0"/>
              <a:cs typeface="Times New Roman" pitchFamily="18" charset="0"/>
            </a:endParaRPr>
          </a:p>
        </p:txBody>
      </p:sp>
      <p:sp>
        <p:nvSpPr>
          <p:cNvPr id="3" name="Rectangle 2"/>
          <p:cNvSpPr/>
          <p:nvPr/>
        </p:nvSpPr>
        <p:spPr>
          <a:xfrm>
            <a:off x="343589" y="623862"/>
            <a:ext cx="11528466" cy="369332"/>
          </a:xfrm>
          <a:prstGeom prst="rect">
            <a:avLst/>
          </a:prstGeom>
        </p:spPr>
        <p:txBody>
          <a:bodyPr wrap="square">
            <a:spAutoFit/>
          </a:bodyPr>
          <a:lstStyle/>
          <a:p>
            <a:r>
              <a:rPr lang="fr-FR" b="1" dirty="0" smtClean="0">
                <a:solidFill>
                  <a:srgbClr val="000000"/>
                </a:solidFill>
                <a:latin typeface="Times New Roman" panose="02020603050405020304" pitchFamily="18" charset="0"/>
              </a:rPr>
              <a:t>2 </a:t>
            </a:r>
            <a:r>
              <a:rPr lang="fr-FR" b="1" dirty="0">
                <a:solidFill>
                  <a:srgbClr val="000000"/>
                </a:solidFill>
                <a:latin typeface="Times New Roman" panose="02020603050405020304" pitchFamily="18" charset="0"/>
              </a:rPr>
              <a:t>Régulation de </a:t>
            </a:r>
            <a:r>
              <a:rPr lang="fr-FR" b="1" dirty="0" smtClean="0">
                <a:solidFill>
                  <a:srgbClr val="000000"/>
                </a:solidFill>
                <a:latin typeface="Times New Roman" panose="02020603050405020304" pitchFamily="18" charset="0"/>
              </a:rPr>
              <a:t>vitesse</a:t>
            </a:r>
          </a:p>
        </p:txBody>
      </p:sp>
      <p:sp>
        <p:nvSpPr>
          <p:cNvPr id="10" name="Rectangle 9"/>
          <p:cNvSpPr/>
          <p:nvPr/>
        </p:nvSpPr>
        <p:spPr>
          <a:xfrm>
            <a:off x="343589" y="1075018"/>
            <a:ext cx="10842666" cy="369332"/>
          </a:xfrm>
          <a:prstGeom prst="rect">
            <a:avLst/>
          </a:prstGeom>
        </p:spPr>
        <p:txBody>
          <a:bodyPr wrap="square">
            <a:spAutoFit/>
          </a:bodyPr>
          <a:lstStyle/>
          <a:p>
            <a:r>
              <a:rPr lang="fr-FR" b="1" dirty="0">
                <a:solidFill>
                  <a:srgbClr val="000000"/>
                </a:solidFill>
                <a:latin typeface="Times New Roman" panose="02020603050405020304" pitchFamily="18" charset="0"/>
              </a:rPr>
              <a:t>Régulateur à structure IP </a:t>
            </a:r>
            <a:r>
              <a:rPr lang="fr-FR" b="1" dirty="0" smtClean="0">
                <a:solidFill>
                  <a:srgbClr val="000000"/>
                </a:solidFill>
                <a:latin typeface="Times New Roman" panose="02020603050405020304" pitchFamily="18" charset="0"/>
              </a:rPr>
              <a:t>:</a:t>
            </a:r>
            <a:endParaRPr lang="fr-FR" b="1" dirty="0">
              <a:solidFill>
                <a:srgbClr val="000000"/>
              </a:solidFill>
              <a:latin typeface="Times New Roman" panose="02020603050405020304" pitchFamily="18" charset="0"/>
            </a:endParaRPr>
          </a:p>
        </p:txBody>
      </p:sp>
      <p:pic>
        <p:nvPicPr>
          <p:cNvPr id="13" name="Image 12"/>
          <p:cNvPicPr>
            <a:picLocks noChangeAspect="1"/>
          </p:cNvPicPr>
          <p:nvPr/>
        </p:nvPicPr>
        <p:blipFill>
          <a:blip r:embed="rId2"/>
          <a:stretch>
            <a:fillRect/>
          </a:stretch>
        </p:blipFill>
        <p:spPr>
          <a:xfrm>
            <a:off x="4143375" y="808528"/>
            <a:ext cx="6898397" cy="1619250"/>
          </a:xfrm>
          <a:prstGeom prst="rect">
            <a:avLst/>
          </a:prstGeom>
        </p:spPr>
      </p:pic>
      <p:sp>
        <p:nvSpPr>
          <p:cNvPr id="5" name="Rectangle 4"/>
          <p:cNvSpPr/>
          <p:nvPr/>
        </p:nvSpPr>
        <p:spPr>
          <a:xfrm>
            <a:off x="685800" y="1526174"/>
            <a:ext cx="6096000" cy="369332"/>
          </a:xfrm>
          <a:prstGeom prst="rect">
            <a:avLst/>
          </a:prstGeom>
        </p:spPr>
        <p:txBody>
          <a:bodyPr>
            <a:spAutoFit/>
          </a:bodyPr>
          <a:lstStyle/>
          <a:p>
            <a:r>
              <a:rPr lang="fr-FR" dirty="0">
                <a:solidFill>
                  <a:srgbClr val="000000"/>
                </a:solidFill>
                <a:latin typeface="Times New Roman" panose="02020603050405020304" pitchFamily="18" charset="0"/>
              </a:rPr>
              <a:t>on a deux boucles en cascades</a:t>
            </a:r>
            <a:r>
              <a:rPr lang="fr-FR" dirty="0" smtClean="0">
                <a:solidFill>
                  <a:srgbClr val="000000"/>
                </a:solidFill>
                <a:latin typeface="Times New Roman" panose="02020603050405020304" pitchFamily="18" charset="0"/>
              </a:rPr>
              <a:t>.</a:t>
            </a:r>
            <a:endParaRPr lang="fr-FR" dirty="0">
              <a:solidFill>
                <a:srgbClr val="000000"/>
              </a:solidFill>
              <a:latin typeface="Times New Roman" panose="02020603050405020304" pitchFamily="18" charset="0"/>
            </a:endParaRPr>
          </a:p>
        </p:txBody>
      </p:sp>
      <p:sp>
        <p:nvSpPr>
          <p:cNvPr id="12" name="Rectangle 11"/>
          <p:cNvSpPr/>
          <p:nvPr/>
        </p:nvSpPr>
        <p:spPr>
          <a:xfrm>
            <a:off x="343589" y="2725375"/>
            <a:ext cx="6096000" cy="646331"/>
          </a:xfrm>
          <a:prstGeom prst="rect">
            <a:avLst/>
          </a:prstGeom>
        </p:spPr>
        <p:txBody>
          <a:bodyPr>
            <a:spAutoFit/>
          </a:bodyPr>
          <a:lstStyle/>
          <a:p>
            <a:r>
              <a:rPr lang="fr-FR" dirty="0"/>
              <a:t/>
            </a:r>
            <a:br>
              <a:rPr lang="fr-FR" dirty="0"/>
            </a:br>
            <a:endParaRPr lang="fr-FR" dirty="0"/>
          </a:p>
        </p:txBody>
      </p:sp>
      <p:sp>
        <p:nvSpPr>
          <p:cNvPr id="22" name="ZoneTexte 21"/>
          <p:cNvSpPr txBox="1"/>
          <p:nvPr/>
        </p:nvSpPr>
        <p:spPr>
          <a:xfrm>
            <a:off x="685800" y="2055188"/>
            <a:ext cx="1466850" cy="369332"/>
          </a:xfrm>
          <a:prstGeom prst="rect">
            <a:avLst/>
          </a:prstGeom>
          <a:noFill/>
        </p:spPr>
        <p:txBody>
          <a:bodyPr wrap="square" rtlCol="0">
            <a:spAutoFit/>
          </a:bodyPr>
          <a:lstStyle/>
          <a:p>
            <a:r>
              <a:rPr lang="fr-FR" dirty="0" smtClean="0"/>
              <a:t>2</a:t>
            </a:r>
            <a:r>
              <a:rPr lang="fr-FR" baseline="30000" dirty="0" smtClean="0"/>
              <a:t>ème</a:t>
            </a:r>
            <a:r>
              <a:rPr lang="fr-FR" dirty="0" smtClean="0"/>
              <a:t> boucle:</a:t>
            </a:r>
          </a:p>
        </p:txBody>
      </p:sp>
      <p:sp>
        <p:nvSpPr>
          <p:cNvPr id="26" name="Rectangle 25"/>
          <p:cNvSpPr/>
          <p:nvPr/>
        </p:nvSpPr>
        <p:spPr>
          <a:xfrm>
            <a:off x="685800" y="2424520"/>
            <a:ext cx="894967" cy="646331"/>
          </a:xfrm>
          <a:prstGeom prst="rect">
            <a:avLst/>
          </a:prstGeom>
        </p:spPr>
        <p:txBody>
          <a:bodyPr wrap="square">
            <a:spAutoFit/>
          </a:bodyPr>
          <a:lstStyle/>
          <a:p>
            <a:r>
              <a:rPr lang="fr-FR" dirty="0">
                <a:solidFill>
                  <a:srgbClr val="000000"/>
                </a:solidFill>
                <a:latin typeface="Times New Roman" panose="02020603050405020304" pitchFamily="18" charset="0"/>
              </a:rPr>
              <a:t>en </a:t>
            </a:r>
            <a:r>
              <a:rPr lang="fr-FR" dirty="0" smtClean="0">
                <a:solidFill>
                  <a:srgbClr val="000000"/>
                </a:solidFill>
                <a:latin typeface="Times New Roman" panose="02020603050405020304" pitchFamily="18" charset="0"/>
              </a:rPr>
              <a:t>BF: </a:t>
            </a:r>
            <a:r>
              <a:rPr lang="fr-FR" dirty="0" smtClean="0"/>
              <a:t> </a:t>
            </a:r>
            <a:r>
              <a:rPr lang="fr-FR" dirty="0"/>
              <a:t/>
            </a:r>
            <a:br>
              <a:rPr lang="fr-FR" dirty="0"/>
            </a:br>
            <a:endParaRPr lang="fr-FR" dirty="0"/>
          </a:p>
        </p:txBody>
      </p:sp>
      <p:pic>
        <p:nvPicPr>
          <p:cNvPr id="27" name="Image 26"/>
          <p:cNvPicPr>
            <a:picLocks noChangeAspect="1"/>
          </p:cNvPicPr>
          <p:nvPr/>
        </p:nvPicPr>
        <p:blipFill>
          <a:blip r:embed="rId3"/>
          <a:stretch>
            <a:fillRect/>
          </a:stretch>
        </p:blipFill>
        <p:spPr>
          <a:xfrm>
            <a:off x="1922978" y="2141329"/>
            <a:ext cx="2922505" cy="1183737"/>
          </a:xfrm>
          <a:prstGeom prst="rect">
            <a:avLst/>
          </a:prstGeom>
        </p:spPr>
      </p:pic>
      <p:pic>
        <p:nvPicPr>
          <p:cNvPr id="28" name="Image 27"/>
          <p:cNvPicPr>
            <a:picLocks noChangeAspect="1"/>
          </p:cNvPicPr>
          <p:nvPr/>
        </p:nvPicPr>
        <p:blipFill>
          <a:blip r:embed="rId4"/>
          <a:stretch>
            <a:fillRect/>
          </a:stretch>
        </p:blipFill>
        <p:spPr>
          <a:xfrm>
            <a:off x="5479875" y="2354105"/>
            <a:ext cx="2416226" cy="807463"/>
          </a:xfrm>
          <a:prstGeom prst="rect">
            <a:avLst/>
          </a:prstGeom>
        </p:spPr>
      </p:pic>
      <p:pic>
        <p:nvPicPr>
          <p:cNvPr id="29" name="Image 28"/>
          <p:cNvPicPr>
            <a:picLocks noChangeAspect="1"/>
          </p:cNvPicPr>
          <p:nvPr/>
        </p:nvPicPr>
        <p:blipFill>
          <a:blip r:embed="rId5"/>
          <a:stretch>
            <a:fillRect/>
          </a:stretch>
        </p:blipFill>
        <p:spPr>
          <a:xfrm>
            <a:off x="529325" y="3064361"/>
            <a:ext cx="2862264" cy="1137214"/>
          </a:xfrm>
          <a:prstGeom prst="rect">
            <a:avLst/>
          </a:prstGeom>
        </p:spPr>
      </p:pic>
      <p:sp>
        <p:nvSpPr>
          <p:cNvPr id="30" name="Rectangle 29"/>
          <p:cNvSpPr/>
          <p:nvPr/>
        </p:nvSpPr>
        <p:spPr>
          <a:xfrm>
            <a:off x="4845483" y="3459165"/>
            <a:ext cx="8770811" cy="769441"/>
          </a:xfrm>
          <a:prstGeom prst="rect">
            <a:avLst/>
          </a:prstGeom>
        </p:spPr>
        <p:txBody>
          <a:bodyPr wrap="square">
            <a:spAutoFit/>
          </a:bodyPr>
          <a:lstStyle/>
          <a:p>
            <a:r>
              <a:rPr lang="fr-FR" sz="2000" dirty="0">
                <a:solidFill>
                  <a:srgbClr val="000000"/>
                </a:solidFill>
                <a:latin typeface="Symbol" panose="05050102010706020507" pitchFamily="18" charset="2"/>
              </a:rPr>
              <a:t></a:t>
            </a:r>
            <a:r>
              <a:rPr lang="fr-FR" sz="1100" b="1" dirty="0">
                <a:solidFill>
                  <a:srgbClr val="000000"/>
                </a:solidFill>
                <a:latin typeface="Times New Roman" panose="02020603050405020304" pitchFamily="18" charset="0"/>
              </a:rPr>
              <a:t>n</a:t>
            </a:r>
            <a:r>
              <a:rPr lang="fr-FR" sz="4400" b="1" dirty="0">
                <a:solidFill>
                  <a:srgbClr val="000000"/>
                </a:solidFill>
                <a:latin typeface="Times New Roman" panose="02020603050405020304" pitchFamily="18" charset="0"/>
              </a:rPr>
              <a:t> </a:t>
            </a:r>
            <a:r>
              <a:rPr lang="fr-FR" dirty="0">
                <a:solidFill>
                  <a:srgbClr val="000000"/>
                </a:solidFill>
                <a:latin typeface="Times New Roman" panose="02020603050405020304" pitchFamily="18" charset="0"/>
              </a:rPr>
              <a:t>: définissant la bande passante du système en boucle fermée</a:t>
            </a:r>
            <a:r>
              <a:rPr lang="fr-FR" dirty="0"/>
              <a:t> </a:t>
            </a:r>
          </a:p>
        </p:txBody>
      </p:sp>
      <p:sp>
        <p:nvSpPr>
          <p:cNvPr id="2" name="Rectangle 1"/>
          <p:cNvSpPr/>
          <p:nvPr/>
        </p:nvSpPr>
        <p:spPr>
          <a:xfrm>
            <a:off x="5397262" y="4468065"/>
            <a:ext cx="6096000" cy="369332"/>
          </a:xfrm>
          <a:prstGeom prst="rect">
            <a:avLst/>
          </a:prstGeom>
        </p:spPr>
        <p:txBody>
          <a:bodyPr>
            <a:spAutoFit/>
          </a:bodyPr>
          <a:lstStyle/>
          <a:p>
            <a:r>
              <a:rPr lang="fr-FR" dirty="0" smtClean="0">
                <a:solidFill>
                  <a:srgbClr val="000000"/>
                </a:solidFill>
                <a:latin typeface="Times New Roman" panose="02020603050405020304" pitchFamily="18" charset="0"/>
              </a:rPr>
              <a:t>: Constante </a:t>
            </a:r>
            <a:r>
              <a:rPr lang="fr-FR" dirty="0">
                <a:solidFill>
                  <a:srgbClr val="000000"/>
                </a:solidFill>
                <a:latin typeface="Times New Roman" panose="02020603050405020304" pitchFamily="18" charset="0"/>
              </a:rPr>
              <a:t>de temps en BF</a:t>
            </a:r>
            <a:r>
              <a:rPr lang="fr-FR" dirty="0"/>
              <a:t> </a:t>
            </a:r>
          </a:p>
        </p:txBody>
      </p:sp>
      <p:pic>
        <p:nvPicPr>
          <p:cNvPr id="4" name="Image 3"/>
          <p:cNvPicPr>
            <a:picLocks noChangeAspect="1"/>
          </p:cNvPicPr>
          <p:nvPr/>
        </p:nvPicPr>
        <p:blipFill>
          <a:blip r:embed="rId6"/>
          <a:stretch>
            <a:fillRect/>
          </a:stretch>
        </p:blipFill>
        <p:spPr>
          <a:xfrm>
            <a:off x="4800858" y="4335956"/>
            <a:ext cx="596404" cy="606428"/>
          </a:xfrm>
          <a:prstGeom prst="rect">
            <a:avLst/>
          </a:prstGeom>
        </p:spPr>
      </p:pic>
      <mc:AlternateContent xmlns:mc="http://schemas.openxmlformats.org/markup-compatibility/2006" xmlns:a14="http://schemas.microsoft.com/office/drawing/2010/main">
        <mc:Choice Requires="a14">
          <p:sp>
            <p:nvSpPr>
              <p:cNvPr id="9" name="ZoneTexte 8"/>
              <p:cNvSpPr txBox="1"/>
              <p:nvPr/>
            </p:nvSpPr>
            <p:spPr>
              <a:xfrm>
                <a:off x="689260" y="5201855"/>
                <a:ext cx="8601075" cy="369332"/>
              </a:xfrm>
              <a:prstGeom prst="rect">
                <a:avLst/>
              </a:prstGeom>
              <a:noFill/>
            </p:spPr>
            <p:txBody>
              <a:bodyPr wrap="square" rtlCol="0">
                <a:spAutoFit/>
              </a:bodyPr>
              <a:lstStyle/>
              <a:p>
                <a:r>
                  <a:rPr lang="fr-FR" dirty="0" smtClean="0"/>
                  <a:t>On choisissant </a:t>
                </a:r>
                <a14:m>
                  <m:oMath xmlns:m="http://schemas.openxmlformats.org/officeDocument/2006/math">
                    <m:r>
                      <a:rPr lang="fr-FR" i="1" smtClean="0">
                        <a:latin typeface="Cambria Math" panose="02040503050406030204" pitchFamily="18" charset="0"/>
                        <a:ea typeface="Cambria Math" panose="02040503050406030204" pitchFamily="18" charset="0"/>
                      </a:rPr>
                      <m:t>𝜏</m:t>
                    </m:r>
                    <m:r>
                      <a:rPr lang="fr-FR" b="0" i="1" smtClean="0">
                        <a:latin typeface="Cambria Math" panose="02040503050406030204" pitchFamily="18" charset="0"/>
                        <a:ea typeface="Cambria Math" panose="02040503050406030204" pitchFamily="18" charset="0"/>
                      </a:rPr>
                      <m:t> </m:t>
                    </m:r>
                  </m:oMath>
                </a14:m>
                <a:r>
                  <a:rPr lang="fr-FR" dirty="0" smtClean="0"/>
                  <a:t>donc </a:t>
                </a:r>
                <a14:m>
                  <m:oMath xmlns:m="http://schemas.openxmlformats.org/officeDocument/2006/math">
                    <m:sSub>
                      <m:sSubPr>
                        <m:ctrlPr>
                          <a:rPr lang="fr-FR" i="1" smtClean="0">
                            <a:latin typeface="Cambria Math" panose="02040503050406030204" pitchFamily="18" charset="0"/>
                          </a:rPr>
                        </m:ctrlPr>
                      </m:sSubPr>
                      <m:e>
                        <m:r>
                          <a:rPr lang="fr-FR" i="1" smtClean="0">
                            <a:latin typeface="Cambria Math" panose="02040503050406030204" pitchFamily="18" charset="0"/>
                            <a:ea typeface="Cambria Math" panose="02040503050406030204" pitchFamily="18" charset="0"/>
                          </a:rPr>
                          <m:t>𝜔</m:t>
                        </m:r>
                      </m:e>
                      <m:sub>
                        <m:r>
                          <a:rPr lang="fr-FR" b="0" i="1" smtClean="0">
                            <a:latin typeface="Cambria Math" panose="02040503050406030204" pitchFamily="18" charset="0"/>
                          </a:rPr>
                          <m:t>𝑛</m:t>
                        </m:r>
                      </m:sub>
                    </m:sSub>
                  </m:oMath>
                </a14:m>
                <a:r>
                  <a:rPr lang="fr-FR" dirty="0" smtClean="0"/>
                  <a:t> et en fixant </a:t>
                </a:r>
                <a:r>
                  <a:rPr lang="fr-FR" dirty="0">
                    <a:solidFill>
                      <a:srgbClr val="000000"/>
                    </a:solidFill>
                    <a:latin typeface="Symbol" panose="05050102010706020507" pitchFamily="18" charset="2"/>
                  </a:rPr>
                  <a:t> </a:t>
                </a:r>
                <a:r>
                  <a:rPr lang="fr-FR" dirty="0">
                    <a:solidFill>
                      <a:srgbClr val="000000"/>
                    </a:solidFill>
                    <a:latin typeface="Times New Roman" panose="02020603050405020304" pitchFamily="18" charset="0"/>
                  </a:rPr>
                  <a:t>, on déduit </a:t>
                </a:r>
                <a:r>
                  <a:rPr lang="fr-FR" b="1" dirty="0">
                    <a:solidFill>
                      <a:srgbClr val="000000"/>
                    </a:solidFill>
                    <a:latin typeface="Times New Roman" panose="02020603050405020304" pitchFamily="18" charset="0"/>
                  </a:rPr>
                  <a:t>Tv</a:t>
                </a:r>
                <a:r>
                  <a:rPr lang="fr-FR" dirty="0">
                    <a:solidFill>
                      <a:srgbClr val="000000"/>
                    </a:solidFill>
                    <a:latin typeface="Times New Roman" panose="02020603050405020304" pitchFamily="18" charset="0"/>
                  </a:rPr>
                  <a:t>, </a:t>
                </a:r>
                <a:r>
                  <a:rPr lang="fr-FR" dirty="0">
                    <a:solidFill>
                      <a:srgbClr val="000000"/>
                    </a:solidFill>
                    <a:latin typeface="Symbol" panose="05050102010706020507" pitchFamily="18" charset="2"/>
                  </a:rPr>
                  <a:t></a:t>
                </a:r>
                <a:r>
                  <a:rPr lang="fr-FR" dirty="0">
                    <a:solidFill>
                      <a:srgbClr val="000000"/>
                    </a:solidFill>
                    <a:latin typeface="Times New Roman" panose="02020603050405020304" pitchFamily="18" charset="0"/>
                  </a:rPr>
                  <a:t>1 et </a:t>
                </a:r>
                <a:r>
                  <a:rPr lang="fr-FR" dirty="0" err="1">
                    <a:solidFill>
                      <a:srgbClr val="000000"/>
                    </a:solidFill>
                    <a:latin typeface="Times New Roman" panose="02020603050405020304" pitchFamily="18" charset="0"/>
                  </a:rPr>
                  <a:t>kv</a:t>
                </a:r>
                <a:r>
                  <a:rPr lang="fr-FR" dirty="0" smtClean="0"/>
                  <a:t> </a:t>
                </a:r>
              </a:p>
            </p:txBody>
          </p:sp>
        </mc:Choice>
        <mc:Fallback xmlns="">
          <p:sp>
            <p:nvSpPr>
              <p:cNvPr id="9" name="ZoneTexte 8"/>
              <p:cNvSpPr txBox="1">
                <a:spLocks noRot="1" noChangeAspect="1" noMove="1" noResize="1" noEditPoints="1" noAdjustHandles="1" noChangeArrowheads="1" noChangeShapeType="1" noTextEdit="1"/>
              </p:cNvSpPr>
              <p:nvPr/>
            </p:nvSpPr>
            <p:spPr>
              <a:xfrm>
                <a:off x="689260" y="5201855"/>
                <a:ext cx="8601075" cy="369332"/>
              </a:xfrm>
              <a:prstGeom prst="rect">
                <a:avLst/>
              </a:prstGeom>
              <a:blipFill>
                <a:blip r:embed="rId7"/>
                <a:stretch>
                  <a:fillRect l="-567" t="-14754" b="-26230"/>
                </a:stretch>
              </a:blipFill>
            </p:spPr>
            <p:txBody>
              <a:bodyPr/>
              <a:lstStyle/>
              <a:p>
                <a:r>
                  <a:rPr lang="fr-FR">
                    <a:noFill/>
                  </a:rPr>
                  <a:t> </a:t>
                </a:r>
              </a:p>
            </p:txBody>
          </p:sp>
        </mc:Fallback>
      </mc:AlternateContent>
    </p:spTree>
    <p:extLst>
      <p:ext uri="{BB962C8B-B14F-4D97-AF65-F5344CB8AC3E}">
        <p14:creationId xmlns:p14="http://schemas.microsoft.com/office/powerpoint/2010/main" val="3702360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34" y="64168"/>
            <a:ext cx="114219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fr-FR" sz="2400" b="1" dirty="0" smtClean="0">
                <a:solidFill>
                  <a:prstClr val="black"/>
                </a:solidFill>
                <a:latin typeface="Times New Roman" pitchFamily="18" charset="0"/>
                <a:cs typeface="Times New Roman" pitchFamily="18" charset="0"/>
              </a:rPr>
              <a:t>VI. Défluxage</a:t>
            </a:r>
            <a:endParaRPr lang="fr-FR" sz="2400" b="1" dirty="0">
              <a:latin typeface="Times New Roman" pitchFamily="18" charset="0"/>
              <a:cs typeface="Times New Roman" pitchFamily="18" charset="0"/>
            </a:endParaRPr>
          </a:p>
        </p:txBody>
      </p:sp>
      <p:sp>
        <p:nvSpPr>
          <p:cNvPr id="3" name="Rectangle 2"/>
          <p:cNvSpPr/>
          <p:nvPr/>
        </p:nvSpPr>
        <p:spPr>
          <a:xfrm>
            <a:off x="343589" y="754910"/>
            <a:ext cx="11528466" cy="369332"/>
          </a:xfrm>
          <a:prstGeom prst="rect">
            <a:avLst/>
          </a:prstGeom>
        </p:spPr>
        <p:txBody>
          <a:bodyPr wrap="square">
            <a:spAutoFit/>
          </a:bodyPr>
          <a:lstStyle/>
          <a:p>
            <a:r>
              <a:rPr lang="fr-FR" b="1" dirty="0" smtClean="0">
                <a:solidFill>
                  <a:srgbClr val="000000"/>
                </a:solidFill>
                <a:latin typeface="Times New Roman" panose="02020603050405020304" pitchFamily="18" charset="0"/>
              </a:rPr>
              <a:t>3  Défluxage</a:t>
            </a:r>
            <a:endParaRPr lang="fr-FR" b="1" dirty="0">
              <a:solidFill>
                <a:srgbClr val="000000"/>
              </a:solidFill>
              <a:latin typeface="Times New Roman" panose="02020603050405020304" pitchFamily="18" charset="0"/>
            </a:endParaRPr>
          </a:p>
        </p:txBody>
      </p:sp>
      <p:sp>
        <p:nvSpPr>
          <p:cNvPr id="5" name="Rectangle 4"/>
          <p:cNvSpPr/>
          <p:nvPr/>
        </p:nvSpPr>
        <p:spPr>
          <a:xfrm>
            <a:off x="323850" y="1421190"/>
            <a:ext cx="11239500" cy="2246769"/>
          </a:xfrm>
          <a:prstGeom prst="rect">
            <a:avLst/>
          </a:prstGeom>
        </p:spPr>
        <p:txBody>
          <a:bodyPr wrap="square">
            <a:spAutoFit/>
          </a:bodyPr>
          <a:lstStyle/>
          <a:p>
            <a:r>
              <a:rPr lang="fr-FR" sz="2000" dirty="0">
                <a:solidFill>
                  <a:srgbClr val="000000"/>
                </a:solidFill>
                <a:latin typeface="Times New Roman" panose="02020603050405020304" pitchFamily="18" charset="0"/>
              </a:rPr>
              <a:t>Plusieurs application, plus particulièrement la traction électrique, exigent un fonctionnement en survitesse à puissance constante. Or, pour assurer un tel fonctionnement, dans le cas d’un entraînement à vitesse variable utilisant un moteur asynchrone, une tension élevée à l’entrée est requise. Pour contourner cette sur demande en tension, on réduit le flux de référence aux vitesses élevées. Le principe de </a:t>
            </a:r>
            <a:r>
              <a:rPr lang="fr-FR" sz="2000" dirty="0" err="1" smtClean="0">
                <a:solidFill>
                  <a:srgbClr val="000000"/>
                </a:solidFill>
                <a:latin typeface="Times New Roman" panose="02020603050405020304" pitchFamily="18" charset="0"/>
              </a:rPr>
              <a:t>défluxage</a:t>
            </a:r>
            <a:r>
              <a:rPr lang="fr-FR" sz="2000" dirty="0" smtClean="0">
                <a:solidFill>
                  <a:srgbClr val="000000"/>
                </a:solidFill>
                <a:latin typeface="Times New Roman" panose="02020603050405020304" pitchFamily="18" charset="0"/>
              </a:rPr>
              <a:t>, </a:t>
            </a:r>
            <a:r>
              <a:rPr lang="fr-FR" sz="2000" dirty="0">
                <a:solidFill>
                  <a:srgbClr val="000000"/>
                </a:solidFill>
                <a:latin typeface="Times New Roman" panose="02020603050405020304" pitchFamily="18" charset="0"/>
              </a:rPr>
              <a:t>consiste à maintenir le flux rotorique constant et égal au flux nominal et en le faisant varier sur une plage pour les vitesses supérieures à la vitesse nominale</a:t>
            </a:r>
            <a:r>
              <a:rPr lang="fr-FR" sz="2000" dirty="0"/>
              <a:t> </a:t>
            </a:r>
            <a:br>
              <a:rPr lang="fr-FR" sz="2000" dirty="0"/>
            </a:br>
            <a:endParaRPr lang="fr-FR" sz="2000" dirty="0"/>
          </a:p>
        </p:txBody>
      </p:sp>
      <p:pic>
        <p:nvPicPr>
          <p:cNvPr id="6" name="Image 5"/>
          <p:cNvPicPr>
            <a:picLocks noChangeAspect="1"/>
          </p:cNvPicPr>
          <p:nvPr/>
        </p:nvPicPr>
        <p:blipFill>
          <a:blip r:embed="rId2"/>
          <a:stretch>
            <a:fillRect/>
          </a:stretch>
        </p:blipFill>
        <p:spPr>
          <a:xfrm>
            <a:off x="552450" y="3595688"/>
            <a:ext cx="5114925" cy="1370616"/>
          </a:xfrm>
          <a:prstGeom prst="rect">
            <a:avLst/>
          </a:prstGeom>
        </p:spPr>
      </p:pic>
      <p:pic>
        <p:nvPicPr>
          <p:cNvPr id="10" name="Image 9"/>
          <p:cNvPicPr>
            <a:picLocks noChangeAspect="1"/>
          </p:cNvPicPr>
          <p:nvPr/>
        </p:nvPicPr>
        <p:blipFill>
          <a:blip r:embed="rId3"/>
          <a:stretch>
            <a:fillRect/>
          </a:stretch>
        </p:blipFill>
        <p:spPr>
          <a:xfrm>
            <a:off x="6467475" y="3005137"/>
            <a:ext cx="3900488" cy="2138977"/>
          </a:xfrm>
          <a:prstGeom prst="rect">
            <a:avLst/>
          </a:prstGeom>
        </p:spPr>
      </p:pic>
      <p:sp>
        <p:nvSpPr>
          <p:cNvPr id="11" name="Rectangle 10"/>
          <p:cNvSpPr/>
          <p:nvPr/>
        </p:nvSpPr>
        <p:spPr>
          <a:xfrm>
            <a:off x="838200" y="5234110"/>
            <a:ext cx="6096000" cy="1477328"/>
          </a:xfrm>
          <a:prstGeom prst="rect">
            <a:avLst/>
          </a:prstGeom>
        </p:spPr>
        <p:txBody>
          <a:bodyPr>
            <a:spAutoFit/>
          </a:bodyPr>
          <a:lstStyle/>
          <a:p>
            <a:r>
              <a:rPr lang="fr-FR" dirty="0">
                <a:solidFill>
                  <a:srgbClr val="000000"/>
                </a:solidFill>
                <a:latin typeface="Symbol" panose="05050102010706020507" pitchFamily="18" charset="2"/>
              </a:rPr>
              <a:t></a:t>
            </a:r>
            <a:r>
              <a:rPr lang="fr-FR" sz="1050" dirty="0" err="1">
                <a:solidFill>
                  <a:srgbClr val="000000"/>
                </a:solidFill>
                <a:latin typeface="Times New Roman" panose="02020603050405020304" pitchFamily="18" charset="0"/>
              </a:rPr>
              <a:t>r_ref</a:t>
            </a:r>
            <a:r>
              <a:rPr lang="fr-FR" sz="1050" dirty="0">
                <a:solidFill>
                  <a:srgbClr val="000000"/>
                </a:solidFill>
                <a:latin typeface="Times New Roman" panose="02020603050405020304" pitchFamily="18" charset="0"/>
              </a:rPr>
              <a:t> </a:t>
            </a:r>
            <a:r>
              <a:rPr lang="fr-FR" dirty="0">
                <a:solidFill>
                  <a:srgbClr val="000000"/>
                </a:solidFill>
                <a:latin typeface="Times New Roman" panose="02020603050405020304" pitchFamily="18" charset="0"/>
              </a:rPr>
              <a:t>: flux rotorique de référence.</a:t>
            </a:r>
          </a:p>
          <a:p>
            <a:r>
              <a:rPr lang="fr-FR" dirty="0">
                <a:solidFill>
                  <a:srgbClr val="000000"/>
                </a:solidFill>
                <a:latin typeface="Symbol" panose="05050102010706020507" pitchFamily="18" charset="2"/>
              </a:rPr>
              <a:t></a:t>
            </a:r>
            <a:r>
              <a:rPr lang="fr-FR" sz="1050" dirty="0" err="1">
                <a:solidFill>
                  <a:srgbClr val="000000"/>
                </a:solidFill>
                <a:latin typeface="Times New Roman" panose="02020603050405020304" pitchFamily="18" charset="0"/>
              </a:rPr>
              <a:t>r_nom</a:t>
            </a:r>
            <a:r>
              <a:rPr lang="fr-FR" sz="1050" dirty="0">
                <a:solidFill>
                  <a:srgbClr val="000000"/>
                </a:solidFill>
                <a:latin typeface="Times New Roman" panose="02020603050405020304" pitchFamily="18" charset="0"/>
              </a:rPr>
              <a:t> </a:t>
            </a:r>
            <a:r>
              <a:rPr lang="fr-FR" dirty="0">
                <a:solidFill>
                  <a:srgbClr val="000000"/>
                </a:solidFill>
                <a:latin typeface="Times New Roman" panose="02020603050405020304" pitchFamily="18" charset="0"/>
              </a:rPr>
              <a:t>: flux rotorique nominal.</a:t>
            </a:r>
          </a:p>
          <a:p>
            <a:r>
              <a:rPr lang="fr-FR" dirty="0">
                <a:solidFill>
                  <a:srgbClr val="000000"/>
                </a:solidFill>
                <a:latin typeface="Symbol" panose="05050102010706020507" pitchFamily="18" charset="2"/>
              </a:rPr>
              <a:t></a:t>
            </a:r>
            <a:r>
              <a:rPr lang="fr-FR" sz="1050" dirty="0" err="1">
                <a:solidFill>
                  <a:srgbClr val="000000"/>
                </a:solidFill>
                <a:latin typeface="Times New Roman" panose="02020603050405020304" pitchFamily="18" charset="0"/>
              </a:rPr>
              <a:t>r_ref</a:t>
            </a:r>
            <a:r>
              <a:rPr lang="fr-FR" sz="1050" dirty="0">
                <a:solidFill>
                  <a:srgbClr val="000000"/>
                </a:solidFill>
                <a:latin typeface="Times New Roman" panose="02020603050405020304" pitchFamily="18" charset="0"/>
              </a:rPr>
              <a:t> </a:t>
            </a:r>
            <a:r>
              <a:rPr lang="fr-FR" dirty="0">
                <a:solidFill>
                  <a:srgbClr val="000000"/>
                </a:solidFill>
                <a:latin typeface="Times New Roman" panose="02020603050405020304" pitchFamily="18" charset="0"/>
              </a:rPr>
              <a:t>: vitesse de référence.</a:t>
            </a:r>
          </a:p>
          <a:p>
            <a:r>
              <a:rPr lang="fr-FR" dirty="0">
                <a:solidFill>
                  <a:srgbClr val="000000"/>
                </a:solidFill>
                <a:latin typeface="Symbol" panose="05050102010706020507" pitchFamily="18" charset="2"/>
              </a:rPr>
              <a:t> </a:t>
            </a:r>
            <a:r>
              <a:rPr lang="fr-FR" sz="1050" dirty="0" err="1">
                <a:solidFill>
                  <a:srgbClr val="000000"/>
                </a:solidFill>
                <a:latin typeface="Times New Roman" panose="02020603050405020304" pitchFamily="18" charset="0"/>
              </a:rPr>
              <a:t>r_nom</a:t>
            </a:r>
            <a:r>
              <a:rPr lang="fr-FR" sz="1050" dirty="0">
                <a:solidFill>
                  <a:srgbClr val="000000"/>
                </a:solidFill>
                <a:latin typeface="Times New Roman" panose="02020603050405020304" pitchFamily="18" charset="0"/>
              </a:rPr>
              <a:t> </a:t>
            </a:r>
            <a:r>
              <a:rPr lang="fr-FR" dirty="0">
                <a:solidFill>
                  <a:srgbClr val="000000"/>
                </a:solidFill>
                <a:latin typeface="Times New Roman" panose="02020603050405020304" pitchFamily="18" charset="0"/>
              </a:rPr>
              <a:t>: vitesse de rotation nominale</a:t>
            </a:r>
            <a:r>
              <a:rPr lang="fr-FR" dirty="0"/>
              <a:t> </a:t>
            </a:r>
            <a:br>
              <a:rPr lang="fr-FR" dirty="0"/>
            </a:br>
            <a:endParaRPr lang="fr-FR" dirty="0"/>
          </a:p>
        </p:txBody>
      </p:sp>
    </p:spTree>
    <p:extLst>
      <p:ext uri="{BB962C8B-B14F-4D97-AF65-F5344CB8AC3E}">
        <p14:creationId xmlns:p14="http://schemas.microsoft.com/office/powerpoint/2010/main" val="2220869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34" y="64168"/>
            <a:ext cx="114219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fr-FR" sz="2400" b="1" dirty="0" smtClean="0">
                <a:solidFill>
                  <a:prstClr val="black"/>
                </a:solidFill>
                <a:latin typeface="Times New Roman" pitchFamily="18" charset="0"/>
                <a:cs typeface="Times New Roman" pitchFamily="18" charset="0"/>
              </a:rPr>
              <a:t>VII. Résultats de simulation</a:t>
            </a:r>
            <a:endParaRPr lang="fr-FR" sz="2400" b="1" dirty="0">
              <a:latin typeface="Times New Roman" pitchFamily="18" charset="0"/>
              <a:cs typeface="Times New Roman" pitchFamily="18" charset="0"/>
            </a:endParaRPr>
          </a:p>
        </p:txBody>
      </p:sp>
      <p:sp>
        <p:nvSpPr>
          <p:cNvPr id="5" name="Rectangle 4"/>
          <p:cNvSpPr/>
          <p:nvPr/>
        </p:nvSpPr>
        <p:spPr>
          <a:xfrm>
            <a:off x="488072" y="1183065"/>
            <a:ext cx="11239500" cy="2677656"/>
          </a:xfrm>
          <a:prstGeom prst="rect">
            <a:avLst/>
          </a:prstGeom>
        </p:spPr>
        <p:txBody>
          <a:bodyPr wrap="square">
            <a:spAutoFit/>
          </a:bodyPr>
          <a:lstStyle/>
          <a:p>
            <a:r>
              <a:rPr lang="fr-FR" sz="2400" dirty="0"/>
              <a:t>Afin d’illustrer le comportement, statique et dynamique, de la machine pour la commande vectorielle indirect imposée à la machine, notre simulation a fait traiter l’objet des performances </a:t>
            </a:r>
            <a:r>
              <a:rPr lang="fr-FR" sz="2400" dirty="0" smtClean="0"/>
              <a:t>:</a:t>
            </a:r>
          </a:p>
          <a:p>
            <a:endParaRPr lang="fr-FR" sz="2400" dirty="0"/>
          </a:p>
          <a:p>
            <a:pPr marL="342900" indent="-342900">
              <a:buFont typeface="Wingdings" panose="05000000000000000000" pitchFamily="2" charset="2"/>
              <a:buChar char="Ø"/>
            </a:pPr>
            <a:r>
              <a:rPr lang="fr-FR" sz="2400" dirty="0" smtClean="0"/>
              <a:t>Démarrage </a:t>
            </a:r>
            <a:r>
              <a:rPr lang="fr-FR" sz="2400" dirty="0"/>
              <a:t>à vide suivi d’une application de </a:t>
            </a:r>
            <a:r>
              <a:rPr lang="fr-FR" sz="2400" dirty="0" smtClean="0"/>
              <a:t>charge</a:t>
            </a:r>
          </a:p>
          <a:p>
            <a:pPr marL="342900" indent="-342900">
              <a:buFont typeface="Wingdings" panose="05000000000000000000" pitchFamily="2" charset="2"/>
              <a:buChar char="Ø"/>
            </a:pPr>
            <a:r>
              <a:rPr lang="fr-FR" sz="2400" dirty="0" smtClean="0"/>
              <a:t>Test </a:t>
            </a:r>
            <a:r>
              <a:rPr lang="fr-FR" sz="2400" dirty="0"/>
              <a:t>d’inversion de vitesse et variation du couple de </a:t>
            </a:r>
            <a:endParaRPr lang="fr-FR" sz="2400" dirty="0" smtClean="0"/>
          </a:p>
          <a:p>
            <a:pPr marL="342900" indent="-342900">
              <a:buFont typeface="Wingdings" panose="05000000000000000000" pitchFamily="2" charset="2"/>
              <a:buChar char="Ø"/>
            </a:pPr>
            <a:r>
              <a:rPr lang="fr-FR" sz="2400" dirty="0" smtClean="0"/>
              <a:t>Robustesse </a:t>
            </a:r>
            <a:r>
              <a:rPr lang="fr-FR" sz="2400" dirty="0"/>
              <a:t>vis à vis les variations </a:t>
            </a:r>
            <a:r>
              <a:rPr lang="fr-FR" sz="2400" dirty="0" smtClean="0"/>
              <a:t>paramétriques</a:t>
            </a:r>
            <a:r>
              <a:rPr lang="fr-FR" sz="2400" dirty="0"/>
              <a:t/>
            </a:r>
            <a:br>
              <a:rPr lang="fr-FR" sz="2400" dirty="0"/>
            </a:br>
            <a:endParaRPr lang="fr-FR" sz="2400" dirty="0"/>
          </a:p>
        </p:txBody>
      </p:sp>
    </p:spTree>
    <p:extLst>
      <p:ext uri="{BB962C8B-B14F-4D97-AF65-F5344CB8AC3E}">
        <p14:creationId xmlns:p14="http://schemas.microsoft.com/office/powerpoint/2010/main" val="179292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34" y="64168"/>
            <a:ext cx="114219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fr-FR" sz="2400" b="1" dirty="0" smtClean="0">
                <a:solidFill>
                  <a:prstClr val="black"/>
                </a:solidFill>
                <a:latin typeface="Times New Roman" pitchFamily="18" charset="0"/>
                <a:cs typeface="Times New Roman" pitchFamily="18" charset="0"/>
              </a:rPr>
              <a:t>VII. Résultats de simulation</a:t>
            </a:r>
            <a:endParaRPr lang="fr-FR" sz="2400" b="1" dirty="0">
              <a:latin typeface="Times New Roman" pitchFamily="18" charset="0"/>
              <a:cs typeface="Times New Roman" pitchFamily="18" charset="0"/>
            </a:endParaRPr>
          </a:p>
        </p:txBody>
      </p:sp>
      <p:pic>
        <p:nvPicPr>
          <p:cNvPr id="4" name="Image 3"/>
          <p:cNvPicPr>
            <a:picLocks noChangeAspect="1"/>
          </p:cNvPicPr>
          <p:nvPr/>
        </p:nvPicPr>
        <p:blipFill>
          <a:blip r:embed="rId2"/>
          <a:stretch>
            <a:fillRect/>
          </a:stretch>
        </p:blipFill>
        <p:spPr>
          <a:xfrm>
            <a:off x="4233863" y="0"/>
            <a:ext cx="7958137" cy="6833471"/>
          </a:xfrm>
          <a:prstGeom prst="rect">
            <a:avLst/>
          </a:prstGeom>
        </p:spPr>
      </p:pic>
      <p:sp>
        <p:nvSpPr>
          <p:cNvPr id="6" name="Rectangle 5"/>
          <p:cNvSpPr/>
          <p:nvPr/>
        </p:nvSpPr>
        <p:spPr>
          <a:xfrm rot="16200000">
            <a:off x="812674" y="3232069"/>
            <a:ext cx="6096000" cy="369332"/>
          </a:xfrm>
          <a:prstGeom prst="rect">
            <a:avLst/>
          </a:prstGeom>
        </p:spPr>
        <p:txBody>
          <a:bodyPr>
            <a:spAutoFit/>
          </a:bodyPr>
          <a:lstStyle/>
          <a:p>
            <a:r>
              <a:rPr lang="fr-FR" dirty="0">
                <a:solidFill>
                  <a:srgbClr val="000000"/>
                </a:solidFill>
                <a:latin typeface="Times New Roman" panose="02020603050405020304" pitchFamily="18" charset="0"/>
              </a:rPr>
              <a:t>démarrage à vide suivi d’une application de charge</a:t>
            </a:r>
            <a:r>
              <a:rPr lang="fr-FR" dirty="0"/>
              <a:t> </a:t>
            </a:r>
          </a:p>
        </p:txBody>
      </p:sp>
    </p:spTree>
    <p:extLst>
      <p:ext uri="{BB962C8B-B14F-4D97-AF65-F5344CB8AC3E}">
        <p14:creationId xmlns:p14="http://schemas.microsoft.com/office/powerpoint/2010/main" val="15112404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34" y="64168"/>
            <a:ext cx="114219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fr-FR" sz="2400" b="1" dirty="0" smtClean="0">
                <a:solidFill>
                  <a:prstClr val="black"/>
                </a:solidFill>
                <a:latin typeface="Times New Roman" pitchFamily="18" charset="0"/>
                <a:cs typeface="Times New Roman" pitchFamily="18" charset="0"/>
              </a:rPr>
              <a:t>VII. Résultats de simulation</a:t>
            </a:r>
            <a:endParaRPr lang="fr-FR" sz="2400" b="1" dirty="0">
              <a:latin typeface="Times New Roman" pitchFamily="18" charset="0"/>
              <a:cs typeface="Times New Roman" pitchFamily="18" charset="0"/>
            </a:endParaRPr>
          </a:p>
        </p:txBody>
      </p:sp>
      <p:pic>
        <p:nvPicPr>
          <p:cNvPr id="2" name="Image 1"/>
          <p:cNvPicPr>
            <a:picLocks noChangeAspect="1"/>
          </p:cNvPicPr>
          <p:nvPr/>
        </p:nvPicPr>
        <p:blipFill>
          <a:blip r:embed="rId2"/>
          <a:stretch>
            <a:fillRect/>
          </a:stretch>
        </p:blipFill>
        <p:spPr>
          <a:xfrm>
            <a:off x="5400675" y="0"/>
            <a:ext cx="6648450" cy="6858000"/>
          </a:xfrm>
          <a:prstGeom prst="rect">
            <a:avLst/>
          </a:prstGeom>
        </p:spPr>
      </p:pic>
      <p:sp>
        <p:nvSpPr>
          <p:cNvPr id="3" name="Rectangle 2"/>
          <p:cNvSpPr/>
          <p:nvPr/>
        </p:nvSpPr>
        <p:spPr>
          <a:xfrm rot="16200000">
            <a:off x="1609725" y="3176336"/>
            <a:ext cx="6096000" cy="923330"/>
          </a:xfrm>
          <a:prstGeom prst="rect">
            <a:avLst/>
          </a:prstGeom>
        </p:spPr>
        <p:txBody>
          <a:bodyPr>
            <a:spAutoFit/>
          </a:bodyPr>
          <a:lstStyle/>
          <a:p>
            <a:r>
              <a:rPr lang="fr-FR" dirty="0">
                <a:solidFill>
                  <a:srgbClr val="000000"/>
                </a:solidFill>
                <a:latin typeface="Times New Roman" panose="02020603050405020304" pitchFamily="18" charset="0"/>
              </a:rPr>
              <a:t>démarrage à vide suivi (d’une application de charge – décharge – inversion de la vitesse – charge – décharge).</a:t>
            </a:r>
            <a:r>
              <a:rPr lang="fr-FR" dirty="0"/>
              <a:t> </a:t>
            </a:r>
            <a:br>
              <a:rPr lang="fr-FR" dirty="0"/>
            </a:br>
            <a:endParaRPr lang="fr-FR" dirty="0"/>
          </a:p>
        </p:txBody>
      </p:sp>
    </p:spTree>
    <p:extLst>
      <p:ext uri="{BB962C8B-B14F-4D97-AF65-F5344CB8AC3E}">
        <p14:creationId xmlns:p14="http://schemas.microsoft.com/office/powerpoint/2010/main" val="4008256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34" y="64168"/>
            <a:ext cx="114219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fr-FR" sz="2400" b="1" dirty="0" smtClean="0">
                <a:solidFill>
                  <a:prstClr val="black"/>
                </a:solidFill>
                <a:latin typeface="Times New Roman" pitchFamily="18" charset="0"/>
                <a:cs typeface="Times New Roman" pitchFamily="18" charset="0"/>
              </a:rPr>
              <a:t>I. Introduction</a:t>
            </a:r>
            <a:endParaRPr lang="fr-FR" sz="2400" b="1" dirty="0">
              <a:latin typeface="Times New Roman" pitchFamily="18" charset="0"/>
              <a:cs typeface="Times New Roman" pitchFamily="18" charset="0"/>
            </a:endParaRPr>
          </a:p>
        </p:txBody>
      </p:sp>
      <p:sp>
        <p:nvSpPr>
          <p:cNvPr id="2" name="Rectangle 1"/>
          <p:cNvSpPr/>
          <p:nvPr/>
        </p:nvSpPr>
        <p:spPr>
          <a:xfrm>
            <a:off x="517632" y="971409"/>
            <a:ext cx="11180379" cy="1815882"/>
          </a:xfrm>
          <a:prstGeom prst="rect">
            <a:avLst/>
          </a:prstGeom>
        </p:spPr>
        <p:txBody>
          <a:bodyPr wrap="square">
            <a:spAutoFit/>
          </a:bodyPr>
          <a:lstStyle/>
          <a:p>
            <a:r>
              <a:rPr lang="fr-FR" sz="2800" dirty="0"/>
              <a:t>La commande vectorielle a été introduite il y a longtemps [BLA </a:t>
            </a:r>
            <a:r>
              <a:rPr lang="fr-FR" sz="2800" dirty="0" smtClean="0"/>
              <a:t>71]. </a:t>
            </a:r>
            <a:r>
              <a:rPr lang="fr-FR" sz="2800" dirty="0"/>
              <a:t>Cependant, elle n'a pu être implantée et utilisée réellement qu'avec les avancés en micro-électronique. En effet, elle nécessite des calculs de transformé de Park, évaluation de fonctions trigonométriques, des intégrations, des régulations</a:t>
            </a:r>
            <a:r>
              <a:rPr lang="fr-FR" sz="2800" dirty="0" smtClean="0"/>
              <a:t>…</a:t>
            </a:r>
            <a:endParaRPr lang="fr-FR" sz="2800" dirty="0"/>
          </a:p>
        </p:txBody>
      </p:sp>
      <p:pic>
        <p:nvPicPr>
          <p:cNvPr id="9" name="Picture 2" descr="C:\Users\pcc\Desktop\US38244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078" y="3145039"/>
            <a:ext cx="7416824" cy="27241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09376" y="6268271"/>
            <a:ext cx="5941370" cy="461665"/>
          </a:xfrm>
          <a:prstGeom prst="rect">
            <a:avLst/>
          </a:prstGeom>
        </p:spPr>
        <p:txBody>
          <a:bodyPr wrap="none">
            <a:spAutoFit/>
          </a:bodyPr>
          <a:lstStyle/>
          <a:p>
            <a:r>
              <a:rPr lang="fr-FR" sz="2400" dirty="0">
                <a:solidFill>
                  <a:srgbClr val="FF0000"/>
                </a:solidFill>
              </a:rPr>
              <a:t>Schéma bloc du brevet de 1971 déposé par </a:t>
            </a:r>
            <a:r>
              <a:rPr lang="fr-FR" sz="2400" dirty="0" err="1">
                <a:solidFill>
                  <a:srgbClr val="FF0000"/>
                </a:solidFill>
              </a:rPr>
              <a:t>Blaschke</a:t>
            </a:r>
            <a:endParaRPr lang="fr-FR" sz="2400" dirty="0">
              <a:solidFill>
                <a:srgbClr val="FF0000"/>
              </a:solidFill>
            </a:endParaRPr>
          </a:p>
        </p:txBody>
      </p:sp>
    </p:spTree>
    <p:extLst>
      <p:ext uri="{BB962C8B-B14F-4D97-AF65-F5344CB8AC3E}">
        <p14:creationId xmlns:p14="http://schemas.microsoft.com/office/powerpoint/2010/main" val="2397044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34" y="64168"/>
            <a:ext cx="114219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fr-FR" sz="2400" b="1" dirty="0" smtClean="0">
                <a:solidFill>
                  <a:prstClr val="black"/>
                </a:solidFill>
                <a:latin typeface="Times New Roman" pitchFamily="18" charset="0"/>
                <a:cs typeface="Times New Roman" pitchFamily="18" charset="0"/>
              </a:rPr>
              <a:t>VII. Résultats de simulation</a:t>
            </a:r>
            <a:endParaRPr lang="fr-FR" sz="2400" b="1" dirty="0">
              <a:latin typeface="Times New Roman" pitchFamily="18" charset="0"/>
              <a:cs typeface="Times New Roman" pitchFamily="18" charset="0"/>
            </a:endParaRPr>
          </a:p>
        </p:txBody>
      </p:sp>
      <p:pic>
        <p:nvPicPr>
          <p:cNvPr id="4" name="Image 3"/>
          <p:cNvPicPr>
            <a:picLocks noChangeAspect="1"/>
          </p:cNvPicPr>
          <p:nvPr/>
        </p:nvPicPr>
        <p:blipFill>
          <a:blip r:embed="rId2"/>
          <a:stretch>
            <a:fillRect/>
          </a:stretch>
        </p:blipFill>
        <p:spPr>
          <a:xfrm>
            <a:off x="2143125" y="995362"/>
            <a:ext cx="6705600" cy="4467225"/>
          </a:xfrm>
          <a:prstGeom prst="rect">
            <a:avLst/>
          </a:prstGeom>
        </p:spPr>
      </p:pic>
      <p:sp>
        <p:nvSpPr>
          <p:cNvPr id="5" name="Rectangle 4"/>
          <p:cNvSpPr/>
          <p:nvPr/>
        </p:nvSpPr>
        <p:spPr>
          <a:xfrm>
            <a:off x="3400425" y="5829985"/>
            <a:ext cx="6096000" cy="646331"/>
          </a:xfrm>
          <a:prstGeom prst="rect">
            <a:avLst/>
          </a:prstGeom>
        </p:spPr>
        <p:txBody>
          <a:bodyPr>
            <a:spAutoFit/>
          </a:bodyPr>
          <a:lstStyle/>
          <a:p>
            <a:r>
              <a:rPr lang="fr-FR" dirty="0">
                <a:solidFill>
                  <a:srgbClr val="000000"/>
                </a:solidFill>
                <a:latin typeface="Times New Roman" panose="02020603050405020304" pitchFamily="18" charset="0"/>
              </a:rPr>
              <a:t>Effet des variations paramétriques</a:t>
            </a:r>
            <a:r>
              <a:rPr lang="fr-FR" dirty="0"/>
              <a:t> </a:t>
            </a:r>
            <a:br>
              <a:rPr lang="fr-FR" dirty="0"/>
            </a:br>
            <a:endParaRPr lang="fr-FR" dirty="0"/>
          </a:p>
        </p:txBody>
      </p:sp>
    </p:spTree>
    <p:extLst>
      <p:ext uri="{BB962C8B-B14F-4D97-AF65-F5344CB8AC3E}">
        <p14:creationId xmlns:p14="http://schemas.microsoft.com/office/powerpoint/2010/main" val="538965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34" y="64168"/>
            <a:ext cx="114219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fr-FR" sz="2400" b="1" dirty="0" smtClean="0">
                <a:solidFill>
                  <a:prstClr val="black"/>
                </a:solidFill>
                <a:latin typeface="Times New Roman" pitchFamily="18" charset="0"/>
                <a:cs typeface="Times New Roman" pitchFamily="18" charset="0"/>
              </a:rPr>
              <a:t>VIII. Conclusion</a:t>
            </a:r>
            <a:endParaRPr lang="fr-FR" sz="2400" b="1" dirty="0">
              <a:latin typeface="Times New Roman" pitchFamily="18" charset="0"/>
              <a:cs typeface="Times New Roman" pitchFamily="18" charset="0"/>
            </a:endParaRPr>
          </a:p>
        </p:txBody>
      </p:sp>
      <p:sp>
        <p:nvSpPr>
          <p:cNvPr id="5" name="Rectangle 4"/>
          <p:cNvSpPr/>
          <p:nvPr/>
        </p:nvSpPr>
        <p:spPr>
          <a:xfrm>
            <a:off x="396833" y="867460"/>
            <a:ext cx="11421977" cy="5262979"/>
          </a:xfrm>
          <a:prstGeom prst="rect">
            <a:avLst/>
          </a:prstGeom>
        </p:spPr>
        <p:txBody>
          <a:bodyPr wrap="square">
            <a:spAutoFit/>
          </a:bodyPr>
          <a:lstStyle/>
          <a:p>
            <a:pPr marL="342900" indent="-342900">
              <a:buFont typeface="Wingdings" panose="05000000000000000000" pitchFamily="2" charset="2"/>
              <a:buChar char="§"/>
            </a:pPr>
            <a:r>
              <a:rPr lang="fr-FR" sz="2400" dirty="0"/>
              <a:t>Dans cette partie du chapitre 3, une introduction au contrôle vectoriel est présentée, dont le but est de commander la machine asynchrone avec le maximum de dynamique selon un modèle bien donné, au régime transitoire, avec un découplage entre le flux et le couple qui est basé sur des termes de compensations. </a:t>
            </a:r>
            <a:endParaRPr lang="fr-FR" sz="2400" dirty="0" smtClean="0"/>
          </a:p>
          <a:p>
            <a:endParaRPr lang="fr-FR" sz="2400" dirty="0"/>
          </a:p>
          <a:p>
            <a:pPr marL="342900" indent="-342900">
              <a:buFont typeface="Wingdings" panose="05000000000000000000" pitchFamily="2" charset="2"/>
              <a:buChar char="§"/>
            </a:pPr>
            <a:r>
              <a:rPr lang="fr-FR" sz="2400" dirty="0" smtClean="0"/>
              <a:t>Ces </a:t>
            </a:r>
            <a:r>
              <a:rPr lang="fr-FR" sz="2400" dirty="0"/>
              <a:t>derniers sont calculés à partir du flux consigne ou de du flux estimé. </a:t>
            </a:r>
            <a:endParaRPr lang="fr-FR" sz="2400" dirty="0" smtClean="0"/>
          </a:p>
          <a:p>
            <a:endParaRPr lang="fr-FR" sz="2400" dirty="0"/>
          </a:p>
          <a:p>
            <a:pPr marL="342900" indent="-342900">
              <a:buFont typeface="Wingdings" panose="05000000000000000000" pitchFamily="2" charset="2"/>
              <a:buChar char="§"/>
            </a:pPr>
            <a:r>
              <a:rPr lang="fr-FR" sz="2400" dirty="0" smtClean="0"/>
              <a:t>Les </a:t>
            </a:r>
            <a:r>
              <a:rPr lang="fr-FR" sz="2400" dirty="0"/>
              <a:t>contraintes liées à l’application de la commande vectorielle indirecte par orientation du flux rotorique résident principalement dans la constante de temps rotorique qui varie considérablement avec la température et le niveau de la saturation. </a:t>
            </a:r>
            <a:endParaRPr lang="fr-FR" sz="2400" dirty="0" smtClean="0"/>
          </a:p>
          <a:p>
            <a:endParaRPr lang="fr-FR" sz="2400" dirty="0"/>
          </a:p>
          <a:p>
            <a:pPr marL="342900" indent="-342900">
              <a:buFont typeface="Wingdings" panose="05000000000000000000" pitchFamily="2" charset="2"/>
              <a:buChar char="§"/>
            </a:pPr>
            <a:r>
              <a:rPr lang="fr-FR" sz="2400" dirty="0" smtClean="0"/>
              <a:t>En </a:t>
            </a:r>
            <a:r>
              <a:rPr lang="fr-FR" sz="2400" dirty="0"/>
              <a:t>effet, une erreur sur son estimation implique une pulsation de glissement altérée, qui influe directement sur l’autopilotage d’où la divergence de la commande. </a:t>
            </a:r>
            <a:br>
              <a:rPr lang="fr-FR" sz="2400" dirty="0"/>
            </a:br>
            <a:endParaRPr lang="fr-FR" sz="2400" dirty="0"/>
          </a:p>
        </p:txBody>
      </p:sp>
    </p:spTree>
    <p:extLst>
      <p:ext uri="{BB962C8B-B14F-4D97-AF65-F5344CB8AC3E}">
        <p14:creationId xmlns:p14="http://schemas.microsoft.com/office/powerpoint/2010/main" val="1993302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34" y="64168"/>
            <a:ext cx="114219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fr-FR" sz="2400" b="1" dirty="0" smtClean="0">
                <a:solidFill>
                  <a:prstClr val="black"/>
                </a:solidFill>
                <a:latin typeface="Times New Roman" pitchFamily="18" charset="0"/>
                <a:cs typeface="Times New Roman" pitchFamily="18" charset="0"/>
              </a:rPr>
              <a:t>I. Introduction</a:t>
            </a:r>
            <a:endParaRPr lang="fr-FR" sz="2400" b="1" dirty="0">
              <a:latin typeface="Times New Roman" pitchFamily="18" charset="0"/>
              <a:cs typeface="Times New Roman" pitchFamily="18" charset="0"/>
            </a:endParaRPr>
          </a:p>
        </p:txBody>
      </p:sp>
      <p:sp>
        <p:nvSpPr>
          <p:cNvPr id="2" name="Rectangle 1"/>
          <p:cNvSpPr/>
          <p:nvPr/>
        </p:nvSpPr>
        <p:spPr>
          <a:xfrm>
            <a:off x="517632" y="771384"/>
            <a:ext cx="11180379" cy="1446550"/>
          </a:xfrm>
          <a:prstGeom prst="rect">
            <a:avLst/>
          </a:prstGeom>
        </p:spPr>
        <p:txBody>
          <a:bodyPr wrap="square">
            <a:spAutoFit/>
          </a:bodyPr>
          <a:lstStyle/>
          <a:p>
            <a:pPr marL="457200" indent="-457200">
              <a:buFont typeface="Wingdings" panose="05000000000000000000" pitchFamily="2" charset="2"/>
              <a:buChar char="§"/>
            </a:pPr>
            <a:r>
              <a:rPr lang="fr-FR" sz="2400" dirty="0"/>
              <a:t>Le contrôle de la machine asynchrone requiert le contrôle du </a:t>
            </a:r>
            <a:r>
              <a:rPr lang="fr-FR" sz="2400" b="1" dirty="0">
                <a:solidFill>
                  <a:srgbClr val="FF0000"/>
                </a:solidFill>
              </a:rPr>
              <a:t>couple</a:t>
            </a:r>
            <a:r>
              <a:rPr lang="fr-FR" sz="2400" dirty="0"/>
              <a:t>, de </a:t>
            </a:r>
            <a:r>
              <a:rPr lang="fr-FR" sz="2400" b="1" dirty="0">
                <a:solidFill>
                  <a:srgbClr val="FF0000"/>
                </a:solidFill>
              </a:rPr>
              <a:t>la vitesse </a:t>
            </a:r>
            <a:r>
              <a:rPr lang="fr-FR" sz="2400" dirty="0"/>
              <a:t>ou même </a:t>
            </a:r>
            <a:r>
              <a:rPr lang="fr-FR" sz="2400" b="1" dirty="0">
                <a:solidFill>
                  <a:srgbClr val="FF0000"/>
                </a:solidFill>
              </a:rPr>
              <a:t>de la position</a:t>
            </a:r>
            <a:r>
              <a:rPr lang="fr-FR" sz="2400" dirty="0"/>
              <a:t>. Le contrôle le plus primaire est celui des courants et donc du couple, puisque </a:t>
            </a:r>
            <a:r>
              <a:rPr lang="fr-FR" sz="2400" dirty="0" smtClean="0"/>
              <a:t>l'on a vu </a:t>
            </a:r>
            <a:r>
              <a:rPr lang="fr-FR" sz="2400" dirty="0"/>
              <a:t>que le couple pouvait s'écrire directement en fonction des courants </a:t>
            </a:r>
            <a:r>
              <a:rPr lang="fr-FR" sz="2800" dirty="0"/>
              <a:t>:</a:t>
            </a:r>
            <a:r>
              <a:rPr lang="fr-FR" sz="4000" dirty="0"/>
              <a:t> </a:t>
            </a:r>
          </a:p>
        </p:txBody>
      </p:sp>
      <p:pic>
        <p:nvPicPr>
          <p:cNvPr id="4" name="Image 3"/>
          <p:cNvPicPr>
            <a:picLocks noChangeAspect="1"/>
          </p:cNvPicPr>
          <p:nvPr/>
        </p:nvPicPr>
        <p:blipFill>
          <a:blip r:embed="rId2"/>
          <a:stretch>
            <a:fillRect/>
          </a:stretch>
        </p:blipFill>
        <p:spPr>
          <a:xfrm>
            <a:off x="3421229" y="2783527"/>
            <a:ext cx="4106028" cy="698638"/>
          </a:xfrm>
          <a:prstGeom prst="rect">
            <a:avLst/>
          </a:prstGeom>
        </p:spPr>
      </p:pic>
      <p:sp>
        <p:nvSpPr>
          <p:cNvPr id="5" name="Rectangle 4"/>
          <p:cNvSpPr/>
          <p:nvPr/>
        </p:nvSpPr>
        <p:spPr>
          <a:xfrm>
            <a:off x="708132" y="4420420"/>
            <a:ext cx="11291289" cy="1569660"/>
          </a:xfrm>
          <a:prstGeom prst="rect">
            <a:avLst/>
          </a:prstGeom>
        </p:spPr>
        <p:txBody>
          <a:bodyPr wrap="square">
            <a:spAutoFit/>
          </a:bodyPr>
          <a:lstStyle/>
          <a:p>
            <a:pPr marL="342900" indent="-342900">
              <a:buFont typeface="Wingdings" panose="05000000000000000000" pitchFamily="2" charset="2"/>
              <a:buChar char="§"/>
            </a:pPr>
            <a:r>
              <a:rPr lang="fr-FR" sz="2400" dirty="0">
                <a:solidFill>
                  <a:srgbClr val="000000"/>
                </a:solidFill>
              </a:rPr>
              <a:t>Une fois que l'on maîtrise la régulation du couple, on peut ajouter une boucle de régulation externe pour contrôler la vitesse. On parle alors de </a:t>
            </a:r>
            <a:r>
              <a:rPr lang="fr-FR" sz="2400" b="1" dirty="0">
                <a:solidFill>
                  <a:srgbClr val="FF0000"/>
                </a:solidFill>
              </a:rPr>
              <a:t>régulation en cascade </a:t>
            </a:r>
            <a:r>
              <a:rPr lang="fr-FR" sz="2400" dirty="0">
                <a:solidFill>
                  <a:srgbClr val="000000"/>
                </a:solidFill>
              </a:rPr>
              <a:t>; les boucles sont imbriquées l'une dans l'autre. </a:t>
            </a:r>
          </a:p>
          <a:p>
            <a:pPr marL="342900" indent="-342900">
              <a:buFont typeface="Wingdings" panose="05000000000000000000" pitchFamily="2" charset="2"/>
              <a:buChar char="§"/>
            </a:pPr>
            <a:endParaRPr lang="fr-FR" sz="2400" dirty="0" smtClean="0">
              <a:solidFill>
                <a:srgbClr val="000000"/>
              </a:solidFill>
            </a:endParaRPr>
          </a:p>
        </p:txBody>
      </p:sp>
    </p:spTree>
    <p:extLst>
      <p:ext uri="{BB962C8B-B14F-4D97-AF65-F5344CB8AC3E}">
        <p14:creationId xmlns:p14="http://schemas.microsoft.com/office/powerpoint/2010/main" val="2272894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34" y="64168"/>
            <a:ext cx="114219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fr-FR" sz="2400" b="1" dirty="0" smtClean="0">
                <a:solidFill>
                  <a:prstClr val="black"/>
                </a:solidFill>
                <a:latin typeface="Times New Roman" pitchFamily="18" charset="0"/>
                <a:cs typeface="Times New Roman" pitchFamily="18" charset="0"/>
              </a:rPr>
              <a:t>I. Introduction</a:t>
            </a:r>
            <a:endParaRPr lang="fr-FR" sz="2400" b="1" dirty="0">
              <a:latin typeface="Times New Roman" pitchFamily="18" charset="0"/>
              <a:cs typeface="Times New Roman" pitchFamily="18" charset="0"/>
            </a:endParaRPr>
          </a:p>
        </p:txBody>
      </p:sp>
      <p:sp>
        <p:nvSpPr>
          <p:cNvPr id="2" name="Rectangle 1"/>
          <p:cNvSpPr/>
          <p:nvPr/>
        </p:nvSpPr>
        <p:spPr>
          <a:xfrm>
            <a:off x="218275" y="1056383"/>
            <a:ext cx="5182399" cy="5262979"/>
          </a:xfrm>
          <a:prstGeom prst="rect">
            <a:avLst/>
          </a:prstGeom>
        </p:spPr>
        <p:txBody>
          <a:bodyPr wrap="square">
            <a:spAutoFit/>
          </a:bodyPr>
          <a:lstStyle/>
          <a:p>
            <a:pPr marL="342900" indent="-342900">
              <a:buFont typeface="Wingdings" panose="05000000000000000000" pitchFamily="2" charset="2"/>
              <a:buChar char="§"/>
            </a:pPr>
            <a:r>
              <a:rPr lang="fr-FR" sz="2800" dirty="0">
                <a:solidFill>
                  <a:srgbClr val="000000"/>
                </a:solidFill>
              </a:rPr>
              <a:t>Il est évident que pour augmenter la vitesse, il faut imposer un couple positif, pour la diminuer il faut un couple négatif. </a:t>
            </a:r>
          </a:p>
          <a:p>
            <a:pPr marL="342900" indent="-342900">
              <a:buFont typeface="Wingdings" panose="05000000000000000000" pitchFamily="2" charset="2"/>
              <a:buChar char="§"/>
            </a:pPr>
            <a:endParaRPr lang="fr-FR" sz="2800" dirty="0">
              <a:solidFill>
                <a:srgbClr val="000000"/>
              </a:solidFill>
            </a:endParaRPr>
          </a:p>
          <a:p>
            <a:pPr marL="342900" indent="-342900">
              <a:buFont typeface="Wingdings" panose="05000000000000000000" pitchFamily="2" charset="2"/>
              <a:buChar char="§"/>
            </a:pPr>
            <a:r>
              <a:rPr lang="fr-FR" sz="2800" dirty="0">
                <a:solidFill>
                  <a:srgbClr val="000000"/>
                </a:solidFill>
              </a:rPr>
              <a:t>Il apparaît alors clairement que la sortie du régulateur de vitesse doit être la consigne de couple. Ce couple de référence doit à son tour être imposé par l'application des courants ; c'est le rôle des régulateurs de courants</a:t>
            </a:r>
            <a:r>
              <a:rPr lang="fr-FR" sz="2800" dirty="0"/>
              <a:t> </a:t>
            </a:r>
          </a:p>
        </p:txBody>
      </p:sp>
      <p:pic>
        <p:nvPicPr>
          <p:cNvPr id="3" name="Image 2"/>
          <p:cNvPicPr>
            <a:picLocks noChangeAspect="1"/>
          </p:cNvPicPr>
          <p:nvPr/>
        </p:nvPicPr>
        <p:blipFill rotWithShape="1">
          <a:blip r:embed="rId2"/>
          <a:srcRect l="3445"/>
          <a:stretch/>
        </p:blipFill>
        <p:spPr>
          <a:xfrm>
            <a:off x="5400674" y="1056383"/>
            <a:ext cx="6696075" cy="4229992"/>
          </a:xfrm>
          <a:prstGeom prst="rect">
            <a:avLst/>
          </a:prstGeom>
        </p:spPr>
      </p:pic>
    </p:spTree>
    <p:extLst>
      <p:ext uri="{BB962C8B-B14F-4D97-AF65-F5344CB8AC3E}">
        <p14:creationId xmlns:p14="http://schemas.microsoft.com/office/powerpoint/2010/main" val="3283895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34" y="64168"/>
            <a:ext cx="114219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fr-FR" sz="2400" b="1" dirty="0" smtClean="0">
                <a:solidFill>
                  <a:prstClr val="black"/>
                </a:solidFill>
                <a:latin typeface="Times New Roman" pitchFamily="18" charset="0"/>
                <a:cs typeface="Times New Roman" pitchFamily="18" charset="0"/>
              </a:rPr>
              <a:t>I. Introduction</a:t>
            </a:r>
            <a:endParaRPr lang="fr-FR" sz="2400" b="1" dirty="0">
              <a:latin typeface="Times New Roman" pitchFamily="18" charset="0"/>
              <a:cs typeface="Times New Roman" pitchFamily="18" charset="0"/>
            </a:endParaRPr>
          </a:p>
        </p:txBody>
      </p:sp>
      <p:sp>
        <p:nvSpPr>
          <p:cNvPr id="2" name="Rectangle 1"/>
          <p:cNvSpPr/>
          <p:nvPr/>
        </p:nvSpPr>
        <p:spPr>
          <a:xfrm>
            <a:off x="396834" y="2054751"/>
            <a:ext cx="11230773" cy="3293209"/>
          </a:xfrm>
          <a:prstGeom prst="rect">
            <a:avLst/>
          </a:prstGeom>
        </p:spPr>
        <p:txBody>
          <a:bodyPr wrap="square">
            <a:spAutoFit/>
          </a:bodyPr>
          <a:lstStyle/>
          <a:p>
            <a:pPr marL="342900" indent="-342900">
              <a:buFont typeface="Wingdings" panose="05000000000000000000" pitchFamily="2" charset="2"/>
              <a:buChar char="§"/>
            </a:pPr>
            <a:r>
              <a:rPr lang="fr-FR" sz="2800" dirty="0"/>
              <a:t>Cependant, la formule du couple électromagnétique est complexe, elle ne ressemble pas à celle d'une machine à courant continu où le découplage naturelle entre le réglage du flux et celui du couple rend sa commande aisée. On se retrouve confronté à une difficulté supplémentaire pour contrôler ce </a:t>
            </a:r>
            <a:r>
              <a:rPr lang="fr-FR" sz="2800" dirty="0" smtClean="0"/>
              <a:t>couple.</a:t>
            </a:r>
          </a:p>
          <a:p>
            <a:pPr marL="342900" indent="-342900">
              <a:buFont typeface="Wingdings" panose="05000000000000000000" pitchFamily="2" charset="2"/>
              <a:buChar char="§"/>
            </a:pPr>
            <a:endParaRPr lang="fr-FR" sz="2800" dirty="0"/>
          </a:p>
          <a:p>
            <a:pPr marL="342900" indent="-342900">
              <a:buFont typeface="Wingdings" panose="05000000000000000000" pitchFamily="2" charset="2"/>
              <a:buChar char="§"/>
            </a:pPr>
            <a:r>
              <a:rPr lang="fr-FR" sz="2800" dirty="0" smtClean="0"/>
              <a:t>La </a:t>
            </a:r>
            <a:r>
              <a:rPr lang="fr-FR" sz="2800" dirty="0"/>
              <a:t>commande vectorielle vient régler ce problème de découplage des réglages du flux à l'intérieur de la machine de celle du couple.</a:t>
            </a:r>
            <a:r>
              <a:rPr lang="fr-FR" sz="4000" dirty="0"/>
              <a:t> </a:t>
            </a:r>
            <a:endParaRPr lang="fr-FR" sz="5400" dirty="0"/>
          </a:p>
        </p:txBody>
      </p:sp>
      <p:pic>
        <p:nvPicPr>
          <p:cNvPr id="8" name="Image 7"/>
          <p:cNvPicPr>
            <a:picLocks noChangeAspect="1"/>
          </p:cNvPicPr>
          <p:nvPr/>
        </p:nvPicPr>
        <p:blipFill>
          <a:blip r:embed="rId2"/>
          <a:stretch>
            <a:fillRect/>
          </a:stretch>
        </p:blipFill>
        <p:spPr>
          <a:xfrm>
            <a:off x="3078329" y="1030927"/>
            <a:ext cx="4106028" cy="698638"/>
          </a:xfrm>
          <a:prstGeom prst="rect">
            <a:avLst/>
          </a:prstGeom>
        </p:spPr>
      </p:pic>
    </p:spTree>
    <p:extLst>
      <p:ext uri="{BB962C8B-B14F-4D97-AF65-F5344CB8AC3E}">
        <p14:creationId xmlns:p14="http://schemas.microsoft.com/office/powerpoint/2010/main" val="1438472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34" y="64168"/>
            <a:ext cx="114219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fr-FR" sz="2400" b="1" dirty="0" smtClean="0">
                <a:solidFill>
                  <a:prstClr val="black"/>
                </a:solidFill>
                <a:latin typeface="Times New Roman" pitchFamily="18" charset="0"/>
                <a:cs typeface="Times New Roman" pitchFamily="18" charset="0"/>
              </a:rPr>
              <a:t>II. Principe de la commande vectorielle</a:t>
            </a:r>
            <a:endParaRPr lang="fr-FR" sz="2400" b="1" dirty="0">
              <a:latin typeface="Times New Roman" pitchFamily="18" charset="0"/>
              <a:cs typeface="Times New Roman" pitchFamily="18" charset="0"/>
            </a:endParaRPr>
          </a:p>
        </p:txBody>
      </p:sp>
      <p:sp>
        <p:nvSpPr>
          <p:cNvPr id="3" name="Rectangle 2"/>
          <p:cNvSpPr/>
          <p:nvPr/>
        </p:nvSpPr>
        <p:spPr>
          <a:xfrm>
            <a:off x="571499" y="718661"/>
            <a:ext cx="11553825" cy="1107996"/>
          </a:xfrm>
          <a:prstGeom prst="rect">
            <a:avLst/>
          </a:prstGeom>
        </p:spPr>
        <p:txBody>
          <a:bodyPr wrap="square">
            <a:spAutoFit/>
          </a:bodyPr>
          <a:lstStyle/>
          <a:p>
            <a:pPr marL="342900" indent="-342900">
              <a:buFont typeface="Wingdings" panose="05000000000000000000" pitchFamily="2" charset="2"/>
              <a:buChar char="§"/>
            </a:pPr>
            <a:r>
              <a:rPr lang="fr-FR" sz="2400" dirty="0">
                <a:solidFill>
                  <a:srgbClr val="000000"/>
                </a:solidFill>
              </a:rPr>
              <a:t>Nous avons vu que le couple en régime transitoire (quelconque) s'exprime dans le repère </a:t>
            </a:r>
            <a:r>
              <a:rPr lang="fr-FR" sz="2400" i="1" dirty="0" err="1">
                <a:solidFill>
                  <a:srgbClr val="000000"/>
                </a:solidFill>
              </a:rPr>
              <a:t>dq</a:t>
            </a:r>
            <a:r>
              <a:rPr lang="fr-FR" sz="2400" i="1" dirty="0">
                <a:solidFill>
                  <a:srgbClr val="000000"/>
                </a:solidFill>
              </a:rPr>
              <a:t> </a:t>
            </a:r>
            <a:r>
              <a:rPr lang="fr-FR" sz="2400" dirty="0">
                <a:solidFill>
                  <a:srgbClr val="000000"/>
                </a:solidFill>
              </a:rPr>
              <a:t>comme un produit croisé de courants ou de flux. Si nous reprenons l'écriture</a:t>
            </a:r>
            <a:r>
              <a:rPr lang="fr-FR" sz="2400" dirty="0"/>
              <a:t> </a:t>
            </a:r>
            <a:r>
              <a:rPr lang="fr-FR" dirty="0"/>
              <a:t/>
            </a:r>
            <a:br>
              <a:rPr lang="fr-FR" dirty="0"/>
            </a:br>
            <a:endParaRPr lang="fr-FR" dirty="0"/>
          </a:p>
        </p:txBody>
      </p:sp>
      <p:pic>
        <p:nvPicPr>
          <p:cNvPr id="5" name="Image 4"/>
          <p:cNvPicPr>
            <a:picLocks noChangeAspect="1"/>
          </p:cNvPicPr>
          <p:nvPr/>
        </p:nvPicPr>
        <p:blipFill>
          <a:blip r:embed="rId2"/>
          <a:stretch>
            <a:fillRect/>
          </a:stretch>
        </p:blipFill>
        <p:spPr>
          <a:xfrm>
            <a:off x="3352800" y="1562285"/>
            <a:ext cx="3209925" cy="794208"/>
          </a:xfrm>
          <a:prstGeom prst="rect">
            <a:avLst/>
          </a:prstGeom>
        </p:spPr>
      </p:pic>
      <p:sp>
        <p:nvSpPr>
          <p:cNvPr id="6" name="Rectangle 5"/>
          <p:cNvSpPr/>
          <p:nvPr/>
        </p:nvSpPr>
        <p:spPr>
          <a:xfrm>
            <a:off x="571499" y="2781485"/>
            <a:ext cx="6066653" cy="3785652"/>
          </a:xfrm>
          <a:prstGeom prst="rect">
            <a:avLst/>
          </a:prstGeom>
        </p:spPr>
        <p:txBody>
          <a:bodyPr wrap="square">
            <a:spAutoFit/>
          </a:bodyPr>
          <a:lstStyle/>
          <a:p>
            <a:pPr marL="342900" indent="-342900">
              <a:buFont typeface="Wingdings" panose="05000000000000000000" pitchFamily="2" charset="2"/>
              <a:buChar char="§"/>
            </a:pPr>
            <a:r>
              <a:rPr lang="fr-FR" sz="2400" dirty="0">
                <a:solidFill>
                  <a:srgbClr val="000000"/>
                </a:solidFill>
              </a:rPr>
              <a:t>On s'aperçoit que si l'on élimine le deuxième produit (</a:t>
            </a:r>
            <a:r>
              <a:rPr lang="fr-FR" sz="2400" dirty="0" err="1">
                <a:solidFill>
                  <a:srgbClr val="000000"/>
                </a:solidFill>
              </a:rPr>
              <a:t>ϕ</a:t>
            </a:r>
            <a:r>
              <a:rPr lang="fr-FR" sz="2400" i="1" dirty="0" err="1">
                <a:solidFill>
                  <a:srgbClr val="000000"/>
                </a:solidFill>
              </a:rPr>
              <a:t>qrids</a:t>
            </a:r>
            <a:r>
              <a:rPr lang="fr-FR" sz="2400" i="1" dirty="0">
                <a:solidFill>
                  <a:srgbClr val="000000"/>
                </a:solidFill>
              </a:rPr>
              <a:t> </a:t>
            </a:r>
            <a:r>
              <a:rPr lang="fr-FR" sz="2400" dirty="0">
                <a:solidFill>
                  <a:srgbClr val="000000"/>
                </a:solidFill>
              </a:rPr>
              <a:t>), alors le couple ressemblerait fort à celui d'une MCC. Il suffit, pour ce faire, d'orienter le repère </a:t>
            </a:r>
            <a:r>
              <a:rPr lang="fr-FR" sz="2400" i="1" dirty="0" err="1">
                <a:solidFill>
                  <a:srgbClr val="000000"/>
                </a:solidFill>
              </a:rPr>
              <a:t>dq</a:t>
            </a:r>
            <a:r>
              <a:rPr lang="fr-FR" sz="2400" i="1" dirty="0">
                <a:solidFill>
                  <a:srgbClr val="000000"/>
                </a:solidFill>
              </a:rPr>
              <a:t> </a:t>
            </a:r>
            <a:r>
              <a:rPr lang="fr-FR" sz="2400" dirty="0">
                <a:solidFill>
                  <a:srgbClr val="000000"/>
                </a:solidFill>
              </a:rPr>
              <a:t>de manière à annuler la composante de flux en quadrature. </a:t>
            </a:r>
          </a:p>
          <a:p>
            <a:pPr marL="342900" indent="-342900">
              <a:buFont typeface="Wingdings" panose="05000000000000000000" pitchFamily="2" charset="2"/>
              <a:buChar char="§"/>
            </a:pPr>
            <a:endParaRPr lang="fr-FR" sz="2400" dirty="0" smtClean="0">
              <a:solidFill>
                <a:srgbClr val="000000"/>
              </a:solidFill>
            </a:endParaRPr>
          </a:p>
          <a:p>
            <a:pPr marL="342900" indent="-342900">
              <a:buFont typeface="Wingdings" panose="05000000000000000000" pitchFamily="2" charset="2"/>
              <a:buChar char="§"/>
            </a:pPr>
            <a:r>
              <a:rPr lang="fr-FR" sz="2400" dirty="0" smtClean="0">
                <a:solidFill>
                  <a:srgbClr val="000000"/>
                </a:solidFill>
              </a:rPr>
              <a:t>C'est-à-dire</a:t>
            </a:r>
            <a:r>
              <a:rPr lang="fr-FR" sz="2400" dirty="0">
                <a:solidFill>
                  <a:srgbClr val="000000"/>
                </a:solidFill>
              </a:rPr>
              <a:t>, de choisir convenablement l'angle de rotation de Park de sorte que le flux rotorique soit entièrement porté sur l'axe direct (</a:t>
            </a:r>
            <a:r>
              <a:rPr lang="fr-FR" sz="2400" i="1" dirty="0">
                <a:solidFill>
                  <a:srgbClr val="000000"/>
                </a:solidFill>
              </a:rPr>
              <a:t>d</a:t>
            </a:r>
            <a:r>
              <a:rPr lang="fr-FR" sz="2400" dirty="0">
                <a:solidFill>
                  <a:srgbClr val="000000"/>
                </a:solidFill>
              </a:rPr>
              <a:t>) et donc d'avoir</a:t>
            </a:r>
            <a:r>
              <a:rPr lang="fr-FR" sz="2400" dirty="0"/>
              <a:t> </a:t>
            </a:r>
            <a:r>
              <a:rPr lang="fr-FR" sz="2400" dirty="0" err="1"/>
              <a:t>ϕ</a:t>
            </a:r>
            <a:r>
              <a:rPr lang="fr-FR" sz="2400" i="1" dirty="0" err="1"/>
              <a:t>qr</a:t>
            </a:r>
            <a:r>
              <a:rPr lang="fr-FR" sz="2400" i="1" dirty="0"/>
              <a:t> </a:t>
            </a:r>
            <a:r>
              <a:rPr lang="fr-FR" sz="2400" i="1" dirty="0" smtClean="0"/>
              <a:t>=0 </a:t>
            </a:r>
            <a:r>
              <a:rPr lang="fr-FR" sz="2400" dirty="0" smtClean="0"/>
              <a:t>.  Ainsi </a:t>
            </a:r>
            <a:r>
              <a:rPr lang="fr-FR" sz="2400" dirty="0" err="1"/>
              <a:t>ϕ</a:t>
            </a:r>
            <a:r>
              <a:rPr lang="fr-FR" sz="2400" i="1" dirty="0" err="1"/>
              <a:t>r</a:t>
            </a:r>
            <a:r>
              <a:rPr lang="fr-FR" sz="2400" i="1" dirty="0"/>
              <a:t> </a:t>
            </a:r>
            <a:r>
              <a:rPr lang="fr-FR" sz="2400" dirty="0"/>
              <a:t>= </a:t>
            </a:r>
            <a:r>
              <a:rPr lang="fr-FR" sz="2400" dirty="0" err="1"/>
              <a:t>ϕ</a:t>
            </a:r>
            <a:r>
              <a:rPr lang="fr-FR" sz="2400" i="1" dirty="0" err="1"/>
              <a:t>dr</a:t>
            </a:r>
            <a:r>
              <a:rPr lang="fr-FR" sz="2400" i="1" dirty="0"/>
              <a:t> </a:t>
            </a:r>
            <a:r>
              <a:rPr lang="fr-FR" sz="2400" dirty="0"/>
              <a:t>uniquement </a:t>
            </a:r>
          </a:p>
        </p:txBody>
      </p:sp>
      <p:pic>
        <p:nvPicPr>
          <p:cNvPr id="8" name="Image 7"/>
          <p:cNvPicPr>
            <a:picLocks noChangeAspect="1"/>
          </p:cNvPicPr>
          <p:nvPr/>
        </p:nvPicPr>
        <p:blipFill rotWithShape="1">
          <a:blip r:embed="rId3"/>
          <a:srcRect b="5456"/>
          <a:stretch/>
        </p:blipFill>
        <p:spPr>
          <a:xfrm>
            <a:off x="6638152" y="2169831"/>
            <a:ext cx="4784760" cy="3554694"/>
          </a:xfrm>
          <a:prstGeom prst="rect">
            <a:avLst/>
          </a:prstGeom>
        </p:spPr>
      </p:pic>
      <p:pic>
        <p:nvPicPr>
          <p:cNvPr id="10" name="Image 9"/>
          <p:cNvPicPr>
            <a:picLocks noChangeAspect="1"/>
          </p:cNvPicPr>
          <p:nvPr/>
        </p:nvPicPr>
        <p:blipFill>
          <a:blip r:embed="rId4"/>
          <a:stretch>
            <a:fillRect/>
          </a:stretch>
        </p:blipFill>
        <p:spPr>
          <a:xfrm>
            <a:off x="9222637" y="5700362"/>
            <a:ext cx="2200275" cy="866775"/>
          </a:xfrm>
          <a:prstGeom prst="rect">
            <a:avLst/>
          </a:prstGeom>
        </p:spPr>
      </p:pic>
      <p:sp>
        <p:nvSpPr>
          <p:cNvPr id="11" name="Flèche vers le bas 10"/>
          <p:cNvSpPr/>
          <p:nvPr/>
        </p:nvSpPr>
        <p:spPr>
          <a:xfrm>
            <a:off x="10322774" y="4228963"/>
            <a:ext cx="159599" cy="129981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42706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34" y="64168"/>
            <a:ext cx="114219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fr-FR" sz="2400" b="1" dirty="0" smtClean="0">
                <a:solidFill>
                  <a:prstClr val="black"/>
                </a:solidFill>
                <a:latin typeface="Times New Roman" pitchFamily="18" charset="0"/>
                <a:cs typeface="Times New Roman" pitchFamily="18" charset="0"/>
              </a:rPr>
              <a:t>II. Principe de la commande vectorielle</a:t>
            </a:r>
            <a:endParaRPr lang="fr-FR" sz="2400" b="1" dirty="0">
              <a:latin typeface="Times New Roman" pitchFamily="18" charset="0"/>
              <a:cs typeface="Times New Roman" pitchFamily="18" charset="0"/>
            </a:endParaRPr>
          </a:p>
        </p:txBody>
      </p:sp>
      <p:sp>
        <p:nvSpPr>
          <p:cNvPr id="2" name="Rectangle 1"/>
          <p:cNvSpPr/>
          <p:nvPr/>
        </p:nvSpPr>
        <p:spPr>
          <a:xfrm>
            <a:off x="358734" y="773051"/>
            <a:ext cx="10715625" cy="461665"/>
          </a:xfrm>
          <a:prstGeom prst="rect">
            <a:avLst/>
          </a:prstGeom>
        </p:spPr>
        <p:txBody>
          <a:bodyPr wrap="square">
            <a:spAutoFit/>
          </a:bodyPr>
          <a:lstStyle/>
          <a:p>
            <a:r>
              <a:rPr lang="fr-FR" sz="2400" dirty="0">
                <a:solidFill>
                  <a:srgbClr val="000000"/>
                </a:solidFill>
                <a:latin typeface="Times New Roman" panose="02020603050405020304" pitchFamily="18" charset="0"/>
              </a:rPr>
              <a:t>Les équations de la machine dans un référentiel lié au champ tournant deviennent : </a:t>
            </a:r>
            <a:endParaRPr lang="fr-FR" sz="2400" dirty="0"/>
          </a:p>
        </p:txBody>
      </p:sp>
      <p:pic>
        <p:nvPicPr>
          <p:cNvPr id="4" name="Image 3"/>
          <p:cNvPicPr>
            <a:picLocks noChangeAspect="1"/>
          </p:cNvPicPr>
          <p:nvPr/>
        </p:nvPicPr>
        <p:blipFill>
          <a:blip r:embed="rId2"/>
          <a:stretch>
            <a:fillRect/>
          </a:stretch>
        </p:blipFill>
        <p:spPr>
          <a:xfrm>
            <a:off x="358734" y="2218350"/>
            <a:ext cx="5457825" cy="1707520"/>
          </a:xfrm>
          <a:prstGeom prst="rect">
            <a:avLst/>
          </a:prstGeom>
        </p:spPr>
      </p:pic>
      <p:sp>
        <p:nvSpPr>
          <p:cNvPr id="9" name="Rectangle 8"/>
          <p:cNvSpPr/>
          <p:nvPr/>
        </p:nvSpPr>
        <p:spPr>
          <a:xfrm>
            <a:off x="520001" y="1733699"/>
            <a:ext cx="2055371" cy="461665"/>
          </a:xfrm>
          <a:prstGeom prst="rect">
            <a:avLst/>
          </a:prstGeom>
        </p:spPr>
        <p:txBody>
          <a:bodyPr wrap="none">
            <a:spAutoFit/>
          </a:bodyPr>
          <a:lstStyle/>
          <a:p>
            <a:r>
              <a:rPr lang="fr-FR" sz="2400" dirty="0">
                <a:solidFill>
                  <a:srgbClr val="FF0000"/>
                </a:solidFill>
                <a:latin typeface="Times New Roman" panose="02020603050405020304" pitchFamily="18" charset="0"/>
              </a:rPr>
              <a:t>Pour le stator :</a:t>
            </a:r>
            <a:r>
              <a:rPr lang="fr-FR" sz="2400" dirty="0">
                <a:solidFill>
                  <a:srgbClr val="FF0000"/>
                </a:solidFill>
              </a:rPr>
              <a:t> </a:t>
            </a:r>
          </a:p>
        </p:txBody>
      </p:sp>
      <p:sp>
        <p:nvSpPr>
          <p:cNvPr id="12" name="Rectangle 11"/>
          <p:cNvSpPr/>
          <p:nvPr/>
        </p:nvSpPr>
        <p:spPr>
          <a:xfrm>
            <a:off x="8124824" y="1792254"/>
            <a:ext cx="1970411" cy="461665"/>
          </a:xfrm>
          <a:prstGeom prst="rect">
            <a:avLst/>
          </a:prstGeom>
        </p:spPr>
        <p:txBody>
          <a:bodyPr wrap="none">
            <a:spAutoFit/>
          </a:bodyPr>
          <a:lstStyle/>
          <a:p>
            <a:r>
              <a:rPr lang="fr-FR" sz="2400" dirty="0">
                <a:solidFill>
                  <a:srgbClr val="FF0000"/>
                </a:solidFill>
                <a:latin typeface="Times New Roman" panose="02020603050405020304" pitchFamily="18" charset="0"/>
              </a:rPr>
              <a:t>Pour le </a:t>
            </a:r>
            <a:r>
              <a:rPr lang="fr-FR" sz="2400" dirty="0" smtClean="0">
                <a:solidFill>
                  <a:srgbClr val="FF0000"/>
                </a:solidFill>
                <a:latin typeface="Times New Roman" panose="02020603050405020304" pitchFamily="18" charset="0"/>
              </a:rPr>
              <a:t>rotor </a:t>
            </a:r>
            <a:r>
              <a:rPr lang="fr-FR" sz="2400" dirty="0">
                <a:solidFill>
                  <a:srgbClr val="FF0000"/>
                </a:solidFill>
                <a:latin typeface="Times New Roman" panose="02020603050405020304" pitchFamily="18" charset="0"/>
              </a:rPr>
              <a:t>:</a:t>
            </a:r>
            <a:r>
              <a:rPr lang="fr-FR" sz="2400" dirty="0">
                <a:solidFill>
                  <a:srgbClr val="FF0000"/>
                </a:solidFill>
              </a:rPr>
              <a:t> </a:t>
            </a:r>
          </a:p>
        </p:txBody>
      </p:sp>
      <p:pic>
        <p:nvPicPr>
          <p:cNvPr id="13" name="Image 12"/>
          <p:cNvPicPr>
            <a:picLocks noChangeAspect="1"/>
          </p:cNvPicPr>
          <p:nvPr/>
        </p:nvPicPr>
        <p:blipFill>
          <a:blip r:embed="rId3"/>
          <a:stretch>
            <a:fillRect/>
          </a:stretch>
        </p:blipFill>
        <p:spPr>
          <a:xfrm>
            <a:off x="7844727" y="2378703"/>
            <a:ext cx="2785174" cy="1479207"/>
          </a:xfrm>
          <a:prstGeom prst="rect">
            <a:avLst/>
          </a:prstGeom>
        </p:spPr>
      </p:pic>
      <p:sp>
        <p:nvSpPr>
          <p:cNvPr id="14" name="Rectangle 13"/>
          <p:cNvSpPr/>
          <p:nvPr/>
        </p:nvSpPr>
        <p:spPr>
          <a:xfrm>
            <a:off x="520001" y="4144060"/>
            <a:ext cx="6096000" cy="830997"/>
          </a:xfrm>
          <a:prstGeom prst="rect">
            <a:avLst/>
          </a:prstGeom>
        </p:spPr>
        <p:txBody>
          <a:bodyPr>
            <a:spAutoFit/>
          </a:bodyPr>
          <a:lstStyle/>
          <a:p>
            <a:r>
              <a:rPr lang="fr-FR" sz="2400" dirty="0">
                <a:solidFill>
                  <a:srgbClr val="000000"/>
                </a:solidFill>
                <a:latin typeface="Times New Roman" panose="02020603050405020304" pitchFamily="18" charset="0"/>
              </a:rPr>
              <a:t>Le couple électromagnétique se réduira à</a:t>
            </a:r>
            <a:r>
              <a:rPr lang="fr-FR" sz="2400" dirty="0"/>
              <a:t> </a:t>
            </a:r>
            <a:br>
              <a:rPr lang="fr-FR" sz="2400" dirty="0"/>
            </a:br>
            <a:endParaRPr lang="fr-FR" sz="2400" dirty="0"/>
          </a:p>
        </p:txBody>
      </p:sp>
      <p:pic>
        <p:nvPicPr>
          <p:cNvPr id="15" name="Image 14"/>
          <p:cNvPicPr>
            <a:picLocks noChangeAspect="1"/>
          </p:cNvPicPr>
          <p:nvPr/>
        </p:nvPicPr>
        <p:blipFill>
          <a:blip r:embed="rId4"/>
          <a:stretch>
            <a:fillRect/>
          </a:stretch>
        </p:blipFill>
        <p:spPr>
          <a:xfrm>
            <a:off x="4238625" y="4810125"/>
            <a:ext cx="2609850" cy="1028700"/>
          </a:xfrm>
          <a:prstGeom prst="rect">
            <a:avLst/>
          </a:prstGeom>
        </p:spPr>
      </p:pic>
    </p:spTree>
    <p:extLst>
      <p:ext uri="{BB962C8B-B14F-4D97-AF65-F5344CB8AC3E}">
        <p14:creationId xmlns:p14="http://schemas.microsoft.com/office/powerpoint/2010/main" val="3151487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34" y="64168"/>
            <a:ext cx="114219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fr-FR" sz="2400" b="1" dirty="0" smtClean="0">
                <a:solidFill>
                  <a:prstClr val="black"/>
                </a:solidFill>
                <a:latin typeface="Times New Roman" pitchFamily="18" charset="0"/>
                <a:cs typeface="Times New Roman" pitchFamily="18" charset="0"/>
              </a:rPr>
              <a:t>II. Principe de la commande vectorielle</a:t>
            </a:r>
            <a:endParaRPr lang="fr-FR" sz="2400" b="1" dirty="0">
              <a:latin typeface="Times New Roman" pitchFamily="18" charset="0"/>
              <a:cs typeface="Times New Roman" pitchFamily="18" charset="0"/>
            </a:endParaRPr>
          </a:p>
        </p:txBody>
      </p:sp>
      <p:sp>
        <p:nvSpPr>
          <p:cNvPr id="3" name="Rectangle 2"/>
          <p:cNvSpPr/>
          <p:nvPr/>
        </p:nvSpPr>
        <p:spPr>
          <a:xfrm>
            <a:off x="396834" y="784563"/>
            <a:ext cx="11671341" cy="1815882"/>
          </a:xfrm>
          <a:prstGeom prst="rect">
            <a:avLst/>
          </a:prstGeom>
        </p:spPr>
        <p:txBody>
          <a:bodyPr wrap="square">
            <a:spAutoFit/>
          </a:bodyPr>
          <a:lstStyle/>
          <a:p>
            <a:r>
              <a:rPr lang="fr-FR" sz="2800" dirty="0">
                <a:solidFill>
                  <a:srgbClr val="000000"/>
                </a:solidFill>
              </a:rPr>
              <a:t>La commande vectorielle par orientation du flux rotorique avec une alimentation en tension de la machine, n’est pas tout à fait découplée. Elle nécessite un bloc de découplage entre les tensions (Vds, </a:t>
            </a:r>
            <a:r>
              <a:rPr lang="fr-FR" sz="2800" dirty="0" err="1">
                <a:solidFill>
                  <a:srgbClr val="000000"/>
                </a:solidFill>
              </a:rPr>
              <a:t>Vqs</a:t>
            </a:r>
            <a:r>
              <a:rPr lang="fr-FR" sz="2800" dirty="0">
                <a:solidFill>
                  <a:srgbClr val="000000"/>
                </a:solidFill>
              </a:rPr>
              <a:t>) permettant de contrôler, de manière indépendante, le couple par la composante </a:t>
            </a:r>
            <a:r>
              <a:rPr lang="fr-FR" sz="2800" dirty="0" err="1">
                <a:solidFill>
                  <a:srgbClr val="000000"/>
                </a:solidFill>
              </a:rPr>
              <a:t>Iqs</a:t>
            </a:r>
            <a:r>
              <a:rPr lang="fr-FR" sz="2800" dirty="0">
                <a:solidFill>
                  <a:srgbClr val="000000"/>
                </a:solidFill>
              </a:rPr>
              <a:t> et le flux rotorique par la composante </a:t>
            </a:r>
            <a:r>
              <a:rPr lang="fr-FR" sz="2800" dirty="0" err="1">
                <a:solidFill>
                  <a:srgbClr val="000000"/>
                </a:solidFill>
              </a:rPr>
              <a:t>Ids</a:t>
            </a:r>
            <a:r>
              <a:rPr lang="fr-FR" sz="2800" dirty="0">
                <a:solidFill>
                  <a:srgbClr val="000000"/>
                </a:solidFill>
              </a:rPr>
              <a:t>.</a:t>
            </a:r>
            <a:r>
              <a:rPr lang="fr-FR" sz="2800" dirty="0"/>
              <a:t> </a:t>
            </a:r>
          </a:p>
        </p:txBody>
      </p:sp>
      <p:sp>
        <p:nvSpPr>
          <p:cNvPr id="5" name="Rectangle 4"/>
          <p:cNvSpPr/>
          <p:nvPr/>
        </p:nvSpPr>
        <p:spPr>
          <a:xfrm>
            <a:off x="638174" y="2600445"/>
            <a:ext cx="6096000" cy="461665"/>
          </a:xfrm>
          <a:prstGeom prst="rect">
            <a:avLst/>
          </a:prstGeom>
        </p:spPr>
        <p:txBody>
          <a:bodyPr>
            <a:spAutoFit/>
          </a:bodyPr>
          <a:lstStyle/>
          <a:p>
            <a:r>
              <a:rPr lang="fr-FR" sz="2400" b="1" dirty="0">
                <a:solidFill>
                  <a:srgbClr val="000000"/>
                </a:solidFill>
                <a:latin typeface="Times New Roman" panose="02020603050405020304" pitchFamily="18" charset="0"/>
              </a:rPr>
              <a:t>Découplage par compensation</a:t>
            </a:r>
            <a:r>
              <a:rPr lang="fr-FR" sz="2400" dirty="0"/>
              <a:t> </a:t>
            </a:r>
          </a:p>
        </p:txBody>
      </p:sp>
      <p:sp>
        <p:nvSpPr>
          <p:cNvPr id="8" name="Rectangle 7"/>
          <p:cNvSpPr/>
          <p:nvPr/>
        </p:nvSpPr>
        <p:spPr>
          <a:xfrm>
            <a:off x="638174" y="3225373"/>
            <a:ext cx="11001375" cy="1200329"/>
          </a:xfrm>
          <a:prstGeom prst="rect">
            <a:avLst/>
          </a:prstGeom>
        </p:spPr>
        <p:txBody>
          <a:bodyPr wrap="square">
            <a:spAutoFit/>
          </a:bodyPr>
          <a:lstStyle/>
          <a:p>
            <a:r>
              <a:rPr lang="fr-FR" sz="2400" dirty="0">
                <a:solidFill>
                  <a:srgbClr val="000000"/>
                </a:solidFill>
                <a:latin typeface="Times New Roman" panose="02020603050405020304" pitchFamily="18" charset="0"/>
              </a:rPr>
              <a:t>Les </a:t>
            </a:r>
            <a:r>
              <a:rPr lang="fr-FR" sz="2400" dirty="0" smtClean="0">
                <a:solidFill>
                  <a:srgbClr val="000000"/>
                </a:solidFill>
                <a:latin typeface="Times New Roman" panose="02020603050405020304" pitchFamily="18" charset="0"/>
              </a:rPr>
              <a:t>équations </a:t>
            </a:r>
            <a:r>
              <a:rPr lang="fr-FR" sz="2400" dirty="0">
                <a:solidFill>
                  <a:srgbClr val="000000"/>
                </a:solidFill>
                <a:latin typeface="Times New Roman" panose="02020603050405020304" pitchFamily="18" charset="0"/>
              </a:rPr>
              <a:t>de la machine asynchrone </a:t>
            </a:r>
            <a:r>
              <a:rPr lang="fr-FR" sz="2400" dirty="0" smtClean="0">
                <a:solidFill>
                  <a:srgbClr val="000000"/>
                </a:solidFill>
                <a:latin typeface="Times New Roman" panose="02020603050405020304" pitchFamily="18" charset="0"/>
              </a:rPr>
              <a:t>commandé </a:t>
            </a:r>
            <a:r>
              <a:rPr lang="fr-FR" sz="2400" dirty="0">
                <a:solidFill>
                  <a:srgbClr val="000000"/>
                </a:solidFill>
                <a:latin typeface="Times New Roman" panose="02020603050405020304" pitchFamily="18" charset="0"/>
              </a:rPr>
              <a:t>par orientation du flux rotorique, en supposant que son module ne varie que très lentement par rapport à </a:t>
            </a:r>
            <a:r>
              <a:rPr lang="fr-FR" sz="2400" dirty="0" err="1">
                <a:solidFill>
                  <a:srgbClr val="000000"/>
                </a:solidFill>
                <a:latin typeface="Times New Roman" panose="02020603050405020304" pitchFamily="18" charset="0"/>
              </a:rPr>
              <a:t>I</a:t>
            </a:r>
            <a:r>
              <a:rPr lang="fr-FR" sz="1200" dirty="0" err="1">
                <a:solidFill>
                  <a:srgbClr val="000000"/>
                </a:solidFill>
                <a:latin typeface="Times New Roman" panose="02020603050405020304" pitchFamily="18" charset="0"/>
              </a:rPr>
              <a:t>ds</a:t>
            </a:r>
            <a:r>
              <a:rPr lang="fr-FR" sz="1200" dirty="0">
                <a:solidFill>
                  <a:srgbClr val="000000"/>
                </a:solidFill>
                <a:latin typeface="Times New Roman" panose="02020603050405020304" pitchFamily="18" charset="0"/>
              </a:rPr>
              <a:t> </a:t>
            </a:r>
            <a:r>
              <a:rPr lang="fr-FR" sz="2400" dirty="0">
                <a:solidFill>
                  <a:srgbClr val="000000"/>
                </a:solidFill>
                <a:latin typeface="Times New Roman" panose="02020603050405020304" pitchFamily="18" charset="0"/>
              </a:rPr>
              <a:t>et </a:t>
            </a:r>
            <a:r>
              <a:rPr lang="fr-FR" sz="2400" dirty="0" err="1">
                <a:solidFill>
                  <a:srgbClr val="000000"/>
                </a:solidFill>
                <a:latin typeface="Times New Roman" panose="02020603050405020304" pitchFamily="18" charset="0"/>
              </a:rPr>
              <a:t>I</a:t>
            </a:r>
            <a:r>
              <a:rPr lang="fr-FR" sz="1200" dirty="0" err="1">
                <a:solidFill>
                  <a:srgbClr val="000000"/>
                </a:solidFill>
                <a:latin typeface="Times New Roman" panose="02020603050405020304" pitchFamily="18" charset="0"/>
              </a:rPr>
              <a:t>qs</a:t>
            </a:r>
            <a:r>
              <a:rPr lang="fr-FR" sz="1200" dirty="0">
                <a:solidFill>
                  <a:srgbClr val="000000"/>
                </a:solidFill>
                <a:latin typeface="Times New Roman" panose="02020603050405020304" pitchFamily="18" charset="0"/>
              </a:rPr>
              <a:t> </a:t>
            </a:r>
            <a:r>
              <a:rPr lang="fr-FR" sz="2400" dirty="0">
                <a:solidFill>
                  <a:srgbClr val="000000"/>
                </a:solidFill>
                <a:latin typeface="Times New Roman" panose="02020603050405020304" pitchFamily="18" charset="0"/>
              </a:rPr>
              <a:t>s’écrivent :</a:t>
            </a:r>
            <a:r>
              <a:rPr lang="fr-FR" sz="2400" dirty="0"/>
              <a:t> </a:t>
            </a:r>
            <a:br>
              <a:rPr lang="fr-FR" sz="2400" dirty="0"/>
            </a:br>
            <a:endParaRPr lang="fr-FR" sz="2400" dirty="0"/>
          </a:p>
        </p:txBody>
      </p:sp>
      <p:pic>
        <p:nvPicPr>
          <p:cNvPr id="10" name="Image 9"/>
          <p:cNvPicPr>
            <a:picLocks noChangeAspect="1"/>
          </p:cNvPicPr>
          <p:nvPr/>
        </p:nvPicPr>
        <p:blipFill>
          <a:blip r:embed="rId2"/>
          <a:stretch>
            <a:fillRect/>
          </a:stretch>
        </p:blipFill>
        <p:spPr>
          <a:xfrm>
            <a:off x="5999148" y="4391908"/>
            <a:ext cx="5939304" cy="1838985"/>
          </a:xfrm>
          <a:prstGeom prst="rect">
            <a:avLst/>
          </a:prstGeom>
        </p:spPr>
      </p:pic>
      <p:pic>
        <p:nvPicPr>
          <p:cNvPr id="9" name="Image 8"/>
          <p:cNvPicPr>
            <a:picLocks noChangeAspect="1"/>
          </p:cNvPicPr>
          <p:nvPr/>
        </p:nvPicPr>
        <p:blipFill>
          <a:blip r:embed="rId3"/>
          <a:stretch>
            <a:fillRect/>
          </a:stretch>
        </p:blipFill>
        <p:spPr>
          <a:xfrm>
            <a:off x="174499" y="4391908"/>
            <a:ext cx="5457825" cy="1707520"/>
          </a:xfrm>
          <a:prstGeom prst="rect">
            <a:avLst/>
          </a:prstGeom>
        </p:spPr>
      </p:pic>
      <p:sp>
        <p:nvSpPr>
          <p:cNvPr id="2" name="Flèche droite 1"/>
          <p:cNvSpPr/>
          <p:nvPr/>
        </p:nvSpPr>
        <p:spPr>
          <a:xfrm>
            <a:off x="5400943" y="4890843"/>
            <a:ext cx="598205" cy="487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26490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TM03457510[[fn=Savon]]</Template>
  <TotalTime>5788649</TotalTime>
  <Words>2026</Words>
  <Application>Microsoft Office PowerPoint</Application>
  <PresentationFormat>Grand écran</PresentationFormat>
  <Paragraphs>171</Paragraphs>
  <Slides>31</Slides>
  <Notes>0</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31</vt:i4>
      </vt:variant>
    </vt:vector>
  </HeadingPairs>
  <TitlesOfParts>
    <vt:vector size="45" baseType="lpstr">
      <vt:lpstr>Arabic Transparent</vt:lpstr>
      <vt:lpstr>Arial</vt:lpstr>
      <vt:lpstr>Calibri</vt:lpstr>
      <vt:lpstr>Cambria Math</vt:lpstr>
      <vt:lpstr>Comic Sans MS</vt:lpstr>
      <vt:lpstr>Franklin Gothic Book</vt:lpstr>
      <vt:lpstr>Palace Script MT</vt:lpstr>
      <vt:lpstr>Perpetua</vt:lpstr>
      <vt:lpstr>Simplified Arabic Fixed</vt:lpstr>
      <vt:lpstr>Symbol</vt:lpstr>
      <vt:lpstr>Times New Roman</vt:lpstr>
      <vt:lpstr>Wingdings</vt:lpstr>
      <vt:lpstr>Wingdings 2</vt:lpstr>
      <vt:lpstr>Capitaux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Hocine</dc:creator>
  <cp:lastModifiedBy>pc</cp:lastModifiedBy>
  <cp:revision>218</cp:revision>
  <dcterms:created xsi:type="dcterms:W3CDTF">2020-06-06T12:53:50Z</dcterms:created>
  <dcterms:modified xsi:type="dcterms:W3CDTF">2024-04-22T18:42:35Z</dcterms:modified>
</cp:coreProperties>
</file>