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66" r:id="rId5"/>
    <p:sldId id="267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EF4D4-DCAB-4B7D-9058-27AC4449CFB9}" type="datetimeFigureOut">
              <a:rPr lang="fr-FR" smtClean="0"/>
              <a:pPr/>
              <a:t>22/02/2021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2026-E9EA-4F21-8984-F817DDD29A6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EF4D4-DCAB-4B7D-9058-27AC4449CFB9}" type="datetimeFigureOut">
              <a:rPr lang="fr-FR" smtClean="0"/>
              <a:pPr/>
              <a:t>22/02/2021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2026-E9EA-4F21-8984-F817DDD29A6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EF4D4-DCAB-4B7D-9058-27AC4449CFB9}" type="datetimeFigureOut">
              <a:rPr lang="fr-FR" smtClean="0"/>
              <a:pPr/>
              <a:t>22/02/2021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2026-E9EA-4F21-8984-F817DDD29A6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EF4D4-DCAB-4B7D-9058-27AC4449CFB9}" type="datetimeFigureOut">
              <a:rPr lang="fr-FR" smtClean="0"/>
              <a:pPr/>
              <a:t>22/02/2021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2026-E9EA-4F21-8984-F817DDD29A6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EF4D4-DCAB-4B7D-9058-27AC4449CFB9}" type="datetimeFigureOut">
              <a:rPr lang="fr-FR" smtClean="0"/>
              <a:pPr/>
              <a:t>22/02/2021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2026-E9EA-4F21-8984-F817DDD29A6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EF4D4-DCAB-4B7D-9058-27AC4449CFB9}" type="datetimeFigureOut">
              <a:rPr lang="fr-FR" smtClean="0"/>
              <a:pPr/>
              <a:t>22/02/2021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2026-E9EA-4F21-8984-F817DDD29A6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EF4D4-DCAB-4B7D-9058-27AC4449CFB9}" type="datetimeFigureOut">
              <a:rPr lang="fr-FR" smtClean="0"/>
              <a:pPr/>
              <a:t>22/02/2021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2026-E9EA-4F21-8984-F817DDD29A6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EF4D4-DCAB-4B7D-9058-27AC4449CFB9}" type="datetimeFigureOut">
              <a:rPr lang="fr-FR" smtClean="0"/>
              <a:pPr/>
              <a:t>22/02/2021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2026-E9EA-4F21-8984-F817DDD29A6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EF4D4-DCAB-4B7D-9058-27AC4449CFB9}" type="datetimeFigureOut">
              <a:rPr lang="fr-FR" smtClean="0"/>
              <a:pPr/>
              <a:t>22/02/2021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2026-E9EA-4F21-8984-F817DDD29A6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EF4D4-DCAB-4B7D-9058-27AC4449CFB9}" type="datetimeFigureOut">
              <a:rPr lang="fr-FR" smtClean="0"/>
              <a:pPr/>
              <a:t>22/02/2021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2026-E9EA-4F21-8984-F817DDD29A6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EF4D4-DCAB-4B7D-9058-27AC4449CFB9}" type="datetimeFigureOut">
              <a:rPr lang="fr-FR" smtClean="0"/>
              <a:pPr/>
              <a:t>22/02/2021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2026-E9EA-4F21-8984-F817DDD29A6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EF4D4-DCAB-4B7D-9058-27AC4449CFB9}" type="datetimeFigureOut">
              <a:rPr lang="fr-FR" smtClean="0"/>
              <a:pPr/>
              <a:t>22/02/2021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02026-E9EA-4F21-8984-F817DDD29A6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428604"/>
            <a:ext cx="8858280" cy="621510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fr-FR" b="1" i="1" u="sng" dirty="0" smtClean="0">
                <a:latin typeface="Times New Roman" pitchFamily="18" charset="0"/>
                <a:cs typeface="Times New Roman" pitchFamily="18" charset="0"/>
              </a:rPr>
              <a:t>Proposez des formulations adéquates pour les intitulés de mémoire suivants :</a:t>
            </a:r>
          </a:p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1. Etude des opinons forgées par les étudiants inscrits en  3</a:t>
            </a:r>
            <a:r>
              <a:rPr lang="fr-FR" baseline="30000" dirty="0" smtClean="0">
                <a:latin typeface="Times New Roman" pitchFamily="18" charset="0"/>
                <a:cs typeface="Times New Roman" pitchFamily="18" charset="0"/>
              </a:rPr>
              <a:t>ème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année dans le département d’arabe sur la langue française en Algérie.  </a:t>
            </a:r>
          </a:p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2. Les messages publicitaires diffusés par les chaines de télévision algériennes et la stratégie argumentative de ces spots adoptées vis-à-vis les destinataires.</a:t>
            </a:r>
          </a:p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3. Etude des SMS envoyés à des amis pour les féliciter à l’occasion des fêtes, réussites..etc.,.</a:t>
            </a:r>
          </a:p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4. Les débats à la TV et le recours à l’arabe, au français et à l’anglais dans les interventions des participants à ces émissions. Pourquoi ? Dans quel but ? </a:t>
            </a:r>
          </a:p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5. Etude des discussions entre les internautes sur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facebook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ainsi que l’orthographe utilisée.</a:t>
            </a:r>
          </a:p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6. Etude de la forme des pseudos algériens ainsi que leur sens dans le groupe « oued-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kniss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»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1"/>
            <a:ext cx="7772400" cy="500041"/>
          </a:xfrm>
        </p:spPr>
        <p:txBody>
          <a:bodyPr>
            <a:noAutofit/>
          </a:bodyPr>
          <a:lstStyle/>
          <a:p>
            <a:r>
              <a:rPr lang="fr-FR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Activité n°03</a:t>
            </a:r>
            <a:endParaRPr lang="fr-FR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571480"/>
            <a:ext cx="8929718" cy="5929354"/>
          </a:xfrm>
        </p:spPr>
        <p:txBody>
          <a:bodyPr>
            <a:normAutofit/>
          </a:bodyPr>
          <a:lstStyle/>
          <a:p>
            <a:pPr algn="just"/>
            <a:r>
              <a:rPr lang="fr-FR" sz="2400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Trouvez </a:t>
            </a:r>
            <a:r>
              <a:rPr lang="fr-FR" sz="24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des sujets de recherche réalisables à partir des thèmes suivants : </a:t>
            </a:r>
            <a:endParaRPr lang="fr-FR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Contact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langues, </a:t>
            </a:r>
          </a:p>
          <a:p>
            <a:pPr algn="l"/>
            <a:endParaRPr lang="fr-FR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 néologie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 particularités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lexicales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l"/>
            <a:endParaRPr lang="fr-FR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L’onomastique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(toponymie, anthroponymie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 algn="l"/>
            <a:endParaRPr lang="fr-FR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Les représentations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 attitudes.	   </a:t>
            </a:r>
          </a:p>
          <a:p>
            <a:pPr algn="l"/>
            <a:endParaRPr lang="fr-FR" sz="2800" dirty="0"/>
          </a:p>
          <a:p>
            <a:pPr algn="l"/>
            <a:endParaRPr lang="fr-FR" sz="2800" dirty="0"/>
          </a:p>
          <a:p>
            <a:pPr algn="l"/>
            <a:endParaRPr lang="fr-FR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  <a:p>
            <a:pPr algn="ctr">
              <a:buNone/>
            </a:pPr>
            <a:r>
              <a:rPr lang="fr-FR" sz="4400" b="1" dirty="0" smtClean="0">
                <a:latin typeface="Times New Roman" pitchFamily="18" charset="0"/>
                <a:cs typeface="Times New Roman" pitchFamily="18" charset="0"/>
              </a:rPr>
              <a:t>Corrigé de l’activité</a:t>
            </a:r>
            <a:endParaRPr lang="fr-FR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32" y="-24"/>
            <a:ext cx="8572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Etude des opinons forgées par les étudiants inscrits en  3</a:t>
            </a:r>
            <a:r>
              <a:rPr lang="fr-FR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ème</a:t>
            </a:r>
            <a:r>
              <a:rPr lang="fr-F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année dans le département d’arabe sur la langue française en Algérie.  </a:t>
            </a:r>
            <a:endParaRPr lang="fr-F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14356"/>
            <a:ext cx="87154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fr-F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Les </a:t>
            </a:r>
            <a:r>
              <a:rPr lang="fr-FR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représentations du français chez les étudiants de 3</a:t>
            </a:r>
            <a:r>
              <a:rPr lang="fr-FR" sz="2400" baseline="30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ème</a:t>
            </a:r>
            <a:r>
              <a:rPr lang="fr-FR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année du département d’arabe</a:t>
            </a:r>
          </a:p>
          <a:p>
            <a:pPr algn="just">
              <a:buFont typeface="Arial" pitchFamily="34" charset="0"/>
              <a:buChar char="•"/>
            </a:pPr>
            <a:r>
              <a:rPr lang="fr-F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Les </a:t>
            </a:r>
            <a:r>
              <a:rPr lang="fr-FR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représentations linguistiques de langue française chez les étudiants : cas des étudiants de 3</a:t>
            </a:r>
            <a:r>
              <a:rPr lang="fr-FR" sz="2400" baseline="30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ème</a:t>
            </a:r>
            <a:r>
              <a:rPr lang="fr-FR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année du département d’arabe. 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500306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Les messages publicitaires diffusés par les chaines de télévision algériennes et les stratégie argumentatives de ces spots adoptées vis-à-vis les destinataires.</a:t>
            </a:r>
            <a:endParaRPr lang="fr-FR" sz="2000" b="1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3286124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Les stratégies argumentatives dans les messages publicitaires télévisuels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L’usage de l’argumentation dans la publicité télévisuelle algérienne.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" y="4572008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Etude des SMS envoyés à des amis pour les féliciter à l’occasion des fêtes, réussites..etc., 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5286388"/>
            <a:ext cx="9144000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Analyse du langage 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sms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lors des échanges amicaux / interindividuels. 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Pratiques des 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sms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durant</a:t>
            </a:r>
            <a:r>
              <a:rPr kumimoji="0" lang="fr-FR" sz="2400" b="0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es échanges amicaux/ dans la communication interindividuelle amicale.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Le parler des jeunes : cas des 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sms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amicaux.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25" grpId="0"/>
      <p:bldP spid="1026" grpId="0"/>
      <p:bldP spid="10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Les débats à la TV et le recours à l’arabe, au français et à l’anglais dans les interventions des participants à ces émissions. Pourquoi ? Dans quel but ? 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85794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Contact </a:t>
            </a:r>
            <a:r>
              <a:rPr lang="fr-FR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 langues dans les débats télévisuels algériens. </a:t>
            </a:r>
            <a:r>
              <a:rPr lang="fr-F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(cas de ….)</a:t>
            </a:r>
            <a:endParaRPr lang="fr-FR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Contact </a:t>
            </a:r>
            <a:r>
              <a:rPr lang="fr-FR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 langues dans les émissions télévisuelles algériennes</a:t>
            </a:r>
            <a:r>
              <a:rPr lang="fr-F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.(cas de..) </a:t>
            </a:r>
            <a:endParaRPr lang="fr-FR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200024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Etude des discussions entre les internautes sur </a:t>
            </a:r>
            <a:r>
              <a:rPr kumimoji="0" lang="fr-FR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facebook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ainsi que l’orthographe utilisée 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271462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fr-F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Analyse </a:t>
            </a:r>
            <a:r>
              <a:rPr lang="fr-FR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des interactions écrites sur </a:t>
            </a:r>
            <a:r>
              <a:rPr lang="fr-FR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facebook</a:t>
            </a:r>
            <a:r>
              <a:rPr lang="fr-FR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(vous pouvez préciser la page ou le groupe) </a:t>
            </a:r>
            <a:r>
              <a:rPr lang="fr-F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fr-FR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fr-F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Analyse </a:t>
            </a:r>
            <a:r>
              <a:rPr lang="fr-FR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des interactions écrites sur les plateformes numériques : cas de </a:t>
            </a:r>
            <a:r>
              <a:rPr lang="fr-FR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facebook</a:t>
            </a:r>
            <a:r>
              <a:rPr lang="fr-F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fr-FR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4357694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7. Etude de la forme des pseudos algériens ainsi que leur sens dans le groupe « oued-</a:t>
            </a:r>
            <a:r>
              <a:rPr kumimoji="0" lang="fr-FR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kniss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»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5072896"/>
            <a:ext cx="91440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Les pseudonymes dans les réseaux sociaux : cas du groupe « oued-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kniss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»</a:t>
            </a:r>
            <a:r>
              <a:rPr lang="fr-FR" sz="1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Approche morphosyntaxique et lexico-sémantique.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Analyse morphosyntaxique et lexico-sémantique  des pseudonymes algériens : cas du groupe « oued-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kniss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»</a:t>
            </a:r>
            <a:endParaRPr kumimoji="0" lang="fr-FR" sz="4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386" grpId="0"/>
      <p:bldP spid="7" grpId="0"/>
      <p:bldP spid="16387" grpId="0"/>
      <p:bldP spid="1638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30043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Contact de langues</a:t>
            </a:r>
            <a:endParaRPr kumimoji="0" lang="fr-F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571480"/>
            <a:ext cx="89579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Les langues en contact et les pratiques langagières au travail</a:t>
            </a:r>
            <a:endParaRPr kumimoji="0" lang="fr-FR" sz="4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" y="1142984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Les Interactions verbales des enseignants d’anglais en réunions pédagogiques à l’université .</a:t>
            </a:r>
            <a:endParaRPr kumimoji="0" lang="fr-FR" sz="3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" y="2026499"/>
            <a:ext cx="892971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Pratiques et interactions langagières au sein des sociétés étatiques : Cas des réunions à « 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Sonelgaz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»</a:t>
            </a:r>
            <a:endParaRPr kumimoji="0" lang="fr-FR" sz="3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307181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Contact de langues, statuts et rôles des 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interactants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lors des réunions de l’APC .</a:t>
            </a:r>
            <a:endParaRPr kumimoji="0" lang="fr-FR" sz="3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1" y="3955325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Les stratégies discursives en situation de contact de langues : cas de la page 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facebook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« Femmes Algériennes ».</a:t>
            </a:r>
            <a:endParaRPr kumimoji="0" lang="fr-FR" sz="3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0" y="4929198"/>
            <a:ext cx="91440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 contact des langues lors des communications téléphoniques entre opératrices et clients au sein de la société « 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ZedPharm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»</a:t>
            </a:r>
            <a:endParaRPr kumimoji="0" lang="fr-FR" sz="3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6027003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Usages de langues dans la ville d’Ain 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Fakroun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: le 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chaoui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en contact avec l’arabe algérien au souk d’habillement d’El-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Satha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fr-FR" sz="3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/>
      <p:bldP spid="17412" grpId="0"/>
      <p:bldP spid="17413" grpId="0"/>
      <p:bldP spid="17414" grpId="0"/>
      <p:bldP spid="17415" grpId="0"/>
      <p:bldP spid="174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49712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Néologie et particularités lexicales</a:t>
            </a:r>
            <a:endParaRPr kumimoji="0" lang="fr-F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" y="1071546"/>
            <a:ext cx="9144000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Particularismes et usage du français dans l’émission télévisée « Entre parenthèses » sur Canal Algérie.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Particularisme et usage du français dans l’émission radiophonique « Canular téléphonique » sur JIL FM.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NEOLOGIE ET EMPRUNT DANS LE ROMAN DE YASMINA KHADRA « DIEU N’HABITE PAS LA HAVANE. 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 néologie du</a:t>
            </a:r>
            <a:r>
              <a:rPr kumimoji="0" lang="fr-FR" sz="2800" b="0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français dans le forum de discussions de            « algérie.dz »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62560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Onomastique (toponymie, anthroponymie), </a:t>
            </a:r>
            <a:endParaRPr lang="fr-FR" sz="2400" b="1" dirty="0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785794"/>
            <a:ext cx="9144000" cy="504753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fr-FR" sz="28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Anthroponymie d’hier et d’aujourd’hui (Étude comparative entre les prénoms de 1962 et de 2015) Cas : la commune de Mila.</a:t>
            </a:r>
          </a:p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fr-FR" sz="14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fr-FR" sz="28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Étude anthroponymique des prénoms à résonance occidentale enregistrés dans l’état civil de la commune de Constantine.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fr-FR" sz="14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fr-FR" sz="28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La toponymie d’Ath </a:t>
            </a:r>
            <a:r>
              <a:rPr kumimoji="0" lang="fr-FR" sz="280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Boudhrar</a:t>
            </a:r>
            <a:r>
              <a:rPr kumimoji="0" lang="fr-FR" sz="28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Analyse morphosémantique et étude comparative.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fr-FR" sz="14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fr-FR" sz="28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Etude sociolinguistique de la toponymie de Skikda : le cas de la commune de el arbi ben </a:t>
            </a:r>
            <a:r>
              <a:rPr kumimoji="0" lang="fr-FR" sz="280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mhidi</a:t>
            </a:r>
            <a:r>
              <a:rPr kumimoji="0" lang="fr-FR" sz="28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fr-FR" sz="40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714356"/>
            <a:ext cx="8643998" cy="585791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fr-FR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représentations du </a:t>
            </a:r>
            <a:r>
              <a:rPr lang="fr-FR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Français </a:t>
            </a:r>
            <a:r>
              <a:rPr lang="fr-FR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chez </a:t>
            </a:r>
            <a:r>
              <a:rPr lang="fr-FR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les é</a:t>
            </a:r>
            <a:r>
              <a:rPr lang="fr-FR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tudiants de 4eme année </a:t>
            </a:r>
            <a:r>
              <a:rPr lang="fr-FR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Médecine </a:t>
            </a:r>
            <a:r>
              <a:rPr lang="fr-FR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 l'université </a:t>
            </a:r>
            <a:r>
              <a:rPr lang="fr-FR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fr-FR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'Annaba.</a:t>
            </a:r>
          </a:p>
          <a:p>
            <a:pPr algn="just"/>
            <a:endParaRPr lang="fr-FR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Les représentations de la langue française chez les formateurs du Centre de Formation Professionnelle et d’Apprentissage de </a:t>
            </a:r>
            <a:r>
              <a:rPr lang="fr-FR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Grarem</a:t>
            </a:r>
            <a:r>
              <a:rPr lang="fr-FR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Gouga. </a:t>
            </a:r>
            <a:r>
              <a:rPr lang="fr-FR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wilaya de Mila</a:t>
            </a:r>
            <a:r>
              <a:rPr lang="fr-FR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fr-FR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Représentation des italiens de l'usage du </a:t>
            </a:r>
            <a:r>
              <a:rPr lang="fr-FR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français </a:t>
            </a:r>
            <a:r>
              <a:rPr lang="fr-FR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en </a:t>
            </a:r>
            <a:r>
              <a:rPr lang="fr-FR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Algérie</a:t>
            </a:r>
            <a:r>
              <a:rPr lang="fr-FR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: cas de la </a:t>
            </a:r>
            <a:r>
              <a:rPr lang="fr-FR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société </a:t>
            </a:r>
            <a:r>
              <a:rPr lang="fr-FR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italienne </a:t>
            </a:r>
            <a:r>
              <a:rPr lang="fr-FR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PIZZAROTI.</a:t>
            </a:r>
          </a:p>
          <a:p>
            <a:pPr algn="just">
              <a:buNone/>
            </a:pPr>
            <a:endParaRPr lang="fr-FR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Les représentations du français chez les imams prêcheurs de la ville de souk </a:t>
            </a:r>
            <a:r>
              <a:rPr lang="fr-FR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hras</a:t>
            </a:r>
            <a:r>
              <a:rPr lang="fr-FR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fr-FR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Les représentations linguistiques de la langue française chez les étudiants africains à Constantine : : cas de la cite universitaire </a:t>
            </a:r>
            <a:r>
              <a:rPr lang="fr-FR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« Zouaghi Slimane ».</a:t>
            </a:r>
            <a:endParaRPr lang="fr-FR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fr-FR" dirty="0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0"/>
            <a:ext cx="42434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Représentations</a:t>
            </a:r>
            <a:r>
              <a:rPr kumimoji="0" lang="fr-FR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et attitudes </a:t>
            </a:r>
            <a:endParaRPr kumimoji="0" lang="fr-F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693</Words>
  <Application>Microsoft Office PowerPoint</Application>
  <PresentationFormat>Affichage à l'écran (4:3)</PresentationFormat>
  <Paragraphs>76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Diapositive 1</vt:lpstr>
      <vt:lpstr>Activité n°03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Activités n°03</dc:title>
  <dc:creator>mr</dc:creator>
  <cp:lastModifiedBy>mr</cp:lastModifiedBy>
  <cp:revision>10</cp:revision>
  <dcterms:created xsi:type="dcterms:W3CDTF">2021-02-19T09:22:46Z</dcterms:created>
  <dcterms:modified xsi:type="dcterms:W3CDTF">2021-02-22T10:18:18Z</dcterms:modified>
</cp:coreProperties>
</file>