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 id="269" r:id="rId15"/>
    <p:sldId id="270" r:id="rId16"/>
    <p:sldId id="271" r:id="rId17"/>
    <p:sldId id="272" r:id="rId18"/>
    <p:sldId id="276" r:id="rId19"/>
    <p:sldId id="273" r:id="rId20"/>
    <p:sldId id="275" r:id="rId21"/>
    <p:sldId id="274"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8E4F0B-8351-49D2-BA5B-4F31A81D708D}" type="datetimeFigureOut">
              <a:rPr lang="fr-FR" smtClean="0"/>
              <a:t>05/04/2025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D4F72-8565-4F9A-AED2-A99ECE51148E}" type="slidenum">
              <a:rPr lang="fr-FR" smtClean="0"/>
              <a:t>‹N°›</a:t>
            </a:fld>
            <a:endParaRPr lang="fr-FR"/>
          </a:p>
        </p:txBody>
      </p:sp>
    </p:spTree>
    <p:extLst>
      <p:ext uri="{BB962C8B-B14F-4D97-AF65-F5344CB8AC3E}">
        <p14:creationId xmlns:p14="http://schemas.microsoft.com/office/powerpoint/2010/main" val="3174021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F0D4F72-8565-4F9A-AED2-A99ECE51148E}" type="slidenum">
              <a:rPr lang="fr-FR" smtClean="0"/>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6C4A882-FB8B-4EA2-8D94-78DBC7C96DB2}" type="datetimeFigureOut">
              <a:rPr lang="fr-FR" smtClean="0"/>
              <a:pPr/>
              <a:t>05/04/2025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9105C8-E9F3-4E88-BC1A-016965447B9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4A882-FB8B-4EA2-8D94-78DBC7C96DB2}" type="datetimeFigureOut">
              <a:rPr lang="fr-FR" smtClean="0"/>
              <a:pPr/>
              <a:t>05/04/2025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9105C8-E9F3-4E88-BC1A-016965447B9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heses.hal.science/tel-0084086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500042"/>
            <a:ext cx="7772400" cy="1470025"/>
          </a:xfrm>
        </p:spPr>
        <p:txBody>
          <a:bodyPr>
            <a:noAutofit/>
          </a:bodyPr>
          <a:lstStyle/>
          <a:p>
            <a:r>
              <a:rPr lang="fr-FR" sz="5400" b="1" dirty="0">
                <a:solidFill>
                  <a:srgbClr val="0070C0"/>
                </a:solidFill>
                <a:latin typeface="Times New Roman" pitchFamily="18" charset="0"/>
                <a:cs typeface="Times New Roman" pitchFamily="18" charset="0"/>
              </a:rPr>
              <a:t>Plan du cours </a:t>
            </a:r>
            <a:br>
              <a:rPr lang="fr-FR" sz="5400" b="1" dirty="0">
                <a:solidFill>
                  <a:srgbClr val="0070C0"/>
                </a:solidFill>
                <a:latin typeface="Times New Roman" pitchFamily="18" charset="0"/>
                <a:cs typeface="Times New Roman" pitchFamily="18" charset="0"/>
              </a:rPr>
            </a:br>
            <a:endParaRPr lang="fr-FR" sz="5400" b="1" dirty="0">
              <a:solidFill>
                <a:srgbClr val="0070C0"/>
              </a:solidFill>
              <a:latin typeface="Times New Roman" pitchFamily="18" charset="0"/>
              <a:cs typeface="Times New Roman" pitchFamily="18" charset="0"/>
            </a:endParaRPr>
          </a:p>
        </p:txBody>
      </p:sp>
      <p:sp>
        <p:nvSpPr>
          <p:cNvPr id="5" name="Rectangle 4"/>
          <p:cNvSpPr/>
          <p:nvPr/>
        </p:nvSpPr>
        <p:spPr>
          <a:xfrm>
            <a:off x="0" y="1357298"/>
            <a:ext cx="8929718" cy="4216539"/>
          </a:xfrm>
          <a:prstGeom prst="rect">
            <a:avLst/>
          </a:prstGeom>
        </p:spPr>
        <p:txBody>
          <a:bodyPr wrap="square">
            <a:spAutoFit/>
          </a:bodyPr>
          <a:lstStyle/>
          <a:p>
            <a:pPr marL="742950" indent="-742950" algn="just">
              <a:buAutoNum type="arabicPeriod"/>
            </a:pPr>
            <a:r>
              <a:rPr lang="fr-FR" sz="4200" b="1" dirty="0" smtClean="0">
                <a:latin typeface="Times New Roman" pitchFamily="18" charset="0"/>
                <a:cs typeface="Times New Roman" pitchFamily="18" charset="0"/>
              </a:rPr>
              <a:t>L’entretien : éléments de </a:t>
            </a:r>
            <a:r>
              <a:rPr lang="fr-FR" sz="4200" b="1" dirty="0" smtClean="0">
                <a:latin typeface="Times New Roman" pitchFamily="18" charset="0"/>
                <a:cs typeface="Times New Roman" pitchFamily="18" charset="0"/>
              </a:rPr>
              <a:t>définition</a:t>
            </a:r>
            <a:endParaRPr lang="fr-FR" sz="4200" b="1" dirty="0" smtClean="0">
              <a:latin typeface="Times New Roman" pitchFamily="18" charset="0"/>
              <a:cs typeface="Times New Roman" pitchFamily="18" charset="0"/>
            </a:endParaRPr>
          </a:p>
          <a:p>
            <a:pPr marL="742950" indent="-742950" algn="just">
              <a:buAutoNum type="arabicPeriod"/>
            </a:pPr>
            <a:r>
              <a:rPr lang="fr-FR" sz="4200" b="1" dirty="0" smtClean="0">
                <a:latin typeface="Times New Roman" pitchFamily="18" charset="0"/>
                <a:cs typeface="Times New Roman" pitchFamily="18" charset="0"/>
              </a:rPr>
              <a:t>Les 3 types d’entretiens </a:t>
            </a:r>
            <a:endParaRPr lang="fr-FR" sz="4200" b="1" dirty="0" smtClean="0">
              <a:latin typeface="Times New Roman" pitchFamily="18" charset="0"/>
              <a:cs typeface="Times New Roman" pitchFamily="18" charset="0"/>
            </a:endParaRPr>
          </a:p>
          <a:p>
            <a:pPr algn="just"/>
            <a:endParaRPr lang="fr-FR" sz="4400" b="1" dirty="0">
              <a:latin typeface="Times New Roman" pitchFamily="18" charset="0"/>
              <a:cs typeface="Times New Roman" pitchFamily="18" charset="0"/>
            </a:endParaRPr>
          </a:p>
          <a:p>
            <a:pPr marL="742950" indent="-742950" algn="just">
              <a:buFont typeface="Wingdings" pitchFamily="2" charset="2"/>
              <a:buChar char="§"/>
            </a:pPr>
            <a:r>
              <a:rPr lang="fr-FR" sz="3200" dirty="0" smtClean="0">
                <a:latin typeface="Times New Roman" pitchFamily="18" charset="0"/>
                <a:cs typeface="Times New Roman" pitchFamily="18" charset="0"/>
              </a:rPr>
              <a:t>L’entretien directif (ou dirigé) le questionnaire</a:t>
            </a:r>
          </a:p>
          <a:p>
            <a:pPr marL="742950" indent="-742950" algn="just">
              <a:buFont typeface="Wingdings" pitchFamily="2" charset="2"/>
              <a:buChar char="§"/>
            </a:pPr>
            <a:r>
              <a:rPr lang="fr-FR" sz="3200" dirty="0" smtClean="0">
                <a:latin typeface="Times New Roman" pitchFamily="18" charset="0"/>
                <a:cs typeface="Times New Roman" pitchFamily="18" charset="0"/>
              </a:rPr>
              <a:t>L’entretien semi-directif ou semi-dirigé</a:t>
            </a:r>
          </a:p>
          <a:p>
            <a:pPr marL="742950" indent="-742950" algn="just">
              <a:buFont typeface="Wingdings" pitchFamily="2" charset="2"/>
              <a:buChar char="§"/>
            </a:pPr>
            <a:r>
              <a:rPr lang="fr-FR" sz="3200" dirty="0" smtClean="0">
                <a:latin typeface="Times New Roman" pitchFamily="18" charset="0"/>
                <a:cs typeface="Times New Roman" pitchFamily="18" charset="0"/>
              </a:rPr>
              <a:t>L’entretien non directif (libre) </a:t>
            </a:r>
            <a:r>
              <a:rPr lang="fr-FR" sz="4400" dirty="0" smtClean="0">
                <a:latin typeface="Times New Roman" pitchFamily="18" charset="0"/>
                <a:cs typeface="Times New Roman" pitchFamily="18" charset="0"/>
              </a:rPr>
              <a:t/>
            </a:r>
            <a:br>
              <a:rPr lang="fr-FR" sz="4400" dirty="0" smtClean="0">
                <a:latin typeface="Times New Roman" pitchFamily="18" charset="0"/>
                <a:cs typeface="Times New Roman" pitchFamily="18" charset="0"/>
              </a:rPr>
            </a:br>
            <a:endParaRPr lang="fr-FR"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8892480" cy="4401205"/>
          </a:xfrm>
          <a:prstGeom prst="rect">
            <a:avLst/>
          </a:prstGeom>
        </p:spPr>
        <p:txBody>
          <a:bodyPr wrap="square">
            <a:spAutoFit/>
          </a:bodyPr>
          <a:lstStyle/>
          <a:p>
            <a:pPr algn="ctr"/>
            <a:r>
              <a:rPr lang="fr-FR" sz="2800" b="1" dirty="0"/>
              <a:t>Guide </a:t>
            </a:r>
            <a:r>
              <a:rPr lang="fr-FR" sz="2800" b="1" dirty="0" smtClean="0"/>
              <a:t>d’entretien</a:t>
            </a:r>
          </a:p>
          <a:p>
            <a:pPr algn="ctr"/>
            <a:endParaRPr lang="fr-FR" sz="2800" b="1" dirty="0"/>
          </a:p>
          <a:p>
            <a:pPr algn="just"/>
            <a:r>
              <a:rPr lang="fr-FR" sz="2800" dirty="0" smtClean="0">
                <a:latin typeface="Times New Roman" pitchFamily="18" charset="0"/>
                <a:cs typeface="Times New Roman" pitchFamily="18" charset="0"/>
              </a:rPr>
              <a:t>Le </a:t>
            </a:r>
            <a:r>
              <a:rPr lang="fr-FR" sz="2800" dirty="0">
                <a:latin typeface="Times New Roman" pitchFamily="18" charset="0"/>
                <a:cs typeface="Times New Roman" pitchFamily="18" charset="0"/>
              </a:rPr>
              <a:t>guide d’entretien est un texte comportant les différents éléments devant être abordés. Il contient les questions prédéterminées dans un ordre logique, ce qui assure une continuité dans la collecte des informations. Habituellement, il comporte quatre parties, soit : </a:t>
            </a:r>
            <a:endParaRPr lang="fr-FR" sz="2800" dirty="0" smtClean="0">
              <a:latin typeface="Times New Roman" pitchFamily="18" charset="0"/>
              <a:cs typeface="Times New Roman" pitchFamily="18" charset="0"/>
            </a:endParaRPr>
          </a:p>
          <a:p>
            <a:pPr marL="342900" indent="-342900" algn="just">
              <a:buAutoNum type="arabicParenBoth"/>
            </a:pPr>
            <a:r>
              <a:rPr lang="fr-FR" sz="2800" dirty="0" smtClean="0">
                <a:latin typeface="Times New Roman" pitchFamily="18" charset="0"/>
                <a:cs typeface="Times New Roman" pitchFamily="18" charset="0"/>
              </a:rPr>
              <a:t>l’introduction </a:t>
            </a:r>
            <a:r>
              <a:rPr lang="fr-FR" sz="2800" dirty="0">
                <a:latin typeface="Times New Roman" pitchFamily="18" charset="0"/>
                <a:cs typeface="Times New Roman" pitchFamily="18" charset="0"/>
              </a:rPr>
              <a:t>de l’étude et du thème ciblé </a:t>
            </a:r>
            <a:endParaRPr lang="fr-FR" sz="2800" dirty="0" smtClean="0">
              <a:latin typeface="Times New Roman" pitchFamily="18" charset="0"/>
              <a:cs typeface="Times New Roman" pitchFamily="18" charset="0"/>
            </a:endParaRPr>
          </a:p>
          <a:p>
            <a:pPr marL="342900" indent="-342900" algn="just">
              <a:buAutoNum type="arabicParenBoth"/>
            </a:pPr>
            <a:r>
              <a:rPr lang="fr-FR" sz="2800" dirty="0" smtClean="0">
                <a:latin typeface="Times New Roman" pitchFamily="18" charset="0"/>
                <a:cs typeface="Times New Roman" pitchFamily="18" charset="0"/>
              </a:rPr>
              <a:t>les </a:t>
            </a:r>
            <a:r>
              <a:rPr lang="fr-FR" sz="2800" dirty="0">
                <a:latin typeface="Times New Roman" pitchFamily="18" charset="0"/>
                <a:cs typeface="Times New Roman" pitchFamily="18" charset="0"/>
              </a:rPr>
              <a:t>questions en lien avec la thématique </a:t>
            </a:r>
            <a:endParaRPr lang="fr-FR" sz="2800" dirty="0" smtClean="0">
              <a:latin typeface="Times New Roman" pitchFamily="18" charset="0"/>
              <a:cs typeface="Times New Roman" pitchFamily="18" charset="0"/>
            </a:endParaRPr>
          </a:p>
          <a:p>
            <a:pPr marL="342900" indent="-342900" algn="just">
              <a:buAutoNum type="arabicParenBoth"/>
            </a:pP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la conclusion de l’entretien, incluant les remerciements</a:t>
            </a:r>
            <a:r>
              <a:rPr lang="fr-FR" dirty="0"/>
              <a:t>.</a:t>
            </a:r>
            <a:endParaRPr lang="fr-FR" dirty="0"/>
          </a:p>
        </p:txBody>
      </p:sp>
    </p:spTree>
    <p:extLst>
      <p:ext uri="{BB962C8B-B14F-4D97-AF65-F5344CB8AC3E}">
        <p14:creationId xmlns:p14="http://schemas.microsoft.com/office/powerpoint/2010/main" val="3934685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8929718"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1" u="none" strike="noStrike" cap="none" normalizeH="0" baseline="0" dirty="0" smtClean="0">
                <a:ln>
                  <a:noFill/>
                </a:ln>
                <a:solidFill>
                  <a:schemeClr val="tx1"/>
                </a:solidFill>
                <a:effectLst/>
                <a:latin typeface="Calibri" pitchFamily="34" charset="0"/>
                <a:ea typeface="Calibri" pitchFamily="34" charset="0"/>
                <a:cs typeface="Arial" pitchFamily="34" charset="0"/>
              </a:rPr>
              <a:t>Exemple de guide d’entretien </a:t>
            </a:r>
            <a:endParaRPr kumimoji="0" lang="fr-FR" sz="1200" b="1" i="1"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pPr>
            <a:r>
              <a:rPr kumimoji="0" lang="fr-FR" sz="2000" i="1" u="none" strike="noStrike" cap="none" normalizeH="0" baseline="0" dirty="0" smtClean="0">
                <a:ln>
                  <a:noFill/>
                </a:ln>
                <a:solidFill>
                  <a:schemeClr val="tx1"/>
                </a:solidFill>
                <a:effectLst/>
                <a:latin typeface="Calibri" pitchFamily="34" charset="0"/>
                <a:ea typeface="Calibri" pitchFamily="34" charset="0"/>
                <a:cs typeface="Arial" pitchFamily="34" charset="0"/>
              </a:rPr>
              <a:t>« Etude de cas sociolinguistique et ethnographique de quatre familles indiennes immigrantes en Europe : pratiques langagières et politiques linguistiques nationales et familiales »</a:t>
            </a:r>
            <a:r>
              <a:rPr lang="fr-FR" sz="1200" i="1" dirty="0" smtClean="0">
                <a:latin typeface="Arial" pitchFamily="34" charset="0"/>
                <a:ea typeface="Calibri" pitchFamily="34" charset="0"/>
                <a:cs typeface="Arial" pitchFamily="34" charset="0"/>
              </a:rPr>
              <a:t> </a:t>
            </a:r>
            <a:r>
              <a:rPr kumimoji="0" lang="fr-FR" sz="2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Shahzaman</a:t>
            </a:r>
            <a:r>
              <a:rPr kumimoji="0" lang="fr-FR"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2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Haque</a:t>
            </a:r>
            <a:r>
              <a:rPr kumimoji="0" lang="fr-FR"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disponible sur : </a:t>
            </a:r>
            <a:r>
              <a:rPr lang="en-US" sz="2000" dirty="0"/>
              <a:t>HAL Id: tel-00840860 </a:t>
            </a:r>
            <a:r>
              <a:rPr lang="en-US" sz="2000" u="sng" dirty="0">
                <a:hlinkClick r:id="rId2"/>
              </a:rPr>
              <a:t>https://theses.hal.science/tel-00840860</a:t>
            </a:r>
            <a:r>
              <a:rPr lang="en-US" sz="2000" dirty="0"/>
              <a:t> </a:t>
            </a:r>
            <a:endParaRPr lang="fr-FR" sz="36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22530" name="Rectangle 2"/>
          <p:cNvSpPr>
            <a:spLocks noChangeArrowheads="1"/>
          </p:cNvSpPr>
          <p:nvPr/>
        </p:nvSpPr>
        <p:spPr bwMode="auto">
          <a:xfrm>
            <a:off x="0" y="1643050"/>
            <a:ext cx="9144000"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Lieu : Au magasin de la famille, </a:t>
            </a:r>
            <a:endParaRPr kumimoji="0" lang="fr-FR"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Date d’enregistrement : Le 15 octobre 2008.</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Langues d’entretien : Hindi, Pendjabi.</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Participants : KUL, ENQ.</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Q.1.ENQ : Où habitiez-vous pendant votre enfance/adolescence ? Combien de frères/</a:t>
            </a:r>
            <a:r>
              <a:rPr kumimoji="0" lang="fr-FR" sz="2000" b="1" i="0" u="none" strike="noStrike" cap="none" normalizeH="0" baseline="0" dirty="0" err="1" smtClean="0">
                <a:ln>
                  <a:noFill/>
                </a:ln>
                <a:effectLst/>
                <a:latin typeface="Times New Roman" pitchFamily="18" charset="0"/>
                <a:ea typeface="Calibri" pitchFamily="34" charset="0"/>
                <a:cs typeface="Times New Roman" pitchFamily="18" charset="0"/>
              </a:rPr>
              <a:t>soeurs</a:t>
            </a: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 avez-vous ?</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R.1.KUL : Je suis née à New Delhi et j’y ai vécu. Nous sommes quatre sœurs et quatre frères en tout</a:t>
            </a:r>
            <a:r>
              <a:rPr kumimoji="0" lang="fr-FR" sz="20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m</a:t>
            </a: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es parents sont des </a:t>
            </a:r>
            <a:r>
              <a:rPr kumimoji="0" lang="fr-FR" sz="20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pendjabis</a:t>
            </a:r>
            <a:r>
              <a:rPr lang="fr-FR" sz="2000" b="1" dirty="0">
                <a:solidFill>
                  <a:srgbClr val="FF0000"/>
                </a:solidFill>
                <a:latin typeface="Times New Roman" pitchFamily="18" charset="0"/>
                <a:cs typeface="Times New Roman" pitchFamily="18" charset="0"/>
              </a:rPr>
              <a:t> </a:t>
            </a: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et tout le monde dans ma famille est pendjabi.</a:t>
            </a:r>
            <a:endParaRPr kumimoji="0" lang="fr-FR" sz="20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Q.2.ENQ : Quels étaient les métiers de vos parents ? Travaillaient-ils quand vous étiez enfants ?</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R.2.KUL : Ma mère était une femme au foyer et mon père travaillait dans un commissariat de police.</a:t>
            </a:r>
            <a:endParaRPr kumimoji="0" lang="fr-FR" sz="20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effectLst/>
                <a:latin typeface="Times New Roman" pitchFamily="18" charset="0"/>
                <a:ea typeface="Calibri" pitchFamily="34" charset="0"/>
                <a:cs typeface="Times New Roman" pitchFamily="18" charset="0"/>
              </a:rPr>
              <a:t>Q.3.ENQ : Qui s’occupait de vous (et de vos frères et sœurs) quand vous étiez petits ?</a:t>
            </a:r>
            <a:endParaRPr kumimoji="0" lang="fr-FR"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R.3.KUL : Lorsque j’étais gamine, c’est ma mère et d’autres membres de la famille qui s’occupaient de moi.</a:t>
            </a:r>
            <a:endParaRPr kumimoji="0" lang="fr-FR" sz="14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box(in)">
                                      <p:cBhvr>
                                        <p:cTn id="7" dur="5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1180"/>
            <a:ext cx="8929718" cy="7001917"/>
          </a:xfrm>
          <a:prstGeom prst="rect">
            <a:avLst/>
          </a:prstGeom>
        </p:spPr>
        <p:txBody>
          <a:bodyPr wrap="square">
            <a:spAutoFit/>
          </a:bodyPr>
          <a:lstStyle/>
          <a:p>
            <a:pPr lvl="0" algn="just" eaLnBrk="0" fontAlgn="base" hangingPunct="0">
              <a:spcBef>
                <a:spcPct val="0"/>
              </a:spcBef>
              <a:spcAft>
                <a:spcPct val="0"/>
              </a:spcAft>
            </a:pPr>
            <a:r>
              <a:rPr kumimoji="0" lang="fr-FR" sz="2500" b="1" i="0" u="none" strike="noStrike" cap="none" normalizeH="0" baseline="0" dirty="0" smtClean="0">
                <a:ln>
                  <a:noFill/>
                </a:ln>
                <a:effectLst/>
                <a:latin typeface="Times New Roman" pitchFamily="18" charset="0"/>
                <a:ea typeface="Calibri" pitchFamily="34" charset="0"/>
                <a:cs typeface="Times New Roman" pitchFamily="18" charset="0"/>
              </a:rPr>
              <a:t>Q.4.ENQ : Quelles langues étaient parlées dans votre entourage ? Comment les membres de votre famille vous parlaient-ils, et comment leur parliez-vous ?</a:t>
            </a:r>
          </a:p>
          <a:p>
            <a:pPr lvl="0" algn="just" eaLnBrk="0" fontAlgn="base" hangingPunct="0">
              <a:spcBef>
                <a:spcPct val="0"/>
              </a:spcBef>
              <a:spcAft>
                <a:spcPct val="0"/>
              </a:spcAft>
            </a:pPr>
            <a:endParaRPr kumimoji="0" lang="fr-FR" sz="2500" b="1"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R.4.KUL : Quand j’étais en Inde, je parlais le pendjabi à la maison et je parlais en hindi en dehors de la maison. Je parle avec tout le</a:t>
            </a:r>
            <a:endParaRPr kumimoji="0" lang="fr-FR" sz="2500" i="0" u="none" strike="noStrike" cap="none" normalizeH="0" baseline="0" dirty="0" smtClean="0">
              <a:ln>
                <a:noFill/>
              </a:ln>
              <a:solidFill>
                <a:srgbClr val="FF0000"/>
              </a:solidFill>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monde dans ma famille en pendjabi, avec mes parents, mes frères, mes sœurs et mes cousins.</a:t>
            </a:r>
          </a:p>
          <a:p>
            <a:pPr lvl="0" algn="just" eaLnBrk="0" fontAlgn="base" hangingPunct="0">
              <a:spcBef>
                <a:spcPct val="0"/>
              </a:spcBef>
              <a:spcAft>
                <a:spcPct val="0"/>
              </a:spcAft>
            </a:pPr>
            <a:endParaRPr kumimoji="0" lang="fr-FR" sz="2500" i="0" u="none" strike="noStrike" cap="none" normalizeH="0" baseline="0" dirty="0" smtClean="0">
              <a:ln>
                <a:noFill/>
              </a:ln>
              <a:solidFill>
                <a:srgbClr val="FF0000"/>
              </a:solidFill>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b="1" i="0" u="none" strike="noStrike" cap="none" normalizeH="0" baseline="0" dirty="0" smtClean="0">
                <a:ln>
                  <a:noFill/>
                </a:ln>
                <a:effectLst/>
                <a:latin typeface="Times New Roman" pitchFamily="18" charset="0"/>
                <a:ea typeface="Calibri" pitchFamily="34" charset="0"/>
                <a:cs typeface="Times New Roman" pitchFamily="18" charset="0"/>
              </a:rPr>
              <a:t>Q.5.ENQ : Quelles autres langues avez-vous entendues et/ou apprises lorsque vous étiez enfant ? </a:t>
            </a:r>
            <a:r>
              <a:rPr lang="fr-FR" sz="2500" b="1" dirty="0">
                <a:latin typeface="Times New Roman" pitchFamily="18" charset="0"/>
                <a:ea typeface="Calibri" pitchFamily="34" charset="0"/>
                <a:cs typeface="Times New Roman" pitchFamily="18" charset="0"/>
              </a:rPr>
              <a:t>(</a:t>
            </a:r>
            <a:r>
              <a:rPr kumimoji="0" lang="fr-FR" sz="2500" b="1" i="0" u="none" strike="noStrike" cap="none" normalizeH="0" baseline="0" dirty="0" smtClean="0">
                <a:ln>
                  <a:noFill/>
                </a:ln>
                <a:effectLst/>
                <a:latin typeface="Times New Roman" pitchFamily="18" charset="0"/>
                <a:ea typeface="Calibri" pitchFamily="34" charset="0"/>
                <a:cs typeface="Times New Roman" pitchFamily="18" charset="0"/>
              </a:rPr>
              <a:t>école/ cours, voisins, lieu de prière, vacances, médias, …)</a:t>
            </a:r>
          </a:p>
          <a:p>
            <a:pPr lvl="0" algn="just" eaLnBrk="0" fontAlgn="base" hangingPunct="0">
              <a:spcBef>
                <a:spcPct val="0"/>
              </a:spcBef>
              <a:spcAft>
                <a:spcPct val="0"/>
              </a:spcAft>
            </a:pPr>
            <a:endParaRPr kumimoji="0" lang="fr-FR" sz="2500" b="1"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R.5.KUL : J’ai appris l’hindi et l’anglais à l’école. En Suède, j’ai appris le suédois. Les étrangers ont le droit d’apprendre la langue</a:t>
            </a:r>
            <a:endParaRPr kumimoji="0" lang="fr-FR" sz="2500" i="0" u="none" strike="noStrike" cap="none" normalizeH="0" baseline="0" dirty="0" smtClean="0">
              <a:ln>
                <a:noFill/>
              </a:ln>
              <a:solidFill>
                <a:srgbClr val="FF0000"/>
              </a:solidFill>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50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suédoise, donc, il y a un cours de trois ou quatre mois. C’était dans une école gérée par le gouvernement. Le cours était gratuit.</a:t>
            </a:r>
            <a:endParaRPr kumimoji="0" lang="fr-FR" sz="2500" i="0" u="none" strike="noStrike" cap="none" normalizeH="0" baseline="0" dirty="0" smtClean="0">
              <a:ln>
                <a:noFill/>
              </a:ln>
              <a:solidFill>
                <a:srgbClr val="FF0000"/>
              </a:solidFill>
              <a:effectLst/>
              <a:latin typeface="Times New Roman" pitchFamily="18" charset="0"/>
              <a:cs typeface="Times New Roman" pitchFamily="18" charset="0"/>
            </a:endParaRPr>
          </a:p>
          <a:p>
            <a:pPr lvl="0" eaLnBrk="0" fontAlgn="base" hangingPunct="0">
              <a:spcBef>
                <a:spcPct val="0"/>
              </a:spcBef>
              <a:spcAft>
                <a:spcPct val="0"/>
              </a:spcAf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497" y="11382"/>
            <a:ext cx="9144000" cy="6986528"/>
          </a:xfrm>
          <a:prstGeom prst="rect">
            <a:avLst/>
          </a:prstGeom>
        </p:spPr>
        <p:txBody>
          <a:bodyPr wrap="square">
            <a:spAutoFit/>
          </a:bodyPr>
          <a:lstStyle/>
          <a:p>
            <a:pPr algn="just"/>
            <a:r>
              <a:rPr lang="fr-FR" sz="2800" b="1" dirty="0">
                <a:latin typeface="Times New Roman" pitchFamily="18" charset="0"/>
                <a:cs typeface="Times New Roman" pitchFamily="18" charset="0"/>
              </a:rPr>
              <a:t>Les procédés de transcription :</a:t>
            </a:r>
            <a:r>
              <a:rPr lang="fr-FR" sz="2800" dirty="0">
                <a:latin typeface="Times New Roman" pitchFamily="18" charset="0"/>
                <a:cs typeface="Times New Roman" pitchFamily="18" charset="0"/>
              </a:rPr>
              <a:t> </a:t>
            </a:r>
            <a:endParaRPr lang="fr-FR" sz="2800" dirty="0" smtClean="0">
              <a:latin typeface="Times New Roman" pitchFamily="18" charset="0"/>
              <a:cs typeface="Times New Roman" pitchFamily="18" charset="0"/>
            </a:endParaRPr>
          </a:p>
          <a:p>
            <a:pPr algn="just"/>
            <a:r>
              <a:rPr lang="fr-FR" sz="2800" dirty="0" smtClean="0">
                <a:latin typeface="Times New Roman" pitchFamily="18" charset="0"/>
                <a:cs typeface="Times New Roman" pitchFamily="18" charset="0"/>
              </a:rPr>
              <a:t>1- </a:t>
            </a:r>
            <a:r>
              <a:rPr lang="fr-FR" sz="2800" dirty="0">
                <a:latin typeface="Times New Roman" pitchFamily="18" charset="0"/>
                <a:cs typeface="Times New Roman" pitchFamily="18" charset="0"/>
              </a:rPr>
              <a:t>Les mots inaudibles sont indiqués par :</a:t>
            </a:r>
            <a:r>
              <a:rPr lang="fr-FR" sz="2800" b="1" dirty="0">
                <a:solidFill>
                  <a:srgbClr val="7030A0"/>
                </a:solidFill>
                <a:latin typeface="Times New Roman" pitchFamily="18" charset="0"/>
                <a:cs typeface="Times New Roman" pitchFamily="18" charset="0"/>
              </a:rPr>
              <a:t> (inaudible).</a:t>
            </a:r>
          </a:p>
          <a:p>
            <a:pPr algn="just"/>
            <a:r>
              <a:rPr lang="fr-FR" sz="2800" dirty="0">
                <a:latin typeface="Times New Roman" pitchFamily="18" charset="0"/>
                <a:cs typeface="Times New Roman" pitchFamily="18" charset="0"/>
              </a:rPr>
              <a:t>2- Les phrases inachevées  sont indiquées par :</a:t>
            </a:r>
            <a:r>
              <a:rPr lang="fr-FR" sz="2800" b="1" dirty="0">
                <a:solidFill>
                  <a:srgbClr val="7030A0"/>
                </a:solidFill>
                <a:latin typeface="Times New Roman" pitchFamily="18" charset="0"/>
                <a:cs typeface="Times New Roman" pitchFamily="18" charset="0"/>
              </a:rPr>
              <a:t> (inachevé). </a:t>
            </a:r>
          </a:p>
          <a:p>
            <a:pPr algn="just"/>
            <a:r>
              <a:rPr lang="fr-FR" sz="2800" dirty="0">
                <a:latin typeface="Times New Roman" pitchFamily="18" charset="0"/>
                <a:cs typeface="Times New Roman" pitchFamily="18" charset="0"/>
              </a:rPr>
              <a:t>3-  Les hésitations sont indiquées par: </a:t>
            </a:r>
            <a:r>
              <a:rPr lang="fr-FR" sz="2800" b="1" dirty="0">
                <a:solidFill>
                  <a:srgbClr val="7030A0"/>
                </a:solidFill>
                <a:latin typeface="Times New Roman" pitchFamily="18" charset="0"/>
                <a:cs typeface="Times New Roman" pitchFamily="18" charset="0"/>
              </a:rPr>
              <a:t>« euh »</a:t>
            </a:r>
          </a:p>
          <a:p>
            <a:pPr algn="just"/>
            <a:r>
              <a:rPr lang="fr-FR" sz="2800" dirty="0">
                <a:latin typeface="Times New Roman" pitchFamily="18" charset="0"/>
                <a:cs typeface="Times New Roman" pitchFamily="18" charset="0"/>
              </a:rPr>
              <a:t>4- Les comportements non verbaux sont indiqués entre parenthèses. </a:t>
            </a:r>
            <a:r>
              <a:rPr lang="fr-FR" sz="2800" b="1" dirty="0">
                <a:solidFill>
                  <a:srgbClr val="7030A0"/>
                </a:solidFill>
                <a:latin typeface="Times New Roman" pitchFamily="18" charset="0"/>
                <a:cs typeface="Times New Roman" pitchFamily="18" charset="0"/>
              </a:rPr>
              <a:t>(faire grimace pour manifester </a:t>
            </a:r>
            <a:r>
              <a:rPr lang="fr-FR" sz="2800" b="1" dirty="0">
                <a:solidFill>
                  <a:srgbClr val="7030A0"/>
                </a:solidFill>
                <a:latin typeface="Times New Roman" pitchFamily="18" charset="0"/>
                <a:cs typeface="Times New Roman" pitchFamily="18" charset="0"/>
              </a:rPr>
              <a:t>son mécontentement, son </a:t>
            </a:r>
            <a:r>
              <a:rPr lang="fr-FR" sz="2800" b="1" dirty="0">
                <a:solidFill>
                  <a:srgbClr val="7030A0"/>
                </a:solidFill>
                <a:latin typeface="Times New Roman" pitchFamily="18" charset="0"/>
                <a:cs typeface="Times New Roman" pitchFamily="18" charset="0"/>
              </a:rPr>
              <a:t>dégoût)</a:t>
            </a:r>
            <a:endParaRPr lang="fr-FR" sz="2800" b="1" dirty="0">
              <a:solidFill>
                <a:srgbClr val="7030A0"/>
              </a:solidFill>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5- Les séquences </a:t>
            </a:r>
            <a:r>
              <a:rPr lang="fr-FR" sz="2800" dirty="0" smtClean="0">
                <a:latin typeface="Times New Roman" pitchFamily="18" charset="0"/>
                <a:cs typeface="Times New Roman" pitchFamily="18" charset="0"/>
              </a:rPr>
              <a:t>traduites </a:t>
            </a:r>
            <a:r>
              <a:rPr lang="fr-FR" sz="2800" dirty="0">
                <a:latin typeface="Times New Roman" pitchFamily="18" charset="0"/>
                <a:cs typeface="Times New Roman" pitchFamily="18" charset="0"/>
              </a:rPr>
              <a:t>sont soulignées et signalées par (</a:t>
            </a:r>
            <a:r>
              <a:rPr lang="fr-FR" sz="2800" b="1" dirty="0" err="1" smtClean="0">
                <a:solidFill>
                  <a:srgbClr val="7030A0"/>
                </a:solidFill>
                <a:latin typeface="Times New Roman" pitchFamily="18" charset="0"/>
                <a:cs typeface="Times New Roman" pitchFamily="18" charset="0"/>
              </a:rPr>
              <a:t>Trad</a:t>
            </a:r>
            <a:r>
              <a:rPr lang="fr-FR" sz="2800" dirty="0" smtClean="0">
                <a:latin typeface="Times New Roman" pitchFamily="18" charset="0"/>
                <a:cs typeface="Times New Roman" pitchFamily="18" charset="0"/>
              </a:rPr>
              <a:t>)</a:t>
            </a:r>
            <a:endParaRPr lang="fr-FR" sz="2800" dirty="0">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6- Les pauses: </a:t>
            </a:r>
            <a:r>
              <a:rPr lang="fr-FR" sz="2800" b="1" dirty="0">
                <a:solidFill>
                  <a:srgbClr val="7030A0"/>
                </a:solidFill>
                <a:latin typeface="Times New Roman" pitchFamily="18" charset="0"/>
                <a:cs typeface="Times New Roman" pitchFamily="18" charset="0"/>
              </a:rPr>
              <a:t>// // // </a:t>
            </a:r>
            <a:r>
              <a:rPr lang="fr-FR" sz="2800" dirty="0">
                <a:latin typeface="Times New Roman" pitchFamily="18" charset="0"/>
                <a:cs typeface="Times New Roman" pitchFamily="18" charset="0"/>
              </a:rPr>
              <a:t>(selon la longueur de la pause)  	</a:t>
            </a:r>
          </a:p>
          <a:p>
            <a:pPr algn="just"/>
            <a:r>
              <a:rPr lang="fr-FR" sz="2800" dirty="0">
                <a:latin typeface="Times New Roman" pitchFamily="18" charset="0"/>
                <a:cs typeface="Times New Roman" pitchFamily="18" charset="0"/>
              </a:rPr>
              <a:t>7- Allongements  vocaliques </a:t>
            </a:r>
            <a:r>
              <a:rPr lang="fr-FR" sz="2800" b="1" dirty="0">
                <a:solidFill>
                  <a:srgbClr val="7030A0"/>
                </a:solidFill>
                <a:latin typeface="Times New Roman" pitchFamily="18" charset="0"/>
                <a:cs typeface="Times New Roman" pitchFamily="18" charset="0"/>
              </a:rPr>
              <a:t>: ::</a:t>
            </a:r>
            <a:r>
              <a:rPr lang="fr-FR" sz="2800" dirty="0">
                <a:latin typeface="Times New Roman" pitchFamily="18" charset="0"/>
                <a:cs typeface="Times New Roman" pitchFamily="18" charset="0"/>
              </a:rPr>
              <a:t> </a:t>
            </a:r>
            <a:r>
              <a:rPr lang="fr-FR" sz="2800" dirty="0" smtClean="0">
                <a:latin typeface="Times New Roman" pitchFamily="18" charset="0"/>
                <a:cs typeface="Times New Roman" pitchFamily="18" charset="0"/>
              </a:rPr>
              <a:t>ou </a:t>
            </a:r>
            <a:r>
              <a:rPr lang="fr-FR" sz="2800" b="1" dirty="0" smtClean="0">
                <a:solidFill>
                  <a:srgbClr val="7030A0"/>
                </a:solidFill>
                <a:latin typeface="Times New Roman" pitchFamily="18" charset="0"/>
                <a:cs typeface="Times New Roman" pitchFamily="18" charset="0"/>
              </a:rPr>
              <a:t>::::</a:t>
            </a: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ou </a:t>
            </a:r>
            <a:r>
              <a:rPr lang="fr-FR" sz="2800" b="1" dirty="0">
                <a:solidFill>
                  <a:srgbClr val="7030A0"/>
                </a:solidFill>
                <a:latin typeface="Times New Roman" pitchFamily="18" charset="0"/>
                <a:cs typeface="Times New Roman" pitchFamily="18" charset="0"/>
              </a:rPr>
              <a:t>:: :: :: </a:t>
            </a:r>
            <a:r>
              <a:rPr lang="fr-FR" sz="2800" dirty="0">
                <a:latin typeface="Times New Roman" pitchFamily="18" charset="0"/>
                <a:cs typeface="Times New Roman" pitchFamily="18" charset="0"/>
              </a:rPr>
              <a:t>(Selon la longueur).</a:t>
            </a:r>
          </a:p>
          <a:p>
            <a:pPr algn="just"/>
            <a:r>
              <a:rPr lang="fr-FR" sz="2800" dirty="0">
                <a:latin typeface="Times New Roman" pitchFamily="18" charset="0"/>
                <a:cs typeface="Times New Roman" pitchFamily="18" charset="0"/>
              </a:rPr>
              <a:t>8- Transcription phonétique : </a:t>
            </a:r>
            <a:r>
              <a:rPr lang="fr-FR" sz="2800" b="1" dirty="0">
                <a:solidFill>
                  <a:srgbClr val="7030A0"/>
                </a:solidFill>
                <a:latin typeface="Times New Roman" pitchFamily="18" charset="0"/>
                <a:cs typeface="Times New Roman" pitchFamily="18" charset="0"/>
              </a:rPr>
              <a:t>[  ]</a:t>
            </a:r>
          </a:p>
          <a:p>
            <a:pPr algn="just"/>
            <a:r>
              <a:rPr lang="fr-FR" sz="2800" dirty="0">
                <a:latin typeface="Times New Roman" pitchFamily="18" charset="0"/>
                <a:cs typeface="Times New Roman" pitchFamily="18" charset="0"/>
              </a:rPr>
              <a:t>9- les marques d’intonation :</a:t>
            </a:r>
          </a:p>
          <a:p>
            <a:pPr algn="just"/>
            <a:r>
              <a:rPr lang="fr-FR" sz="2800" b="1" dirty="0" smtClean="0">
                <a:solidFill>
                  <a:srgbClr val="7030A0"/>
                </a:solidFill>
                <a:latin typeface="Times New Roman" pitchFamily="18" charset="0"/>
                <a:cs typeface="Times New Roman" pitchFamily="18" charset="0"/>
              </a:rPr>
              <a:t>↑</a:t>
            </a:r>
            <a:r>
              <a:rPr lang="fr-FR" sz="2800" dirty="0">
                <a:latin typeface="Times New Roman" pitchFamily="18" charset="0"/>
                <a:cs typeface="Times New Roman" pitchFamily="18" charset="0"/>
              </a:rPr>
              <a:t> : intonation montante</a:t>
            </a:r>
            <a:r>
              <a:rPr lang="fr-FR" sz="2800" dirty="0" smtClean="0">
                <a:latin typeface="Times New Roman" pitchFamily="18" charset="0"/>
                <a:cs typeface="Times New Roman" pitchFamily="18" charset="0"/>
              </a:rPr>
              <a:t>.         </a:t>
            </a:r>
            <a:r>
              <a:rPr lang="fr-FR" sz="2800" b="1" dirty="0" smtClean="0">
                <a:solidFill>
                  <a:srgbClr val="7030A0"/>
                </a:solidFill>
                <a:latin typeface="Times New Roman" pitchFamily="18" charset="0"/>
                <a:cs typeface="Times New Roman" pitchFamily="18" charset="0"/>
              </a:rPr>
              <a:t>↓</a:t>
            </a:r>
            <a:r>
              <a:rPr lang="fr-FR" sz="2800" dirty="0">
                <a:latin typeface="Times New Roman" pitchFamily="18" charset="0"/>
                <a:cs typeface="Times New Roman" pitchFamily="18" charset="0"/>
              </a:rPr>
              <a:t> : intonation descendante.  </a:t>
            </a:r>
          </a:p>
          <a:p>
            <a:pPr algn="just"/>
            <a:r>
              <a:rPr lang="fr-FR" sz="2800" b="1" dirty="0" smtClean="0">
                <a:solidFill>
                  <a:srgbClr val="7030A0"/>
                </a:solidFill>
                <a:latin typeface="Times New Roman" pitchFamily="18" charset="0"/>
                <a:cs typeface="Times New Roman" pitchFamily="18" charset="0"/>
              </a:rPr>
              <a:t>!</a:t>
            </a: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 Intonation </a:t>
            </a:r>
            <a:r>
              <a:rPr lang="fr-FR" sz="2800" dirty="0" smtClean="0">
                <a:latin typeface="Times New Roman" pitchFamily="18" charset="0"/>
                <a:cs typeface="Times New Roman" pitchFamily="18" charset="0"/>
              </a:rPr>
              <a:t>exclamative</a:t>
            </a:r>
            <a:endParaRPr lang="fr-FR" sz="2800" dirty="0">
              <a:latin typeface="Times New Roman" pitchFamily="18" charset="0"/>
              <a:cs typeface="Times New Roman" pitchFamily="18" charset="0"/>
            </a:endParaRPr>
          </a:p>
        </p:txBody>
      </p:sp>
    </p:spTree>
    <p:extLst>
      <p:ext uri="{BB962C8B-B14F-4D97-AF65-F5344CB8AC3E}">
        <p14:creationId xmlns:p14="http://schemas.microsoft.com/office/powerpoint/2010/main" val="53118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6816" y="0"/>
            <a:ext cx="9144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362075" algn="l"/>
                <a:tab pos="2457450" algn="l"/>
              </a:tabLst>
            </a:pPr>
            <a:r>
              <a:rPr kumimoji="0" lang="fr-FR" sz="13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mj-cs"/>
              </a:rPr>
              <a:t>Transcription phon</a:t>
            </a:r>
            <a:r>
              <a:rPr kumimoji="0" lang="fr-FR" sz="2400" b="1" i="0" u="none" strike="noStrike" cap="none" normalizeH="0" baseline="0" dirty="0" smtClean="0">
                <a:ln>
                  <a:noFill/>
                </a:ln>
                <a:solidFill>
                  <a:schemeClr val="tx1"/>
                </a:solidFill>
                <a:effectLst/>
                <a:latin typeface="Calibri"/>
                <a:ea typeface="Calibri" pitchFamily="34" charset="0"/>
                <a:cs typeface="+mj-cs"/>
              </a:rPr>
              <a:t>é</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mj-cs"/>
              </a:rPr>
              <a:t>tique</a:t>
            </a:r>
            <a:r>
              <a:rPr kumimoji="0" lang="fr-FR" sz="2400" b="1" i="0" u="none" strike="noStrike" cap="none" normalizeH="0" baseline="0" dirty="0" smtClean="0">
                <a:ln>
                  <a:noFill/>
                </a:ln>
                <a:solidFill>
                  <a:schemeClr val="tx1"/>
                </a:solidFill>
                <a:effectLst/>
                <a:latin typeface="Calibri"/>
                <a:ea typeface="Calibri" pitchFamily="34" charset="0"/>
                <a:cs typeface="+mj-cs"/>
              </a:rPr>
              <a:t>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mj-cs"/>
              </a:rPr>
              <a:t> </a:t>
            </a:r>
            <a:endParaRPr kumimoji="0" lang="fr-FR" sz="1200" b="0" i="0" u="none" strike="noStrike" cap="none" normalizeH="0" baseline="0" dirty="0" smtClean="0">
              <a:ln>
                <a:noFill/>
              </a:ln>
              <a:solidFill>
                <a:schemeClr val="tx1"/>
              </a:solidFill>
              <a:effectLst/>
              <a:latin typeface="Arial" pitchFamily="34" charset="0"/>
              <a:cs typeface="+mj-cs"/>
            </a:endParaRPr>
          </a:p>
          <a:p>
            <a:pPr marL="0" marR="0" lvl="0" indent="0" algn="l" defTabSz="914400" rtl="0" eaLnBrk="0" fontAlgn="base" latinLnBrk="0" hangingPunct="0">
              <a:lnSpc>
                <a:spcPct val="100000"/>
              </a:lnSpc>
              <a:spcBef>
                <a:spcPct val="0"/>
              </a:spcBef>
              <a:spcAft>
                <a:spcPct val="0"/>
              </a:spcAft>
              <a:buClrTx/>
              <a:buSzTx/>
              <a:buFontTx/>
              <a:buNone/>
              <a:tabLst>
                <a:tab pos="1362075" algn="l"/>
                <a:tab pos="2457450" algn="l"/>
              </a:tabLst>
            </a:pPr>
            <a:endParaRPr kumimoji="0" lang="fr-FR" sz="3600" b="0" i="0" u="none" strike="noStrike" cap="none" normalizeH="0" baseline="0" dirty="0" smtClean="0">
              <a:ln>
                <a:noFill/>
              </a:ln>
              <a:solidFill>
                <a:schemeClr val="tx1"/>
              </a:solidFill>
              <a:effectLst/>
              <a:latin typeface="Arial" pitchFamily="34" charset="0"/>
              <a:cs typeface="+mj-cs"/>
            </a:endParaRPr>
          </a:p>
        </p:txBody>
      </p:sp>
      <p:graphicFrame>
        <p:nvGraphicFramePr>
          <p:cNvPr id="6" name="Tableau 5"/>
          <p:cNvGraphicFramePr>
            <a:graphicFrameLocks noGrp="1"/>
          </p:cNvGraphicFramePr>
          <p:nvPr>
            <p:extLst>
              <p:ext uri="{D42A27DB-BD31-4B8C-83A1-F6EECF244321}">
                <p14:modId xmlns:p14="http://schemas.microsoft.com/office/powerpoint/2010/main" val="191006278"/>
              </p:ext>
            </p:extLst>
          </p:nvPr>
        </p:nvGraphicFramePr>
        <p:xfrm>
          <a:off x="107503" y="764706"/>
          <a:ext cx="8856987" cy="5688630"/>
        </p:xfrm>
        <a:graphic>
          <a:graphicData uri="http://schemas.openxmlformats.org/drawingml/2006/table">
            <a:tbl>
              <a:tblPr firstRow="1" firstCol="1" lastRow="1" lastCol="1" bandRow="1" bandCol="1"/>
              <a:tblGrid>
                <a:gridCol w="665831"/>
                <a:gridCol w="1508897"/>
                <a:gridCol w="1724454"/>
                <a:gridCol w="1724454"/>
                <a:gridCol w="1724454"/>
                <a:gridCol w="1508897"/>
              </a:tblGrid>
              <a:tr h="632070">
                <a:tc>
                  <a:txBody>
                    <a:bodyPr/>
                    <a:lstStyle/>
                    <a:p>
                      <a:pPr algn="ctr">
                        <a:lnSpc>
                          <a:spcPct val="150000"/>
                        </a:lnSpc>
                        <a:spcAft>
                          <a:spcPts val="1000"/>
                        </a:spcAft>
                        <a:tabLst>
                          <a:tab pos="1362075" algn="l"/>
                          <a:tab pos="2457450" algn="l"/>
                        </a:tabLst>
                      </a:pPr>
                      <a:r>
                        <a:rPr lang="ar-SA" sz="2800" b="1" dirty="0">
                          <a:effectLst/>
                          <a:latin typeface="Calibri"/>
                          <a:ea typeface="Calibri"/>
                          <a:cs typeface="Times New Roman"/>
                        </a:rPr>
                        <a:t>ﻚ</a:t>
                      </a:r>
                      <a:endParaRPr lang="fr-FR" sz="2400" b="1"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ﻒ</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ﻉ</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ʕ</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070">
                <a:tc>
                  <a:txBody>
                    <a:bodyPr/>
                    <a:lstStyle/>
                    <a:p>
                      <a:pPr marL="0" algn="ctr" defTabSz="914400" rtl="0" eaLnBrk="1" latinLnBrk="0" hangingPunct="1">
                        <a:lnSpc>
                          <a:spcPct val="150000"/>
                        </a:lnSpc>
                        <a:spcAft>
                          <a:spcPts val="1000"/>
                        </a:spcAft>
                        <a:tabLst>
                          <a:tab pos="1362075" algn="l"/>
                          <a:tab pos="2457450" algn="l"/>
                        </a:tabLst>
                      </a:pPr>
                      <a:r>
                        <a:rPr lang="ar-SA" sz="2800" b="1" kern="1200" dirty="0">
                          <a:solidFill>
                            <a:schemeClr val="tx1"/>
                          </a:solidFill>
                          <a:effectLst/>
                          <a:latin typeface="Calibri"/>
                          <a:ea typeface="Calibri"/>
                          <a:cs typeface="Times New Roman"/>
                        </a:rPr>
                        <a:t>ﺖ</a:t>
                      </a:r>
                      <a:endParaRPr lang="fr-FR" sz="2800" b="1"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ﺾ</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ﻩ</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070">
                <a:tc>
                  <a:txBody>
                    <a:bodyPr/>
                    <a:lstStyle/>
                    <a:p>
                      <a:pPr marL="0" algn="ctr" defTabSz="914400" rtl="0" eaLnBrk="1" latinLnBrk="0" hangingPunct="1">
                        <a:lnSpc>
                          <a:spcPct val="150000"/>
                        </a:lnSpc>
                        <a:spcAft>
                          <a:spcPts val="1000"/>
                        </a:spcAft>
                        <a:tabLst>
                          <a:tab pos="1362075" algn="l"/>
                          <a:tab pos="2457450" algn="l"/>
                        </a:tabLst>
                      </a:pPr>
                      <a:r>
                        <a:rPr lang="ar-SA" sz="2800" b="1" kern="1200" dirty="0">
                          <a:solidFill>
                            <a:schemeClr val="tx1"/>
                          </a:solidFill>
                          <a:effectLst/>
                          <a:latin typeface="Calibri"/>
                          <a:ea typeface="Calibri"/>
                          <a:cs typeface="Times New Roman"/>
                        </a:rPr>
                        <a:t>ﺀ</a:t>
                      </a:r>
                      <a:endParaRPr lang="fr-FR" sz="2800" b="1"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ʔ</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dirty="0">
                          <a:solidFill>
                            <a:schemeClr val="tx1"/>
                          </a:solidFill>
                          <a:effectLst/>
                          <a:latin typeface="Calibri"/>
                          <a:ea typeface="Calibri"/>
                          <a:cs typeface="Times New Roman"/>
                        </a:rPr>
                        <a:t>ﺲ</a:t>
                      </a:r>
                      <a:endParaRPr lang="fr-FR" sz="2800" b="1"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ﺺ</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070">
                <a:tc>
                  <a:txBody>
                    <a:bodyPr/>
                    <a:lstStyle/>
                    <a:p>
                      <a:pPr marL="0" algn="ctr" defTabSz="914400" rtl="0" eaLnBrk="1" latinLnBrk="0" hangingPunct="1">
                        <a:lnSpc>
                          <a:spcPct val="150000"/>
                        </a:lnSpc>
                        <a:spcAft>
                          <a:spcPts val="1000"/>
                        </a:spcAft>
                        <a:tabLst>
                          <a:tab pos="1362075" algn="l"/>
                          <a:tab pos="2457450" algn="l"/>
                        </a:tabLst>
                      </a:pPr>
                      <a:r>
                        <a:rPr lang="ar-SA" sz="2800" b="1" kern="1200" dirty="0">
                          <a:solidFill>
                            <a:schemeClr val="tx1"/>
                          </a:solidFill>
                          <a:effectLst/>
                          <a:latin typeface="Calibri"/>
                          <a:ea typeface="Calibri"/>
                          <a:cs typeface="Times New Roman"/>
                        </a:rPr>
                        <a:t>ﺐ</a:t>
                      </a:r>
                      <a:endParaRPr lang="fr-FR" sz="2800" b="1"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ﺶ</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ﻡ</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070">
                <a:tc>
                  <a:txBody>
                    <a:bodyPr/>
                    <a:lstStyle/>
                    <a:p>
                      <a:pPr marL="0" algn="ctr" defTabSz="914400" rtl="0" eaLnBrk="1" latinLnBrk="0" hangingPunct="1">
                        <a:lnSpc>
                          <a:spcPct val="150000"/>
                        </a:lnSpc>
                        <a:spcAft>
                          <a:spcPts val="1000"/>
                        </a:spcAft>
                        <a:tabLst>
                          <a:tab pos="1362075" algn="l"/>
                          <a:tab pos="2457450" algn="l"/>
                        </a:tabLst>
                      </a:pPr>
                      <a:r>
                        <a:rPr lang="ar-SA" sz="2800" b="1" kern="1200" dirty="0">
                          <a:solidFill>
                            <a:schemeClr val="tx1"/>
                          </a:solidFill>
                          <a:effectLst/>
                          <a:latin typeface="Calibri"/>
                          <a:ea typeface="Calibri"/>
                          <a:cs typeface="Times New Roman"/>
                        </a:rPr>
                        <a:t>ﺪ</a:t>
                      </a:r>
                      <a:endParaRPr lang="fr-FR" sz="2800" b="1"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ﺥ</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ﻥ</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070">
                <a:tc>
                  <a:txBody>
                    <a:bodyPr/>
                    <a:lstStyle/>
                    <a:p>
                      <a:pPr marL="0" algn="ctr" defTabSz="914400" rtl="0" eaLnBrk="1" latinLnBrk="0" hangingPunct="1">
                        <a:lnSpc>
                          <a:spcPct val="150000"/>
                        </a:lnSpc>
                        <a:spcAft>
                          <a:spcPts val="1000"/>
                        </a:spcAft>
                        <a:tabLst>
                          <a:tab pos="1362075" algn="l"/>
                          <a:tab pos="2457450" algn="l"/>
                        </a:tabLst>
                      </a:pPr>
                      <a:r>
                        <a:rPr lang="ar-SA" sz="2800" b="1" kern="1200" dirty="0">
                          <a:solidFill>
                            <a:schemeClr val="tx1"/>
                          </a:solidFill>
                          <a:effectLst/>
                          <a:latin typeface="Calibri"/>
                          <a:ea typeface="Calibri"/>
                          <a:cs typeface="Times New Roman"/>
                        </a:rPr>
                        <a:t>ﻕ</a:t>
                      </a:r>
                      <a:endParaRPr lang="fr-FR" sz="2800" b="1"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q</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ﺡ</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ﺮ</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070">
                <a:tc>
                  <a:txBody>
                    <a:bodyPr/>
                    <a:lstStyle/>
                    <a:p>
                      <a:pPr marL="0" algn="ctr" defTabSz="914400" rtl="0" eaLnBrk="1" latinLnBrk="0" hangingPunct="1">
                        <a:lnSpc>
                          <a:spcPct val="150000"/>
                        </a:lnSpc>
                        <a:spcAft>
                          <a:spcPts val="1000"/>
                        </a:spcAft>
                        <a:tabLst>
                          <a:tab pos="1362075" algn="l"/>
                          <a:tab pos="2457450" algn="l"/>
                        </a:tabLst>
                      </a:pPr>
                      <a:r>
                        <a:rPr lang="ar-SA" sz="2800" b="1" kern="1200" dirty="0">
                          <a:solidFill>
                            <a:schemeClr val="tx1"/>
                          </a:solidFill>
                          <a:effectLst/>
                          <a:latin typeface="Calibri"/>
                          <a:ea typeface="Calibri"/>
                          <a:cs typeface="Times New Roman"/>
                        </a:rPr>
                        <a:t>ﻃ</a:t>
                      </a:r>
                      <a:endParaRPr lang="fr-FR" sz="2800" b="1"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ﺙ</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ﻞ</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070">
                <a:tc>
                  <a:txBody>
                    <a:bodyPr/>
                    <a:lstStyle/>
                    <a:p>
                      <a:pPr marL="0" algn="ctr" defTabSz="914400" rtl="0" eaLnBrk="1" latinLnBrk="0" hangingPunct="1">
                        <a:lnSpc>
                          <a:spcPct val="150000"/>
                        </a:lnSpc>
                        <a:spcAft>
                          <a:spcPts val="1000"/>
                        </a:spcAft>
                        <a:tabLst>
                          <a:tab pos="1362075" algn="l"/>
                          <a:tab pos="2457450" algn="l"/>
                        </a:tabLst>
                      </a:pPr>
                      <a:r>
                        <a:rPr lang="ar-SA" sz="2800" b="1" kern="1200" dirty="0">
                          <a:solidFill>
                            <a:schemeClr val="tx1"/>
                          </a:solidFill>
                          <a:effectLst/>
                          <a:latin typeface="Calibri"/>
                          <a:ea typeface="Calibri"/>
                          <a:cs typeface="Times New Roman"/>
                        </a:rPr>
                        <a:t>ﻨ</a:t>
                      </a:r>
                      <a:endParaRPr lang="fr-FR" sz="2800" b="1"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ﺯ</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ﻭ</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070">
                <a:tc>
                  <a:txBody>
                    <a:bodyPr/>
                    <a:lstStyle/>
                    <a:p>
                      <a:pPr marL="0" algn="ctr" defTabSz="914400" rtl="0" eaLnBrk="1" latinLnBrk="0" hangingPunct="1">
                        <a:lnSpc>
                          <a:spcPct val="150000"/>
                        </a:lnSpc>
                        <a:spcAft>
                          <a:spcPts val="1000"/>
                        </a:spcAft>
                        <a:tabLst>
                          <a:tab pos="1362075" algn="l"/>
                          <a:tab pos="2457450" algn="l"/>
                        </a:tabLst>
                      </a:pPr>
                      <a:r>
                        <a:rPr lang="ar-SA" sz="2800" b="1" kern="1200" dirty="0">
                          <a:solidFill>
                            <a:schemeClr val="tx1"/>
                          </a:solidFill>
                          <a:effectLst/>
                          <a:latin typeface="Calibri"/>
                          <a:ea typeface="Calibri"/>
                          <a:cs typeface="Times New Roman"/>
                        </a:rPr>
                        <a:t>ﺝ</a:t>
                      </a:r>
                      <a:endParaRPr lang="fr-FR" sz="2800" b="1"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ﻍ</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a:solidFill>
                            <a:schemeClr val="tx1"/>
                          </a:solidFill>
                          <a:effectLst/>
                          <a:latin typeface="Calibri"/>
                          <a:ea typeface="Calibri"/>
                          <a:cs typeface="Times New Roman"/>
                        </a:rPr>
                        <a:t>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ar-SA" sz="2800" b="1" kern="1200">
                          <a:solidFill>
                            <a:schemeClr val="tx1"/>
                          </a:solidFill>
                          <a:effectLst/>
                          <a:latin typeface="Calibri"/>
                          <a:ea typeface="Calibri"/>
                          <a:cs typeface="Times New Roman"/>
                        </a:rPr>
                        <a:t>ﻲ</a:t>
                      </a:r>
                      <a:endParaRPr lang="fr-FR" sz="2800" b="1" kern="120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1000"/>
                        </a:spcAft>
                        <a:tabLst>
                          <a:tab pos="1362075" algn="l"/>
                          <a:tab pos="2457450" algn="l"/>
                        </a:tabLst>
                      </a:pPr>
                      <a:r>
                        <a:rPr lang="fr-FR" sz="2800" b="1" kern="1200" dirty="0">
                          <a:solidFill>
                            <a:schemeClr val="tx1"/>
                          </a:solidFill>
                          <a:effectLst/>
                          <a:latin typeface="Calibri"/>
                          <a:ea typeface="Calibri"/>
                          <a:cs typeface="Times New Roman"/>
                        </a:rPr>
                        <a:t>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59968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529865105"/>
              </p:ext>
            </p:extLst>
          </p:nvPr>
        </p:nvGraphicFramePr>
        <p:xfrm>
          <a:off x="683568" y="980728"/>
          <a:ext cx="7358113" cy="4536504"/>
        </p:xfrm>
        <a:graphic>
          <a:graphicData uri="http://schemas.openxmlformats.org/drawingml/2006/table">
            <a:tbl>
              <a:tblPr>
                <a:tableStyleId>{3C2FFA5D-87B4-456A-9821-1D502468CF0F}</a:tableStyleId>
              </a:tblPr>
              <a:tblGrid>
                <a:gridCol w="1411286"/>
                <a:gridCol w="2374928"/>
                <a:gridCol w="1108403"/>
                <a:gridCol w="2463496"/>
              </a:tblGrid>
              <a:tr h="491920">
                <a:tc>
                  <a:txBody>
                    <a:bodyPr/>
                    <a:lstStyle/>
                    <a:p>
                      <a:pPr algn="ctr">
                        <a:spcAft>
                          <a:spcPts val="0"/>
                        </a:spcAft>
                      </a:pPr>
                      <a:r>
                        <a:rPr lang="fr-FR" sz="2000" b="1" dirty="0">
                          <a:effectLst>
                            <a:outerShdw blurRad="38100" dist="38100" dir="2700000" algn="tl">
                              <a:srgbClr val="000000">
                                <a:alpha val="43137"/>
                              </a:srgbClr>
                            </a:outerShdw>
                          </a:effectLst>
                          <a:latin typeface="Times New Roman" pitchFamily="18" charset="0"/>
                          <a:cs typeface="Times New Roman" pitchFamily="18" charset="0"/>
                        </a:rPr>
                        <a:t>Symbole</a:t>
                      </a:r>
                      <a:endParaRPr lang="fr-FR" sz="20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000" b="1" dirty="0" smtClean="0">
                          <a:effectLst>
                            <a:outerShdw blurRad="38100" dist="38100" dir="2700000" algn="tl">
                              <a:srgbClr val="000000">
                                <a:alpha val="43137"/>
                              </a:srgbClr>
                            </a:outerShdw>
                          </a:effectLst>
                          <a:latin typeface="Times New Roman" pitchFamily="18" charset="0"/>
                          <a:cs typeface="Times New Roman" pitchFamily="18" charset="0"/>
                        </a:rPr>
                        <a:t>Exemple</a:t>
                      </a:r>
                      <a:endParaRPr lang="fr-FR" sz="20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000" b="1" dirty="0">
                          <a:effectLst>
                            <a:outerShdw blurRad="38100" dist="38100" dir="2700000" algn="tl">
                              <a:srgbClr val="000000">
                                <a:alpha val="43137"/>
                              </a:srgbClr>
                            </a:outerShdw>
                          </a:effectLst>
                          <a:latin typeface="Times New Roman" pitchFamily="18" charset="0"/>
                          <a:cs typeface="Times New Roman" pitchFamily="18" charset="0"/>
                        </a:rPr>
                        <a:t>Symbole</a:t>
                      </a:r>
                      <a:endParaRPr lang="fr-FR" sz="20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000" b="1" dirty="0">
                          <a:effectLst>
                            <a:outerShdw blurRad="38100" dist="38100" dir="2700000" algn="tl">
                              <a:srgbClr val="000000">
                                <a:alpha val="43137"/>
                              </a:srgbClr>
                            </a:outerShdw>
                          </a:effectLst>
                          <a:latin typeface="Times New Roman" pitchFamily="18" charset="0"/>
                          <a:cs typeface="Times New Roman" pitchFamily="18" charset="0"/>
                        </a:rPr>
                        <a:t>Exemple</a:t>
                      </a:r>
                      <a:endParaRPr lang="fr-FR" sz="20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r>
              <a:tr h="590304">
                <a:tc>
                  <a:txBody>
                    <a:bodyPr/>
                    <a:lstStyle/>
                    <a:p>
                      <a:pPr algn="ctr">
                        <a:spcAft>
                          <a:spcPts val="0"/>
                        </a:spcAft>
                      </a:pPr>
                      <a:r>
                        <a:rPr lang="fr-FR" sz="2400" b="1" dirty="0">
                          <a:latin typeface="Times New Roman" pitchFamily="18" charset="0"/>
                          <a:cs typeface="Times New Roman" pitchFamily="18" charset="0"/>
                        </a:rPr>
                        <a:t>[i]</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si, fils, pire</a:t>
                      </a:r>
                      <a:endParaRPr lang="fr-FR" sz="2000"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œ</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peur, acteur, seul</a:t>
                      </a:r>
                      <a:endParaRPr lang="fr-FR" sz="2000">
                        <a:latin typeface="Times New Roman" pitchFamily="18" charset="0"/>
                        <a:ea typeface="Calibri"/>
                        <a:cs typeface="Times New Roman" pitchFamily="18" charset="0"/>
                      </a:endParaRPr>
                    </a:p>
                  </a:txBody>
                  <a:tcPr marL="68580" marR="68580" marT="0" marB="0"/>
                </a:tc>
              </a:tr>
              <a:tr h="590304">
                <a:tc>
                  <a:txBody>
                    <a:bodyPr/>
                    <a:lstStyle/>
                    <a:p>
                      <a:pPr algn="ctr">
                        <a:spcAft>
                          <a:spcPts val="0"/>
                        </a:spcAft>
                      </a:pPr>
                      <a:r>
                        <a:rPr lang="fr-FR" sz="2400" b="1" dirty="0">
                          <a:latin typeface="Times New Roman" pitchFamily="18" charset="0"/>
                          <a:cs typeface="Times New Roman" pitchFamily="18" charset="0"/>
                        </a:rPr>
                        <a:t>[e]</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m</a:t>
                      </a:r>
                      <a:r>
                        <a:rPr lang="fr-FR" sz="2000" b="1" dirty="0">
                          <a:latin typeface="Times New Roman" pitchFamily="18" charset="0"/>
                          <a:cs typeface="Times New Roman" pitchFamily="18" charset="0"/>
                        </a:rPr>
                        <a:t>es</a:t>
                      </a:r>
                      <a:r>
                        <a:rPr lang="fr-FR" sz="2000" dirty="0">
                          <a:latin typeface="Times New Roman" pitchFamily="18" charset="0"/>
                          <a:cs typeface="Times New Roman" pitchFamily="18" charset="0"/>
                        </a:rPr>
                        <a:t>, f</a:t>
                      </a:r>
                      <a:r>
                        <a:rPr lang="fr-FR" sz="2000" b="1" dirty="0">
                          <a:latin typeface="Times New Roman" pitchFamily="18" charset="0"/>
                          <a:cs typeface="Times New Roman" pitchFamily="18" charset="0"/>
                        </a:rPr>
                        <a:t>é</a:t>
                      </a:r>
                      <a:r>
                        <a:rPr lang="fr-FR" sz="2000" dirty="0">
                          <a:latin typeface="Times New Roman" pitchFamily="18" charset="0"/>
                          <a:cs typeface="Times New Roman" pitchFamily="18" charset="0"/>
                        </a:rPr>
                        <a:t>e</a:t>
                      </a:r>
                      <a:r>
                        <a:rPr lang="fr-FR" sz="2000" dirty="0" smtClean="0">
                          <a:latin typeface="Times New Roman" pitchFamily="18" charset="0"/>
                          <a:cs typeface="Times New Roman" pitchFamily="18" charset="0"/>
                        </a:rPr>
                        <a:t>, souffl</a:t>
                      </a:r>
                      <a:r>
                        <a:rPr lang="fr-FR" sz="2000" b="1" dirty="0" smtClean="0">
                          <a:latin typeface="Times New Roman" pitchFamily="18" charset="0"/>
                          <a:cs typeface="Times New Roman" pitchFamily="18" charset="0"/>
                        </a:rPr>
                        <a:t>é</a:t>
                      </a:r>
                      <a:endParaRPr lang="fr-FR" sz="2000" b="1"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ə</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le, que</a:t>
                      </a:r>
                      <a:endParaRPr lang="fr-FR" sz="2000">
                        <a:latin typeface="Times New Roman" pitchFamily="18" charset="0"/>
                        <a:ea typeface="Calibri"/>
                        <a:cs typeface="Times New Roman" pitchFamily="18" charset="0"/>
                      </a:endParaRPr>
                    </a:p>
                  </a:txBody>
                  <a:tcPr marL="68580" marR="68580" marT="0" marB="0"/>
                </a:tc>
              </a:tr>
              <a:tr h="6783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ɛ</a:t>
                      </a:r>
                      <a:r>
                        <a:rPr lang="fr-FR" sz="2400" b="1" dirty="0" smtClean="0">
                          <a:latin typeface="Times New Roman" pitchFamily="18" charset="0"/>
                          <a:cs typeface="Times New Roman" pitchFamily="18" charset="0"/>
                        </a:rPr>
                        <a:t>]</a:t>
                      </a:r>
                      <a:endParaRPr lang="fr-FR" sz="4000" b="1" dirty="0" smtClean="0">
                        <a:effectLst/>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d</a:t>
                      </a:r>
                      <a:r>
                        <a:rPr lang="fr-FR" sz="2000" b="1" dirty="0">
                          <a:latin typeface="Times New Roman" pitchFamily="18" charset="0"/>
                          <a:cs typeface="Times New Roman" pitchFamily="18" charset="0"/>
                        </a:rPr>
                        <a:t>e</a:t>
                      </a:r>
                      <a:r>
                        <a:rPr lang="fr-FR" sz="2000" dirty="0">
                          <a:latin typeface="Times New Roman" pitchFamily="18" charset="0"/>
                          <a:cs typeface="Times New Roman" pitchFamily="18" charset="0"/>
                        </a:rPr>
                        <a:t>tte, p</a:t>
                      </a:r>
                      <a:r>
                        <a:rPr lang="fr-FR" sz="2000" b="1" dirty="0">
                          <a:latin typeface="Times New Roman" pitchFamily="18" charset="0"/>
                          <a:cs typeface="Times New Roman" pitchFamily="18" charset="0"/>
                        </a:rPr>
                        <a:t>ai</a:t>
                      </a:r>
                      <a:r>
                        <a:rPr lang="fr-FR" sz="2000" dirty="0">
                          <a:latin typeface="Times New Roman" pitchFamily="18" charset="0"/>
                          <a:cs typeface="Times New Roman" pitchFamily="18" charset="0"/>
                        </a:rPr>
                        <a:t>re, p</a:t>
                      </a:r>
                      <a:r>
                        <a:rPr lang="fr-FR" sz="2000" b="1" dirty="0">
                          <a:latin typeface="Times New Roman" pitchFamily="18" charset="0"/>
                          <a:cs typeface="Times New Roman" pitchFamily="18" charset="0"/>
                        </a:rPr>
                        <a:t>aix</a:t>
                      </a:r>
                      <a:endParaRPr lang="fr-FR" sz="2000" b="1"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a:latin typeface="Times New Roman" pitchFamily="18" charset="0"/>
                          <a:cs typeface="Times New Roman" pitchFamily="18" charset="0"/>
                        </a:rPr>
                        <a:t>[u]</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doux, four, toutes</a:t>
                      </a:r>
                      <a:endParaRPr lang="fr-FR" sz="2000">
                        <a:latin typeface="Times New Roman" pitchFamily="18" charset="0"/>
                        <a:ea typeface="Calibri"/>
                        <a:cs typeface="Times New Roman" pitchFamily="18" charset="0"/>
                      </a:endParaRPr>
                    </a:p>
                  </a:txBody>
                  <a:tcPr marL="68580" marR="68580" marT="0" marB="0"/>
                </a:tc>
              </a:tr>
              <a:tr h="678310">
                <a:tc>
                  <a:txBody>
                    <a:bodyPr/>
                    <a:lstStyle/>
                    <a:p>
                      <a:pPr algn="ctr">
                        <a:spcAft>
                          <a:spcPts val="0"/>
                        </a:spcAft>
                      </a:pPr>
                      <a:r>
                        <a:rPr lang="fr-FR" sz="2400" b="1" dirty="0">
                          <a:latin typeface="Times New Roman" pitchFamily="18" charset="0"/>
                          <a:cs typeface="Times New Roman" pitchFamily="18" charset="0"/>
                        </a:rPr>
                        <a:t>[a]</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ma</a:t>
                      </a:r>
                      <a:r>
                        <a:rPr lang="fr-FR" sz="2000" dirty="0" smtClean="0">
                          <a:latin typeface="Times New Roman" pitchFamily="18" charset="0"/>
                          <a:cs typeface="Times New Roman" pitchFamily="18" charset="0"/>
                        </a:rPr>
                        <a:t>,</a:t>
                      </a:r>
                      <a:r>
                        <a:rPr lang="fr-FR" sz="2000" baseline="0" dirty="0" smtClean="0">
                          <a:latin typeface="Times New Roman" pitchFamily="18" charset="0"/>
                          <a:cs typeface="Times New Roman" pitchFamily="18" charset="0"/>
                        </a:rPr>
                        <a:t> ta</a:t>
                      </a: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date</a:t>
                      </a:r>
                      <a:endParaRPr lang="fr-FR" sz="2000"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a:latin typeface="Times New Roman" pitchFamily="18" charset="0"/>
                          <a:cs typeface="Times New Roman" pitchFamily="18" charset="0"/>
                        </a:rPr>
                        <a:t>[o]</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beau, dos, pôle</a:t>
                      </a:r>
                      <a:endParaRPr lang="fr-FR" sz="2000">
                        <a:latin typeface="Times New Roman" pitchFamily="18" charset="0"/>
                        <a:ea typeface="Calibri"/>
                        <a:cs typeface="Times New Roman" pitchFamily="18" charset="0"/>
                      </a:endParaRPr>
                    </a:p>
                  </a:txBody>
                  <a:tcPr marL="68580" marR="68580" marT="0" marB="0"/>
                </a:tc>
              </a:tr>
              <a:tr h="678310">
                <a:tc>
                  <a:txBody>
                    <a:bodyPr/>
                    <a:lstStyle/>
                    <a:p>
                      <a:pPr algn="ctr">
                        <a:spcAft>
                          <a:spcPts val="0"/>
                        </a:spcAft>
                      </a:pPr>
                      <a:r>
                        <a:rPr lang="fr-FR" sz="2400" b="1" dirty="0">
                          <a:latin typeface="Times New Roman" pitchFamily="18" charset="0"/>
                          <a:cs typeface="Times New Roman" pitchFamily="18" charset="0"/>
                        </a:rPr>
                        <a:t>[y]</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pur, suce, une</a:t>
                      </a:r>
                      <a:endParaRPr lang="fr-FR" sz="200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ɔ</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dort, bosse, Paul</a:t>
                      </a:r>
                      <a:endParaRPr lang="fr-FR" sz="2000">
                        <a:latin typeface="Times New Roman" pitchFamily="18" charset="0"/>
                        <a:ea typeface="Calibri"/>
                        <a:cs typeface="Times New Roman" pitchFamily="18" charset="0"/>
                      </a:endParaRPr>
                    </a:p>
                  </a:txBody>
                  <a:tcPr marL="68580" marR="68580" marT="0" marB="0"/>
                </a:tc>
              </a:tr>
              <a:tr h="829046">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ø</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deux, queue, cheveux</a:t>
                      </a:r>
                      <a:endParaRPr lang="fr-FR" sz="2000"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ɑ</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bas, pas</a:t>
                      </a:r>
                      <a:endParaRPr lang="fr-FR" sz="2000" dirty="0">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98966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43"/>
            <a:ext cx="9144000" cy="6801862"/>
          </a:xfrm>
          <a:prstGeom prst="rect">
            <a:avLst/>
          </a:prstGeom>
        </p:spPr>
        <p:txBody>
          <a:bodyPr wrap="square">
            <a:spAutoFit/>
          </a:bodyPr>
          <a:lstStyle/>
          <a:p>
            <a:r>
              <a:rPr lang="fr-FR" sz="2200" b="1" dirty="0"/>
              <a:t>En</a:t>
            </a:r>
            <a:r>
              <a:rPr lang="fr-FR" sz="2200" dirty="0"/>
              <a:t> : Quel est votre âge ↑</a:t>
            </a:r>
          </a:p>
          <a:p>
            <a:r>
              <a:rPr lang="fr-FR" sz="2200" b="1" dirty="0"/>
              <a:t>Et</a:t>
            </a:r>
            <a:r>
              <a:rPr lang="fr-FR" sz="2200" b="1" baseline="-25000" dirty="0"/>
              <a:t>2</a:t>
            </a:r>
            <a:r>
              <a:rPr lang="fr-FR" sz="2200" dirty="0"/>
              <a:t> : J’ai :: vingt-trois ans </a:t>
            </a:r>
          </a:p>
          <a:p>
            <a:r>
              <a:rPr lang="fr-FR" sz="2200" b="1" dirty="0"/>
              <a:t>En</a:t>
            </a:r>
            <a:r>
              <a:rPr lang="fr-FR" sz="2200" dirty="0"/>
              <a:t> : Que faites-vous dans la vie↑</a:t>
            </a:r>
          </a:p>
          <a:p>
            <a:r>
              <a:rPr lang="fr-FR" sz="2200" b="1" dirty="0"/>
              <a:t>E2</a:t>
            </a:r>
            <a:r>
              <a:rPr lang="fr-FR" sz="2200" dirty="0"/>
              <a:t> : Je suis :: étudiant en informatique </a:t>
            </a:r>
          </a:p>
          <a:p>
            <a:r>
              <a:rPr lang="fr-FR" sz="2200" b="1" dirty="0"/>
              <a:t>En</a:t>
            </a:r>
            <a:r>
              <a:rPr lang="fr-FR" sz="2200" dirty="0"/>
              <a:t> : Quelles sont vos activités principales sur internet↑</a:t>
            </a:r>
          </a:p>
          <a:p>
            <a:r>
              <a:rPr lang="fr-FR" sz="2200" b="1" dirty="0"/>
              <a:t>E2</a:t>
            </a:r>
            <a:r>
              <a:rPr lang="fr-FR" sz="2200" dirty="0"/>
              <a:t> : Euh ::</a:t>
            </a:r>
          </a:p>
          <a:p>
            <a:r>
              <a:rPr lang="fr-FR" sz="2200" b="1" dirty="0"/>
              <a:t>En</a:t>
            </a:r>
            <a:r>
              <a:rPr lang="fr-FR" sz="2200" dirty="0"/>
              <a:t> : Généralement qu’est-ce que vous faites↑</a:t>
            </a:r>
          </a:p>
          <a:p>
            <a:r>
              <a:rPr lang="fr-FR" sz="2200" b="1" dirty="0"/>
              <a:t>E2</a:t>
            </a:r>
            <a:r>
              <a:rPr lang="fr-FR" sz="2200" dirty="0"/>
              <a:t> : Généralement j’utilise internet pour euh les communications envoyer des messages, téléchargements </a:t>
            </a:r>
            <a:endParaRPr lang="fr-FR" sz="2200" dirty="0" smtClean="0"/>
          </a:p>
          <a:p>
            <a:r>
              <a:rPr lang="fr-FR" sz="2200" b="1" dirty="0"/>
              <a:t>En</a:t>
            </a:r>
            <a:r>
              <a:rPr lang="fr-FR" sz="2200" dirty="0"/>
              <a:t> : Quels sont les moyens de communication que vous utilisez souvent sur internet↑</a:t>
            </a:r>
          </a:p>
          <a:p>
            <a:r>
              <a:rPr lang="fr-FR" sz="2200" b="1" dirty="0"/>
              <a:t>Et</a:t>
            </a:r>
            <a:r>
              <a:rPr lang="fr-FR" sz="2200" b="1" baseline="-25000" dirty="0"/>
              <a:t>2</a:t>
            </a:r>
            <a:r>
              <a:rPr lang="fr-FR" sz="2200" dirty="0"/>
              <a:t> : Euh moyens de communication j’utilise euh ma boite :: ma boite email sur </a:t>
            </a:r>
            <a:r>
              <a:rPr lang="fr-FR" sz="2200" dirty="0" err="1"/>
              <a:t>G-mail</a:t>
            </a:r>
            <a:r>
              <a:rPr lang="fr-FR" sz="2200" dirty="0"/>
              <a:t> Face book et :: les messageries instantanées // comme </a:t>
            </a:r>
            <a:r>
              <a:rPr lang="fr-FR" sz="2200" dirty="0" err="1"/>
              <a:t>Msn</a:t>
            </a:r>
            <a:r>
              <a:rPr lang="fr-FR" sz="2200" dirty="0"/>
              <a:t> et Skype </a:t>
            </a:r>
          </a:p>
          <a:p>
            <a:r>
              <a:rPr lang="fr-FR" sz="2200" b="1" dirty="0"/>
              <a:t>En</a:t>
            </a:r>
            <a:r>
              <a:rPr lang="fr-FR" sz="2200" dirty="0"/>
              <a:t> : </a:t>
            </a:r>
            <a:r>
              <a:rPr lang="fr-FR" sz="2200" dirty="0" err="1"/>
              <a:t>Msn</a:t>
            </a:r>
            <a:r>
              <a:rPr lang="fr-FR" sz="2200" dirty="0"/>
              <a:t> et Skype↑</a:t>
            </a:r>
          </a:p>
          <a:p>
            <a:r>
              <a:rPr lang="fr-FR" sz="2200" b="1" dirty="0"/>
              <a:t>Et</a:t>
            </a:r>
            <a:r>
              <a:rPr lang="fr-FR" sz="2200" b="1" baseline="-25000" dirty="0"/>
              <a:t>2</a:t>
            </a:r>
            <a:r>
              <a:rPr lang="fr-FR" sz="2200" dirty="0"/>
              <a:t> : Oui</a:t>
            </a:r>
          </a:p>
          <a:p>
            <a:r>
              <a:rPr lang="fr-FR" sz="2200" b="1" dirty="0"/>
              <a:t>En</a:t>
            </a:r>
            <a:r>
              <a:rPr lang="fr-FR" sz="2200" dirty="0"/>
              <a:t> : Quand vous communiquez en français // sur </a:t>
            </a:r>
            <a:r>
              <a:rPr lang="fr-FR" sz="2200" dirty="0" err="1"/>
              <a:t>Msn</a:t>
            </a:r>
            <a:r>
              <a:rPr lang="fr-FR" sz="2200" dirty="0"/>
              <a:t> ou Skype </a:t>
            </a:r>
          </a:p>
          <a:p>
            <a:r>
              <a:rPr lang="fr-FR" sz="2200" b="1" dirty="0"/>
              <a:t>Et</a:t>
            </a:r>
            <a:r>
              <a:rPr lang="fr-FR" sz="2200" b="1" baseline="-25000" dirty="0"/>
              <a:t>2</a:t>
            </a:r>
            <a:r>
              <a:rPr lang="fr-FR" sz="2200" dirty="0"/>
              <a:t> : Oui </a:t>
            </a:r>
          </a:p>
          <a:p>
            <a:r>
              <a:rPr lang="fr-FR" sz="2200" b="1" dirty="0"/>
              <a:t>En</a:t>
            </a:r>
            <a:r>
              <a:rPr lang="fr-FR" sz="2200" dirty="0"/>
              <a:t> : Envoyer des Emails :: les expressions que vous écrivez // elles sont entières ou elles sont raccourcies ↑  </a:t>
            </a:r>
          </a:p>
          <a:p>
            <a:endParaRPr lang="fr-FR" dirty="0"/>
          </a:p>
        </p:txBody>
      </p:sp>
    </p:spTree>
    <p:extLst>
      <p:ext uri="{BB962C8B-B14F-4D97-AF65-F5344CB8AC3E}">
        <p14:creationId xmlns:p14="http://schemas.microsoft.com/office/powerpoint/2010/main" val="1437371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6633354"/>
          </a:xfrm>
          <a:prstGeom prst="rect">
            <a:avLst/>
          </a:prstGeom>
        </p:spPr>
        <p:txBody>
          <a:bodyPr wrap="square">
            <a:spAutoFit/>
          </a:bodyPr>
          <a:lstStyle/>
          <a:p>
            <a:pPr>
              <a:lnSpc>
                <a:spcPct val="150000"/>
              </a:lnSpc>
            </a:pPr>
            <a:r>
              <a:rPr lang="fr-FR" sz="2200" b="1" dirty="0" smtClean="0">
                <a:latin typeface="Times New Roman" pitchFamily="18" charset="0"/>
                <a:cs typeface="Times New Roman" pitchFamily="18" charset="0"/>
              </a:rPr>
              <a:t>Et</a:t>
            </a:r>
            <a:r>
              <a:rPr lang="fr-FR" sz="2200" b="1"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 Euh :: ça dépend :: ça dépend avec qui je :: :: je communique par exemple si euh  si c’est un ami proche // j’utilise des </a:t>
            </a:r>
            <a:r>
              <a:rPr lang="fr-FR" sz="2200" dirty="0" err="1" smtClean="0">
                <a:latin typeface="Times New Roman" pitchFamily="18" charset="0"/>
                <a:cs typeface="Times New Roman" pitchFamily="18" charset="0"/>
              </a:rPr>
              <a:t>des</a:t>
            </a:r>
            <a:r>
              <a:rPr lang="fr-FR" sz="2200" dirty="0" smtClean="0">
                <a:latin typeface="Times New Roman" pitchFamily="18" charset="0"/>
                <a:cs typeface="Times New Roman" pitchFamily="18" charset="0"/>
              </a:rPr>
              <a:t>  expressions abrégées sinon c’est :: des :: si c’est des lettres administratives ou :: j’utilise des </a:t>
            </a:r>
            <a:r>
              <a:rPr lang="fr-FR" sz="2200" dirty="0" err="1" smtClean="0">
                <a:latin typeface="Times New Roman" pitchFamily="18" charset="0"/>
                <a:cs typeface="Times New Roman" pitchFamily="18" charset="0"/>
              </a:rPr>
              <a:t>des</a:t>
            </a:r>
            <a:r>
              <a:rPr lang="fr-FR" sz="2200" dirty="0" smtClean="0">
                <a:latin typeface="Times New Roman" pitchFamily="18" charset="0"/>
                <a:cs typeface="Times New Roman" pitchFamily="18" charset="0"/>
              </a:rPr>
              <a:t> expressions entières</a:t>
            </a:r>
          </a:p>
          <a:p>
            <a:pPr>
              <a:lnSpc>
                <a:spcPct val="150000"/>
              </a:lnSpc>
            </a:pPr>
            <a:r>
              <a:rPr lang="fr-FR" sz="2200" b="1" dirty="0" smtClean="0">
                <a:latin typeface="Times New Roman" pitchFamily="18" charset="0"/>
                <a:cs typeface="Times New Roman" pitchFamily="18" charset="0"/>
              </a:rPr>
              <a:t>En</a:t>
            </a:r>
            <a:r>
              <a:rPr lang="fr-FR" sz="2200" dirty="0" smtClean="0">
                <a:latin typeface="Times New Roman" pitchFamily="18" charset="0"/>
                <a:cs typeface="Times New Roman" pitchFamily="18" charset="0"/>
              </a:rPr>
              <a:t> : D’accord // donc comment euh comment faites vous pour :: pour raccourcir vos expressions↑</a:t>
            </a:r>
          </a:p>
          <a:p>
            <a:pPr>
              <a:lnSpc>
                <a:spcPct val="150000"/>
              </a:lnSpc>
            </a:pPr>
            <a:r>
              <a:rPr lang="fr-FR" sz="2200" b="1" dirty="0" smtClean="0">
                <a:latin typeface="Times New Roman" pitchFamily="18" charset="0"/>
                <a:cs typeface="Times New Roman" pitchFamily="18" charset="0"/>
              </a:rPr>
              <a:t>Et</a:t>
            </a:r>
            <a:r>
              <a:rPr lang="fr-FR" sz="2200" b="1"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 // m :: comment euh comment euh</a:t>
            </a:r>
          </a:p>
          <a:p>
            <a:pPr>
              <a:lnSpc>
                <a:spcPct val="150000"/>
              </a:lnSpc>
            </a:pPr>
            <a:r>
              <a:rPr lang="fr-FR" sz="2200" b="1" dirty="0" smtClean="0">
                <a:latin typeface="Times New Roman" pitchFamily="18" charset="0"/>
                <a:cs typeface="Times New Roman" pitchFamily="18" charset="0"/>
              </a:rPr>
              <a:t>En</a:t>
            </a:r>
            <a:r>
              <a:rPr lang="fr-FR" sz="2200" dirty="0" smtClean="0">
                <a:latin typeface="Times New Roman" pitchFamily="18" charset="0"/>
                <a:cs typeface="Times New Roman" pitchFamily="18" charset="0"/>
              </a:rPr>
              <a:t> : Comment vous abrégez ↑</a:t>
            </a:r>
          </a:p>
          <a:p>
            <a:pPr>
              <a:lnSpc>
                <a:spcPct val="150000"/>
              </a:lnSpc>
            </a:pPr>
            <a:r>
              <a:rPr lang="fr-FR" sz="2200" b="1" dirty="0" smtClean="0">
                <a:latin typeface="Times New Roman" pitchFamily="18" charset="0"/>
                <a:cs typeface="Times New Roman" pitchFamily="18" charset="0"/>
              </a:rPr>
              <a:t>Et</a:t>
            </a:r>
            <a:r>
              <a:rPr lang="fr-FR" sz="2200" b="1"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 // je pense que :: généralement j’utilise des ::  // des :: je supprime les voyelles // // et des fois je </a:t>
            </a:r>
            <a:r>
              <a:rPr lang="fr-FR" sz="2200" dirty="0" err="1" smtClean="0">
                <a:latin typeface="Times New Roman" pitchFamily="18" charset="0"/>
                <a:cs typeface="Times New Roman" pitchFamily="18" charset="0"/>
              </a:rPr>
              <a:t>je</a:t>
            </a:r>
            <a:r>
              <a:rPr lang="fr-FR" sz="2200" dirty="0" smtClean="0">
                <a:latin typeface="Times New Roman" pitchFamily="18" charset="0"/>
                <a:cs typeface="Times New Roman" pitchFamily="18" charset="0"/>
              </a:rPr>
              <a:t> remplace des syllabes par des </a:t>
            </a:r>
            <a:r>
              <a:rPr lang="fr-FR" sz="2200" dirty="0" err="1" smtClean="0">
                <a:latin typeface="Times New Roman" pitchFamily="18" charset="0"/>
                <a:cs typeface="Times New Roman" pitchFamily="18" charset="0"/>
              </a:rPr>
              <a:t>des</a:t>
            </a:r>
            <a:r>
              <a:rPr lang="fr-FR" sz="2200" dirty="0" smtClean="0">
                <a:latin typeface="Times New Roman" pitchFamily="18" charset="0"/>
                <a:cs typeface="Times New Roman" pitchFamily="18" charset="0"/>
              </a:rPr>
              <a:t> chiffres  comme par exemple le </a:t>
            </a:r>
            <a:r>
              <a:rPr lang="fr-FR" sz="2200" dirty="0" err="1" smtClean="0">
                <a:latin typeface="Times New Roman" pitchFamily="18" charset="0"/>
                <a:cs typeface="Times New Roman" pitchFamily="18" charset="0"/>
              </a:rPr>
              <a:t>le</a:t>
            </a:r>
            <a:r>
              <a:rPr lang="fr-FR" sz="2200" dirty="0" smtClean="0">
                <a:latin typeface="Times New Roman" pitchFamily="18" charset="0"/>
                <a:cs typeface="Times New Roman" pitchFamily="18" charset="0"/>
              </a:rPr>
              <a:t> mot demain je l’écris avec un deux M et le chiffre un // voila </a:t>
            </a:r>
          </a:p>
          <a:p>
            <a:pPr>
              <a:lnSpc>
                <a:spcPct val="150000"/>
              </a:lnSpc>
            </a:pPr>
            <a:r>
              <a:rPr lang="fr-FR" sz="2200" b="1" dirty="0" smtClean="0">
                <a:latin typeface="Times New Roman" pitchFamily="18" charset="0"/>
                <a:cs typeface="Times New Roman" pitchFamily="18" charset="0"/>
              </a:rPr>
              <a:t>En</a:t>
            </a:r>
            <a:r>
              <a:rPr lang="fr-FR" sz="2200" dirty="0" smtClean="0">
                <a:latin typeface="Times New Roman" pitchFamily="18" charset="0"/>
                <a:cs typeface="Times New Roman" pitchFamily="18" charset="0"/>
              </a:rPr>
              <a:t> : Donc vous utilisez des chiffres :: au lieu des (inachevé) </a:t>
            </a:r>
          </a:p>
          <a:p>
            <a:pPr>
              <a:lnSpc>
                <a:spcPct val="150000"/>
              </a:lnSpc>
            </a:pPr>
            <a:r>
              <a:rPr lang="fr-FR" sz="2200" b="1" dirty="0" smtClean="0">
                <a:latin typeface="Times New Roman" pitchFamily="18" charset="0"/>
                <a:cs typeface="Times New Roman" pitchFamily="18" charset="0"/>
              </a:rPr>
              <a:t>Et</a:t>
            </a:r>
            <a:r>
              <a:rPr lang="fr-FR" sz="2200" b="1"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 Des chiffres oui et je supprime des voyelles </a:t>
            </a:r>
            <a:endParaRPr lang="fr-FR" sz="2200" dirty="0">
              <a:latin typeface="Times New Roman" pitchFamily="18" charset="0"/>
              <a:cs typeface="Times New Roman" pitchFamily="18" charset="0"/>
            </a:endParaRPr>
          </a:p>
        </p:txBody>
      </p:sp>
    </p:spTree>
    <p:extLst>
      <p:ext uri="{BB962C8B-B14F-4D97-AF65-F5344CB8AC3E}">
        <p14:creationId xmlns:p14="http://schemas.microsoft.com/office/powerpoint/2010/main" val="189792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7200" b="1" smtClean="0"/>
          </a:p>
          <a:p>
            <a:pPr marL="0" indent="0" algn="ctr">
              <a:buNone/>
            </a:pPr>
            <a:r>
              <a:rPr lang="fr-FR" sz="7200" b="1" smtClean="0"/>
              <a:t>Activité </a:t>
            </a:r>
            <a:endParaRPr lang="fr-FR" sz="7200" b="1" dirty="0"/>
          </a:p>
        </p:txBody>
      </p:sp>
    </p:spTree>
    <p:extLst>
      <p:ext uri="{BB962C8B-B14F-4D97-AF65-F5344CB8AC3E}">
        <p14:creationId xmlns:p14="http://schemas.microsoft.com/office/powerpoint/2010/main" val="3736952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704" y="188640"/>
            <a:ext cx="9144000" cy="6370975"/>
          </a:xfrm>
          <a:prstGeom prst="rect">
            <a:avLst/>
          </a:prstGeom>
        </p:spPr>
        <p:txBody>
          <a:bodyPr wrap="square">
            <a:spAutoFit/>
          </a:bodyPr>
          <a:lstStyle/>
          <a:p>
            <a:pPr algn="just"/>
            <a:r>
              <a:rPr lang="fr-FR" sz="2400" b="1" dirty="0" err="1" smtClean="0">
                <a:latin typeface="Andalus" pitchFamily="18" charset="-78"/>
                <a:cs typeface="Andalus" pitchFamily="18" charset="-78"/>
              </a:rPr>
              <a:t>En</a:t>
            </a:r>
            <a:r>
              <a:rPr lang="fr-FR" sz="2400" b="1" dirty="0" err="1">
                <a:latin typeface="Andalus" pitchFamily="18" charset="-78"/>
                <a:cs typeface="Andalus" pitchFamily="18" charset="-78"/>
              </a:rPr>
              <a:t>q</a:t>
            </a:r>
            <a:r>
              <a:rPr lang="fr-FR" sz="2400" dirty="0">
                <a:latin typeface="Andalus" pitchFamily="18" charset="-78"/>
                <a:cs typeface="Andalus" pitchFamily="18" charset="-78"/>
              </a:rPr>
              <a:t> : </a:t>
            </a:r>
            <a:r>
              <a:rPr lang="fr-FR" sz="2400" dirty="0" smtClean="0">
                <a:latin typeface="Andalus" pitchFamily="18" charset="-78"/>
                <a:cs typeface="Andalus" pitchFamily="18" charset="-78"/>
              </a:rPr>
              <a:t> </a:t>
            </a:r>
            <a:r>
              <a:rPr lang="ar-DZ" sz="2400" dirty="0" err="1" smtClean="0">
                <a:latin typeface="Andalus" pitchFamily="18" charset="-78"/>
                <a:cs typeface="Andalus" pitchFamily="18" charset="-78"/>
              </a:rPr>
              <a:t>نتا</a:t>
            </a:r>
            <a:r>
              <a:rPr lang="ar-DZ" sz="2400" dirty="0" smtClean="0">
                <a:latin typeface="Andalus" pitchFamily="18" charset="-78"/>
                <a:cs typeface="Andalus" pitchFamily="18" charset="-78"/>
              </a:rPr>
              <a:t> واش تشوف فيها </a:t>
            </a:r>
            <a:r>
              <a:rPr lang="fr-FR" sz="2400" dirty="0" smtClean="0">
                <a:latin typeface="Andalus" pitchFamily="18" charset="-78"/>
                <a:cs typeface="Andalus" pitchFamily="18" charset="-78"/>
              </a:rPr>
              <a:t> cette nouvelle </a:t>
            </a:r>
            <a:r>
              <a:rPr lang="fr-FR" sz="2400" dirty="0">
                <a:latin typeface="Andalus" pitchFamily="18" charset="-78"/>
                <a:cs typeface="Andalus" pitchFamily="18" charset="-78"/>
              </a:rPr>
              <a:t>forme d’écriture</a:t>
            </a:r>
            <a:r>
              <a:rPr lang="fr-FR" sz="2400" dirty="0" smtClean="0">
                <a:latin typeface="Andalus" pitchFamily="18" charset="-78"/>
                <a:cs typeface="Andalus" pitchFamily="18" charset="-78"/>
              </a:rPr>
              <a:t>↑</a:t>
            </a:r>
            <a:r>
              <a:rPr lang="ar-DZ" sz="2400" dirty="0" smtClean="0">
                <a:latin typeface="Andalus" pitchFamily="18" charset="-78"/>
                <a:cs typeface="Andalus" pitchFamily="18" charset="-78"/>
              </a:rPr>
              <a:t>شغل</a:t>
            </a:r>
            <a:r>
              <a:rPr lang="fr-FR" sz="2400" dirty="0" smtClean="0">
                <a:latin typeface="Andalus" pitchFamily="18" charset="-78"/>
                <a:cs typeface="Andalus" pitchFamily="18" charset="-78"/>
              </a:rPr>
              <a:t>un </a:t>
            </a:r>
            <a:r>
              <a:rPr lang="fr-FR" sz="2400" dirty="0">
                <a:latin typeface="Andalus" pitchFamily="18" charset="-78"/>
                <a:cs typeface="Andalus" pitchFamily="18" charset="-78"/>
              </a:rPr>
              <a:t>langage </a:t>
            </a:r>
            <a:r>
              <a:rPr lang="fr-FR" sz="2400" dirty="0" smtClean="0">
                <a:latin typeface="Andalus" pitchFamily="18" charset="-78"/>
                <a:cs typeface="Andalus" pitchFamily="18" charset="-78"/>
              </a:rPr>
              <a:t>créatif </a:t>
            </a:r>
            <a:r>
              <a:rPr lang="ar-DZ" sz="2400" u="sng" dirty="0" smtClean="0">
                <a:latin typeface="Andalus" pitchFamily="18" charset="-78"/>
                <a:cs typeface="Andalus" pitchFamily="18" charset="-78"/>
              </a:rPr>
              <a:t>هكا</a:t>
            </a:r>
            <a:r>
              <a:rPr lang="fr-FR" sz="2400" dirty="0" smtClean="0">
                <a:latin typeface="Andalus" pitchFamily="18" charset="-78"/>
                <a:cs typeface="Andalus" pitchFamily="18" charset="-78"/>
              </a:rPr>
              <a:t>↑</a:t>
            </a:r>
            <a:endParaRPr lang="fr-FR" sz="2400" dirty="0">
              <a:latin typeface="Andalus" pitchFamily="18" charset="-78"/>
              <a:cs typeface="Andalus" pitchFamily="18" charset="-78"/>
            </a:endParaRPr>
          </a:p>
          <a:p>
            <a:pPr algn="just"/>
            <a:r>
              <a:rPr lang="fr-FR" sz="2400" dirty="0">
                <a:latin typeface="Andalus" pitchFamily="18" charset="-78"/>
                <a:cs typeface="Andalus" pitchFamily="18" charset="-78"/>
              </a:rPr>
              <a:t> </a:t>
            </a:r>
            <a:r>
              <a:rPr lang="fr-FR" sz="2400" b="1" dirty="0" err="1">
                <a:solidFill>
                  <a:srgbClr val="7030A0"/>
                </a:solidFill>
                <a:latin typeface="Andalus" pitchFamily="18" charset="-78"/>
                <a:cs typeface="Andalus" pitchFamily="18" charset="-78"/>
              </a:rPr>
              <a:t>Trad</a:t>
            </a:r>
            <a:r>
              <a:rPr lang="fr-FR" sz="2400" dirty="0">
                <a:solidFill>
                  <a:srgbClr val="7030A0"/>
                </a:solidFill>
                <a:latin typeface="Andalus" pitchFamily="18" charset="-78"/>
                <a:cs typeface="Andalus" pitchFamily="18" charset="-78"/>
              </a:rPr>
              <a:t> : (comment voyez-vous cette nouvelle forme d’écriture ?comme un langage créatif en quelque sorte ?)</a:t>
            </a:r>
          </a:p>
          <a:p>
            <a:pPr algn="just"/>
            <a:r>
              <a:rPr lang="fr-FR" sz="2400" b="1" dirty="0">
                <a:latin typeface="Andalus" pitchFamily="18" charset="-78"/>
                <a:cs typeface="Andalus" pitchFamily="18" charset="-78"/>
              </a:rPr>
              <a:t>ED</a:t>
            </a:r>
            <a:r>
              <a:rPr lang="fr-FR" sz="2400" dirty="0">
                <a:latin typeface="Andalus" pitchFamily="18" charset="-78"/>
                <a:cs typeface="Andalus" pitchFamily="18" charset="-78"/>
              </a:rPr>
              <a:t> : Pour moi ↑</a:t>
            </a:r>
          </a:p>
          <a:p>
            <a:pPr algn="just"/>
            <a:r>
              <a:rPr lang="fr-FR" sz="2400" b="1" dirty="0" err="1" smtClean="0">
                <a:latin typeface="Andalus" pitchFamily="18" charset="-78"/>
                <a:cs typeface="Andalus" pitchFamily="18" charset="-78"/>
              </a:rPr>
              <a:t>Enq</a:t>
            </a:r>
            <a:r>
              <a:rPr lang="fr-FR" sz="2400" dirty="0">
                <a:latin typeface="Andalus" pitchFamily="18" charset="-78"/>
                <a:cs typeface="Andalus" pitchFamily="18" charset="-78"/>
              </a:rPr>
              <a:t> : </a:t>
            </a:r>
            <a:r>
              <a:rPr lang="ar-DZ" sz="2400" dirty="0" smtClean="0">
                <a:latin typeface="Andalus" pitchFamily="18" charset="-78"/>
                <a:cs typeface="Andalus" pitchFamily="18" charset="-78"/>
              </a:rPr>
              <a:t>تسما</a:t>
            </a:r>
            <a:r>
              <a:rPr lang="fr-FR" sz="2400" dirty="0" smtClean="0">
                <a:latin typeface="Andalus" pitchFamily="18" charset="-78"/>
                <a:cs typeface="Andalus" pitchFamily="18" charset="-78"/>
              </a:rPr>
              <a:t>les </a:t>
            </a:r>
            <a:r>
              <a:rPr lang="fr-FR" sz="2400" dirty="0">
                <a:latin typeface="Andalus" pitchFamily="18" charset="-78"/>
                <a:cs typeface="Andalus" pitchFamily="18" charset="-78"/>
              </a:rPr>
              <a:t>internautes </a:t>
            </a:r>
            <a:r>
              <a:rPr lang="ar-DZ" sz="2400" dirty="0" err="1" smtClean="0">
                <a:latin typeface="Andalus" pitchFamily="18" charset="-78"/>
                <a:cs typeface="Andalus" pitchFamily="18" charset="-78"/>
              </a:rPr>
              <a:t>االي</a:t>
            </a:r>
            <a:r>
              <a:rPr lang="ar-DZ" sz="2400" dirty="0" smtClean="0">
                <a:latin typeface="Andalus" pitchFamily="18" charset="-78"/>
                <a:cs typeface="Andalus" pitchFamily="18" charset="-78"/>
              </a:rPr>
              <a:t> </a:t>
            </a:r>
            <a:r>
              <a:rPr lang="ar-DZ" sz="2400" dirty="0" err="1" smtClean="0">
                <a:latin typeface="Andalus" pitchFamily="18" charset="-78"/>
                <a:cs typeface="Andalus" pitchFamily="18" charset="-78"/>
              </a:rPr>
              <a:t>كريياواه</a:t>
            </a:r>
            <a:r>
              <a:rPr lang="ar-DZ" sz="2400" dirty="0" smtClean="0">
                <a:latin typeface="Andalus" pitchFamily="18" charset="-78"/>
                <a:cs typeface="Andalus" pitchFamily="18" charset="-78"/>
              </a:rPr>
              <a:t> </a:t>
            </a:r>
            <a:r>
              <a:rPr lang="fr-FR" sz="2400" dirty="0">
                <a:latin typeface="Andalus" pitchFamily="18" charset="-78"/>
                <a:cs typeface="Andalus" pitchFamily="18" charset="-78"/>
              </a:rPr>
              <a:t>↑</a:t>
            </a:r>
            <a:endParaRPr lang="ar-DZ" sz="2400" dirty="0">
              <a:latin typeface="Andalus" pitchFamily="18" charset="-78"/>
              <a:cs typeface="Andalus" pitchFamily="18" charset="-78"/>
            </a:endParaRPr>
          </a:p>
          <a:p>
            <a:pPr algn="just"/>
            <a:r>
              <a:rPr lang="fr-FR" sz="2400" u="sng" dirty="0" err="1" smtClean="0">
                <a:solidFill>
                  <a:srgbClr val="7030A0"/>
                </a:solidFill>
                <a:latin typeface="Andalus" pitchFamily="18" charset="-78"/>
                <a:cs typeface="Andalus" pitchFamily="18" charset="-78"/>
              </a:rPr>
              <a:t>Trad</a:t>
            </a:r>
            <a:r>
              <a:rPr lang="fr-FR" sz="2400" u="sng" dirty="0">
                <a:solidFill>
                  <a:srgbClr val="7030A0"/>
                </a:solidFill>
                <a:latin typeface="Andalus" pitchFamily="18" charset="-78"/>
                <a:cs typeface="Andalus" pitchFamily="18" charset="-78"/>
              </a:rPr>
              <a:t> : (</a:t>
            </a:r>
            <a:r>
              <a:rPr lang="fr-FR" sz="2400" dirty="0">
                <a:solidFill>
                  <a:srgbClr val="7030A0"/>
                </a:solidFill>
                <a:latin typeface="Andalus" pitchFamily="18" charset="-78"/>
                <a:cs typeface="Andalus" pitchFamily="18" charset="-78"/>
              </a:rPr>
              <a:t>c'est-à-dire les internautes qui l’ont </a:t>
            </a:r>
            <a:r>
              <a:rPr lang="fr-FR" sz="2400" dirty="0" smtClean="0">
                <a:solidFill>
                  <a:srgbClr val="7030A0"/>
                </a:solidFill>
                <a:latin typeface="Andalus" pitchFamily="18" charset="-78"/>
                <a:cs typeface="Andalus" pitchFamily="18" charset="-78"/>
              </a:rPr>
              <a:t>créé?)</a:t>
            </a:r>
            <a:endParaRPr lang="fr-FR" sz="2400" dirty="0">
              <a:solidFill>
                <a:srgbClr val="7030A0"/>
              </a:solidFill>
              <a:latin typeface="Andalus" pitchFamily="18" charset="-78"/>
              <a:cs typeface="Andalus" pitchFamily="18" charset="-78"/>
            </a:endParaRPr>
          </a:p>
          <a:p>
            <a:pPr algn="just"/>
            <a:r>
              <a:rPr lang="fr-FR" sz="2400" b="1" dirty="0">
                <a:latin typeface="Andalus" pitchFamily="18" charset="-78"/>
                <a:cs typeface="Andalus" pitchFamily="18" charset="-78"/>
              </a:rPr>
              <a:t>ED</a:t>
            </a:r>
            <a:r>
              <a:rPr lang="fr-FR" sz="2400" dirty="0">
                <a:latin typeface="Andalus" pitchFamily="18" charset="-78"/>
                <a:cs typeface="Andalus" pitchFamily="18" charset="-78"/>
              </a:rPr>
              <a:t> : Euh ::</a:t>
            </a:r>
          </a:p>
          <a:p>
            <a:pPr algn="just"/>
            <a:r>
              <a:rPr lang="fr-FR" sz="2400" b="1" dirty="0" err="1" smtClean="0">
                <a:latin typeface="Andalus" pitchFamily="18" charset="-78"/>
                <a:cs typeface="Andalus" pitchFamily="18" charset="-78"/>
              </a:rPr>
              <a:t>Enq</a:t>
            </a:r>
            <a:r>
              <a:rPr lang="fr-FR" sz="2400" dirty="0">
                <a:latin typeface="Andalus" pitchFamily="18" charset="-78"/>
                <a:cs typeface="Andalus" pitchFamily="18" charset="-78"/>
              </a:rPr>
              <a:t> : Une créativité </a:t>
            </a:r>
          </a:p>
          <a:p>
            <a:pPr algn="just"/>
            <a:r>
              <a:rPr lang="fr-FR" sz="2400" b="1" dirty="0" smtClean="0">
                <a:latin typeface="Andalus" pitchFamily="18" charset="-78"/>
                <a:cs typeface="Andalus" pitchFamily="18" charset="-78"/>
              </a:rPr>
              <a:t>ED</a:t>
            </a:r>
            <a:r>
              <a:rPr lang="fr-FR" sz="2400" dirty="0">
                <a:latin typeface="Andalus" pitchFamily="18" charset="-78"/>
                <a:cs typeface="Andalus" pitchFamily="18" charset="-78"/>
              </a:rPr>
              <a:t> : // // c’est une créativité c’est vrais // mais :: si quelqu’un qui connait pas le français </a:t>
            </a:r>
            <a:r>
              <a:rPr lang="ar-DZ" sz="2400" u="sng" dirty="0" smtClean="0">
                <a:latin typeface="Andalus" pitchFamily="18" charset="-78"/>
                <a:cs typeface="Andalus" pitchFamily="18" charset="-78"/>
              </a:rPr>
              <a:t>و يتعلم </a:t>
            </a:r>
            <a:r>
              <a:rPr lang="fr-FR" sz="2400" dirty="0" smtClean="0">
                <a:latin typeface="Andalus" pitchFamily="18" charset="-78"/>
                <a:cs typeface="Andalus" pitchFamily="18" charset="-78"/>
              </a:rPr>
              <a:t> </a:t>
            </a:r>
            <a:r>
              <a:rPr lang="fr-FR" sz="2400" dirty="0">
                <a:latin typeface="Andalus" pitchFamily="18" charset="-78"/>
                <a:cs typeface="Andalus" pitchFamily="18" charset="-78"/>
              </a:rPr>
              <a:t>directe </a:t>
            </a:r>
            <a:r>
              <a:rPr lang="ar-DZ" sz="2400" dirty="0" smtClean="0">
                <a:latin typeface="Andalus" pitchFamily="18" charset="-78"/>
                <a:cs typeface="Andalus" pitchFamily="18" charset="-78"/>
              </a:rPr>
              <a:t>هدي</a:t>
            </a:r>
            <a:r>
              <a:rPr lang="fr-FR" sz="2400" dirty="0" smtClean="0">
                <a:latin typeface="Andalus" pitchFamily="18" charset="-78"/>
                <a:cs typeface="Andalus" pitchFamily="18" charset="-78"/>
              </a:rPr>
              <a:t>c’est </a:t>
            </a:r>
            <a:r>
              <a:rPr lang="fr-FR" sz="2400" dirty="0">
                <a:latin typeface="Andalus" pitchFamily="18" charset="-78"/>
                <a:cs typeface="Andalus" pitchFamily="18" charset="-78"/>
              </a:rPr>
              <a:t>pas bien pour lui </a:t>
            </a:r>
            <a:r>
              <a:rPr lang="fr-FR" sz="2400" dirty="0" smtClean="0">
                <a:latin typeface="Andalus" pitchFamily="18" charset="-78"/>
                <a:cs typeface="Andalus" pitchFamily="18" charset="-78"/>
              </a:rPr>
              <a:t>//</a:t>
            </a:r>
            <a:r>
              <a:rPr lang="ar-DZ" sz="2400" dirty="0" smtClean="0">
                <a:latin typeface="Andalus" pitchFamily="18" charset="-78"/>
                <a:cs typeface="Andalus" pitchFamily="18" charset="-78"/>
              </a:rPr>
              <a:t>على هدي </a:t>
            </a:r>
            <a:r>
              <a:rPr lang="fr-FR" sz="2400" dirty="0" err="1" smtClean="0">
                <a:latin typeface="Andalus" pitchFamily="18" charset="-78"/>
                <a:cs typeface="Andalus" pitchFamily="18" charset="-78"/>
              </a:rPr>
              <a:t>jaime</a:t>
            </a:r>
            <a:r>
              <a:rPr lang="fr-FR" sz="2400" dirty="0" smtClean="0">
                <a:latin typeface="Andalus" pitchFamily="18" charset="-78"/>
                <a:cs typeface="Andalus" pitchFamily="18" charset="-78"/>
              </a:rPr>
              <a:t> pas</a:t>
            </a:r>
            <a:r>
              <a:rPr lang="fr-FR" sz="2400" dirty="0">
                <a:latin typeface="Andalus" pitchFamily="18" charset="-78"/>
                <a:cs typeface="Andalus" pitchFamily="18" charset="-78"/>
              </a:rPr>
              <a:t>,</a:t>
            </a:r>
            <a:r>
              <a:rPr lang="fr-FR" sz="2400" dirty="0" smtClean="0">
                <a:latin typeface="Andalus" pitchFamily="18" charset="-78"/>
                <a:cs typeface="Andalus" pitchFamily="18" charset="-78"/>
              </a:rPr>
              <a:t> </a:t>
            </a:r>
            <a:r>
              <a:rPr lang="fr-FR" sz="2400" dirty="0">
                <a:latin typeface="Andalus" pitchFamily="18" charset="-78"/>
                <a:cs typeface="Andalus" pitchFamily="18" charset="-78"/>
              </a:rPr>
              <a:t>de préférence </a:t>
            </a:r>
            <a:r>
              <a:rPr lang="ar-DZ" sz="2400" dirty="0" smtClean="0">
                <a:latin typeface="Andalus" pitchFamily="18" charset="-78"/>
                <a:cs typeface="Andalus" pitchFamily="18" charset="-78"/>
              </a:rPr>
              <a:t> لواحد يعرف سع  </a:t>
            </a:r>
            <a:r>
              <a:rPr lang="fr-FR" sz="2400" dirty="0" smtClean="0">
                <a:latin typeface="Andalus" pitchFamily="18" charset="-78"/>
                <a:cs typeface="Andalus" pitchFamily="18" charset="-78"/>
              </a:rPr>
              <a:t>le </a:t>
            </a:r>
            <a:r>
              <a:rPr lang="fr-FR" sz="2400" dirty="0">
                <a:latin typeface="Andalus" pitchFamily="18" charset="-78"/>
                <a:cs typeface="Andalus" pitchFamily="18" charset="-78"/>
              </a:rPr>
              <a:t>français </a:t>
            </a:r>
            <a:r>
              <a:rPr lang="ar-DZ" sz="2400" dirty="0" smtClean="0">
                <a:latin typeface="Andalus" pitchFamily="18" charset="-78"/>
                <a:cs typeface="Andalus" pitchFamily="18" charset="-78"/>
              </a:rPr>
              <a:t>و مبعد كي  يحب </a:t>
            </a:r>
            <a:r>
              <a:rPr lang="ar-DZ" sz="2400" dirty="0" err="1" smtClean="0">
                <a:latin typeface="Andalus" pitchFamily="18" charset="-78"/>
                <a:cs typeface="Andalus" pitchFamily="18" charset="-78"/>
              </a:rPr>
              <a:t>يابريجي</a:t>
            </a:r>
            <a:r>
              <a:rPr lang="ar-DZ" sz="2400" dirty="0" smtClean="0">
                <a:latin typeface="Andalus" pitchFamily="18" charset="-78"/>
                <a:cs typeface="Andalus" pitchFamily="18" charset="-78"/>
              </a:rPr>
              <a:t> ولا </a:t>
            </a:r>
            <a:r>
              <a:rPr lang="ar-DZ" sz="2400" dirty="0" err="1" smtClean="0">
                <a:latin typeface="Andalus" pitchFamily="18" charset="-78"/>
                <a:cs typeface="Andalus" pitchFamily="18" charset="-78"/>
              </a:rPr>
              <a:t>معليش</a:t>
            </a:r>
            <a:r>
              <a:rPr lang="fr-FR" sz="2400" dirty="0" smtClean="0">
                <a:latin typeface="Andalus" pitchFamily="18" charset="-78"/>
                <a:cs typeface="Andalus" pitchFamily="18" charset="-78"/>
              </a:rPr>
              <a:t>c’est </a:t>
            </a:r>
            <a:r>
              <a:rPr lang="fr-FR" sz="2400" dirty="0">
                <a:latin typeface="Andalus" pitchFamily="18" charset="-78"/>
                <a:cs typeface="Andalus" pitchFamily="18" charset="-78"/>
              </a:rPr>
              <a:t>pas grave  ↓</a:t>
            </a:r>
          </a:p>
          <a:p>
            <a:pPr algn="just"/>
            <a:r>
              <a:rPr lang="fr-FR" sz="2400" b="1" dirty="0" err="1">
                <a:solidFill>
                  <a:srgbClr val="7030A0"/>
                </a:solidFill>
                <a:latin typeface="Andalus" pitchFamily="18" charset="-78"/>
                <a:cs typeface="Andalus" pitchFamily="18" charset="-78"/>
              </a:rPr>
              <a:t>Trad</a:t>
            </a:r>
            <a:r>
              <a:rPr lang="fr-FR" sz="2400" dirty="0">
                <a:solidFill>
                  <a:srgbClr val="7030A0"/>
                </a:solidFill>
                <a:latin typeface="Andalus" pitchFamily="18" charset="-78"/>
                <a:cs typeface="Andalus" pitchFamily="18" charset="-78"/>
              </a:rPr>
              <a:t> : (c’est une créativité c’est vrais mais , pour quelqu’un </a:t>
            </a:r>
            <a:r>
              <a:rPr lang="fr-FR" sz="2400" dirty="0" err="1">
                <a:solidFill>
                  <a:srgbClr val="7030A0"/>
                </a:solidFill>
                <a:latin typeface="Andalus" pitchFamily="18" charset="-78"/>
                <a:cs typeface="Andalus" pitchFamily="18" charset="-78"/>
              </a:rPr>
              <a:t>nebqui</a:t>
            </a:r>
            <a:r>
              <a:rPr lang="fr-FR" sz="2400" dirty="0">
                <a:solidFill>
                  <a:srgbClr val="7030A0"/>
                </a:solidFill>
                <a:latin typeface="Andalus" pitchFamily="18" charset="-78"/>
                <a:cs typeface="Andalus" pitchFamily="18" charset="-78"/>
              </a:rPr>
              <a:t> connait pas le français </a:t>
            </a:r>
            <a:r>
              <a:rPr lang="fr-FR" sz="2400" u="sng" dirty="0">
                <a:solidFill>
                  <a:srgbClr val="7030A0"/>
                </a:solidFill>
                <a:latin typeface="Andalus" pitchFamily="18" charset="-78"/>
                <a:cs typeface="Andalus" pitchFamily="18" charset="-78"/>
              </a:rPr>
              <a:t>et qui apprend</a:t>
            </a:r>
            <a:r>
              <a:rPr lang="fr-FR" sz="2400" dirty="0">
                <a:solidFill>
                  <a:srgbClr val="7030A0"/>
                </a:solidFill>
                <a:latin typeface="Andalus" pitchFamily="18" charset="-78"/>
                <a:cs typeface="Andalus" pitchFamily="18" charset="-78"/>
              </a:rPr>
              <a:t> directement </a:t>
            </a:r>
            <a:r>
              <a:rPr lang="fr-FR" sz="2400" u="sng" dirty="0">
                <a:solidFill>
                  <a:srgbClr val="7030A0"/>
                </a:solidFill>
                <a:latin typeface="Andalus" pitchFamily="18" charset="-78"/>
                <a:cs typeface="Andalus" pitchFamily="18" charset="-78"/>
              </a:rPr>
              <a:t>cette orthographe</a:t>
            </a:r>
            <a:r>
              <a:rPr lang="fr-FR" sz="2400" dirty="0">
                <a:solidFill>
                  <a:srgbClr val="7030A0"/>
                </a:solidFill>
                <a:latin typeface="Andalus" pitchFamily="18" charset="-78"/>
                <a:cs typeface="Andalus" pitchFamily="18" charset="-78"/>
              </a:rPr>
              <a:t> c’est pas bien pour lui </a:t>
            </a:r>
            <a:r>
              <a:rPr lang="fr-FR" sz="2400" u="sng" dirty="0">
                <a:solidFill>
                  <a:srgbClr val="7030A0"/>
                </a:solidFill>
                <a:latin typeface="Andalus" pitchFamily="18" charset="-78"/>
                <a:cs typeface="Andalus" pitchFamily="18" charset="-78"/>
              </a:rPr>
              <a:t>c’est pour ça</a:t>
            </a:r>
            <a:r>
              <a:rPr lang="fr-FR" sz="2400" dirty="0">
                <a:solidFill>
                  <a:srgbClr val="7030A0"/>
                </a:solidFill>
                <a:latin typeface="Andalus" pitchFamily="18" charset="-78"/>
                <a:cs typeface="Andalus" pitchFamily="18" charset="-78"/>
              </a:rPr>
              <a:t> que j’aime pas , de préférence , </a:t>
            </a:r>
            <a:r>
              <a:rPr lang="fr-FR" sz="2400" u="sng" dirty="0">
                <a:solidFill>
                  <a:srgbClr val="7030A0"/>
                </a:solidFill>
                <a:latin typeface="Andalus" pitchFamily="18" charset="-78"/>
                <a:cs typeface="Andalus" pitchFamily="18" charset="-78"/>
              </a:rPr>
              <a:t>on apprend d’abord</a:t>
            </a:r>
            <a:r>
              <a:rPr lang="fr-FR" sz="2400" dirty="0">
                <a:solidFill>
                  <a:srgbClr val="7030A0"/>
                </a:solidFill>
                <a:latin typeface="Andalus" pitchFamily="18" charset="-78"/>
                <a:cs typeface="Andalus" pitchFamily="18" charset="-78"/>
              </a:rPr>
              <a:t> le français </a:t>
            </a:r>
            <a:r>
              <a:rPr lang="fr-FR" sz="2400" u="sng" dirty="0">
                <a:solidFill>
                  <a:srgbClr val="7030A0"/>
                </a:solidFill>
                <a:latin typeface="Andalus" pitchFamily="18" charset="-78"/>
                <a:cs typeface="Andalus" pitchFamily="18" charset="-78"/>
              </a:rPr>
              <a:t>et après s’il veut abréger</a:t>
            </a:r>
            <a:r>
              <a:rPr lang="fr-FR" sz="2400" dirty="0">
                <a:solidFill>
                  <a:srgbClr val="7030A0"/>
                </a:solidFill>
                <a:latin typeface="Andalus" pitchFamily="18" charset="-78"/>
                <a:cs typeface="Andalus" pitchFamily="18" charset="-78"/>
              </a:rPr>
              <a:t>  c’est pas grave)  </a:t>
            </a:r>
          </a:p>
        </p:txBody>
      </p:sp>
    </p:spTree>
    <p:extLst>
      <p:ext uri="{BB962C8B-B14F-4D97-AF65-F5344CB8AC3E}">
        <p14:creationId xmlns:p14="http://schemas.microsoft.com/office/powerpoint/2010/main" val="1038141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8729634" cy="2043113"/>
          </a:xfrm>
        </p:spPr>
        <p:txBody>
          <a:bodyPr/>
          <a:lstStyle/>
          <a:p>
            <a:pPr algn="just">
              <a:buFont typeface="Wingdings" pitchFamily="2" charset="2"/>
              <a:buChar char="Ø"/>
            </a:pPr>
            <a:r>
              <a:rPr lang="fr-FR" sz="2400" dirty="0">
                <a:latin typeface="Times New Roman" pitchFamily="18" charset="0"/>
                <a:cs typeface="Times New Roman" pitchFamily="18" charset="0"/>
              </a:rPr>
              <a:t>L'entretien en sciences du langage est une méthode de collecte de données qui implique une interaction directe entre un chercheur et un participant. Il vise à recueillir des informations sur les pratiques linguistiques, les attitudes linguistiques, ou d'autres aspects liés au langage. </a:t>
            </a:r>
          </a:p>
          <a:p>
            <a:endParaRPr lang="fr-FR" dirty="0"/>
          </a:p>
        </p:txBody>
      </p:sp>
      <p:sp>
        <p:nvSpPr>
          <p:cNvPr id="4" name="Rectangle 3"/>
          <p:cNvSpPr/>
          <p:nvPr/>
        </p:nvSpPr>
        <p:spPr>
          <a:xfrm>
            <a:off x="0" y="2214554"/>
            <a:ext cx="8929718" cy="830997"/>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L’entretien </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est une méthode d’enquête qui est parfois combinée avec la méthode d’observation </a:t>
            </a:r>
          </a:p>
        </p:txBody>
      </p:sp>
      <p:sp>
        <p:nvSpPr>
          <p:cNvPr id="5" name="Rectangle 4"/>
          <p:cNvSpPr/>
          <p:nvPr/>
        </p:nvSpPr>
        <p:spPr>
          <a:xfrm>
            <a:off x="0" y="3214686"/>
            <a:ext cx="9144000" cy="1569660"/>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L’entretien vise à obtenir des informations détaillées, nuancées autour d’un sujet déterminé, avec possibilité de « rétroaction », </a:t>
            </a:r>
            <a:r>
              <a:rPr lang="fr-FR" sz="2400" dirty="0" smtClean="0">
                <a:latin typeface="Times New Roman" pitchFamily="18" charset="0"/>
                <a:cs typeface="Times New Roman" pitchFamily="18" charset="0"/>
              </a:rPr>
              <a:t>d’ajustement, </a:t>
            </a:r>
            <a:r>
              <a:rPr lang="fr-FR" sz="2400" dirty="0">
                <a:latin typeface="Times New Roman" pitchFamily="18" charset="0"/>
                <a:cs typeface="Times New Roman" pitchFamily="18" charset="0"/>
              </a:rPr>
              <a:t>de reformulation, de changement de l’ordre des questions  et parfois même d’improvisation. </a:t>
            </a:r>
          </a:p>
        </p:txBody>
      </p:sp>
      <p:sp>
        <p:nvSpPr>
          <p:cNvPr id="6" name="Rectangle 5"/>
          <p:cNvSpPr/>
          <p:nvPr/>
        </p:nvSpPr>
        <p:spPr>
          <a:xfrm>
            <a:off x="0" y="4786322"/>
            <a:ext cx="9144000" cy="830997"/>
          </a:xfrm>
          <a:prstGeom prst="rect">
            <a:avLst/>
          </a:prstGeom>
        </p:spPr>
        <p:txBody>
          <a:bodyPr wrap="square">
            <a:spAutoFit/>
          </a:bodyPr>
          <a:lstStyle/>
          <a:p>
            <a:pPr>
              <a:buFont typeface="Wingdings" pitchFamily="2" charset="2"/>
              <a:buChar char="Ø"/>
            </a:pPr>
            <a:r>
              <a:rPr lang="fr-FR" sz="2400" dirty="0">
                <a:latin typeface="Times New Roman" pitchFamily="18" charset="0"/>
                <a:cs typeface="Times New Roman" pitchFamily="18" charset="0"/>
              </a:rPr>
              <a:t>L’entretien est une méthode qui, au début de son utilisation, a visé à appréhender la parole dite « authentique » du sujet </a:t>
            </a:r>
          </a:p>
        </p:txBody>
      </p:sp>
      <p:sp>
        <p:nvSpPr>
          <p:cNvPr id="7" name="Rectangle 6"/>
          <p:cNvSpPr/>
          <p:nvPr/>
        </p:nvSpPr>
        <p:spPr>
          <a:xfrm>
            <a:off x="0" y="5715016"/>
            <a:ext cx="9144000" cy="1200329"/>
          </a:xfrm>
          <a:prstGeom prst="rect">
            <a:avLst/>
          </a:prstGeom>
        </p:spPr>
        <p:txBody>
          <a:bodyPr wrap="square">
            <a:spAutoFit/>
          </a:bodyPr>
          <a:lstStyle/>
          <a:p>
            <a:pPr>
              <a:buFont typeface="Wingdings" pitchFamily="2" charset="2"/>
              <a:buChar char="Ø"/>
            </a:pPr>
            <a:r>
              <a:rPr lang="fr-FR" sz="2400" dirty="0">
                <a:latin typeface="Times New Roman" pitchFamily="18" charset="0"/>
                <a:cs typeface="Times New Roman" pitchFamily="18" charset="0"/>
              </a:rPr>
              <a:t>Avant le début de l’entretien, on procède au relevé des informations concernant les enquêtés ; âge, sexe, lieu de résidence, niveau d’étude, langues pratiquées, métiers exercés, etc.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lgn="ctr">
              <a:buNone/>
            </a:pPr>
            <a:endParaRPr lang="fr-FR" b="1" dirty="0" smtClean="0"/>
          </a:p>
          <a:p>
            <a:pPr marL="0" indent="0" algn="ctr">
              <a:buNone/>
            </a:pPr>
            <a:endParaRPr lang="fr-FR" b="1" dirty="0"/>
          </a:p>
          <a:p>
            <a:pPr marL="0" indent="0" algn="ctr">
              <a:buNone/>
            </a:pPr>
            <a:r>
              <a:rPr lang="fr-FR" sz="4800" b="1" dirty="0" smtClean="0"/>
              <a:t>Corrigé de l’activité </a:t>
            </a:r>
            <a:endParaRPr lang="fr-FR" sz="4800" b="1" dirty="0"/>
          </a:p>
        </p:txBody>
      </p:sp>
    </p:spTree>
    <p:extLst>
      <p:ext uri="{BB962C8B-B14F-4D97-AF65-F5344CB8AC3E}">
        <p14:creationId xmlns:p14="http://schemas.microsoft.com/office/powerpoint/2010/main" val="3295036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3837"/>
            <a:ext cx="9144000" cy="6740307"/>
          </a:xfrm>
          <a:prstGeom prst="rect">
            <a:avLst/>
          </a:prstGeom>
        </p:spPr>
        <p:txBody>
          <a:bodyPr wrap="square">
            <a:spAutoFit/>
          </a:bodyPr>
          <a:lstStyle/>
          <a:p>
            <a:r>
              <a:rPr lang="fr-FR" sz="2400" b="1" dirty="0">
                <a:latin typeface="Times New Roman" pitchFamily="18" charset="0"/>
                <a:cs typeface="Times New Roman" pitchFamily="18" charset="0"/>
              </a:rPr>
              <a:t>En</a:t>
            </a:r>
            <a:r>
              <a:rPr lang="fr-FR" sz="2400" dirty="0">
                <a:latin typeface="Times New Roman" pitchFamily="18" charset="0"/>
                <a:cs typeface="Times New Roman" pitchFamily="18" charset="0"/>
              </a:rPr>
              <a:t> : </a:t>
            </a:r>
            <a:r>
              <a:rPr lang="fr-FR" sz="2400" b="1" dirty="0">
                <a:solidFill>
                  <a:srgbClr val="C00000"/>
                </a:solidFill>
                <a:latin typeface="Times New Roman" pitchFamily="18" charset="0"/>
                <a:cs typeface="Times New Roman" pitchFamily="18" charset="0"/>
              </a:rPr>
              <a:t>[</a:t>
            </a:r>
            <a:r>
              <a:rPr lang="fr-FR" sz="2400" b="1" u="sng" dirty="0" err="1">
                <a:solidFill>
                  <a:srgbClr val="C00000"/>
                </a:solidFill>
                <a:latin typeface="Times New Roman" pitchFamily="18" charset="0"/>
                <a:cs typeface="Times New Roman" pitchFamily="18" charset="0"/>
              </a:rPr>
              <a:t>nᵊTa</a:t>
            </a:r>
            <a:r>
              <a:rPr lang="fr-FR" sz="2400" b="1" u="sng" dirty="0">
                <a:solidFill>
                  <a:srgbClr val="C00000"/>
                </a:solidFill>
                <a:latin typeface="Times New Roman" pitchFamily="18" charset="0"/>
                <a:cs typeface="Times New Roman" pitchFamily="18" charset="0"/>
              </a:rPr>
              <a:t>  </a:t>
            </a:r>
            <a:r>
              <a:rPr lang="fr-FR" sz="2400" b="1" u="sng" dirty="0" err="1">
                <a:solidFill>
                  <a:srgbClr val="C00000"/>
                </a:solidFill>
                <a:latin typeface="Times New Roman" pitchFamily="18" charset="0"/>
                <a:cs typeface="Times New Roman" pitchFamily="18" charset="0"/>
              </a:rPr>
              <a:t>wәʃ</a:t>
            </a:r>
            <a:r>
              <a:rPr lang="fr-FR" sz="2400" b="1" u="sng" dirty="0">
                <a:solidFill>
                  <a:srgbClr val="C00000"/>
                </a:solidFill>
                <a:latin typeface="Times New Roman" pitchFamily="18" charset="0"/>
                <a:cs typeface="Times New Roman" pitchFamily="18" charset="0"/>
              </a:rPr>
              <a:t>ᵊ  </a:t>
            </a:r>
            <a:r>
              <a:rPr lang="fr-FR" sz="2400" b="1" u="sng" dirty="0" err="1">
                <a:solidFill>
                  <a:srgbClr val="C00000"/>
                </a:solidFill>
                <a:latin typeface="Times New Roman" pitchFamily="18" charset="0"/>
                <a:cs typeface="Times New Roman" pitchFamily="18" charset="0"/>
              </a:rPr>
              <a:t>Tᵊʃuf</a:t>
            </a:r>
            <a:r>
              <a:rPr lang="fr-FR" sz="2400" b="1" u="sng" dirty="0">
                <a:solidFill>
                  <a:srgbClr val="C00000"/>
                </a:solidFill>
                <a:latin typeface="Times New Roman" pitchFamily="18" charset="0"/>
                <a:cs typeface="Times New Roman" pitchFamily="18" charset="0"/>
              </a:rPr>
              <a:t>ᵊ  </a:t>
            </a:r>
            <a:r>
              <a:rPr lang="fr-FR" sz="2400" b="1" u="sng" dirty="0" err="1">
                <a:solidFill>
                  <a:srgbClr val="C00000"/>
                </a:solidFill>
                <a:latin typeface="Times New Roman" pitchFamily="18" charset="0"/>
                <a:cs typeface="Times New Roman" pitchFamily="18" charset="0"/>
              </a:rPr>
              <a:t>fiha</a:t>
            </a:r>
            <a:r>
              <a:rPr lang="fr-FR" sz="2400" b="1" dirty="0">
                <a:solidFill>
                  <a:srgbClr val="C00000"/>
                </a:solidFill>
                <a:latin typeface="Times New Roman" pitchFamily="18" charset="0"/>
                <a:cs typeface="Times New Roman" pitchFamily="18" charset="0"/>
              </a:rPr>
              <a:t> ] </a:t>
            </a:r>
            <a:r>
              <a:rPr lang="fr-FR" sz="2400" dirty="0">
                <a:latin typeface="Times New Roman" pitchFamily="18" charset="0"/>
                <a:cs typeface="Times New Roman" pitchFamily="18" charset="0"/>
              </a:rPr>
              <a:t>cette nouvelle forme d’écriture↑</a:t>
            </a:r>
            <a:r>
              <a:rPr lang="fr-FR" sz="2400" b="1" dirty="0">
                <a:solidFill>
                  <a:srgbClr val="C00000"/>
                </a:solidFill>
                <a:latin typeface="Times New Roman" pitchFamily="18" charset="0"/>
                <a:cs typeface="Times New Roman" pitchFamily="18" charset="0"/>
              </a:rPr>
              <a:t>[</a:t>
            </a:r>
            <a:r>
              <a:rPr lang="fr-FR" sz="2400" b="1" dirty="0" err="1">
                <a:solidFill>
                  <a:srgbClr val="C00000"/>
                </a:solidFill>
                <a:latin typeface="Times New Roman" pitchFamily="18" charset="0"/>
                <a:cs typeface="Times New Roman" pitchFamily="18" charset="0"/>
              </a:rPr>
              <a:t>ʃᵊɣoL</a:t>
            </a:r>
            <a:r>
              <a:rPr lang="fr-FR" sz="2400" b="1" dirty="0">
                <a:solidFill>
                  <a:srgbClr val="C00000"/>
                </a:solidFill>
                <a:latin typeface="Times New Roman" pitchFamily="18" charset="0"/>
                <a:cs typeface="Times New Roman" pitchFamily="18" charset="0"/>
              </a:rPr>
              <a:t> ] </a:t>
            </a:r>
            <a:r>
              <a:rPr lang="fr-FR" sz="2400" dirty="0">
                <a:latin typeface="Times New Roman" pitchFamily="18" charset="0"/>
                <a:cs typeface="Times New Roman" pitchFamily="18" charset="0"/>
              </a:rPr>
              <a:t>un langage créatif </a:t>
            </a:r>
            <a:r>
              <a:rPr lang="fr-FR" sz="2400" b="1" dirty="0">
                <a:solidFill>
                  <a:srgbClr val="C00000"/>
                </a:solidFill>
                <a:latin typeface="Times New Roman" pitchFamily="18" charset="0"/>
                <a:cs typeface="Times New Roman" pitchFamily="18" charset="0"/>
              </a:rPr>
              <a:t>[hakka] </a:t>
            </a:r>
            <a:r>
              <a:rPr lang="fr-FR" sz="2400" dirty="0">
                <a:latin typeface="Times New Roman" pitchFamily="18" charset="0"/>
                <a:cs typeface="Times New Roman" pitchFamily="18" charset="0"/>
              </a:rPr>
              <a:t>↑</a:t>
            </a:r>
          </a:p>
          <a:p>
            <a:r>
              <a:rPr lang="fr-FR" sz="2400" dirty="0">
                <a:solidFill>
                  <a:srgbClr val="7030A0"/>
                </a:solidFill>
                <a:latin typeface="Times New Roman" pitchFamily="18" charset="0"/>
                <a:cs typeface="Times New Roman" pitchFamily="18" charset="0"/>
              </a:rPr>
              <a:t> </a:t>
            </a:r>
            <a:r>
              <a:rPr lang="fr-FR" sz="2400" dirty="0" err="1">
                <a:solidFill>
                  <a:srgbClr val="7030A0"/>
                </a:solidFill>
                <a:latin typeface="Times New Roman" pitchFamily="18" charset="0"/>
                <a:cs typeface="Times New Roman" pitchFamily="18" charset="0"/>
              </a:rPr>
              <a:t>Trad</a:t>
            </a:r>
            <a:r>
              <a:rPr lang="fr-FR" sz="2400" dirty="0">
                <a:solidFill>
                  <a:srgbClr val="7030A0"/>
                </a:solidFill>
                <a:latin typeface="Times New Roman" pitchFamily="18" charset="0"/>
                <a:cs typeface="Times New Roman" pitchFamily="18" charset="0"/>
              </a:rPr>
              <a:t> : (comment voyez-vous cette nouvelle forme d’écriture ?comme un langage créatif en quelque sorte ?)</a:t>
            </a:r>
          </a:p>
          <a:p>
            <a:r>
              <a:rPr lang="fr-FR" sz="2400" b="1" dirty="0">
                <a:latin typeface="Times New Roman" pitchFamily="18" charset="0"/>
                <a:cs typeface="Times New Roman" pitchFamily="18" charset="0"/>
              </a:rPr>
              <a:t>ED</a:t>
            </a:r>
            <a:r>
              <a:rPr lang="fr-FR" sz="2400" dirty="0">
                <a:latin typeface="Times New Roman" pitchFamily="18" charset="0"/>
                <a:cs typeface="Times New Roman" pitchFamily="18" charset="0"/>
              </a:rPr>
              <a:t> : Pour moi ↑</a:t>
            </a:r>
          </a:p>
          <a:p>
            <a:r>
              <a:rPr lang="fr-FR" sz="2400" b="1" dirty="0">
                <a:latin typeface="Times New Roman" pitchFamily="18" charset="0"/>
                <a:cs typeface="Times New Roman" pitchFamily="18" charset="0"/>
              </a:rPr>
              <a:t>En</a:t>
            </a:r>
            <a:r>
              <a:rPr lang="fr-FR" sz="2400" dirty="0">
                <a:latin typeface="Times New Roman" pitchFamily="18" charset="0"/>
                <a:cs typeface="Times New Roman" pitchFamily="18" charset="0"/>
              </a:rPr>
              <a:t> : </a:t>
            </a:r>
            <a:r>
              <a:rPr lang="fr-FR" sz="2400" b="1" dirty="0">
                <a:solidFill>
                  <a:srgbClr val="C00000"/>
                </a:solidFill>
                <a:latin typeface="Times New Roman" pitchFamily="18" charset="0"/>
                <a:cs typeface="Times New Roman" pitchFamily="18" charset="0"/>
              </a:rPr>
              <a:t>[</a:t>
            </a:r>
            <a:r>
              <a:rPr lang="fr-FR" sz="2400" b="1" dirty="0" err="1">
                <a:solidFill>
                  <a:srgbClr val="C00000"/>
                </a:solidFill>
                <a:latin typeface="Times New Roman" pitchFamily="18" charset="0"/>
                <a:cs typeface="Times New Roman" pitchFamily="18" charset="0"/>
              </a:rPr>
              <a:t>Tәsәmma</a:t>
            </a:r>
            <a:r>
              <a:rPr lang="fr-FR" sz="2400" b="1" dirty="0">
                <a:solidFill>
                  <a:srgbClr val="C00000"/>
                </a:solidFill>
                <a:latin typeface="Times New Roman" pitchFamily="18" charset="0"/>
                <a:cs typeface="Times New Roman" pitchFamily="18" charset="0"/>
              </a:rPr>
              <a:t>] </a:t>
            </a:r>
            <a:r>
              <a:rPr lang="fr-FR" sz="2400" dirty="0">
                <a:latin typeface="Times New Roman" pitchFamily="18" charset="0"/>
                <a:cs typeface="Times New Roman" pitchFamily="18" charset="0"/>
              </a:rPr>
              <a:t>les internautes </a:t>
            </a:r>
            <a:r>
              <a:rPr lang="fr-FR" sz="2400" b="1" dirty="0">
                <a:solidFill>
                  <a:srgbClr val="C00000"/>
                </a:solidFill>
                <a:latin typeface="Times New Roman" pitchFamily="18" charset="0"/>
                <a:cs typeface="Times New Roman" pitchFamily="18" charset="0"/>
              </a:rPr>
              <a:t>[</a:t>
            </a:r>
            <a:r>
              <a:rPr lang="fr-FR" sz="2400" b="1" dirty="0" err="1" smtClean="0">
                <a:solidFill>
                  <a:srgbClr val="C00000"/>
                </a:solidFill>
                <a:latin typeface="Times New Roman" pitchFamily="18" charset="0"/>
                <a:cs typeface="Times New Roman" pitchFamily="18" charset="0"/>
              </a:rPr>
              <a:t>LLi</a:t>
            </a:r>
            <a:r>
              <a:rPr lang="fr-FR" sz="2400" b="1" dirty="0" smtClean="0">
                <a:solidFill>
                  <a:srgbClr val="C00000"/>
                </a:solidFill>
                <a:latin typeface="Times New Roman" pitchFamily="18" charset="0"/>
                <a:cs typeface="Times New Roman" pitchFamily="18" charset="0"/>
              </a:rPr>
              <a:t> </a:t>
            </a:r>
            <a:r>
              <a:rPr lang="fr-FR" sz="2400" b="1" dirty="0" err="1">
                <a:solidFill>
                  <a:srgbClr val="C00000"/>
                </a:solidFill>
                <a:latin typeface="Times New Roman" pitchFamily="18" charset="0"/>
                <a:cs typeface="Times New Roman" pitchFamily="18" charset="0"/>
              </a:rPr>
              <a:t>kᵊRiϳәwәh</a:t>
            </a:r>
            <a:r>
              <a:rPr lang="fr-FR" sz="2400" b="1" dirty="0">
                <a:solidFill>
                  <a:srgbClr val="C00000"/>
                </a:solidFill>
                <a:latin typeface="Times New Roman" pitchFamily="18" charset="0"/>
                <a:cs typeface="Times New Roman" pitchFamily="18" charset="0"/>
              </a:rPr>
              <a:t>ᵊ]</a:t>
            </a:r>
          </a:p>
          <a:p>
            <a:r>
              <a:rPr lang="fr-FR" sz="2400" dirty="0" err="1">
                <a:solidFill>
                  <a:srgbClr val="7030A0"/>
                </a:solidFill>
                <a:latin typeface="Times New Roman" pitchFamily="18" charset="0"/>
                <a:cs typeface="Times New Roman" pitchFamily="18" charset="0"/>
              </a:rPr>
              <a:t>Trad</a:t>
            </a:r>
            <a:r>
              <a:rPr lang="fr-FR" sz="2400" dirty="0">
                <a:solidFill>
                  <a:srgbClr val="7030A0"/>
                </a:solidFill>
                <a:latin typeface="Times New Roman" pitchFamily="18" charset="0"/>
                <a:cs typeface="Times New Roman" pitchFamily="18" charset="0"/>
              </a:rPr>
              <a:t> : (c'est-à-dire les internautes qui l’ont créé</a:t>
            </a:r>
            <a:r>
              <a:rPr lang="fr-FR" sz="2400" dirty="0">
                <a:latin typeface="Times New Roman" pitchFamily="18" charset="0"/>
                <a:cs typeface="Times New Roman" pitchFamily="18" charset="0"/>
              </a:rPr>
              <a:t>)</a:t>
            </a:r>
          </a:p>
          <a:p>
            <a:r>
              <a:rPr lang="fr-FR" sz="2400" b="1" dirty="0">
                <a:latin typeface="Times New Roman" pitchFamily="18" charset="0"/>
                <a:cs typeface="Times New Roman" pitchFamily="18" charset="0"/>
              </a:rPr>
              <a:t>ED</a:t>
            </a:r>
            <a:r>
              <a:rPr lang="fr-FR" sz="2400" dirty="0">
                <a:latin typeface="Times New Roman" pitchFamily="18" charset="0"/>
                <a:cs typeface="Times New Roman" pitchFamily="18" charset="0"/>
              </a:rPr>
              <a:t> : Euh ::</a:t>
            </a:r>
          </a:p>
          <a:p>
            <a:r>
              <a:rPr lang="fr-FR" sz="2400" b="1" dirty="0">
                <a:latin typeface="Times New Roman" pitchFamily="18" charset="0"/>
                <a:cs typeface="Times New Roman" pitchFamily="18" charset="0"/>
              </a:rPr>
              <a:t>En</a:t>
            </a:r>
            <a:r>
              <a:rPr lang="fr-FR" sz="2400" dirty="0">
                <a:latin typeface="Times New Roman" pitchFamily="18" charset="0"/>
                <a:cs typeface="Times New Roman" pitchFamily="18" charset="0"/>
              </a:rPr>
              <a:t> : Une créativité </a:t>
            </a:r>
          </a:p>
          <a:p>
            <a:r>
              <a:rPr lang="fr-FR" sz="2400" b="1" dirty="0">
                <a:latin typeface="Times New Roman" pitchFamily="18" charset="0"/>
                <a:cs typeface="Times New Roman" pitchFamily="18" charset="0"/>
              </a:rPr>
              <a:t>ED</a:t>
            </a:r>
            <a:r>
              <a:rPr lang="fr-FR" sz="2400" dirty="0">
                <a:latin typeface="Times New Roman" pitchFamily="18" charset="0"/>
                <a:cs typeface="Times New Roman" pitchFamily="18" charset="0"/>
              </a:rPr>
              <a:t> : </a:t>
            </a:r>
            <a:r>
              <a:rPr lang="fr-FR" sz="2400" dirty="0" smtClean="0">
                <a:latin typeface="Times New Roman" pitchFamily="18" charset="0"/>
                <a:cs typeface="Times New Roman" pitchFamily="18" charset="0"/>
              </a:rPr>
              <a:t>c’est </a:t>
            </a:r>
            <a:r>
              <a:rPr lang="fr-FR" sz="2400" dirty="0">
                <a:latin typeface="Times New Roman" pitchFamily="18" charset="0"/>
                <a:cs typeface="Times New Roman" pitchFamily="18" charset="0"/>
              </a:rPr>
              <a:t>une créativité c’est vrais // mais :: si quelqu’un qui connait pas le français </a:t>
            </a:r>
            <a:r>
              <a:rPr lang="fr-FR" sz="2400" b="1" dirty="0">
                <a:solidFill>
                  <a:srgbClr val="C00000"/>
                </a:solidFill>
                <a:latin typeface="Times New Roman" pitchFamily="18" charset="0"/>
                <a:cs typeface="Times New Roman" pitchFamily="18" charset="0"/>
              </a:rPr>
              <a:t>[wᵊ  </a:t>
            </a:r>
            <a:r>
              <a:rPr lang="fr-FR" sz="2400" b="1" dirty="0" err="1">
                <a:solidFill>
                  <a:srgbClr val="C00000"/>
                </a:solidFill>
                <a:latin typeface="Times New Roman" pitchFamily="18" charset="0"/>
                <a:cs typeface="Times New Roman" pitchFamily="18" charset="0"/>
              </a:rPr>
              <a:t>ϳәTᵊʕәLәm</a:t>
            </a:r>
            <a:r>
              <a:rPr lang="fr-FR" sz="2400" b="1" dirty="0">
                <a:solidFill>
                  <a:srgbClr val="C00000"/>
                </a:solidFill>
                <a:latin typeface="Times New Roman" pitchFamily="18" charset="0"/>
                <a:cs typeface="Times New Roman" pitchFamily="18" charset="0"/>
              </a:rPr>
              <a:t>ᵊ] </a:t>
            </a:r>
            <a:r>
              <a:rPr lang="fr-FR" sz="2400" dirty="0">
                <a:latin typeface="Times New Roman" pitchFamily="18" charset="0"/>
                <a:cs typeface="Times New Roman" pitchFamily="18" charset="0"/>
              </a:rPr>
              <a:t>directe </a:t>
            </a:r>
            <a:r>
              <a:rPr lang="fr-FR" sz="2400" b="1" dirty="0">
                <a:solidFill>
                  <a:srgbClr val="C00000"/>
                </a:solidFill>
                <a:latin typeface="Times New Roman" pitchFamily="18" charset="0"/>
                <a:cs typeface="Times New Roman" pitchFamily="18" charset="0"/>
              </a:rPr>
              <a:t>[</a:t>
            </a:r>
            <a:r>
              <a:rPr lang="fr-FR" sz="2400" b="1" dirty="0" err="1">
                <a:solidFill>
                  <a:srgbClr val="C00000"/>
                </a:solidFill>
                <a:latin typeface="Times New Roman" pitchFamily="18" charset="0"/>
                <a:cs typeface="Times New Roman" pitchFamily="18" charset="0"/>
              </a:rPr>
              <a:t>hәdi</a:t>
            </a:r>
            <a:r>
              <a:rPr lang="fr-FR" sz="2400" b="1" dirty="0">
                <a:solidFill>
                  <a:srgbClr val="C00000"/>
                </a:solidFill>
                <a:latin typeface="Times New Roman" pitchFamily="18" charset="0"/>
                <a:cs typeface="Times New Roman" pitchFamily="18" charset="0"/>
              </a:rPr>
              <a:t>] </a:t>
            </a:r>
            <a:r>
              <a:rPr lang="fr-FR" sz="2400" dirty="0">
                <a:latin typeface="Times New Roman" pitchFamily="18" charset="0"/>
                <a:cs typeface="Times New Roman" pitchFamily="18" charset="0"/>
              </a:rPr>
              <a:t>c’est pas bien pour lui </a:t>
            </a:r>
            <a:r>
              <a:rPr lang="fr-FR" sz="2400" b="1" dirty="0">
                <a:solidFill>
                  <a:srgbClr val="C00000"/>
                </a:solidFill>
                <a:latin typeface="Times New Roman" pitchFamily="18" charset="0"/>
                <a:cs typeface="Times New Roman" pitchFamily="18" charset="0"/>
              </a:rPr>
              <a:t>//[</a:t>
            </a:r>
            <a:r>
              <a:rPr lang="fr-FR" sz="2400" b="1" dirty="0" err="1">
                <a:solidFill>
                  <a:srgbClr val="C00000"/>
                </a:solidFill>
                <a:latin typeface="Times New Roman" pitchFamily="18" charset="0"/>
                <a:cs typeface="Times New Roman" pitchFamily="18" charset="0"/>
              </a:rPr>
              <a:t>ʕᵊLa</a:t>
            </a:r>
            <a:r>
              <a:rPr lang="fr-FR" sz="2400" b="1" dirty="0">
                <a:solidFill>
                  <a:srgbClr val="C00000"/>
                </a:solidFill>
                <a:latin typeface="Times New Roman" pitchFamily="18" charset="0"/>
                <a:cs typeface="Times New Roman" pitchFamily="18" charset="0"/>
              </a:rPr>
              <a:t>  </a:t>
            </a:r>
            <a:r>
              <a:rPr lang="fr-FR" sz="2400" b="1" dirty="0" err="1">
                <a:solidFill>
                  <a:srgbClr val="C00000"/>
                </a:solidFill>
                <a:latin typeface="Times New Roman" pitchFamily="18" charset="0"/>
                <a:cs typeface="Times New Roman" pitchFamily="18" charset="0"/>
              </a:rPr>
              <a:t>hәdi</a:t>
            </a:r>
            <a:r>
              <a:rPr lang="fr-FR" sz="2400" b="1" dirty="0">
                <a:solidFill>
                  <a:srgbClr val="C00000"/>
                </a:solidFill>
                <a:latin typeface="Times New Roman" pitchFamily="18" charset="0"/>
                <a:cs typeface="Times New Roman" pitchFamily="18" charset="0"/>
              </a:rPr>
              <a:t>] </a:t>
            </a:r>
            <a:r>
              <a:rPr lang="fr-FR" sz="2400" dirty="0" err="1">
                <a:latin typeface="Times New Roman" pitchFamily="18" charset="0"/>
                <a:cs typeface="Times New Roman" pitchFamily="18" charset="0"/>
              </a:rPr>
              <a:t>jaime</a:t>
            </a:r>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pas, </a:t>
            </a:r>
            <a:r>
              <a:rPr lang="fr-FR" sz="2400" dirty="0">
                <a:latin typeface="Times New Roman" pitchFamily="18" charset="0"/>
                <a:cs typeface="Times New Roman" pitchFamily="18" charset="0"/>
              </a:rPr>
              <a:t>de préférence </a:t>
            </a:r>
            <a:r>
              <a:rPr lang="fr-FR" sz="2400" b="1" dirty="0" smtClean="0">
                <a:solidFill>
                  <a:srgbClr val="C00000"/>
                </a:solidFill>
                <a:latin typeface="Times New Roman" pitchFamily="18" charset="0"/>
                <a:cs typeface="Times New Roman" pitchFamily="18" charset="0"/>
              </a:rPr>
              <a:t>[</a:t>
            </a:r>
            <a:r>
              <a:rPr lang="fr-FR" sz="2400" b="1" dirty="0" err="1">
                <a:solidFill>
                  <a:srgbClr val="C00000"/>
                </a:solidFill>
                <a:latin typeface="Times New Roman" pitchFamily="18" charset="0"/>
                <a:cs typeface="Times New Roman" pitchFamily="18" charset="0"/>
              </a:rPr>
              <a:t>l</a:t>
            </a:r>
            <a:r>
              <a:rPr lang="fr-FR" sz="2400" b="1" dirty="0" err="1" smtClean="0">
                <a:solidFill>
                  <a:srgbClr val="C00000"/>
                </a:solidFill>
                <a:latin typeface="Times New Roman" pitchFamily="18" charset="0"/>
                <a:cs typeface="Times New Roman" pitchFamily="18" charset="0"/>
              </a:rPr>
              <a:t>wәhәd</a:t>
            </a:r>
            <a:r>
              <a:rPr lang="fr-FR" sz="2400" b="1" dirty="0" smtClean="0">
                <a:solidFill>
                  <a:srgbClr val="C00000"/>
                </a:solidFill>
                <a:latin typeface="Times New Roman" pitchFamily="18" charset="0"/>
                <a:cs typeface="Times New Roman" pitchFamily="18" charset="0"/>
              </a:rPr>
              <a:t>ᵊ </a:t>
            </a:r>
            <a:r>
              <a:rPr lang="fr-FR" sz="2400" b="1" dirty="0" err="1">
                <a:solidFill>
                  <a:srgbClr val="C00000"/>
                </a:solidFill>
                <a:latin typeface="Times New Roman" pitchFamily="18" charset="0"/>
                <a:cs typeface="Times New Roman" pitchFamily="18" charset="0"/>
              </a:rPr>
              <a:t>ϳaʕᵊRәf</a:t>
            </a:r>
            <a:r>
              <a:rPr lang="fr-FR" sz="2400" b="1" dirty="0">
                <a:solidFill>
                  <a:srgbClr val="C00000"/>
                </a:solidFill>
                <a:latin typeface="Times New Roman" pitchFamily="18" charset="0"/>
                <a:cs typeface="Times New Roman" pitchFamily="18" charset="0"/>
              </a:rPr>
              <a:t>ᵊ  </a:t>
            </a:r>
            <a:r>
              <a:rPr lang="fr-FR" sz="2400" b="1" dirty="0" err="1">
                <a:solidFill>
                  <a:srgbClr val="C00000"/>
                </a:solidFill>
                <a:latin typeface="Times New Roman" pitchFamily="18" charset="0"/>
                <a:cs typeface="Times New Roman" pitchFamily="18" charset="0"/>
              </a:rPr>
              <a:t>sәʕ</a:t>
            </a:r>
            <a:r>
              <a:rPr lang="fr-FR" sz="2400" b="1" dirty="0">
                <a:solidFill>
                  <a:srgbClr val="C00000"/>
                </a:solidFill>
                <a:latin typeface="Times New Roman" pitchFamily="18" charset="0"/>
                <a:cs typeface="Times New Roman" pitchFamily="18" charset="0"/>
              </a:rPr>
              <a:t>ᵊ</a:t>
            </a:r>
            <a:r>
              <a:rPr lang="fr-FR" sz="2400" u="sng" dirty="0">
                <a:latin typeface="Times New Roman" pitchFamily="18" charset="0"/>
                <a:cs typeface="Times New Roman" pitchFamily="18" charset="0"/>
              </a:rPr>
              <a:t>]</a:t>
            </a:r>
            <a:r>
              <a:rPr lang="fr-FR" sz="2400" dirty="0">
                <a:latin typeface="Times New Roman" pitchFamily="18" charset="0"/>
                <a:cs typeface="Times New Roman" pitchFamily="18" charset="0"/>
              </a:rPr>
              <a:t> le français </a:t>
            </a:r>
            <a:r>
              <a:rPr lang="fr-FR" sz="2400" b="1" dirty="0">
                <a:solidFill>
                  <a:srgbClr val="C00000"/>
                </a:solidFill>
                <a:latin typeface="Times New Roman" pitchFamily="18" charset="0"/>
                <a:cs typeface="Times New Roman" pitchFamily="18" charset="0"/>
              </a:rPr>
              <a:t>[wᵊ </a:t>
            </a:r>
            <a:r>
              <a:rPr lang="fr-FR" sz="2400" b="1" dirty="0" err="1">
                <a:solidFill>
                  <a:srgbClr val="C00000"/>
                </a:solidFill>
                <a:latin typeface="Times New Roman" pitchFamily="18" charset="0"/>
                <a:cs typeface="Times New Roman" pitchFamily="18" charset="0"/>
              </a:rPr>
              <a:t>mᵊbәʕᵊd</a:t>
            </a:r>
            <a:r>
              <a:rPr lang="fr-FR" sz="2400" b="1" dirty="0">
                <a:solidFill>
                  <a:srgbClr val="C00000"/>
                </a:solidFill>
                <a:latin typeface="Times New Roman" pitchFamily="18" charset="0"/>
                <a:cs typeface="Times New Roman" pitchFamily="18" charset="0"/>
              </a:rPr>
              <a:t>ᵊ </a:t>
            </a:r>
            <a:r>
              <a:rPr lang="fr-FR" sz="2400" b="1" dirty="0" err="1">
                <a:solidFill>
                  <a:srgbClr val="C00000"/>
                </a:solidFill>
                <a:latin typeface="Times New Roman" pitchFamily="18" charset="0"/>
                <a:cs typeface="Times New Roman" pitchFamily="18" charset="0"/>
              </a:rPr>
              <a:t>ki</a:t>
            </a:r>
            <a:r>
              <a:rPr lang="fr-FR" sz="2400" b="1" dirty="0">
                <a:solidFill>
                  <a:srgbClr val="C00000"/>
                </a:solidFill>
                <a:latin typeface="Times New Roman" pitchFamily="18" charset="0"/>
                <a:cs typeface="Times New Roman" pitchFamily="18" charset="0"/>
              </a:rPr>
              <a:t> </a:t>
            </a:r>
            <a:r>
              <a:rPr lang="fr-FR" sz="2400" b="1" dirty="0" err="1">
                <a:solidFill>
                  <a:srgbClr val="C00000"/>
                </a:solidFill>
                <a:latin typeface="Times New Roman" pitchFamily="18" charset="0"/>
                <a:cs typeface="Times New Roman" pitchFamily="18" charset="0"/>
              </a:rPr>
              <a:t>ϳᵊhәb</a:t>
            </a:r>
            <a:r>
              <a:rPr lang="fr-FR" sz="2400" b="1" dirty="0">
                <a:solidFill>
                  <a:srgbClr val="C00000"/>
                </a:solidFill>
                <a:latin typeface="Times New Roman" pitchFamily="18" charset="0"/>
                <a:cs typeface="Times New Roman" pitchFamily="18" charset="0"/>
              </a:rPr>
              <a:t>ᵊ  </a:t>
            </a:r>
            <a:r>
              <a:rPr lang="fr-FR" sz="2400" b="1" dirty="0" err="1">
                <a:solidFill>
                  <a:srgbClr val="C00000"/>
                </a:solidFill>
                <a:latin typeface="Times New Roman" pitchFamily="18" charset="0"/>
                <a:cs typeface="Times New Roman" pitchFamily="18" charset="0"/>
              </a:rPr>
              <a:t>ϳabᵊRiϳi</a:t>
            </a:r>
            <a:r>
              <a:rPr lang="fr-FR" sz="2400" b="1" dirty="0">
                <a:solidFill>
                  <a:srgbClr val="C00000"/>
                </a:solidFill>
                <a:latin typeface="Times New Roman" pitchFamily="18" charset="0"/>
                <a:cs typeface="Times New Roman" pitchFamily="18" charset="0"/>
              </a:rPr>
              <a:t>  </a:t>
            </a:r>
            <a:r>
              <a:rPr lang="fr-FR" sz="2400" b="1" dirty="0" err="1">
                <a:solidFill>
                  <a:srgbClr val="C00000"/>
                </a:solidFill>
                <a:latin typeface="Times New Roman" pitchFamily="18" charset="0"/>
                <a:cs typeface="Times New Roman" pitchFamily="18" charset="0"/>
              </a:rPr>
              <a:t>wәLLa</a:t>
            </a:r>
            <a:r>
              <a:rPr lang="fr-FR" sz="2400" b="1" dirty="0">
                <a:solidFill>
                  <a:srgbClr val="C00000"/>
                </a:solidFill>
                <a:latin typeface="Times New Roman" pitchFamily="18" charset="0"/>
                <a:cs typeface="Times New Roman" pitchFamily="18" charset="0"/>
              </a:rPr>
              <a:t>  </a:t>
            </a:r>
            <a:r>
              <a:rPr lang="fr-FR" sz="2400" b="1" dirty="0" err="1" smtClean="0">
                <a:solidFill>
                  <a:srgbClr val="C00000"/>
                </a:solidFill>
                <a:latin typeface="Times New Roman" pitchFamily="18" charset="0"/>
                <a:cs typeface="Times New Roman" pitchFamily="18" charset="0"/>
              </a:rPr>
              <a:t>mәʕᵊLiʃ</a:t>
            </a:r>
            <a:r>
              <a:rPr lang="fr-FR" sz="2400" b="1" dirty="0" smtClean="0">
                <a:solidFill>
                  <a:srgbClr val="C00000"/>
                </a:solidFill>
                <a:latin typeface="Times New Roman" pitchFamily="18" charset="0"/>
                <a:cs typeface="Times New Roman" pitchFamily="18" charset="0"/>
              </a:rPr>
              <a:t>ᵊ</a:t>
            </a:r>
            <a:r>
              <a:rPr lang="fr-FR" sz="2400" b="1" dirty="0">
                <a:solidFill>
                  <a:srgbClr val="C00000"/>
                </a:solidFill>
                <a:latin typeface="Times New Roman" pitchFamily="18" charset="0"/>
                <a:cs typeface="Times New Roman" pitchFamily="18" charset="0"/>
              </a:rPr>
              <a:t>] </a:t>
            </a:r>
            <a:r>
              <a:rPr lang="fr-FR" sz="2400" dirty="0">
                <a:latin typeface="Times New Roman" pitchFamily="18" charset="0"/>
                <a:cs typeface="Times New Roman" pitchFamily="18" charset="0"/>
              </a:rPr>
              <a:t>c’est pas grave  </a:t>
            </a:r>
            <a:r>
              <a:rPr lang="fr-FR" sz="2400" dirty="0" smtClean="0">
                <a:latin typeface="Times New Roman" pitchFamily="18" charset="0"/>
                <a:cs typeface="Times New Roman" pitchFamily="18" charset="0"/>
              </a:rPr>
              <a:t>↓</a:t>
            </a:r>
          </a:p>
          <a:p>
            <a:endParaRPr lang="fr-FR" sz="2400" dirty="0">
              <a:latin typeface="Times New Roman" pitchFamily="18" charset="0"/>
              <a:cs typeface="Times New Roman" pitchFamily="18" charset="0"/>
            </a:endParaRPr>
          </a:p>
          <a:p>
            <a:r>
              <a:rPr lang="fr-FR" sz="2400" dirty="0" err="1">
                <a:latin typeface="Times New Roman" pitchFamily="18" charset="0"/>
                <a:cs typeface="Times New Roman" pitchFamily="18" charset="0"/>
              </a:rPr>
              <a:t>Trad</a:t>
            </a:r>
            <a:r>
              <a:rPr lang="fr-FR" sz="2400" dirty="0">
                <a:latin typeface="Times New Roman" pitchFamily="18" charset="0"/>
                <a:cs typeface="Times New Roman" pitchFamily="18" charset="0"/>
              </a:rPr>
              <a:t> : (c’est une créativité c’est vrais mais , pour quelqu’un </a:t>
            </a:r>
            <a:r>
              <a:rPr lang="fr-FR" sz="2400" dirty="0" err="1">
                <a:latin typeface="Times New Roman" pitchFamily="18" charset="0"/>
                <a:cs typeface="Times New Roman" pitchFamily="18" charset="0"/>
              </a:rPr>
              <a:t>nebqui</a:t>
            </a:r>
            <a:r>
              <a:rPr lang="fr-FR" sz="2400" dirty="0">
                <a:latin typeface="Times New Roman" pitchFamily="18" charset="0"/>
                <a:cs typeface="Times New Roman" pitchFamily="18" charset="0"/>
              </a:rPr>
              <a:t> connait pas le français </a:t>
            </a:r>
            <a:r>
              <a:rPr lang="fr-FR" sz="2400" u="sng" dirty="0">
                <a:latin typeface="Times New Roman" pitchFamily="18" charset="0"/>
                <a:cs typeface="Times New Roman" pitchFamily="18" charset="0"/>
              </a:rPr>
              <a:t>et qui apprend</a:t>
            </a:r>
            <a:r>
              <a:rPr lang="fr-FR" sz="2400" dirty="0">
                <a:latin typeface="Times New Roman" pitchFamily="18" charset="0"/>
                <a:cs typeface="Times New Roman" pitchFamily="18" charset="0"/>
              </a:rPr>
              <a:t> directement </a:t>
            </a:r>
            <a:r>
              <a:rPr lang="fr-FR" sz="2400" u="sng" dirty="0">
                <a:latin typeface="Times New Roman" pitchFamily="18" charset="0"/>
                <a:cs typeface="Times New Roman" pitchFamily="18" charset="0"/>
              </a:rPr>
              <a:t>cette orthographe</a:t>
            </a:r>
            <a:r>
              <a:rPr lang="fr-FR" sz="2400" dirty="0">
                <a:latin typeface="Times New Roman" pitchFamily="18" charset="0"/>
                <a:cs typeface="Times New Roman" pitchFamily="18" charset="0"/>
              </a:rPr>
              <a:t> c’est pas bien pour lui </a:t>
            </a:r>
            <a:r>
              <a:rPr lang="fr-FR" sz="2400" u="sng" dirty="0">
                <a:latin typeface="Times New Roman" pitchFamily="18" charset="0"/>
                <a:cs typeface="Times New Roman" pitchFamily="18" charset="0"/>
              </a:rPr>
              <a:t>c’est pour ça</a:t>
            </a:r>
            <a:r>
              <a:rPr lang="fr-FR" sz="2400" dirty="0">
                <a:latin typeface="Times New Roman" pitchFamily="18" charset="0"/>
                <a:cs typeface="Times New Roman" pitchFamily="18" charset="0"/>
              </a:rPr>
              <a:t> que j’aime pas , de préférence , </a:t>
            </a:r>
            <a:r>
              <a:rPr lang="fr-FR" sz="2400" u="sng" dirty="0">
                <a:latin typeface="Times New Roman" pitchFamily="18" charset="0"/>
                <a:cs typeface="Times New Roman" pitchFamily="18" charset="0"/>
              </a:rPr>
              <a:t>on apprend d’abord</a:t>
            </a:r>
            <a:r>
              <a:rPr lang="fr-FR" sz="2400" dirty="0">
                <a:latin typeface="Times New Roman" pitchFamily="18" charset="0"/>
                <a:cs typeface="Times New Roman" pitchFamily="18" charset="0"/>
              </a:rPr>
              <a:t> le français </a:t>
            </a:r>
            <a:r>
              <a:rPr lang="fr-FR" sz="2400" u="sng" dirty="0">
                <a:latin typeface="Times New Roman" pitchFamily="18" charset="0"/>
                <a:cs typeface="Times New Roman" pitchFamily="18" charset="0"/>
              </a:rPr>
              <a:t>et après s’il veut abréger</a:t>
            </a:r>
            <a:r>
              <a:rPr lang="fr-FR" sz="2400" dirty="0">
                <a:latin typeface="Times New Roman" pitchFamily="18" charset="0"/>
                <a:cs typeface="Times New Roman" pitchFamily="18" charset="0"/>
              </a:rPr>
              <a:t>  c’est pas grave)  </a:t>
            </a:r>
          </a:p>
        </p:txBody>
      </p:sp>
    </p:spTree>
    <p:extLst>
      <p:ext uri="{BB962C8B-B14F-4D97-AF65-F5344CB8AC3E}">
        <p14:creationId xmlns:p14="http://schemas.microsoft.com/office/powerpoint/2010/main" val="3243662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42852"/>
            <a:ext cx="8643998" cy="830997"/>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L’entretien peut être réalisé par téléphone, vidéoconférence, </a:t>
            </a:r>
            <a:r>
              <a:rPr lang="fr-FR" sz="2400" dirty="0" smtClean="0">
                <a:latin typeface="Times New Roman" pitchFamily="18" charset="0"/>
                <a:cs typeface="Times New Roman" pitchFamily="18" charset="0"/>
              </a:rPr>
              <a:t>RSN, ( </a:t>
            </a:r>
            <a:r>
              <a:rPr lang="fr-FR" sz="2400" dirty="0">
                <a:latin typeface="Times New Roman" pitchFamily="18" charset="0"/>
                <a:cs typeface="Times New Roman" pitchFamily="18" charset="0"/>
              </a:rPr>
              <a:t>réseaux sociaux </a:t>
            </a:r>
            <a:r>
              <a:rPr lang="fr-FR" sz="2400" dirty="0" smtClean="0">
                <a:latin typeface="Times New Roman" pitchFamily="18" charset="0"/>
                <a:cs typeface="Times New Roman" pitchFamily="18" charset="0"/>
              </a:rPr>
              <a:t>numérique), </a:t>
            </a:r>
            <a:r>
              <a:rPr lang="fr-FR" sz="2400" dirty="0">
                <a:latin typeface="Times New Roman" pitchFamily="18" charset="0"/>
                <a:cs typeface="Times New Roman" pitchFamily="18" charset="0"/>
              </a:rPr>
              <a:t>caméra , ou face à face </a:t>
            </a:r>
          </a:p>
        </p:txBody>
      </p:sp>
      <p:sp>
        <p:nvSpPr>
          <p:cNvPr id="5" name="Rectangle 4"/>
          <p:cNvSpPr/>
          <p:nvPr/>
        </p:nvSpPr>
        <p:spPr>
          <a:xfrm>
            <a:off x="142844" y="1000108"/>
            <a:ext cx="8715436" cy="1200329"/>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 recours à cette méthode, tout comme pour les autre recours, nécessite un matériel de conservation des données, (Smartphone, dictaphone, caméra,) </a:t>
            </a:r>
          </a:p>
        </p:txBody>
      </p:sp>
      <p:sp>
        <p:nvSpPr>
          <p:cNvPr id="6" name="Rectangle 5"/>
          <p:cNvSpPr/>
          <p:nvPr/>
        </p:nvSpPr>
        <p:spPr>
          <a:xfrm>
            <a:off x="0" y="2228671"/>
            <a:ext cx="9144000" cy="1200329"/>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L’enregistrement permet uniquement de conserver les données pour les étudier et les faire éventuellement </a:t>
            </a:r>
            <a:r>
              <a:rPr lang="fr-FR" sz="2400" dirty="0" smtClean="0">
                <a:latin typeface="Times New Roman" pitchFamily="18" charset="0"/>
                <a:cs typeface="Times New Roman" pitchFamily="18" charset="0"/>
              </a:rPr>
              <a:t>écouter </a:t>
            </a:r>
            <a:r>
              <a:rPr lang="fr-FR" sz="2400" dirty="0">
                <a:latin typeface="Times New Roman" pitchFamily="18" charset="0"/>
                <a:cs typeface="Times New Roman" pitchFamily="18" charset="0"/>
              </a:rPr>
              <a:t>à des pairs (membre du jury, colloque, séminaire, etc.)</a:t>
            </a:r>
          </a:p>
        </p:txBody>
      </p:sp>
      <p:sp>
        <p:nvSpPr>
          <p:cNvPr id="7" name="Rectangle 6"/>
          <p:cNvSpPr/>
          <p:nvPr/>
        </p:nvSpPr>
        <p:spPr>
          <a:xfrm>
            <a:off x="0" y="3714752"/>
            <a:ext cx="9144000" cy="830997"/>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Des entretiens exploratoires ou préparatoire peuvent être menés dans le cadre de l’exploration du terrain via une pré-enquête par exemple </a:t>
            </a:r>
          </a:p>
        </p:txBody>
      </p:sp>
      <p:sp>
        <p:nvSpPr>
          <p:cNvPr id="8" name="Rectangle 7"/>
          <p:cNvSpPr/>
          <p:nvPr/>
        </p:nvSpPr>
        <p:spPr>
          <a:xfrm>
            <a:off x="0" y="4847594"/>
            <a:ext cx="9144000" cy="1938992"/>
          </a:xfrm>
          <a:prstGeom prst="rect">
            <a:avLst/>
          </a:prstGeom>
        </p:spPr>
        <p:txBody>
          <a:bodyPr wrap="square">
            <a:spAutoFit/>
          </a:bodyPr>
          <a:lstStyle/>
          <a:p>
            <a:pPr algn="just">
              <a:buFont typeface="Wingdings" pitchFamily="2" charset="2"/>
              <a:buChar char="Ø"/>
            </a:pPr>
            <a:r>
              <a:rPr lang="fr-FR" sz="2400" dirty="0">
                <a:latin typeface="Times New Roman" pitchFamily="18" charset="0"/>
                <a:cs typeface="Times New Roman" pitchFamily="18" charset="0"/>
              </a:rPr>
              <a:t>La transcription permet en effet « de faire apparaitre une premier forme d’organisation des données » ( </a:t>
            </a:r>
            <a:r>
              <a:rPr lang="fr-FR" sz="2400" dirty="0" err="1">
                <a:latin typeface="Times New Roman" pitchFamily="18" charset="0"/>
                <a:cs typeface="Times New Roman" pitchFamily="18" charset="0"/>
              </a:rPr>
              <a:t>Mondada</a:t>
            </a:r>
            <a:r>
              <a:rPr lang="fr-FR" sz="2400" dirty="0">
                <a:latin typeface="Times New Roman" pitchFamily="18" charset="0"/>
                <a:cs typeface="Times New Roman" pitchFamily="18" charset="0"/>
              </a:rPr>
              <a:t>, p63)</a:t>
            </a:r>
          </a:p>
          <a:p>
            <a:pPr algn="just">
              <a:buFont typeface="Arial" pitchFamily="34" charset="0"/>
              <a:buChar char="•"/>
            </a:pPr>
            <a:r>
              <a:rPr lang="fr-FR" sz="2400" dirty="0" smtClean="0">
                <a:latin typeface="Times New Roman" pitchFamily="18" charset="0"/>
                <a:cs typeface="Times New Roman" pitchFamily="18" charset="0"/>
              </a:rPr>
              <a:t> La </a:t>
            </a:r>
            <a:r>
              <a:rPr lang="fr-FR" sz="2400" dirty="0">
                <a:latin typeface="Times New Roman" pitchFamily="18" charset="0"/>
                <a:cs typeface="Times New Roman" pitchFamily="18" charset="0"/>
              </a:rPr>
              <a:t>transcription permet de mieux visualiser l’ensemble des échanges, le </a:t>
            </a:r>
            <a:r>
              <a:rPr lang="fr-FR" sz="2400" dirty="0" smtClean="0">
                <a:latin typeface="Times New Roman" pitchFamily="18" charset="0"/>
                <a:cs typeface="Times New Roman" pitchFamily="18" charset="0"/>
              </a:rPr>
              <a:t>déroulement </a:t>
            </a:r>
            <a:r>
              <a:rPr lang="fr-FR" sz="2400" dirty="0">
                <a:latin typeface="Times New Roman" pitchFamily="18" charset="0"/>
                <a:cs typeface="Times New Roman" pitchFamily="18" charset="0"/>
              </a:rPr>
              <a:t>de </a:t>
            </a:r>
            <a:r>
              <a:rPr lang="fr-FR" sz="2400" dirty="0" smtClean="0">
                <a:latin typeface="Times New Roman" pitchFamily="18" charset="0"/>
                <a:cs typeface="Times New Roman" pitchFamily="18" charset="0"/>
              </a:rPr>
              <a:t>l’interaction, </a:t>
            </a:r>
            <a:r>
              <a:rPr lang="fr-FR" sz="2400" dirty="0">
                <a:latin typeface="Times New Roman" pitchFamily="18" charset="0"/>
                <a:cs typeface="Times New Roman" pitchFamily="18" charset="0"/>
              </a:rPr>
              <a:t>la cohésion </a:t>
            </a:r>
            <a:r>
              <a:rPr lang="fr-FR" sz="2400" dirty="0" smtClean="0">
                <a:latin typeface="Times New Roman" pitchFamily="18" charset="0"/>
                <a:cs typeface="Times New Roman" pitchFamily="18" charset="0"/>
              </a:rPr>
              <a:t>les </a:t>
            </a:r>
            <a:r>
              <a:rPr lang="fr-FR" sz="2400" dirty="0">
                <a:latin typeface="Times New Roman" pitchFamily="18" charset="0"/>
                <a:cs typeface="Times New Roman" pitchFamily="18" charset="0"/>
              </a:rPr>
              <a:t>interruption les moments </a:t>
            </a:r>
            <a:r>
              <a:rPr lang="fr-FR" sz="2400" dirty="0" smtClean="0">
                <a:latin typeface="Times New Roman" pitchFamily="18" charset="0"/>
                <a:cs typeface="Times New Roman" pitchFamily="18" charset="0"/>
              </a:rPr>
              <a:t>forts, </a:t>
            </a:r>
            <a:r>
              <a:rPr lang="fr-FR" sz="2400" dirty="0">
                <a:latin typeface="Times New Roman" pitchFamily="18" charset="0"/>
                <a:cs typeface="Times New Roman" pitchFamily="18" charset="0"/>
              </a:rPr>
              <a:t>l’émergence de </a:t>
            </a:r>
            <a:r>
              <a:rPr lang="fr-FR" sz="2400" dirty="0" smtClean="0">
                <a:latin typeface="Times New Roman" pitchFamily="18" charset="0"/>
                <a:cs typeface="Times New Roman" pitchFamily="18" charset="0"/>
              </a:rPr>
              <a:t>sens, </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0"/>
            <a:ext cx="8501122" cy="2185214"/>
          </a:xfrm>
          <a:prstGeom prst="rect">
            <a:avLst/>
          </a:prstGeom>
        </p:spPr>
        <p:txBody>
          <a:bodyPr wrap="square">
            <a:spAutoFit/>
          </a:bodyPr>
          <a:lstStyle/>
          <a:p>
            <a:pPr algn="just"/>
            <a:r>
              <a:rPr lang="fr-FR" sz="2400" i="1" dirty="0">
                <a:latin typeface="Times New Roman" pitchFamily="18" charset="0"/>
                <a:cs typeface="Times New Roman" pitchFamily="18" charset="0"/>
              </a:rPr>
              <a:t>L’entretien relève comme toutes les pratiques langagières de la catégorie des interactions verbales, contrairement aux analystes structuralistes, le model de l’énonciation  n’st pas (A parle) ou (A parle a B) mais bien plutôt (A parle avec B) </a:t>
            </a:r>
            <a:endParaRPr lang="fr-FR" sz="2400" i="1" dirty="0" smtClean="0">
              <a:latin typeface="Times New Roman" pitchFamily="18" charset="0"/>
              <a:cs typeface="Times New Roman" pitchFamily="18" charset="0"/>
            </a:endParaRPr>
          </a:p>
          <a:p>
            <a:pPr algn="just"/>
            <a:r>
              <a:rPr lang="fr-FR" sz="2000" b="1" i="1" dirty="0" err="1" smtClean="0">
                <a:latin typeface="Times New Roman" pitchFamily="18" charset="0"/>
                <a:cs typeface="Times New Roman" pitchFamily="18" charset="0"/>
              </a:rPr>
              <a:t>Bres</a:t>
            </a:r>
            <a:r>
              <a:rPr lang="fr-FR" sz="2000" b="1" i="1" dirty="0" smtClean="0">
                <a:latin typeface="Times New Roman" pitchFamily="18" charset="0"/>
                <a:cs typeface="Times New Roman" pitchFamily="18" charset="0"/>
              </a:rPr>
              <a:t> </a:t>
            </a:r>
            <a:r>
              <a:rPr lang="fr-FR" sz="2000" b="1" i="1" dirty="0">
                <a:latin typeface="Times New Roman" pitchFamily="18" charset="0"/>
                <a:cs typeface="Times New Roman" pitchFamily="18" charset="0"/>
              </a:rPr>
              <a:t>Jacques « l’entretien et ses techniques » dans Calvet L-J et Dumont P, l’enquête sociolinguistique, l’Harmattan, paris </a:t>
            </a:r>
            <a:r>
              <a:rPr lang="fr-FR" sz="2000" b="1" i="1" dirty="0" smtClean="0">
                <a:latin typeface="Times New Roman" pitchFamily="18" charset="0"/>
                <a:cs typeface="Times New Roman" pitchFamily="18" charset="0"/>
              </a:rPr>
              <a:t>p62 </a:t>
            </a:r>
            <a:endParaRPr lang="fr-FR" sz="2000" b="1" i="1" dirty="0">
              <a:latin typeface="Times New Roman" pitchFamily="18" charset="0"/>
              <a:cs typeface="Times New Roman" pitchFamily="18" charset="0"/>
            </a:endParaRPr>
          </a:p>
        </p:txBody>
      </p:sp>
      <p:sp>
        <p:nvSpPr>
          <p:cNvPr id="5" name="Rectangle 4"/>
          <p:cNvSpPr/>
          <p:nvPr/>
        </p:nvSpPr>
        <p:spPr>
          <a:xfrm>
            <a:off x="214282" y="2714620"/>
            <a:ext cx="8643998" cy="1938992"/>
          </a:xfrm>
          <a:prstGeom prst="rect">
            <a:avLst/>
          </a:prstGeom>
        </p:spPr>
        <p:txBody>
          <a:bodyPr wrap="square">
            <a:spAutoFit/>
          </a:bodyPr>
          <a:lstStyle/>
          <a:p>
            <a:pPr algn="just"/>
            <a:r>
              <a:rPr lang="fr-FR" sz="20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Laisser </a:t>
            </a:r>
            <a:r>
              <a:rPr lang="fr-FR" sz="2400" dirty="0">
                <a:latin typeface="Times New Roman" pitchFamily="18" charset="0"/>
                <a:cs typeface="Times New Roman" pitchFamily="18" charset="0"/>
              </a:rPr>
              <a:t>aux enquêteurs la liberté de choisir </a:t>
            </a:r>
            <a:r>
              <a:rPr lang="fr-FR" sz="2400" b="1" dirty="0">
                <a:latin typeface="Times New Roman" pitchFamily="18" charset="0"/>
                <a:cs typeface="Times New Roman" pitchFamily="18" charset="0"/>
              </a:rPr>
              <a:t>les enquêtés parmi des gens de connaissance ou des gens auprès de qui ils pourraient être introduits par des gens de connaissance</a:t>
            </a:r>
            <a:r>
              <a:rPr lang="fr-FR" sz="2400" dirty="0">
                <a:latin typeface="Times New Roman" pitchFamily="18" charset="0"/>
                <a:cs typeface="Times New Roman" pitchFamily="18" charset="0"/>
              </a:rPr>
              <a:t>. La proximité sociale et la familiarité assurent en effet deux des conditions principales d’une communication « non violente »  (Bourdieu, 1993, p 1395) </a:t>
            </a:r>
          </a:p>
        </p:txBody>
      </p:sp>
      <p:sp>
        <p:nvSpPr>
          <p:cNvPr id="1025" name="Rectangle 1"/>
          <p:cNvSpPr>
            <a:spLocks noChangeArrowheads="1"/>
          </p:cNvSpPr>
          <p:nvPr/>
        </p:nvSpPr>
        <p:spPr bwMode="auto">
          <a:xfrm>
            <a:off x="0" y="4950939"/>
            <a:ext cx="9144000"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L'entretien directif  (dirigé)</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C’est une méthode de collecte de données qui implique une structure préétablie et des questions spécifiques posées par le chercheur. Voici quelques caractéristiques principales de l'entretien directif :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ox(in)">
                                      <p:cBhvr>
                                        <p:cTn id="12"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8929718"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Tx/>
              <a:buAutoNum type="arabicPeriod"/>
              <a:tabLst/>
            </a:pP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Structure rigide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L'entretien directif suit un plan prédéfini avec une liste de questions spécifiques que le chercheur pose au participant. Cela garantit une uniformité dans la collecte des données et facilite la comparaison entre les différents participants. </a:t>
            </a:r>
          </a:p>
          <a:p>
            <a:pPr marL="457200" marR="0" lvl="0" indent="-457200" algn="just" defTabSz="914400" rtl="0" eaLnBrk="1" fontAlgn="base" latinLnBrk="0" hangingPunct="1">
              <a:lnSpc>
                <a:spcPct val="100000"/>
              </a:lnSpc>
              <a:spcBef>
                <a:spcPct val="0"/>
              </a:spcBef>
              <a:spcAft>
                <a:spcPct val="0"/>
              </a:spcAft>
              <a:buClrTx/>
              <a:buSzTx/>
              <a:tabLst/>
            </a:pPr>
            <a:endPar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457200" lvl="0" indent="-457200" algn="just" fontAlgn="base">
              <a:spcBef>
                <a:spcPct val="0"/>
              </a:spcBef>
              <a:spcAft>
                <a:spcPct val="0"/>
              </a:spcAft>
            </a:pPr>
            <a:r>
              <a:rPr lang="fr-FR" sz="2200" dirty="0" smtClean="0"/>
              <a:t>	</a:t>
            </a:r>
            <a:r>
              <a:rPr lang="fr-FR" sz="2200" i="1" dirty="0" smtClean="0"/>
              <a:t>«</a:t>
            </a:r>
            <a:r>
              <a:rPr lang="fr-FR" sz="2200" i="1" dirty="0" smtClean="0">
                <a:latin typeface="Times New Roman" pitchFamily="18" charset="0"/>
                <a:cs typeface="Times New Roman" pitchFamily="18" charset="0"/>
              </a:rPr>
              <a:t>L’entretien </a:t>
            </a:r>
            <a:r>
              <a:rPr lang="fr-FR" sz="2200" i="1" dirty="0">
                <a:latin typeface="Times New Roman" pitchFamily="18" charset="0"/>
                <a:cs typeface="Times New Roman" pitchFamily="18" charset="0"/>
              </a:rPr>
              <a:t>dirigé ou directif consiste à interroger les personnes de manière un peu « rigide » à l’aide d’un questionnaire fermé où les réponses attendues ne peuvent se prêter à un grand développement. Les questions qui doivent être exemptes de toutes </a:t>
            </a:r>
            <a:r>
              <a:rPr lang="fr-FR" sz="2200" i="1" dirty="0" err="1">
                <a:latin typeface="Times New Roman" pitchFamily="18" charset="0"/>
                <a:cs typeface="Times New Roman" pitchFamily="18" charset="0"/>
              </a:rPr>
              <a:t>précatégorisations</a:t>
            </a:r>
            <a:r>
              <a:rPr lang="fr-FR" sz="2200" i="1" dirty="0">
                <a:latin typeface="Times New Roman" pitchFamily="18" charset="0"/>
                <a:cs typeface="Times New Roman" pitchFamily="18" charset="0"/>
              </a:rPr>
              <a:t> nécessitent une fine élaboration. Le traitement ici est </a:t>
            </a:r>
            <a:r>
              <a:rPr lang="fr-FR" sz="2200" i="1" dirty="0" smtClean="0">
                <a:latin typeface="Times New Roman" pitchFamily="18" charset="0"/>
                <a:cs typeface="Times New Roman" pitchFamily="18" charset="0"/>
              </a:rPr>
              <a:t>quantitatif </a:t>
            </a:r>
            <a:r>
              <a:rPr lang="fr-FR" sz="2200" dirty="0" smtClean="0">
                <a:latin typeface="Times New Roman" pitchFamily="18" charset="0"/>
                <a:cs typeface="Times New Roman" pitchFamily="18" charset="0"/>
              </a:rPr>
              <a:t>»</a:t>
            </a:r>
          </a:p>
          <a:p>
            <a:pPr marL="457200" lvl="0" indent="-457200" algn="just" fontAlgn="base">
              <a:spcBef>
                <a:spcPct val="0"/>
              </a:spcBef>
              <a:spcAft>
                <a:spcPct val="0"/>
              </a:spcAft>
            </a:pPr>
            <a:r>
              <a:rPr lang="fr-FR" sz="1400" b="1" dirty="0" smtClean="0">
                <a:latin typeface="Times New Roman" pitchFamily="18" charset="0"/>
                <a:cs typeface="Times New Roman" pitchFamily="18" charset="0"/>
              </a:rPr>
              <a:t>Cécile </a:t>
            </a:r>
            <a:r>
              <a:rPr lang="fr-FR" sz="1400" b="1" dirty="0">
                <a:latin typeface="Times New Roman" pitchFamily="18" charset="0"/>
                <a:cs typeface="Times New Roman" pitchFamily="18" charset="0"/>
              </a:rPr>
              <a:t>Canut (2004-2005), sociolinguistique et ethnographie de la communication, guide de l’enquêteur, université Montpellier 2 </a:t>
            </a:r>
            <a:endPar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4054152"/>
            <a:ext cx="9001156" cy="1446550"/>
          </a:xfrm>
          <a:prstGeom prst="rect">
            <a:avLst/>
          </a:prstGeom>
        </p:spPr>
        <p:txBody>
          <a:bodyPr wrap="square">
            <a:spAutoFit/>
          </a:bodyPr>
          <a:lstStyle/>
          <a:p>
            <a:pPr algn="just"/>
            <a:r>
              <a:rPr lang="fr-FR" sz="2200" dirty="0">
                <a:latin typeface="Times New Roman" pitchFamily="18" charset="0"/>
                <a:cs typeface="Times New Roman" pitchFamily="18" charset="0"/>
              </a:rPr>
              <a:t>2. </a:t>
            </a:r>
            <a:r>
              <a:rPr lang="fr-FR" sz="2200" b="1" dirty="0" smtClean="0">
                <a:latin typeface="Times New Roman" pitchFamily="18" charset="0"/>
                <a:cs typeface="Times New Roman" pitchFamily="18" charset="0"/>
              </a:rPr>
              <a:t>Objectifs clairs </a:t>
            </a:r>
            <a:r>
              <a:rPr lang="fr-FR" sz="2200" dirty="0" smtClean="0">
                <a:latin typeface="Times New Roman" pitchFamily="18" charset="0"/>
                <a:cs typeface="Times New Roman" pitchFamily="18" charset="0"/>
              </a:rPr>
              <a:t>: Les questions posées lors d'un entretien directif sont conçues pour atteindre des objectifs de recherche spécifiques. Le chercheur cherche à obtenir des réponses précises sur des sujets ou des thèmes déterminés à l'avance</a:t>
            </a:r>
            <a:endParaRPr lang="fr-FR" sz="2200" dirty="0">
              <a:latin typeface="Times New Roman" pitchFamily="18" charset="0"/>
              <a:cs typeface="Times New Roman" pitchFamily="18" charset="0"/>
            </a:endParaRPr>
          </a:p>
        </p:txBody>
      </p:sp>
      <p:sp>
        <p:nvSpPr>
          <p:cNvPr id="17410" name="Rectangle 2"/>
          <p:cNvSpPr>
            <a:spLocks noChangeArrowheads="1"/>
          </p:cNvSpPr>
          <p:nvPr/>
        </p:nvSpPr>
        <p:spPr bwMode="auto">
          <a:xfrm>
            <a:off x="0" y="5643578"/>
            <a:ext cx="91440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3.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Contrôle du chercheur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chercheur dirige la conversation en posant des questions spécifiques et en guidant le participant vers des réponses attendues.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0"/>
                                        </p:tgtEl>
                                        <p:attrNameLst>
                                          <p:attrName>style.visibility</p:attrName>
                                        </p:attrNameLst>
                                      </p:cBhvr>
                                      <p:to>
                                        <p:strVal val="visible"/>
                                      </p:to>
                                    </p:set>
                                    <p:animEffect transition="in" filter="box(in)">
                                      <p:cBhvr>
                                        <p:cTn id="12"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4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200055"/>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2.L'entretien semi-directif (semi-dirigé)</a:t>
            </a:r>
          </a:p>
          <a:p>
            <a:pPr marL="0" marR="0" lvl="0" indent="0" algn="just" defTabSz="914400" rtl="0" eaLnBrk="1" fontAlgn="base" latinLnBrk="0" hangingPunct="1">
              <a:lnSpc>
                <a:spcPct val="100000"/>
              </a:lnSpc>
              <a:spcBef>
                <a:spcPct val="0"/>
              </a:spcBef>
              <a:spcAft>
                <a:spcPct val="0"/>
              </a:spcAft>
              <a:buClrTx/>
              <a:buSzTx/>
              <a:buFontTx/>
              <a:buNone/>
              <a:tabLst/>
            </a:pPr>
            <a:r>
              <a:rPr lang="fr-FR" sz="2600" dirty="0" smtClean="0">
                <a:solidFill>
                  <a:srgbClr val="1C1E21"/>
                </a:solidFill>
                <a:latin typeface="Times New Roman" pitchFamily="18" charset="0"/>
                <a:ea typeface="Times New Roman" pitchFamily="18" charset="0"/>
                <a:cs typeface="Times New Roman" pitchFamily="18" charset="0"/>
              </a:rPr>
              <a:t>C’</a:t>
            </a:r>
            <a:r>
              <a:rPr kumimoji="0" lang="fr-FR" sz="26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est une méthode de collecte de données qui combine des éléments d'entretien structuré et non-directif. </a:t>
            </a:r>
            <a:endParaRPr kumimoji="0" lang="fr-FR"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8434" name="Rectangle 2"/>
          <p:cNvSpPr>
            <a:spLocks noChangeArrowheads="1"/>
          </p:cNvSpPr>
          <p:nvPr/>
        </p:nvSpPr>
        <p:spPr bwMode="auto">
          <a:xfrm>
            <a:off x="-71470" y="1556792"/>
            <a:ext cx="9144000" cy="19697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600" b="1" i="1" dirty="0">
                <a:solidFill>
                  <a:srgbClr val="1C1E21"/>
                </a:solidFill>
                <a:latin typeface="Times New Roman" pitchFamily="18" charset="0"/>
                <a:ea typeface="Times New Roman" pitchFamily="18" charset="0"/>
                <a:cs typeface="Times New Roman" pitchFamily="18" charset="0"/>
              </a:rPr>
              <a:t>« l’entretien semi directif ou semi dirigé est plus souple puisque les question peuvent donner libre court à de large développement. L’ordre des question et leur formulation même peuvent varier » </a:t>
            </a:r>
            <a:r>
              <a:rPr lang="fr-FR" sz="2600" b="1" i="1" dirty="0" smtClean="0">
                <a:solidFill>
                  <a:srgbClr val="1C1E21"/>
                </a:solidFill>
                <a:latin typeface="Times New Roman" pitchFamily="18" charset="0"/>
                <a:ea typeface="Times New Roman" pitchFamily="18" charset="0"/>
                <a:cs typeface="Times New Roman" pitchFamily="18" charset="0"/>
              </a:rPr>
              <a:t>   ( </a:t>
            </a:r>
            <a:r>
              <a:rPr lang="fr-FR" sz="2600" b="1" i="1" dirty="0">
                <a:solidFill>
                  <a:srgbClr val="1C1E21"/>
                </a:solidFill>
                <a:latin typeface="Times New Roman" pitchFamily="18" charset="0"/>
                <a:ea typeface="Times New Roman" pitchFamily="18" charset="0"/>
                <a:cs typeface="Times New Roman" pitchFamily="18" charset="0"/>
              </a:rPr>
              <a:t>Cécile Canut, 2003-2004)</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5" name="Rectangle 3"/>
          <p:cNvSpPr>
            <a:spLocks noChangeArrowheads="1"/>
          </p:cNvSpPr>
          <p:nvPr/>
        </p:nvSpPr>
        <p:spPr bwMode="auto">
          <a:xfrm>
            <a:off x="0" y="3290208"/>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fr-FR" sz="2400" dirty="0">
                <a:solidFill>
                  <a:srgbClr val="1C1E21"/>
                </a:solidFill>
                <a:latin typeface="Times New Roman" pitchFamily="18" charset="0"/>
                <a:ea typeface="Times New Roman" pitchFamily="18" charset="0"/>
                <a:cs typeface="Times New Roman" pitchFamily="18" charset="0"/>
              </a:rPr>
              <a:t>Voici quelques-unes de ses caractéristiques principales : </a:t>
            </a:r>
            <a:endParaRPr kumimoji="0" lang="fr-FR" sz="2400" b="0" i="0" u="none" strike="noStrike" cap="none" normalizeH="0" baseline="0" dirty="0" smtClean="0">
              <a:ln>
                <a:noFill/>
              </a:ln>
              <a:solidFill>
                <a:srgbClr val="1C1E21"/>
              </a:solidFill>
              <a:effectLst/>
              <a:latin typeface="inherit"/>
              <a:ea typeface="Times New Roman" pitchFamily="18" charset="0"/>
              <a:cs typeface="Segoe U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1C1E21"/>
                </a:solidFill>
                <a:effectLst/>
                <a:latin typeface="inherit"/>
                <a:ea typeface="Times New Roman" pitchFamily="18" charset="0"/>
                <a:cs typeface="Segoe UI" pitchFamily="34" charset="0"/>
              </a:rPr>
              <a:t>1. </a:t>
            </a:r>
            <a:r>
              <a:rPr lang="fr-FR" sz="2400" b="1" dirty="0" smtClean="0">
                <a:solidFill>
                  <a:srgbClr val="1C1E21"/>
                </a:solidFill>
                <a:latin typeface="Times New Roman" pitchFamily="18" charset="0"/>
                <a:ea typeface="Times New Roman" pitchFamily="18" charset="0"/>
                <a:cs typeface="Times New Roman" pitchFamily="18" charset="0"/>
              </a:rPr>
              <a:t>Guidance </a:t>
            </a:r>
            <a:r>
              <a:rPr lang="fr-FR" sz="2400" b="1" dirty="0">
                <a:solidFill>
                  <a:srgbClr val="1C1E21"/>
                </a:solidFill>
                <a:latin typeface="Times New Roman" pitchFamily="18" charset="0"/>
                <a:ea typeface="Times New Roman" pitchFamily="18" charset="0"/>
                <a:cs typeface="Times New Roman" pitchFamily="18" charset="0"/>
              </a:rPr>
              <a:t>du chercheur </a:t>
            </a:r>
            <a:r>
              <a:rPr lang="fr-FR" sz="2400" dirty="0" smtClean="0">
                <a:solidFill>
                  <a:srgbClr val="1C1E21"/>
                </a:solidFill>
                <a:latin typeface="Times New Roman" pitchFamily="18" charset="0"/>
                <a:ea typeface="Times New Roman" pitchFamily="18" charset="0"/>
                <a:cs typeface="Times New Roman" pitchFamily="18" charset="0"/>
              </a:rPr>
              <a:t>: Le </a:t>
            </a:r>
            <a:r>
              <a:rPr lang="fr-FR" sz="2400" dirty="0">
                <a:solidFill>
                  <a:srgbClr val="1C1E21"/>
                </a:solidFill>
                <a:latin typeface="Times New Roman" pitchFamily="18" charset="0"/>
                <a:ea typeface="Times New Roman" pitchFamily="18" charset="0"/>
                <a:cs typeface="Times New Roman" pitchFamily="18" charset="0"/>
              </a:rPr>
              <a:t>chercheur guide la discussion en utilisant une liste de questions préétablies. Cependant, il a la flexibilité de poser des questions ouvertes et d'explorer des sujets connexes en fonction des réponses du participant. </a:t>
            </a:r>
            <a:endParaRPr lang="fr-FR" sz="2800" dirty="0">
              <a:solidFill>
                <a:srgbClr val="1C1E21"/>
              </a:solidFill>
              <a:latin typeface="Times New Roman" pitchFamily="18" charset="0"/>
              <a:ea typeface="Times New Roman" pitchFamily="18" charset="0"/>
              <a:cs typeface="Times New Roman" pitchFamily="18" charset="0"/>
            </a:endParaRPr>
          </a:p>
        </p:txBody>
      </p:sp>
      <p:sp>
        <p:nvSpPr>
          <p:cNvPr id="7" name="Rectangle 6"/>
          <p:cNvSpPr/>
          <p:nvPr/>
        </p:nvSpPr>
        <p:spPr>
          <a:xfrm>
            <a:off x="0" y="5315724"/>
            <a:ext cx="9144000" cy="1569660"/>
          </a:xfrm>
          <a:prstGeom prst="rect">
            <a:avLst/>
          </a:prstGeom>
        </p:spPr>
        <p:txBody>
          <a:bodyPr wrap="square">
            <a:spAutoFit/>
          </a:bodyPr>
          <a:lstStyle/>
          <a:p>
            <a:pPr algn="justLow"/>
            <a:r>
              <a:rPr lang="fr-FR" sz="2400" dirty="0"/>
              <a:t>2</a:t>
            </a:r>
            <a:r>
              <a:rPr lang="fr-FR" sz="2400" b="1" dirty="0"/>
              <a:t>. </a:t>
            </a:r>
            <a:r>
              <a:rPr lang="fr-FR" sz="2400" b="1" dirty="0" smtClean="0">
                <a:solidFill>
                  <a:srgbClr val="1C1E21"/>
                </a:solidFill>
                <a:latin typeface="Times New Roman" pitchFamily="18" charset="0"/>
                <a:ea typeface="Times New Roman" pitchFamily="18" charset="0"/>
                <a:cs typeface="Times New Roman" pitchFamily="18" charset="0"/>
              </a:rPr>
              <a:t>Flexibilité </a:t>
            </a:r>
            <a:r>
              <a:rPr lang="fr-FR" sz="2400" dirty="0" smtClean="0">
                <a:solidFill>
                  <a:srgbClr val="1C1E21"/>
                </a:solidFill>
                <a:latin typeface="Times New Roman" pitchFamily="18" charset="0"/>
                <a:ea typeface="Times New Roman" pitchFamily="18" charset="0"/>
                <a:cs typeface="Times New Roman" pitchFamily="18" charset="0"/>
              </a:rPr>
              <a:t>: Bien </a:t>
            </a:r>
            <a:r>
              <a:rPr lang="fr-FR" sz="2400" dirty="0">
                <a:solidFill>
                  <a:srgbClr val="1C1E21"/>
                </a:solidFill>
                <a:latin typeface="Times New Roman" pitchFamily="18" charset="0"/>
                <a:ea typeface="Times New Roman" pitchFamily="18" charset="0"/>
                <a:cs typeface="Times New Roman" pitchFamily="18" charset="0"/>
              </a:rPr>
              <a:t>que le chercheur ait une liste de questions à suivre, il peut s'adapter aux réponses et aux besoins du participant. Cela permet d'approfondir certains sujets ou d'explorer des domaines qui pourraient ne pas être couverts par les questions </a:t>
            </a:r>
            <a:r>
              <a:rPr lang="fr-FR" sz="2400" dirty="0" smtClean="0">
                <a:solidFill>
                  <a:srgbClr val="1C1E21"/>
                </a:solidFill>
                <a:latin typeface="Times New Roman" pitchFamily="18" charset="0"/>
                <a:ea typeface="Times New Roman" pitchFamily="18" charset="0"/>
                <a:cs typeface="Times New Roman" pitchFamily="18" charset="0"/>
              </a:rPr>
              <a:t>préétablies.</a:t>
            </a:r>
            <a:endParaRPr lang="fr-FR" sz="2400" dirty="0">
              <a:solidFill>
                <a:srgbClr val="1C1E21"/>
              </a:solidFill>
              <a:latin typeface="Times New Roman" pitchFamily="18" charset="0"/>
              <a:ea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box(in)">
                                      <p:cBhvr>
                                        <p:cTn id="7" dur="500"/>
                                        <p:tgtEl>
                                          <p:spTgt spid="1843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800" dirty="0">
                <a:latin typeface="Times New Roman" pitchFamily="18" charset="0"/>
                <a:ea typeface="Calibri" pitchFamily="34" charset="0"/>
                <a:cs typeface="Times New Roman" pitchFamily="18" charset="0"/>
              </a:rPr>
              <a:t>3. </a:t>
            </a:r>
            <a:r>
              <a:rPr lang="fr-FR" sz="2800" b="1" dirty="0" smtClean="0">
                <a:latin typeface="Times New Roman" pitchFamily="18" charset="0"/>
                <a:ea typeface="Calibri" pitchFamily="34" charset="0"/>
                <a:cs typeface="Times New Roman" pitchFamily="18" charset="0"/>
              </a:rPr>
              <a:t>Objectifs </a:t>
            </a:r>
            <a:r>
              <a:rPr lang="fr-FR" sz="2800" b="1" dirty="0">
                <a:latin typeface="Times New Roman" pitchFamily="18" charset="0"/>
                <a:ea typeface="Calibri" pitchFamily="34" charset="0"/>
                <a:cs typeface="Times New Roman" pitchFamily="18" charset="0"/>
              </a:rPr>
              <a:t>clairs </a:t>
            </a:r>
            <a:r>
              <a:rPr lang="fr-FR" sz="2800" dirty="0" smtClean="0">
                <a:latin typeface="Times New Roman" pitchFamily="18" charset="0"/>
                <a:ea typeface="Calibri" pitchFamily="34" charset="0"/>
                <a:cs typeface="Times New Roman" pitchFamily="18" charset="0"/>
              </a:rPr>
              <a:t>: </a:t>
            </a:r>
            <a:r>
              <a:rPr lang="fr-FR" sz="2800" dirty="0">
                <a:latin typeface="Times New Roman" pitchFamily="18" charset="0"/>
                <a:ea typeface="Calibri" pitchFamily="34" charset="0"/>
                <a:cs typeface="Times New Roman" pitchFamily="18" charset="0"/>
              </a:rPr>
              <a:t>Malgré sa flexibilité, l'entretien semi-directif vise à atteindre des objectifs de recherche spécifiques en abordant des thèmes ou des questions prédéfinis. </a:t>
            </a:r>
          </a:p>
        </p:txBody>
      </p:sp>
      <p:sp>
        <p:nvSpPr>
          <p:cNvPr id="19458" name="Rectangle 2"/>
          <p:cNvSpPr>
            <a:spLocks noChangeArrowheads="1"/>
          </p:cNvSpPr>
          <p:nvPr/>
        </p:nvSpPr>
        <p:spPr bwMode="auto">
          <a:xfrm>
            <a:off x="0" y="1765877"/>
            <a:ext cx="91440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4.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des données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données recueillies lors d'un entretien semi-directif peuvent être analysées qualitativement pour identifier des motifs, des thèmes ou des tendances dans les réponses des participants.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59" name="Rectangle 3"/>
          <p:cNvSpPr>
            <a:spLocks noChangeArrowheads="1"/>
          </p:cNvSpPr>
          <p:nvPr/>
        </p:nvSpPr>
        <p:spPr bwMode="auto">
          <a:xfrm>
            <a:off x="0" y="413572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3.</a:t>
            </a:r>
            <a:r>
              <a:rPr kumimoji="0" lang="fr-FR" sz="2800" b="1"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a:t>
            </a:r>
            <a:r>
              <a:rPr kumimoji="0" lang="fr-FR" sz="28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L'entretien libre</a:t>
            </a:r>
            <a:r>
              <a:rPr kumimoji="0" lang="fr-FR" sz="28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également connu sous le nom d'entretien non-directif, est une méthode de collecte de données qui met l'accent sur la liberté d'expression du participant.</a:t>
            </a:r>
          </a:p>
          <a:p>
            <a:pPr marL="0" marR="0" lvl="0" indent="0" algn="just" defTabSz="914400" rtl="0" eaLnBrk="1" fontAlgn="base" latinLnBrk="0" hangingPunct="1">
              <a:lnSpc>
                <a:spcPct val="100000"/>
              </a:lnSpc>
              <a:spcBef>
                <a:spcPct val="0"/>
              </a:spcBef>
              <a:spcAft>
                <a:spcPct val="0"/>
              </a:spcAft>
              <a:buClrTx/>
              <a:buSzTx/>
              <a:buFontTx/>
              <a:buNone/>
              <a:tabLst/>
            </a:pPr>
            <a:endParaRPr lang="fr-FR" sz="2800" dirty="0">
              <a:solidFill>
                <a:srgbClr val="1C1E21"/>
              </a:solidFill>
              <a:latin typeface="Times New Roman" pitchFamily="18" charset="0"/>
              <a:ea typeface="Times New Roman" pitchFamily="18" charset="0"/>
              <a:cs typeface="Times New Roman" pitchFamily="18" charset="0"/>
            </a:endParaRPr>
          </a:p>
          <a:p>
            <a:pPr algn="just" fontAlgn="base">
              <a:spcBef>
                <a:spcPct val="0"/>
              </a:spcBef>
              <a:spcAft>
                <a:spcPct val="0"/>
              </a:spcAft>
            </a:pPr>
            <a:r>
              <a:rPr lang="fr-FR" sz="2800" dirty="0">
                <a:solidFill>
                  <a:srgbClr val="1C1E21"/>
                </a:solidFill>
                <a:latin typeface="Times New Roman" pitchFamily="18" charset="0"/>
                <a:ea typeface="Times New Roman" pitchFamily="18" charset="0"/>
                <a:cs typeface="Times New Roman" pitchFamily="18" charset="0"/>
              </a:rPr>
              <a:t>Voici ses caractéristiques principales :</a:t>
            </a:r>
            <a:endParaRPr lang="fr-FR" sz="4000"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box(in)">
                                      <p:cBhvr>
                                        <p:cTn id="7" dur="5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box(in)">
                                      <p:cBhvr>
                                        <p:cTn id="12"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800" b="1" i="1" dirty="0" smtClean="0">
                <a:latin typeface="Times New Roman" pitchFamily="18" charset="0"/>
                <a:ea typeface="Calibri" pitchFamily="34" charset="0"/>
                <a:cs typeface="Times New Roman" pitchFamily="18" charset="0"/>
              </a:rPr>
              <a:t>« l’entretien </a:t>
            </a:r>
            <a:r>
              <a:rPr lang="fr-FR" sz="2800" b="1" i="1" dirty="0">
                <a:latin typeface="Times New Roman" pitchFamily="18" charset="0"/>
                <a:ea typeface="Calibri" pitchFamily="34" charset="0"/>
                <a:cs typeface="Times New Roman" pitchFamily="18" charset="0"/>
              </a:rPr>
              <a:t>libre permet à l’enquêté de produire du discours sur le sujet de l’entretien, de le problématiser, à sa façon avec ses propres mots et à l’interroger à partir de ses propres préoccupations </a:t>
            </a:r>
            <a:r>
              <a:rPr lang="fr-FR" sz="2800" b="1" i="1" dirty="0" smtClean="0">
                <a:latin typeface="Times New Roman" pitchFamily="18" charset="0"/>
                <a:ea typeface="Calibri" pitchFamily="34" charset="0"/>
                <a:cs typeface="Times New Roman" pitchFamily="18" charset="0"/>
              </a:rPr>
              <a:t>et représentations </a:t>
            </a:r>
            <a:r>
              <a:rPr lang="fr-FR" sz="2800" dirty="0" smtClean="0">
                <a:latin typeface="Times New Roman" pitchFamily="18" charset="0"/>
                <a:ea typeface="Calibri" pitchFamily="34" charset="0"/>
                <a:cs typeface="Times New Roman" pitchFamily="18" charset="0"/>
              </a:rPr>
              <a:t>» Cécile </a:t>
            </a:r>
            <a:r>
              <a:rPr lang="fr-FR" sz="2800" dirty="0">
                <a:latin typeface="Times New Roman" pitchFamily="18" charset="0"/>
                <a:ea typeface="Calibri" pitchFamily="34" charset="0"/>
                <a:cs typeface="Times New Roman" pitchFamily="18" charset="0"/>
              </a:rPr>
              <a:t>Canut, 2003-2004 , p66) </a:t>
            </a:r>
          </a:p>
        </p:txBody>
      </p:sp>
      <p:sp>
        <p:nvSpPr>
          <p:cNvPr id="20482" name="Rectangle 2"/>
          <p:cNvSpPr>
            <a:spLocks noChangeArrowheads="1"/>
          </p:cNvSpPr>
          <p:nvPr/>
        </p:nvSpPr>
        <p:spPr bwMode="auto">
          <a:xfrm>
            <a:off x="0" y="2358559"/>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1C1E21"/>
                </a:solidFill>
                <a:effectLst/>
                <a:latin typeface="inherit" charset="0"/>
                <a:ea typeface="Times New Roman" pitchFamily="18" charset="0"/>
                <a:cs typeface="Segoe UI" pitchFamily="34" charset="0"/>
              </a:rPr>
              <a:t>1. </a:t>
            </a:r>
            <a:r>
              <a:rPr lang="fr-FR" sz="2800" b="1" dirty="0" smtClean="0">
                <a:latin typeface="Times New Roman" pitchFamily="18" charset="0"/>
                <a:ea typeface="Calibri" pitchFamily="34" charset="0"/>
                <a:cs typeface="Times New Roman" pitchFamily="18" charset="0"/>
              </a:rPr>
              <a:t>Absence </a:t>
            </a:r>
            <a:r>
              <a:rPr lang="fr-FR" sz="2800" b="1" dirty="0">
                <a:latin typeface="Times New Roman" pitchFamily="18" charset="0"/>
                <a:ea typeface="Calibri" pitchFamily="34" charset="0"/>
                <a:cs typeface="Times New Roman" pitchFamily="18" charset="0"/>
              </a:rPr>
              <a:t>de structure préétablie </a:t>
            </a:r>
            <a:r>
              <a:rPr lang="fr-FR" sz="2800" dirty="0" smtClean="0">
                <a:latin typeface="Times New Roman" pitchFamily="18" charset="0"/>
                <a:ea typeface="Calibri" pitchFamily="34" charset="0"/>
                <a:cs typeface="Times New Roman" pitchFamily="18" charset="0"/>
              </a:rPr>
              <a:t>: </a:t>
            </a:r>
            <a:r>
              <a:rPr lang="fr-FR" sz="2800" dirty="0">
                <a:latin typeface="Times New Roman" pitchFamily="18" charset="0"/>
                <a:ea typeface="Calibri" pitchFamily="34" charset="0"/>
                <a:cs typeface="Times New Roman" pitchFamily="18" charset="0"/>
              </a:rPr>
              <a:t>Contrairement à d'autres types d'entretiens où le chercheur utilise une liste de questions préétablies, l'entretien libre ne comporte pas de structure rigide. Le participant est encouragé à s'exprimer librement sur le sujet donné sans contrainte de questions spécifiques. </a:t>
            </a:r>
          </a:p>
        </p:txBody>
      </p:sp>
      <p:sp>
        <p:nvSpPr>
          <p:cNvPr id="20483" name="Rectangle 3"/>
          <p:cNvSpPr>
            <a:spLocks noChangeArrowheads="1"/>
          </p:cNvSpPr>
          <p:nvPr/>
        </p:nvSpPr>
        <p:spPr bwMode="auto">
          <a:xfrm>
            <a:off x="0" y="4611231"/>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1C1E21"/>
                </a:solidFill>
                <a:effectLst/>
                <a:latin typeface="inherit" charset="0"/>
                <a:ea typeface="Times New Roman" pitchFamily="18" charset="0"/>
                <a:cs typeface="Segoe UI" pitchFamily="34" charset="0"/>
              </a:rPr>
              <a:t>2.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Liberté d'expression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participant a la possibilité de choisir les sujets sur lesquels il souhaite s'exprimer et de développer ses idées selon ses propres perspectives. Cela permet d'explorer des aspects qui pourraient ne pas être abordés dans un cadre plus structuré.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box(in)">
                                      <p:cBhvr>
                                        <p:cTn id="7" dur="5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box(in)">
                                      <p:cBhvr>
                                        <p:cTn id="12" dur="5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5728"/>
            <a:ext cx="8929718" cy="2246769"/>
          </a:xfrm>
          <a:prstGeom prst="rect">
            <a:avLst/>
          </a:prstGeom>
        </p:spPr>
        <p:txBody>
          <a:bodyPr wrap="square">
            <a:spAutoFit/>
          </a:bodyPr>
          <a:lstStyle/>
          <a:p>
            <a:pPr algn="just"/>
            <a:r>
              <a:rPr lang="fr-FR" sz="2800" dirty="0">
                <a:latin typeface="Times New Roman" pitchFamily="18" charset="0"/>
                <a:cs typeface="Times New Roman" pitchFamily="18" charset="0"/>
              </a:rPr>
              <a:t>3. </a:t>
            </a:r>
            <a:r>
              <a:rPr lang="fr-FR" sz="2800" b="1" dirty="0" smtClean="0">
                <a:latin typeface="Times New Roman" pitchFamily="18" charset="0"/>
                <a:cs typeface="Times New Roman" pitchFamily="18" charset="0"/>
              </a:rPr>
              <a:t>Rôle du chercheur </a:t>
            </a:r>
            <a:r>
              <a:rPr lang="fr-FR" sz="2800" dirty="0" smtClean="0">
                <a:latin typeface="Times New Roman" pitchFamily="18" charset="0"/>
                <a:cs typeface="Times New Roman" pitchFamily="18" charset="0"/>
              </a:rPr>
              <a:t>:Le chercheur agit davantage comme un auditeur ou un facilitateur dans un entretien libre. Il écoute activement les réponses du participant, pose des questions de clarification si nécessaire, mais ne dirige pas la conversation dans une direction spécifique. </a:t>
            </a:r>
            <a:endParaRPr lang="fr-FR" sz="2800" dirty="0">
              <a:latin typeface="Times New Roman" pitchFamily="18" charset="0"/>
              <a:cs typeface="Times New Roman" pitchFamily="18" charset="0"/>
            </a:endParaRPr>
          </a:p>
        </p:txBody>
      </p:sp>
      <p:sp>
        <p:nvSpPr>
          <p:cNvPr id="21505" name="Rectangle 1"/>
          <p:cNvSpPr>
            <a:spLocks noChangeArrowheads="1"/>
          </p:cNvSpPr>
          <p:nvPr/>
        </p:nvSpPr>
        <p:spPr bwMode="auto">
          <a:xfrm>
            <a:off x="0" y="2928934"/>
            <a:ext cx="91440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4.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des données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 données recueillies lors d'un entretien libre peuvent être analysées qualitativement pour identifier des thèmes émergents, des modèles de pensée ou des réflexions uniques exprimées par le participant.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1459</Words>
  <Application>Microsoft Office PowerPoint</Application>
  <PresentationFormat>Affichage à l'écran (4:3)</PresentationFormat>
  <Paragraphs>215</Paragraphs>
  <Slides>21</Slides>
  <Notes>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Plan du cours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du cours</dc:title>
  <dc:creator>mr</dc:creator>
  <cp:lastModifiedBy>CSA</cp:lastModifiedBy>
  <cp:revision>18</cp:revision>
  <dcterms:created xsi:type="dcterms:W3CDTF">2024-04-22T12:24:44Z</dcterms:created>
  <dcterms:modified xsi:type="dcterms:W3CDTF">2025-04-05T11:38:02Z</dcterms:modified>
</cp:coreProperties>
</file>