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2"/>
  </p:notesMasterIdLst>
  <p:sldIdLst>
    <p:sldId id="419" r:id="rId2"/>
    <p:sldId id="420" r:id="rId3"/>
    <p:sldId id="435" r:id="rId4"/>
    <p:sldId id="436" r:id="rId5"/>
    <p:sldId id="421" r:id="rId6"/>
    <p:sldId id="422" r:id="rId7"/>
    <p:sldId id="423" r:id="rId8"/>
    <p:sldId id="424" r:id="rId9"/>
    <p:sldId id="426" r:id="rId10"/>
    <p:sldId id="438" r:id="rId11"/>
    <p:sldId id="437" r:id="rId12"/>
    <p:sldId id="427" r:id="rId13"/>
    <p:sldId id="428" r:id="rId14"/>
    <p:sldId id="429" r:id="rId15"/>
    <p:sldId id="430" r:id="rId16"/>
    <p:sldId id="431" r:id="rId17"/>
    <p:sldId id="432" r:id="rId18"/>
    <p:sldId id="433" r:id="rId19"/>
    <p:sldId id="434" r:id="rId20"/>
    <p:sldId id="439"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83425" autoAdjust="0"/>
  </p:normalViewPr>
  <p:slideViewPr>
    <p:cSldViewPr snapToGrid="0" showGuides="1">
      <p:cViewPr varScale="1">
        <p:scale>
          <a:sx n="54" d="100"/>
          <a:sy n="54" d="100"/>
        </p:scale>
        <p:origin x="-1464" y="-84"/>
      </p:cViewPr>
      <p:guideLst>
        <p:guide orient="horz" pos="2183"/>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pPr/>
              <a:t>28/11/2023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pPr/>
              <a:t>‹N°›</a:t>
            </a:fld>
            <a:endParaRPr lang="fr-FR"/>
          </a:p>
        </p:txBody>
      </p:sp>
    </p:spTree>
    <p:extLst>
      <p:ext uri="{BB962C8B-B14F-4D97-AF65-F5344CB8AC3E}">
        <p14:creationId xmlns=""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28/11/2023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94867-E5C2-4EAD-9613-D3D464AAAC64}" type="datetimeFigureOut">
              <a:rPr lang="fr-FR" smtClean="0"/>
              <a:pPr/>
              <a:t>28/11/2023</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7087AC-F73A-4C62-8BA6-A2A10B68B1EA}"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66821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36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05 :</a:t>
            </a: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TECHNIQUES ET NORMES DE RÉDACTION</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5970865"/>
          </a:xfrm>
          <a:prstGeom prst="rect">
            <a:avLst/>
          </a:prstGeom>
        </p:spPr>
        <p:txBody>
          <a:bodyPr wrap="square">
            <a:spAutoFit/>
          </a:bodyPr>
          <a:lstStyle/>
          <a:p>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8.1 Les </a:t>
            </a: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figures </a:t>
            </a:r>
            <a:endPar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r>
              <a:rPr lang="fr-FR" sz="2400" b="1" dirty="0" smtClean="0"/>
              <a:t> </a:t>
            </a:r>
            <a:r>
              <a:rPr lang="fr-FR" sz="2400" dirty="0" smtClean="0">
                <a:latin typeface="Verdana" panose="020B0604030504040204" pitchFamily="34" charset="0"/>
                <a:ea typeface="Verdana" panose="020B0604030504040204" pitchFamily="34" charset="0"/>
              </a:rPr>
              <a:t> Le </a:t>
            </a:r>
            <a:r>
              <a:rPr lang="fr-FR" sz="2400" b="1" dirty="0" smtClean="0">
                <a:latin typeface="Verdana" panose="020B0604030504040204" pitchFamily="34" charset="0"/>
                <a:ea typeface="Verdana" panose="020B0604030504040204" pitchFamily="34" charset="0"/>
              </a:rPr>
              <a:t>titre de la figure </a:t>
            </a:r>
            <a:r>
              <a:rPr lang="fr-FR" sz="2400" dirty="0" smtClean="0">
                <a:latin typeface="Verdana" panose="020B0604030504040204" pitchFamily="34" charset="0"/>
                <a:ea typeface="Verdana" panose="020B0604030504040204" pitchFamily="34" charset="0"/>
              </a:rPr>
              <a:t>doit être </a:t>
            </a:r>
            <a:r>
              <a:rPr lang="fr-FR" sz="2400" b="1" dirty="0" smtClean="0">
                <a:latin typeface="Verdana" panose="020B0604030504040204" pitchFamily="34" charset="0"/>
                <a:ea typeface="Verdana" panose="020B0604030504040204" pitchFamily="34" charset="0"/>
              </a:rPr>
              <a:t>en bas </a:t>
            </a:r>
            <a:r>
              <a:rPr lang="fr-FR" sz="2400" dirty="0" smtClean="0">
                <a:latin typeface="Verdana" panose="020B0604030504040204" pitchFamily="34" charset="0"/>
                <a:ea typeface="Verdana" panose="020B0604030504040204" pitchFamily="34" charset="0"/>
              </a:rPr>
              <a:t>de la figure, </a:t>
            </a:r>
            <a:r>
              <a:rPr lang="fr-FR" sz="2400" b="1" dirty="0" smtClean="0">
                <a:latin typeface="Verdana" panose="020B0604030504040204" pitchFamily="34" charset="0"/>
                <a:ea typeface="Verdana" panose="020B0604030504040204" pitchFamily="34" charset="0"/>
              </a:rPr>
              <a:t>Times New Roman 12</a:t>
            </a:r>
            <a:r>
              <a:rPr lang="fr-FR" sz="2400" dirty="0" smtClean="0">
                <a:latin typeface="Verdana" panose="020B0604030504040204" pitchFamily="34" charset="0"/>
                <a:ea typeface="Verdana" panose="020B0604030504040204" pitchFamily="34" charset="0"/>
              </a:rPr>
              <a:t>, bien numéroté, centré au milieu de la page.</a:t>
            </a:r>
          </a:p>
          <a:p>
            <a:endParaRPr lang="fr-FR" sz="2400" dirty="0" smtClean="0">
              <a:latin typeface="Verdana" panose="020B0604030504040204" pitchFamily="34" charset="0"/>
              <a:ea typeface="Verdana" panose="020B0604030504040204" pitchFamily="34" charset="0"/>
            </a:endParaRPr>
          </a:p>
          <a:p>
            <a:endParaRPr lang="fr-FR" sz="2400" b="1" dirty="0" smtClean="0"/>
          </a:p>
          <a:p>
            <a:endParaRPr lang="fr-FR" sz="2400" b="1" dirty="0" smtClean="0"/>
          </a:p>
          <a:p>
            <a:endParaRPr lang="fr-FR" sz="2400" b="1" dirty="0" smtClean="0"/>
          </a:p>
          <a:p>
            <a:endParaRPr lang="fr-FR" sz="2400" b="1" dirty="0" smtClean="0"/>
          </a:p>
          <a:p>
            <a:endParaRPr lang="fr-FR" sz="2400" b="1" dirty="0" smtClean="0"/>
          </a:p>
          <a:p>
            <a:endParaRPr lang="fr-FR" sz="2400" b="1" dirty="0" smtClean="0"/>
          </a:p>
          <a:p>
            <a:endParaRPr lang="fr-FR" sz="1400" b="1" dirty="0" smtClean="0"/>
          </a:p>
          <a:p>
            <a:endParaRPr lang="fr-FR" sz="2400" b="1" dirty="0" smtClean="0"/>
          </a:p>
          <a:p>
            <a:endParaRPr lang="fr-FR" sz="2400" b="1" dirty="0" smtClean="0"/>
          </a:p>
          <a:p>
            <a:endParaRPr lang="fr-FR" sz="2400" b="1" dirty="0" smtClean="0"/>
          </a:p>
          <a:p>
            <a:endParaRPr lang="fr-FR" sz="2400" b="1" dirty="0" smtClean="0"/>
          </a:p>
          <a:p>
            <a:pPr algn="ctr"/>
            <a:r>
              <a:rPr lang="fr-FR" sz="3200" b="1" dirty="0" smtClean="0">
                <a:latin typeface="Times New Roman" pitchFamily="18" charset="0"/>
                <a:cs typeface="Times New Roman" pitchFamily="18" charset="0"/>
              </a:rPr>
              <a:t>Figure II. 2 : </a:t>
            </a:r>
            <a:r>
              <a:rPr lang="fr-FR" sz="3200" dirty="0" smtClean="0">
                <a:latin typeface="Times New Roman" pitchFamily="18" charset="0"/>
                <a:cs typeface="Times New Roman" pitchFamily="18" charset="0"/>
              </a:rPr>
              <a:t>Carte de Mila.</a:t>
            </a:r>
            <a:endParaRPr lang="fr-FR" sz="3200" dirty="0" smtClean="0">
              <a:latin typeface="Times New Roman" pitchFamily="18" charset="0"/>
              <a:ea typeface="Verdana" panose="020B0604030504040204" pitchFamily="34" charset="0"/>
              <a:cs typeface="Times New Roman" pitchFamily="18" charset="0"/>
            </a:endParaRPr>
          </a:p>
        </p:txBody>
      </p:sp>
      <p:sp>
        <p:nvSpPr>
          <p:cNvPr id="8" name="Rectangle 7"/>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pic>
        <p:nvPicPr>
          <p:cNvPr id="9" name="Image 8" descr="Afficher l'image d'origine"/>
          <p:cNvPicPr/>
          <p:nvPr/>
        </p:nvPicPr>
        <p:blipFill>
          <a:blip r:embed="rId2">
            <a:lum bright="-20000" contrast="30000"/>
          </a:blip>
          <a:srcRect/>
          <a:stretch>
            <a:fillRect/>
          </a:stretch>
        </p:blipFill>
        <p:spPr bwMode="auto">
          <a:xfrm>
            <a:off x="2637692" y="2215291"/>
            <a:ext cx="6238875" cy="3798644"/>
          </a:xfrm>
          <a:prstGeom prst="rect">
            <a:avLst/>
          </a:prstGeom>
          <a:noFill/>
          <a:ln w="9525">
            <a:solidFill>
              <a:schemeClr val="tx2">
                <a:lumMod val="50000"/>
              </a:schemeClr>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4893647"/>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8.2 Les tableau </a:t>
            </a:r>
          </a:p>
          <a:p>
            <a:pPr>
              <a:buFont typeface="Wingdings" pitchFamily="2" charset="2"/>
              <a:buChar char="q"/>
            </a:pPr>
            <a:r>
              <a:rPr lang="fr-FR" sz="2400" b="1" dirty="0" smtClean="0"/>
              <a:t> </a:t>
            </a:r>
            <a:r>
              <a:rPr lang="fr-FR" sz="2400" dirty="0" smtClean="0">
                <a:latin typeface="Verdana" panose="020B0604030504040204" pitchFamily="34" charset="0"/>
                <a:ea typeface="Verdana" panose="020B0604030504040204" pitchFamily="34" charset="0"/>
              </a:rPr>
              <a:t> Le </a:t>
            </a:r>
            <a:r>
              <a:rPr lang="fr-FR" sz="2400" b="1" dirty="0" smtClean="0">
                <a:latin typeface="Verdana" panose="020B0604030504040204" pitchFamily="34" charset="0"/>
                <a:ea typeface="Verdana" panose="020B0604030504040204" pitchFamily="34" charset="0"/>
              </a:rPr>
              <a:t>titre du tableau </a:t>
            </a:r>
            <a:r>
              <a:rPr lang="fr-FR" sz="2400" dirty="0" smtClean="0">
                <a:latin typeface="Verdana" panose="020B0604030504040204" pitchFamily="34" charset="0"/>
                <a:ea typeface="Verdana" panose="020B0604030504040204" pitchFamily="34" charset="0"/>
              </a:rPr>
              <a:t>doit être </a:t>
            </a:r>
            <a:r>
              <a:rPr lang="fr-FR" sz="2400" b="1" dirty="0" smtClean="0">
                <a:latin typeface="Verdana" panose="020B0604030504040204" pitchFamily="34" charset="0"/>
                <a:ea typeface="Verdana" panose="020B0604030504040204" pitchFamily="34" charset="0"/>
              </a:rPr>
              <a:t>sur le tableau</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Times New Roman 12</a:t>
            </a:r>
            <a:r>
              <a:rPr lang="fr-FR" sz="2400" dirty="0" smtClean="0">
                <a:latin typeface="Verdana" panose="020B0604030504040204" pitchFamily="34" charset="0"/>
                <a:ea typeface="Verdana" panose="020B0604030504040204" pitchFamily="34" charset="0"/>
              </a:rPr>
              <a:t>, bien numéroté, et introduit dans le texte, </a:t>
            </a:r>
            <a:r>
              <a:rPr lang="fr-FR" sz="2400" b="1" dirty="0" smtClean="0">
                <a:latin typeface="Verdana" panose="020B0604030504040204" pitchFamily="34" charset="0"/>
                <a:ea typeface="Verdana" panose="020B0604030504040204" pitchFamily="34" charset="0"/>
              </a:rPr>
              <a:t>centré au milieu </a:t>
            </a:r>
            <a:r>
              <a:rPr lang="fr-FR" sz="2400" dirty="0" smtClean="0">
                <a:latin typeface="Verdana" panose="020B0604030504040204" pitchFamily="34" charset="0"/>
                <a:ea typeface="Verdana" panose="020B0604030504040204" pitchFamily="34" charset="0"/>
              </a:rPr>
              <a:t>de la page.</a:t>
            </a:r>
          </a:p>
          <a:p>
            <a:pPr>
              <a:buFont typeface="Wingdings" pitchFamily="2" charset="2"/>
              <a:buChar char="q"/>
            </a:pPr>
            <a:endParaRPr lang="fr-FR" sz="2400" dirty="0" smtClean="0">
              <a:latin typeface="Verdana" panose="020B0604030504040204" pitchFamily="34" charset="0"/>
              <a:ea typeface="Verdana" panose="020B0604030504040204" pitchFamily="34" charset="0"/>
            </a:endParaRPr>
          </a:p>
          <a:p>
            <a:r>
              <a:rPr lang="fr-FR" sz="2400" b="1" i="1" u="sng" dirty="0" err="1" smtClean="0">
                <a:latin typeface="Verdana" panose="020B0604030504040204" pitchFamily="34" charset="0"/>
                <a:ea typeface="Verdana" panose="020B0604030504040204" pitchFamily="34" charset="0"/>
              </a:rPr>
              <a:t>Exp</a:t>
            </a:r>
            <a:r>
              <a:rPr lang="fr-FR" sz="2400" b="1" i="1" u="sng" dirty="0" smtClean="0">
                <a:latin typeface="Verdana" panose="020B0604030504040204" pitchFamily="34" charset="0"/>
                <a:ea typeface="Verdana" panose="020B0604030504040204" pitchFamily="34" charset="0"/>
              </a:rPr>
              <a:t>:</a:t>
            </a:r>
            <a:r>
              <a:rPr lang="fr-FR" sz="2400" b="1" i="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pour une 5</a:t>
            </a:r>
            <a:r>
              <a:rPr lang="fr-FR" sz="2400" baseline="30000" dirty="0" smtClean="0">
                <a:latin typeface="Verdana" panose="020B0604030504040204" pitchFamily="34" charset="0"/>
                <a:ea typeface="Verdana" panose="020B0604030504040204" pitchFamily="34" charset="0"/>
              </a:rPr>
              <a:t>ième </a:t>
            </a:r>
            <a:r>
              <a:rPr lang="fr-FR" sz="2400" dirty="0" smtClean="0">
                <a:latin typeface="Verdana" panose="020B0604030504040204" pitchFamily="34" charset="0"/>
                <a:ea typeface="Verdana" panose="020B0604030504040204" pitchFamily="34" charset="0"/>
              </a:rPr>
              <a:t>tableau dans le chapitre II, le titre sera :  </a:t>
            </a:r>
            <a:r>
              <a:rPr lang="fr-FR" sz="2400" i="1" dirty="0" smtClean="0">
                <a:latin typeface="Verdana" panose="020B0604030504040204" pitchFamily="34" charset="0"/>
                <a:ea typeface="Verdana" panose="020B0604030504040204" pitchFamily="34" charset="0"/>
              </a:rPr>
              <a:t>Tableau II.5 :</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endParaRPr lang="fr-FR" sz="2400" dirty="0" smtClean="0"/>
          </a:p>
          <a:p>
            <a:r>
              <a:rPr lang="fr-FR" sz="2400" b="1" dirty="0" smtClean="0"/>
              <a:t> </a:t>
            </a:r>
            <a:endParaRPr lang="fr-FR" sz="2400" dirty="0" smtClean="0"/>
          </a:p>
          <a:p>
            <a:r>
              <a:rPr lang="fr-FR" sz="2400" b="1" dirty="0" smtClean="0"/>
              <a:t> </a:t>
            </a:r>
            <a:endParaRPr lang="fr-FR" sz="2400" dirty="0" smtClean="0"/>
          </a:p>
          <a:p>
            <a:pPr marL="285750" indent="-285750" algn="just">
              <a:lnSpc>
                <a:spcPct val="150000"/>
              </a:lnSpc>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pic>
        <p:nvPicPr>
          <p:cNvPr id="1026" name="Picture 2"/>
          <p:cNvPicPr>
            <a:picLocks noChangeAspect="1" noChangeArrowheads="1"/>
          </p:cNvPicPr>
          <p:nvPr/>
        </p:nvPicPr>
        <p:blipFill>
          <a:blip r:embed="rId2"/>
          <a:srcRect/>
          <a:stretch>
            <a:fillRect/>
          </a:stretch>
        </p:blipFill>
        <p:spPr bwMode="auto">
          <a:xfrm>
            <a:off x="485496" y="3881804"/>
            <a:ext cx="11274583" cy="21848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3970318"/>
          </a:xfrm>
          <a:prstGeom prst="rect">
            <a:avLst/>
          </a:prstGeom>
        </p:spPr>
        <p:txBody>
          <a:bodyPr wrap="square">
            <a:spAutoFit/>
          </a:bodyPr>
          <a:lstStyle/>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titrer et numéroter les tableaux servant à la présentation de données et résultats.</a:t>
            </a:r>
            <a:r>
              <a:rPr lang="fr-FR" sz="2400" u="sng" dirty="0" smtClean="0">
                <a:latin typeface="Verdana" panose="020B0604030504040204" pitchFamily="34" charset="0"/>
                <a:ea typeface="Verdana" panose="020B0604030504040204" pitchFamily="34" charset="0"/>
              </a:rPr>
              <a:t> Le titre doit paraître au-dessus du tableau</a:t>
            </a:r>
            <a:r>
              <a:rPr lang="fr-FR" sz="2400" dirty="0" smtClean="0">
                <a:latin typeface="Verdana" panose="020B0604030504040204" pitchFamily="34" charset="0"/>
                <a:ea typeface="Verdana" panose="020B0604030504040204" pitchFamily="34" charset="0"/>
              </a:rPr>
              <a:t>. </a:t>
            </a:r>
          </a:p>
          <a:p>
            <a:pPr algn="just">
              <a:lnSpc>
                <a:spcPct val="150000"/>
              </a:lnSpc>
            </a:pPr>
            <a:r>
              <a:rPr lang="fr-FR" sz="2400" dirty="0" smtClean="0">
                <a:latin typeface="Verdana" panose="020B0604030504040204" pitchFamily="34" charset="0"/>
                <a:ea typeface="Verdana" panose="020B0604030504040204" pitchFamily="34" charset="0"/>
              </a:rPr>
              <a:t>Exemple : Tableau 1.4 : Données et résultats pour une solution aqueuse de </a:t>
            </a:r>
            <a:r>
              <a:rPr lang="fr-FR" sz="2400" dirty="0" err="1" smtClean="0">
                <a:latin typeface="Verdana" panose="020B0604030504040204" pitchFamily="34" charset="0"/>
                <a:ea typeface="Verdana" panose="020B0604030504040204" pitchFamily="34" charset="0"/>
              </a:rPr>
              <a:t>natrosol</a:t>
            </a:r>
            <a:r>
              <a:rPr lang="fr-FR" sz="2400" dirty="0" smtClean="0">
                <a:latin typeface="Verdana" panose="020B0604030504040204" pitchFamily="34" charset="0"/>
                <a:ea typeface="Verdana" panose="020B0604030504040204" pitchFamily="34" charset="0"/>
              </a:rPr>
              <a:t> 0.8 % de concentration.</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La reproduction d’illustrations, graphiques et tableaux peut se faire par un procédé photographique ou par photocopie si la résolution de l’image est de bonne qualité. </a:t>
            </a: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6" name="Rectangle 5"/>
          <p:cNvSpPr/>
          <p:nvPr/>
        </p:nvSpPr>
        <p:spPr>
          <a:xfrm>
            <a:off x="123095" y="156560"/>
            <a:ext cx="11869615" cy="4385816"/>
          </a:xfrm>
          <a:prstGeom prst="rect">
            <a:avLst/>
          </a:prstGeom>
        </p:spPr>
        <p:txBody>
          <a:bodyPr wrap="square">
            <a:spAutoFit/>
          </a:bodyPr>
          <a:lstStyle/>
          <a:p>
            <a:pPr algn="just">
              <a:lnSpc>
                <a:spcPct val="150000"/>
              </a:lnSpc>
            </a:pPr>
            <a:endParaRPr lang="fr-FR" dirty="0" smtClean="0">
              <a:latin typeface="Verdana" panose="020B0604030504040204" pitchFamily="34" charset="0"/>
              <a:ea typeface="Verdana" panose="020B0604030504040204" pitchFamily="34" charset="0"/>
            </a:endParaRP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Lorsqu’une figure ou un tableau occupant une pleine page est présenté en travers, le haut de la feuille correspond à l’intérieur (près de la reliure) et le bas, à l’extérieur, de sorte qu’il faut tourner le document dans le sens horaire pour le lire, et non inversement. </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Dans la mesure du possible, situer les illustrations, tableaux et graphiques dans le texte là où ils interviennent, plutôt que les référer en appendice.</a:t>
            </a:r>
            <a:endParaRPr lang="fr-FR" dirty="0" smtClean="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463308"/>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0" lvl="1">
              <a:lnSpc>
                <a:spcPct val="150000"/>
              </a:lnSpc>
              <a:buSzPts val="1200"/>
            </a:pPr>
            <a:r>
              <a:rPr lang="fr-FR" sz="20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9. La typographie et la ponctuation</a:t>
            </a:r>
          </a:p>
          <a:p>
            <a:pPr marL="342900" lvl="0" indent="-342900" algn="just">
              <a:lnSpc>
                <a:spcPct val="150000"/>
              </a:lnSpc>
              <a:spcAft>
                <a:spcPts val="0"/>
              </a:spcAft>
            </a:pPr>
            <a:r>
              <a:rPr lang="fr-FR" sz="2400" dirty="0" smtClean="0">
                <a:latin typeface="Verdana" panose="020B0604030504040204" pitchFamily="34" charset="0"/>
                <a:ea typeface="Verdana" panose="020B0604030504040204" pitchFamily="34" charset="0"/>
                <a:cs typeface="Times New Roman" panose="02020603050405020304" pitchFamily="18" charset="0"/>
              </a:rPr>
              <a:t>Les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phrases se terminent par un point final</a:t>
            </a:r>
            <a:r>
              <a:rPr lang="fr-FR" sz="2400" dirty="0" smtClean="0">
                <a:latin typeface="Verdana" panose="020B0604030504040204" pitchFamily="34" charset="0"/>
                <a:ea typeface="Verdana" panose="020B0604030504040204" pitchFamily="34" charset="0"/>
                <a:cs typeface="Times New Roman" panose="02020603050405020304" pitchFamily="18" charset="0"/>
              </a:rPr>
              <a:t>, un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 d'exclamation</a:t>
            </a:r>
            <a:r>
              <a:rPr lang="fr-FR" sz="2400" dirty="0" smtClean="0">
                <a:latin typeface="Verdana" panose="020B0604030504040204" pitchFamily="34" charset="0"/>
                <a:ea typeface="Verdana" panose="020B0604030504040204" pitchFamily="34" charset="0"/>
                <a:cs typeface="Times New Roman" panose="02020603050405020304" pitchFamily="18" charset="0"/>
              </a:rPr>
              <a:t>, un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 d'interrogation </a:t>
            </a:r>
            <a:r>
              <a:rPr lang="fr-FR" sz="2400" dirty="0" smtClean="0">
                <a:latin typeface="Verdana" panose="020B0604030504040204" pitchFamily="34" charset="0"/>
                <a:ea typeface="Verdana" panose="020B0604030504040204" pitchFamily="34" charset="0"/>
                <a:cs typeface="Times New Roman" panose="02020603050405020304" pitchFamily="18" charset="0"/>
              </a:rPr>
              <a:t>ou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points de suspension</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Il n'est pas doublé après un guillemet fermant.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La </a:t>
            </a:r>
            <a:r>
              <a:rPr lang="fr-FR" sz="2400" b="1" dirty="0" smtClean="0">
                <a:latin typeface="Verdana" panose="020B0604030504040204" pitchFamily="34" charset="0"/>
                <a:ea typeface="Verdana" panose="020B0604030504040204" pitchFamily="34" charset="0"/>
                <a:cs typeface="Times New Roman" panose="02020603050405020304" pitchFamily="18" charset="0"/>
              </a:rPr>
              <a:t>virgule sépare </a:t>
            </a:r>
            <a:r>
              <a:rPr lang="fr-FR" sz="2400" dirty="0" smtClean="0">
                <a:latin typeface="Verdana" panose="020B0604030504040204" pitchFamily="34" charset="0"/>
                <a:ea typeface="Verdana" panose="020B0604030504040204" pitchFamily="34" charset="0"/>
                <a:cs typeface="Times New Roman" panose="02020603050405020304" pitchFamily="18" charset="0"/>
              </a:rPr>
              <a:t>les parties d'une phrase si elles ne sont pas déjà réunies par et, ou, ni. Elle sépare les énumérations. Pas de virgule avant une parenthèse, un tiret ou un crochet.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 point-virgule sépare différentes propositions de même nature.</a:t>
            </a:r>
          </a:p>
          <a:p>
            <a:pPr marL="285750" lvl="0" indent="-285750" algn="just">
              <a:lnSpc>
                <a:spcPct val="150000"/>
              </a:lnSpc>
              <a:spcAft>
                <a:spcPts val="0"/>
              </a:spcAft>
              <a:buSzPts val="1200"/>
              <a:buFont typeface="Wingdings" pitchFamily="2" charset="2"/>
              <a:buChar char="q"/>
            </a:pPr>
            <a:r>
              <a:rPr lang="fr-FR" sz="2400" b="1" dirty="0" smtClean="0">
                <a:latin typeface="Verdana" panose="020B0604030504040204" pitchFamily="34" charset="0"/>
                <a:ea typeface="Verdana" panose="020B0604030504040204" pitchFamily="34" charset="0"/>
                <a:cs typeface="Times New Roman" panose="02020603050405020304" pitchFamily="18" charset="0"/>
              </a:rPr>
              <a:t>Le deux-points introduit une explication, </a:t>
            </a:r>
            <a:r>
              <a:rPr lang="fr-FR" sz="2400" dirty="0" smtClean="0">
                <a:latin typeface="Verdana" panose="020B0604030504040204" pitchFamily="34" charset="0"/>
                <a:ea typeface="Verdana" panose="020B0604030504040204" pitchFamily="34" charset="0"/>
                <a:cs typeface="Times New Roman" panose="02020603050405020304" pitchFamily="18" charset="0"/>
              </a:rPr>
              <a:t>une citation, un discours, une énumération. Pas de ponctuation (sauf effet voulu) en fin de titres.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001643"/>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spcAft>
                <a:spcPts val="0"/>
              </a:spcAft>
              <a:buSzPts val="1200"/>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10. Les parenthèses et les crochets</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On laisse des espaces à l'extérieur, mais pas à l'intérieur. </a:t>
            </a:r>
            <a:r>
              <a:rPr lang="fr-FR" sz="2400" dirty="0" smtClean="0">
                <a:latin typeface="Verdana" panose="020B0604030504040204" pitchFamily="34" charset="0"/>
                <a:ea typeface="Verdana" panose="020B0604030504040204" pitchFamily="34" charset="0"/>
                <a:cs typeface="Times New Roman" panose="02020603050405020304" pitchFamily="18" charset="0"/>
              </a:rPr>
              <a:t>Exception : pas d'espace entre la parenthèse finale et la ponctuation simple qui suit.</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Les parenthèses intercalent une précision dans la phrase</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Les crochets indiquent une précision </a:t>
            </a:r>
            <a:r>
              <a:rPr lang="fr-FR" sz="2400" dirty="0" smtClean="0">
                <a:latin typeface="Verdana" panose="020B0604030504040204" pitchFamily="34" charset="0"/>
                <a:ea typeface="Verdana" panose="020B0604030504040204" pitchFamily="34" charset="0"/>
                <a:cs typeface="Times New Roman" panose="02020603050405020304" pitchFamily="18" charset="0"/>
              </a:rPr>
              <a:t>à l'intérieur d'une parenthèse ou une coupure dans une citation</a:t>
            </a:r>
            <a:r>
              <a:rPr lang="fr-FR" dirty="0" smtClean="0">
                <a:latin typeface="Verdana" panose="020B0604030504040204" pitchFamily="34" charset="0"/>
                <a:ea typeface="Verdana" panose="020B0604030504040204" pitchFamily="34" charset="0"/>
                <a:cs typeface="Times New Roman" panose="02020603050405020304" pitchFamily="18" charset="0"/>
              </a:rPr>
              <a:t>.</a:t>
            </a: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11. Les tirets</a:t>
            </a:r>
          </a:p>
          <a:p>
            <a:pPr algn="just">
              <a:lnSpc>
                <a:spcPct val="150000"/>
              </a:lnSpc>
            </a:pPr>
            <a:r>
              <a:rPr lang="fr-FR" sz="2400" dirty="0" smtClean="0">
                <a:latin typeface="Verdana" panose="020B0604030504040204" pitchFamily="34" charset="0"/>
                <a:ea typeface="Verdana" panose="020B0604030504040204" pitchFamily="34" charset="0"/>
              </a:rPr>
              <a:t>- Les </a:t>
            </a:r>
            <a:r>
              <a:rPr lang="fr-FR" sz="2400" b="1" dirty="0" err="1" smtClean="0">
                <a:latin typeface="Verdana" panose="020B0604030504040204" pitchFamily="34" charset="0"/>
                <a:ea typeface="Verdana" panose="020B0604030504040204" pitchFamily="34" charset="0"/>
              </a:rPr>
              <a:t>traits-d'union</a:t>
            </a:r>
            <a:r>
              <a:rPr lang="fr-FR" sz="2400" dirty="0" smtClean="0">
                <a:latin typeface="Verdana" panose="020B0604030504040204" pitchFamily="34" charset="0"/>
                <a:ea typeface="Verdana" panose="020B0604030504040204" pitchFamily="34" charset="0"/>
              </a:rPr>
              <a:t>, mots composés (</a:t>
            </a:r>
            <a:r>
              <a:rPr lang="fr-FR" sz="2400" b="1" dirty="0" smtClean="0">
                <a:latin typeface="Verdana" panose="020B0604030504040204" pitchFamily="34" charset="0"/>
                <a:ea typeface="Verdana" panose="020B0604030504040204" pitchFamily="34" charset="0"/>
              </a:rPr>
              <a:t>tiret court</a:t>
            </a:r>
            <a:r>
              <a:rPr lang="fr-FR" sz="2400" dirty="0" smtClean="0">
                <a:latin typeface="Verdana" panose="020B0604030504040204" pitchFamily="34" charset="0"/>
                <a:ea typeface="Verdana" panose="020B0604030504040204" pitchFamily="34" charset="0"/>
              </a:rPr>
              <a:t>) : Pas d'espace (ex. : C'est-à-dire).</a:t>
            </a:r>
          </a:p>
          <a:p>
            <a:pPr algn="just">
              <a:lnSpc>
                <a:spcPct val="150000"/>
              </a:lnSpc>
            </a:pPr>
            <a:r>
              <a:rPr lang="fr-FR" sz="2400" dirty="0" smtClean="0">
                <a:latin typeface="Verdana" panose="020B0604030504040204" pitchFamily="34" charset="0"/>
                <a:ea typeface="Verdana" panose="020B0604030504040204" pitchFamily="34" charset="0"/>
              </a:rPr>
              <a:t>- Les listes (</a:t>
            </a:r>
            <a:r>
              <a:rPr lang="fr-FR" sz="2400" b="1" dirty="0" smtClean="0">
                <a:latin typeface="Verdana" panose="020B0604030504040204" pitchFamily="34" charset="0"/>
                <a:ea typeface="Verdana" panose="020B0604030504040204" pitchFamily="34" charset="0"/>
              </a:rPr>
              <a:t>tiret moyen</a:t>
            </a:r>
            <a:r>
              <a:rPr lang="fr-FR" sz="2400" dirty="0" smtClean="0">
                <a:latin typeface="Verdana" panose="020B0604030504040204" pitchFamily="34" charset="0"/>
                <a:ea typeface="Verdana" panose="020B0604030504040204" pitchFamily="34" charset="0"/>
              </a:rPr>
              <a:t>) : une espace entre le tiret et le mot qui suit.</a:t>
            </a:r>
          </a:p>
          <a:p>
            <a:pPr algn="just">
              <a:lnSpc>
                <a:spcPct val="150000"/>
              </a:lnSpc>
            </a:pPr>
            <a:r>
              <a:rPr lang="fr-FR" sz="2400" dirty="0" smtClean="0">
                <a:latin typeface="Verdana" panose="020B0604030504040204" pitchFamily="34" charset="0"/>
                <a:ea typeface="Verdana" panose="020B0604030504040204" pitchFamily="34" charset="0"/>
              </a:rPr>
              <a:t>- Pour les listes : un point-virgule à la fin de chaque élément de la liste, un point à la fin de préférence.</a:t>
            </a:r>
          </a:p>
          <a:p>
            <a:pPr algn="just">
              <a:lnSpc>
                <a:spcPct val="150000"/>
              </a:lnSpc>
            </a:pP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Les Incises (tiret moyen) </a:t>
            </a:r>
            <a:r>
              <a:rPr lang="fr-FR" sz="2400" dirty="0" smtClean="0">
                <a:latin typeface="Verdana" panose="020B0604030504040204" pitchFamily="34" charset="0"/>
                <a:ea typeface="Verdana" panose="020B0604030504040204" pitchFamily="34" charset="0"/>
              </a:rPr>
              <a:t>: mettre une espace avant et une espace après (N.B. : en fin de phrase, le second tiret est supprimé) (</a:t>
            </a:r>
            <a:r>
              <a:rPr lang="fr-FR" sz="2400" b="1" u="sng" dirty="0" smtClean="0">
                <a:latin typeface="Verdana" panose="020B0604030504040204" pitchFamily="34" charset="0"/>
                <a:ea typeface="Verdana" panose="020B0604030504040204" pitchFamily="34" charset="0"/>
              </a:rPr>
              <a:t>Ex. </a:t>
            </a:r>
            <a:r>
              <a:rPr lang="fr-FR" sz="2400" b="1" dirty="0" smtClean="0">
                <a:latin typeface="Verdana" panose="020B0604030504040204" pitchFamily="34" charset="0"/>
                <a:ea typeface="Verdana" panose="020B0604030504040204" pitchFamily="34" charset="0"/>
              </a:rPr>
              <a:t>: Le brave homme – pas si brave que ça, il faut le dire – ne dit rien</a:t>
            </a:r>
            <a:r>
              <a:rPr lang="fr-FR" sz="2400" dirty="0" smtClean="0">
                <a:latin typeface="Verdana" panose="020B0604030504040204" pitchFamily="34" charset="0"/>
                <a:ea typeface="Verdana" panose="020B0604030504040204" pitchFamily="34" charset="0"/>
              </a:rPr>
              <a:t>).</a:t>
            </a:r>
          </a:p>
          <a:p>
            <a:pPr algn="just">
              <a:lnSpc>
                <a:spcPct val="150000"/>
              </a:lnSpc>
            </a:pPr>
            <a:r>
              <a:rPr lang="fr-FR" sz="2400" dirty="0" smtClean="0">
                <a:latin typeface="Verdana" panose="020B0604030504040204" pitchFamily="34" charset="0"/>
                <a:ea typeface="Verdana" panose="020B0604030504040204" pitchFamily="34" charset="0"/>
              </a:rPr>
              <a:t>- Dialogues (tiret long) : une espace après.</a:t>
            </a:r>
            <a:endParaRPr lang="fr-FR" sz="2400"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186309"/>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12. Les citations tronquées </a:t>
            </a:r>
            <a:r>
              <a:rPr lang="fr-FR" sz="2400" dirty="0" smtClean="0">
                <a:latin typeface="Verdana" panose="020B0604030504040204" pitchFamily="34" charset="0"/>
                <a:ea typeface="Verdana" panose="020B0604030504040204" pitchFamily="34" charset="0"/>
              </a:rPr>
              <a:t>: utiliser […].</a:t>
            </a: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13. Abréviations et acronymes </a:t>
            </a:r>
            <a:r>
              <a:rPr lang="fr-FR" sz="2400" b="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cf., ex., tél., P-S (post </a:t>
            </a:r>
            <a:r>
              <a:rPr lang="fr-FR" sz="2400" dirty="0" err="1" smtClean="0">
                <a:latin typeface="Verdana" panose="020B0604030504040204" pitchFamily="34" charset="0"/>
                <a:ea typeface="Verdana" panose="020B0604030504040204" pitchFamily="34" charset="0"/>
              </a:rPr>
              <a:t>scriptum</a:t>
            </a:r>
            <a:r>
              <a:rPr lang="fr-FR" sz="2400" dirty="0" smtClean="0">
                <a:latin typeface="Verdana" panose="020B0604030504040204" pitchFamily="34" charset="0"/>
                <a:ea typeface="Verdana" panose="020B0604030504040204" pitchFamily="34" charset="0"/>
              </a:rPr>
              <a:t>), etc. = et cetera = et </a:t>
            </a:r>
            <a:r>
              <a:rPr lang="fr-FR" sz="2400" dirty="0" err="1" smtClean="0">
                <a:latin typeface="Verdana" panose="020B0604030504040204" pitchFamily="34" charset="0"/>
                <a:ea typeface="Verdana" panose="020B0604030504040204" pitchFamily="34" charset="0"/>
              </a:rPr>
              <a:t>caetera</a:t>
            </a:r>
            <a:r>
              <a:rPr lang="fr-FR" sz="2400" dirty="0" smtClean="0">
                <a:latin typeface="Verdana" panose="020B0604030504040204" pitchFamily="34" charset="0"/>
                <a:ea typeface="Verdana" panose="020B0604030504040204" pitchFamily="34" charset="0"/>
              </a:rPr>
              <a:t>, </a:t>
            </a:r>
          </a:p>
          <a:p>
            <a:pPr marL="285750" indent="-285750" algn="just">
              <a:lnSpc>
                <a:spcPct val="200000"/>
              </a:lnSpc>
            </a:pPr>
            <a:r>
              <a:rPr lang="fr-FR" sz="2400" dirty="0" smtClean="0">
                <a:latin typeface="Verdana" panose="020B0604030504040204" pitchFamily="34" charset="0"/>
                <a:ea typeface="Verdana" panose="020B0604030504040204" pitchFamily="34" charset="0"/>
              </a:rPr>
              <a:t> - Ne pas mettre  de points de suspension après </a:t>
            </a:r>
            <a:r>
              <a:rPr lang="fr-FR" sz="2400" b="1" i="1" dirty="0" smtClean="0">
                <a:latin typeface="Verdana" panose="020B0604030504040204" pitchFamily="34" charset="0"/>
                <a:ea typeface="Verdana" panose="020B0604030504040204" pitchFamily="34" charset="0"/>
              </a:rPr>
              <a:t>etc. </a:t>
            </a:r>
          </a:p>
          <a:p>
            <a:pPr marL="285750" indent="-285750" algn="just">
              <a:lnSpc>
                <a:spcPct val="200000"/>
              </a:lnSpc>
            </a:pPr>
            <a:r>
              <a:rPr lang="fr-FR" sz="2400" dirty="0" smtClean="0">
                <a:latin typeface="Verdana" panose="020B0604030504040204" pitchFamily="34" charset="0"/>
                <a:ea typeface="Verdana" panose="020B0604030504040204" pitchFamily="34" charset="0"/>
              </a:rPr>
              <a:t> - On </a:t>
            </a:r>
            <a:r>
              <a:rPr lang="fr-FR" sz="2400" b="1" dirty="0" smtClean="0">
                <a:latin typeface="Verdana" panose="020B0604030504040204" pitchFamily="34" charset="0"/>
                <a:ea typeface="Verdana" panose="020B0604030504040204" pitchFamily="34" charset="0"/>
              </a:rPr>
              <a:t>écrit les acronymes en majuscules</a:t>
            </a:r>
            <a:r>
              <a:rPr lang="fr-FR" sz="2400" dirty="0" smtClean="0">
                <a:latin typeface="Verdana" panose="020B0604030504040204" pitchFamily="34" charset="0"/>
                <a:ea typeface="Verdana" panose="020B0604030504040204" pitchFamily="34" charset="0"/>
              </a:rPr>
              <a:t>, avec ou sans points </a:t>
            </a:r>
            <a:r>
              <a:rPr lang="fr-FR" sz="2400" i="1" dirty="0" smtClean="0">
                <a:latin typeface="Verdana" panose="020B0604030504040204" pitchFamily="34" charset="0"/>
                <a:ea typeface="Verdana" panose="020B0604030504040204" pitchFamily="34" charset="0"/>
              </a:rPr>
              <a:t>(ex : OCDE, O.C.D.E.). </a:t>
            </a:r>
            <a:r>
              <a:rPr lang="fr-FR" sz="2400" b="1" dirty="0" smtClean="0">
                <a:latin typeface="Verdana" panose="020B0604030504040204" pitchFamily="34" charset="0"/>
                <a:ea typeface="Verdana" panose="020B0604030504040204" pitchFamily="34" charset="0"/>
              </a:rPr>
              <a:t>S'ils se prononcent aisément, juste une majuscule au début </a:t>
            </a:r>
            <a:r>
              <a:rPr lang="fr-FR" sz="2400" dirty="0" smtClean="0">
                <a:latin typeface="Verdana" panose="020B0604030504040204" pitchFamily="34" charset="0"/>
                <a:ea typeface="Verdana" panose="020B0604030504040204" pitchFamily="34" charset="0"/>
              </a:rPr>
              <a:t>(</a:t>
            </a:r>
            <a:r>
              <a:rPr lang="fr-FR" sz="2400" b="1" u="sng" dirty="0" smtClean="0">
                <a:latin typeface="Verdana" panose="020B0604030504040204" pitchFamily="34" charset="0"/>
                <a:ea typeface="Verdana" panose="020B0604030504040204" pitchFamily="34" charset="0"/>
              </a:rPr>
              <a:t>Ex. </a:t>
            </a:r>
            <a:r>
              <a:rPr lang="fr-FR" sz="2400" dirty="0" smtClean="0">
                <a:latin typeface="Verdana" panose="020B0604030504040204" pitchFamily="34" charset="0"/>
                <a:ea typeface="Verdana" panose="020B0604030504040204" pitchFamily="34" charset="0"/>
              </a:rPr>
              <a:t>: Unesco, Assedic)</a:t>
            </a:r>
            <a:endParaRPr lang="fr-FR" sz="2400"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7109639"/>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14. Accents dans les titres en majuscules</a:t>
            </a:r>
          </a:p>
          <a:p>
            <a:pPr marL="342900" lvl="0" indent="-342900" algn="just">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	il est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fortement recommandé de mettre des accents dans les titres </a:t>
            </a:r>
            <a:r>
              <a:rPr lang="fr-FR" sz="2400" dirty="0" smtClean="0">
                <a:latin typeface="Verdana" panose="020B0604030504040204" pitchFamily="34" charset="0"/>
                <a:ea typeface="Verdana" panose="020B0604030504040204" pitchFamily="34" charset="0"/>
                <a:cs typeface="Times New Roman" panose="02020603050405020304" pitchFamily="18" charset="0"/>
              </a:rPr>
              <a:t>(utiliser alors l'insertion de caractères dans Word ou sélectionner dans format&gt;caractères&gt;majuscules).</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15. Énumération </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	</a:t>
            </a:r>
            <a:r>
              <a:rPr lang="fr-FR" sz="2400" dirty="0" smtClean="0">
                <a:latin typeface="Verdana" panose="020B0604030504040204" pitchFamily="34" charset="0"/>
                <a:ea typeface="Verdana" panose="020B0604030504040204" pitchFamily="34" charset="0"/>
                <a:cs typeface="Times New Roman" panose="02020603050405020304" pitchFamily="18" charset="0"/>
              </a:rPr>
              <a:t>on écrira 1er, 1re, 2e.., pour les siècles : Du Ier s. av. J.-C. au XIXe s. </a:t>
            </a:r>
            <a:r>
              <a:rPr lang="fr-FR" sz="2400" dirty="0" err="1" smtClean="0">
                <a:latin typeface="Verdana" panose="020B0604030504040204" pitchFamily="34" charset="0"/>
                <a:ea typeface="Verdana" panose="020B0604030504040204" pitchFamily="34" charset="0"/>
                <a:cs typeface="Times New Roman" panose="02020603050405020304" pitchFamily="18" charset="0"/>
              </a:rPr>
              <a:t>ap</a:t>
            </a:r>
            <a:r>
              <a:rPr lang="fr-FR" sz="2400" dirty="0" smtClean="0">
                <a:latin typeface="Verdana" panose="020B0604030504040204" pitchFamily="34" charset="0"/>
                <a:ea typeface="Verdana" panose="020B0604030504040204" pitchFamily="34" charset="0"/>
                <a:cs typeface="Times New Roman" panose="02020603050405020304" pitchFamily="18" charset="0"/>
              </a:rPr>
              <a:t>. J.-C.</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16. Noms et prénoms </a:t>
            </a:r>
          </a:p>
          <a:p>
            <a:pPr marL="342900" lvl="0" indent="-342900"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	On écrira les initiales en capitales</a:t>
            </a:r>
            <a:r>
              <a:rPr lang="fr-FR" sz="2400" dirty="0" smtClean="0">
                <a:latin typeface="Verdana" panose="020B0604030504040204" pitchFamily="34" charset="0"/>
                <a:ea typeface="Verdana" panose="020B0604030504040204" pitchFamily="34" charset="0"/>
                <a:cs typeface="Times New Roman" panose="02020603050405020304" pitchFamily="18" charset="0"/>
              </a:rPr>
              <a:t>, les prénoms en minuscules (sauf la première lettre) et les noms de préférence en capitales, les prénoms précéderont les noms.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4789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17. Majuscules:</a:t>
            </a:r>
            <a:r>
              <a:rPr lang="fr-FR" sz="2400" dirty="0" smtClean="0">
                <a:latin typeface="Verdana" panose="020B0604030504040204" pitchFamily="34" charset="0"/>
                <a:ea typeface="Verdana" panose="020B0604030504040204" pitchFamily="34" charset="0"/>
                <a:cs typeface="Times New Roman" panose="02020603050405020304" pitchFamily="18" charset="0"/>
              </a:rPr>
              <a:t>	On doit mettre une majuscule en début de phrase ou de citation, pour les patronymes, les noms de peuples, les habitants, mais une minuscule pour les noms de langue </a:t>
            </a:r>
            <a:r>
              <a:rPr lang="fr-FR" sz="2400" i="1" dirty="0" smtClean="0">
                <a:latin typeface="Verdana" panose="020B0604030504040204" pitchFamily="34" charset="0"/>
                <a:ea typeface="Verdana" panose="020B0604030504040204" pitchFamily="34" charset="0"/>
                <a:cs typeface="Times New Roman" panose="02020603050405020304" pitchFamily="18" charset="0"/>
              </a:rPr>
              <a:t>(</a:t>
            </a:r>
            <a:r>
              <a:rPr lang="fr-FR" sz="2400" b="1" u="sng" dirty="0" smtClean="0">
                <a:latin typeface="Verdana" panose="020B0604030504040204" pitchFamily="34" charset="0"/>
                <a:ea typeface="Verdana" panose="020B0604030504040204" pitchFamily="34" charset="0"/>
                <a:cs typeface="Times New Roman" panose="02020603050405020304" pitchFamily="18" charset="0"/>
              </a:rPr>
              <a:t>Ex : </a:t>
            </a:r>
            <a:r>
              <a:rPr lang="fr-FR" sz="2400" i="1" dirty="0" smtClean="0">
                <a:latin typeface="Verdana" panose="020B0604030504040204" pitchFamily="34" charset="0"/>
                <a:ea typeface="Verdana" panose="020B0604030504040204" pitchFamily="34" charset="0"/>
                <a:cs typeface="Times New Roman" panose="02020603050405020304" pitchFamily="18" charset="0"/>
              </a:rPr>
              <a:t>les Espagnols, l'espagnol (la langue)). </a:t>
            </a:r>
            <a:r>
              <a:rPr lang="fr-FR" sz="2400" dirty="0" smtClean="0">
                <a:latin typeface="Verdana" panose="020B0604030504040204" pitchFamily="34" charset="0"/>
                <a:ea typeface="Verdana" panose="020B0604030504040204" pitchFamily="34" charset="0"/>
                <a:cs typeface="Times New Roman" panose="02020603050405020304" pitchFamily="18" charset="0"/>
              </a:rPr>
              <a:t>(Ex. : Le ministre de la Culture, la Commission européenne, l'université de Toulouse, la préfecture de Haute-Savoie, les Nations unies, l'Académie de médecine mais l'académie de Versailles, etc.)</a:t>
            </a:r>
          </a:p>
          <a:p>
            <a:pPr marL="34290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18. Lignes veuves et orphelines : </a:t>
            </a:r>
            <a:r>
              <a:rPr lang="fr-FR" sz="2400" dirty="0" smtClean="0">
                <a:latin typeface="Verdana" panose="020B0604030504040204" pitchFamily="34" charset="0"/>
                <a:ea typeface="Verdana" panose="020B0604030504040204" pitchFamily="34" charset="0"/>
              </a:rPr>
              <a:t>on évite les lignes veuves (la dernière ligne d'un paragraphe apparaissant isolée en haut d'une page) et orphelines (la première ligne d'un paragraphe apparaissant isolée en bas d'une page).</a:t>
            </a:r>
            <a:endParaRPr lang="fr-FR" sz="2400"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783319"/>
            <a:ext cx="11913704" cy="5880777"/>
          </a:xfrm>
          <a:prstGeom prst="rect">
            <a:avLst/>
          </a:prstGeom>
        </p:spPr>
        <p:txBody>
          <a:bodyPr wrap="square">
            <a:spAutoFit/>
          </a:bodyPr>
          <a:lstStyle/>
          <a:p>
            <a:pPr marL="285750" lvl="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 Nombre de pages</a:t>
            </a:r>
          </a:p>
          <a:p>
            <a:pPr marL="285750" indent="-285750" algn="just">
              <a:lnSpc>
                <a:spcPct val="200000"/>
              </a:lnSpc>
            </a:pPr>
            <a:r>
              <a:rPr lang="fr-FR" sz="2400" dirty="0" smtClean="0">
                <a:latin typeface="Verdana" panose="020B0604030504040204" pitchFamily="34" charset="0"/>
                <a:ea typeface="Verdana" panose="020B0604030504040204" pitchFamily="34" charset="0"/>
              </a:rPr>
              <a:t>Le nombre préférable de pages d’un mémoire de fin d’études est  environ </a:t>
            </a:r>
            <a:r>
              <a:rPr lang="fr-FR" sz="2400" b="1" dirty="0" smtClean="0">
                <a:latin typeface="Verdana" panose="020B0604030504040204" pitchFamily="34" charset="0"/>
                <a:ea typeface="Verdana" panose="020B0604030504040204" pitchFamily="34" charset="0"/>
              </a:rPr>
              <a:t>50 à 60 pages, hors annexes</a:t>
            </a:r>
            <a:r>
              <a:rPr lang="fr-FR" sz="2400" dirty="0" smtClean="0">
                <a:latin typeface="Verdana" panose="020B0604030504040204" pitchFamily="34" charset="0"/>
                <a:ea typeface="Verdana" panose="020B0604030504040204" pitchFamily="34" charset="0"/>
              </a:rPr>
              <a:t>.</a:t>
            </a: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2. Rédaction du mémoire</a:t>
            </a:r>
            <a:endParaRPr lang="fr-FR" sz="2400" dirty="0" smtClean="0">
              <a:latin typeface="Verdana" panose="020B0604030504040204" pitchFamily="34" charset="0"/>
              <a:ea typeface="Verdana" panose="020B0604030504040204" pitchFamily="34" charset="0"/>
            </a:endParaRPr>
          </a:p>
          <a:p>
            <a:pPr marL="285750" indent="-285750" algn="just">
              <a:lnSpc>
                <a:spcPct val="200000"/>
              </a:lnSpc>
            </a:pPr>
            <a:r>
              <a:rPr lang="fr-FR" sz="2400" dirty="0" smtClean="0">
                <a:latin typeface="Verdana" panose="020B0604030504040204" pitchFamily="34" charset="0"/>
                <a:ea typeface="Verdana" panose="020B0604030504040204" pitchFamily="34" charset="0"/>
              </a:rPr>
              <a:t>Le mémoire de mastère doit être saisis sur micro-ordinateur, </a:t>
            </a:r>
            <a:r>
              <a:rPr lang="fr-FR" sz="2400" b="1" dirty="0" smtClean="0">
                <a:latin typeface="Verdana" panose="020B0604030504040204" pitchFamily="34" charset="0"/>
                <a:ea typeface="Verdana" panose="020B0604030504040204" pitchFamily="34" charset="0"/>
              </a:rPr>
              <a:t>au recto des feuilles seulement</a:t>
            </a:r>
            <a:r>
              <a:rPr lang="fr-FR" sz="2400" dirty="0" smtClean="0">
                <a:latin typeface="Verdana" panose="020B0604030504040204" pitchFamily="34" charset="0"/>
                <a:ea typeface="Verdana" panose="020B0604030504040204" pitchFamily="34" charset="0"/>
              </a:rPr>
              <a:t>, en utilisant la </a:t>
            </a:r>
            <a:r>
              <a:rPr lang="fr-FR" sz="2400" b="1" dirty="0" smtClean="0">
                <a:latin typeface="Verdana" panose="020B0604030504040204" pitchFamily="34" charset="0"/>
                <a:ea typeface="Verdana" panose="020B0604030504040204" pitchFamily="34" charset="0"/>
              </a:rPr>
              <a:t>couleur noire</a:t>
            </a:r>
            <a:r>
              <a:rPr lang="fr-FR" sz="2400" dirty="0" smtClean="0">
                <a:latin typeface="Verdana" panose="020B0604030504040204" pitchFamily="34" charset="0"/>
                <a:ea typeface="Verdana" panose="020B0604030504040204" pitchFamily="34" charset="0"/>
              </a:rPr>
              <a:t>. Tout le texte du mémoire doit être tapé en </a:t>
            </a:r>
            <a:r>
              <a:rPr lang="fr-FR" sz="2400" b="1" dirty="0" smtClean="0">
                <a:latin typeface="Verdana" panose="020B0604030504040204" pitchFamily="34" charset="0"/>
                <a:ea typeface="Verdana" panose="020B0604030504040204" pitchFamily="34" charset="0"/>
              </a:rPr>
              <a:t>interligne 1,5 </a:t>
            </a:r>
            <a:r>
              <a:rPr lang="fr-FR" sz="2400" dirty="0" smtClean="0">
                <a:latin typeface="Verdana" panose="020B0604030504040204" pitchFamily="34" charset="0"/>
                <a:ea typeface="Verdana" panose="020B0604030504040204" pitchFamily="34" charset="0"/>
              </a:rPr>
              <a:t>et imprimé sur le recto de </a:t>
            </a:r>
            <a:r>
              <a:rPr lang="fr-FR" sz="2400" b="1" dirty="0" smtClean="0">
                <a:latin typeface="Verdana" panose="020B0604030504040204" pitchFamily="34" charset="0"/>
                <a:ea typeface="Verdana" panose="020B0604030504040204" pitchFamily="34" charset="0"/>
              </a:rPr>
              <a:t>papier blanc format A4.</a:t>
            </a:r>
            <a:endParaRPr lang="fr-FR" sz="2400" dirty="0">
              <a:latin typeface="Verdana" panose="020B0604030504040204" pitchFamily="34" charset="0"/>
              <a:ea typeface="Verdana" panose="020B0604030504040204" pitchFamily="34" charset="0"/>
            </a:endParaRPr>
          </a:p>
        </p:txBody>
      </p:sp>
      <p:sp>
        <p:nvSpPr>
          <p:cNvPr id="7" name="Rectangle 6"/>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4738" y="849923"/>
            <a:ext cx="10821338" cy="5427784"/>
          </a:xfrm>
        </p:spPr>
        <p:txBody>
          <a:bodyPr>
            <a:normAutofit fontScale="25000" lnSpcReduction="20000"/>
          </a:bodyPr>
          <a:lstStyle/>
          <a:p>
            <a:pPr>
              <a:buNone/>
            </a:pPr>
            <a:r>
              <a:rPr lang="fr-FR" sz="9600" dirty="0" smtClean="0"/>
              <a:t>Le mémoire doit comprendre, dans l’ordre suivant :</a:t>
            </a:r>
          </a:p>
          <a:p>
            <a:pPr lvl="2">
              <a:buFont typeface="Wingdings" pitchFamily="2" charset="2"/>
              <a:buChar char="q"/>
            </a:pPr>
            <a:r>
              <a:rPr lang="fr-FR" sz="9600" b="1" dirty="0" smtClean="0"/>
              <a:t>Page de garde</a:t>
            </a:r>
          </a:p>
          <a:p>
            <a:pPr lvl="2">
              <a:buFont typeface="Wingdings" pitchFamily="2" charset="2"/>
              <a:buChar char="q"/>
            </a:pPr>
            <a:r>
              <a:rPr lang="fr-FR" sz="9600" b="1" dirty="0" smtClean="0"/>
              <a:t>Dédicace</a:t>
            </a:r>
          </a:p>
          <a:p>
            <a:pPr lvl="2">
              <a:buFont typeface="Wingdings" pitchFamily="2" charset="2"/>
              <a:buChar char="q"/>
            </a:pPr>
            <a:r>
              <a:rPr lang="fr-FR" sz="9600" b="1" dirty="0" smtClean="0"/>
              <a:t>Remerciement</a:t>
            </a:r>
          </a:p>
          <a:p>
            <a:pPr lvl="2">
              <a:buFont typeface="Wingdings" pitchFamily="2" charset="2"/>
              <a:buChar char="q"/>
            </a:pPr>
            <a:r>
              <a:rPr lang="fr-FR" sz="9600" b="1" dirty="0" smtClean="0"/>
              <a:t>Nomenclature</a:t>
            </a:r>
          </a:p>
          <a:p>
            <a:pPr lvl="2">
              <a:buFont typeface="Wingdings" pitchFamily="2" charset="2"/>
              <a:buChar char="q"/>
            </a:pPr>
            <a:r>
              <a:rPr lang="fr-FR" sz="9600" b="1" dirty="0" smtClean="0"/>
              <a:t>Sommaire </a:t>
            </a:r>
          </a:p>
          <a:p>
            <a:pPr lvl="2">
              <a:buFont typeface="Wingdings" pitchFamily="2" charset="2"/>
              <a:buChar char="q"/>
            </a:pPr>
            <a:r>
              <a:rPr lang="fr-FR" sz="9600" b="1" dirty="0" smtClean="0"/>
              <a:t>Liste des tableaux</a:t>
            </a:r>
          </a:p>
          <a:p>
            <a:pPr lvl="2">
              <a:buFont typeface="Wingdings" pitchFamily="2" charset="2"/>
              <a:buChar char="q"/>
            </a:pPr>
            <a:r>
              <a:rPr lang="fr-FR" sz="9600" b="1" dirty="0" smtClean="0"/>
              <a:t>Liste des figures</a:t>
            </a:r>
          </a:p>
          <a:p>
            <a:pPr lvl="2">
              <a:buFont typeface="Wingdings" pitchFamily="2" charset="2"/>
              <a:buChar char="q"/>
            </a:pPr>
            <a:r>
              <a:rPr lang="fr-FR" sz="9600" b="1" dirty="0" smtClean="0"/>
              <a:t>Résumé du travail en arabe (une page max) et en anglais (une page max)</a:t>
            </a:r>
          </a:p>
          <a:p>
            <a:pPr lvl="2">
              <a:buFont typeface="Wingdings" pitchFamily="2" charset="2"/>
              <a:buChar char="q"/>
            </a:pPr>
            <a:r>
              <a:rPr lang="fr-FR" sz="9600" b="1" dirty="0" smtClean="0"/>
              <a:t>Introduction générale</a:t>
            </a:r>
          </a:p>
          <a:p>
            <a:pPr lvl="2">
              <a:buFont typeface="Wingdings" pitchFamily="2" charset="2"/>
              <a:buChar char="q"/>
            </a:pPr>
            <a:r>
              <a:rPr lang="fr-FR" sz="9600" b="1" dirty="0" smtClean="0"/>
              <a:t>Les chapitres</a:t>
            </a:r>
          </a:p>
          <a:p>
            <a:pPr lvl="2">
              <a:buFont typeface="Wingdings" pitchFamily="2" charset="2"/>
              <a:buChar char="q"/>
            </a:pPr>
            <a:r>
              <a:rPr lang="fr-FR" sz="9600" b="1" dirty="0" smtClean="0"/>
              <a:t>Conclusion générale</a:t>
            </a:r>
          </a:p>
          <a:p>
            <a:pPr lvl="2">
              <a:buFont typeface="Wingdings" pitchFamily="2" charset="2"/>
              <a:buChar char="q"/>
            </a:pPr>
            <a:r>
              <a:rPr lang="fr-FR" sz="9600" b="1" dirty="0" smtClean="0"/>
              <a:t>Références bibliographiques</a:t>
            </a:r>
          </a:p>
          <a:p>
            <a:pPr lvl="2">
              <a:buFont typeface="Wingdings" pitchFamily="2" charset="2"/>
              <a:buChar char="q"/>
            </a:pPr>
            <a:r>
              <a:rPr lang="fr-FR" sz="9600" b="1" dirty="0" smtClean="0"/>
              <a:t>Annexes</a:t>
            </a:r>
          </a:p>
          <a:p>
            <a:pPr lvl="2">
              <a:buFont typeface="Wingdings" pitchFamily="2" charset="2"/>
              <a:buChar char="q"/>
            </a:pPr>
            <a:r>
              <a:rPr lang="fr-FR" sz="9600" b="1" dirty="0" smtClean="0"/>
              <a:t>Résumés en 3 langues </a:t>
            </a:r>
          </a:p>
          <a:p>
            <a:r>
              <a:rPr lang="fr-FR" sz="8000" dirty="0" smtClean="0"/>
              <a:t> </a:t>
            </a:r>
          </a:p>
          <a:p>
            <a:endParaRPr lang="fr-FR" dirty="0"/>
          </a:p>
        </p:txBody>
      </p:sp>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783319"/>
            <a:ext cx="11913704" cy="433965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 Les marges</a:t>
            </a:r>
            <a:endParaRPr lang="fr-FR" sz="2400" dirty="0" smtClean="0">
              <a:latin typeface="Verdana" panose="020B0604030504040204" pitchFamily="34" charset="0"/>
              <a:ea typeface="Verdana" panose="020B0604030504040204" pitchFamily="34" charset="0"/>
            </a:endParaRPr>
          </a:p>
          <a:p>
            <a:pPr lvl="1">
              <a:lnSpc>
                <a:spcPct val="200000"/>
              </a:lnSpc>
            </a:pPr>
            <a:r>
              <a:rPr lang="fr-FR" sz="2400" b="1" i="1" dirty="0" smtClean="0">
                <a:latin typeface="Verdana" panose="020B0604030504040204" pitchFamily="34" charset="0"/>
                <a:ea typeface="Verdana" panose="020B0604030504040204" pitchFamily="34" charset="0"/>
              </a:rPr>
              <a:t>Haut (2 cm)</a:t>
            </a:r>
          </a:p>
          <a:p>
            <a:pPr lvl="1">
              <a:lnSpc>
                <a:spcPct val="200000"/>
              </a:lnSpc>
            </a:pPr>
            <a:r>
              <a:rPr lang="fr-FR" sz="2400" b="1" i="1" dirty="0" smtClean="0">
                <a:latin typeface="Verdana" panose="020B0604030504040204" pitchFamily="34" charset="0"/>
                <a:ea typeface="Verdana" panose="020B0604030504040204" pitchFamily="34" charset="0"/>
              </a:rPr>
              <a:t>Bas (2.5 cm)</a:t>
            </a:r>
          </a:p>
          <a:p>
            <a:pPr lvl="1">
              <a:lnSpc>
                <a:spcPct val="200000"/>
              </a:lnSpc>
            </a:pPr>
            <a:r>
              <a:rPr lang="fr-FR" sz="2400" b="1" i="1" dirty="0" smtClean="0">
                <a:latin typeface="Verdana" panose="020B0604030504040204" pitchFamily="34" charset="0"/>
                <a:ea typeface="Verdana" panose="020B0604030504040204" pitchFamily="34" charset="0"/>
              </a:rPr>
              <a:t>Gauche (2 cm)</a:t>
            </a:r>
          </a:p>
          <a:p>
            <a:pPr lvl="1">
              <a:lnSpc>
                <a:spcPct val="200000"/>
              </a:lnSpc>
            </a:pPr>
            <a:r>
              <a:rPr lang="fr-FR" sz="2400" b="1" i="1" dirty="0" smtClean="0">
                <a:latin typeface="Verdana" panose="020B0604030504040204" pitchFamily="34" charset="0"/>
                <a:ea typeface="Verdana" panose="020B0604030504040204" pitchFamily="34" charset="0"/>
              </a:rPr>
              <a:t>Droite (2 cm)</a:t>
            </a:r>
          </a:p>
          <a:p>
            <a:pPr lvl="1">
              <a:lnSpc>
                <a:spcPct val="200000"/>
              </a:lnSpc>
            </a:pPr>
            <a:r>
              <a:rPr lang="fr-FR" sz="2400" b="1" i="1" dirty="0" smtClean="0">
                <a:latin typeface="Verdana" panose="020B0604030504040204" pitchFamily="34" charset="0"/>
                <a:ea typeface="Verdana" panose="020B0604030504040204" pitchFamily="34" charset="0"/>
              </a:rPr>
              <a:t>Reliure (1.5 cm gauche)</a:t>
            </a:r>
            <a:endParaRPr lang="fr-FR" sz="2400" dirty="0">
              <a:latin typeface="Verdana" panose="020B0604030504040204" pitchFamily="34" charset="0"/>
              <a:ea typeface="Verdana" panose="020B0604030504040204" pitchFamily="34" charset="0"/>
            </a:endParaRPr>
          </a:p>
        </p:txBody>
      </p:sp>
      <p:sp>
        <p:nvSpPr>
          <p:cNvPr id="5" name="Rectangle 4"/>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783319"/>
            <a:ext cx="11913704" cy="5262979"/>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4. La police utilisée</a:t>
            </a:r>
          </a:p>
          <a:p>
            <a:pPr>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 Tous le texte doit être écrit en </a:t>
            </a:r>
            <a:r>
              <a:rPr lang="fr-FR" sz="2400" b="1" dirty="0" smtClean="0">
                <a:latin typeface="Verdana" panose="020B0604030504040204" pitchFamily="34" charset="0"/>
                <a:ea typeface="Verdana" panose="020B0604030504040204" pitchFamily="34" charset="0"/>
              </a:rPr>
              <a:t>Times New Roman</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12 pts</a:t>
            </a:r>
            <a:r>
              <a:rPr lang="fr-FR" sz="2400" dirty="0" smtClean="0">
                <a:latin typeface="Verdana" panose="020B0604030504040204" pitchFamily="34" charset="0"/>
                <a:ea typeface="Verdana" panose="020B0604030504040204" pitchFamily="34" charset="0"/>
              </a:rPr>
              <a:t>, justifié à gauche et à droite et </a:t>
            </a:r>
            <a:r>
              <a:rPr lang="fr-FR" sz="2400" b="1" dirty="0" smtClean="0">
                <a:latin typeface="Verdana" panose="020B0604030504040204" pitchFamily="34" charset="0"/>
                <a:ea typeface="Verdana" panose="020B0604030504040204" pitchFamily="34" charset="0"/>
              </a:rPr>
              <a:t>Interligne 1.5</a:t>
            </a:r>
            <a:r>
              <a:rPr lang="fr-FR" sz="2400" dirty="0" smtClean="0">
                <a:latin typeface="Verdana" panose="020B0604030504040204" pitchFamily="34" charset="0"/>
                <a:ea typeface="Verdana" panose="020B0604030504040204" pitchFamily="34" charset="0"/>
              </a:rPr>
              <a:t>. et</a:t>
            </a:r>
            <a:r>
              <a:rPr lang="fr-FR" sz="2400" b="1" dirty="0" smtClean="0">
                <a:latin typeface="Verdana" panose="020B0604030504040204" pitchFamily="34" charset="0"/>
                <a:ea typeface="Verdana" panose="020B0604030504040204" pitchFamily="34" charset="0"/>
              </a:rPr>
              <a:t> 14 </a:t>
            </a:r>
            <a:r>
              <a:rPr lang="fr-FR" sz="2400" dirty="0" smtClean="0">
                <a:latin typeface="Verdana" panose="020B0604030504040204" pitchFamily="34" charset="0"/>
                <a:ea typeface="Verdana" panose="020B0604030504040204" pitchFamily="34" charset="0"/>
              </a:rPr>
              <a:t>pour la rédaction </a:t>
            </a:r>
            <a:r>
              <a:rPr lang="fr-FR" sz="2400" b="1" dirty="0" smtClean="0">
                <a:latin typeface="Verdana" panose="020B0604030504040204" pitchFamily="34" charset="0"/>
                <a:ea typeface="Verdana" panose="020B0604030504040204" pitchFamily="34" charset="0"/>
              </a:rPr>
              <a:t>en Arabe</a:t>
            </a:r>
            <a:r>
              <a:rPr lang="fr-FR" sz="2400" dirty="0" smtClean="0">
                <a:latin typeface="Verdana" panose="020B0604030504040204" pitchFamily="34" charset="0"/>
                <a:ea typeface="Verdana" panose="020B0604030504040204" pitchFamily="34" charset="0"/>
              </a:rPr>
              <a:t>. </a:t>
            </a:r>
          </a:p>
          <a:p>
            <a:pPr>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 Les </a:t>
            </a:r>
            <a:r>
              <a:rPr lang="fr-FR" sz="2400" b="1" dirty="0" smtClean="0">
                <a:latin typeface="Verdana" panose="020B0604030504040204" pitchFamily="34" charset="0"/>
                <a:ea typeface="Verdana" panose="020B0604030504040204" pitchFamily="34" charset="0"/>
              </a:rPr>
              <a:t>grands titres </a:t>
            </a:r>
            <a:r>
              <a:rPr lang="fr-FR" sz="2400" dirty="0" smtClean="0">
                <a:latin typeface="Verdana" panose="020B0604030504040204" pitchFamily="34" charset="0"/>
                <a:ea typeface="Verdana" panose="020B0604030504040204" pitchFamily="34" charset="0"/>
              </a:rPr>
              <a:t>en Times New Roman </a:t>
            </a:r>
            <a:r>
              <a:rPr lang="fr-FR" sz="2400" b="1" dirty="0" smtClean="0">
                <a:latin typeface="Verdana" panose="020B0604030504040204" pitchFamily="34" charset="0"/>
                <a:ea typeface="Verdana" panose="020B0604030504040204" pitchFamily="34" charset="0"/>
              </a:rPr>
              <a:t>14 gras</a:t>
            </a:r>
            <a:r>
              <a:rPr lang="fr-FR" sz="2400" dirty="0" smtClean="0">
                <a:latin typeface="Verdana" panose="020B0604030504040204" pitchFamily="34" charset="0"/>
                <a:ea typeface="Verdana" panose="020B0604030504040204" pitchFamily="34" charset="0"/>
              </a:rPr>
              <a:t>, les sous-titres en 12 gras. En </a:t>
            </a:r>
            <a:r>
              <a:rPr lang="fr-FR" sz="2400" b="1" dirty="0" smtClean="0">
                <a:latin typeface="Verdana" panose="020B0604030504040204" pitchFamily="34" charset="0"/>
                <a:ea typeface="Verdana" panose="020B0604030504040204" pitchFamily="34" charset="0"/>
              </a:rPr>
              <a:t>papier blanc format A4.</a:t>
            </a:r>
            <a:endParaRPr lang="fr-FR" sz="2400" dirty="0" smtClean="0">
              <a:latin typeface="Verdana" panose="020B0604030504040204" pitchFamily="34" charset="0"/>
              <a:ea typeface="Verdana" panose="020B0604030504040204" pitchFamily="34" charset="0"/>
            </a:endParaRPr>
          </a:p>
          <a:p>
            <a:pPr>
              <a:lnSpc>
                <a:spcPct val="150000"/>
              </a:lnSpc>
              <a:buFont typeface="Wingdings" pitchFamily="2" charset="2"/>
              <a:buChar char="q"/>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pPr>
            <a:r>
              <a:rPr lang="fr-FR" sz="2400" b="1" dirty="0" smtClean="0">
                <a:solidFill>
                  <a:srgbClr val="C00000"/>
                </a:solidFill>
                <a:latin typeface="Verdana" panose="020B0604030504040204" pitchFamily="34" charset="0"/>
                <a:ea typeface="Verdana" panose="020B0604030504040204" pitchFamily="34" charset="0"/>
              </a:rPr>
              <a:t>Note. Le Time New roman est le plus utilisé car il est le plus visible sur papier.</a:t>
            </a:r>
            <a:endParaRPr lang="fr-FR" sz="2400" b="1" dirty="0">
              <a:solidFill>
                <a:srgbClr val="C00000"/>
              </a:solidFill>
              <a:latin typeface="Verdana" panose="020B0604030504040204" pitchFamily="34" charset="0"/>
              <a:ea typeface="Verdana" panose="020B0604030504040204" pitchFamily="34" charset="0"/>
            </a:endParaRPr>
          </a:p>
        </p:txBody>
      </p:sp>
      <p:sp>
        <p:nvSpPr>
          <p:cNvPr id="5" name="Rectangle 4"/>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341632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5. Les équations</a:t>
            </a: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Les </a:t>
            </a:r>
            <a:r>
              <a:rPr lang="fr-FR" sz="2400" b="1" dirty="0" smtClean="0">
                <a:latin typeface="Verdana" panose="020B0604030504040204" pitchFamily="34" charset="0"/>
                <a:ea typeface="Verdana" panose="020B0604030504040204" pitchFamily="34" charset="0"/>
              </a:rPr>
              <a:t>équations</a:t>
            </a:r>
            <a:r>
              <a:rPr lang="fr-FR" sz="2400" dirty="0" smtClean="0">
                <a:latin typeface="Verdana" panose="020B0604030504040204" pitchFamily="34" charset="0"/>
                <a:ea typeface="Verdana" panose="020B0604030504040204" pitchFamily="34" charset="0"/>
              </a:rPr>
              <a:t> doivent être écrites en utilisant </a:t>
            </a:r>
            <a:r>
              <a:rPr lang="fr-FR" sz="2400" b="1" dirty="0" smtClean="0">
                <a:latin typeface="Verdana" panose="020B0604030504040204" pitchFamily="34" charset="0"/>
                <a:ea typeface="Verdana" panose="020B0604030504040204" pitchFamily="34" charset="0"/>
              </a:rPr>
              <a:t>un éditeur d’équations</a:t>
            </a:r>
            <a:r>
              <a:rPr lang="fr-FR" sz="2400" dirty="0" smtClean="0">
                <a:latin typeface="Verdana" panose="020B0604030504040204" pitchFamily="34" charset="0"/>
                <a:ea typeface="Verdana" panose="020B0604030504040204" pitchFamily="34" charset="0"/>
              </a:rPr>
              <a:t>.</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On doit également numéroté les équations.</a:t>
            </a:r>
          </a:p>
          <a:p>
            <a:pPr marL="285750" indent="-285750" algn="just">
              <a:lnSpc>
                <a:spcPct val="150000"/>
              </a:lnSpc>
              <a:buFont typeface="Wingdings" pitchFamily="2" charset="2"/>
              <a:buChar char="q"/>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1638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6385" name="Object 1"/>
          <p:cNvGraphicFramePr>
            <a:graphicFrameLocks noChangeAspect="1"/>
          </p:cNvGraphicFramePr>
          <p:nvPr/>
        </p:nvGraphicFramePr>
        <p:xfrm>
          <a:off x="3587260" y="3130061"/>
          <a:ext cx="6286805" cy="1899139"/>
        </p:xfrm>
        <a:graphic>
          <a:graphicData uri="http://schemas.openxmlformats.org/presentationml/2006/ole">
            <p:oleObj spid="_x0000_s16385" name="Équation" r:id="rId3" imgW="2743200" imgH="838200" progId="Equation.3">
              <p:embed/>
            </p:oleObj>
          </a:graphicData>
        </a:graphic>
      </p:graphicFrame>
      <p:sp>
        <p:nvSpPr>
          <p:cNvPr id="7" name="Rectangle 6">
            <a:extLst>
              <a:ext uri="{FF2B5EF4-FFF2-40B4-BE49-F238E27FC236}">
                <a16:creationId xmlns="" xmlns:a16="http://schemas.microsoft.com/office/drawing/2014/main" id="{C322EE6E-FBF7-49F7-ACC3-EDAAB63211D6}"/>
              </a:ext>
            </a:extLst>
          </p:cNvPr>
          <p:cNvSpPr/>
          <p:nvPr/>
        </p:nvSpPr>
        <p:spPr>
          <a:xfrm>
            <a:off x="10336696" y="3590993"/>
            <a:ext cx="1075719" cy="1200329"/>
          </a:xfrm>
          <a:prstGeom prst="rect">
            <a:avLst/>
          </a:prstGeom>
        </p:spPr>
        <p:txBody>
          <a:bodyPr wrap="square">
            <a:spAutoFit/>
          </a:bodyPr>
          <a:lstStyle/>
          <a:p>
            <a:pPr marL="285750" indent="-285750" algn="just">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(1)</a:t>
            </a: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6186309"/>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6. Page de garde</a:t>
            </a:r>
          </a:p>
          <a:p>
            <a:pPr algn="just">
              <a:lnSpc>
                <a:spcPct val="150000"/>
              </a:lnSpc>
            </a:pPr>
            <a:r>
              <a:rPr lang="fr-FR" sz="2400" dirty="0" smtClean="0">
                <a:latin typeface="Verdana" panose="020B0604030504040204" pitchFamily="34" charset="0"/>
                <a:ea typeface="Verdana" panose="020B0604030504040204" pitchFamily="34" charset="0"/>
              </a:rPr>
              <a:t>Cette page </a:t>
            </a:r>
            <a:r>
              <a:rPr lang="fr-FR" sz="2400" b="1" dirty="0" smtClean="0">
                <a:latin typeface="Verdana" panose="020B0604030504040204" pitchFamily="34" charset="0"/>
                <a:ea typeface="Verdana" panose="020B0604030504040204" pitchFamily="34" charset="0"/>
              </a:rPr>
              <a:t>contient dans l’ordre</a:t>
            </a:r>
            <a:r>
              <a:rPr lang="fr-FR" sz="2400" dirty="0" smtClean="0">
                <a:latin typeface="Verdana" panose="020B0604030504040204" pitchFamily="34" charset="0"/>
                <a:ea typeface="Verdana" panose="020B0604030504040204" pitchFamily="34" charset="0"/>
              </a:rPr>
              <a:t>, à partir du haut et sans aucun soulignement :</a:t>
            </a:r>
          </a:p>
          <a:p>
            <a:pPr algn="just">
              <a:lnSpc>
                <a:spcPct val="150000"/>
              </a:lnSpc>
            </a:pPr>
            <a:r>
              <a:rPr lang="fr-FR" sz="2400" dirty="0" smtClean="0">
                <a:latin typeface="Verdana" panose="020B0604030504040204" pitchFamily="34" charset="0"/>
                <a:ea typeface="Verdana" panose="020B0604030504040204" pitchFamily="34" charset="0"/>
              </a:rPr>
              <a:t>-Le </a:t>
            </a:r>
            <a:r>
              <a:rPr lang="fr-FR" sz="2400" b="1" dirty="0" smtClean="0">
                <a:solidFill>
                  <a:srgbClr val="7030A0"/>
                </a:solidFill>
                <a:latin typeface="Verdana" panose="020B0604030504040204" pitchFamily="34" charset="0"/>
                <a:ea typeface="Verdana" panose="020B0604030504040204" pitchFamily="34" charset="0"/>
              </a:rPr>
              <a:t>nom de l’université </a:t>
            </a:r>
            <a:r>
              <a:rPr lang="fr-FR" sz="2400" dirty="0" smtClean="0">
                <a:latin typeface="Verdana" panose="020B0604030504040204" pitchFamily="34" charset="0"/>
                <a:ea typeface="Verdana" panose="020B0604030504040204" pitchFamily="34" charset="0"/>
              </a:rPr>
              <a:t>et de la Faculté, soit : CENTRE UNIVERSIATIRE ABDELHAFID BOUSSOUF MILA </a:t>
            </a:r>
            <a:r>
              <a:rPr lang="fr-FR" sz="2400" b="1" dirty="0" smtClean="0">
                <a:solidFill>
                  <a:srgbClr val="7030A0"/>
                </a:solidFill>
                <a:latin typeface="Verdana" panose="020B0604030504040204" pitchFamily="34" charset="0"/>
                <a:ea typeface="Verdana" panose="020B0604030504040204" pitchFamily="34" charset="0"/>
              </a:rPr>
              <a:t>(police Times new Roman 14 gras)</a:t>
            </a:r>
          </a:p>
          <a:p>
            <a:pPr algn="just">
              <a:lnSpc>
                <a:spcPct val="150000"/>
              </a:lnSpc>
            </a:pPr>
            <a:r>
              <a:rPr lang="fr-FR" sz="2400" dirty="0" smtClean="0">
                <a:latin typeface="Verdana" panose="020B0604030504040204" pitchFamily="34" charset="0"/>
                <a:ea typeface="Verdana" panose="020B0604030504040204" pitchFamily="34" charset="0"/>
              </a:rPr>
              <a:t>-</a:t>
            </a:r>
            <a:r>
              <a:rPr lang="fr-FR" sz="2400" b="1" dirty="0" smtClean="0">
                <a:solidFill>
                  <a:srgbClr val="7030A0"/>
                </a:solidFill>
                <a:latin typeface="Verdana" panose="020B0604030504040204" pitchFamily="34" charset="0"/>
                <a:ea typeface="Verdana" panose="020B0604030504040204" pitchFamily="34" charset="0"/>
              </a:rPr>
              <a:t>Faculté </a:t>
            </a:r>
            <a:r>
              <a:rPr lang="fr-FR" sz="2400" dirty="0" smtClean="0">
                <a:latin typeface="Verdana" panose="020B0604030504040204" pitchFamily="34" charset="0"/>
                <a:ea typeface="Verdana" panose="020B0604030504040204" pitchFamily="34" charset="0"/>
              </a:rPr>
              <a:t>des Sciences et Technologies </a:t>
            </a:r>
            <a:r>
              <a:rPr lang="fr-FR" sz="2400" b="1" dirty="0" smtClean="0">
                <a:solidFill>
                  <a:srgbClr val="7030A0"/>
                </a:solidFill>
                <a:latin typeface="Verdana" panose="020B0604030504040204" pitchFamily="34" charset="0"/>
                <a:ea typeface="Verdana" panose="020B0604030504040204" pitchFamily="34" charset="0"/>
              </a:rPr>
              <a:t>(police Arial 12 en gras)</a:t>
            </a:r>
          </a:p>
          <a:p>
            <a:pPr algn="just">
              <a:lnSpc>
                <a:spcPct val="150000"/>
              </a:lnSpc>
            </a:pPr>
            <a:r>
              <a:rPr lang="fr-FR" sz="2400" dirty="0" smtClean="0">
                <a:latin typeface="Verdana" panose="020B0604030504040204" pitchFamily="34" charset="0"/>
                <a:ea typeface="Verdana" panose="020B0604030504040204" pitchFamily="34" charset="0"/>
              </a:rPr>
              <a:t>-</a:t>
            </a:r>
            <a:r>
              <a:rPr lang="fr-FR" sz="2400" b="1" dirty="0" smtClean="0">
                <a:latin typeface="Verdana" panose="020B0604030504040204" pitchFamily="34" charset="0"/>
                <a:ea typeface="Verdana" panose="020B0604030504040204" pitchFamily="34" charset="0"/>
              </a:rPr>
              <a:t>L’une des deux mentions </a:t>
            </a:r>
            <a:r>
              <a:rPr lang="fr-FR" sz="2400" dirty="0" smtClean="0">
                <a:latin typeface="Verdana" panose="020B0604030504040204" pitchFamily="34" charset="0"/>
                <a:ea typeface="Verdana" panose="020B0604030504040204" pitchFamily="34" charset="0"/>
              </a:rPr>
              <a:t>suivantes, avec la spécialité appropriée :</a:t>
            </a:r>
          </a:p>
          <a:p>
            <a:pPr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MEMOIRE DE MASTER (Arial 18 en gras)</a:t>
            </a:r>
          </a:p>
          <a:p>
            <a:pPr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en Electromécanique (Arial 12)</a:t>
            </a:r>
          </a:p>
          <a:p>
            <a:pPr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Spécialité : Structures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6740307"/>
          </a:xfrm>
          <a:prstGeom prst="rect">
            <a:avLst/>
          </a:prstGeom>
        </p:spPr>
        <p:txBody>
          <a:bodyPr wrap="square">
            <a:spAutoFit/>
          </a:bodyPr>
          <a:lstStyle/>
          <a:p>
            <a:pPr algn="just"/>
            <a:r>
              <a:rPr lang="fr-FR" sz="2400" dirty="0" smtClean="0">
                <a:latin typeface="Verdana" panose="020B0604030504040204" pitchFamily="34" charset="0"/>
                <a:ea typeface="Verdana" panose="020B0604030504040204" pitchFamily="34" charset="0"/>
              </a:rPr>
              <a:t>Le </a:t>
            </a:r>
            <a:r>
              <a:rPr lang="fr-FR" sz="2400" b="1" dirty="0" smtClean="0">
                <a:latin typeface="Verdana" panose="020B0604030504040204" pitchFamily="34" charset="0"/>
                <a:ea typeface="Verdana" panose="020B0604030504040204" pitchFamily="34" charset="0"/>
              </a:rPr>
              <a:t>titre du mémoire </a:t>
            </a:r>
            <a:r>
              <a:rPr lang="fr-FR" sz="2400" dirty="0" smtClean="0">
                <a:latin typeface="Verdana" panose="020B0604030504040204" pitchFamily="34" charset="0"/>
                <a:ea typeface="Verdana" panose="020B0604030504040204" pitchFamily="34" charset="0"/>
              </a:rPr>
              <a:t>ou de la thèse, en majuscules, à double interlignes ; s’il y a sous-titre, le placer quelques lignes au-dessous du titre, en minuscules et à simples interligne.</a:t>
            </a:r>
          </a:p>
          <a:p>
            <a:pPr>
              <a:lnSpc>
                <a:spcPct val="150000"/>
              </a:lnSpc>
              <a:spcAft>
                <a:spcPts val="0"/>
              </a:spcAft>
            </a:pPr>
            <a:r>
              <a:rPr lang="fr-FR"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Centrer les prénoms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(en minuscules) et nom (en majuscules) du candidat (Times new Roman 14 en gras).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La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liste des membres composant le jury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du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candidat</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doit figurer trois interlignes au bas de la mention spécifiant la spécialité. Un membre du jury doit être identifié par l’initiale de son prénom (en majuscule) suivi de son nom (en majuscules), son grade universitaire, sa structure de rattachement, sa qualité de jury.</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lieu et la date de la soutenance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centré (mois et année) :</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ctr">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Mila, Juin 2020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6186309"/>
          </a:xfrm>
          <a:prstGeom prst="rect">
            <a:avLst/>
          </a:prstGeom>
        </p:spPr>
        <p:txBody>
          <a:bodyPr wrap="square">
            <a:spAutoFit/>
          </a:bodyPr>
          <a:lstStyle/>
          <a:p>
            <a:pPr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7. La pagination </a:t>
            </a:r>
          </a:p>
          <a:p>
            <a:pPr marL="285750" indent="-285750" algn="just">
              <a:lnSpc>
                <a:spcPct val="200000"/>
              </a:lnSpc>
              <a:spcAft>
                <a:spcPts val="0"/>
              </a:spcAft>
              <a:buFont typeface="Wingdings" pitchFamily="2" charset="2"/>
              <a:buChar char="q"/>
            </a:pPr>
            <a:r>
              <a:rPr lang="fr-FR" sz="2400" b="1" dirty="0" smtClean="0">
                <a:latin typeface="Verdana" panose="020B0604030504040204" pitchFamily="34" charset="0"/>
                <a:ea typeface="Verdana" panose="020B0604030504040204" pitchFamily="34" charset="0"/>
                <a:cs typeface="Times New Roman" panose="02020603050405020304" pitchFamily="18" charset="0"/>
              </a:rPr>
              <a:t>Numéroter</a:t>
            </a:r>
            <a:r>
              <a:rPr lang="fr-FR" sz="2400" dirty="0" smtClean="0">
                <a:latin typeface="Verdana" panose="020B0604030504040204" pitchFamily="34" charset="0"/>
                <a:ea typeface="Verdana" panose="020B0604030504040204" pitchFamily="34" charset="0"/>
                <a:cs typeface="Times New Roman" panose="02020603050405020304" pitchFamily="18" charset="0"/>
              </a:rPr>
              <a:t> les pages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dans le </a:t>
            </a:r>
            <a:r>
              <a:rPr lang="fr-FR" sz="2400" b="1" dirty="0" smtClean="0">
                <a:latin typeface="Verdana" panose="020B0604030504040204" pitchFamily="34" charset="0"/>
                <a:ea typeface="Verdana" panose="020B0604030504040204" pitchFamily="34" charset="0"/>
                <a:cs typeface="Times New Roman" panose="02020603050405020304" pitchFamily="18" charset="0"/>
              </a:rPr>
              <a:t>centre du bas de la page</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p>
          <a:p>
            <a:pPr marL="285750" indent="-285750" algn="just">
              <a:lnSpc>
                <a:spcPct val="200000"/>
              </a:lnSpc>
              <a:buFont typeface="Wingdings" pitchFamily="2" charset="2"/>
              <a:buChar char="q"/>
            </a:pPr>
            <a:r>
              <a:rPr lang="fr-FR" sz="2400" b="1" dirty="0" smtClean="0">
                <a:latin typeface="Verdana" panose="020B0604030504040204" pitchFamily="34" charset="0"/>
                <a:ea typeface="Verdana" panose="020B0604030504040204" pitchFamily="34" charset="0"/>
              </a:rPr>
              <a:t>Les </a:t>
            </a:r>
            <a:r>
              <a:rPr lang="fr-FR" sz="2400" b="1" dirty="0" smtClean="0">
                <a:latin typeface="Verdana" panose="020B0604030504040204" pitchFamily="34" charset="0"/>
                <a:ea typeface="Verdana" panose="020B0604030504040204" pitchFamily="34" charset="0"/>
              </a:rPr>
              <a:t>pages du mémoire </a:t>
            </a:r>
            <a:r>
              <a:rPr lang="fr-FR" sz="2400" dirty="0" smtClean="0">
                <a:latin typeface="Verdana" panose="020B0604030504040204" pitchFamily="34" charset="0"/>
                <a:ea typeface="Verdana" panose="020B0604030504040204" pitchFamily="34" charset="0"/>
              </a:rPr>
              <a:t>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(1, 2, 3, etc.), </a:t>
            </a:r>
            <a:r>
              <a:rPr lang="fr-FR" sz="2400" b="1" dirty="0" smtClean="0">
                <a:latin typeface="Verdana" panose="020B0604030504040204" pitchFamily="34" charset="0"/>
                <a:ea typeface="Verdana" panose="020B0604030504040204" pitchFamily="34" charset="0"/>
              </a:rPr>
              <a:t>sauf la page de garde.</a:t>
            </a:r>
          </a:p>
          <a:p>
            <a:pPr marL="285750" indent="-285750" algn="just">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Les pages du sommaire, liste des tableau, des figures, etc. 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(I, II, III, etc.), sauf les pages des chapitres.</a:t>
            </a: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C322EE6E-FBF7-49F7-ACC3-EDAAB63211D6}"/>
              </a:ext>
            </a:extLst>
          </p:cNvPr>
          <p:cNvSpPr/>
          <p:nvPr/>
        </p:nvSpPr>
        <p:spPr>
          <a:xfrm>
            <a:off x="139148" y="677809"/>
            <a:ext cx="11913704" cy="6186309"/>
          </a:xfrm>
          <a:prstGeom prst="rect">
            <a:avLst/>
          </a:prstGeom>
        </p:spPr>
        <p:txBody>
          <a:bodyPr wrap="square">
            <a:spAutoFit/>
          </a:bodyPr>
          <a:lstStyle/>
          <a:p>
            <a:pPr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Les illustrations les graphiques, les figures et tableaux</a:t>
            </a:r>
          </a:p>
          <a:p>
            <a:pPr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On appel ‘figures’ toutes illustrations (dessins, schémas, photographies …) et les graphiques (courbes de variation de paramètres …).</a:t>
            </a:r>
          </a:p>
          <a:p>
            <a:pPr>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Donner un titre à chaque figure et les numéroter de façon continue pour chaque chapitre. </a:t>
            </a:r>
            <a:r>
              <a:rPr lang="fr-FR" sz="2400" u="sng" dirty="0" smtClean="0">
                <a:latin typeface="Verdana" panose="020B0604030504040204" pitchFamily="34" charset="0"/>
                <a:ea typeface="Verdana" panose="020B0604030504040204" pitchFamily="34" charset="0"/>
                <a:cs typeface="Times New Roman" panose="02020603050405020304" pitchFamily="18" charset="0"/>
              </a:rPr>
              <a:t>Le titre de chaque figure doit paraître en dessous de chaque figure. </a:t>
            </a:r>
          </a:p>
          <a:p>
            <a:pPr>
              <a:lnSpc>
                <a:spcPct val="150000"/>
              </a:lnSpc>
            </a:pPr>
            <a:r>
              <a:rPr lang="fr-FR" sz="2400" b="1" i="1" u="sng" dirty="0" err="1" smtClean="0">
                <a:latin typeface="Verdana" panose="020B0604030504040204" pitchFamily="34" charset="0"/>
                <a:ea typeface="Verdana" panose="020B0604030504040204" pitchFamily="34" charset="0"/>
              </a:rPr>
              <a:t>Exp</a:t>
            </a:r>
            <a:r>
              <a:rPr lang="fr-FR" sz="2400" b="1" i="1" u="sng" dirty="0" smtClean="0">
                <a:latin typeface="Verdana" panose="020B0604030504040204" pitchFamily="34" charset="0"/>
                <a:ea typeface="Verdana" panose="020B0604030504040204" pitchFamily="34" charset="0"/>
              </a:rPr>
              <a:t>:</a:t>
            </a:r>
            <a:r>
              <a:rPr lang="fr-FR" sz="2400" b="1" i="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pour une 5</a:t>
            </a:r>
            <a:r>
              <a:rPr lang="fr-FR" sz="2400" baseline="30000" dirty="0" smtClean="0">
                <a:latin typeface="Verdana" panose="020B0604030504040204" pitchFamily="34" charset="0"/>
                <a:ea typeface="Verdana" panose="020B0604030504040204" pitchFamily="34" charset="0"/>
              </a:rPr>
              <a:t>ième </a:t>
            </a:r>
            <a:r>
              <a:rPr lang="fr-FR" sz="2400" dirty="0" smtClean="0">
                <a:latin typeface="Verdana" panose="020B0604030504040204" pitchFamily="34" charset="0"/>
                <a:ea typeface="Verdana" panose="020B0604030504040204" pitchFamily="34" charset="0"/>
              </a:rPr>
              <a:t>figure dans le chapitre II, le titre sera :  </a:t>
            </a:r>
            <a:r>
              <a:rPr lang="fr-FR" sz="2400" i="1" dirty="0" smtClean="0">
                <a:latin typeface="Verdana" panose="020B0604030504040204" pitchFamily="34" charset="0"/>
                <a:ea typeface="Verdana" panose="020B0604030504040204" pitchFamily="34" charset="0"/>
              </a:rPr>
              <a:t>Figure II.5 : Schéma du montage par exemple.</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2231</TotalTime>
  <Words>1352</Words>
  <Application>Microsoft Office PowerPoint</Application>
  <PresentationFormat>Personnalisé</PresentationFormat>
  <Paragraphs>149</Paragraphs>
  <Slides>20</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2" baseType="lpstr">
      <vt:lpstr>Solstice</vt:lpstr>
      <vt:lpstr>Microsoft Éditeur d'équations 3.0</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User</cp:lastModifiedBy>
  <cp:revision>226</cp:revision>
  <dcterms:created xsi:type="dcterms:W3CDTF">2018-10-25T16:10:57Z</dcterms:created>
  <dcterms:modified xsi:type="dcterms:W3CDTF">2023-11-28T11:16:38Z</dcterms:modified>
</cp:coreProperties>
</file>