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54" y="-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11/23/2021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uvelles-esthetiques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productions-animales.org/article/view/2319" TargetMode="External"/><Relationship Id="rId2" Type="http://schemas.openxmlformats.org/officeDocument/2006/relationships/hyperlink" Target="http://doi.org/10.4000/insaniyat.1363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tero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ndeley.com/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Gill Sans MT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57905" y="285750"/>
            <a:ext cx="10321270" cy="646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sz="1600" b="1"/>
              <a:t>République Algérienne Démocratique et Populaire</a:t>
            </a:r>
          </a:p>
          <a:p>
            <a:pPr algn="ctr"/>
            <a:r>
              <a:rPr lang="fr-FR" sz="1600" b="1"/>
              <a:t> Ministère de l’Enseignement Supérieur</a:t>
            </a:r>
            <a:endParaRPr lang="fr-FR" sz="800"/>
          </a:p>
          <a:p>
            <a:pPr algn="ctr" eaLnBrk="0" hangingPunct="0"/>
            <a:r>
              <a:rPr lang="fr-FR" sz="1600" b="1"/>
              <a:t>et de la Recherche Scientifique </a:t>
            </a:r>
          </a:p>
          <a:p>
            <a:pPr algn="ctr" eaLnBrk="0" hangingPunct="0"/>
            <a:endParaRPr lang="fr-FR" sz="1600" b="1"/>
          </a:p>
          <a:p>
            <a:pPr algn="ctr" eaLnBrk="0" hangingPunct="0"/>
            <a:r>
              <a:rPr lang="fr-FR" sz="1600" b="1"/>
              <a:t>Centre Universitaire Abdelhafid BOUSSOUF - Mila</a:t>
            </a:r>
            <a:endParaRPr lang="fr-FR" sz="800"/>
          </a:p>
          <a:p>
            <a:pPr algn="ctr" eaLnBrk="0" hangingPunct="0"/>
            <a:endParaRPr lang="fr-FR" b="1"/>
          </a:p>
          <a:p>
            <a:pPr algn="ctr" eaLnBrk="0" hangingPunct="0"/>
            <a:r>
              <a:rPr lang="fr-FR" b="1"/>
              <a:t>Institut des sciences et technologies</a:t>
            </a:r>
          </a:p>
          <a:p>
            <a:pPr algn="ctr" eaLnBrk="0" hangingPunct="0"/>
            <a:endParaRPr lang="fr-FR" sz="800"/>
          </a:p>
          <a:p>
            <a:pPr algn="ctr" eaLnBrk="0" hangingPunct="0"/>
            <a:r>
              <a:rPr lang="fr-FR" b="1"/>
              <a:t>Département de génie mécanique et électromécanique</a:t>
            </a:r>
          </a:p>
          <a:p>
            <a:pPr algn="ctr" eaLnBrk="0" hangingPunct="0"/>
            <a:endParaRPr lang="fr-FR" b="1"/>
          </a:p>
          <a:p>
            <a:pPr algn="ctr" eaLnBrk="0" hangingPunct="0"/>
            <a:endParaRPr lang="fr-FR" b="1"/>
          </a:p>
          <a:p>
            <a:pPr algn="ctr" eaLnBrk="0" hangingPunct="0"/>
            <a:endParaRPr lang="fr-FR" sz="800"/>
          </a:p>
          <a:p>
            <a:pPr algn="ctr" eaLnBrk="0" hangingPunct="0"/>
            <a:endParaRPr lang="fr-FR" sz="800"/>
          </a:p>
          <a:p>
            <a:pPr algn="ctr" eaLnBrk="0" hangingPunct="0"/>
            <a:r>
              <a:rPr lang="fr-FR" sz="4000" b="1"/>
              <a:t>  Recherche documentaire et </a:t>
            </a:r>
          </a:p>
          <a:p>
            <a:pPr algn="ctr" eaLnBrk="0" hangingPunct="0"/>
            <a:r>
              <a:rPr lang="fr-FR" sz="4000" b="1"/>
              <a:t>   conception du mémoire</a:t>
            </a:r>
            <a:endParaRPr lang="fr-FR" sz="800"/>
          </a:p>
          <a:p>
            <a:pPr algn="ctr" eaLnBrk="0" hangingPunct="0"/>
            <a:endParaRPr lang="fr-FR" sz="2000" b="1"/>
          </a:p>
          <a:p>
            <a:pPr algn="ctr" eaLnBrk="0" hangingPunct="0"/>
            <a:endParaRPr lang="fr-FR" sz="2000" b="1"/>
          </a:p>
          <a:p>
            <a:pPr algn="ctr" eaLnBrk="0" hangingPunct="0"/>
            <a:r>
              <a:rPr lang="fr-FR" sz="2000" b="1"/>
              <a:t>Dr. B. SMAANI</a:t>
            </a:r>
          </a:p>
          <a:p>
            <a:pPr algn="ctr" eaLnBrk="0" hangingPunct="0"/>
            <a:r>
              <a:rPr lang="fr-FR" sz="2000" b="1"/>
              <a:t>Maitre conférences /B</a:t>
            </a:r>
          </a:p>
          <a:p>
            <a:pPr algn="ctr" eaLnBrk="0" hangingPunct="0"/>
            <a:endParaRPr lang="fr-FR" sz="2000" b="1"/>
          </a:p>
          <a:p>
            <a:pPr algn="ctr" eaLnBrk="0" hangingPunct="0"/>
            <a:endParaRPr lang="fr-FR" sz="2000" b="1"/>
          </a:p>
          <a:p>
            <a:pPr algn="ctr" eaLnBrk="0" hangingPunct="0"/>
            <a:r>
              <a:rPr lang="fr-FR" sz="2000" b="1"/>
              <a:t>       Année universitaire : 2021/2022</a:t>
            </a:r>
            <a:endParaRPr lang="fr-FR"/>
          </a:p>
        </p:txBody>
      </p:sp>
      <p:pic>
        <p:nvPicPr>
          <p:cNvPr id="8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47112" y="785814"/>
            <a:ext cx="129015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1080" y="785814"/>
            <a:ext cx="129015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19992"/>
            <a:ext cx="11718925" cy="6201057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 algn="just">
              <a:spcBef>
                <a:spcPts val="1175"/>
              </a:spcBef>
            </a:pP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Pourquoi citer ses sources</a:t>
            </a:r>
            <a:r>
              <a:rPr sz="2400" b="1" spc="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?</a:t>
            </a:r>
            <a:endParaRPr sz="2400" b="1">
              <a:latin typeface="Verdana"/>
              <a:cs typeface="Verdana"/>
            </a:endParaRPr>
          </a:p>
          <a:p>
            <a:pPr marL="355600" marR="6985" indent="-343535" algn="just">
              <a:buFont typeface="Symbol"/>
              <a:buChar char=""/>
              <a:tabLst>
                <a:tab pos="356235" algn="l"/>
              </a:tabLst>
            </a:pPr>
            <a:r>
              <a:rPr sz="2400" b="1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4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respect des droits d’auteur </a:t>
            </a:r>
            <a:r>
              <a:rPr sz="240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:</a:t>
            </a:r>
            <a:r>
              <a:rPr sz="2400" dirty="0">
                <a:solidFill>
                  <a:srgbClr val="CC0066"/>
                </a:solidFill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développement d’une </a:t>
            </a:r>
            <a:r>
              <a:rPr sz="2400" dirty="0">
                <a:latin typeface="Verdana"/>
                <a:cs typeface="Verdana"/>
              </a:rPr>
              <a:t>idée </a:t>
            </a:r>
            <a:r>
              <a:rPr sz="2400" spc="-5" dirty="0">
                <a:latin typeface="Verdana"/>
                <a:cs typeface="Verdana"/>
              </a:rPr>
              <a:t>ou d’une recherche </a:t>
            </a:r>
            <a:r>
              <a:rPr sz="2400" dirty="0">
                <a:latin typeface="Verdana"/>
                <a:cs typeface="Verdana"/>
              </a:rPr>
              <a:t>se fonde  </a:t>
            </a:r>
            <a:r>
              <a:rPr sz="2400" spc="-5" dirty="0">
                <a:latin typeface="Verdana"/>
                <a:cs typeface="Verdana"/>
              </a:rPr>
              <a:t>toujours sur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dirty="0">
                <a:latin typeface="Verdana"/>
                <a:cs typeface="Verdana"/>
              </a:rPr>
              <a:t>réflexions </a:t>
            </a:r>
            <a:r>
              <a:rPr sz="2400" spc="-5" dirty="0">
                <a:latin typeface="Verdana"/>
                <a:cs typeface="Verdana"/>
              </a:rPr>
              <a:t>ou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15" dirty="0">
                <a:latin typeface="Verdana"/>
                <a:cs typeface="Verdana"/>
              </a:rPr>
              <a:t>travaux </a:t>
            </a:r>
            <a:r>
              <a:rPr sz="2400" spc="-5" dirty="0">
                <a:latin typeface="Verdana"/>
                <a:cs typeface="Verdana"/>
              </a:rPr>
              <a:t>antérieurs, c’est pourquoi </a:t>
            </a:r>
            <a:r>
              <a:rPr sz="2400" spc="5" dirty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est obligatoire de citer </a:t>
            </a:r>
            <a:r>
              <a:rPr sz="2400" dirty="0">
                <a:latin typeface="Verdana"/>
                <a:cs typeface="Verdana"/>
              </a:rPr>
              <a:t>ses  </a:t>
            </a:r>
            <a:r>
              <a:rPr sz="2400" spc="-5" dirty="0">
                <a:latin typeface="Verdana"/>
                <a:cs typeface="Verdana"/>
              </a:rPr>
              <a:t>sources. </a:t>
            </a:r>
            <a:r>
              <a:rPr sz="2400" dirty="0">
                <a:latin typeface="Verdana"/>
                <a:cs typeface="Verdana"/>
              </a:rPr>
              <a:t>Sans </a:t>
            </a:r>
            <a:r>
              <a:rPr sz="2400" spc="-5" dirty="0">
                <a:latin typeface="Verdana"/>
                <a:cs typeface="Verdana"/>
              </a:rPr>
              <a:t>cette étape,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15" dirty="0">
                <a:latin typeface="Verdana"/>
                <a:cs typeface="Verdana"/>
              </a:rPr>
              <a:t>travail </a:t>
            </a:r>
            <a:r>
              <a:rPr sz="2400" dirty="0">
                <a:latin typeface="Verdana"/>
                <a:cs typeface="Verdana"/>
              </a:rPr>
              <a:t>final </a:t>
            </a:r>
            <a:r>
              <a:rPr sz="2400" spc="-5" dirty="0">
                <a:latin typeface="Verdana"/>
                <a:cs typeface="Verdana"/>
              </a:rPr>
              <a:t>peut être considéré </a:t>
            </a:r>
            <a:r>
              <a:rPr sz="2400" dirty="0">
                <a:latin typeface="Verdana"/>
                <a:cs typeface="Verdana"/>
              </a:rPr>
              <a:t>comme</a:t>
            </a:r>
            <a:r>
              <a:rPr sz="2400" spc="9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plagiat.</a:t>
            </a:r>
            <a:endParaRPr sz="2400">
              <a:latin typeface="Verdana"/>
              <a:cs typeface="Verdana"/>
            </a:endParaRPr>
          </a:p>
          <a:p>
            <a:pPr marL="355600" marR="5080" indent="-343535" algn="just">
              <a:buFont typeface="Symbol"/>
              <a:buChar char=""/>
              <a:tabLst>
                <a:tab pos="356235" algn="l"/>
              </a:tabLst>
            </a:pPr>
            <a:r>
              <a:rPr sz="2400" b="1" spc="-1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Valoriser </a:t>
            </a:r>
            <a:r>
              <a:rPr sz="2400" b="1" spc="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400" b="1" spc="-1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travail </a:t>
            </a:r>
            <a:r>
              <a:rPr sz="2400" b="1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final </a:t>
            </a:r>
            <a:r>
              <a:rPr sz="240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:</a:t>
            </a:r>
            <a:r>
              <a:rPr sz="2400" dirty="0">
                <a:solidFill>
                  <a:srgbClr val="CC0066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avoir </a:t>
            </a:r>
            <a:r>
              <a:rPr sz="2400" spc="-5" dirty="0">
                <a:latin typeface="Verdana"/>
                <a:cs typeface="Verdana"/>
              </a:rPr>
              <a:t>recours </a:t>
            </a:r>
            <a:r>
              <a:rPr sz="2400" dirty="0">
                <a:latin typeface="Verdana"/>
                <a:cs typeface="Verdana"/>
              </a:rPr>
              <a:t>à des </a:t>
            </a:r>
            <a:r>
              <a:rPr sz="2400" spc="-5" dirty="0">
                <a:latin typeface="Verdana"/>
                <a:cs typeface="Verdana"/>
              </a:rPr>
              <a:t>sources </a:t>
            </a:r>
            <a:r>
              <a:rPr sz="2400" dirty="0">
                <a:latin typeface="Verdana"/>
                <a:cs typeface="Verdana"/>
              </a:rPr>
              <a:t>extérieures permet </a:t>
            </a:r>
            <a:r>
              <a:rPr sz="2400" spc="-5" dirty="0">
                <a:latin typeface="Verdana"/>
                <a:cs typeface="Verdana"/>
              </a:rPr>
              <a:t>d’appuyer et </a:t>
            </a:r>
            <a:r>
              <a:rPr sz="2400" dirty="0">
                <a:latin typeface="Verdana"/>
                <a:cs typeface="Verdana"/>
              </a:rPr>
              <a:t>d’illustrer  </a:t>
            </a:r>
            <a:r>
              <a:rPr sz="2400" spc="-5" dirty="0">
                <a:latin typeface="Verdana"/>
                <a:cs typeface="Verdana"/>
              </a:rPr>
              <a:t>ses </a:t>
            </a:r>
            <a:r>
              <a:rPr sz="2400" dirty="0">
                <a:latin typeface="Verdana"/>
                <a:cs typeface="Verdana"/>
              </a:rPr>
              <a:t>réflexions </a:t>
            </a:r>
            <a:r>
              <a:rPr sz="2400" spc="-5" dirty="0">
                <a:latin typeface="Verdana"/>
                <a:cs typeface="Verdana"/>
              </a:rPr>
              <a:t>tout en </a:t>
            </a:r>
            <a:r>
              <a:rPr sz="2400" dirty="0">
                <a:latin typeface="Verdana"/>
                <a:cs typeface="Verdana"/>
              </a:rPr>
              <a:t>confrontant </a:t>
            </a:r>
            <a:r>
              <a:rPr sz="2400" spc="-5" dirty="0">
                <a:latin typeface="Verdana"/>
                <a:cs typeface="Verdana"/>
              </a:rPr>
              <a:t>ses idées </a:t>
            </a:r>
            <a:r>
              <a:rPr sz="2400" dirty="0">
                <a:latin typeface="Verdana"/>
                <a:cs typeface="Verdana"/>
              </a:rPr>
              <a:t>à celles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autres. Citer ses sources prouve alors  l’exactitude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propos </a:t>
            </a:r>
            <a:r>
              <a:rPr sz="2400" spc="-10" dirty="0">
                <a:latin typeface="Verdana"/>
                <a:cs typeface="Verdana"/>
              </a:rPr>
              <a:t>avancés, </a:t>
            </a:r>
            <a:r>
              <a:rPr sz="2400" dirty="0">
                <a:latin typeface="Verdana"/>
                <a:cs typeface="Verdana"/>
              </a:rPr>
              <a:t>l’un des critères représentatifs d’un </a:t>
            </a:r>
            <a:r>
              <a:rPr sz="2400" spc="-5" dirty="0">
                <a:latin typeface="Verdana"/>
                <a:cs typeface="Verdana"/>
              </a:rPr>
              <a:t>document de </a:t>
            </a:r>
            <a:r>
              <a:rPr sz="2400" dirty="0">
                <a:latin typeface="Verdana"/>
                <a:cs typeface="Verdana"/>
              </a:rPr>
              <a:t>qualité </a:t>
            </a:r>
            <a:r>
              <a:rPr sz="2400" spc="-30" dirty="0">
                <a:latin typeface="Verdana"/>
                <a:cs typeface="Verdana"/>
              </a:rPr>
              <a:t>(cf.  </a:t>
            </a:r>
            <a:r>
              <a:rPr sz="2400" spc="-5" dirty="0">
                <a:latin typeface="Verdana"/>
                <a:cs typeface="Verdana"/>
              </a:rPr>
              <a:t>chapitre 2- 2.3. Evaluer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qualité </a:t>
            </a:r>
            <a:r>
              <a:rPr sz="2400" spc="-5" dirty="0">
                <a:latin typeface="Verdana"/>
                <a:cs typeface="Verdana"/>
              </a:rPr>
              <a:t>et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pertinence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sources</a:t>
            </a:r>
            <a:r>
              <a:rPr sz="2400" spc="9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d’information).</a:t>
            </a:r>
            <a:endParaRPr sz="2400">
              <a:latin typeface="Verdana"/>
              <a:cs typeface="Verdana"/>
            </a:endParaRPr>
          </a:p>
          <a:p>
            <a:pPr marL="355600" indent="-343535" algn="just">
              <a:spcBef>
                <a:spcPts val="108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b="1" spc="-1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Faciliter </a:t>
            </a:r>
            <a:r>
              <a:rPr sz="2400" b="1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« </a:t>
            </a:r>
            <a:r>
              <a:rPr sz="24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retour </a:t>
            </a:r>
            <a:r>
              <a:rPr sz="2400" b="1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aux </a:t>
            </a:r>
            <a:r>
              <a:rPr sz="24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sources </a:t>
            </a:r>
            <a:r>
              <a:rPr sz="240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» :</a:t>
            </a:r>
            <a:r>
              <a:rPr sz="2400" dirty="0">
                <a:solidFill>
                  <a:srgbClr val="CC0066"/>
                </a:solidFill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bibliographie permet </a:t>
            </a:r>
            <a:r>
              <a:rPr sz="2400" dirty="0">
                <a:latin typeface="Verdana"/>
                <a:cs typeface="Verdana"/>
              </a:rPr>
              <a:t>au </a:t>
            </a:r>
            <a:r>
              <a:rPr sz="2400" spc="-5" dirty="0">
                <a:latin typeface="Verdana"/>
                <a:cs typeface="Verdana"/>
              </a:rPr>
              <a:t>lecteur </a:t>
            </a:r>
            <a:r>
              <a:rPr sz="2400" dirty="0">
                <a:latin typeface="Verdana"/>
                <a:cs typeface="Verdana"/>
              </a:rPr>
              <a:t>d’identifier </a:t>
            </a:r>
            <a:r>
              <a:rPr sz="2400" spc="-10" dirty="0">
                <a:latin typeface="Verdana"/>
                <a:cs typeface="Verdana"/>
              </a:rPr>
              <a:t>rapidement</a:t>
            </a:r>
            <a:r>
              <a:rPr sz="2400" spc="-10">
                <a:latin typeface="Verdana"/>
                <a:cs typeface="Verdana"/>
              </a:rPr>
              <a:t>,</a:t>
            </a:r>
            <a:r>
              <a:rPr sz="2400" spc="105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et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ainsi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spc="-30" dirty="0">
                <a:latin typeface="Verdana"/>
                <a:cs typeface="Verdana"/>
              </a:rPr>
              <a:t>retrouver, </a:t>
            </a:r>
            <a:r>
              <a:rPr sz="2400" dirty="0">
                <a:latin typeface="Verdana"/>
                <a:cs typeface="Verdana"/>
              </a:rPr>
              <a:t>les </a:t>
            </a:r>
            <a:r>
              <a:rPr sz="2400" spc="-5" dirty="0">
                <a:latin typeface="Verdana"/>
                <a:cs typeface="Verdana"/>
              </a:rPr>
              <a:t>documents </a:t>
            </a:r>
            <a:r>
              <a:rPr sz="2400" dirty="0">
                <a:latin typeface="Verdana"/>
                <a:cs typeface="Verdana"/>
              </a:rPr>
              <a:t>signalés et </a:t>
            </a:r>
            <a:r>
              <a:rPr sz="2400" spc="-5" dirty="0">
                <a:latin typeface="Verdana"/>
                <a:cs typeface="Verdana"/>
              </a:rPr>
              <a:t>exploités </a:t>
            </a:r>
            <a:r>
              <a:rPr sz="2400" dirty="0">
                <a:latin typeface="Verdana"/>
                <a:cs typeface="Verdana"/>
              </a:rPr>
              <a:t>lors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dirty="0">
                <a:latin typeface="Verdana"/>
                <a:cs typeface="Verdana"/>
              </a:rPr>
              <a:t>la</a:t>
            </a:r>
            <a:r>
              <a:rPr sz="2400" spc="6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recherche.</a:t>
            </a:r>
            <a:endParaRPr sz="2400">
              <a:latin typeface="Verdana"/>
              <a:cs typeface="Verdana"/>
            </a:endParaRPr>
          </a:p>
          <a:p>
            <a:pPr marL="12700" algn="just">
              <a:spcBef>
                <a:spcPts val="5"/>
              </a:spcBef>
            </a:pPr>
            <a:r>
              <a:rPr lang="fr-FR" sz="2400" b="1" dirty="0" smtClean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Verdana"/>
                <a:cs typeface="Verdana"/>
              </a:rPr>
              <a:t>Note. </a:t>
            </a:r>
            <a:r>
              <a:rPr sz="2400" i="1" spc="-5" smtClean="0">
                <a:solidFill>
                  <a:srgbClr val="252525"/>
                </a:solidFill>
                <a:latin typeface="Verdana"/>
                <a:cs typeface="Verdana"/>
              </a:rPr>
              <a:t>Citer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ses sources est </a:t>
            </a:r>
            <a:r>
              <a:rPr sz="2400" i="1" dirty="0">
                <a:solidFill>
                  <a:srgbClr val="252525"/>
                </a:solidFill>
                <a:latin typeface="Verdana"/>
                <a:cs typeface="Verdana"/>
              </a:rPr>
              <a:t>une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marque </a:t>
            </a:r>
            <a:r>
              <a:rPr sz="2400" i="1" spc="-5">
                <a:solidFill>
                  <a:srgbClr val="252525"/>
                </a:solidFill>
                <a:latin typeface="Verdana"/>
                <a:cs typeface="Verdana"/>
              </a:rPr>
              <a:t>d’honnêteté</a:t>
            </a:r>
            <a:r>
              <a:rPr sz="2400" i="1" spc="114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i="1" spc="-5" smtClean="0">
                <a:solidFill>
                  <a:srgbClr val="252525"/>
                </a:solidFill>
                <a:latin typeface="Verdana"/>
                <a:cs typeface="Verdana"/>
              </a:rPr>
              <a:t>intellectuelle.</a:t>
            </a:r>
            <a:r>
              <a:rPr lang="fr-FR" sz="2400" i="1" spc="-5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i="1" smtClean="0">
                <a:solidFill>
                  <a:srgbClr val="252525"/>
                </a:solidFill>
                <a:latin typeface="Verdana"/>
                <a:cs typeface="Verdana"/>
              </a:rPr>
              <a:t>Le </a:t>
            </a:r>
            <a:r>
              <a:rPr sz="2400" i="1" spc="-10" dirty="0">
                <a:solidFill>
                  <a:srgbClr val="252525"/>
                </a:solidFill>
                <a:latin typeface="Verdana"/>
                <a:cs typeface="Verdana"/>
              </a:rPr>
              <a:t>plagiat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est considéré </a:t>
            </a:r>
            <a:r>
              <a:rPr sz="2400" i="1" dirty="0">
                <a:solidFill>
                  <a:srgbClr val="252525"/>
                </a:solidFill>
                <a:latin typeface="Verdana"/>
                <a:cs typeface="Verdana"/>
              </a:rPr>
              <a:t>comme une fraude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par les institutions</a:t>
            </a:r>
            <a:r>
              <a:rPr sz="2400" i="1" spc="145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universitaires</a:t>
            </a:r>
            <a:r>
              <a:rPr sz="2400" i="1" spc="-5" dirty="0">
                <a:solidFill>
                  <a:srgbClr val="252525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37845" y="674370"/>
            <a:ext cx="11758930" cy="5922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9895">
              <a:spcBef>
                <a:spcPts val="100"/>
              </a:spcBef>
            </a:pPr>
            <a:r>
              <a:rPr lang="fr-FR" sz="2400" b="1" dirty="0" smtClean="0">
                <a:solidFill>
                  <a:srgbClr val="0000FF"/>
                </a:solidFill>
                <a:latin typeface="Verdana"/>
                <a:cs typeface="Verdana"/>
              </a:rPr>
              <a:t>3</a:t>
            </a:r>
            <a:r>
              <a:rPr sz="2400" b="1" smtClean="0">
                <a:solidFill>
                  <a:srgbClr val="0000FF"/>
                </a:solidFill>
                <a:latin typeface="Verdana"/>
                <a:cs typeface="Verdana"/>
              </a:rPr>
              <a:t>.2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. Les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systèmes de présentation d’une bibliographie</a:t>
            </a:r>
            <a:endParaRPr sz="2400">
              <a:latin typeface="Verdana"/>
              <a:cs typeface="Verdana"/>
            </a:endParaRPr>
          </a:p>
          <a:p>
            <a:pPr marL="241300">
              <a:spcBef>
                <a:spcPts val="1395"/>
              </a:spcBef>
            </a:pPr>
            <a:r>
              <a:rPr sz="2200" dirty="0">
                <a:latin typeface="Verdana"/>
                <a:cs typeface="Verdana"/>
              </a:rPr>
              <a:t>Il existe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3 façons </a:t>
            </a:r>
            <a:r>
              <a:rPr sz="2200" spc="-5" dirty="0">
                <a:latin typeface="Verdana"/>
                <a:cs typeface="Verdana"/>
              </a:rPr>
              <a:t>de noter </a:t>
            </a:r>
            <a:r>
              <a:rPr sz="2200" dirty="0">
                <a:latin typeface="Verdana"/>
                <a:cs typeface="Verdana"/>
              </a:rPr>
              <a:t>les </a:t>
            </a:r>
            <a:r>
              <a:rPr sz="2200" spc="-5" dirty="0">
                <a:latin typeface="Verdana"/>
                <a:cs typeface="Verdana"/>
              </a:rPr>
              <a:t>références</a:t>
            </a:r>
            <a:r>
              <a:rPr sz="2200" spc="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:</a:t>
            </a:r>
            <a:endParaRPr sz="2200">
              <a:latin typeface="Verdana"/>
              <a:cs typeface="Verdana"/>
            </a:endParaRPr>
          </a:p>
          <a:p>
            <a:pPr algn="just">
              <a:spcBef>
                <a:spcPts val="1080"/>
              </a:spcBef>
              <a:buAutoNum type="alphaLcPeriod"/>
              <a:tabLst>
                <a:tab pos="299085" algn="l"/>
                <a:tab pos="5205095" algn="l"/>
              </a:tabLst>
            </a:pP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système Harvard (alphabétique</a:t>
            </a:r>
            <a:r>
              <a:rPr sz="2200" b="1" spc="-5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)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:</a:t>
            </a:r>
            <a:r>
              <a:rPr lang="fr-FR" sz="2200" b="1" spc="-5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Classement </a:t>
            </a:r>
            <a:r>
              <a:rPr sz="2200" b="1" dirty="0">
                <a:latin typeface="Verdana"/>
                <a:cs typeface="Verdana"/>
              </a:rPr>
              <a:t>alphabétique </a:t>
            </a:r>
            <a:r>
              <a:rPr sz="2200" dirty="0">
                <a:latin typeface="Verdana"/>
                <a:cs typeface="Verdana"/>
              </a:rPr>
              <a:t>à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section "Références</a:t>
            </a:r>
            <a:r>
              <a:rPr sz="2200" spc="-5">
                <a:latin typeface="Verdana"/>
                <a:cs typeface="Verdana"/>
              </a:rPr>
              <a:t>",</a:t>
            </a:r>
            <a:r>
              <a:rPr sz="2200" spc="50">
                <a:latin typeface="Verdana"/>
                <a:cs typeface="Verdana"/>
              </a:rPr>
              <a:t> </a:t>
            </a:r>
            <a:r>
              <a:rPr sz="2200" spc="-10" smtClean="0">
                <a:latin typeface="Verdana"/>
                <a:cs typeface="Verdana"/>
              </a:rPr>
              <a:t>mais</a:t>
            </a:r>
            <a:r>
              <a:rPr lang="fr-FR" sz="2200" spc="-10" dirty="0" smtClean="0">
                <a:latin typeface="Verdana"/>
                <a:cs typeface="Verdana"/>
              </a:rPr>
              <a:t> </a:t>
            </a:r>
            <a:r>
              <a:rPr sz="2200" b="1" smtClean="0">
                <a:latin typeface="Verdana"/>
                <a:cs typeface="Verdana"/>
              </a:rPr>
              <a:t>non</a:t>
            </a:r>
            <a:r>
              <a:rPr sz="2200" b="1" spc="375" smtClean="0"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numérotées</a:t>
            </a:r>
            <a:r>
              <a:rPr sz="2200" spc="-5" smtClean="0">
                <a:latin typeface="Verdana"/>
                <a:cs typeface="Verdana"/>
              </a:rPr>
              <a:t>.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Les</a:t>
            </a:r>
            <a:r>
              <a:rPr sz="2200" spc="38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références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sont</a:t>
            </a:r>
            <a:r>
              <a:rPr lang="fr-FR" sz="2200" dirty="0" smtClean="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appelées</a:t>
            </a:r>
            <a:r>
              <a:rPr lang="fr-FR" sz="2200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dans</a:t>
            </a:r>
            <a:r>
              <a:rPr sz="2200" spc="365" smtClean="0">
                <a:latin typeface="Verdana"/>
                <a:cs typeface="Verdana"/>
              </a:rPr>
              <a:t> </a:t>
            </a:r>
            <a:r>
              <a:rPr sz="2200" spc="5">
                <a:latin typeface="Verdana"/>
                <a:cs typeface="Verdana"/>
              </a:rPr>
              <a:t>le</a:t>
            </a:r>
            <a:r>
              <a:rPr sz="2200" spc="365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texte</a:t>
            </a:r>
            <a:r>
              <a:rPr lang="fr-FR" sz="2200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par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pc="5" smtClean="0">
                <a:latin typeface="Verdana"/>
                <a:cs typeface="Verdana"/>
              </a:rPr>
              <a:t>le</a:t>
            </a:r>
            <a:r>
              <a:rPr sz="2200" spc="95" smtClean="0">
                <a:latin typeface="Verdana"/>
                <a:cs typeface="Verdana"/>
              </a:rPr>
              <a:t> </a:t>
            </a:r>
            <a:r>
              <a:rPr sz="2200">
                <a:latin typeface="Verdana"/>
                <a:cs typeface="Verdana"/>
              </a:rPr>
              <a:t>nom</a:t>
            </a:r>
            <a:r>
              <a:rPr sz="2200" spc="365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du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premier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auteur et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l'année </a:t>
            </a:r>
            <a:r>
              <a:rPr sz="2200" spc="-5" dirty="0">
                <a:latin typeface="Verdana"/>
                <a:cs typeface="Verdana"/>
              </a:rPr>
              <a:t>de parution de </a:t>
            </a:r>
            <a:r>
              <a:rPr sz="2200">
                <a:latin typeface="Verdana"/>
                <a:cs typeface="Verdana"/>
              </a:rPr>
              <a:t>l'article</a:t>
            </a:r>
            <a:r>
              <a:rPr sz="2200" spc="2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cité.</a:t>
            </a:r>
            <a:endParaRPr lang="fr-FR" sz="2200" dirty="0" smtClean="0">
              <a:latin typeface="Verdana"/>
              <a:cs typeface="Verdana"/>
            </a:endParaRPr>
          </a:p>
          <a:p>
            <a:pPr algn="just">
              <a:spcBef>
                <a:spcPts val="1080"/>
              </a:spcBef>
              <a:tabLst>
                <a:tab pos="299085" algn="l"/>
                <a:tab pos="5205095" algn="l"/>
              </a:tabLst>
            </a:pPr>
            <a:r>
              <a:rPr sz="2200" smtClean="0">
                <a:latin typeface="Verdana"/>
                <a:cs typeface="Verdana"/>
              </a:rPr>
              <a:t>Ex</a:t>
            </a:r>
            <a:r>
              <a:rPr sz="2200">
                <a:latin typeface="Verdana"/>
                <a:cs typeface="Verdana"/>
              </a:rPr>
              <a:t>. </a:t>
            </a:r>
            <a:r>
              <a:rPr sz="2200" spc="-10" smtClean="0">
                <a:latin typeface="Verdana"/>
                <a:cs typeface="Verdana"/>
              </a:rPr>
              <a:t>(</a:t>
            </a:r>
            <a:r>
              <a:rPr sz="2200" spc="-10" dirty="0">
                <a:latin typeface="Verdana"/>
                <a:cs typeface="Verdana"/>
              </a:rPr>
              <a:t>Kuntz, </a:t>
            </a:r>
            <a:r>
              <a:rPr sz="2200" dirty="0">
                <a:latin typeface="Verdana"/>
                <a:cs typeface="Verdana"/>
              </a:rPr>
              <a:t>1984). Ce </a:t>
            </a:r>
            <a:r>
              <a:rPr sz="2200" spc="-5" dirty="0">
                <a:latin typeface="Verdana"/>
                <a:cs typeface="Verdana"/>
              </a:rPr>
              <a:t>système est </a:t>
            </a:r>
            <a:r>
              <a:rPr sz="2200" dirty="0">
                <a:latin typeface="Verdana"/>
                <a:cs typeface="Verdana"/>
              </a:rPr>
              <a:t>utilisé </a:t>
            </a:r>
            <a:r>
              <a:rPr sz="2200" spc="-5" dirty="0">
                <a:latin typeface="Verdana"/>
                <a:cs typeface="Verdana"/>
              </a:rPr>
              <a:t>au début de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rédaction car </a:t>
            </a:r>
            <a:r>
              <a:rPr sz="2200" spc="5" dirty="0">
                <a:latin typeface="Verdana"/>
                <a:cs typeface="Verdana"/>
              </a:rPr>
              <a:t>il </a:t>
            </a:r>
            <a:r>
              <a:rPr sz="2200" spc="-5">
                <a:latin typeface="Verdana"/>
                <a:cs typeface="Verdana"/>
              </a:rPr>
              <a:t>est</a:t>
            </a:r>
            <a:r>
              <a:rPr sz="2200" spc="-15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très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naturel</a:t>
            </a:r>
            <a:r>
              <a:rPr sz="2200" spc="-5" dirty="0">
                <a:latin typeface="Verdana"/>
                <a:cs typeface="Verdana"/>
              </a:rPr>
              <a:t>.</a:t>
            </a:r>
            <a:endParaRPr sz="2200">
              <a:latin typeface="Verdana"/>
              <a:cs typeface="Verdana"/>
            </a:endParaRPr>
          </a:p>
          <a:p>
            <a:pPr marL="12700" marR="6350" algn="just">
              <a:spcBef>
                <a:spcPts val="5"/>
              </a:spcBef>
              <a:tabLst>
                <a:tab pos="213995" algn="l"/>
              </a:tabLst>
            </a:pPr>
            <a:r>
              <a:rPr lang="fr-FR" sz="2200" b="1" spc="-5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b.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système Vancouver (numérique): </a:t>
            </a:r>
            <a:r>
              <a:rPr sz="2200" dirty="0">
                <a:latin typeface="Verdana"/>
                <a:cs typeface="Verdana"/>
              </a:rPr>
              <a:t>Les </a:t>
            </a:r>
            <a:r>
              <a:rPr sz="2200" spc="-5" dirty="0">
                <a:latin typeface="Verdana"/>
                <a:cs typeface="Verdana"/>
              </a:rPr>
              <a:t>références </a:t>
            </a:r>
            <a:r>
              <a:rPr sz="2200" dirty="0">
                <a:latin typeface="Verdana"/>
                <a:cs typeface="Verdana"/>
              </a:rPr>
              <a:t>sont </a:t>
            </a:r>
            <a:r>
              <a:rPr sz="2200" spc="-5" dirty="0">
                <a:latin typeface="Verdana"/>
                <a:cs typeface="Verdana"/>
              </a:rPr>
              <a:t>numérotées selon </a:t>
            </a:r>
            <a:r>
              <a:rPr sz="2200" b="1" spc="-5">
                <a:latin typeface="Verdana"/>
                <a:cs typeface="Verdana"/>
              </a:rPr>
              <a:t>l'ordre </a:t>
            </a:r>
            <a:r>
              <a:rPr sz="2200" b="1" spc="-5" smtClean="0">
                <a:latin typeface="Verdana"/>
                <a:cs typeface="Verdana"/>
              </a:rPr>
              <a:t>d'apparition</a:t>
            </a:r>
            <a:r>
              <a:rPr lang="fr-FR" sz="2200" b="1" spc="-5" dirty="0" smtClean="0"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dans </a:t>
            </a:r>
            <a:r>
              <a:rPr sz="2200" b="1" dirty="0">
                <a:latin typeface="Verdana"/>
                <a:cs typeface="Verdana"/>
              </a:rPr>
              <a:t>l'article</a:t>
            </a:r>
            <a:r>
              <a:rPr sz="2200" dirty="0">
                <a:latin typeface="Verdana"/>
                <a:cs typeface="Verdana"/>
              </a:rPr>
              <a:t>, </a:t>
            </a:r>
            <a:r>
              <a:rPr sz="2200" b="1" dirty="0">
                <a:latin typeface="Verdana"/>
                <a:cs typeface="Verdana"/>
              </a:rPr>
              <a:t>sans </a:t>
            </a:r>
            <a:r>
              <a:rPr sz="2200" b="1" spc="-5">
                <a:latin typeface="Verdana"/>
                <a:cs typeface="Verdana"/>
              </a:rPr>
              <a:t>se </a:t>
            </a:r>
            <a:r>
              <a:rPr sz="2200" b="1" smtClean="0">
                <a:latin typeface="Verdana"/>
                <a:cs typeface="Verdana"/>
              </a:rPr>
              <a:t>soucier</a:t>
            </a:r>
            <a:r>
              <a:rPr lang="fr-FR" sz="2200" b="1" dirty="0" smtClean="0">
                <a:latin typeface="Verdana"/>
                <a:cs typeface="Verdana"/>
              </a:rPr>
              <a:t> </a:t>
            </a:r>
            <a:r>
              <a:rPr sz="2200" b="1" smtClean="0">
                <a:latin typeface="Verdana"/>
                <a:cs typeface="Verdana"/>
              </a:rPr>
              <a:t>de</a:t>
            </a:r>
            <a:r>
              <a:rPr lang="fr-FR" sz="2200" b="1" dirty="0" smtClean="0"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l'alphabet</a:t>
            </a:r>
            <a:r>
              <a:rPr sz="2200" spc="-5" dirty="0">
                <a:latin typeface="Verdana"/>
                <a:cs typeface="Verdana"/>
              </a:rPr>
              <a:t>. Lorsqu'une référence est </a:t>
            </a:r>
            <a:r>
              <a:rPr sz="2200" dirty="0">
                <a:latin typeface="Verdana"/>
                <a:cs typeface="Verdana"/>
              </a:rPr>
              <a:t>citée plusieurs fois, elle </a:t>
            </a:r>
            <a:r>
              <a:rPr sz="2200" spc="-5" dirty="0">
                <a:latin typeface="Verdana"/>
                <a:cs typeface="Verdana"/>
              </a:rPr>
              <a:t>garde 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dirty="0">
                <a:latin typeface="Verdana"/>
                <a:cs typeface="Verdana"/>
              </a:rPr>
              <a:t>même </a:t>
            </a:r>
            <a:r>
              <a:rPr sz="2200" spc="-5" dirty="0">
                <a:latin typeface="Verdana"/>
                <a:cs typeface="Verdana"/>
              </a:rPr>
              <a:t>numérotation. </a:t>
            </a:r>
            <a:r>
              <a:rPr sz="2200" dirty="0">
                <a:latin typeface="Verdana"/>
                <a:cs typeface="Verdana"/>
              </a:rPr>
              <a:t>Ce </a:t>
            </a:r>
            <a:r>
              <a:rPr sz="2200" spc="-5" dirty="0">
                <a:latin typeface="Verdana"/>
                <a:cs typeface="Verdana"/>
              </a:rPr>
              <a:t>système est souvent adopté dans </a:t>
            </a:r>
            <a:r>
              <a:rPr sz="2200" dirty="0">
                <a:latin typeface="Verdana"/>
                <a:cs typeface="Verdana"/>
              </a:rPr>
              <a:t>les </a:t>
            </a:r>
            <a:r>
              <a:rPr sz="2200" spc="-5" dirty="0">
                <a:latin typeface="Verdana"/>
                <a:cs typeface="Verdana"/>
              </a:rPr>
              <a:t>revues de langue</a:t>
            </a:r>
            <a:r>
              <a:rPr sz="2200" spc="14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anglaise.</a:t>
            </a:r>
            <a:endParaRPr sz="2200">
              <a:latin typeface="Verdana"/>
              <a:cs typeface="Verdana"/>
            </a:endParaRPr>
          </a:p>
          <a:p>
            <a:pPr marL="12700" marR="5080" algn="just">
              <a:tabLst>
                <a:tab pos="243204" algn="l"/>
              </a:tabLst>
            </a:pPr>
            <a:r>
              <a:rPr lang="fr-FR" sz="2200" b="1" spc="-5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c.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système mixte: </a:t>
            </a:r>
            <a:r>
              <a:rPr sz="2200" dirty="0">
                <a:latin typeface="Verdana"/>
                <a:cs typeface="Verdana"/>
              </a:rPr>
              <a:t>Les </a:t>
            </a:r>
            <a:r>
              <a:rPr sz="2200" spc="-5" dirty="0">
                <a:latin typeface="Verdana"/>
                <a:cs typeface="Verdana"/>
              </a:rPr>
              <a:t>références </a:t>
            </a:r>
            <a:r>
              <a:rPr sz="2200" dirty="0">
                <a:latin typeface="Verdana"/>
                <a:cs typeface="Verdana"/>
              </a:rPr>
              <a:t>sont notées </a:t>
            </a:r>
            <a:r>
              <a:rPr sz="2200" spc="-5" dirty="0">
                <a:latin typeface="Verdana"/>
                <a:cs typeface="Verdana"/>
              </a:rPr>
              <a:t>par </a:t>
            </a:r>
            <a:r>
              <a:rPr sz="2200" b="1" spc="-5" dirty="0">
                <a:latin typeface="Verdana"/>
                <a:cs typeface="Verdana"/>
              </a:rPr>
              <a:t>ordre </a:t>
            </a:r>
            <a:r>
              <a:rPr sz="2200" b="1" dirty="0">
                <a:latin typeface="Verdana"/>
                <a:cs typeface="Verdana"/>
              </a:rPr>
              <a:t>alphabétique </a:t>
            </a:r>
            <a:r>
              <a:rPr sz="2200" dirty="0">
                <a:latin typeface="Verdana"/>
                <a:cs typeface="Verdana"/>
              </a:rPr>
              <a:t>et </a:t>
            </a:r>
            <a:r>
              <a:rPr sz="2200" b="1" dirty="0">
                <a:latin typeface="Verdana"/>
                <a:cs typeface="Verdana"/>
              </a:rPr>
              <a:t>appelées </a:t>
            </a:r>
            <a:r>
              <a:rPr sz="2200" b="1" spc="-5">
                <a:latin typeface="Verdana"/>
                <a:cs typeface="Verdana"/>
              </a:rPr>
              <a:t>selon </a:t>
            </a:r>
            <a:r>
              <a:rPr sz="2200" b="1" smtClean="0">
                <a:latin typeface="Verdana"/>
                <a:cs typeface="Verdana"/>
              </a:rPr>
              <a:t>cette</a:t>
            </a:r>
            <a:r>
              <a:rPr lang="fr-FR" sz="2200" b="1" dirty="0" smtClean="0"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numérotation </a:t>
            </a:r>
            <a:r>
              <a:rPr sz="2200" b="1" spc="-5" dirty="0">
                <a:latin typeface="Verdana"/>
                <a:cs typeface="Verdana"/>
              </a:rPr>
              <a:t>dans </a:t>
            </a:r>
            <a:r>
              <a:rPr sz="2200" b="1" spc="5" dirty="0">
                <a:latin typeface="Verdana"/>
                <a:cs typeface="Verdana"/>
              </a:rPr>
              <a:t>le </a:t>
            </a:r>
            <a:r>
              <a:rPr sz="2200" b="1" spc="-5" dirty="0">
                <a:latin typeface="Verdana"/>
                <a:cs typeface="Verdana"/>
              </a:rPr>
              <a:t>texte</a:t>
            </a:r>
            <a:r>
              <a:rPr sz="2200" spc="-5" dirty="0">
                <a:latin typeface="Verdana"/>
                <a:cs typeface="Verdana"/>
              </a:rPr>
              <a:t>. </a:t>
            </a:r>
            <a:r>
              <a:rPr sz="2200" dirty="0">
                <a:latin typeface="Verdana"/>
                <a:cs typeface="Verdana"/>
              </a:rPr>
              <a:t>Ce système </a:t>
            </a:r>
            <a:r>
              <a:rPr sz="2200" spc="-5" dirty="0">
                <a:latin typeface="Verdana"/>
                <a:cs typeface="Verdana"/>
              </a:rPr>
              <a:t>est souvent adopté </a:t>
            </a:r>
            <a:r>
              <a:rPr sz="2200" dirty="0">
                <a:latin typeface="Verdana"/>
                <a:cs typeface="Verdana"/>
              </a:rPr>
              <a:t>dans les </a:t>
            </a:r>
            <a:r>
              <a:rPr sz="2200" spc="-5" dirty="0">
                <a:latin typeface="Verdana"/>
                <a:cs typeface="Verdana"/>
              </a:rPr>
              <a:t>revues </a:t>
            </a:r>
            <a:r>
              <a:rPr sz="2200" dirty="0">
                <a:latin typeface="Verdana"/>
                <a:cs typeface="Verdana"/>
              </a:rPr>
              <a:t>de </a:t>
            </a:r>
            <a:r>
              <a:rPr sz="2200" spc="-5" dirty="0">
                <a:latin typeface="Verdana"/>
                <a:cs typeface="Verdana"/>
              </a:rPr>
              <a:t>langue française.  C’est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système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dirty="0">
                <a:latin typeface="Verdana"/>
                <a:cs typeface="Verdana"/>
              </a:rPr>
              <a:t>plus </a:t>
            </a:r>
            <a:r>
              <a:rPr sz="2200" spc="-10" dirty="0">
                <a:latin typeface="Verdana"/>
                <a:cs typeface="Verdana"/>
              </a:rPr>
              <a:t>pratique </a:t>
            </a:r>
            <a:r>
              <a:rPr sz="2200" dirty="0">
                <a:latin typeface="Verdana"/>
                <a:cs typeface="Verdana"/>
              </a:rPr>
              <a:t>à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lecture. </a:t>
            </a:r>
            <a:r>
              <a:rPr sz="2200" dirty="0">
                <a:latin typeface="Verdana"/>
                <a:cs typeface="Verdana"/>
              </a:rPr>
              <a:t>Mais </a:t>
            </a:r>
            <a:r>
              <a:rPr sz="2200" spc="-5" dirty="0">
                <a:latin typeface="Verdana"/>
                <a:cs typeface="Verdana"/>
              </a:rPr>
              <a:t>pour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rédaction, </a:t>
            </a:r>
            <a:r>
              <a:rPr sz="2200" spc="5" dirty="0">
                <a:latin typeface="Verdana"/>
                <a:cs typeface="Verdana"/>
              </a:rPr>
              <a:t>il </a:t>
            </a:r>
            <a:r>
              <a:rPr sz="2200" dirty="0">
                <a:latin typeface="Verdana"/>
                <a:cs typeface="Verdana"/>
              </a:rPr>
              <a:t>ne </a:t>
            </a:r>
            <a:r>
              <a:rPr sz="2200" spc="-5" dirty="0">
                <a:latin typeface="Verdana"/>
                <a:cs typeface="Verdana"/>
              </a:rPr>
              <a:t>faut établir la  </a:t>
            </a:r>
            <a:r>
              <a:rPr sz="2200" dirty="0">
                <a:latin typeface="Verdana"/>
                <a:cs typeface="Verdana"/>
              </a:rPr>
              <a:t>numérotation </a:t>
            </a:r>
            <a:r>
              <a:rPr sz="2200" spc="-5" dirty="0">
                <a:latin typeface="Verdana"/>
                <a:cs typeface="Verdana"/>
              </a:rPr>
              <a:t>qu'au dernier</a:t>
            </a:r>
            <a:r>
              <a:rPr sz="2200" spc="-1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moment.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8"/>
          <p:cNvSpPr txBox="1"/>
          <p:nvPr/>
        </p:nvSpPr>
        <p:spPr>
          <a:xfrm>
            <a:off x="125619" y="674370"/>
            <a:ext cx="11901170" cy="3870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2290">
              <a:spcBef>
                <a:spcPts val="10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 documents</a:t>
            </a:r>
            <a:endParaRPr sz="2400">
              <a:latin typeface="Verdana"/>
              <a:cs typeface="Verdana"/>
            </a:endParaRPr>
          </a:p>
          <a:p>
            <a:pPr marL="196215" indent="-112395">
              <a:spcBef>
                <a:spcPts val="1655"/>
              </a:spcBef>
              <a:buSzPct val="93750"/>
              <a:buFont typeface="Verdana"/>
              <a:buChar char="•"/>
              <a:tabLst>
                <a:tab pos="196850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Un ouvrage, Rapport, Expertise, </a:t>
            </a:r>
            <a:r>
              <a:rPr sz="2200" b="1" spc="-5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Working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paper</a:t>
            </a:r>
            <a:endParaRPr lang="fr-FR" sz="2200" b="1" spc="-5" dirty="0" smtClean="0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61594" marR="53975" algn="just">
              <a:spcBef>
                <a:spcPts val="1050"/>
              </a:spcBef>
            </a:pP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Nom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. Prénom. (Année). Le Titre en italique. Ville de l’éditeur (pays) : Editeur. Nombre de  page p. (Collection, n. Numéro dans a collection) DOI ou URL (si accessible en </a:t>
            </a:r>
            <a:r>
              <a:rPr sz="2400" b="1" spc="-5">
                <a:solidFill>
                  <a:srgbClr val="0000FF"/>
                </a:solidFill>
                <a:latin typeface="Verdana"/>
                <a:cs typeface="Verdana"/>
              </a:rPr>
              <a:t>ligne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).</a:t>
            </a:r>
            <a:endParaRPr lang="fr-FR" sz="2400" b="1" spc="-5" dirty="0" smtClean="0">
              <a:solidFill>
                <a:srgbClr val="0000FF"/>
              </a:solidFill>
              <a:latin typeface="Verdana"/>
              <a:cs typeface="Verdana"/>
            </a:endParaRPr>
          </a:p>
          <a:p>
            <a:pPr marL="61594" marR="53975" algn="just">
              <a:spcBef>
                <a:spcPts val="1050"/>
              </a:spcBef>
            </a:pPr>
            <a:endParaRPr sz="2400">
              <a:latin typeface="Verdana"/>
              <a:cs typeface="Verdana"/>
            </a:endParaRPr>
          </a:p>
          <a:p>
            <a:pPr marL="104775" algn="just"/>
            <a:r>
              <a:rPr lang="fr-FR" sz="2400" u="heavy" spc="-5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Ex.</a:t>
            </a:r>
            <a:endParaRPr sz="2400">
              <a:latin typeface="Verdana"/>
              <a:cs typeface="Verdana"/>
            </a:endParaRPr>
          </a:p>
          <a:p>
            <a:pPr marL="333375" algn="just">
              <a:spcBef>
                <a:spcPts val="505"/>
              </a:spcBef>
            </a:pPr>
            <a:r>
              <a:rPr sz="2400" dirty="0">
                <a:latin typeface="Verdana"/>
                <a:cs typeface="Verdana"/>
              </a:rPr>
              <a:t>Darpy</a:t>
            </a:r>
            <a:r>
              <a:rPr sz="2400" spc="140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D.,</a:t>
            </a:r>
            <a:r>
              <a:rPr sz="2400" spc="14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Volle</a:t>
            </a:r>
            <a:r>
              <a:rPr sz="2400" spc="140" dirty="0">
                <a:latin typeface="Verdana"/>
                <a:cs typeface="Verdana"/>
              </a:rPr>
              <a:t> </a:t>
            </a:r>
            <a:r>
              <a:rPr sz="2400" spc="-135" dirty="0">
                <a:latin typeface="Verdana"/>
                <a:cs typeface="Verdana"/>
              </a:rPr>
              <a:t>P.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(2007).</a:t>
            </a:r>
            <a:r>
              <a:rPr sz="2400" spc="15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Comportements</a:t>
            </a:r>
            <a:r>
              <a:rPr sz="2400" i="1" spc="15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du</a:t>
            </a:r>
            <a:r>
              <a:rPr sz="2400" i="1" spc="14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consommateur</a:t>
            </a:r>
            <a:r>
              <a:rPr sz="2400" i="1" spc="160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:</a:t>
            </a:r>
            <a:r>
              <a:rPr sz="2400" i="1" spc="14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concepts</a:t>
            </a:r>
            <a:r>
              <a:rPr sz="2400" i="1" spc="160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et</a:t>
            </a:r>
            <a:r>
              <a:rPr sz="2400" i="1" spc="145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outils.</a:t>
            </a:r>
            <a:r>
              <a:rPr sz="2400" i="1" spc="15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Paris</a:t>
            </a:r>
            <a:r>
              <a:rPr sz="2400" spc="14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(France</a:t>
            </a:r>
            <a:r>
              <a:rPr sz="2400" spc="-10">
                <a:latin typeface="Verdana"/>
                <a:cs typeface="Verdana"/>
              </a:rPr>
              <a:t>)</a:t>
            </a:r>
            <a:r>
              <a:rPr sz="2400" spc="145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: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Dunod</a:t>
            </a:r>
            <a:r>
              <a:rPr sz="2400" spc="-5" dirty="0">
                <a:latin typeface="Verdana"/>
                <a:cs typeface="Verdana"/>
              </a:rPr>
              <a:t>. </a:t>
            </a:r>
            <a:r>
              <a:rPr sz="2400" spc="-10" dirty="0">
                <a:latin typeface="Verdana"/>
                <a:cs typeface="Verdana"/>
              </a:rPr>
              <a:t>370 p. </a:t>
            </a:r>
            <a:r>
              <a:rPr sz="2400" spc="-5" dirty="0">
                <a:latin typeface="Verdana"/>
                <a:cs typeface="Verdana"/>
              </a:rPr>
              <a:t>(Gestion</a:t>
            </a:r>
            <a:r>
              <a:rPr sz="2400" spc="3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Sup</a:t>
            </a:r>
            <a:r>
              <a:rPr sz="2400" spc="-5" smtClean="0">
                <a:latin typeface="Verdana"/>
                <a:cs typeface="Verdana"/>
              </a:rPr>
              <a:t>.).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2919" y="1575816"/>
            <a:ext cx="11926570" cy="930275"/>
            <a:chOff x="112919" y="1575816"/>
            <a:chExt cx="11926570" cy="930275"/>
          </a:xfrm>
        </p:grpSpPr>
        <p:sp>
          <p:nvSpPr>
            <p:cNvPr id="4" name="object 4"/>
            <p:cNvSpPr/>
            <p:nvPr/>
          </p:nvSpPr>
          <p:spPr>
            <a:xfrm>
              <a:off x="119269" y="1582140"/>
              <a:ext cx="11913870" cy="904875"/>
            </a:xfrm>
            <a:custGeom>
              <a:avLst/>
              <a:gdLst/>
              <a:ahLst/>
              <a:cxnLst/>
              <a:rect l="l" t="t" r="r" b="b"/>
              <a:pathLst>
                <a:path w="11913870" h="904875">
                  <a:moveTo>
                    <a:pt x="11913743" y="0"/>
                  </a:moveTo>
                  <a:lnTo>
                    <a:pt x="0" y="0"/>
                  </a:lnTo>
                  <a:lnTo>
                    <a:pt x="0" y="904392"/>
                  </a:lnTo>
                  <a:lnTo>
                    <a:pt x="11913743" y="904392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9269" y="1575816"/>
              <a:ext cx="11913870" cy="930275"/>
            </a:xfrm>
            <a:custGeom>
              <a:avLst/>
              <a:gdLst/>
              <a:ahLst/>
              <a:cxnLst/>
              <a:rect l="l" t="t" r="r" b="b"/>
              <a:pathLst>
                <a:path w="11913870" h="930275">
                  <a:moveTo>
                    <a:pt x="0" y="0"/>
                  </a:moveTo>
                  <a:lnTo>
                    <a:pt x="0" y="929767"/>
                  </a:lnTo>
                </a:path>
                <a:path w="11913870" h="930275">
                  <a:moveTo>
                    <a:pt x="11913726" y="0"/>
                  </a:moveTo>
                  <a:lnTo>
                    <a:pt x="11913726" y="92976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2919" y="1575816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2919" y="2486533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58292" y="4724400"/>
            <a:ext cx="1177607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smtClean="0">
                <a:solidFill>
                  <a:srgbClr val="FF0000"/>
                </a:solidFill>
                <a:latin typeface="Verdana"/>
                <a:cs typeface="Verdana"/>
              </a:rPr>
              <a:t>Lepart </a:t>
            </a:r>
            <a:r>
              <a:rPr sz="1800" spc="-50" dirty="0">
                <a:solidFill>
                  <a:srgbClr val="FF0000"/>
                </a:solidFill>
                <a:latin typeface="Verdana"/>
                <a:cs typeface="Verdana"/>
              </a:rPr>
              <a:t>J.,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Marty </a:t>
            </a:r>
            <a:r>
              <a:rPr sz="1800" spc="-135" dirty="0">
                <a:solidFill>
                  <a:srgbClr val="FF0000"/>
                </a:solidFill>
                <a:latin typeface="Verdana"/>
                <a:cs typeface="Verdana"/>
              </a:rPr>
              <a:t>P.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(2013).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Evaluer </a:t>
            </a:r>
            <a:r>
              <a:rPr sz="1800" spc="5" dirty="0">
                <a:solidFill>
                  <a:srgbClr val="FF0000"/>
                </a:solidFill>
                <a:latin typeface="Verdana"/>
                <a:cs typeface="Verdana"/>
              </a:rPr>
              <a:t>la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durabilité 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des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paysages. In 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: Vivien </a:t>
            </a:r>
            <a:r>
              <a:rPr sz="1800" spc="-95" dirty="0">
                <a:solidFill>
                  <a:srgbClr val="FF0000"/>
                </a:solidFill>
                <a:latin typeface="Verdana"/>
                <a:cs typeface="Verdana"/>
              </a:rPr>
              <a:t>F.-D.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(ed.), 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Lepart </a:t>
            </a:r>
            <a:r>
              <a:rPr sz="1800" spc="-15" dirty="0">
                <a:solidFill>
                  <a:srgbClr val="FF0000"/>
                </a:solidFill>
                <a:latin typeface="Verdana"/>
                <a:cs typeface="Verdana"/>
              </a:rPr>
              <a:t>J.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(ed.), 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Marty </a:t>
            </a:r>
            <a:r>
              <a:rPr sz="1800" spc="-135" dirty="0">
                <a:solidFill>
                  <a:srgbClr val="FF0000"/>
                </a:solidFill>
                <a:latin typeface="Verdana"/>
                <a:cs typeface="Verdana"/>
              </a:rPr>
              <a:t>P.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(ed.). </a:t>
            </a:r>
            <a:r>
              <a:rPr sz="1800" i="1" spc="-5" dirty="0">
                <a:solidFill>
                  <a:srgbClr val="FF0000"/>
                </a:solidFill>
                <a:latin typeface="Verdana"/>
                <a:cs typeface="Verdana"/>
              </a:rPr>
              <a:t>L’évaluation de la durabilité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Versailles 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: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Quae.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p.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113-134.</a:t>
            </a:r>
            <a:r>
              <a:rPr sz="1800" spc="30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(Indisciplines).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3042" y="3691128"/>
            <a:ext cx="11926570" cy="726440"/>
            <a:chOff x="93042" y="3691128"/>
            <a:chExt cx="11926570" cy="726440"/>
          </a:xfrm>
        </p:grpSpPr>
        <p:sp>
          <p:nvSpPr>
            <p:cNvPr id="10" name="object 10"/>
            <p:cNvSpPr/>
            <p:nvPr/>
          </p:nvSpPr>
          <p:spPr>
            <a:xfrm>
              <a:off x="99392" y="3697440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9392" y="3691128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59"/>
                  </a:lnTo>
                </a:path>
                <a:path w="11913870" h="726439">
                  <a:moveTo>
                    <a:pt x="11913664" y="0"/>
                  </a:moveTo>
                  <a:lnTo>
                    <a:pt x="11913664" y="72605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3042" y="3691128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364" y="12700"/>
                  </a:lnTo>
                  <a:lnTo>
                    <a:pt x="11926364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042" y="4398137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364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05742" y="562075"/>
            <a:ext cx="11921490" cy="3791423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561975">
              <a:lnSpc>
                <a:spcPct val="100000"/>
              </a:lnSpc>
              <a:spcBef>
                <a:spcPts val="985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des documents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306070" indent="-182245">
              <a:spcBef>
                <a:spcPts val="780"/>
              </a:spcBef>
              <a:buFont typeface="Verdana"/>
              <a:buChar char="•"/>
              <a:tabLst>
                <a:tab pos="306705" algn="l"/>
              </a:tabLst>
            </a:pPr>
            <a:r>
              <a:rPr lang="fr-FR" sz="2200" b="1" spc="-5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Actes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de conférence</a:t>
            </a:r>
          </a:p>
          <a:p>
            <a:pPr>
              <a:spcBef>
                <a:spcPts val="40"/>
              </a:spcBef>
            </a:pPr>
            <a:endParaRPr>
              <a:latin typeface="Verdana"/>
              <a:cs typeface="Verdana"/>
            </a:endParaRPr>
          </a:p>
          <a:p>
            <a:pPr marL="81915" marR="52069">
              <a:spcBef>
                <a:spcPts val="5"/>
              </a:spcBef>
              <a:tabLst>
                <a:tab pos="918844" algn="l"/>
                <a:tab pos="2160905" algn="l"/>
                <a:tab pos="3462654" algn="l"/>
                <a:tab pos="3922395" algn="l"/>
                <a:tab pos="4689475" algn="l"/>
                <a:tab pos="5163820" algn="l"/>
                <a:tab pos="5556885" algn="l"/>
                <a:tab pos="7223759" algn="l"/>
                <a:tab pos="7984490" algn="l"/>
                <a:tab pos="8460105" algn="l"/>
                <a:tab pos="8853170" algn="l"/>
                <a:tab pos="10520680" algn="l"/>
                <a:tab pos="11153140" algn="l"/>
                <a:tab pos="11630660" algn="l"/>
              </a:tabLst>
            </a:pP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No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m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.	Pr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é</a:t>
            </a:r>
            <a:r>
              <a:rPr b="1" spc="15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m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.	(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Anné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spc="10" dirty="0">
                <a:solidFill>
                  <a:srgbClr val="0000FF"/>
                </a:solidFill>
                <a:latin typeface="Verdana"/>
                <a:cs typeface="Verdana"/>
              </a:rPr>
              <a:t>)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.	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e	T</a:t>
            </a:r>
            <a:r>
              <a:rPr b="1" spc="-10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t</a:t>
            </a:r>
            <a:r>
              <a:rPr b="1" spc="10" dirty="0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e	de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a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nfé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spc="15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.	Da</a:t>
            </a:r>
            <a:r>
              <a:rPr b="1" spc="-10" dirty="0">
                <a:solidFill>
                  <a:srgbClr val="0000FF"/>
                </a:solidFill>
                <a:latin typeface="Verdana"/>
                <a:cs typeface="Verdana"/>
              </a:rPr>
              <a:t>t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e	de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a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co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fé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spc="15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,	l</a:t>
            </a:r>
            <a:r>
              <a:rPr b="1" spc="-10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u	de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la  conférence lieu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l’édition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: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nom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l’éditeur,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date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b="1" spc="14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pagination</a:t>
            </a:r>
            <a:endParaRPr>
              <a:latin typeface="Verdana"/>
              <a:cs typeface="Verdana"/>
            </a:endParaRPr>
          </a:p>
          <a:p>
            <a:pPr marL="104775" marR="103505">
              <a:lnSpc>
                <a:spcPct val="100000"/>
              </a:lnSpc>
              <a:spcBef>
                <a:spcPts val="1920"/>
              </a:spcBef>
            </a:pP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DANESY </a:t>
            </a:r>
            <a:r>
              <a:rPr i="1" dirty="0">
                <a:solidFill>
                  <a:srgbClr val="CE0333"/>
                </a:solidFill>
                <a:latin typeface="Verdana"/>
                <a:cs typeface="Verdana"/>
              </a:rPr>
              <a:t>D. </a:t>
            </a: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Ed. 8th European space mechanisms </a:t>
            </a:r>
            <a:r>
              <a:rPr i="1" dirty="0">
                <a:solidFill>
                  <a:srgbClr val="CE0333"/>
                </a:solidFill>
                <a:latin typeface="Verdana"/>
                <a:cs typeface="Verdana"/>
              </a:rPr>
              <a:t>and </a:t>
            </a: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tribology symposium, 1999 sept., Toulouse,  France. Noordwijk </a:t>
            </a:r>
            <a:r>
              <a:rPr i="1" dirty="0">
                <a:solidFill>
                  <a:srgbClr val="CE0333"/>
                </a:solidFill>
                <a:latin typeface="Verdana"/>
                <a:cs typeface="Verdana"/>
              </a:rPr>
              <a:t>: ESA </a:t>
            </a:r>
            <a:r>
              <a:rPr i="1" spc="-10" dirty="0">
                <a:solidFill>
                  <a:srgbClr val="CE0333"/>
                </a:solidFill>
                <a:latin typeface="Verdana"/>
                <a:cs typeface="Verdana"/>
              </a:rPr>
              <a:t>publications </a:t>
            </a:r>
            <a:r>
              <a:rPr i="1" dirty="0">
                <a:solidFill>
                  <a:srgbClr val="CE0333"/>
                </a:solidFill>
                <a:latin typeface="Verdana"/>
                <a:cs typeface="Verdana"/>
              </a:rPr>
              <a:t>Division, </a:t>
            </a: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1999, 345</a:t>
            </a:r>
            <a:r>
              <a:rPr i="1" spc="120" dirty="0">
                <a:solidFill>
                  <a:srgbClr val="CE0333"/>
                </a:solidFill>
                <a:latin typeface="Verdana"/>
                <a:cs typeface="Verdana"/>
              </a:rPr>
              <a:t> </a:t>
            </a: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p.</a:t>
            </a:r>
            <a:endParaRPr>
              <a:latin typeface="Verdana"/>
              <a:cs typeface="Verdana"/>
            </a:endParaRPr>
          </a:p>
          <a:p>
            <a:pPr marL="447675" indent="-343535">
              <a:lnSpc>
                <a:spcPct val="100000"/>
              </a:lnSpc>
              <a:spcBef>
                <a:spcPts val="1150"/>
              </a:spcBef>
              <a:buFont typeface="Symbol"/>
              <a:buChar char=""/>
              <a:tabLst>
                <a:tab pos="447675" algn="l"/>
                <a:tab pos="448309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Chapitre d’ouvrage</a:t>
            </a:r>
          </a:p>
          <a:p>
            <a:pPr marL="61594">
              <a:lnSpc>
                <a:spcPct val="100000"/>
              </a:lnSpc>
              <a:spcBef>
                <a:spcPts val="1130"/>
              </a:spcBef>
              <a:tabLst>
                <a:tab pos="898525" algn="l"/>
                <a:tab pos="2140585" algn="l"/>
                <a:tab pos="3442335" algn="l"/>
                <a:tab pos="3902710" algn="l"/>
                <a:tab pos="4669155" algn="l"/>
                <a:tab pos="5143500" algn="l"/>
                <a:tab pos="5536565" algn="l"/>
                <a:tab pos="7204075" algn="l"/>
                <a:tab pos="7964805" algn="l"/>
                <a:tab pos="8440420" algn="l"/>
                <a:tab pos="8833485" algn="l"/>
                <a:tab pos="10500995" algn="l"/>
                <a:tab pos="11133455" algn="l"/>
                <a:tab pos="11610340" algn="l"/>
              </a:tabLst>
            </a:pP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Nom.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Prénom.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(Année).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Le	Titre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de	la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conférence.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Date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la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conférence,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lieu	de	la</a:t>
            </a:r>
            <a:endParaRPr>
              <a:latin typeface="Verdana"/>
              <a:cs typeface="Verdana"/>
            </a:endParaRPr>
          </a:p>
          <a:p>
            <a:pPr marL="61594">
              <a:lnSpc>
                <a:spcPct val="100000"/>
              </a:lnSpc>
              <a:spcBef>
                <a:spcPts val="325"/>
              </a:spcBef>
            </a:pP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conférence lieu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l’édition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: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nom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l’éditeur,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date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b="1" spc="14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pagination</a:t>
            </a:r>
            <a:endParaRPr>
              <a:latin typeface="Verdana"/>
              <a:cs typeface="Verdana"/>
            </a:endParaRPr>
          </a:p>
        </p:txBody>
      </p:sp>
      <p:sp>
        <p:nvSpPr>
          <p:cNvPr id="16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2919" y="1575816"/>
            <a:ext cx="11926570" cy="482600"/>
            <a:chOff x="112919" y="1575816"/>
            <a:chExt cx="11926570" cy="482600"/>
          </a:xfrm>
        </p:grpSpPr>
        <p:sp>
          <p:nvSpPr>
            <p:cNvPr id="4" name="object 4"/>
            <p:cNvSpPr/>
            <p:nvPr/>
          </p:nvSpPr>
          <p:spPr>
            <a:xfrm>
              <a:off x="119269" y="1582077"/>
              <a:ext cx="11913870" cy="457200"/>
            </a:xfrm>
            <a:custGeom>
              <a:avLst/>
              <a:gdLst/>
              <a:ahLst/>
              <a:cxnLst/>
              <a:rect l="l" t="t" r="r" b="b"/>
              <a:pathLst>
                <a:path w="11913870" h="457200">
                  <a:moveTo>
                    <a:pt x="11913743" y="0"/>
                  </a:moveTo>
                  <a:lnTo>
                    <a:pt x="0" y="0"/>
                  </a:lnTo>
                  <a:lnTo>
                    <a:pt x="0" y="456780"/>
                  </a:lnTo>
                  <a:lnTo>
                    <a:pt x="11913743" y="456780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9269" y="1575816"/>
              <a:ext cx="11913870" cy="482600"/>
            </a:xfrm>
            <a:custGeom>
              <a:avLst/>
              <a:gdLst/>
              <a:ahLst/>
              <a:cxnLst/>
              <a:rect l="l" t="t" r="r" b="b"/>
              <a:pathLst>
                <a:path w="11913870" h="482600">
                  <a:moveTo>
                    <a:pt x="0" y="0"/>
                  </a:moveTo>
                  <a:lnTo>
                    <a:pt x="0" y="482092"/>
                  </a:lnTo>
                </a:path>
                <a:path w="11913870" h="482600">
                  <a:moveTo>
                    <a:pt x="11913726" y="0"/>
                  </a:moveTo>
                  <a:lnTo>
                    <a:pt x="11913726" y="4820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2919" y="1575816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2919" y="2038858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12919" y="3087751"/>
            <a:ext cx="11926570" cy="726440"/>
            <a:chOff x="112919" y="3087751"/>
            <a:chExt cx="11926570" cy="726440"/>
          </a:xfrm>
        </p:grpSpPr>
        <p:sp>
          <p:nvSpPr>
            <p:cNvPr id="9" name="object 9"/>
            <p:cNvSpPr/>
            <p:nvPr/>
          </p:nvSpPr>
          <p:spPr>
            <a:xfrm>
              <a:off x="119269" y="3094062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9269" y="3087751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59"/>
                  </a:lnTo>
                </a:path>
                <a:path w="11913870" h="726439">
                  <a:moveTo>
                    <a:pt x="11913726" y="0"/>
                  </a:moveTo>
                  <a:lnTo>
                    <a:pt x="11913726" y="72605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2919" y="3087751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2919" y="3794760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12919" y="5068189"/>
            <a:ext cx="11926570" cy="1256030"/>
            <a:chOff x="112919" y="5068189"/>
            <a:chExt cx="11926570" cy="1256030"/>
          </a:xfrm>
        </p:grpSpPr>
        <p:sp>
          <p:nvSpPr>
            <p:cNvPr id="14" name="object 14"/>
            <p:cNvSpPr/>
            <p:nvPr/>
          </p:nvSpPr>
          <p:spPr>
            <a:xfrm>
              <a:off x="119269" y="5074500"/>
              <a:ext cx="11913870" cy="1230630"/>
            </a:xfrm>
            <a:custGeom>
              <a:avLst/>
              <a:gdLst/>
              <a:ahLst/>
              <a:cxnLst/>
              <a:rect l="l" t="t" r="r" b="b"/>
              <a:pathLst>
                <a:path w="11913870" h="1230629">
                  <a:moveTo>
                    <a:pt x="11913743" y="0"/>
                  </a:moveTo>
                  <a:lnTo>
                    <a:pt x="0" y="0"/>
                  </a:lnTo>
                  <a:lnTo>
                    <a:pt x="0" y="1230376"/>
                  </a:lnTo>
                  <a:lnTo>
                    <a:pt x="11913743" y="1230376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9269" y="5068189"/>
              <a:ext cx="11913870" cy="1256030"/>
            </a:xfrm>
            <a:custGeom>
              <a:avLst/>
              <a:gdLst/>
              <a:ahLst/>
              <a:cxnLst/>
              <a:rect l="l" t="t" r="r" b="b"/>
              <a:pathLst>
                <a:path w="11913870" h="1256029">
                  <a:moveTo>
                    <a:pt x="0" y="0"/>
                  </a:moveTo>
                  <a:lnTo>
                    <a:pt x="0" y="1255737"/>
                  </a:lnTo>
                </a:path>
                <a:path w="11913870" h="1256029">
                  <a:moveTo>
                    <a:pt x="11913726" y="0"/>
                  </a:moveTo>
                  <a:lnTo>
                    <a:pt x="11913726" y="125573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2919" y="5068189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12919" y="6304876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18668" y="457200"/>
            <a:ext cx="11908155" cy="5796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9275">
              <a:lnSpc>
                <a:spcPct val="100000"/>
              </a:lnSpc>
              <a:spcBef>
                <a:spcPts val="10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 documents</a:t>
            </a:r>
            <a:endParaRPr sz="2400">
              <a:latin typeface="Verdana"/>
              <a:cs typeface="Verdana"/>
            </a:endParaRPr>
          </a:p>
          <a:p>
            <a:pPr marL="434975" indent="-344170">
              <a:lnSpc>
                <a:spcPct val="100000"/>
              </a:lnSpc>
              <a:spcBef>
                <a:spcPts val="1655"/>
              </a:spcBef>
              <a:buFont typeface="Symbol"/>
              <a:buChar char=""/>
              <a:tabLst>
                <a:tab pos="434975" algn="l"/>
                <a:tab pos="435609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Brevet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52069">
              <a:spcBef>
                <a:spcPts val="1510"/>
              </a:spcBef>
              <a:tabLst>
                <a:tab pos="1200785" algn="l"/>
                <a:tab pos="2169160" algn="l"/>
                <a:tab pos="3031490" algn="l"/>
                <a:tab pos="3862704" algn="l"/>
                <a:tab pos="4330700" algn="l"/>
                <a:tab pos="5703570" algn="l"/>
                <a:tab pos="6695440" algn="l"/>
                <a:tab pos="7562215" algn="l"/>
                <a:tab pos="7990205" algn="l"/>
                <a:tab pos="9040495" algn="l"/>
                <a:tab pos="9942195" algn="l"/>
                <a:tab pos="11471275" algn="l"/>
              </a:tabLst>
            </a:pPr>
            <a:r>
              <a:rPr lang="fr-FR" b="1" spc="-5" dirty="0" smtClean="0">
                <a:solidFill>
                  <a:srgbClr val="0000FF"/>
                </a:solidFill>
                <a:latin typeface="Verdana"/>
                <a:cs typeface="Verdana"/>
              </a:rPr>
              <a:t>AUTEUR. Titre </a:t>
            </a:r>
            <a:r>
              <a:rPr lang="fr-FR" b="1" dirty="0" smtClean="0">
                <a:solidFill>
                  <a:srgbClr val="0000FF"/>
                </a:solidFill>
                <a:latin typeface="Verdana"/>
                <a:cs typeface="Verdana"/>
              </a:rPr>
              <a:t>du </a:t>
            </a:r>
            <a:r>
              <a:rPr lang="fr-FR" b="1" spc="-5" dirty="0" smtClean="0">
                <a:solidFill>
                  <a:srgbClr val="0000FF"/>
                </a:solidFill>
                <a:latin typeface="Verdana"/>
                <a:cs typeface="Verdana"/>
              </a:rPr>
              <a:t>brevet. </a:t>
            </a:r>
            <a:r>
              <a:rPr lang="fr-FR" b="1" dirty="0" smtClean="0">
                <a:solidFill>
                  <a:srgbClr val="0000FF"/>
                </a:solidFill>
                <a:latin typeface="Verdana"/>
                <a:cs typeface="Verdana"/>
              </a:rPr>
              <a:t>Numéro du </a:t>
            </a:r>
            <a:r>
              <a:rPr lang="fr-FR" b="1" spc="-5" dirty="0" smtClean="0">
                <a:solidFill>
                  <a:srgbClr val="0000FF"/>
                </a:solidFill>
                <a:latin typeface="Verdana"/>
                <a:cs typeface="Verdana"/>
              </a:rPr>
              <a:t>brevet. Date </a:t>
            </a:r>
            <a:r>
              <a:rPr lang="fr-FR" b="1" dirty="0" smtClean="0">
                <a:solidFill>
                  <a:srgbClr val="0000FF"/>
                </a:solidFill>
                <a:latin typeface="Verdana"/>
                <a:cs typeface="Verdana"/>
              </a:rPr>
              <a:t>du</a:t>
            </a:r>
            <a:r>
              <a:rPr lang="fr-FR" b="1" spc="95" dirty="0" smtClean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lang="fr-FR" b="1" spc="-5" dirty="0" smtClean="0">
                <a:solidFill>
                  <a:srgbClr val="0000FF"/>
                </a:solidFill>
                <a:latin typeface="Verdana"/>
                <a:cs typeface="Verdana"/>
              </a:rPr>
              <a:t>brevet</a:t>
            </a:r>
            <a:endParaRPr lang="fr-FR" dirty="0" smtClean="0">
              <a:latin typeface="Verdana"/>
              <a:cs typeface="Verdana"/>
            </a:endParaRPr>
          </a:p>
          <a:p>
            <a:pPr marL="52069">
              <a:lnSpc>
                <a:spcPct val="100000"/>
              </a:lnSpc>
              <a:spcBef>
                <a:spcPts val="1510"/>
              </a:spcBef>
              <a:tabLst>
                <a:tab pos="1200785" algn="l"/>
                <a:tab pos="2169160" algn="l"/>
                <a:tab pos="3031490" algn="l"/>
                <a:tab pos="3862704" algn="l"/>
                <a:tab pos="4330700" algn="l"/>
                <a:tab pos="5703570" algn="l"/>
                <a:tab pos="6695440" algn="l"/>
                <a:tab pos="7562215" algn="l"/>
                <a:tab pos="7990205" algn="l"/>
                <a:tab pos="9040495" algn="l"/>
                <a:tab pos="9942195" algn="l"/>
                <a:tab pos="11471275" algn="l"/>
              </a:tabLst>
            </a:pPr>
            <a:r>
              <a:rPr sz="1800" i="1" spc="-5" smtClean="0">
                <a:latin typeface="Verdana"/>
                <a:cs typeface="Verdana"/>
              </a:rPr>
              <a:t>PODOAN</a:t>
            </a:r>
            <a:r>
              <a:rPr sz="1800" i="1" spc="-5" dirty="0">
                <a:latin typeface="Verdana"/>
                <a:cs typeface="Verdana"/>
              </a:rPr>
              <a:t>	Giorgio	Maria.	Mould	</a:t>
            </a:r>
            <a:r>
              <a:rPr sz="1800" i="1" dirty="0">
                <a:latin typeface="Verdana"/>
                <a:cs typeface="Verdana"/>
              </a:rPr>
              <a:t>for	</a:t>
            </a:r>
            <a:r>
              <a:rPr sz="1800" i="1" spc="-5" dirty="0">
                <a:latin typeface="Verdana"/>
                <a:cs typeface="Verdana"/>
              </a:rPr>
              <a:t>producting	organic	lenses	by	casting.	Brevet	</a:t>
            </a:r>
            <a:r>
              <a:rPr sz="1800" i="1" spc="-10" dirty="0">
                <a:latin typeface="Verdana"/>
                <a:cs typeface="Verdana"/>
              </a:rPr>
              <a:t>EP0234567.	</a:t>
            </a:r>
            <a:r>
              <a:rPr sz="1800" i="1" spc="-5" dirty="0">
                <a:latin typeface="Verdana"/>
                <a:cs typeface="Verdana"/>
              </a:rPr>
              <a:t>25</a:t>
            </a:r>
            <a:endParaRPr sz="1800">
              <a:latin typeface="Verdana"/>
              <a:cs typeface="Verdana"/>
            </a:endParaRPr>
          </a:p>
          <a:p>
            <a:pPr marL="52069">
              <a:spcBef>
                <a:spcPts val="5"/>
              </a:spcBef>
            </a:pPr>
            <a:r>
              <a:rPr sz="1800" i="1" dirty="0">
                <a:latin typeface="Verdana"/>
                <a:cs typeface="Verdana"/>
              </a:rPr>
              <a:t>février </a:t>
            </a:r>
            <a:r>
              <a:rPr sz="1800" i="1" spc="-5" dirty="0">
                <a:latin typeface="Verdana"/>
                <a:cs typeface="Verdana"/>
              </a:rPr>
              <a:t>1987</a:t>
            </a:r>
            <a:endParaRPr sz="1800">
              <a:latin typeface="Verdana"/>
              <a:cs typeface="Verdana"/>
            </a:endParaRPr>
          </a:p>
          <a:p>
            <a:pPr marL="434975" indent="-344170">
              <a:spcBef>
                <a:spcPts val="1655"/>
              </a:spcBef>
              <a:buFont typeface="Symbol"/>
              <a:buChar char=""/>
              <a:tabLst>
                <a:tab pos="434975" algn="l"/>
                <a:tab pos="435609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Norme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68580">
              <a:spcBef>
                <a:spcPts val="459"/>
              </a:spcBef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EDITEUR.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Titre</a:t>
            </a:r>
            <a:r>
              <a:rPr sz="1800" b="1" spc="1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1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la</a:t>
            </a:r>
            <a:r>
              <a:rPr sz="1800" b="1" spc="1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norme.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Référence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la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norme.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Lieu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d’édition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nom</a:t>
            </a:r>
            <a:r>
              <a:rPr sz="1800" b="1" spc="1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l’éditeur,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date</a:t>
            </a:r>
            <a:endParaRPr sz="1800">
              <a:latin typeface="Verdana"/>
              <a:cs typeface="Verdana"/>
            </a:endParaRPr>
          </a:p>
          <a:p>
            <a:pPr marL="68580">
              <a:spcBef>
                <a:spcPts val="325"/>
              </a:spcBef>
            </a:pP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sz="1800" b="1" spc="2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pagination.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i="1" dirty="0">
                <a:latin typeface="Verdana"/>
                <a:cs typeface="Verdana"/>
              </a:rPr>
              <a:t>ISO. </a:t>
            </a:r>
            <a:r>
              <a:rPr sz="1800" i="1" spc="-5" dirty="0">
                <a:latin typeface="Verdana"/>
                <a:cs typeface="Verdana"/>
              </a:rPr>
              <a:t>Acoustique </a:t>
            </a:r>
            <a:r>
              <a:rPr sz="1800" i="1" dirty="0">
                <a:latin typeface="Verdana"/>
                <a:cs typeface="Verdana"/>
              </a:rPr>
              <a:t>: </a:t>
            </a:r>
            <a:r>
              <a:rPr sz="1800" i="1" spc="-5" dirty="0">
                <a:latin typeface="Verdana"/>
                <a:cs typeface="Verdana"/>
              </a:rPr>
              <a:t>méthode de calcul du niveau d'isotonie. </a:t>
            </a:r>
            <a:r>
              <a:rPr sz="1800" i="1" dirty="0">
                <a:latin typeface="Verdana"/>
                <a:cs typeface="Verdana"/>
              </a:rPr>
              <a:t>ISO </a:t>
            </a:r>
            <a:r>
              <a:rPr sz="1800" i="1" spc="-5" dirty="0">
                <a:latin typeface="Verdana"/>
                <a:cs typeface="Verdana"/>
              </a:rPr>
              <a:t>532 1975. Genève </a:t>
            </a:r>
            <a:r>
              <a:rPr sz="1800" i="1" dirty="0">
                <a:latin typeface="Verdana"/>
                <a:cs typeface="Verdana"/>
              </a:rPr>
              <a:t>: ISO, </a:t>
            </a:r>
            <a:r>
              <a:rPr sz="1800" i="1" spc="-5" dirty="0">
                <a:latin typeface="Verdana"/>
                <a:cs typeface="Verdana"/>
              </a:rPr>
              <a:t>1975, </a:t>
            </a:r>
            <a:r>
              <a:rPr sz="1800" i="1" dirty="0">
                <a:latin typeface="Verdana"/>
                <a:cs typeface="Verdana"/>
              </a:rPr>
              <a:t>18</a:t>
            </a:r>
            <a:r>
              <a:rPr sz="1800" i="1" spc="250" dirty="0">
                <a:latin typeface="Verdana"/>
                <a:cs typeface="Verdana"/>
              </a:rPr>
              <a:t> </a:t>
            </a:r>
            <a:r>
              <a:rPr sz="1800" i="1" spc="10" dirty="0">
                <a:latin typeface="Verdana"/>
                <a:cs typeface="Verdana"/>
              </a:rPr>
              <a:t>p</a:t>
            </a:r>
            <a:r>
              <a:rPr sz="1800" i="1" spc="10" dirty="0">
                <a:latin typeface="Carlito"/>
                <a:cs typeface="Carlito"/>
              </a:rPr>
              <a:t>.</a:t>
            </a:r>
            <a:endParaRPr sz="1800">
              <a:latin typeface="Carlito"/>
              <a:cs typeface="Carlito"/>
            </a:endParaRPr>
          </a:p>
          <a:p>
            <a:pPr marL="434975" indent="-344170">
              <a:spcBef>
                <a:spcPts val="1655"/>
              </a:spcBef>
              <a:buFont typeface="Symbol"/>
              <a:buChar char=""/>
              <a:tabLst>
                <a:tab pos="434975" algn="l"/>
                <a:tab pos="435609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Communication extraite d’Actes de Congrès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68580" marR="54610" algn="just">
              <a:spcBef>
                <a:spcPts val="1385"/>
              </a:spcBef>
            </a:pP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Nom. Prénom (Année).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Titre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chapitre. </a:t>
            </a:r>
            <a:r>
              <a:rPr sz="1800" b="1" spc="5" dirty="0">
                <a:solidFill>
                  <a:srgbClr val="0000FF"/>
                </a:solidFill>
                <a:latin typeface="Verdana"/>
                <a:cs typeface="Verdana"/>
              </a:rPr>
              <a:t>In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 Nom 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l’auteur </a:t>
            </a:r>
            <a:r>
              <a:rPr sz="1800" b="1" spc="5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l’ouvrage Initiale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 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prénom,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Nom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 l’auteur de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l’ouvrage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du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prénom.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Titre de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l’ouvrage. Ville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 l’éditeur  (Pays)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Editeur.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p. 1ere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 chapitre-dernière page du chapitre.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(Collection,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n. 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numéro dans la</a:t>
            </a:r>
            <a:r>
              <a:rPr sz="1800" b="1" spc="-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collection).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"/>
          <p:cNvSpPr txBox="1">
            <a:spLocks noGrp="1"/>
          </p:cNvSpPr>
          <p:nvPr>
            <p:ph type="title"/>
          </p:nvPr>
        </p:nvSpPr>
        <p:spPr>
          <a:xfrm>
            <a:off x="2209800" y="151244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2919" y="1444625"/>
            <a:ext cx="11926570" cy="793115"/>
            <a:chOff x="112919" y="1444625"/>
            <a:chExt cx="11926570" cy="793115"/>
          </a:xfrm>
        </p:grpSpPr>
        <p:sp>
          <p:nvSpPr>
            <p:cNvPr id="4" name="object 4"/>
            <p:cNvSpPr/>
            <p:nvPr/>
          </p:nvSpPr>
          <p:spPr>
            <a:xfrm>
              <a:off x="119269" y="1450975"/>
              <a:ext cx="11913870" cy="767715"/>
            </a:xfrm>
            <a:custGeom>
              <a:avLst/>
              <a:gdLst/>
              <a:ahLst/>
              <a:cxnLst/>
              <a:rect l="l" t="t" r="r" b="b"/>
              <a:pathLst>
                <a:path w="11913870" h="767714">
                  <a:moveTo>
                    <a:pt x="11913743" y="0"/>
                  </a:moveTo>
                  <a:lnTo>
                    <a:pt x="0" y="0"/>
                  </a:lnTo>
                  <a:lnTo>
                    <a:pt x="0" y="767461"/>
                  </a:lnTo>
                  <a:lnTo>
                    <a:pt x="11913743" y="767461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9269" y="1444625"/>
              <a:ext cx="11913870" cy="793115"/>
            </a:xfrm>
            <a:custGeom>
              <a:avLst/>
              <a:gdLst/>
              <a:ahLst/>
              <a:cxnLst/>
              <a:rect l="l" t="t" r="r" b="b"/>
              <a:pathLst>
                <a:path w="11913870" h="793114">
                  <a:moveTo>
                    <a:pt x="0" y="0"/>
                  </a:moveTo>
                  <a:lnTo>
                    <a:pt x="0" y="792861"/>
                  </a:lnTo>
                </a:path>
                <a:path w="11913870" h="793114">
                  <a:moveTo>
                    <a:pt x="11913726" y="0"/>
                  </a:moveTo>
                  <a:lnTo>
                    <a:pt x="11913726" y="79286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2919" y="1444625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2919" y="2218436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63226" y="3539363"/>
            <a:ext cx="11926570" cy="726440"/>
            <a:chOff x="63226" y="3539363"/>
            <a:chExt cx="11926570" cy="726440"/>
          </a:xfrm>
        </p:grpSpPr>
        <p:sp>
          <p:nvSpPr>
            <p:cNvPr id="9" name="object 9"/>
            <p:cNvSpPr/>
            <p:nvPr/>
          </p:nvSpPr>
          <p:spPr>
            <a:xfrm>
              <a:off x="69576" y="3545674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576" y="3539363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59"/>
                  </a:lnTo>
                </a:path>
                <a:path w="11913870" h="726439">
                  <a:moveTo>
                    <a:pt x="11913762" y="0"/>
                  </a:moveTo>
                  <a:lnTo>
                    <a:pt x="11913762" y="72605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226" y="3539363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62" y="12700"/>
                  </a:lnTo>
                  <a:lnTo>
                    <a:pt x="11926462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226" y="4246372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62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5926" y="524377"/>
            <a:ext cx="11901170" cy="4504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1820">
              <a:lnSpc>
                <a:spcPct val="100000"/>
              </a:lnSpc>
              <a:spcBef>
                <a:spcPts val="10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des documents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477520" indent="-343535">
              <a:lnSpc>
                <a:spcPct val="100000"/>
              </a:lnSpc>
              <a:spcBef>
                <a:spcPts val="1295"/>
              </a:spcBef>
              <a:buFont typeface="Symbol"/>
              <a:buChar char=""/>
              <a:tabLst>
                <a:tab pos="477520" algn="l"/>
                <a:tab pos="478155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Article de revue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111760" marR="5080">
              <a:lnSpc>
                <a:spcPts val="3240"/>
              </a:lnSpc>
              <a:spcBef>
                <a:spcPts val="245"/>
              </a:spcBef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AUTEUR.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Titre de l’article. In: Titre du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périodique, date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publication, volume, numéro,  pagination.</a:t>
            </a:r>
            <a:endParaRPr sz="1800">
              <a:latin typeface="Verdana"/>
              <a:cs typeface="Verdana"/>
            </a:endParaRPr>
          </a:p>
          <a:p>
            <a:pPr marL="94615" marR="301625">
              <a:lnSpc>
                <a:spcPts val="2080"/>
              </a:lnSpc>
              <a:spcBef>
                <a:spcPts val="785"/>
              </a:spcBef>
            </a:pPr>
            <a:r>
              <a:rPr sz="1800" i="1" spc="-5" dirty="0">
                <a:latin typeface="Verdana"/>
                <a:cs typeface="Verdana"/>
              </a:rPr>
              <a:t>CHEVALLIER Philippe. Attention, Lycéens </a:t>
            </a:r>
            <a:r>
              <a:rPr sz="1800" i="1" dirty="0">
                <a:latin typeface="Verdana"/>
                <a:cs typeface="Verdana"/>
              </a:rPr>
              <a:t>! In: </a:t>
            </a:r>
            <a:r>
              <a:rPr sz="1800" i="1" spc="-5" dirty="0">
                <a:latin typeface="Verdana"/>
                <a:cs typeface="Verdana"/>
              </a:rPr>
              <a:t>Bulletin des Bibliothèques de France, 2013, </a:t>
            </a:r>
            <a:r>
              <a:rPr sz="1800" i="1" dirty="0">
                <a:latin typeface="Verdana"/>
                <a:cs typeface="Verdana"/>
              </a:rPr>
              <a:t>vol. </a:t>
            </a:r>
            <a:r>
              <a:rPr sz="1800" i="1" spc="-5" dirty="0">
                <a:latin typeface="Verdana"/>
                <a:cs typeface="Verdana"/>
              </a:rPr>
              <a:t>170,  n°2, pp.30-45</a:t>
            </a:r>
            <a:r>
              <a:rPr sz="1800" i="1" spc="-5" dirty="0">
                <a:latin typeface="Carlito"/>
                <a:cs typeface="Carlito"/>
              </a:rPr>
              <a:t>.</a:t>
            </a:r>
            <a:endParaRPr sz="1800">
              <a:latin typeface="Carlito"/>
              <a:cs typeface="Carlito"/>
            </a:endParaRPr>
          </a:p>
          <a:p>
            <a:pPr marL="520700" lvl="1" indent="-287020">
              <a:lnSpc>
                <a:spcPct val="100000"/>
              </a:lnSpc>
              <a:spcBef>
                <a:spcPts val="745"/>
              </a:spcBef>
              <a:buFont typeface="Arial"/>
              <a:buChar char="•"/>
              <a:tabLst>
                <a:tab pos="520700" algn="l"/>
                <a:tab pos="521334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Thèse, Mémoire, Rapport diplômant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50">
              <a:latin typeface="Verdana"/>
              <a:cs typeface="Verdana"/>
            </a:endParaRPr>
          </a:p>
          <a:p>
            <a:pPr marL="61594" marR="52705">
              <a:lnSpc>
                <a:spcPct val="114999"/>
              </a:lnSpc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AUTEUR.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Titre 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la thèse/mémoire.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Type 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document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Discipline. Lieu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soutenance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 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Université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soutenance,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année 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soutenance,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pagination..</a:t>
            </a:r>
            <a:endParaRPr sz="1800">
              <a:latin typeface="Verdana"/>
              <a:cs typeface="Verdana"/>
            </a:endParaRPr>
          </a:p>
          <a:p>
            <a:pPr marL="98425">
              <a:lnSpc>
                <a:spcPct val="100000"/>
              </a:lnSpc>
              <a:spcBef>
                <a:spcPts val="1900"/>
              </a:spcBef>
            </a:pPr>
            <a:r>
              <a:rPr sz="1800" i="1" spc="-5" dirty="0">
                <a:latin typeface="Verdana"/>
                <a:cs typeface="Verdana"/>
              </a:rPr>
              <a:t>GENTINA</a:t>
            </a:r>
            <a:r>
              <a:rPr sz="1800" i="1" spc="11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Elodie.</a:t>
            </a:r>
            <a:r>
              <a:rPr sz="1800" i="1" spc="13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L’adolescente</a:t>
            </a:r>
            <a:r>
              <a:rPr sz="1800" i="1" spc="12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consommatrice</a:t>
            </a:r>
            <a:r>
              <a:rPr sz="1800" i="1" spc="12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à</a:t>
            </a:r>
            <a:r>
              <a:rPr sz="1800" i="1" spc="13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la</a:t>
            </a:r>
            <a:r>
              <a:rPr sz="1800" i="1" spc="13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recherche</a:t>
            </a:r>
            <a:r>
              <a:rPr sz="1800" i="1" spc="13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de</a:t>
            </a:r>
            <a:r>
              <a:rPr sz="1800" i="1" spc="12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son</a:t>
            </a:r>
            <a:r>
              <a:rPr sz="1800" i="1" spc="13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autonomie.</a:t>
            </a:r>
            <a:r>
              <a:rPr sz="1800" i="1" spc="14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Thèse</a:t>
            </a:r>
            <a:r>
              <a:rPr sz="1800" i="1" spc="13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:</a:t>
            </a:r>
            <a:r>
              <a:rPr sz="1800" i="1" spc="12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Science</a:t>
            </a:r>
            <a:r>
              <a:rPr sz="1800" i="1" spc="135" dirty="0">
                <a:latin typeface="Verdana"/>
                <a:cs typeface="Verdana"/>
              </a:rPr>
              <a:t> </a:t>
            </a:r>
            <a:r>
              <a:rPr sz="1800" i="1" spc="5" dirty="0">
                <a:latin typeface="Verdana"/>
                <a:cs typeface="Verdana"/>
              </a:rPr>
              <a:t>de</a:t>
            </a:r>
            <a:endParaRPr sz="1800">
              <a:latin typeface="Verdana"/>
              <a:cs typeface="Verdana"/>
            </a:endParaRPr>
          </a:p>
          <a:p>
            <a:pPr marL="98425">
              <a:lnSpc>
                <a:spcPct val="100000"/>
              </a:lnSpc>
            </a:pPr>
            <a:r>
              <a:rPr sz="1800" i="1" spc="-5" dirty="0">
                <a:latin typeface="Verdana"/>
                <a:cs typeface="Verdana"/>
              </a:rPr>
              <a:t>gestion. Lille </a:t>
            </a:r>
            <a:r>
              <a:rPr sz="1800" i="1" dirty="0">
                <a:latin typeface="Verdana"/>
                <a:cs typeface="Verdana"/>
              </a:rPr>
              <a:t>: </a:t>
            </a:r>
            <a:r>
              <a:rPr sz="1800" i="1" spc="-5" dirty="0">
                <a:latin typeface="Verdana"/>
                <a:cs typeface="Verdana"/>
              </a:rPr>
              <a:t>Université de Lille 2, 2008,418</a:t>
            </a:r>
            <a:r>
              <a:rPr sz="1800" i="1" spc="17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p.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8871" y="3610355"/>
            <a:ext cx="11954510" cy="1697989"/>
          </a:xfrm>
          <a:custGeom>
            <a:avLst/>
            <a:gdLst/>
            <a:ahLst/>
            <a:cxnLst/>
            <a:rect l="l" t="t" r="r" b="b"/>
            <a:pathLst>
              <a:path w="11954510" h="1697989">
                <a:moveTo>
                  <a:pt x="11954256" y="0"/>
                </a:moveTo>
                <a:lnTo>
                  <a:pt x="0" y="0"/>
                </a:lnTo>
                <a:lnTo>
                  <a:pt x="0" y="1697736"/>
                </a:lnTo>
                <a:lnTo>
                  <a:pt x="11954256" y="1697736"/>
                </a:lnTo>
                <a:lnTo>
                  <a:pt x="11954256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5404" y="381000"/>
            <a:ext cx="11842115" cy="5012911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502284" algn="just">
              <a:spcBef>
                <a:spcPts val="113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 documents</a:t>
            </a:r>
            <a:endParaRPr sz="2400">
              <a:latin typeface="Verdana"/>
              <a:cs typeface="Verdana"/>
            </a:endParaRPr>
          </a:p>
          <a:p>
            <a:pPr marL="331470" indent="-287020" algn="just">
              <a:spcBef>
                <a:spcPts val="1030"/>
              </a:spcBef>
              <a:buFont typeface="Arial"/>
              <a:buChar char="•"/>
              <a:tabLst>
                <a:tab pos="332105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Cours (polycopie, présentation, PowerPoint, cours disponible sur internet)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25400" marR="98425" indent="269240" algn="just">
              <a:spcBef>
                <a:spcPts val="360"/>
              </a:spcBef>
            </a:pPr>
            <a:r>
              <a:rPr sz="2200" spc="-5" dirty="0">
                <a:latin typeface="Verdana"/>
                <a:cs typeface="Verdana"/>
              </a:rPr>
              <a:t>Sont </a:t>
            </a:r>
            <a:r>
              <a:rPr sz="2200" dirty="0">
                <a:latin typeface="Verdana"/>
                <a:cs typeface="Verdana"/>
              </a:rPr>
              <a:t>indiqués </a:t>
            </a:r>
            <a:r>
              <a:rPr sz="2200" spc="-5" dirty="0">
                <a:latin typeface="Verdana"/>
                <a:cs typeface="Verdana"/>
              </a:rPr>
              <a:t>dans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texte </a:t>
            </a:r>
            <a:r>
              <a:rPr sz="2200" dirty="0">
                <a:latin typeface="Verdana"/>
                <a:cs typeface="Verdana"/>
              </a:rPr>
              <a:t>comme </a:t>
            </a:r>
            <a:r>
              <a:rPr sz="2200" spc="-10" dirty="0">
                <a:latin typeface="Verdana"/>
                <a:cs typeface="Verdana"/>
              </a:rPr>
              <a:t>des </a:t>
            </a:r>
            <a:r>
              <a:rPr sz="2200" dirty="0">
                <a:latin typeface="Verdana"/>
                <a:cs typeface="Verdana"/>
              </a:rPr>
              <a:t>communications personnelles </a:t>
            </a:r>
            <a:r>
              <a:rPr sz="2200" spc="-5" dirty="0">
                <a:latin typeface="Verdana"/>
                <a:cs typeface="Verdana"/>
              </a:rPr>
              <a:t>en </a:t>
            </a:r>
            <a:r>
              <a:rPr sz="2200" dirty="0">
                <a:latin typeface="Verdana"/>
                <a:cs typeface="Verdana"/>
              </a:rPr>
              <a:t>ajoutant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type </a:t>
            </a:r>
            <a:r>
              <a:rPr sz="2200" spc="5" dirty="0">
                <a:latin typeface="Verdana"/>
                <a:cs typeface="Verdana"/>
              </a:rPr>
              <a:t>de  </a:t>
            </a:r>
            <a:r>
              <a:rPr sz="2200" spc="-5" dirty="0">
                <a:latin typeface="Verdana"/>
                <a:cs typeface="Verdana"/>
              </a:rPr>
              <a:t>document entre crochets carrés, </a:t>
            </a:r>
            <a:r>
              <a:rPr sz="2200" dirty="0">
                <a:latin typeface="Verdana"/>
                <a:cs typeface="Verdana"/>
              </a:rPr>
              <a:t>suivi </a:t>
            </a:r>
            <a:r>
              <a:rPr sz="2200" spc="-5" dirty="0">
                <a:latin typeface="Verdana"/>
                <a:cs typeface="Verdana"/>
              </a:rPr>
              <a:t>de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date. </a:t>
            </a:r>
            <a:r>
              <a:rPr sz="2200" dirty="0">
                <a:latin typeface="Verdana"/>
                <a:cs typeface="Verdana"/>
              </a:rPr>
              <a:t>Dans </a:t>
            </a:r>
            <a:r>
              <a:rPr sz="2200" spc="-5" dirty="0">
                <a:latin typeface="Verdana"/>
                <a:cs typeface="Verdana"/>
              </a:rPr>
              <a:t>ce cas,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support de </a:t>
            </a:r>
            <a:r>
              <a:rPr sz="2200" dirty="0">
                <a:latin typeface="Verdana"/>
                <a:cs typeface="Verdana"/>
              </a:rPr>
              <a:t>cours ne </a:t>
            </a:r>
            <a:r>
              <a:rPr sz="2200" spc="-15" dirty="0">
                <a:latin typeface="Verdana"/>
                <a:cs typeface="Verdana"/>
              </a:rPr>
              <a:t>sera </a:t>
            </a:r>
            <a:r>
              <a:rPr sz="2200" spc="-5" dirty="0">
                <a:latin typeface="Verdana"/>
                <a:cs typeface="Verdana"/>
              </a:rPr>
              <a:t>pas  </a:t>
            </a:r>
            <a:r>
              <a:rPr sz="2200" dirty="0">
                <a:latin typeface="Verdana"/>
                <a:cs typeface="Verdana"/>
              </a:rPr>
              <a:t>indiqué </a:t>
            </a:r>
            <a:r>
              <a:rPr sz="2200" spc="-5" dirty="0">
                <a:latin typeface="Verdana"/>
                <a:cs typeface="Verdana"/>
              </a:rPr>
              <a:t>dans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dirty="0">
                <a:latin typeface="Verdana"/>
                <a:cs typeface="Verdana"/>
              </a:rPr>
              <a:t>liste </a:t>
            </a:r>
            <a:r>
              <a:rPr sz="2200" spc="-5" dirty="0">
                <a:latin typeface="Verdana"/>
                <a:cs typeface="Verdana"/>
              </a:rPr>
              <a:t>de</a:t>
            </a:r>
            <a:r>
              <a:rPr sz="2200" spc="2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références.</a:t>
            </a:r>
            <a:endParaRPr sz="2200">
              <a:latin typeface="Verdana"/>
              <a:cs typeface="Verdana"/>
            </a:endParaRPr>
          </a:p>
          <a:p>
            <a:pPr marL="25400" marR="99060" algn="just">
              <a:spcBef>
                <a:spcPts val="160"/>
              </a:spcBef>
            </a:pP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Selon auteur (la </a:t>
            </a:r>
            <a:r>
              <a:rPr sz="2200" i="1" spc="5" dirty="0">
                <a:solidFill>
                  <a:srgbClr val="C00000"/>
                </a:solidFill>
                <a:latin typeface="Verdana"/>
                <a:cs typeface="Verdana"/>
              </a:rPr>
              <a:t>1</a:t>
            </a:r>
            <a:r>
              <a:rPr sz="2200" i="1" spc="7" baseline="25641" dirty="0">
                <a:solidFill>
                  <a:srgbClr val="C00000"/>
                </a:solidFill>
                <a:latin typeface="Verdana"/>
                <a:cs typeface="Verdana"/>
              </a:rPr>
              <a:t>er </a:t>
            </a: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lettre du prenom.Nom) (communication personnelle </a:t>
            </a:r>
            <a:r>
              <a:rPr sz="2200" i="1" spc="-10" dirty="0">
                <a:solidFill>
                  <a:srgbClr val="C00000"/>
                </a:solidFill>
                <a:latin typeface="Verdana"/>
                <a:cs typeface="Verdana"/>
              </a:rPr>
              <a:t>[Présentation  </a:t>
            </a: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PowerPoint], date, </a:t>
            </a:r>
            <a:r>
              <a:rPr sz="2200" i="1" dirty="0">
                <a:solidFill>
                  <a:srgbClr val="C00000"/>
                </a:solidFill>
                <a:latin typeface="Verdana"/>
                <a:cs typeface="Verdana"/>
              </a:rPr>
              <a:t>année </a:t>
            </a: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2012),</a:t>
            </a:r>
            <a:r>
              <a:rPr sz="2200" i="1" spc="-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l’idée</a:t>
            </a:r>
            <a:r>
              <a:rPr sz="2200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87985" marR="17780" indent="-343535" algn="just">
              <a:spcBef>
                <a:spcPts val="1825"/>
              </a:spcBef>
            </a:pPr>
            <a:r>
              <a:rPr sz="2200" dirty="0">
                <a:latin typeface="Times New Roman"/>
                <a:cs typeface="Times New Roman"/>
              </a:rPr>
              <a:t>-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Citation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d’un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cours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disponible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sur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Internet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r>
              <a:rPr sz="2200" dirty="0">
                <a:latin typeface="Verdana"/>
                <a:cs typeface="Verdana"/>
              </a:rPr>
              <a:t> Si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support </a:t>
            </a:r>
            <a:r>
              <a:rPr sz="2200" dirty="0">
                <a:latin typeface="Verdana"/>
                <a:cs typeface="Verdana"/>
              </a:rPr>
              <a:t>de cours </a:t>
            </a:r>
            <a:r>
              <a:rPr sz="2200" spc="-5" dirty="0">
                <a:latin typeface="Verdana"/>
                <a:cs typeface="Verdana"/>
              </a:rPr>
              <a:t>est </a:t>
            </a:r>
            <a:r>
              <a:rPr sz="2200" dirty="0">
                <a:latin typeface="Verdana"/>
                <a:cs typeface="Verdana"/>
              </a:rPr>
              <a:t>diffusé </a:t>
            </a:r>
            <a:r>
              <a:rPr sz="2200" spc="-5" dirty="0">
                <a:latin typeface="Verdana"/>
                <a:cs typeface="Verdana"/>
              </a:rPr>
              <a:t>et consultable </a:t>
            </a:r>
            <a:r>
              <a:rPr sz="2200" dirty="0">
                <a:latin typeface="Verdana"/>
                <a:cs typeface="Verdana"/>
              </a:rPr>
              <a:t>sur  </a:t>
            </a:r>
            <a:r>
              <a:rPr sz="2200" spc="-5" dirty="0">
                <a:latin typeface="Verdana"/>
                <a:cs typeface="Verdana"/>
              </a:rPr>
              <a:t>Internet, </a:t>
            </a:r>
            <a:r>
              <a:rPr sz="2200" spc="5" dirty="0">
                <a:latin typeface="Verdana"/>
                <a:cs typeface="Verdana"/>
              </a:rPr>
              <a:t>il </a:t>
            </a:r>
            <a:r>
              <a:rPr sz="2200" spc="-15" dirty="0">
                <a:latin typeface="Verdana"/>
                <a:cs typeface="Verdana"/>
              </a:rPr>
              <a:t>sera </a:t>
            </a:r>
            <a:r>
              <a:rPr sz="2200" dirty="0">
                <a:latin typeface="Verdana"/>
                <a:cs typeface="Verdana"/>
              </a:rPr>
              <a:t>cité </a:t>
            </a:r>
            <a:r>
              <a:rPr sz="2200" spc="-5" dirty="0">
                <a:latin typeface="Verdana"/>
                <a:cs typeface="Verdana"/>
              </a:rPr>
              <a:t>en </a:t>
            </a:r>
            <a:r>
              <a:rPr sz="2200" dirty="0">
                <a:latin typeface="Verdana"/>
                <a:cs typeface="Verdana"/>
              </a:rPr>
              <a:t>indiquant l’auteur </a:t>
            </a:r>
            <a:r>
              <a:rPr sz="2200" spc="-5" dirty="0">
                <a:latin typeface="Verdana"/>
                <a:cs typeface="Verdana"/>
              </a:rPr>
              <a:t>et </a:t>
            </a:r>
            <a:r>
              <a:rPr sz="2200" dirty="0">
                <a:latin typeface="Verdana"/>
                <a:cs typeface="Verdana"/>
              </a:rPr>
              <a:t>l’année </a:t>
            </a:r>
            <a:r>
              <a:rPr sz="2200" spc="-5" dirty="0">
                <a:latin typeface="Verdana"/>
                <a:cs typeface="Verdana"/>
              </a:rPr>
              <a:t>dans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texte. </a:t>
            </a:r>
            <a:r>
              <a:rPr sz="2200" dirty="0">
                <a:latin typeface="Verdana"/>
                <a:cs typeface="Verdana"/>
              </a:rPr>
              <a:t>Dans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dirty="0">
                <a:latin typeface="Verdana"/>
                <a:cs typeface="Verdana"/>
              </a:rPr>
              <a:t>liste de </a:t>
            </a:r>
            <a:r>
              <a:rPr sz="2200" spc="-5" dirty="0">
                <a:latin typeface="Verdana"/>
                <a:cs typeface="Verdana"/>
              </a:rPr>
              <a:t>références, </a:t>
            </a:r>
            <a:r>
              <a:rPr sz="2200" spc="5" dirty="0">
                <a:latin typeface="Verdana"/>
                <a:cs typeface="Verdana"/>
              </a:rPr>
              <a:t>en  </a:t>
            </a:r>
            <a:r>
              <a:rPr sz="2200" spc="-5" dirty="0">
                <a:latin typeface="Verdana"/>
                <a:cs typeface="Verdana"/>
              </a:rPr>
              <a:t>plus des </a:t>
            </a:r>
            <a:r>
              <a:rPr sz="2200" dirty="0">
                <a:latin typeface="Verdana"/>
                <a:cs typeface="Verdana"/>
              </a:rPr>
              <a:t>éléments </a:t>
            </a:r>
            <a:r>
              <a:rPr sz="2200" spc="-5" dirty="0">
                <a:latin typeface="Verdana"/>
                <a:cs typeface="Verdana"/>
              </a:rPr>
              <a:t>habituels </a:t>
            </a:r>
            <a:r>
              <a:rPr sz="2200" dirty="0">
                <a:latin typeface="Verdana"/>
                <a:cs typeface="Verdana"/>
              </a:rPr>
              <a:t>d’un site </a:t>
            </a:r>
            <a:r>
              <a:rPr sz="2200" spc="-5" dirty="0">
                <a:latin typeface="Verdana"/>
                <a:cs typeface="Verdana"/>
              </a:rPr>
              <a:t>Internet,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type </a:t>
            </a:r>
            <a:r>
              <a:rPr sz="2200" dirty="0">
                <a:latin typeface="Verdana"/>
                <a:cs typeface="Verdana"/>
              </a:rPr>
              <a:t>de support </a:t>
            </a:r>
            <a:r>
              <a:rPr sz="2200" spc="-5" dirty="0">
                <a:latin typeface="Verdana"/>
                <a:cs typeface="Verdana"/>
              </a:rPr>
              <a:t>est </a:t>
            </a:r>
            <a:r>
              <a:rPr sz="2200" dirty="0">
                <a:latin typeface="Verdana"/>
                <a:cs typeface="Verdana"/>
              </a:rPr>
              <a:t>indiqué </a:t>
            </a:r>
            <a:r>
              <a:rPr sz="2200" spc="-5" dirty="0">
                <a:latin typeface="Verdana"/>
                <a:cs typeface="Verdana"/>
              </a:rPr>
              <a:t>entre crochets carrés  après </a:t>
            </a:r>
            <a:r>
              <a:rPr sz="2200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titre </a:t>
            </a:r>
            <a:r>
              <a:rPr sz="2200" spc="-10" dirty="0">
                <a:latin typeface="Verdana"/>
                <a:cs typeface="Verdana"/>
              </a:rPr>
              <a:t>([Polycopié], </a:t>
            </a:r>
            <a:r>
              <a:rPr sz="2200" spc="-5" dirty="0">
                <a:latin typeface="Verdana"/>
                <a:cs typeface="Verdana"/>
              </a:rPr>
              <a:t>[Présentation </a:t>
            </a:r>
            <a:r>
              <a:rPr sz="2200" spc="-10" dirty="0">
                <a:latin typeface="Verdana"/>
                <a:cs typeface="Verdana"/>
              </a:rPr>
              <a:t>PowerPoint],</a:t>
            </a:r>
            <a:r>
              <a:rPr sz="2200" spc="1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etc.).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2919" y="1380489"/>
            <a:ext cx="11926570" cy="793115"/>
            <a:chOff x="112919" y="1380489"/>
            <a:chExt cx="11926570" cy="793115"/>
          </a:xfrm>
        </p:grpSpPr>
        <p:sp>
          <p:nvSpPr>
            <p:cNvPr id="4" name="object 4"/>
            <p:cNvSpPr/>
            <p:nvPr/>
          </p:nvSpPr>
          <p:spPr>
            <a:xfrm>
              <a:off x="119269" y="1386839"/>
              <a:ext cx="11913870" cy="767715"/>
            </a:xfrm>
            <a:custGeom>
              <a:avLst/>
              <a:gdLst/>
              <a:ahLst/>
              <a:cxnLst/>
              <a:rect l="l" t="t" r="r" b="b"/>
              <a:pathLst>
                <a:path w="11913870" h="767714">
                  <a:moveTo>
                    <a:pt x="11913743" y="0"/>
                  </a:moveTo>
                  <a:lnTo>
                    <a:pt x="0" y="0"/>
                  </a:lnTo>
                  <a:lnTo>
                    <a:pt x="0" y="767461"/>
                  </a:lnTo>
                  <a:lnTo>
                    <a:pt x="11913743" y="767461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9269" y="1380489"/>
              <a:ext cx="11913870" cy="793115"/>
            </a:xfrm>
            <a:custGeom>
              <a:avLst/>
              <a:gdLst/>
              <a:ahLst/>
              <a:cxnLst/>
              <a:rect l="l" t="t" r="r" b="b"/>
              <a:pathLst>
                <a:path w="11913870" h="793114">
                  <a:moveTo>
                    <a:pt x="0" y="0"/>
                  </a:moveTo>
                  <a:lnTo>
                    <a:pt x="0" y="792861"/>
                  </a:lnTo>
                </a:path>
                <a:path w="11913870" h="793114">
                  <a:moveTo>
                    <a:pt x="11913726" y="0"/>
                  </a:moveTo>
                  <a:lnTo>
                    <a:pt x="11913726" y="79286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2919" y="1380489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2919" y="2154300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63226" y="3218560"/>
            <a:ext cx="11926570" cy="726440"/>
            <a:chOff x="63226" y="3218560"/>
            <a:chExt cx="11926570" cy="726440"/>
          </a:xfrm>
        </p:grpSpPr>
        <p:sp>
          <p:nvSpPr>
            <p:cNvPr id="9" name="object 9"/>
            <p:cNvSpPr/>
            <p:nvPr/>
          </p:nvSpPr>
          <p:spPr>
            <a:xfrm>
              <a:off x="69576" y="3224872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576" y="3218560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58"/>
                  </a:lnTo>
                </a:path>
                <a:path w="11913870" h="726439">
                  <a:moveTo>
                    <a:pt x="11913762" y="0"/>
                  </a:moveTo>
                  <a:lnTo>
                    <a:pt x="11913762" y="72605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226" y="3218560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62" y="12700"/>
                  </a:lnTo>
                  <a:lnTo>
                    <a:pt x="11926462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226" y="3925569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62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02980" y="5169408"/>
            <a:ext cx="11926570" cy="726440"/>
            <a:chOff x="102980" y="5169408"/>
            <a:chExt cx="11926570" cy="726440"/>
          </a:xfrm>
        </p:grpSpPr>
        <p:sp>
          <p:nvSpPr>
            <p:cNvPr id="14" name="object 14"/>
            <p:cNvSpPr/>
            <p:nvPr/>
          </p:nvSpPr>
          <p:spPr>
            <a:xfrm>
              <a:off x="109330" y="5175694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9330" y="5169408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33"/>
                  </a:lnTo>
                </a:path>
                <a:path w="11913870" h="726439">
                  <a:moveTo>
                    <a:pt x="11913759" y="0"/>
                  </a:moveTo>
                  <a:lnTo>
                    <a:pt x="11913759" y="72603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2980" y="5169408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59" y="12700"/>
                  </a:lnTo>
                  <a:lnTo>
                    <a:pt x="1192645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2980" y="5876391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59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5926" y="457200"/>
            <a:ext cx="11951335" cy="6222857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591820">
              <a:lnSpc>
                <a:spcPct val="100000"/>
              </a:lnSpc>
              <a:spcBef>
                <a:spcPts val="745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des documents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421005" indent="-287020">
              <a:lnSpc>
                <a:spcPct val="100000"/>
              </a:lnSpc>
              <a:spcBef>
                <a:spcPts val="650"/>
              </a:spcBef>
              <a:buFont typeface="Arial"/>
              <a:buChar char="•"/>
              <a:tabLst>
                <a:tab pos="421005" algn="l"/>
                <a:tab pos="421640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Rapport</a:t>
            </a:r>
          </a:p>
          <a:p>
            <a:pPr marL="111760">
              <a:lnSpc>
                <a:spcPct val="100000"/>
              </a:lnSpc>
              <a:spcBef>
                <a:spcPts val="1180"/>
              </a:spcBef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AUTEUR.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Titre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</a:t>
            </a:r>
            <a:r>
              <a:rPr sz="1800" b="1" spc="9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rapport.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Tomaison.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Numéro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rapport.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Lieu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d'édition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</a:t>
            </a:r>
            <a:r>
              <a:rPr sz="1800" b="1" spc="8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nom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9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l’éditeur,</a:t>
            </a:r>
            <a:endParaRPr sz="1800">
              <a:latin typeface="Verdana"/>
              <a:cs typeface="Verdana"/>
            </a:endParaRPr>
          </a:p>
          <a:p>
            <a:pPr marL="111760">
              <a:lnSpc>
                <a:spcPct val="100000"/>
              </a:lnSpc>
              <a:spcBef>
                <a:spcPts val="1080"/>
              </a:spcBef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date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sz="1800" b="1" spc="4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pagination..</a:t>
            </a:r>
            <a:endParaRPr sz="1800">
              <a:latin typeface="Verdana"/>
              <a:cs typeface="Verdana"/>
            </a:endParaRPr>
          </a:p>
          <a:p>
            <a:pPr marL="94615" marR="895350">
              <a:lnSpc>
                <a:spcPct val="100000"/>
              </a:lnSpc>
              <a:spcBef>
                <a:spcPts val="560"/>
              </a:spcBef>
            </a:pPr>
            <a:r>
              <a:rPr sz="1800" i="1" spc="-5" dirty="0">
                <a:latin typeface="Verdana"/>
                <a:cs typeface="Verdana"/>
              </a:rPr>
              <a:t>SERVIDIO Rocco. Quantum </a:t>
            </a:r>
            <a:r>
              <a:rPr sz="1800" i="1" dirty="0">
                <a:latin typeface="Verdana"/>
                <a:cs typeface="Verdana"/>
              </a:rPr>
              <a:t>versus </a:t>
            </a:r>
            <a:r>
              <a:rPr sz="1800" i="1" spc="-5" dirty="0">
                <a:latin typeface="Verdana"/>
                <a:cs typeface="Verdana"/>
              </a:rPr>
              <a:t>classical learnability. TR-04-00. Harvard: Harvard computer  science, 2000, </a:t>
            </a:r>
            <a:r>
              <a:rPr sz="1800" i="1" dirty="0">
                <a:latin typeface="Verdana"/>
                <a:cs typeface="Verdana"/>
              </a:rPr>
              <a:t>15</a:t>
            </a:r>
            <a:r>
              <a:rPr sz="1800" i="1" spc="7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p</a:t>
            </a:r>
            <a:r>
              <a:rPr sz="1800" b="1" i="1" spc="-5" dirty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520700" lvl="1" indent="-28702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520700" algn="l"/>
                <a:tab pos="521334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Site web, Page d’un site web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61594" marR="105410">
              <a:lnSpc>
                <a:spcPct val="100000"/>
              </a:lnSpc>
              <a:spcBef>
                <a:spcPts val="670"/>
              </a:spcBef>
              <a:tabLst>
                <a:tab pos="1267460" algn="l"/>
                <a:tab pos="1758314" algn="l"/>
                <a:tab pos="3597910" algn="l"/>
                <a:tab pos="4369435" algn="l"/>
                <a:tab pos="4850765" algn="l"/>
                <a:tab pos="5248910" algn="l"/>
                <a:tab pos="6041390" algn="l"/>
                <a:tab pos="6649084" algn="l"/>
                <a:tab pos="7654290" algn="l"/>
                <a:tab pos="9173210" algn="l"/>
                <a:tab pos="9754235" algn="l"/>
                <a:tab pos="10013315" algn="l"/>
                <a:tab pos="11087735" algn="l"/>
              </a:tabLst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AU</a:t>
            </a:r>
            <a:r>
              <a:rPr sz="1800" b="1" spc="-10" dirty="0">
                <a:solidFill>
                  <a:srgbClr val="0000FF"/>
                </a:solidFill>
                <a:latin typeface="Verdana"/>
                <a:cs typeface="Verdana"/>
              </a:rPr>
              <a:t>TE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UR	</a:t>
            </a:r>
            <a:r>
              <a:rPr sz="1800" b="1" spc="10" dirty="0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u	O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RGANISM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E.	T</a:t>
            </a:r>
            <a:r>
              <a:rPr sz="1800" b="1" spc="-10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tre	</a:t>
            </a:r>
            <a:r>
              <a:rPr sz="1800" b="1" spc="10" dirty="0">
                <a:solidFill>
                  <a:srgbClr val="0000FF"/>
                </a:solidFill>
                <a:latin typeface="Verdana"/>
                <a:cs typeface="Verdana"/>
              </a:rPr>
              <a:t>d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e	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a	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e	[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	l</a:t>
            </a:r>
            <a:r>
              <a:rPr sz="1800" b="1" spc="-10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gn</a:t>
            </a:r>
            <a:r>
              <a:rPr sz="1800" b="1" spc="5" dirty="0">
                <a:solidFill>
                  <a:srgbClr val="0000FF"/>
                </a:solidFill>
                <a:latin typeface="Verdana"/>
                <a:cs typeface="Verdana"/>
              </a:rPr>
              <a:t>e]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.	Disponible	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su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r	:	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&lt;URL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&gt;	(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page  consultée le ‘date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5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consultation’).</a:t>
            </a:r>
            <a:endParaRPr sz="1800">
              <a:latin typeface="Verdana"/>
              <a:cs typeface="Verdana"/>
            </a:endParaRPr>
          </a:p>
          <a:p>
            <a:pPr marL="114300">
              <a:lnSpc>
                <a:spcPct val="100000"/>
              </a:lnSpc>
              <a:spcBef>
                <a:spcPts val="1500"/>
              </a:spcBef>
            </a:pPr>
            <a:r>
              <a:rPr sz="1800" i="1" spc="-5" dirty="0">
                <a:latin typeface="Verdana"/>
                <a:cs typeface="Verdana"/>
              </a:rPr>
              <a:t>GENTINA Elodie. L’adolescente consommatrice </a:t>
            </a:r>
            <a:r>
              <a:rPr sz="1800" i="1" dirty="0">
                <a:latin typeface="Verdana"/>
                <a:cs typeface="Verdana"/>
              </a:rPr>
              <a:t>à </a:t>
            </a:r>
            <a:r>
              <a:rPr sz="1800" i="1" spc="-5" dirty="0">
                <a:latin typeface="Verdana"/>
                <a:cs typeface="Verdana"/>
              </a:rPr>
              <a:t>la recherche de </a:t>
            </a:r>
            <a:r>
              <a:rPr sz="1800" i="1" dirty="0">
                <a:latin typeface="Verdana"/>
                <a:cs typeface="Verdana"/>
              </a:rPr>
              <a:t>son </a:t>
            </a:r>
            <a:r>
              <a:rPr sz="1800" i="1" spc="-5" dirty="0">
                <a:latin typeface="Verdana"/>
                <a:cs typeface="Verdana"/>
              </a:rPr>
              <a:t>autonomie. Thèse </a:t>
            </a:r>
            <a:r>
              <a:rPr sz="1800" i="1" dirty="0">
                <a:latin typeface="Verdana"/>
                <a:cs typeface="Verdana"/>
              </a:rPr>
              <a:t>:</a:t>
            </a:r>
            <a:r>
              <a:rPr sz="1800" i="1" spc="16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LES</a:t>
            </a:r>
            <a:endParaRPr sz="1800">
              <a:latin typeface="Verdana"/>
              <a:cs typeface="Verdana"/>
            </a:endParaRPr>
          </a:p>
          <a:p>
            <a:pPr marL="114300">
              <a:lnSpc>
                <a:spcPct val="100000"/>
              </a:lnSpc>
            </a:pPr>
            <a:r>
              <a:rPr sz="1800" i="1" spc="-5" dirty="0">
                <a:latin typeface="Verdana"/>
                <a:cs typeface="Verdana"/>
              </a:rPr>
              <a:t>NOUVELLES ESTHETIQUES. </a:t>
            </a:r>
            <a:r>
              <a:rPr sz="1800" i="1" dirty="0">
                <a:latin typeface="Verdana"/>
                <a:cs typeface="Verdana"/>
              </a:rPr>
              <a:t>Le </a:t>
            </a:r>
            <a:r>
              <a:rPr sz="1800" i="1" spc="-5" dirty="0">
                <a:latin typeface="Verdana"/>
                <a:cs typeface="Verdana"/>
              </a:rPr>
              <a:t>magazine des professionnels de la beauté [en ligne]. Disponible </a:t>
            </a:r>
            <a:r>
              <a:rPr sz="1800" i="1" dirty="0">
                <a:latin typeface="Verdana"/>
                <a:cs typeface="Verdana"/>
              </a:rPr>
              <a:t>sur</a:t>
            </a:r>
            <a:r>
              <a:rPr sz="1800" i="1" spc="14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114300">
              <a:lnSpc>
                <a:spcPct val="100000"/>
              </a:lnSpc>
            </a:pPr>
            <a:r>
              <a:rPr sz="1800" i="1" spc="-5" dirty="0">
                <a:latin typeface="Verdana"/>
                <a:cs typeface="Verdana"/>
                <a:hlinkClick r:id="rId2"/>
              </a:rPr>
              <a:t>&lt;www.nouv</a:t>
            </a:r>
            <a:r>
              <a:rPr i="1" spc="-5" dirty="0">
                <a:latin typeface="Verdana"/>
                <a:cs typeface="Verdana"/>
                <a:hlinkClick r:id="rId2"/>
              </a:rPr>
              <a:t>elles-es</a:t>
            </a:r>
            <a:r>
              <a:rPr sz="1800" i="1" spc="-5" dirty="0">
                <a:latin typeface="Verdana"/>
                <a:cs typeface="Verdana"/>
                <a:hlinkClick r:id="rId2"/>
              </a:rPr>
              <a:t>thetiques.com</a:t>
            </a:r>
            <a:r>
              <a:rPr sz="1800" i="1" spc="-5" dirty="0">
                <a:latin typeface="Verdana"/>
                <a:cs typeface="Verdana"/>
              </a:rPr>
              <a:t>&gt; (page consultée le</a:t>
            </a:r>
            <a:r>
              <a:rPr sz="1800" i="1" spc="90" dirty="0">
                <a:latin typeface="Verdana"/>
                <a:cs typeface="Verdana"/>
              </a:rPr>
              <a:t> </a:t>
            </a:r>
            <a:r>
              <a:rPr sz="1800" i="1" spc="-10" dirty="0">
                <a:latin typeface="Verdana"/>
                <a:cs typeface="Verdana"/>
              </a:rPr>
              <a:t>23/03/2014).</a:t>
            </a:r>
            <a:endParaRPr sz="1800">
              <a:latin typeface="Verdana"/>
              <a:cs typeface="Verdana"/>
            </a:endParaRPr>
          </a:p>
          <a:p>
            <a:pPr marL="437515" indent="-343535">
              <a:lnSpc>
                <a:spcPct val="100000"/>
              </a:lnSpc>
              <a:spcBef>
                <a:spcPts val="380"/>
              </a:spcBef>
              <a:buFont typeface="Symbol"/>
              <a:buChar char=""/>
              <a:tabLst>
                <a:tab pos="437515" algn="l"/>
                <a:tab pos="438150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Lois et règlements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101600">
              <a:lnSpc>
                <a:spcPct val="100000"/>
              </a:lnSpc>
              <a:spcBef>
                <a:spcPts val="595"/>
              </a:spcBef>
            </a:pP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AUTEUR. Titre. Type de document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,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n° du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texte officiel, date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sz="1800" b="1" spc="15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pagination.</a:t>
            </a:r>
            <a:endParaRPr sz="1800">
              <a:latin typeface="Verdana"/>
              <a:cs typeface="Verdana"/>
            </a:endParaRPr>
          </a:p>
          <a:p>
            <a:pPr marL="84455">
              <a:lnSpc>
                <a:spcPct val="100000"/>
              </a:lnSpc>
              <a:spcBef>
                <a:spcPts val="1405"/>
              </a:spcBef>
            </a:pPr>
            <a:r>
              <a:rPr spc="-5" smtClean="0">
                <a:solidFill>
                  <a:srgbClr val="C00000"/>
                </a:solidFill>
                <a:latin typeface="Verdana"/>
                <a:cs typeface="Verdana"/>
              </a:rPr>
              <a:t>MINISTERE</a:t>
            </a:r>
            <a:r>
              <a:rPr spc="75" smtClean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DE</a:t>
            </a:r>
            <a:r>
              <a:rPr spc="7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15" dirty="0">
                <a:solidFill>
                  <a:srgbClr val="C00000"/>
                </a:solidFill>
                <a:latin typeface="Verdana"/>
                <a:cs typeface="Verdana"/>
              </a:rPr>
              <a:t>L'ECOLOGIE</a:t>
            </a:r>
            <a:r>
              <a:rPr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ET</a:t>
            </a:r>
            <a:r>
              <a:rPr spc="6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DU</a:t>
            </a:r>
            <a:r>
              <a:rPr spc="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DEVELOPPEMENT</a:t>
            </a:r>
            <a:r>
              <a:rPr spc="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DURABLE.</a:t>
            </a:r>
            <a:r>
              <a:rPr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Décret</a:t>
            </a:r>
            <a:r>
              <a:rPr spc="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n°2003-832</a:t>
            </a:r>
            <a:r>
              <a:rPr spc="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du</a:t>
            </a:r>
            <a:r>
              <a:rPr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26</a:t>
            </a:r>
            <a:r>
              <a:rPr spc="6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août</a:t>
            </a:r>
            <a:r>
              <a:rPr spc="4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2003</a:t>
            </a:r>
            <a:r>
              <a:rPr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>
                <a:solidFill>
                  <a:srgbClr val="C00000"/>
                </a:solidFill>
                <a:latin typeface="Verdana"/>
                <a:cs typeface="Verdana"/>
              </a:rPr>
              <a:t>modifiant</a:t>
            </a:r>
            <a:r>
              <a:rPr spc="6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15" smtClean="0">
                <a:solidFill>
                  <a:srgbClr val="C00000"/>
                </a:solidFill>
                <a:latin typeface="Verdana"/>
                <a:cs typeface="Verdana"/>
              </a:rPr>
              <a:t>le</a:t>
            </a:r>
            <a:r>
              <a:rPr spc="-5" smtClean="0">
                <a:solidFill>
                  <a:srgbClr val="C00000"/>
                </a:solidFill>
                <a:latin typeface="Verdana"/>
                <a:cs typeface="Verdana"/>
              </a:rPr>
              <a:t>décret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n°98-1262 du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29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décembre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1998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portant statut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des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personnels de l'Office national de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la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chasse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et de </a:t>
            </a:r>
            <a:r>
              <a:rPr spc="-15" dirty="0">
                <a:solidFill>
                  <a:srgbClr val="C00000"/>
                </a:solidFill>
                <a:latin typeface="Verdana"/>
                <a:cs typeface="Verdana"/>
              </a:rPr>
              <a:t>la 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faune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sauvage.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Journal officiel, n°201,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31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août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2003,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pp.</a:t>
            </a:r>
            <a:r>
              <a:rPr spc="8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14907-14910</a:t>
            </a:r>
            <a:r>
              <a:rPr sz="1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2910" y="528057"/>
            <a:ext cx="11685905" cy="4569200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125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des documents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355600" indent="-342900" algn="just">
              <a:lnSpc>
                <a:spcPct val="100000"/>
              </a:lnSpc>
              <a:spcBef>
                <a:spcPts val="1155"/>
              </a:spcBef>
              <a:buFont typeface="Symbol"/>
              <a:buChar char=""/>
              <a:tabLst>
                <a:tab pos="355600" algn="l"/>
              </a:tabLst>
            </a:pPr>
            <a:r>
              <a:rPr sz="2400" b="1" spc="-5" dirty="0">
                <a:latin typeface="Verdana"/>
                <a:cs typeface="Verdana"/>
              </a:rPr>
              <a:t>Citation d’images, tableaux, figures,</a:t>
            </a:r>
            <a:r>
              <a:rPr sz="2400" b="1" spc="2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schémas</a:t>
            </a:r>
            <a:endParaRPr sz="2400">
              <a:latin typeface="Verdana"/>
              <a:cs typeface="Verdana"/>
            </a:endParaRPr>
          </a:p>
          <a:p>
            <a:pPr marL="12700" marR="5080" algn="just">
              <a:lnSpc>
                <a:spcPct val="150000"/>
              </a:lnSpc>
              <a:spcBef>
                <a:spcPts val="5"/>
              </a:spcBef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spc="-5" dirty="0">
                <a:latin typeface="Verdana"/>
                <a:cs typeface="Verdana"/>
              </a:rPr>
              <a:t>références </a:t>
            </a:r>
            <a:r>
              <a:rPr sz="2400" dirty="0">
                <a:latin typeface="Verdana"/>
                <a:cs typeface="Verdana"/>
              </a:rPr>
              <a:t>à des </a:t>
            </a:r>
            <a:r>
              <a:rPr sz="2400" spc="-5" dirty="0">
                <a:latin typeface="Verdana"/>
                <a:cs typeface="Verdana"/>
              </a:rPr>
              <a:t>images, tableaux, </a:t>
            </a:r>
            <a:r>
              <a:rPr sz="2400" dirty="0">
                <a:latin typeface="Verdana"/>
                <a:cs typeface="Verdana"/>
              </a:rPr>
              <a:t>figures </a:t>
            </a:r>
            <a:r>
              <a:rPr sz="2400" spc="-5" dirty="0">
                <a:latin typeface="Verdana"/>
                <a:cs typeface="Verdana"/>
              </a:rPr>
              <a:t>et schémas </a:t>
            </a:r>
            <a:r>
              <a:rPr sz="2400" dirty="0">
                <a:latin typeface="Verdana"/>
                <a:cs typeface="Verdana"/>
              </a:rPr>
              <a:t>issus de livres </a:t>
            </a:r>
            <a:r>
              <a:rPr sz="2400" spc="-5" dirty="0">
                <a:latin typeface="Verdana"/>
                <a:cs typeface="Verdana"/>
              </a:rPr>
              <a:t>ou de sites internet </a:t>
            </a:r>
            <a:r>
              <a:rPr sz="2400" dirty="0">
                <a:latin typeface="Verdana"/>
                <a:cs typeface="Verdana"/>
              </a:rPr>
              <a:t>sont  </a:t>
            </a:r>
            <a:r>
              <a:rPr sz="2400" spc="-10" dirty="0">
                <a:latin typeface="Verdana"/>
                <a:cs typeface="Verdana"/>
              </a:rPr>
              <a:t>traitées </a:t>
            </a:r>
            <a:r>
              <a:rPr sz="2400" dirty="0">
                <a:latin typeface="Verdana"/>
                <a:cs typeface="Verdana"/>
              </a:rPr>
              <a:t>comme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citations directes.</a:t>
            </a:r>
            <a:r>
              <a:rPr sz="2400" dirty="0">
                <a:latin typeface="Verdana"/>
                <a:cs typeface="Verdana"/>
              </a:rPr>
              <a:t> Dans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liste de </a:t>
            </a:r>
            <a:r>
              <a:rPr sz="2400" spc="-5" dirty="0">
                <a:latin typeface="Verdana"/>
                <a:cs typeface="Verdana"/>
              </a:rPr>
              <a:t>références,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référence </a:t>
            </a:r>
            <a:r>
              <a:rPr sz="2400" dirty="0">
                <a:latin typeface="Verdana"/>
                <a:cs typeface="Verdana"/>
              </a:rPr>
              <a:t>complète </a:t>
            </a:r>
            <a:r>
              <a:rPr sz="2400" spc="-15" dirty="0">
                <a:latin typeface="Verdana"/>
                <a:cs typeface="Verdana"/>
              </a:rPr>
              <a:t>sera  </a:t>
            </a:r>
            <a:r>
              <a:rPr sz="2400" dirty="0">
                <a:latin typeface="Verdana"/>
                <a:cs typeface="Verdana"/>
              </a:rPr>
              <a:t>indiquée </a:t>
            </a:r>
            <a:r>
              <a:rPr sz="2400" spc="-5" dirty="0">
                <a:latin typeface="Verdana"/>
                <a:cs typeface="Verdana"/>
              </a:rPr>
              <a:t>selon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type de</a:t>
            </a:r>
            <a:r>
              <a:rPr sz="2400" spc="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document.</a:t>
            </a:r>
            <a:endParaRPr sz="24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2400" dirty="0">
                <a:latin typeface="Verdana"/>
                <a:cs typeface="Verdana"/>
              </a:rPr>
              <a:t>Dans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texte, en légende, </a:t>
            </a:r>
            <a:r>
              <a:rPr sz="2400" dirty="0">
                <a:latin typeface="Verdana"/>
                <a:cs typeface="Verdana"/>
              </a:rPr>
              <a:t>l’indication </a:t>
            </a:r>
            <a:r>
              <a:rPr sz="2400" spc="-5" dirty="0">
                <a:latin typeface="Verdana"/>
                <a:cs typeface="Verdana"/>
              </a:rPr>
              <a:t>suivante est </a:t>
            </a:r>
            <a:r>
              <a:rPr sz="2400" dirty="0">
                <a:latin typeface="Verdana"/>
                <a:cs typeface="Verdana"/>
              </a:rPr>
              <a:t>ajoutée</a:t>
            </a:r>
            <a:r>
              <a:rPr sz="2400" spc="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2400" i="1" spc="-5" dirty="0">
                <a:solidFill>
                  <a:srgbClr val="C00000"/>
                </a:solidFill>
                <a:latin typeface="Verdana"/>
                <a:cs typeface="Verdana"/>
              </a:rPr>
              <a:t>Figure </a:t>
            </a:r>
            <a:r>
              <a:rPr sz="2400" i="1" dirty="0">
                <a:solidFill>
                  <a:srgbClr val="C00000"/>
                </a:solidFill>
                <a:latin typeface="Verdana"/>
                <a:cs typeface="Verdana"/>
              </a:rPr>
              <a:t>x : </a:t>
            </a:r>
            <a:r>
              <a:rPr sz="2400" i="1" spc="-5" dirty="0">
                <a:solidFill>
                  <a:srgbClr val="C00000"/>
                </a:solidFill>
                <a:latin typeface="Verdana"/>
                <a:cs typeface="Verdana"/>
              </a:rPr>
              <a:t>Tiré de Nom du </a:t>
            </a:r>
            <a:r>
              <a:rPr sz="2400" i="1" dirty="0">
                <a:solidFill>
                  <a:srgbClr val="C00000"/>
                </a:solidFill>
                <a:latin typeface="Verdana"/>
                <a:cs typeface="Verdana"/>
              </a:rPr>
              <a:t>ou </a:t>
            </a:r>
            <a:r>
              <a:rPr sz="2400" i="1" spc="-5" dirty="0">
                <a:solidFill>
                  <a:srgbClr val="C00000"/>
                </a:solidFill>
                <a:latin typeface="Verdana"/>
                <a:cs typeface="Verdana"/>
              </a:rPr>
              <a:t>des auteurs de la source, année de publication,</a:t>
            </a:r>
            <a:r>
              <a:rPr sz="2400" i="1" spc="16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C00000"/>
                </a:solidFill>
                <a:latin typeface="Verdana"/>
                <a:cs typeface="Verdana"/>
              </a:rPr>
              <a:t>pagination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7696200" y="2667000"/>
            <a:ext cx="4301490" cy="3385820"/>
            <a:chOff x="7675943" y="2579751"/>
            <a:chExt cx="4301490" cy="3385820"/>
          </a:xfrm>
        </p:grpSpPr>
        <p:sp>
          <p:nvSpPr>
            <p:cNvPr id="4" name="object 4"/>
            <p:cNvSpPr/>
            <p:nvPr/>
          </p:nvSpPr>
          <p:spPr>
            <a:xfrm>
              <a:off x="7749045" y="2616499"/>
              <a:ext cx="4037613" cy="326669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80706" y="2584513"/>
              <a:ext cx="4291965" cy="3376295"/>
            </a:xfrm>
            <a:custGeom>
              <a:avLst/>
              <a:gdLst/>
              <a:ahLst/>
              <a:cxnLst/>
              <a:rect l="l" t="t" r="r" b="b"/>
              <a:pathLst>
                <a:path w="4291965" h="3376295">
                  <a:moveTo>
                    <a:pt x="0" y="3376041"/>
                  </a:moveTo>
                  <a:lnTo>
                    <a:pt x="4291965" y="3376041"/>
                  </a:lnTo>
                  <a:lnTo>
                    <a:pt x="4291965" y="0"/>
                  </a:lnTo>
                  <a:lnTo>
                    <a:pt x="0" y="0"/>
                  </a:lnTo>
                  <a:lnTo>
                    <a:pt x="0" y="337604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97916" y="304800"/>
            <a:ext cx="9621520" cy="6553075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917575" lvl="1" indent="-567690" algn="just">
              <a:spcBef>
                <a:spcPts val="919"/>
              </a:spcBef>
              <a:tabLst>
                <a:tab pos="918210" algn="l"/>
              </a:tabLst>
            </a:pP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Citation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sources</a:t>
            </a:r>
            <a:endParaRPr sz="2400">
              <a:latin typeface="Verdana"/>
              <a:cs typeface="Verdana"/>
            </a:endParaRPr>
          </a:p>
          <a:p>
            <a:pPr marL="12700">
              <a:spcBef>
                <a:spcPts val="825"/>
              </a:spcBef>
            </a:pPr>
            <a:r>
              <a:rPr sz="2400" dirty="0">
                <a:latin typeface="Verdana"/>
                <a:cs typeface="Verdana"/>
              </a:rPr>
              <a:t>Elle se </a:t>
            </a:r>
            <a:r>
              <a:rPr sz="2400" spc="-5" dirty="0">
                <a:latin typeface="Verdana"/>
                <a:cs typeface="Verdana"/>
              </a:rPr>
              <a:t>présente </a:t>
            </a:r>
            <a:r>
              <a:rPr sz="2400" dirty="0">
                <a:latin typeface="Verdana"/>
                <a:cs typeface="Verdana"/>
              </a:rPr>
              <a:t>sou la forme </a:t>
            </a:r>
            <a:r>
              <a:rPr sz="2400" spc="-5" dirty="0">
                <a:latin typeface="Verdana"/>
                <a:cs typeface="Verdana"/>
              </a:rPr>
              <a:t>suivante </a:t>
            </a:r>
            <a:r>
              <a:rPr sz="2400" b="1" dirty="0">
                <a:latin typeface="Verdana"/>
                <a:cs typeface="Verdana"/>
              </a:rPr>
              <a:t>(auteur, </a:t>
            </a:r>
            <a:r>
              <a:rPr sz="2400" b="1" spc="-5" dirty="0">
                <a:latin typeface="Verdana"/>
                <a:cs typeface="Verdana"/>
              </a:rPr>
              <a:t>date)</a:t>
            </a:r>
            <a:endParaRPr sz="2400">
              <a:latin typeface="Verdana"/>
              <a:cs typeface="Verdana"/>
            </a:endParaRPr>
          </a:p>
          <a:p>
            <a:pPr marL="712788" lvl="2" indent="-355600" algn="just">
              <a:spcBef>
                <a:spcPts val="1895"/>
              </a:spcBef>
              <a:buSzPct val="94444"/>
              <a:buAutoNum type="arabicPeriod"/>
              <a:tabLst>
                <a:tab pos="712788" algn="l"/>
              </a:tabLst>
            </a:pPr>
            <a:r>
              <a:rPr sz="2400" b="1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Citer un</a:t>
            </a:r>
            <a:r>
              <a:rPr sz="2400" b="1" spc="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passage</a:t>
            </a:r>
            <a:endParaRPr sz="2400">
              <a:latin typeface="Verdana"/>
              <a:cs typeface="Verdana"/>
            </a:endParaRPr>
          </a:p>
          <a:p>
            <a:pPr marL="12700" marR="5080" algn="just">
              <a:spcBef>
                <a:spcPts val="29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b="1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Citation courte</a:t>
            </a:r>
            <a:r>
              <a:rPr sz="2400" b="1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 Elle </a:t>
            </a:r>
            <a:r>
              <a:rPr sz="2400" spc="-5" dirty="0">
                <a:latin typeface="Verdana"/>
                <a:cs typeface="Verdana"/>
              </a:rPr>
              <a:t>est insérée dans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texte, précédée et </a:t>
            </a:r>
            <a:r>
              <a:rPr sz="2400" dirty="0">
                <a:latin typeface="Verdana"/>
                <a:cs typeface="Verdana"/>
              </a:rPr>
              <a:t>suivie </a:t>
            </a:r>
            <a:r>
              <a:rPr sz="2400" spc="-5" dirty="0">
                <a:latin typeface="Verdana"/>
                <a:cs typeface="Verdana"/>
              </a:rPr>
              <a:t>de guillemets.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Exemple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 1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seul</a:t>
            </a:r>
            <a:r>
              <a:rPr sz="2400" u="heavy" spc="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auteur</a:t>
            </a:r>
            <a:endParaRPr sz="2400">
              <a:latin typeface="Verdana"/>
              <a:cs typeface="Verdana"/>
            </a:endParaRPr>
          </a:p>
          <a:p>
            <a:pPr marL="653415" lvl="1" indent="-343535" algn="just">
              <a:spcBef>
                <a:spcPts val="1145"/>
              </a:spcBef>
              <a:buFont typeface="Wingdings"/>
              <a:buChar char=""/>
              <a:tabLst>
                <a:tab pos="654050" algn="l"/>
              </a:tabLst>
            </a:pPr>
            <a:r>
              <a:rPr sz="2400" u="heavy" dirty="0">
                <a:solidFill>
                  <a:srgbClr val="3A3838"/>
                </a:solidFill>
                <a:uFill>
                  <a:solidFill>
                    <a:srgbClr val="3A3838"/>
                  </a:solidFill>
                </a:uFill>
                <a:latin typeface="Verdana"/>
                <a:cs typeface="Verdana"/>
              </a:rPr>
              <a:t>Dans </a:t>
            </a:r>
            <a:r>
              <a:rPr sz="2400" u="heavy" spc="5" dirty="0">
                <a:solidFill>
                  <a:srgbClr val="3A3838"/>
                </a:solidFill>
                <a:uFill>
                  <a:solidFill>
                    <a:srgbClr val="3A3838"/>
                  </a:solidFill>
                </a:uFill>
                <a:latin typeface="Verdana"/>
                <a:cs typeface="Verdana"/>
              </a:rPr>
              <a:t>le </a:t>
            </a:r>
            <a:r>
              <a:rPr sz="2400" u="heavy" spc="-5" dirty="0">
                <a:solidFill>
                  <a:srgbClr val="3A3838"/>
                </a:solidFill>
                <a:uFill>
                  <a:solidFill>
                    <a:srgbClr val="3A3838"/>
                  </a:solidFill>
                </a:uFill>
                <a:latin typeface="Verdana"/>
                <a:cs typeface="Verdana"/>
              </a:rPr>
              <a:t>corps du texte</a:t>
            </a:r>
            <a:r>
              <a:rPr sz="2400" dirty="0">
                <a:solidFill>
                  <a:srgbClr val="3A3838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3A3838"/>
                </a:solidFill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310515" marR="2280285" algn="just"/>
            <a:r>
              <a:rPr sz="2400" dirty="0">
                <a:latin typeface="Verdana"/>
                <a:cs typeface="Verdana"/>
              </a:rPr>
              <a:t>« Si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crise mondiale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dirty="0">
                <a:latin typeface="Verdana"/>
                <a:cs typeface="Verdana"/>
              </a:rPr>
              <a:t>2008 a </a:t>
            </a:r>
            <a:r>
              <a:rPr sz="2400" spc="-5" dirty="0">
                <a:latin typeface="Verdana"/>
                <a:cs typeface="Verdana"/>
              </a:rPr>
              <a:t>eu </a:t>
            </a:r>
            <a:r>
              <a:rPr sz="2400" dirty="0">
                <a:latin typeface="Verdana"/>
                <a:cs typeface="Verdana"/>
              </a:rPr>
              <a:t>des effets négatifs sur  les économies de </a:t>
            </a:r>
            <a:r>
              <a:rPr sz="2400" spc="-10" dirty="0">
                <a:latin typeface="Verdana"/>
                <a:cs typeface="Verdana"/>
              </a:rPr>
              <a:t>pays </a:t>
            </a:r>
            <a:r>
              <a:rPr sz="2400" spc="-15" dirty="0">
                <a:latin typeface="Verdana"/>
                <a:cs typeface="Verdana"/>
              </a:rPr>
              <a:t>d’Afrique </a:t>
            </a:r>
            <a:r>
              <a:rPr sz="2400" spc="-5" dirty="0">
                <a:latin typeface="Verdana"/>
                <a:cs typeface="Verdana"/>
              </a:rPr>
              <a:t>du </a:t>
            </a:r>
            <a:r>
              <a:rPr sz="2400" dirty="0">
                <a:latin typeface="Verdana"/>
                <a:cs typeface="Verdana"/>
              </a:rPr>
              <a:t>Nord </a:t>
            </a:r>
            <a:r>
              <a:rPr sz="2400" spc="-25" dirty="0">
                <a:latin typeface="Verdana"/>
                <a:cs typeface="Verdana"/>
              </a:rPr>
              <a:t>(Tunisie </a:t>
            </a:r>
            <a:r>
              <a:rPr sz="2400" spc="-5" dirty="0">
                <a:latin typeface="Verdana"/>
                <a:cs typeface="Verdana"/>
              </a:rPr>
              <a:t>et </a:t>
            </a:r>
            <a:r>
              <a:rPr sz="2400" dirty="0">
                <a:latin typeface="Verdana"/>
                <a:cs typeface="Verdana"/>
              </a:rPr>
              <a:t>Égypte  </a:t>
            </a:r>
            <a:r>
              <a:rPr sz="2400" spc="-5" dirty="0">
                <a:latin typeface="Verdana"/>
                <a:cs typeface="Verdana"/>
              </a:rPr>
              <a:t>en </a:t>
            </a:r>
            <a:r>
              <a:rPr sz="2400" dirty="0">
                <a:latin typeface="Verdana"/>
                <a:cs typeface="Verdana"/>
              </a:rPr>
              <a:t>particulier) </a:t>
            </a:r>
            <a:r>
              <a:rPr sz="2400" spc="-5" dirty="0">
                <a:latin typeface="Verdana"/>
                <a:cs typeface="Verdana"/>
              </a:rPr>
              <a:t>cités dans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passé </a:t>
            </a:r>
            <a:r>
              <a:rPr sz="2400" dirty="0">
                <a:latin typeface="Verdana"/>
                <a:cs typeface="Verdana"/>
              </a:rPr>
              <a:t>comme </a:t>
            </a:r>
            <a:r>
              <a:rPr sz="2400" spc="-5" dirty="0">
                <a:latin typeface="Verdana"/>
                <a:cs typeface="Verdana"/>
              </a:rPr>
              <a:t>exemple </a:t>
            </a:r>
            <a:r>
              <a:rPr sz="2400" dirty="0">
                <a:latin typeface="Verdana"/>
                <a:cs typeface="Verdana"/>
              </a:rPr>
              <a:t>d’une  </a:t>
            </a:r>
            <a:r>
              <a:rPr sz="2400" spc="-5" dirty="0">
                <a:latin typeface="Verdana"/>
                <a:cs typeface="Verdana"/>
              </a:rPr>
              <a:t>intégration réussie </a:t>
            </a:r>
            <a:r>
              <a:rPr sz="2400" dirty="0">
                <a:latin typeface="Verdana"/>
                <a:cs typeface="Verdana"/>
              </a:rPr>
              <a:t>à l’économie mondiale,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modèle </a:t>
            </a:r>
            <a:r>
              <a:rPr sz="2400" spc="-10" dirty="0">
                <a:latin typeface="Verdana"/>
                <a:cs typeface="Verdana"/>
              </a:rPr>
              <a:t>de  </a:t>
            </a:r>
            <a:r>
              <a:rPr sz="2400" spc="-5" dirty="0">
                <a:latin typeface="Verdana"/>
                <a:cs typeface="Verdana"/>
              </a:rPr>
              <a:t>croissance algérien </a:t>
            </a:r>
            <a:r>
              <a:rPr sz="2400" dirty="0">
                <a:latin typeface="Verdana"/>
                <a:cs typeface="Verdana"/>
              </a:rPr>
              <a:t>fondé sur </a:t>
            </a:r>
            <a:r>
              <a:rPr sz="2400" spc="-5" dirty="0">
                <a:latin typeface="Verdana"/>
                <a:cs typeface="Verdana"/>
              </a:rPr>
              <a:t>l’exportation d’hydrocarbures  </a:t>
            </a:r>
            <a:r>
              <a:rPr sz="2400" dirty="0">
                <a:latin typeface="Verdana"/>
                <a:cs typeface="Verdana"/>
              </a:rPr>
              <a:t>continue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dirty="0">
                <a:latin typeface="Verdana"/>
                <a:cs typeface="Verdana"/>
              </a:rPr>
              <a:t>bénéficier </a:t>
            </a:r>
            <a:r>
              <a:rPr sz="2400" spc="-5" dirty="0">
                <a:latin typeface="Verdana"/>
                <a:cs typeface="Verdana"/>
              </a:rPr>
              <a:t>d’une </a:t>
            </a:r>
            <a:r>
              <a:rPr sz="2400" dirty="0">
                <a:latin typeface="Verdana"/>
                <a:cs typeface="Verdana"/>
              </a:rPr>
              <a:t>conjoncture </a:t>
            </a:r>
            <a:r>
              <a:rPr sz="2400" spc="-10" dirty="0">
                <a:latin typeface="Verdana"/>
                <a:cs typeface="Verdana"/>
              </a:rPr>
              <a:t>favorable </a:t>
            </a:r>
            <a:r>
              <a:rPr sz="2400" dirty="0">
                <a:latin typeface="Verdana"/>
                <a:cs typeface="Verdana"/>
              </a:rPr>
              <a:t>aux  </a:t>
            </a:r>
            <a:r>
              <a:rPr sz="2400" spc="-5" dirty="0">
                <a:latin typeface="Verdana"/>
                <a:cs typeface="Verdana"/>
              </a:rPr>
              <a:t>marchés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hydrocarbures. </a:t>
            </a:r>
            <a:r>
              <a:rPr sz="2400" dirty="0">
                <a:latin typeface="Verdana"/>
                <a:cs typeface="Verdana"/>
              </a:rPr>
              <a:t>» </a:t>
            </a:r>
            <a:r>
              <a:rPr sz="2400" spc="-5" dirty="0">
                <a:latin typeface="Verdana"/>
                <a:cs typeface="Verdana"/>
              </a:rPr>
              <a:t>(Bessaoud, 2012, </a:t>
            </a:r>
            <a:r>
              <a:rPr sz="2400" spc="-10" dirty="0">
                <a:latin typeface="Verdana"/>
                <a:cs typeface="Verdana"/>
              </a:rPr>
              <a:t>p.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54)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2209800" y="151244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524000" y="914400"/>
            <a:ext cx="10134600" cy="4800600"/>
          </a:xfrm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CHAPITRE 03 :</a:t>
            </a:r>
          </a:p>
          <a:p>
            <a:pPr algn="ctr"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PRÉSENTATION DE LA  BIBLIOGRAPHIE</a:t>
            </a:r>
          </a:p>
          <a:p>
            <a:pPr algn="ctr">
              <a:buNone/>
              <a:defRPr/>
            </a:pPr>
            <a:r>
              <a:rPr lang="fr-FR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(PARTIE 01 : RECHERCHE DOCUMENTAIRE)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752047"/>
            <a:ext cx="11758930" cy="5840701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5080" algn="just">
              <a:spcBef>
                <a:spcPts val="180"/>
              </a:spcBef>
            </a:pPr>
            <a:r>
              <a:rPr lang="fr-FR" sz="2000" u="heavy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</a:t>
            </a:r>
            <a:r>
              <a:rPr lang="fr-FR" sz="2000" u="heavy" spc="5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la </a:t>
            </a:r>
            <a:r>
              <a:rPr lang="fr-FR" sz="2000" u="heavy" spc="-5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bibliographie</a:t>
            </a:r>
            <a:r>
              <a:rPr lang="fr-FR" sz="2000" u="heavy" spc="-10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lang="fr-FR" sz="2000" u="heavy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endParaRPr lang="fr-FR" sz="2000" dirty="0" smtClean="0">
              <a:latin typeface="Verdana"/>
              <a:cs typeface="Verdana"/>
            </a:endParaRPr>
          </a:p>
          <a:p>
            <a:pPr marL="12700" marR="5080" algn="just">
              <a:spcBef>
                <a:spcPts val="180"/>
              </a:spcBef>
            </a:pPr>
            <a:r>
              <a:rPr sz="2000" spc="-5" smtClean="0">
                <a:latin typeface="Verdana"/>
                <a:cs typeface="Verdana"/>
              </a:rPr>
              <a:t>Bessaoud </a:t>
            </a:r>
            <a:r>
              <a:rPr sz="2000" spc="-15" dirty="0">
                <a:latin typeface="Verdana"/>
                <a:cs typeface="Verdana"/>
              </a:rPr>
              <a:t>O. </a:t>
            </a:r>
            <a:r>
              <a:rPr sz="2000" spc="-5" dirty="0">
                <a:latin typeface="Verdana"/>
                <a:cs typeface="Verdana"/>
              </a:rPr>
              <a:t>(2012). </a:t>
            </a:r>
            <a:r>
              <a:rPr sz="2000" spc="-10" dirty="0">
                <a:latin typeface="Verdana"/>
                <a:cs typeface="Verdana"/>
              </a:rPr>
              <a:t>Penser </a:t>
            </a:r>
            <a:r>
              <a:rPr sz="2000" spc="5" dirty="0">
                <a:latin typeface="Verdana"/>
                <a:cs typeface="Verdana"/>
              </a:rPr>
              <a:t>le </a:t>
            </a:r>
            <a:r>
              <a:rPr sz="2000" spc="-5" dirty="0">
                <a:latin typeface="Verdana"/>
                <a:cs typeface="Verdana"/>
              </a:rPr>
              <a:t>changement ou comment interpréter </a:t>
            </a:r>
            <a:r>
              <a:rPr sz="2000" dirty="0">
                <a:latin typeface="Verdana"/>
                <a:cs typeface="Verdana"/>
              </a:rPr>
              <a:t>les </a:t>
            </a:r>
            <a:r>
              <a:rPr sz="2000" spc="-5" dirty="0">
                <a:latin typeface="Verdana"/>
                <a:cs typeface="Verdana"/>
              </a:rPr>
              <a:t>"révolutions </a:t>
            </a:r>
            <a:r>
              <a:rPr sz="2000" spc="-10" dirty="0">
                <a:latin typeface="Verdana"/>
                <a:cs typeface="Verdana"/>
              </a:rPr>
              <a:t>arabes" </a:t>
            </a:r>
            <a:r>
              <a:rPr sz="2000" dirty="0">
                <a:latin typeface="Verdana"/>
                <a:cs typeface="Verdana"/>
              </a:rPr>
              <a:t>un </a:t>
            </a:r>
            <a:r>
              <a:rPr sz="2000" spc="-5" dirty="0">
                <a:latin typeface="Verdana"/>
                <a:cs typeface="Verdana"/>
              </a:rPr>
              <a:t>an  après </a:t>
            </a:r>
            <a:r>
              <a:rPr sz="2000" dirty="0">
                <a:latin typeface="Verdana"/>
                <a:cs typeface="Verdana"/>
              </a:rPr>
              <a:t>? </a:t>
            </a:r>
            <a:r>
              <a:rPr sz="2000" i="1" spc="-5" dirty="0">
                <a:latin typeface="Verdana"/>
                <a:cs typeface="Verdana"/>
              </a:rPr>
              <a:t>Insaniyat </a:t>
            </a:r>
            <a:r>
              <a:rPr sz="2000" i="1" dirty="0">
                <a:latin typeface="Verdana"/>
                <a:cs typeface="Verdana"/>
              </a:rPr>
              <a:t>: </a:t>
            </a:r>
            <a:r>
              <a:rPr sz="2000" i="1" spc="-5" dirty="0">
                <a:latin typeface="Verdana"/>
                <a:cs typeface="Verdana"/>
              </a:rPr>
              <a:t>Revue algérienne d'anthropologie et </a:t>
            </a:r>
            <a:r>
              <a:rPr sz="2000" i="1" dirty="0">
                <a:latin typeface="Verdana"/>
                <a:cs typeface="Verdana"/>
              </a:rPr>
              <a:t>de sciences </a:t>
            </a:r>
            <a:r>
              <a:rPr sz="2000" i="1" spc="-5" dirty="0">
                <a:latin typeface="Verdana"/>
                <a:cs typeface="Verdana"/>
              </a:rPr>
              <a:t>sociales</a:t>
            </a:r>
            <a:r>
              <a:rPr sz="2000" spc="-5" dirty="0">
                <a:latin typeface="Verdana"/>
                <a:cs typeface="Verdana"/>
              </a:rPr>
              <a:t>, </a:t>
            </a:r>
            <a:r>
              <a:rPr sz="2000" dirty="0">
                <a:latin typeface="Verdana"/>
                <a:cs typeface="Verdana"/>
              </a:rPr>
              <a:t>01/07/2012, n. </a:t>
            </a:r>
            <a:r>
              <a:rPr sz="2000" spc="-5" dirty="0">
                <a:latin typeface="Verdana"/>
                <a:cs typeface="Verdana"/>
              </a:rPr>
              <a:t>57-58,  </a:t>
            </a:r>
            <a:r>
              <a:rPr sz="2000" spc="-10" dirty="0">
                <a:latin typeface="Verdana"/>
                <a:cs typeface="Verdana"/>
              </a:rPr>
              <a:t>p.</a:t>
            </a:r>
            <a:r>
              <a:rPr sz="2000" spc="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39-56.</a:t>
            </a:r>
            <a:endParaRPr sz="2000">
              <a:latin typeface="Verdana"/>
              <a:cs typeface="Verdana"/>
            </a:endParaRPr>
          </a:p>
          <a:p>
            <a:pPr marL="12700">
              <a:spcBef>
                <a:spcPts val="900"/>
              </a:spcBef>
            </a:pP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2"/>
              </a:rPr>
              <a:t>http://doi.org/10.4000/insaniyat.13634</a:t>
            </a:r>
            <a:endParaRPr sz="2000">
              <a:latin typeface="Verdana"/>
              <a:cs typeface="Verdana"/>
            </a:endParaRPr>
          </a:p>
          <a:p>
            <a:pPr marL="12700" marR="8513445">
              <a:spcBef>
                <a:spcPts val="1240"/>
              </a:spcBef>
            </a:pPr>
            <a:r>
              <a:rPr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Exemple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 plusieurs</a:t>
            </a:r>
            <a:r>
              <a:rPr u="heavy" spc="-5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auteurs </a:t>
            </a:r>
            <a:r>
              <a:rPr spc="-5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Extrait</a:t>
            </a:r>
            <a:endParaRPr>
              <a:latin typeface="Verdana"/>
              <a:cs typeface="Verdana"/>
            </a:endParaRPr>
          </a:p>
          <a:p>
            <a:pPr marL="299085" indent="-287020">
              <a:spcBef>
                <a:spcPts val="434"/>
              </a:spcBef>
              <a:buFont typeface="Wingdings"/>
              <a:buChar char=""/>
              <a:tabLst>
                <a:tab pos="299720" algn="l"/>
              </a:tabLst>
            </a:pPr>
            <a:r>
              <a:rPr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le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corps du texte</a:t>
            </a:r>
            <a:r>
              <a:rPr spc="-5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: « La </a:t>
            </a:r>
            <a:r>
              <a:rPr spc="-5" dirty="0">
                <a:latin typeface="Verdana"/>
                <a:cs typeface="Verdana"/>
              </a:rPr>
              <a:t>méthode des</a:t>
            </a:r>
            <a:r>
              <a:rPr spc="45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scores</a:t>
            </a:r>
            <a:endParaRPr>
              <a:latin typeface="Verdana"/>
              <a:cs typeface="Verdana"/>
            </a:endParaRPr>
          </a:p>
          <a:p>
            <a:pPr marL="299085" marR="5069840"/>
            <a:r>
              <a:rPr spc="-5" dirty="0">
                <a:latin typeface="Verdana"/>
                <a:cs typeface="Verdana"/>
              </a:rPr>
              <a:t>permet l’agrégation des résultats </a:t>
            </a:r>
            <a:r>
              <a:rPr dirty="0">
                <a:latin typeface="Verdana"/>
                <a:cs typeface="Verdana"/>
              </a:rPr>
              <a:t>et une visualisation  claire </a:t>
            </a:r>
            <a:r>
              <a:rPr spc="-5" dirty="0">
                <a:latin typeface="Verdana"/>
                <a:cs typeface="Verdana"/>
              </a:rPr>
              <a:t>des </a:t>
            </a:r>
            <a:r>
              <a:rPr dirty="0">
                <a:latin typeface="Verdana"/>
                <a:cs typeface="Verdana"/>
              </a:rPr>
              <a:t>efforts à fournir en </a:t>
            </a:r>
            <a:r>
              <a:rPr spc="-5" dirty="0">
                <a:latin typeface="Verdana"/>
                <a:cs typeface="Verdana"/>
              </a:rPr>
              <a:t>termes de performances  par </a:t>
            </a:r>
            <a:r>
              <a:rPr spc="-10" dirty="0">
                <a:latin typeface="Verdana"/>
                <a:cs typeface="Verdana"/>
              </a:rPr>
              <a:t>rapport </a:t>
            </a:r>
            <a:r>
              <a:rPr dirty="0">
                <a:latin typeface="Verdana"/>
                <a:cs typeface="Verdana"/>
              </a:rPr>
              <a:t>à un optimum à </a:t>
            </a:r>
            <a:r>
              <a:rPr spc="-5" dirty="0">
                <a:latin typeface="Verdana"/>
                <a:cs typeface="Verdana"/>
              </a:rPr>
              <a:t>atteindre. </a:t>
            </a:r>
            <a:r>
              <a:rPr dirty="0">
                <a:latin typeface="Verdana"/>
                <a:cs typeface="Verdana"/>
              </a:rPr>
              <a:t>» </a:t>
            </a:r>
            <a:r>
              <a:rPr spc="-20" dirty="0">
                <a:latin typeface="Verdana"/>
                <a:cs typeface="Verdana"/>
              </a:rPr>
              <a:t>(Farrant </a:t>
            </a:r>
            <a:r>
              <a:rPr i="1" spc="-5" dirty="0">
                <a:latin typeface="Verdana"/>
                <a:cs typeface="Verdana"/>
              </a:rPr>
              <a:t>et </a:t>
            </a:r>
            <a:r>
              <a:rPr i="1" spc="-30" dirty="0">
                <a:latin typeface="Verdana"/>
                <a:cs typeface="Verdana"/>
              </a:rPr>
              <a:t>al</a:t>
            </a:r>
            <a:r>
              <a:rPr spc="-30" dirty="0">
                <a:latin typeface="Verdana"/>
                <a:cs typeface="Verdana"/>
              </a:rPr>
              <a:t>.,  </a:t>
            </a:r>
            <a:r>
              <a:rPr spc="-5" dirty="0">
                <a:latin typeface="Verdana"/>
                <a:cs typeface="Verdana"/>
              </a:rPr>
              <a:t>2018)</a:t>
            </a:r>
            <a:endParaRPr>
              <a:latin typeface="Verdana"/>
              <a:cs typeface="Verdana"/>
            </a:endParaRPr>
          </a:p>
          <a:p>
            <a:pPr marL="299085" indent="-287020">
              <a:buFont typeface="Wingdings"/>
              <a:buChar char=""/>
              <a:tabLst>
                <a:tab pos="299720" algn="l"/>
              </a:tabLst>
            </a:pPr>
            <a:r>
              <a:rPr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la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bibliographie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endParaRPr>
              <a:latin typeface="Verdana"/>
              <a:cs typeface="Verdana"/>
            </a:endParaRPr>
          </a:p>
          <a:p>
            <a:pPr marL="12700" marR="4894580"/>
            <a:r>
              <a:rPr spc="-20" dirty="0">
                <a:latin typeface="Verdana"/>
                <a:cs typeface="Verdana"/>
              </a:rPr>
              <a:t>Farrant </a:t>
            </a:r>
            <a:r>
              <a:rPr spc="-40" dirty="0">
                <a:latin typeface="Verdana"/>
                <a:cs typeface="Verdana"/>
              </a:rPr>
              <a:t>L., </a:t>
            </a:r>
            <a:r>
              <a:rPr spc="-5" dirty="0">
                <a:latin typeface="Verdana"/>
                <a:cs typeface="Verdana"/>
              </a:rPr>
              <a:t>Labau </a:t>
            </a:r>
            <a:r>
              <a:rPr spc="-90" dirty="0">
                <a:latin typeface="Verdana"/>
                <a:cs typeface="Verdana"/>
              </a:rPr>
              <a:t>M.-P., </a:t>
            </a:r>
            <a:r>
              <a:rPr spc="-10" dirty="0">
                <a:latin typeface="Verdana"/>
                <a:cs typeface="Verdana"/>
              </a:rPr>
              <a:t>Padilla </a:t>
            </a:r>
            <a:r>
              <a:rPr spc="-45" dirty="0">
                <a:latin typeface="Verdana"/>
                <a:cs typeface="Verdana"/>
              </a:rPr>
              <a:t>M., </a:t>
            </a:r>
            <a:r>
              <a:rPr spc="-5" dirty="0">
                <a:latin typeface="Verdana"/>
                <a:cs typeface="Verdana"/>
              </a:rPr>
              <a:t>Deneufbourg </a:t>
            </a:r>
            <a:r>
              <a:rPr spc="-40" dirty="0">
                <a:latin typeface="Verdana"/>
                <a:cs typeface="Verdana"/>
              </a:rPr>
              <a:t>C., </a:t>
            </a:r>
            <a:r>
              <a:rPr spc="-10" dirty="0">
                <a:latin typeface="Verdana"/>
                <a:cs typeface="Verdana"/>
              </a:rPr>
              <a:t>Fortun-  </a:t>
            </a:r>
            <a:r>
              <a:rPr dirty="0">
                <a:latin typeface="Verdana"/>
                <a:cs typeface="Verdana"/>
              </a:rPr>
              <a:t>Lamothe </a:t>
            </a:r>
            <a:r>
              <a:rPr spc="-40" dirty="0">
                <a:latin typeface="Verdana"/>
                <a:cs typeface="Verdana"/>
              </a:rPr>
              <a:t>L., </a:t>
            </a:r>
            <a:r>
              <a:rPr spc="-15" dirty="0">
                <a:latin typeface="Verdana"/>
                <a:cs typeface="Verdana"/>
              </a:rPr>
              <a:t>Penavayre </a:t>
            </a:r>
            <a:r>
              <a:rPr spc="-45" dirty="0">
                <a:latin typeface="Verdana"/>
                <a:cs typeface="Verdana"/>
              </a:rPr>
              <a:t>S., </a:t>
            </a:r>
            <a:r>
              <a:rPr dirty="0">
                <a:latin typeface="Verdana"/>
                <a:cs typeface="Verdana"/>
              </a:rPr>
              <a:t>Besnier A. </a:t>
            </a:r>
            <a:r>
              <a:rPr spc="-5" dirty="0">
                <a:latin typeface="Verdana"/>
                <a:cs typeface="Verdana"/>
              </a:rPr>
              <a:t>(2018). Évaluation de  </a:t>
            </a:r>
            <a:r>
              <a:rPr dirty="0">
                <a:latin typeface="Verdana"/>
                <a:cs typeface="Verdana"/>
              </a:rPr>
              <a:t>la </a:t>
            </a:r>
            <a:r>
              <a:rPr spc="-5" dirty="0">
                <a:latin typeface="Verdana"/>
                <a:cs typeface="Verdana"/>
              </a:rPr>
              <a:t>durabilité de </a:t>
            </a:r>
            <a:r>
              <a:rPr dirty="0">
                <a:latin typeface="Verdana"/>
                <a:cs typeface="Verdana"/>
              </a:rPr>
              <a:t>la filière Indication </a:t>
            </a:r>
            <a:r>
              <a:rPr spc="-10" dirty="0">
                <a:latin typeface="Verdana"/>
                <a:cs typeface="Verdana"/>
              </a:rPr>
              <a:t>Géographique</a:t>
            </a:r>
            <a:r>
              <a:rPr spc="3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Protégée</a:t>
            </a:r>
            <a:endParaRPr>
              <a:latin typeface="Verdana"/>
              <a:cs typeface="Verdana"/>
            </a:endParaRPr>
          </a:p>
          <a:p>
            <a:pPr marL="12700" marR="4822825">
              <a:spcBef>
                <a:spcPts val="5"/>
              </a:spcBef>
            </a:pPr>
            <a:r>
              <a:rPr dirty="0">
                <a:latin typeface="Verdana"/>
                <a:cs typeface="Verdana"/>
              </a:rPr>
              <a:t>« </a:t>
            </a:r>
            <a:r>
              <a:rPr spc="-5" dirty="0">
                <a:latin typeface="Verdana"/>
                <a:cs typeface="Verdana"/>
              </a:rPr>
              <a:t>Canard </a:t>
            </a:r>
            <a:r>
              <a:rPr dirty="0">
                <a:latin typeface="Verdana"/>
                <a:cs typeface="Verdana"/>
              </a:rPr>
              <a:t>à foie </a:t>
            </a:r>
            <a:r>
              <a:rPr spc="-15" dirty="0">
                <a:latin typeface="Verdana"/>
                <a:cs typeface="Verdana"/>
              </a:rPr>
              <a:t>gras </a:t>
            </a:r>
            <a:r>
              <a:rPr spc="-5" dirty="0">
                <a:latin typeface="Verdana"/>
                <a:cs typeface="Verdana"/>
              </a:rPr>
              <a:t>du Sud-Ouest </a:t>
            </a:r>
            <a:r>
              <a:rPr dirty="0">
                <a:latin typeface="Verdana"/>
                <a:cs typeface="Verdana"/>
              </a:rPr>
              <a:t>». </a:t>
            </a:r>
            <a:r>
              <a:rPr i="1" spc="-5" dirty="0">
                <a:latin typeface="Verdana"/>
                <a:cs typeface="Verdana"/>
              </a:rPr>
              <a:t>Productions animales</a:t>
            </a:r>
            <a:r>
              <a:rPr spc="-5" dirty="0">
                <a:latin typeface="Verdana"/>
                <a:cs typeface="Verdana"/>
              </a:rPr>
              <a:t>,  25/10/2018, </a:t>
            </a:r>
            <a:r>
              <a:rPr dirty="0">
                <a:latin typeface="Verdana"/>
                <a:cs typeface="Verdana"/>
              </a:rPr>
              <a:t>vol. </a:t>
            </a:r>
            <a:r>
              <a:rPr spc="-5" dirty="0">
                <a:latin typeface="Verdana"/>
                <a:cs typeface="Verdana"/>
              </a:rPr>
              <a:t>31, </a:t>
            </a:r>
            <a:r>
              <a:rPr dirty="0">
                <a:latin typeface="Verdana"/>
                <a:cs typeface="Verdana"/>
              </a:rPr>
              <a:t>n. 2, </a:t>
            </a:r>
            <a:r>
              <a:rPr spc="-10" dirty="0">
                <a:latin typeface="Verdana"/>
                <a:cs typeface="Verdana"/>
              </a:rPr>
              <a:t>p.</a:t>
            </a:r>
            <a:r>
              <a:rPr spc="5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131-144.</a:t>
            </a:r>
            <a:endParaRPr>
              <a:latin typeface="Verdana"/>
              <a:cs typeface="Verdana"/>
            </a:endParaRPr>
          </a:p>
          <a:p>
            <a:pPr marL="12700"/>
            <a:r>
              <a:rPr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https</a:t>
            </a:r>
            <a:r>
              <a:rPr u="heavy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://</a:t>
            </a:r>
            <a:r>
              <a:rPr u="heavy" spc="-5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productions-animales.org/article/view/2319</a:t>
            </a:r>
            <a:endParaRPr u="heavy" spc="-5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Verdana"/>
              <a:cs typeface="Verdana"/>
              <a:hlinkClick r:id="rId3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092251" y="2700083"/>
            <a:ext cx="4990465" cy="2254885"/>
            <a:chOff x="7092251" y="2700083"/>
            <a:chExt cx="4990465" cy="2254885"/>
          </a:xfrm>
        </p:grpSpPr>
        <p:sp>
          <p:nvSpPr>
            <p:cNvPr id="5" name="object 5"/>
            <p:cNvSpPr/>
            <p:nvPr/>
          </p:nvSpPr>
          <p:spPr>
            <a:xfrm>
              <a:off x="7213837" y="2709725"/>
              <a:ext cx="4848392" cy="223562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097014" y="2704845"/>
              <a:ext cx="4980940" cy="2245360"/>
            </a:xfrm>
            <a:custGeom>
              <a:avLst/>
              <a:gdLst/>
              <a:ahLst/>
              <a:cxnLst/>
              <a:rect l="l" t="t" r="r" b="b"/>
              <a:pathLst>
                <a:path w="4980940" h="2245360">
                  <a:moveTo>
                    <a:pt x="0" y="2245233"/>
                  </a:moveTo>
                  <a:lnTo>
                    <a:pt x="4980812" y="2245233"/>
                  </a:lnTo>
                  <a:lnTo>
                    <a:pt x="4980812" y="0"/>
                  </a:lnTo>
                  <a:lnTo>
                    <a:pt x="0" y="0"/>
                  </a:lnTo>
                  <a:lnTo>
                    <a:pt x="0" y="2245233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19992"/>
            <a:ext cx="11758930" cy="5633722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1175"/>
              </a:spcBef>
              <a:buFont typeface="Symbol"/>
              <a:buChar char=""/>
              <a:tabLst>
                <a:tab pos="356235" algn="l"/>
              </a:tabLst>
            </a:pPr>
            <a:r>
              <a:rPr sz="2000" b="1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Citation</a:t>
            </a:r>
            <a:r>
              <a:rPr sz="2000" b="1" spc="-2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longue</a:t>
            </a:r>
            <a:endParaRPr sz="2000" b="1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latin typeface="Verdana"/>
                <a:cs typeface="Verdana"/>
              </a:rPr>
              <a:t>Elle </a:t>
            </a:r>
            <a:r>
              <a:rPr sz="1800" spc="-5" dirty="0">
                <a:latin typeface="Verdana"/>
                <a:cs typeface="Verdana"/>
              </a:rPr>
              <a:t>est </a:t>
            </a:r>
            <a:r>
              <a:rPr sz="1800" b="1" dirty="0">
                <a:latin typeface="Verdana"/>
                <a:cs typeface="Verdana"/>
              </a:rPr>
              <a:t>insérée </a:t>
            </a:r>
            <a:r>
              <a:rPr sz="1800" spc="-5" dirty="0">
                <a:latin typeface="Verdana"/>
                <a:cs typeface="Verdana"/>
              </a:rPr>
              <a:t>dans </a:t>
            </a:r>
            <a:r>
              <a:rPr sz="1800" dirty="0">
                <a:latin typeface="Verdana"/>
                <a:cs typeface="Verdana"/>
              </a:rPr>
              <a:t>le </a:t>
            </a:r>
            <a:r>
              <a:rPr sz="1800" spc="-5" dirty="0">
                <a:latin typeface="Verdana"/>
                <a:cs typeface="Verdana"/>
              </a:rPr>
              <a:t>texte, précédée et </a:t>
            </a:r>
            <a:r>
              <a:rPr sz="1800" dirty="0">
                <a:latin typeface="Verdana"/>
                <a:cs typeface="Verdana"/>
              </a:rPr>
              <a:t>suivie </a:t>
            </a:r>
            <a:r>
              <a:rPr sz="1800" spc="-5" dirty="0">
                <a:latin typeface="Verdana"/>
                <a:cs typeface="Verdana"/>
              </a:rPr>
              <a:t>de</a:t>
            </a:r>
            <a:r>
              <a:rPr sz="1800" spc="9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guillemets.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Exemple</a:t>
            </a:r>
            <a:r>
              <a:rPr sz="1800" u="heavy" spc="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5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buFont typeface="Wingdings"/>
              <a:buChar char=""/>
              <a:tabLst>
                <a:tab pos="356235" algn="l"/>
              </a:tabLst>
            </a:pPr>
            <a:r>
              <a:rPr sz="18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corps du texte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12700" marR="5080" indent="80645" algn="just">
              <a:lnSpc>
                <a:spcPct val="114999"/>
              </a:lnSpc>
            </a:pPr>
            <a:r>
              <a:rPr sz="1800" dirty="0">
                <a:latin typeface="Verdana"/>
                <a:cs typeface="Verdana"/>
              </a:rPr>
              <a:t>« Si l’on </a:t>
            </a:r>
            <a:r>
              <a:rPr sz="1800" spc="-5" dirty="0">
                <a:latin typeface="Verdana"/>
                <a:cs typeface="Verdana"/>
              </a:rPr>
              <a:t>prend </a:t>
            </a:r>
            <a:r>
              <a:rPr sz="1800" dirty="0">
                <a:latin typeface="Verdana"/>
                <a:cs typeface="Verdana"/>
              </a:rPr>
              <a:t>comme indice </a:t>
            </a:r>
            <a:r>
              <a:rPr sz="1800" spc="-5" dirty="0">
                <a:latin typeface="Verdana"/>
                <a:cs typeface="Verdana"/>
              </a:rPr>
              <a:t>du </a:t>
            </a:r>
            <a:r>
              <a:rPr sz="1800" dirty="0">
                <a:latin typeface="Verdana"/>
                <a:cs typeface="Verdana"/>
              </a:rPr>
              <a:t>« </a:t>
            </a:r>
            <a:r>
              <a:rPr sz="1800" spc="-5" dirty="0">
                <a:latin typeface="Verdana"/>
                <a:cs typeface="Verdana"/>
              </a:rPr>
              <a:t>poids </a:t>
            </a:r>
            <a:r>
              <a:rPr sz="1800" dirty="0">
                <a:latin typeface="Verdana"/>
                <a:cs typeface="Verdana"/>
              </a:rPr>
              <a:t>» </a:t>
            </a:r>
            <a:r>
              <a:rPr sz="1800" spc="-5" dirty="0">
                <a:latin typeface="Verdana"/>
                <a:cs typeface="Verdana"/>
              </a:rPr>
              <a:t>environnemental </a:t>
            </a:r>
            <a:r>
              <a:rPr sz="1800" dirty="0">
                <a:latin typeface="Verdana"/>
                <a:cs typeface="Verdana"/>
              </a:rPr>
              <a:t>de notre mode </a:t>
            </a:r>
            <a:r>
              <a:rPr sz="1800" spc="-5" dirty="0">
                <a:latin typeface="Verdana"/>
                <a:cs typeface="Verdana"/>
              </a:rPr>
              <a:t>de </a:t>
            </a:r>
            <a:r>
              <a:rPr sz="1800" dirty="0">
                <a:latin typeface="Verdana"/>
                <a:cs typeface="Verdana"/>
              </a:rPr>
              <a:t>vie l’« </a:t>
            </a:r>
            <a:r>
              <a:rPr sz="1800" spc="-5" dirty="0">
                <a:latin typeface="Verdana"/>
                <a:cs typeface="Verdana"/>
              </a:rPr>
              <a:t>empreinte </a:t>
            </a:r>
            <a:r>
              <a:rPr sz="1800" dirty="0">
                <a:latin typeface="Verdana"/>
                <a:cs typeface="Verdana"/>
              </a:rPr>
              <a:t>»  </a:t>
            </a:r>
            <a:r>
              <a:rPr sz="1800" spc="-5" dirty="0">
                <a:latin typeface="Verdana"/>
                <a:cs typeface="Verdana"/>
              </a:rPr>
              <a:t>écologique </a:t>
            </a:r>
            <a:r>
              <a:rPr sz="1800" dirty="0">
                <a:latin typeface="Verdana"/>
                <a:cs typeface="Verdana"/>
              </a:rPr>
              <a:t>de </a:t>
            </a:r>
            <a:r>
              <a:rPr sz="1800" spc="-5" dirty="0">
                <a:latin typeface="Verdana"/>
                <a:cs typeface="Verdana"/>
              </a:rPr>
              <a:t>celui-ci en </a:t>
            </a:r>
            <a:r>
              <a:rPr sz="1800" dirty="0">
                <a:latin typeface="Verdana"/>
                <a:cs typeface="Verdana"/>
              </a:rPr>
              <a:t>superficie </a:t>
            </a:r>
            <a:r>
              <a:rPr sz="1800" spc="-5" dirty="0">
                <a:latin typeface="Verdana"/>
                <a:cs typeface="Verdana"/>
              </a:rPr>
              <a:t>terrestre </a:t>
            </a:r>
            <a:r>
              <a:rPr sz="1800" dirty="0">
                <a:latin typeface="Verdana"/>
                <a:cs typeface="Verdana"/>
              </a:rPr>
              <a:t>nécessaire, </a:t>
            </a:r>
            <a:r>
              <a:rPr sz="1800" spc="-5" dirty="0">
                <a:latin typeface="Verdana"/>
                <a:cs typeface="Verdana"/>
              </a:rPr>
              <a:t>on obtient </a:t>
            </a:r>
            <a:r>
              <a:rPr sz="1800" spc="-10" dirty="0">
                <a:latin typeface="Verdana"/>
                <a:cs typeface="Verdana"/>
              </a:rPr>
              <a:t>des </a:t>
            </a:r>
            <a:r>
              <a:rPr sz="1800" spc="-5" dirty="0">
                <a:latin typeface="Verdana"/>
                <a:cs typeface="Verdana"/>
              </a:rPr>
              <a:t>résultats insoutenables tant  du </a:t>
            </a:r>
            <a:r>
              <a:rPr sz="1800" dirty="0">
                <a:latin typeface="Verdana"/>
                <a:cs typeface="Verdana"/>
              </a:rPr>
              <a:t>point </a:t>
            </a:r>
            <a:r>
              <a:rPr sz="1800" spc="-5" dirty="0">
                <a:latin typeface="Verdana"/>
                <a:cs typeface="Verdana"/>
              </a:rPr>
              <a:t>de </a:t>
            </a:r>
            <a:r>
              <a:rPr sz="1800" dirty="0">
                <a:latin typeface="Verdana"/>
                <a:cs typeface="Verdana"/>
              </a:rPr>
              <a:t>vue </a:t>
            </a:r>
            <a:r>
              <a:rPr sz="1800" spc="-5" dirty="0">
                <a:latin typeface="Verdana"/>
                <a:cs typeface="Verdana"/>
              </a:rPr>
              <a:t>de </a:t>
            </a:r>
            <a:r>
              <a:rPr sz="1800" dirty="0">
                <a:latin typeface="Verdana"/>
                <a:cs typeface="Verdana"/>
              </a:rPr>
              <a:t>l’équité </a:t>
            </a:r>
            <a:r>
              <a:rPr sz="1800" spc="-5" dirty="0">
                <a:latin typeface="Verdana"/>
                <a:cs typeface="Verdana"/>
              </a:rPr>
              <a:t>dans </a:t>
            </a:r>
            <a:r>
              <a:rPr sz="1800" dirty="0">
                <a:latin typeface="Verdana"/>
                <a:cs typeface="Verdana"/>
              </a:rPr>
              <a:t>les </a:t>
            </a:r>
            <a:r>
              <a:rPr sz="1800" spc="-5" dirty="0">
                <a:latin typeface="Verdana"/>
                <a:cs typeface="Verdana"/>
              </a:rPr>
              <a:t>droits </a:t>
            </a:r>
            <a:r>
              <a:rPr sz="1800" dirty="0">
                <a:latin typeface="Verdana"/>
                <a:cs typeface="Verdana"/>
              </a:rPr>
              <a:t>de </a:t>
            </a:r>
            <a:r>
              <a:rPr sz="1800" spc="-10" dirty="0">
                <a:latin typeface="Verdana"/>
                <a:cs typeface="Verdana"/>
              </a:rPr>
              <a:t>tirage </a:t>
            </a:r>
            <a:r>
              <a:rPr sz="1800" dirty="0">
                <a:latin typeface="Verdana"/>
                <a:cs typeface="Verdana"/>
              </a:rPr>
              <a:t>sur </a:t>
            </a:r>
            <a:r>
              <a:rPr sz="1800" spc="5" dirty="0">
                <a:latin typeface="Verdana"/>
                <a:cs typeface="Verdana"/>
              </a:rPr>
              <a:t>la </a:t>
            </a:r>
            <a:r>
              <a:rPr sz="1800" spc="-5" dirty="0">
                <a:latin typeface="Verdana"/>
                <a:cs typeface="Verdana"/>
              </a:rPr>
              <a:t>nature que du </a:t>
            </a:r>
            <a:r>
              <a:rPr sz="1800" dirty="0">
                <a:latin typeface="Verdana"/>
                <a:cs typeface="Verdana"/>
              </a:rPr>
              <a:t>point de vue </a:t>
            </a:r>
            <a:r>
              <a:rPr sz="1800" spc="-5" dirty="0">
                <a:latin typeface="Verdana"/>
                <a:cs typeface="Verdana"/>
              </a:rPr>
              <a:t>de </a:t>
            </a:r>
            <a:r>
              <a:rPr sz="1800" spc="5" dirty="0">
                <a:latin typeface="Verdana"/>
                <a:cs typeface="Verdana"/>
              </a:rPr>
              <a:t>la </a:t>
            </a:r>
            <a:r>
              <a:rPr sz="1800" dirty="0">
                <a:latin typeface="Verdana"/>
                <a:cs typeface="Verdana"/>
              </a:rPr>
              <a:t>capacité  </a:t>
            </a:r>
            <a:r>
              <a:rPr sz="1800" spc="-5" dirty="0">
                <a:latin typeface="Verdana"/>
                <a:cs typeface="Verdana"/>
              </a:rPr>
              <a:t>de régénération de </a:t>
            </a:r>
            <a:r>
              <a:rPr sz="1800" spc="5" dirty="0">
                <a:latin typeface="Verdana"/>
                <a:cs typeface="Verdana"/>
              </a:rPr>
              <a:t>la </a:t>
            </a:r>
            <a:r>
              <a:rPr sz="1800" spc="-5" dirty="0">
                <a:latin typeface="Verdana"/>
                <a:cs typeface="Verdana"/>
              </a:rPr>
              <a:t>biosphère. </a:t>
            </a:r>
            <a:r>
              <a:rPr sz="1800" dirty="0">
                <a:latin typeface="Verdana"/>
                <a:cs typeface="Verdana"/>
              </a:rPr>
              <a:t>Un </a:t>
            </a:r>
            <a:r>
              <a:rPr sz="1800" spc="-5" dirty="0">
                <a:latin typeface="Verdana"/>
                <a:cs typeface="Verdana"/>
              </a:rPr>
              <a:t>citoyen </a:t>
            </a:r>
            <a:r>
              <a:rPr sz="1800" spc="-10" dirty="0">
                <a:latin typeface="Verdana"/>
                <a:cs typeface="Verdana"/>
              </a:rPr>
              <a:t>des </a:t>
            </a:r>
            <a:r>
              <a:rPr sz="1800" spc="-5" dirty="0">
                <a:latin typeface="Verdana"/>
                <a:cs typeface="Verdana"/>
              </a:rPr>
              <a:t>Etats-Unis consomme en </a:t>
            </a:r>
            <a:r>
              <a:rPr sz="1800" spc="-10" dirty="0">
                <a:latin typeface="Verdana"/>
                <a:cs typeface="Verdana"/>
              </a:rPr>
              <a:t>moyenne </a:t>
            </a:r>
            <a:r>
              <a:rPr sz="1800" dirty="0">
                <a:latin typeface="Verdana"/>
                <a:cs typeface="Verdana"/>
              </a:rPr>
              <a:t>9,6 hectares, un  </a:t>
            </a:r>
            <a:r>
              <a:rPr sz="1800" spc="-5" dirty="0">
                <a:latin typeface="Verdana"/>
                <a:cs typeface="Verdana"/>
              </a:rPr>
              <a:t>Canadien </a:t>
            </a:r>
            <a:r>
              <a:rPr sz="1800" dirty="0">
                <a:latin typeface="Verdana"/>
                <a:cs typeface="Verdana"/>
              </a:rPr>
              <a:t>7,2, un </a:t>
            </a:r>
            <a:r>
              <a:rPr sz="1800" spc="-5" dirty="0">
                <a:latin typeface="Verdana"/>
                <a:cs typeface="Verdana"/>
              </a:rPr>
              <a:t>Européen moyen 4,5. On est </a:t>
            </a:r>
            <a:r>
              <a:rPr sz="1800" dirty="0">
                <a:latin typeface="Verdana"/>
                <a:cs typeface="Verdana"/>
              </a:rPr>
              <a:t>donc </a:t>
            </a:r>
            <a:r>
              <a:rPr sz="1800" spc="-5" dirty="0">
                <a:latin typeface="Verdana"/>
                <a:cs typeface="Verdana"/>
              </a:rPr>
              <a:t>très </a:t>
            </a:r>
            <a:r>
              <a:rPr sz="1800" dirty="0">
                <a:latin typeface="Verdana"/>
                <a:cs typeface="Verdana"/>
              </a:rPr>
              <a:t>loin de l’égalité </a:t>
            </a:r>
            <a:r>
              <a:rPr sz="1800" spc="-5" dirty="0">
                <a:latin typeface="Verdana"/>
                <a:cs typeface="Verdana"/>
              </a:rPr>
              <a:t>planétaire, et plus encore  d’un </a:t>
            </a:r>
            <a:r>
              <a:rPr sz="1800" dirty="0">
                <a:latin typeface="Verdana"/>
                <a:cs typeface="Verdana"/>
              </a:rPr>
              <a:t>mode de civilisation </a:t>
            </a:r>
            <a:r>
              <a:rPr sz="1800" spc="-10" dirty="0">
                <a:latin typeface="Verdana"/>
                <a:cs typeface="Verdana"/>
              </a:rPr>
              <a:t>durable </a:t>
            </a:r>
            <a:r>
              <a:rPr sz="1800" spc="-5" dirty="0">
                <a:latin typeface="Verdana"/>
                <a:cs typeface="Verdana"/>
              </a:rPr>
              <a:t>qui nécessiterait </a:t>
            </a:r>
            <a:r>
              <a:rPr sz="1800" dirty="0">
                <a:latin typeface="Verdana"/>
                <a:cs typeface="Verdana"/>
              </a:rPr>
              <a:t>de </a:t>
            </a:r>
            <a:r>
              <a:rPr sz="1800" spc="-5" dirty="0">
                <a:latin typeface="Verdana"/>
                <a:cs typeface="Verdana"/>
              </a:rPr>
              <a:t>se </a:t>
            </a:r>
            <a:r>
              <a:rPr sz="1800" dirty="0">
                <a:latin typeface="Verdana"/>
                <a:cs typeface="Verdana"/>
              </a:rPr>
              <a:t>limiter à </a:t>
            </a:r>
            <a:r>
              <a:rPr sz="1800" spc="-5" dirty="0">
                <a:latin typeface="Verdana"/>
                <a:cs typeface="Verdana"/>
              </a:rPr>
              <a:t>1,4 hectare, en </a:t>
            </a:r>
            <a:r>
              <a:rPr sz="1800" dirty="0">
                <a:latin typeface="Verdana"/>
                <a:cs typeface="Verdana"/>
              </a:rPr>
              <a:t>admettant </a:t>
            </a:r>
            <a:r>
              <a:rPr sz="1800" spc="-5" dirty="0">
                <a:latin typeface="Verdana"/>
                <a:cs typeface="Verdana"/>
              </a:rPr>
              <a:t>que </a:t>
            </a:r>
            <a:r>
              <a:rPr sz="1800" spc="5" dirty="0">
                <a:latin typeface="Verdana"/>
                <a:cs typeface="Verdana"/>
              </a:rPr>
              <a:t>la  </a:t>
            </a:r>
            <a:r>
              <a:rPr sz="1800" spc="-5" dirty="0">
                <a:latin typeface="Verdana"/>
                <a:cs typeface="Verdana"/>
              </a:rPr>
              <a:t>population </a:t>
            </a:r>
            <a:r>
              <a:rPr sz="1800" dirty="0">
                <a:latin typeface="Verdana"/>
                <a:cs typeface="Verdana"/>
              </a:rPr>
              <a:t>actuelle </a:t>
            </a:r>
            <a:r>
              <a:rPr sz="1800" spc="-5" dirty="0">
                <a:latin typeface="Verdana"/>
                <a:cs typeface="Verdana"/>
              </a:rPr>
              <a:t>reste stable. </a:t>
            </a:r>
            <a:r>
              <a:rPr sz="1800" dirty="0">
                <a:latin typeface="Verdana"/>
                <a:cs typeface="Verdana"/>
              </a:rPr>
              <a:t>» </a:t>
            </a:r>
            <a:r>
              <a:rPr sz="1800" spc="-5" dirty="0">
                <a:latin typeface="Verdana"/>
                <a:cs typeface="Verdana"/>
              </a:rPr>
              <a:t>(Latouche,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2003).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5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buFont typeface="Wingdings"/>
              <a:buChar char=""/>
              <a:tabLst>
                <a:tab pos="356235" algn="l"/>
              </a:tabLst>
            </a:pPr>
            <a:r>
              <a:rPr sz="18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la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bibliographie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12700" marR="6985" algn="just">
              <a:lnSpc>
                <a:spcPct val="115100"/>
              </a:lnSpc>
              <a:spcBef>
                <a:spcPts val="180"/>
              </a:spcBef>
            </a:pPr>
            <a:r>
              <a:rPr sz="1800" dirty="0">
                <a:latin typeface="Verdana"/>
                <a:cs typeface="Verdana"/>
              </a:rPr>
              <a:t>Latouche </a:t>
            </a:r>
            <a:r>
              <a:rPr sz="1800" spc="-10" dirty="0">
                <a:latin typeface="Verdana"/>
                <a:cs typeface="Verdana"/>
              </a:rPr>
              <a:t>S. </a:t>
            </a:r>
            <a:r>
              <a:rPr sz="1800" spc="-5" dirty="0">
                <a:latin typeface="Verdana"/>
                <a:cs typeface="Verdana"/>
              </a:rPr>
              <a:t>(2003). </a:t>
            </a:r>
            <a:r>
              <a:rPr sz="1800" spc="-15" dirty="0">
                <a:latin typeface="Verdana"/>
                <a:cs typeface="Verdana"/>
              </a:rPr>
              <a:t>Pour </a:t>
            </a:r>
            <a:r>
              <a:rPr sz="1800" dirty="0">
                <a:latin typeface="Verdana"/>
                <a:cs typeface="Verdana"/>
              </a:rPr>
              <a:t>une société de </a:t>
            </a:r>
            <a:r>
              <a:rPr sz="1800" spc="-5" dirty="0">
                <a:latin typeface="Verdana"/>
                <a:cs typeface="Verdana"/>
              </a:rPr>
              <a:t>décroissance. </a:t>
            </a:r>
            <a:r>
              <a:rPr sz="1800" i="1" dirty="0">
                <a:latin typeface="Verdana"/>
                <a:cs typeface="Verdana"/>
              </a:rPr>
              <a:t>Le </a:t>
            </a:r>
            <a:r>
              <a:rPr sz="1800" i="1" spc="-5" dirty="0">
                <a:latin typeface="Verdana"/>
                <a:cs typeface="Verdana"/>
              </a:rPr>
              <a:t>Monde diplomatique</a:t>
            </a:r>
            <a:r>
              <a:rPr sz="1800" spc="-5" dirty="0">
                <a:latin typeface="Verdana"/>
                <a:cs typeface="Verdana"/>
              </a:rPr>
              <a:t>, </a:t>
            </a:r>
            <a:r>
              <a:rPr sz="1800" spc="-10" dirty="0">
                <a:latin typeface="Verdana"/>
                <a:cs typeface="Verdana"/>
              </a:rPr>
              <a:t>novembre, </a:t>
            </a:r>
            <a:r>
              <a:rPr sz="1800" dirty="0">
                <a:latin typeface="Verdana"/>
                <a:cs typeface="Verdana"/>
              </a:rPr>
              <a:t>n. </a:t>
            </a:r>
            <a:r>
              <a:rPr sz="1800" spc="-5" dirty="0">
                <a:latin typeface="Verdana"/>
                <a:cs typeface="Verdana"/>
              </a:rPr>
              <a:t>596, </a:t>
            </a:r>
            <a:r>
              <a:rPr sz="1800" spc="-10" dirty="0">
                <a:latin typeface="Verdana"/>
                <a:cs typeface="Verdana"/>
              </a:rPr>
              <a:t>p.  </a:t>
            </a:r>
            <a:r>
              <a:rPr sz="1800" spc="-5" dirty="0">
                <a:latin typeface="Verdana"/>
                <a:cs typeface="Verdana"/>
              </a:rPr>
              <a:t>18-19.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  <p:sp>
        <p:nvSpPr>
          <p:cNvPr id="6" name="object 3"/>
          <p:cNvSpPr txBox="1"/>
          <p:nvPr/>
        </p:nvSpPr>
        <p:spPr>
          <a:xfrm>
            <a:off x="197916" y="619992"/>
            <a:ext cx="11760835" cy="3341299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927100" algn="just">
              <a:spcBef>
                <a:spcPts val="1175"/>
              </a:spcBef>
            </a:pPr>
            <a:r>
              <a:rPr sz="2400" b="1" smtClean="0">
                <a:solidFill>
                  <a:srgbClr val="0000FF"/>
                </a:solidFill>
                <a:latin typeface="Verdana"/>
                <a:cs typeface="Verdana"/>
              </a:rPr>
              <a:t>Citer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une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citation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(à </a:t>
            </a:r>
            <a:r>
              <a:rPr sz="2400" b="1" spc="-5">
                <a:solidFill>
                  <a:srgbClr val="0000FF"/>
                </a:solidFill>
                <a:latin typeface="Verdana"/>
                <a:cs typeface="Verdana"/>
              </a:rPr>
              <a:t>éviter</a:t>
            </a:r>
            <a:r>
              <a:rPr sz="2400" b="1" spc="3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!)</a:t>
            </a:r>
            <a:endParaRPr lang="fr-FR" sz="2400" b="1" spc="-5" dirty="0" smtClean="0">
              <a:solidFill>
                <a:srgbClr val="0000FF"/>
              </a:solidFill>
              <a:latin typeface="Verdana"/>
              <a:cs typeface="Verdana"/>
            </a:endParaRPr>
          </a:p>
          <a:p>
            <a:pPr marL="927100" algn="just">
              <a:spcBef>
                <a:spcPts val="1175"/>
              </a:spcBef>
            </a:pPr>
            <a:endParaRPr sz="1100">
              <a:latin typeface="Verdana"/>
              <a:cs typeface="Verdana"/>
            </a:endParaRPr>
          </a:p>
          <a:p>
            <a:pPr marL="12700" marR="6985" indent="449580" algn="just"/>
            <a:r>
              <a:rPr sz="2400" spc="-5" dirty="0">
                <a:latin typeface="Verdana"/>
                <a:cs typeface="Verdana"/>
              </a:rPr>
              <a:t>Il peut arriver qu’il </a:t>
            </a:r>
            <a:r>
              <a:rPr sz="2400" dirty="0">
                <a:latin typeface="Verdana"/>
                <a:cs typeface="Verdana"/>
              </a:rPr>
              <a:t>soit </a:t>
            </a:r>
            <a:r>
              <a:rPr sz="2400" spc="-5" dirty="0">
                <a:latin typeface="Verdana"/>
                <a:cs typeface="Verdana"/>
              </a:rPr>
              <a:t>nécessaire </a:t>
            </a:r>
            <a:r>
              <a:rPr sz="2400" dirty="0">
                <a:latin typeface="Verdana"/>
                <a:cs typeface="Verdana"/>
              </a:rPr>
              <a:t>de </a:t>
            </a:r>
            <a:r>
              <a:rPr sz="2400" spc="-5" dirty="0">
                <a:latin typeface="Verdana"/>
                <a:cs typeface="Verdana"/>
              </a:rPr>
              <a:t>citer une </a:t>
            </a:r>
            <a:r>
              <a:rPr sz="2400" dirty="0">
                <a:latin typeface="Verdana"/>
                <a:cs typeface="Verdana"/>
              </a:rPr>
              <a:t>citation faite </a:t>
            </a:r>
            <a:r>
              <a:rPr sz="2400" spc="-5" dirty="0">
                <a:latin typeface="Verdana"/>
                <a:cs typeface="Verdana"/>
              </a:rPr>
              <a:t>par un </a:t>
            </a:r>
            <a:r>
              <a:rPr sz="2400" dirty="0">
                <a:latin typeface="Verdana"/>
                <a:cs typeface="Verdana"/>
              </a:rPr>
              <a:t>autre </a:t>
            </a:r>
            <a:r>
              <a:rPr sz="2400" spc="-40" dirty="0">
                <a:latin typeface="Verdana"/>
                <a:cs typeface="Verdana"/>
              </a:rPr>
              <a:t>auteur. </a:t>
            </a:r>
            <a:r>
              <a:rPr sz="2400" spc="-5" dirty="0">
                <a:latin typeface="Verdana"/>
                <a:cs typeface="Verdana"/>
              </a:rPr>
              <a:t>Autant que  possible, </a:t>
            </a:r>
            <a:r>
              <a:rPr sz="2400" b="1" spc="5">
                <a:latin typeface="Verdana"/>
                <a:cs typeface="Verdana"/>
              </a:rPr>
              <a:t>il </a:t>
            </a:r>
            <a:r>
              <a:rPr lang="fr-FR" sz="2400" b="1" spc="-15" dirty="0" smtClean="0">
                <a:latin typeface="Verdana"/>
                <a:cs typeface="Verdana"/>
              </a:rPr>
              <a:t>faut </a:t>
            </a:r>
            <a:r>
              <a:rPr sz="2400" b="1" spc="-5" smtClean="0">
                <a:latin typeface="Verdana"/>
                <a:cs typeface="Verdana"/>
              </a:rPr>
              <a:t>consulter </a:t>
            </a:r>
            <a:r>
              <a:rPr sz="2400" b="1" spc="5" dirty="0">
                <a:latin typeface="Verdana"/>
                <a:cs typeface="Verdana"/>
              </a:rPr>
              <a:t>le </a:t>
            </a:r>
            <a:r>
              <a:rPr sz="2400" b="1" spc="-5" dirty="0">
                <a:latin typeface="Verdana"/>
                <a:cs typeface="Verdana"/>
              </a:rPr>
              <a:t>document </a:t>
            </a:r>
            <a:r>
              <a:rPr sz="2400" b="1" dirty="0">
                <a:latin typeface="Verdana"/>
                <a:cs typeface="Verdana"/>
              </a:rPr>
              <a:t>cité </a:t>
            </a:r>
            <a:r>
              <a:rPr sz="2400" b="1" spc="-15" dirty="0">
                <a:latin typeface="Verdana"/>
                <a:cs typeface="Verdana"/>
              </a:rPr>
              <a:t>avant </a:t>
            </a:r>
            <a:r>
              <a:rPr sz="2400" b="1" spc="-5" dirty="0">
                <a:latin typeface="Verdana"/>
                <a:cs typeface="Verdana"/>
              </a:rPr>
              <a:t>de </a:t>
            </a:r>
            <a:r>
              <a:rPr sz="2400" b="1" dirty="0">
                <a:latin typeface="Verdana"/>
                <a:cs typeface="Verdana"/>
              </a:rPr>
              <a:t>réutiliser</a:t>
            </a:r>
            <a:r>
              <a:rPr sz="2400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citation afin </a:t>
            </a:r>
            <a:r>
              <a:rPr sz="2400" spc="-5">
                <a:latin typeface="Verdana"/>
                <a:cs typeface="Verdana"/>
              </a:rPr>
              <a:t>d’éviter </a:t>
            </a:r>
            <a:r>
              <a:rPr sz="2400" smtClean="0">
                <a:latin typeface="Verdana"/>
                <a:cs typeface="Verdana"/>
              </a:rPr>
              <a:t>les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erreurs</a:t>
            </a:r>
            <a:r>
              <a:rPr sz="2400" spc="-5" dirty="0">
                <a:latin typeface="Verdana"/>
                <a:cs typeface="Verdana"/>
              </a:rPr>
              <a:t>. </a:t>
            </a:r>
            <a:r>
              <a:rPr sz="2400" dirty="0">
                <a:latin typeface="Verdana"/>
                <a:cs typeface="Verdana"/>
              </a:rPr>
              <a:t>S’il </a:t>
            </a:r>
            <a:r>
              <a:rPr sz="2400" spc="-5" dirty="0">
                <a:latin typeface="Verdana"/>
                <a:cs typeface="Verdana"/>
              </a:rPr>
              <a:t>n’est pas possible de consulter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document </a:t>
            </a:r>
            <a:r>
              <a:rPr sz="2400" dirty="0">
                <a:latin typeface="Verdana"/>
                <a:cs typeface="Verdana"/>
              </a:rPr>
              <a:t>source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654050" lvl="1" indent="-184785" algn="just">
              <a:spcBef>
                <a:spcPts val="1080"/>
              </a:spcBef>
              <a:buChar char="-"/>
              <a:tabLst>
                <a:tab pos="197485" algn="l"/>
              </a:tabLst>
            </a:pPr>
            <a:r>
              <a:rPr sz="2400" spc="-5" dirty="0">
                <a:latin typeface="Verdana"/>
                <a:cs typeface="Verdana"/>
              </a:rPr>
              <a:t>l’auteur </a:t>
            </a:r>
            <a:r>
              <a:rPr sz="2400" dirty="0">
                <a:latin typeface="Verdana"/>
                <a:cs typeface="Verdana"/>
              </a:rPr>
              <a:t>cité </a:t>
            </a:r>
            <a:r>
              <a:rPr sz="2400" spc="-5" dirty="0">
                <a:latin typeface="Verdana"/>
                <a:cs typeface="Verdana"/>
              </a:rPr>
              <a:t>figurera en </a:t>
            </a:r>
            <a:r>
              <a:rPr sz="2400" dirty="0">
                <a:latin typeface="Verdana"/>
                <a:cs typeface="Verdana"/>
              </a:rPr>
              <a:t>note </a:t>
            </a:r>
            <a:r>
              <a:rPr sz="2400" spc="-5" dirty="0">
                <a:latin typeface="Verdana"/>
                <a:cs typeface="Verdana"/>
              </a:rPr>
              <a:t>de bas de</a:t>
            </a:r>
            <a:r>
              <a:rPr sz="2400" spc="6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page</a:t>
            </a:r>
            <a:endParaRPr sz="2400">
              <a:latin typeface="Verdana"/>
              <a:cs typeface="Verdana"/>
            </a:endParaRPr>
          </a:p>
          <a:p>
            <a:pPr marL="654050" lvl="1" indent="-184785" algn="just">
              <a:spcBef>
                <a:spcPts val="1080"/>
              </a:spcBef>
              <a:buChar char="-"/>
              <a:tabLst>
                <a:tab pos="197485" algn="l"/>
              </a:tabLst>
            </a:pPr>
            <a:r>
              <a:rPr sz="2400" spc="-5" dirty="0">
                <a:latin typeface="Verdana"/>
                <a:cs typeface="Verdana"/>
              </a:rPr>
              <a:t>l’auteur citant dans </a:t>
            </a:r>
            <a:r>
              <a:rPr sz="2400">
                <a:latin typeface="Verdana"/>
                <a:cs typeface="Verdana"/>
              </a:rPr>
              <a:t>la</a:t>
            </a:r>
            <a:r>
              <a:rPr sz="2400" spc="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bibliographie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7916" y="879346"/>
            <a:ext cx="11791315" cy="3411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3375">
              <a:spcBef>
                <a:spcPts val="10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1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r>
              <a:rPr sz="2400" b="1" spc="-2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Définitions</a:t>
            </a:r>
            <a:endParaRPr sz="2400">
              <a:latin typeface="Verdana"/>
              <a:cs typeface="Verdana"/>
            </a:endParaRPr>
          </a:p>
          <a:p>
            <a:pPr marL="357188" indent="-344488">
              <a:spcBef>
                <a:spcPts val="1889"/>
              </a:spcBef>
              <a:buFont typeface="Wingdings" pitchFamily="2" charset="2"/>
              <a:buChar char="Ø"/>
              <a:tabLst>
                <a:tab pos="20701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La bibliographie désigne </a:t>
            </a:r>
            <a:r>
              <a:rPr sz="2400" b="1" spc="-5" smtClean="0">
                <a:latin typeface="Verdana"/>
                <a:cs typeface="Verdana"/>
              </a:rPr>
              <a:t>l’ensemble des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documents </a:t>
            </a:r>
            <a:r>
              <a:rPr sz="2400" spc="-5" smtClean="0">
                <a:latin typeface="Verdana"/>
                <a:cs typeface="Verdana"/>
              </a:rPr>
              <a:t>(articles</a:t>
            </a:r>
            <a:r>
              <a:rPr sz="2400" spc="-10" smtClean="0">
                <a:latin typeface="Verdana"/>
                <a:cs typeface="Verdana"/>
              </a:rPr>
              <a:t>, </a:t>
            </a:r>
            <a:r>
              <a:rPr lang="fr-FR" sz="2400" spc="-10" dirty="0" smtClean="0">
                <a:latin typeface="Verdana"/>
                <a:cs typeface="Verdana"/>
              </a:rPr>
              <a:t>livres</a:t>
            </a:r>
            <a:r>
              <a:rPr sz="2400" spc="-10" smtClean="0">
                <a:latin typeface="Verdana"/>
                <a:cs typeface="Verdana"/>
              </a:rPr>
              <a:t>, </a:t>
            </a:r>
            <a:r>
              <a:rPr lang="fr-FR" sz="2400" spc="-5" dirty="0" smtClean="0">
                <a:latin typeface="Verdana"/>
                <a:cs typeface="Verdana"/>
              </a:rPr>
              <a:t>mémoires</a:t>
            </a:r>
            <a:r>
              <a:rPr sz="2400" spc="-5" smtClean="0">
                <a:latin typeface="Verdana"/>
                <a:cs typeface="Verdana"/>
              </a:rPr>
              <a:t>, sites</a:t>
            </a:r>
            <a:r>
              <a:rPr lang="fr-FR" sz="2400" spc="-5" dirty="0" smtClean="0">
                <a:latin typeface="Verdana"/>
                <a:cs typeface="Verdana"/>
              </a:rPr>
              <a:t> Web</a:t>
            </a:r>
            <a:r>
              <a:rPr sz="2400" spc="-5" smtClean="0">
                <a:latin typeface="Verdana"/>
                <a:cs typeface="Verdana"/>
              </a:rPr>
              <a:t>, </a:t>
            </a:r>
            <a:r>
              <a:rPr sz="2400" spc="-5" dirty="0">
                <a:latin typeface="Verdana"/>
                <a:cs typeface="Verdana"/>
              </a:rPr>
              <a:t>etc.) </a:t>
            </a:r>
            <a:r>
              <a:rPr sz="2400" b="1" spc="-5" dirty="0">
                <a:latin typeface="Verdana"/>
                <a:cs typeface="Verdana"/>
              </a:rPr>
              <a:t>utilisés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pour </a:t>
            </a:r>
            <a:r>
              <a:rPr sz="2400" b="1" spc="-10" dirty="0">
                <a:latin typeface="Verdana"/>
                <a:cs typeface="Verdana"/>
              </a:rPr>
              <a:t>traiter </a:t>
            </a:r>
            <a:r>
              <a:rPr sz="2400" b="1" dirty="0">
                <a:latin typeface="Verdana"/>
                <a:cs typeface="Verdana"/>
              </a:rPr>
              <a:t>un</a:t>
            </a:r>
            <a:r>
              <a:rPr sz="2400" b="1" spc="-70" dirty="0">
                <a:latin typeface="Verdana"/>
                <a:cs typeface="Verdana"/>
              </a:rPr>
              <a:t> </a:t>
            </a:r>
            <a:r>
              <a:rPr sz="2400" b="1">
                <a:latin typeface="Verdana"/>
                <a:cs typeface="Verdana"/>
              </a:rPr>
              <a:t>sujet</a:t>
            </a:r>
            <a:r>
              <a:rPr sz="2400" smtClean="0">
                <a:latin typeface="Verdana"/>
                <a:cs typeface="Verdana"/>
              </a:rPr>
              <a:t>.</a:t>
            </a:r>
            <a:endParaRPr lang="fr-FR" sz="2400" dirty="0" smtClean="0">
              <a:latin typeface="Verdana"/>
              <a:cs typeface="Verdana"/>
            </a:endParaRPr>
          </a:p>
          <a:p>
            <a:pPr marL="365125" marR="6985" indent="-342900" algn="just">
              <a:buFont typeface="Wingdings"/>
              <a:buChar char=""/>
              <a:tabLst>
                <a:tab pos="365125" algn="l"/>
                <a:tab pos="365760" algn="l"/>
              </a:tabLst>
            </a:pPr>
            <a:endParaRPr sz="2000">
              <a:latin typeface="Verdana"/>
              <a:cs typeface="Verdana"/>
            </a:endParaRPr>
          </a:p>
          <a:p>
            <a:pPr marL="365125" indent="-343535" algn="just">
              <a:spcBef>
                <a:spcPts val="1200"/>
              </a:spcBef>
              <a:buFont typeface="Wingdings"/>
              <a:buChar char=""/>
              <a:tabLst>
                <a:tab pos="365125" algn="l"/>
                <a:tab pos="36576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La bibliographie </a:t>
            </a:r>
            <a:r>
              <a:rPr sz="2400" b="1" spc="-5" smtClean="0">
                <a:latin typeface="Verdana"/>
                <a:cs typeface="Verdana"/>
              </a:rPr>
              <a:t>se </a:t>
            </a:r>
            <a:r>
              <a:rPr sz="2400" b="1" spc="-5" dirty="0">
                <a:latin typeface="Verdana"/>
                <a:cs typeface="Verdana"/>
              </a:rPr>
              <a:t>place </a:t>
            </a:r>
            <a:r>
              <a:rPr sz="2400" b="1" dirty="0">
                <a:latin typeface="Verdana"/>
                <a:cs typeface="Verdana"/>
              </a:rPr>
              <a:t>à </a:t>
            </a:r>
            <a:r>
              <a:rPr sz="2400" b="1" spc="-5" dirty="0">
                <a:latin typeface="Verdana"/>
                <a:cs typeface="Verdana"/>
              </a:rPr>
              <a:t>la </a:t>
            </a:r>
            <a:r>
              <a:rPr sz="2400" b="1" dirty="0">
                <a:latin typeface="Verdana"/>
                <a:cs typeface="Verdana"/>
              </a:rPr>
              <a:t>fin </a:t>
            </a:r>
            <a:r>
              <a:rPr sz="2400" dirty="0">
                <a:latin typeface="Verdana"/>
                <a:cs typeface="Verdana"/>
              </a:rPr>
              <a:t>du </a:t>
            </a:r>
            <a:r>
              <a:rPr sz="2400" spc="-5">
                <a:latin typeface="Verdana"/>
                <a:cs typeface="Verdana"/>
              </a:rPr>
              <a:t>document</a:t>
            </a:r>
            <a:r>
              <a:rPr sz="2400" spc="-65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rédigé.</a:t>
            </a:r>
          </a:p>
          <a:p>
            <a:pPr marL="365125" indent="-343535" algn="just">
              <a:spcBef>
                <a:spcPts val="1200"/>
              </a:spcBef>
              <a:buFont typeface="Wingdings"/>
              <a:buChar char=""/>
              <a:tabLst>
                <a:tab pos="365125" algn="l"/>
                <a:tab pos="365760" algn="l"/>
              </a:tabLst>
            </a:pPr>
            <a:endParaRPr lang="fr-FR" sz="1100" spc="-5" dirty="0" smtClean="0">
              <a:latin typeface="Verdana"/>
              <a:cs typeface="Verdana"/>
            </a:endParaRPr>
          </a:p>
          <a:p>
            <a:pPr marL="365125" indent="-343535" algn="just">
              <a:spcBef>
                <a:spcPts val="1200"/>
              </a:spcBef>
              <a:buFont typeface="Wingdings"/>
              <a:buChar char=""/>
              <a:tabLst>
                <a:tab pos="365125" algn="l"/>
                <a:tab pos="365760" algn="l"/>
              </a:tabLst>
            </a:pPr>
            <a:r>
              <a:rPr sz="2400" smtClean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présentation de la bibliographie doit être </a:t>
            </a:r>
            <a:r>
              <a:rPr sz="2400" b="1" spc="-5" dirty="0">
                <a:latin typeface="Verdana"/>
                <a:cs typeface="Verdana"/>
              </a:rPr>
              <a:t>homogène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et </a:t>
            </a:r>
            <a:r>
              <a:rPr sz="2400" b="1" spc="-5" smtClean="0">
                <a:latin typeface="Verdana"/>
                <a:cs typeface="Verdana"/>
              </a:rPr>
              <a:t>respecte </a:t>
            </a:r>
            <a:r>
              <a:rPr sz="2400" spc="-5" dirty="0">
                <a:latin typeface="Verdana"/>
                <a:cs typeface="Verdana"/>
              </a:rPr>
              <a:t>le </a:t>
            </a:r>
            <a:r>
              <a:rPr sz="2400" spc="-5">
                <a:latin typeface="Verdana"/>
                <a:cs typeface="Verdana"/>
              </a:rPr>
              <a:t>style </a:t>
            </a:r>
            <a:r>
              <a:rPr sz="2400" spc="-10" smtClean="0">
                <a:latin typeface="Verdana"/>
                <a:cs typeface="Verdana"/>
              </a:rPr>
              <a:t>repris</a:t>
            </a:r>
            <a:r>
              <a:rPr lang="fr-FR" sz="2400" spc="-1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dans </a:t>
            </a:r>
            <a:r>
              <a:rPr sz="2400" spc="-5" dirty="0">
                <a:latin typeface="Verdana"/>
                <a:cs typeface="Verdana"/>
              </a:rPr>
              <a:t>ce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guide.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756665"/>
            <a:ext cx="11640185" cy="46987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spcBef>
                <a:spcPts val="100"/>
              </a:spcBef>
              <a:tabLst>
                <a:tab pos="207010" algn="l"/>
              </a:tabLst>
            </a:pPr>
            <a:r>
              <a:rPr lang="fr-FR" sz="280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La </a:t>
            </a:r>
            <a:r>
              <a:rPr sz="280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webographie</a:t>
            </a:r>
            <a:endParaRPr sz="2800">
              <a:latin typeface="Verdana"/>
              <a:cs typeface="Verdana"/>
            </a:endParaRPr>
          </a:p>
          <a:p>
            <a:pPr marL="355600" indent="-343535" algn="just"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lang="fr-FR" sz="2400" dirty="0" smtClean="0">
                <a:latin typeface="Verdana"/>
                <a:cs typeface="Verdana"/>
              </a:rPr>
              <a:t>C’est</a:t>
            </a:r>
            <a:r>
              <a:rPr sz="2400" spc="135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l’ensemble </a:t>
            </a:r>
            <a:r>
              <a:rPr sz="2400" smtClean="0">
                <a:latin typeface="Verdana"/>
                <a:cs typeface="Verdana"/>
              </a:rPr>
              <a:t>de</a:t>
            </a:r>
            <a:r>
              <a:rPr sz="2400" spc="145" smtClean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pages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ou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de</a:t>
            </a:r>
            <a:r>
              <a:rPr sz="2400" spc="155" dirty="0">
                <a:latin typeface="Verdana"/>
                <a:cs typeface="Verdana"/>
              </a:rPr>
              <a:t> </a:t>
            </a:r>
            <a:r>
              <a:rPr sz="2400" b="1" spc="-5">
                <a:latin typeface="Verdana"/>
                <a:cs typeface="Verdana"/>
              </a:rPr>
              <a:t>ressources</a:t>
            </a:r>
            <a:r>
              <a:rPr sz="2400" b="1" spc="160">
                <a:latin typeface="Verdana"/>
                <a:cs typeface="Verdana"/>
              </a:rPr>
              <a:t> </a:t>
            </a:r>
            <a:r>
              <a:rPr lang="fr-FR" sz="2400" b="1" dirty="0" smtClean="0">
                <a:latin typeface="Verdana"/>
                <a:cs typeface="Verdana"/>
              </a:rPr>
              <a:t>W</a:t>
            </a:r>
            <a:r>
              <a:rPr sz="2400" b="1" smtClean="0">
                <a:latin typeface="Verdana"/>
                <a:cs typeface="Verdana"/>
              </a:rPr>
              <a:t>eb</a:t>
            </a:r>
            <a:r>
              <a:rPr lang="fr-FR" sz="2400" b="1" spc="14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relatives</a:t>
            </a:r>
            <a:r>
              <a:rPr sz="2400" spc="160" smtClean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à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un</a:t>
            </a:r>
            <a:r>
              <a:rPr sz="2400" spc="15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sujet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donné.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marR="5715" indent="-343535" algn="just"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Dans ce cas, </a:t>
            </a:r>
            <a:r>
              <a:rPr sz="2400" spc="-5" smtClean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est important de </a:t>
            </a:r>
            <a:r>
              <a:rPr sz="2400" b="1" spc="-5" dirty="0">
                <a:latin typeface="Verdana"/>
                <a:cs typeface="Verdana"/>
              </a:rPr>
              <a:t>mentionner la date </a:t>
            </a:r>
            <a:r>
              <a:rPr sz="2400" spc="-15">
                <a:latin typeface="Verdana"/>
                <a:cs typeface="Verdana"/>
              </a:rPr>
              <a:t>de </a:t>
            </a:r>
            <a:r>
              <a:rPr sz="2400" smtClean="0">
                <a:latin typeface="Verdana"/>
                <a:cs typeface="Verdana"/>
              </a:rPr>
              <a:t>consultation</a:t>
            </a:r>
            <a:r>
              <a:rPr lang="fr-FR" sz="2400" dirty="0"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 algn="just">
              <a:spcBef>
                <a:spcPts val="1400"/>
              </a:spcBef>
            </a:pPr>
            <a:r>
              <a:rPr sz="28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La référence bibliographique</a:t>
            </a:r>
            <a:endParaRPr sz="280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Verdana"/>
              <a:cs typeface="Verdana"/>
            </a:endParaRPr>
          </a:p>
          <a:p>
            <a:pPr marL="355600" marR="6350" indent="-343535" algn="just">
              <a:spcBef>
                <a:spcPts val="320"/>
              </a:spcBef>
              <a:buFont typeface="Wingdings"/>
              <a:buChar char=""/>
              <a:tabLst>
                <a:tab pos="355600" algn="l"/>
                <a:tab pos="356235" algn="l"/>
                <a:tab pos="885825" algn="l"/>
                <a:tab pos="1487805" algn="l"/>
                <a:tab pos="2694940" algn="l"/>
                <a:tab pos="3833495" algn="l"/>
                <a:tab pos="4580255" algn="l"/>
                <a:tab pos="4984115" algn="l"/>
                <a:tab pos="6293485" algn="l"/>
                <a:tab pos="6821170" algn="l"/>
                <a:tab pos="7823834" algn="l"/>
                <a:tab pos="9324975" algn="l"/>
                <a:tab pos="10022205" algn="l"/>
                <a:tab pos="11424285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C’est  </a:t>
            </a:r>
            <a:r>
              <a:rPr sz="2400" smtClean="0">
                <a:latin typeface="Verdana"/>
                <a:cs typeface="Verdana"/>
              </a:rPr>
              <a:t>une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notat</a:t>
            </a:r>
            <a:r>
              <a:rPr sz="2400" spc="5" smtClean="0">
                <a:latin typeface="Verdana"/>
                <a:cs typeface="Verdana"/>
              </a:rPr>
              <a:t>i</a:t>
            </a:r>
            <a:r>
              <a:rPr sz="2400" smtClean="0">
                <a:latin typeface="Verdana"/>
                <a:cs typeface="Verdana"/>
              </a:rPr>
              <a:t>o</a:t>
            </a:r>
            <a:r>
              <a:rPr sz="2400" spc="-15" smtClean="0">
                <a:latin typeface="Verdana"/>
                <a:cs typeface="Verdana"/>
              </a:rPr>
              <a:t>n</a:t>
            </a:r>
            <a:r>
              <a:rPr sz="2400" smtClean="0">
                <a:latin typeface="Verdana"/>
                <a:cs typeface="Verdana"/>
              </a:rPr>
              <a:t>,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co</a:t>
            </a:r>
            <a:r>
              <a:rPr sz="2400" spc="-10" smtClean="0">
                <a:latin typeface="Verdana"/>
                <a:cs typeface="Verdana"/>
              </a:rPr>
              <a:t>d</a:t>
            </a:r>
            <a:r>
              <a:rPr sz="2400" spc="5" smtClean="0">
                <a:latin typeface="Verdana"/>
                <a:cs typeface="Verdana"/>
              </a:rPr>
              <a:t>i</a:t>
            </a:r>
            <a:r>
              <a:rPr sz="2400" smtClean="0">
                <a:latin typeface="Verdana"/>
                <a:cs typeface="Verdana"/>
              </a:rPr>
              <a:t>fiée,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j</a:t>
            </a:r>
            <a:r>
              <a:rPr sz="2400" smtClean="0">
                <a:latin typeface="Verdana"/>
                <a:cs typeface="Verdana"/>
              </a:rPr>
              <a:t>uste</a:t>
            </a:r>
            <a:r>
              <a:rPr lang="fr-FR" sz="2400" dirty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</a:t>
            </a:r>
            <a:r>
              <a:rPr sz="2400" smtClean="0">
                <a:latin typeface="Verdana"/>
                <a:cs typeface="Verdana"/>
              </a:rPr>
              <a:t>t</a:t>
            </a:r>
            <a:r>
              <a:rPr lang="fr-FR" sz="2400" dirty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comp</a:t>
            </a:r>
            <a:r>
              <a:rPr sz="2400" spc="5" smtClean="0">
                <a:latin typeface="Verdana"/>
                <a:cs typeface="Verdana"/>
              </a:rPr>
              <a:t>l</a:t>
            </a:r>
            <a:r>
              <a:rPr sz="2400" smtClean="0">
                <a:latin typeface="Verdana"/>
                <a:cs typeface="Verdana"/>
              </a:rPr>
              <a:t>ète,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lang="fr-FR" sz="2400" spc="-10" dirty="0" smtClean="0">
                <a:latin typeface="Verdana"/>
                <a:cs typeface="Verdana"/>
              </a:rPr>
              <a:t>permettant </a:t>
            </a:r>
            <a:r>
              <a:rPr sz="2400" b="1" spc="-10" smtClean="0">
                <a:latin typeface="Verdana"/>
                <a:cs typeface="Verdana"/>
              </a:rPr>
              <a:t>d</a:t>
            </a:r>
            <a:r>
              <a:rPr sz="2400" b="1" smtClean="0">
                <a:latin typeface="Verdana"/>
                <a:cs typeface="Verdana"/>
              </a:rPr>
              <a:t>’</a:t>
            </a:r>
            <a:r>
              <a:rPr sz="2400" b="1" spc="20" smtClean="0">
                <a:latin typeface="Verdana"/>
                <a:cs typeface="Verdana"/>
              </a:rPr>
              <a:t>i</a:t>
            </a:r>
            <a:r>
              <a:rPr sz="2400" b="1" spc="-10" smtClean="0">
                <a:latin typeface="Verdana"/>
                <a:cs typeface="Verdana"/>
              </a:rPr>
              <a:t>d</a:t>
            </a:r>
            <a:r>
              <a:rPr sz="2400" b="1" smtClean="0">
                <a:latin typeface="Verdana"/>
                <a:cs typeface="Verdana"/>
              </a:rPr>
              <a:t>e</a:t>
            </a:r>
            <a:r>
              <a:rPr sz="2400" b="1" spc="5" smtClean="0">
                <a:latin typeface="Verdana"/>
                <a:cs typeface="Verdana"/>
              </a:rPr>
              <a:t>n</a:t>
            </a:r>
            <a:r>
              <a:rPr sz="2400" b="1" spc="-5" smtClean="0">
                <a:latin typeface="Verdana"/>
                <a:cs typeface="Verdana"/>
              </a:rPr>
              <a:t>t</a:t>
            </a:r>
            <a:r>
              <a:rPr sz="2400" b="1" spc="10" smtClean="0">
                <a:latin typeface="Verdana"/>
                <a:cs typeface="Verdana"/>
              </a:rPr>
              <a:t>i</a:t>
            </a:r>
            <a:r>
              <a:rPr sz="2400" b="1" smtClean="0">
                <a:latin typeface="Verdana"/>
                <a:cs typeface="Verdana"/>
              </a:rPr>
              <a:t>f</a:t>
            </a:r>
            <a:r>
              <a:rPr sz="2400" b="1" spc="15" smtClean="0">
                <a:latin typeface="Verdana"/>
                <a:cs typeface="Verdana"/>
              </a:rPr>
              <a:t>i</a:t>
            </a:r>
            <a:r>
              <a:rPr sz="2400" b="1" spc="-10" smtClean="0">
                <a:latin typeface="Verdana"/>
                <a:cs typeface="Verdana"/>
              </a:rPr>
              <a:t>e</a:t>
            </a:r>
            <a:r>
              <a:rPr sz="2400" b="1" spc="5" smtClean="0">
                <a:latin typeface="Verdana"/>
                <a:cs typeface="Verdana"/>
              </a:rPr>
              <a:t>r</a:t>
            </a:r>
            <a:r>
              <a:rPr lang="fr-FR" sz="2400" b="1" spc="5" dirty="0" smtClean="0">
                <a:latin typeface="Verdana"/>
                <a:cs typeface="Verdana"/>
              </a:rPr>
              <a:t> </a:t>
            </a:r>
            <a:r>
              <a:rPr lang="fr-FR" sz="2400" b="1" dirty="0" smtClean="0">
                <a:latin typeface="Verdana"/>
                <a:cs typeface="Verdana"/>
              </a:rPr>
              <a:t>un </a:t>
            </a:r>
            <a:r>
              <a:rPr sz="2400" b="1" spc="-5" smtClean="0">
                <a:latin typeface="Verdana"/>
                <a:cs typeface="Verdana"/>
              </a:rPr>
              <a:t>document</a:t>
            </a:r>
            <a:r>
              <a:rPr sz="2400" b="1" spc="10" smtClean="0">
                <a:latin typeface="Verdana"/>
                <a:cs typeface="Verdana"/>
              </a:rPr>
              <a:t> </a:t>
            </a:r>
            <a:r>
              <a:rPr lang="fr-FR" sz="2400" b="1" spc="-5" dirty="0" smtClean="0">
                <a:latin typeface="Verdana"/>
                <a:cs typeface="Verdana"/>
              </a:rPr>
              <a:t>utilisé </a:t>
            </a:r>
            <a:r>
              <a:rPr lang="fr-FR" sz="2400" spc="-5" dirty="0" smtClean="0">
                <a:latin typeface="Verdana"/>
                <a:cs typeface="Verdana"/>
              </a:rPr>
              <a:t>(</a:t>
            </a:r>
            <a:r>
              <a:rPr sz="2400" spc="-5" smtClean="0">
                <a:latin typeface="Verdana"/>
                <a:cs typeface="Verdana"/>
              </a:rPr>
              <a:t>en </a:t>
            </a:r>
            <a:r>
              <a:rPr sz="2400" spc="-5" dirty="0">
                <a:latin typeface="Verdana"/>
                <a:cs typeface="Verdana"/>
              </a:rPr>
              <a:t>version papier </a:t>
            </a:r>
            <a:r>
              <a:rPr sz="2400" spc="-5">
                <a:latin typeface="Verdana"/>
                <a:cs typeface="Verdana"/>
              </a:rPr>
              <a:t>ou</a:t>
            </a:r>
            <a:r>
              <a:rPr sz="2400" spc="16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numérique</a:t>
            </a:r>
            <a:r>
              <a:rPr lang="fr-FR" sz="2400" spc="-5" dirty="0" smtClean="0">
                <a:latin typeface="Verdana"/>
                <a:cs typeface="Verdana"/>
              </a:rPr>
              <a:t>)</a:t>
            </a:r>
            <a:r>
              <a:rPr sz="2400" spc="-5" smtClean="0"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355600" indent="-343535">
              <a:spcBef>
                <a:spcPts val="10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400" spc="-20" dirty="0">
                <a:latin typeface="Verdana"/>
                <a:cs typeface="Verdana"/>
              </a:rPr>
              <a:t>L’ensemble </a:t>
            </a:r>
            <a:r>
              <a:rPr sz="2400" dirty="0">
                <a:latin typeface="Verdana"/>
                <a:cs typeface="Verdana"/>
              </a:rPr>
              <a:t>des </a:t>
            </a:r>
            <a:r>
              <a:rPr sz="2400" b="1" spc="-5" dirty="0">
                <a:latin typeface="Verdana"/>
                <a:cs typeface="Verdana"/>
              </a:rPr>
              <a:t>références </a:t>
            </a:r>
            <a:r>
              <a:rPr sz="2400" spc="-5">
                <a:latin typeface="Verdana"/>
                <a:cs typeface="Verdana"/>
              </a:rPr>
              <a:t>bibliographiques</a:t>
            </a:r>
            <a:r>
              <a:rPr sz="2400" b="1" spc="-5">
                <a:latin typeface="Verdana"/>
                <a:cs typeface="Verdana"/>
              </a:rPr>
              <a:t> </a:t>
            </a:r>
            <a:r>
              <a:rPr sz="2400" b="1" smtClean="0">
                <a:latin typeface="Verdana"/>
                <a:cs typeface="Verdana"/>
              </a:rPr>
              <a:t>form</a:t>
            </a:r>
            <a:r>
              <a:rPr lang="fr-FR" sz="2400" b="1" dirty="0" smtClean="0">
                <a:latin typeface="Verdana"/>
                <a:cs typeface="Verdana"/>
              </a:rPr>
              <a:t>e</a:t>
            </a:r>
            <a:r>
              <a:rPr sz="2400" b="1" smtClean="0">
                <a:latin typeface="Verdana"/>
                <a:cs typeface="Verdana"/>
              </a:rPr>
              <a:t> </a:t>
            </a:r>
            <a:r>
              <a:rPr sz="2400" b="1" spc="5" dirty="0">
                <a:latin typeface="Verdana"/>
                <a:cs typeface="Verdana"/>
              </a:rPr>
              <a:t>la </a:t>
            </a:r>
            <a:r>
              <a:rPr sz="2400" b="1" spc="-5" dirty="0">
                <a:latin typeface="Verdana"/>
                <a:cs typeface="Verdana"/>
              </a:rPr>
              <a:t>bibliographie </a:t>
            </a:r>
            <a:r>
              <a:rPr sz="2400" spc="-5" dirty="0">
                <a:latin typeface="Verdana"/>
                <a:cs typeface="Verdana"/>
              </a:rPr>
              <a:t>et sa présentation</a:t>
            </a:r>
            <a:r>
              <a:rPr sz="2400" spc="-325" dirty="0">
                <a:latin typeface="Verdana"/>
                <a:cs typeface="Verdana"/>
              </a:rPr>
              <a:t> </a:t>
            </a:r>
            <a:r>
              <a:rPr sz="2400">
                <a:latin typeface="Verdana"/>
                <a:cs typeface="Verdana"/>
              </a:rPr>
              <a:t>répond </a:t>
            </a:r>
            <a:r>
              <a:rPr sz="2400" smtClean="0">
                <a:latin typeface="Verdana"/>
                <a:cs typeface="Verdana"/>
              </a:rPr>
              <a:t>à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des</a:t>
            </a:r>
            <a:r>
              <a:rPr sz="2400" spc="20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normes.</a:t>
            </a:r>
            <a:endParaRPr sz="2400">
              <a:latin typeface="Verdana"/>
              <a:cs typeface="Verdana"/>
            </a:endParaRPr>
          </a:p>
          <a:p>
            <a:pPr marL="355600" indent="-343535">
              <a:spcBef>
                <a:spcPts val="1085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ponctuation est </a:t>
            </a:r>
            <a:r>
              <a:rPr sz="2400" dirty="0">
                <a:latin typeface="Verdana"/>
                <a:cs typeface="Verdana"/>
              </a:rPr>
              <a:t>essentielle </a:t>
            </a:r>
            <a:r>
              <a:rPr sz="2400" spc="-5" dirty="0">
                <a:latin typeface="Verdana"/>
                <a:cs typeface="Verdana"/>
              </a:rPr>
              <a:t>dans </a:t>
            </a:r>
            <a:r>
              <a:rPr sz="2400" dirty="0">
                <a:latin typeface="Verdana"/>
                <a:cs typeface="Verdana"/>
              </a:rPr>
              <a:t>une </a:t>
            </a:r>
            <a:r>
              <a:rPr sz="2400" spc="-5" dirty="0">
                <a:latin typeface="Verdana"/>
                <a:cs typeface="Verdana"/>
              </a:rPr>
              <a:t>référence bibliographique, </a:t>
            </a:r>
            <a:r>
              <a:rPr sz="2400" spc="5" dirty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est impératif de </a:t>
            </a:r>
            <a:r>
              <a:rPr sz="2400" spc="5" dirty="0">
                <a:latin typeface="Verdana"/>
                <a:cs typeface="Verdana"/>
              </a:rPr>
              <a:t>la</a:t>
            </a:r>
            <a:r>
              <a:rPr sz="2400" spc="135" dirty="0">
                <a:latin typeface="Verdana"/>
                <a:cs typeface="Verdana"/>
              </a:rPr>
              <a:t> </a:t>
            </a:r>
            <a:r>
              <a:rPr sz="2400" spc="-30" dirty="0">
                <a:latin typeface="Verdana"/>
                <a:cs typeface="Verdana"/>
              </a:rPr>
              <a:t>respecter.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1060291"/>
            <a:ext cx="11756390" cy="5293757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1180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références bibliographiques </a:t>
            </a:r>
            <a:r>
              <a:rPr sz="2400" spc="-5" dirty="0">
                <a:latin typeface="Verdana"/>
                <a:cs typeface="Verdana"/>
              </a:rPr>
              <a:t>doivent être </a:t>
            </a:r>
            <a:r>
              <a:rPr sz="2400" b="1" dirty="0">
                <a:latin typeface="Verdana"/>
                <a:cs typeface="Verdana"/>
              </a:rPr>
              <a:t>listées </a:t>
            </a:r>
            <a:r>
              <a:rPr sz="2400" spc="-5" dirty="0">
                <a:latin typeface="Verdana"/>
                <a:cs typeface="Verdana"/>
              </a:rPr>
              <a:t>et </a:t>
            </a:r>
            <a:r>
              <a:rPr sz="2400" b="1" spc="-5" dirty="0">
                <a:latin typeface="Verdana"/>
                <a:cs typeface="Verdana"/>
              </a:rPr>
              <a:t>classées </a:t>
            </a:r>
            <a:r>
              <a:rPr sz="2400" spc="-5" dirty="0">
                <a:latin typeface="Verdana"/>
                <a:cs typeface="Verdana"/>
              </a:rPr>
              <a:t>selon </a:t>
            </a:r>
            <a:r>
              <a:rPr sz="2400" dirty="0">
                <a:latin typeface="Verdana"/>
                <a:cs typeface="Verdana"/>
              </a:rPr>
              <a:t>un </a:t>
            </a:r>
            <a:r>
              <a:rPr sz="2400" spc="-5" dirty="0">
                <a:latin typeface="Verdana"/>
                <a:cs typeface="Verdana"/>
              </a:rPr>
              <a:t>ordre</a:t>
            </a:r>
            <a:r>
              <a:rPr sz="2400" spc="114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u="heavy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Chronologique</a:t>
            </a:r>
            <a:r>
              <a:rPr sz="2400" u="heavy" spc="-5" dirty="0"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,</a:t>
            </a:r>
            <a:r>
              <a:rPr sz="2400" spc="-5" dirty="0">
                <a:latin typeface="Verdana"/>
                <a:cs typeface="Verdana"/>
              </a:rPr>
              <a:t> par ordre d’apparition dans </a:t>
            </a:r>
            <a:r>
              <a:rPr sz="2400">
                <a:latin typeface="Verdana"/>
                <a:cs typeface="Verdana"/>
              </a:rPr>
              <a:t>le </a:t>
            </a:r>
            <a:r>
              <a:rPr sz="2400" spc="-5" smtClean="0">
                <a:latin typeface="Verdana"/>
                <a:cs typeface="Verdana"/>
              </a:rPr>
              <a:t>texte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solidFill>
                  <a:srgbClr val="FF0000"/>
                </a:solidFill>
                <a:latin typeface="Verdana"/>
                <a:cs typeface="Verdana"/>
              </a:rPr>
              <a:t>(la plus utilisée)</a:t>
            </a:r>
            <a:r>
              <a:rPr sz="2400" spc="-5" smtClean="0">
                <a:latin typeface="Verdana"/>
                <a:cs typeface="Verdana"/>
              </a:rPr>
              <a:t> </a:t>
            </a:r>
            <a:r>
              <a:rPr sz="2400">
                <a:latin typeface="Verdana"/>
                <a:cs typeface="Verdana"/>
              </a:rPr>
              <a:t>; 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u="heavy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Alphabétique</a:t>
            </a:r>
            <a:r>
              <a:rPr sz="2400" spc="-5" dirty="0">
                <a:latin typeface="Verdana"/>
                <a:cs typeface="Verdana"/>
              </a:rPr>
              <a:t>,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par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noms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d’auteur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(ou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par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titre</a:t>
            </a:r>
            <a:r>
              <a:rPr sz="2400" spc="254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lorsque</a:t>
            </a:r>
            <a:r>
              <a:rPr sz="2400" spc="254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la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publication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est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anonyme)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;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Lorsqu’une</a:t>
            </a:r>
            <a:endParaRPr sz="2400">
              <a:latin typeface="Verdana"/>
              <a:cs typeface="Verdana"/>
            </a:endParaRPr>
          </a:p>
          <a:p>
            <a:pPr marL="355600" marR="5715" indent="-343535" algn="just">
              <a:lnSpc>
                <a:spcPts val="3240"/>
              </a:lnSpc>
              <a:spcBef>
                <a:spcPts val="29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u="heavy" spc="-2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Par </a:t>
            </a:r>
            <a:r>
              <a:rPr sz="2400" u="heavy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thèmes</a:t>
            </a:r>
            <a:r>
              <a:rPr sz="2400" spc="-5" dirty="0">
                <a:solidFill>
                  <a:srgbClr val="CC0066"/>
                </a:solidFill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 </a:t>
            </a:r>
            <a:r>
              <a:rPr sz="2400" spc="-5" dirty="0">
                <a:latin typeface="Verdana"/>
                <a:cs typeface="Verdana"/>
              </a:rPr>
              <a:t>si </a:t>
            </a:r>
            <a:r>
              <a:rPr sz="2400" dirty="0">
                <a:latin typeface="Verdana"/>
                <a:cs typeface="Verdana"/>
              </a:rPr>
              <a:t>les </a:t>
            </a:r>
            <a:r>
              <a:rPr sz="2400" spc="-5" dirty="0">
                <a:latin typeface="Verdana"/>
                <a:cs typeface="Verdana"/>
              </a:rPr>
              <a:t>références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permettent, </a:t>
            </a:r>
            <a:r>
              <a:rPr sz="2400" dirty="0">
                <a:latin typeface="Verdana"/>
                <a:cs typeface="Verdana"/>
              </a:rPr>
              <a:t>elles </a:t>
            </a:r>
            <a:r>
              <a:rPr sz="2400" spc="-5" dirty="0">
                <a:latin typeface="Verdana"/>
                <a:cs typeface="Verdana"/>
              </a:rPr>
              <a:t>peuvent être </a:t>
            </a:r>
            <a:r>
              <a:rPr sz="2400" dirty="0">
                <a:latin typeface="Verdana"/>
                <a:cs typeface="Verdana"/>
              </a:rPr>
              <a:t>réparties </a:t>
            </a:r>
            <a:r>
              <a:rPr sz="2400" spc="-5" dirty="0">
                <a:latin typeface="Verdana"/>
                <a:cs typeface="Verdana"/>
              </a:rPr>
              <a:t>dans </a:t>
            </a:r>
            <a:r>
              <a:rPr sz="2400" dirty="0">
                <a:latin typeface="Verdana"/>
                <a:cs typeface="Verdana"/>
              </a:rPr>
              <a:t>différentes  </a:t>
            </a:r>
            <a:r>
              <a:rPr sz="2400" spc="-5" dirty="0">
                <a:latin typeface="Verdana"/>
                <a:cs typeface="Verdana"/>
              </a:rPr>
              <a:t>rubriques thématiques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;</a:t>
            </a:r>
            <a:endParaRPr sz="240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795"/>
              </a:spcBef>
              <a:buFont typeface="Symbol"/>
              <a:buChar char=""/>
              <a:tabLst>
                <a:tab pos="356235" algn="l"/>
              </a:tabLst>
            </a:pPr>
            <a:r>
              <a:rPr sz="2400" u="heavy" spc="-2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Par </a:t>
            </a:r>
            <a:r>
              <a:rPr sz="2400" u="heavy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supports</a:t>
            </a:r>
            <a:r>
              <a:rPr lang="fr-FR" sz="2400" spc="-5" dirty="0" smtClean="0">
                <a:solidFill>
                  <a:srgbClr val="CC0066"/>
                </a:solidFill>
                <a:latin typeface="Verdana"/>
                <a:cs typeface="Verdana"/>
              </a:rPr>
              <a:t>, </a:t>
            </a:r>
            <a:r>
              <a:rPr sz="2400" spc="-5" smtClean="0">
                <a:latin typeface="Verdana"/>
                <a:cs typeface="Verdana"/>
              </a:rPr>
              <a:t>Exemples </a:t>
            </a:r>
            <a:r>
              <a:rPr sz="2400" dirty="0">
                <a:latin typeface="Verdana"/>
                <a:cs typeface="Verdana"/>
              </a:rPr>
              <a:t>: </a:t>
            </a:r>
            <a:r>
              <a:rPr sz="2400" i="1" spc="-5" dirty="0">
                <a:latin typeface="Verdana"/>
                <a:cs typeface="Verdana"/>
              </a:rPr>
              <a:t>ouvrages</a:t>
            </a:r>
            <a:r>
              <a:rPr sz="2400" i="1" spc="-5">
                <a:latin typeface="Verdana"/>
                <a:cs typeface="Verdana"/>
              </a:rPr>
              <a:t>, </a:t>
            </a:r>
            <a:r>
              <a:rPr sz="2400" i="1" spc="-5" smtClean="0">
                <a:latin typeface="Verdana"/>
                <a:cs typeface="Verdana"/>
              </a:rPr>
              <a:t>articles, </a:t>
            </a:r>
            <a:r>
              <a:rPr sz="2400" i="1" spc="-5" dirty="0">
                <a:latin typeface="Verdana"/>
                <a:cs typeface="Verdana"/>
              </a:rPr>
              <a:t>études de marché, sites Internet,</a:t>
            </a:r>
            <a:r>
              <a:rPr sz="2400" i="1" spc="254" dirty="0">
                <a:latin typeface="Verdana"/>
                <a:cs typeface="Verdana"/>
              </a:rPr>
              <a:t> </a:t>
            </a:r>
            <a:r>
              <a:rPr sz="2400" i="1" spc="-5">
                <a:latin typeface="Verdana"/>
                <a:cs typeface="Verdana"/>
              </a:rPr>
              <a:t>etc</a:t>
            </a:r>
            <a:r>
              <a:rPr sz="2400" i="1" spc="-5" smtClean="0">
                <a:latin typeface="Verdana"/>
                <a:cs typeface="Verdana"/>
              </a:rPr>
              <a:t>.</a:t>
            </a:r>
            <a:endParaRPr lang="fr-FR" sz="2400" i="1" spc="-5" dirty="0" smtClean="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795"/>
              </a:spcBef>
              <a:buFont typeface="Symbol"/>
              <a:buChar char=""/>
              <a:tabLst>
                <a:tab pos="356235" algn="l"/>
              </a:tabLst>
            </a:pPr>
            <a:endParaRPr lang="fr-FR" sz="2400" i="1" spc="-5" dirty="0" smtClean="0">
              <a:latin typeface="Verdana"/>
              <a:cs typeface="Verdana"/>
            </a:endParaRPr>
          </a:p>
          <a:p>
            <a:pPr indent="12700" algn="just">
              <a:lnSpc>
                <a:spcPct val="100000"/>
              </a:lnSpc>
              <a:spcBef>
                <a:spcPts val="795"/>
              </a:spcBef>
            </a:pPr>
            <a:r>
              <a:rPr lang="fr-FR" sz="2400" b="1" spc="-5" dirty="0" smtClean="0">
                <a:latin typeface="Verdana"/>
                <a:cs typeface="Verdana"/>
              </a:rPr>
              <a:t>Note. </a:t>
            </a:r>
            <a:r>
              <a:rPr lang="fr-FR" sz="2400" spc="-5" dirty="0" smtClean="0">
                <a:latin typeface="Verdana"/>
                <a:cs typeface="Verdana"/>
              </a:rPr>
              <a:t>Lorsqu’une référence est citée </a:t>
            </a:r>
            <a:r>
              <a:rPr lang="fr-FR" sz="2400" dirty="0" smtClean="0">
                <a:latin typeface="Verdana"/>
                <a:cs typeface="Verdana"/>
              </a:rPr>
              <a:t>plusieurs</a:t>
            </a:r>
            <a:r>
              <a:rPr lang="fr-FR" sz="2400" spc="215" dirty="0" smtClean="0">
                <a:latin typeface="Verdana"/>
                <a:cs typeface="Verdana"/>
              </a:rPr>
              <a:t> </a:t>
            </a:r>
            <a:r>
              <a:rPr lang="fr-FR" sz="2400" dirty="0" smtClean="0">
                <a:latin typeface="Verdana"/>
                <a:cs typeface="Verdana"/>
              </a:rPr>
              <a:t>fois, elle </a:t>
            </a:r>
            <a:r>
              <a:rPr lang="fr-FR" sz="2400" spc="-5" dirty="0" smtClean="0">
                <a:latin typeface="Verdana"/>
                <a:cs typeface="Verdana"/>
              </a:rPr>
              <a:t>garde </a:t>
            </a:r>
            <a:r>
              <a:rPr lang="fr-FR" sz="2400" dirty="0" smtClean="0">
                <a:latin typeface="Verdana"/>
                <a:cs typeface="Verdana"/>
              </a:rPr>
              <a:t>la même</a:t>
            </a:r>
            <a:r>
              <a:rPr lang="fr-FR" sz="2400" spc="5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numérotation.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19992"/>
            <a:ext cx="11759565" cy="5711179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 algn="just">
              <a:spcBef>
                <a:spcPts val="1175"/>
              </a:spcBef>
            </a:pPr>
            <a:r>
              <a:rPr sz="2400" b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La</a:t>
            </a:r>
            <a:r>
              <a:rPr sz="2400" b="1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citation</a:t>
            </a:r>
            <a:endParaRPr lang="fr-FR" sz="2400" b="1" spc="-5" dirty="0" smtClean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Verdana"/>
              <a:cs typeface="Verdana"/>
            </a:endParaRPr>
          </a:p>
          <a:p>
            <a:pPr marL="12700" algn="just">
              <a:spcBef>
                <a:spcPts val="1175"/>
              </a:spcBef>
            </a:pPr>
            <a:endParaRPr sz="1000">
              <a:latin typeface="Verdana"/>
              <a:cs typeface="Verdana"/>
            </a:endParaRPr>
          </a:p>
          <a:p>
            <a:pPr marL="355600" marR="6350" indent="-343535" algn="just">
              <a:buFont typeface="Wingdings"/>
              <a:buChar char=""/>
              <a:tabLst>
                <a:tab pos="436880" algn="l"/>
              </a:tabLst>
            </a:pPr>
            <a:r>
              <a:rPr sz="2400" dirty="0"/>
              <a:t>	</a:t>
            </a:r>
            <a:r>
              <a:rPr sz="2400">
                <a:latin typeface="Verdana"/>
                <a:cs typeface="Verdana"/>
              </a:rPr>
              <a:t>La </a:t>
            </a:r>
            <a:r>
              <a:rPr sz="2400" spc="-5" smtClean="0">
                <a:latin typeface="Verdana"/>
                <a:cs typeface="Verdana"/>
              </a:rPr>
              <a:t>citation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est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b="1" spc="-5" dirty="0">
                <a:latin typeface="Verdana"/>
                <a:cs typeface="Verdana"/>
              </a:rPr>
              <a:t>description </a:t>
            </a:r>
            <a:r>
              <a:rPr sz="2400" b="1" spc="-5">
                <a:latin typeface="Verdana"/>
                <a:cs typeface="Verdana"/>
              </a:rPr>
              <a:t>abrégée </a:t>
            </a:r>
            <a:r>
              <a:rPr lang="fr-FR" sz="2400" b="1" dirty="0" smtClean="0">
                <a:latin typeface="Verdana"/>
                <a:cs typeface="Verdana"/>
              </a:rPr>
              <a:t>et</a:t>
            </a:r>
            <a:r>
              <a:rPr sz="2400" b="1" smtClean="0">
                <a:latin typeface="Verdana"/>
                <a:cs typeface="Verdana"/>
              </a:rPr>
              <a:t> </a:t>
            </a:r>
            <a:r>
              <a:rPr sz="2400" b="1">
                <a:latin typeface="Verdana"/>
                <a:cs typeface="Verdana"/>
              </a:rPr>
              <a:t>précise </a:t>
            </a:r>
            <a:r>
              <a:rPr sz="2400" b="1" spc="-5" smtClean="0">
                <a:latin typeface="Verdana"/>
                <a:cs typeface="Verdana"/>
              </a:rPr>
              <a:t>du </a:t>
            </a:r>
            <a:r>
              <a:rPr sz="2400" b="1" spc="-5" dirty="0">
                <a:latin typeface="Verdana"/>
                <a:cs typeface="Verdana"/>
              </a:rPr>
              <a:t>document consulté</a:t>
            </a:r>
            <a:r>
              <a:rPr sz="2400" spc="-5">
                <a:latin typeface="Verdana"/>
                <a:cs typeface="Verdana"/>
              </a:rPr>
              <a:t>. 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marR="6350" indent="-343535" algn="just">
              <a:tabLst>
                <a:tab pos="43688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   </a:t>
            </a:r>
            <a:r>
              <a:rPr lang="fr-FR" sz="2400" dirty="0" smtClean="0">
                <a:latin typeface="Verdana"/>
                <a:cs typeface="Verdana"/>
              </a:rPr>
              <a:t>Elle </a:t>
            </a:r>
            <a:r>
              <a:rPr sz="2400" spc="-5" smtClean="0">
                <a:latin typeface="Verdana"/>
                <a:cs typeface="Verdana"/>
              </a:rPr>
              <a:t>assure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correspondance exacte </a:t>
            </a:r>
            <a:r>
              <a:rPr sz="2400" spc="-10" dirty="0">
                <a:latin typeface="Verdana"/>
                <a:cs typeface="Verdana"/>
              </a:rPr>
              <a:t>avec </a:t>
            </a:r>
            <a:r>
              <a:rPr sz="2400" spc="5">
                <a:latin typeface="Verdana"/>
                <a:cs typeface="Verdana"/>
              </a:rPr>
              <a:t>la </a:t>
            </a:r>
            <a:r>
              <a:rPr sz="2400" spc="-5" smtClean="0">
                <a:latin typeface="Verdana"/>
                <a:cs typeface="Verdana"/>
              </a:rPr>
              <a:t>référence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bibliographique </a:t>
            </a:r>
            <a:r>
              <a:rPr sz="2400" spc="-5" dirty="0">
                <a:latin typeface="Verdana"/>
                <a:cs typeface="Verdana"/>
              </a:rPr>
              <a:t>qui </a:t>
            </a:r>
            <a:r>
              <a:rPr sz="2400" dirty="0">
                <a:latin typeface="Verdana"/>
                <a:cs typeface="Verdana"/>
              </a:rPr>
              <a:t>décrit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source </a:t>
            </a:r>
            <a:r>
              <a:rPr sz="2400" dirty="0">
                <a:latin typeface="Verdana"/>
                <a:cs typeface="Verdana"/>
              </a:rPr>
              <a:t>de façon </a:t>
            </a:r>
            <a:r>
              <a:rPr sz="2400" spc="-5" dirty="0">
                <a:latin typeface="Verdana"/>
                <a:cs typeface="Verdana"/>
              </a:rPr>
              <a:t>plus complète et globale</a:t>
            </a:r>
            <a:r>
              <a:rPr sz="2400" spc="-5">
                <a:latin typeface="Verdana"/>
                <a:cs typeface="Verdana"/>
              </a:rPr>
              <a:t>. 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marR="6350" indent="-343535" algn="just">
              <a:tabLst>
                <a:tab pos="436880" algn="l"/>
              </a:tabLst>
            </a:pPr>
            <a:endParaRPr lang="fr-FR" sz="1100" spc="-5" dirty="0" smtClean="0">
              <a:latin typeface="Verdana"/>
              <a:cs typeface="Verdana"/>
            </a:endParaRPr>
          </a:p>
          <a:p>
            <a:pPr marL="355600" marR="6350" indent="-343535" algn="just">
              <a:tabLst>
                <a:tab pos="436880" algn="l"/>
              </a:tabLst>
            </a:pPr>
            <a:r>
              <a:rPr sz="2400" spc="-5" smtClean="0">
                <a:latin typeface="Verdana"/>
                <a:cs typeface="Verdana"/>
              </a:rPr>
              <a:t>Ex</a:t>
            </a:r>
            <a:r>
              <a:rPr lang="fr-FR" sz="2400" spc="-5" dirty="0" smtClean="0">
                <a:latin typeface="Verdana"/>
                <a:cs typeface="Verdana"/>
              </a:rPr>
              <a:t>.</a:t>
            </a:r>
            <a:r>
              <a:rPr sz="2400" smtClean="0">
                <a:latin typeface="Verdana"/>
                <a:cs typeface="Verdana"/>
              </a:rPr>
              <a:t>: </a:t>
            </a:r>
            <a:endParaRPr lang="fr-FR" sz="2400" dirty="0" smtClean="0">
              <a:latin typeface="Verdana"/>
              <a:cs typeface="Verdana"/>
            </a:endParaRPr>
          </a:p>
          <a:p>
            <a:pPr marL="355600" marR="6350" indent="-343535" algn="just">
              <a:tabLst>
                <a:tab pos="436880" algn="l"/>
              </a:tabLst>
            </a:pPr>
            <a:r>
              <a:rPr lang="fr-FR" sz="2400" spc="-10" dirty="0" smtClean="0">
                <a:latin typeface="Verdana"/>
                <a:cs typeface="Verdana"/>
              </a:rPr>
              <a:t>	</a:t>
            </a:r>
            <a:r>
              <a:rPr sz="2400" spc="-10" smtClean="0">
                <a:latin typeface="Verdana"/>
                <a:cs typeface="Verdana"/>
              </a:rPr>
              <a:t>(</a:t>
            </a:r>
            <a:r>
              <a:rPr sz="2400" spc="-10" dirty="0">
                <a:latin typeface="Verdana"/>
                <a:cs typeface="Verdana"/>
              </a:rPr>
              <a:t>Latouche,  </a:t>
            </a:r>
            <a:r>
              <a:rPr sz="2400" spc="-5" dirty="0">
                <a:latin typeface="Verdana"/>
                <a:cs typeface="Verdana"/>
              </a:rPr>
              <a:t>2006) ou (Latouche, 2006, </a:t>
            </a:r>
            <a:r>
              <a:rPr sz="2400" spc="-10" dirty="0">
                <a:latin typeface="Verdana"/>
                <a:cs typeface="Verdana"/>
              </a:rPr>
              <a:t>p.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139)</a:t>
            </a:r>
            <a:endParaRPr sz="2400">
              <a:latin typeface="Verdana"/>
              <a:cs typeface="Verdana"/>
            </a:endParaRPr>
          </a:p>
          <a:p>
            <a:pPr marL="436245" indent="-424180" algn="just">
              <a:spcBef>
                <a:spcPts val="1080"/>
              </a:spcBef>
              <a:buFont typeface="Wingdings"/>
              <a:buChar char=""/>
              <a:tabLst>
                <a:tab pos="436880" algn="l"/>
              </a:tabLst>
            </a:pPr>
            <a:r>
              <a:rPr sz="2400" dirty="0">
                <a:latin typeface="Verdana"/>
                <a:cs typeface="Verdana"/>
              </a:rPr>
              <a:t>La</a:t>
            </a:r>
            <a:r>
              <a:rPr sz="2400" spc="100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citation</a:t>
            </a:r>
            <a:r>
              <a:rPr sz="2400" b="1" spc="10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d’un</a:t>
            </a:r>
            <a:r>
              <a:rPr sz="2400" b="1" spc="10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passage</a:t>
            </a:r>
            <a:r>
              <a:rPr sz="2400" b="1" spc="114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r>
              <a:rPr sz="2400" spc="10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c’est</a:t>
            </a:r>
            <a:r>
              <a:rPr sz="2400" spc="10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la</a:t>
            </a:r>
            <a:r>
              <a:rPr sz="2400" spc="10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reprise</a:t>
            </a:r>
            <a:r>
              <a:rPr sz="2400" spc="10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exacte</a:t>
            </a:r>
            <a:r>
              <a:rPr sz="2400" spc="10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d’un</a:t>
            </a:r>
            <a:r>
              <a:rPr sz="2400" spc="10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passage</a:t>
            </a:r>
            <a:r>
              <a:rPr sz="2400" spc="114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extrait</a:t>
            </a:r>
            <a:r>
              <a:rPr sz="2400" spc="9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d’un</a:t>
            </a:r>
            <a:r>
              <a:rPr sz="2400" spc="1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document</a:t>
            </a:r>
            <a:r>
              <a:rPr sz="2400" spc="-5">
                <a:latin typeface="Verdana"/>
                <a:cs typeface="Verdana"/>
              </a:rPr>
              <a:t>.</a:t>
            </a:r>
            <a:r>
              <a:rPr sz="2400" spc="105">
                <a:latin typeface="Verdana"/>
                <a:cs typeface="Verdana"/>
              </a:rPr>
              <a:t> </a:t>
            </a:r>
            <a:r>
              <a:rPr lang="fr-FR" sz="2400" spc="105" dirty="0" smtClean="0">
                <a:latin typeface="Verdana"/>
                <a:cs typeface="Verdana"/>
              </a:rPr>
              <a:t>Cette </a:t>
            </a:r>
            <a:r>
              <a:rPr sz="2400" spc="-5" smtClean="0">
                <a:latin typeface="Verdana"/>
                <a:cs typeface="Verdana"/>
              </a:rPr>
              <a:t>citation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est </a:t>
            </a:r>
            <a:r>
              <a:rPr sz="2400" spc="-5" dirty="0">
                <a:latin typeface="Verdana"/>
                <a:cs typeface="Verdana"/>
              </a:rPr>
              <a:t>précédée et </a:t>
            </a:r>
            <a:r>
              <a:rPr sz="2400" dirty="0">
                <a:latin typeface="Verdana"/>
                <a:cs typeface="Verdana"/>
              </a:rPr>
              <a:t>suivie </a:t>
            </a:r>
            <a:r>
              <a:rPr sz="2400" spc="-5">
                <a:latin typeface="Verdana"/>
                <a:cs typeface="Verdana"/>
              </a:rPr>
              <a:t>de</a:t>
            </a:r>
            <a:r>
              <a:rPr sz="2400" spc="7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guillemets.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436245" indent="-424180" algn="just">
              <a:spcBef>
                <a:spcPts val="1080"/>
              </a:spcBef>
              <a:tabLst>
                <a:tab pos="43688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Ex.:</a:t>
            </a:r>
          </a:p>
          <a:p>
            <a:pPr marL="469900" marR="6350" algn="just"/>
            <a:r>
              <a:rPr sz="2400" smtClean="0">
                <a:latin typeface="Verdana"/>
                <a:cs typeface="Verdana"/>
              </a:rPr>
              <a:t>« </a:t>
            </a:r>
            <a:r>
              <a:rPr sz="2400" i="1" dirty="0">
                <a:latin typeface="Verdana"/>
                <a:cs typeface="Verdana"/>
              </a:rPr>
              <a:t>Des études </a:t>
            </a:r>
            <a:r>
              <a:rPr sz="2400" i="1" spc="-5" dirty="0">
                <a:latin typeface="Verdana"/>
                <a:cs typeface="Verdana"/>
              </a:rPr>
              <a:t>menées </a:t>
            </a:r>
            <a:r>
              <a:rPr sz="2400" i="1" dirty="0">
                <a:latin typeface="Verdana"/>
                <a:cs typeface="Verdana"/>
              </a:rPr>
              <a:t>aux </a:t>
            </a:r>
            <a:r>
              <a:rPr sz="2400" i="1" spc="-5" dirty="0">
                <a:latin typeface="Verdana"/>
                <a:cs typeface="Verdana"/>
              </a:rPr>
              <a:t>Philippines </a:t>
            </a:r>
            <a:r>
              <a:rPr sz="2400" i="1" dirty="0">
                <a:latin typeface="Verdana"/>
                <a:cs typeface="Verdana"/>
              </a:rPr>
              <a:t>ont </a:t>
            </a:r>
            <a:r>
              <a:rPr sz="2400" i="1" spc="-5" dirty="0">
                <a:latin typeface="Verdana"/>
                <a:cs typeface="Verdana"/>
              </a:rPr>
              <a:t>montré que chaque </a:t>
            </a:r>
            <a:r>
              <a:rPr sz="2400" i="1" dirty="0">
                <a:latin typeface="Verdana"/>
                <a:cs typeface="Verdana"/>
              </a:rPr>
              <a:t>degré de température  </a:t>
            </a:r>
            <a:r>
              <a:rPr sz="2400" i="1" spc="-5" dirty="0">
                <a:latin typeface="Verdana"/>
                <a:cs typeface="Verdana"/>
              </a:rPr>
              <a:t>supplémentaire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se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traduisait</a:t>
            </a:r>
            <a:r>
              <a:rPr sz="2400" i="1" spc="33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par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une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baisse</a:t>
            </a:r>
            <a:r>
              <a:rPr sz="2400" i="1" spc="335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de</a:t>
            </a:r>
            <a:r>
              <a:rPr sz="2400" i="1" spc="340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10</a:t>
            </a:r>
            <a:r>
              <a:rPr sz="2400" i="1" spc="345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%</a:t>
            </a:r>
            <a:r>
              <a:rPr sz="2400" i="1" spc="325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des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rendements</a:t>
            </a:r>
            <a:r>
              <a:rPr sz="2400" i="1" spc="33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agricoles</a:t>
            </a:r>
            <a:r>
              <a:rPr sz="2400" i="1" spc="33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».</a:t>
            </a:r>
            <a:r>
              <a:rPr sz="2400" spc="33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(</a:t>
            </a:r>
            <a:r>
              <a:rPr sz="2400" spc="-5" smtClean="0">
                <a:latin typeface="Verdana"/>
                <a:cs typeface="Verdana"/>
              </a:rPr>
              <a:t>Latouche,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2006</a:t>
            </a:r>
            <a:r>
              <a:rPr sz="2400" spc="-5" dirty="0">
                <a:latin typeface="Verdana"/>
                <a:cs typeface="Verdana"/>
              </a:rPr>
              <a:t>, </a:t>
            </a:r>
            <a:r>
              <a:rPr sz="2400" spc="-10" dirty="0">
                <a:latin typeface="Verdana"/>
                <a:cs typeface="Verdana"/>
              </a:rPr>
              <a:t>p.</a:t>
            </a:r>
            <a:r>
              <a:rPr sz="2400" spc="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139).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19992"/>
            <a:ext cx="11758930" cy="5359801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 algn="just">
              <a:spcBef>
                <a:spcPts val="1175"/>
              </a:spcBef>
            </a:pPr>
            <a:r>
              <a:rPr sz="2400" b="1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Les </a:t>
            </a: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renvois</a:t>
            </a:r>
            <a:r>
              <a:rPr sz="2400" b="1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bibliographiques</a:t>
            </a:r>
            <a:endParaRPr sz="2400">
              <a:latin typeface="Verdana"/>
              <a:cs typeface="Verdana"/>
            </a:endParaRPr>
          </a:p>
          <a:p>
            <a:pPr marR="6350" algn="just">
              <a:tabLst>
                <a:tab pos="0" algn="l"/>
              </a:tabLst>
            </a:pPr>
            <a:r>
              <a:rPr lang="fr-FR" sz="2400" spc="-10" dirty="0" smtClean="0">
                <a:latin typeface="Verdana"/>
                <a:cs typeface="Verdana"/>
              </a:rPr>
              <a:t>Ils </a:t>
            </a:r>
            <a:r>
              <a:rPr sz="2400" spc="-10" smtClean="0">
                <a:latin typeface="Verdana"/>
                <a:cs typeface="Verdana"/>
              </a:rPr>
              <a:t>Permettent </a:t>
            </a:r>
            <a:r>
              <a:rPr sz="2400" dirty="0">
                <a:latin typeface="Verdana"/>
                <a:cs typeface="Verdana"/>
              </a:rPr>
              <a:t>de faire le </a:t>
            </a:r>
            <a:r>
              <a:rPr sz="2400" b="1" dirty="0">
                <a:latin typeface="Verdana"/>
                <a:cs typeface="Verdana"/>
              </a:rPr>
              <a:t>lien entre le corps </a:t>
            </a:r>
            <a:r>
              <a:rPr sz="2400" b="1" spc="-5" dirty="0">
                <a:latin typeface="Verdana"/>
                <a:cs typeface="Verdana"/>
              </a:rPr>
              <a:t>du </a:t>
            </a:r>
            <a:r>
              <a:rPr sz="2400" b="1" dirty="0">
                <a:latin typeface="Verdana"/>
                <a:cs typeface="Verdana"/>
              </a:rPr>
              <a:t>texte </a:t>
            </a:r>
            <a:r>
              <a:rPr sz="2400" b="1" spc="-5" dirty="0">
                <a:latin typeface="Verdana"/>
                <a:cs typeface="Verdana"/>
              </a:rPr>
              <a:t>et </a:t>
            </a:r>
            <a:r>
              <a:rPr sz="2400" b="1">
                <a:latin typeface="Verdana"/>
                <a:cs typeface="Verdana"/>
              </a:rPr>
              <a:t>la </a:t>
            </a:r>
            <a:r>
              <a:rPr sz="2400" b="1" spc="-5" smtClean="0">
                <a:latin typeface="Verdana"/>
                <a:cs typeface="Verdana"/>
              </a:rPr>
              <a:t>bibliographie</a:t>
            </a:r>
            <a:endParaRPr lang="fr-FR" sz="2400" b="1" spc="-5" dirty="0" smtClean="0">
              <a:latin typeface="Verdana"/>
              <a:cs typeface="Verdana"/>
            </a:endParaRPr>
          </a:p>
          <a:p>
            <a:pPr marR="6350" algn="just">
              <a:tabLst>
                <a:tab pos="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, </a:t>
            </a:r>
            <a:r>
              <a:rPr sz="2400" spc="-5" smtClean="0">
                <a:latin typeface="Verdana"/>
                <a:cs typeface="Verdana"/>
              </a:rPr>
              <a:t>un </a:t>
            </a:r>
            <a:r>
              <a:rPr sz="2400" dirty="0">
                <a:latin typeface="Verdana"/>
                <a:cs typeface="Verdana"/>
              </a:rPr>
              <a:t>numéro </a:t>
            </a:r>
            <a:r>
              <a:rPr sz="2400" spc="-5" dirty="0">
                <a:latin typeface="Verdana"/>
                <a:cs typeface="Verdana"/>
              </a:rPr>
              <a:t>est attribué </a:t>
            </a:r>
            <a:r>
              <a:rPr sz="2400">
                <a:latin typeface="Verdana"/>
                <a:cs typeface="Verdana"/>
              </a:rPr>
              <a:t>à </a:t>
            </a:r>
            <a:r>
              <a:rPr sz="2400" spc="-5" smtClean="0">
                <a:latin typeface="Verdana"/>
                <a:cs typeface="Verdana"/>
              </a:rPr>
              <a:t>chaque </a:t>
            </a:r>
            <a:r>
              <a:rPr sz="2400" spc="-5" dirty="0">
                <a:latin typeface="Verdana"/>
                <a:cs typeface="Verdana"/>
              </a:rPr>
              <a:t>référence </a:t>
            </a:r>
            <a:r>
              <a:rPr sz="2400" dirty="0">
                <a:latin typeface="Verdana"/>
                <a:cs typeface="Verdana"/>
              </a:rPr>
              <a:t>; celui-ci </a:t>
            </a:r>
            <a:r>
              <a:rPr sz="2400" spc="-5" dirty="0">
                <a:latin typeface="Verdana"/>
                <a:cs typeface="Verdana"/>
              </a:rPr>
              <a:t>est </a:t>
            </a:r>
            <a:r>
              <a:rPr sz="2400" dirty="0">
                <a:latin typeface="Verdana"/>
                <a:cs typeface="Verdana"/>
              </a:rPr>
              <a:t>alors noté </a:t>
            </a:r>
            <a:r>
              <a:rPr sz="2400" spc="-5" dirty="0">
                <a:latin typeface="Verdana"/>
                <a:cs typeface="Verdana"/>
              </a:rPr>
              <a:t>dans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corps du </a:t>
            </a:r>
            <a:r>
              <a:rPr sz="2400" dirty="0">
                <a:latin typeface="Verdana"/>
                <a:cs typeface="Verdana"/>
              </a:rPr>
              <a:t>texte </a:t>
            </a:r>
            <a:r>
              <a:rPr sz="2400" spc="-5" dirty="0">
                <a:latin typeface="Verdana"/>
                <a:cs typeface="Verdana"/>
              </a:rPr>
              <a:t>(à </a:t>
            </a:r>
            <a:r>
              <a:rPr sz="2400" dirty="0">
                <a:latin typeface="Verdana"/>
                <a:cs typeface="Verdana"/>
              </a:rPr>
              <a:t>côté de l’idée </a:t>
            </a:r>
            <a:r>
              <a:rPr sz="2400" spc="-5" dirty="0">
                <a:latin typeface="Verdana"/>
                <a:cs typeface="Verdana"/>
              </a:rPr>
              <a:t>qui </a:t>
            </a:r>
            <a:r>
              <a:rPr sz="2400" dirty="0">
                <a:latin typeface="Verdana"/>
                <a:cs typeface="Verdana"/>
              </a:rPr>
              <a:t>s’appuie sur  </a:t>
            </a:r>
            <a:r>
              <a:rPr sz="2400" spc="-5" dirty="0">
                <a:latin typeface="Verdana"/>
                <a:cs typeface="Verdana"/>
              </a:rPr>
              <a:t>ladite référence), </a:t>
            </a:r>
            <a:r>
              <a:rPr sz="2400" dirty="0">
                <a:latin typeface="Verdana"/>
                <a:cs typeface="Verdana"/>
              </a:rPr>
              <a:t>ainsi </a:t>
            </a:r>
            <a:r>
              <a:rPr sz="2400" spc="-5" dirty="0">
                <a:latin typeface="Verdana"/>
                <a:cs typeface="Verdana"/>
              </a:rPr>
              <a:t>qu’au sein de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bibliographie (face </a:t>
            </a:r>
            <a:r>
              <a:rPr sz="2400" dirty="0">
                <a:latin typeface="Verdana"/>
                <a:cs typeface="Verdana"/>
              </a:rPr>
              <a:t>à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même</a:t>
            </a:r>
            <a:r>
              <a:rPr sz="2400" spc="8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référence</a:t>
            </a:r>
            <a:r>
              <a:rPr sz="2400" spc="-5" smtClean="0">
                <a:latin typeface="Verdana"/>
                <a:cs typeface="Verdana"/>
              </a:rPr>
              <a:t>).</a:t>
            </a:r>
            <a:endParaRPr lang="fr-FR" sz="2400" spc="-5" dirty="0" smtClean="0">
              <a:latin typeface="Verdana"/>
              <a:cs typeface="Verdana"/>
            </a:endParaRPr>
          </a:p>
          <a:p>
            <a:pPr marR="6350" algn="just">
              <a:tabLst>
                <a:tab pos="0" algn="l"/>
              </a:tabLst>
            </a:pPr>
            <a:r>
              <a:rPr sz="2400" spc="-5" smtClean="0">
                <a:latin typeface="Verdana"/>
                <a:cs typeface="Verdana"/>
              </a:rPr>
              <a:t>Cette</a:t>
            </a:r>
            <a:r>
              <a:rPr sz="2400" spc="85" smtClean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dernière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étape</a:t>
            </a:r>
            <a:r>
              <a:rPr sz="2400" spc="8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établit</a:t>
            </a:r>
            <a:r>
              <a:rPr sz="2400" spc="8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un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lien</a:t>
            </a:r>
            <a:r>
              <a:rPr sz="2400" spc="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entre</a:t>
            </a:r>
            <a:r>
              <a:rPr sz="2400" spc="65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le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corps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du</a:t>
            </a:r>
            <a:r>
              <a:rPr sz="2400" spc="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texte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(rapport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/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étude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/</a:t>
            </a:r>
            <a:r>
              <a:rPr sz="2400" spc="8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synthèse)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>
                <a:latin typeface="Verdana"/>
                <a:cs typeface="Verdana"/>
              </a:rPr>
              <a:t>et</a:t>
            </a:r>
            <a:r>
              <a:rPr sz="2400" spc="85">
                <a:latin typeface="Verdana"/>
                <a:cs typeface="Verdana"/>
              </a:rPr>
              <a:t> </a:t>
            </a:r>
            <a:r>
              <a:rPr sz="2400" spc="10" smtClean="0">
                <a:latin typeface="Verdana"/>
                <a:cs typeface="Verdana"/>
              </a:rPr>
              <a:t>la</a:t>
            </a:r>
            <a:r>
              <a:rPr lang="fr-FR" sz="2400" spc="1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bibliographie.</a:t>
            </a:r>
            <a:endParaRPr lang="fr-FR" sz="2400" spc="-5" dirty="0" smtClean="0">
              <a:latin typeface="Verdana"/>
              <a:cs typeface="Verdana"/>
            </a:endParaRPr>
          </a:p>
          <a:p>
            <a:pPr marR="6350" algn="just">
              <a:tabLst>
                <a:tab pos="0" algn="l"/>
              </a:tabLst>
            </a:pPr>
            <a:endParaRPr sz="2000">
              <a:latin typeface="Verdana"/>
              <a:cs typeface="Verdana"/>
            </a:endParaRPr>
          </a:p>
          <a:p>
            <a:pPr marL="263525" marR="6985" indent="-263525" algn="just">
              <a:tabLst>
                <a:tab pos="263525" algn="l"/>
                <a:tab pos="441325" algn="l"/>
                <a:tab pos="1035050" algn="l"/>
                <a:tab pos="1443038" algn="l"/>
                <a:tab pos="1774825" algn="l"/>
                <a:tab pos="3378200" algn="l"/>
                <a:tab pos="3611563" algn="l"/>
                <a:tab pos="4254500" algn="l"/>
                <a:tab pos="4522788" algn="l"/>
                <a:tab pos="5597525" algn="l"/>
                <a:tab pos="6127750" algn="l"/>
                <a:tab pos="7461250" algn="l"/>
                <a:tab pos="8401050" algn="l"/>
                <a:tab pos="8820150" algn="l"/>
                <a:tab pos="9836150" algn="l"/>
                <a:tab pos="10309225" algn="l"/>
                <a:tab pos="11137900" algn="l"/>
              </a:tabLst>
            </a:pPr>
            <a:r>
              <a:rPr sz="2400" spc="-1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</a:t>
            </a:r>
            <a:r>
              <a:rPr sz="240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u</a:t>
            </a:r>
            <a:r>
              <a:rPr sz="240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	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e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i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n</a:t>
            </a:r>
            <a:r>
              <a:rPr lang="fr-FR" sz="2400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d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e</a:t>
            </a:r>
            <a:r>
              <a:rPr lang="fr-FR" sz="2400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400" spc="2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</a:t>
            </a:r>
            <a:r>
              <a:rPr lang="fr-FR" sz="2400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b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i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b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li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o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g</a:t>
            </a:r>
            <a:r>
              <a:rPr sz="2400" spc="-4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r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p</a:t>
            </a:r>
            <a:r>
              <a:rPr sz="2400" spc="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h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i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e:</a:t>
            </a:r>
            <a:r>
              <a:rPr lang="fr-FR" sz="2400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</a:p>
          <a:p>
            <a:pPr marR="6985" algn="just">
              <a:tabLst>
                <a:tab pos="0" algn="l"/>
                <a:tab pos="441325" algn="l"/>
                <a:tab pos="1035050" algn="l"/>
                <a:tab pos="1443038" algn="l"/>
                <a:tab pos="1774825" algn="l"/>
                <a:tab pos="3378200" algn="l"/>
                <a:tab pos="3611563" algn="l"/>
                <a:tab pos="4254500" algn="l"/>
                <a:tab pos="4522788" algn="l"/>
                <a:tab pos="5597525" algn="l"/>
                <a:tab pos="6127750" algn="l"/>
                <a:tab pos="7461250" algn="l"/>
                <a:tab pos="8401050" algn="l"/>
                <a:tab pos="8820150" algn="l"/>
                <a:tab pos="9836150" algn="l"/>
                <a:tab pos="10309225" algn="l"/>
                <a:tab pos="11137900" algn="l"/>
              </a:tabLst>
            </a:pPr>
            <a:r>
              <a:rPr sz="2400" spc="-90" smtClean="0">
                <a:latin typeface="Verdana"/>
                <a:cs typeface="Verdana"/>
              </a:rPr>
              <a:t>F</a:t>
            </a:r>
            <a:r>
              <a:rPr sz="2400" smtClean="0">
                <a:latin typeface="Verdana"/>
                <a:cs typeface="Verdana"/>
              </a:rPr>
              <a:t>ace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à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chacune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5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es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r</a:t>
            </a:r>
            <a:r>
              <a:rPr sz="2400" spc="-5" smtClean="0">
                <a:latin typeface="Verdana"/>
                <a:cs typeface="Verdana"/>
              </a:rPr>
              <a:t>é</a:t>
            </a:r>
            <a:r>
              <a:rPr sz="2400" smtClean="0">
                <a:latin typeface="Verdana"/>
                <a:cs typeface="Verdana"/>
              </a:rPr>
              <a:t>fér</a:t>
            </a:r>
            <a:r>
              <a:rPr sz="2400" spc="-10" smtClean="0">
                <a:latin typeface="Verdana"/>
                <a:cs typeface="Verdana"/>
              </a:rPr>
              <a:t>e</a:t>
            </a:r>
            <a:r>
              <a:rPr sz="2400" smtClean="0">
                <a:latin typeface="Verdana"/>
                <a:cs typeface="Verdana"/>
              </a:rPr>
              <a:t>n</a:t>
            </a:r>
            <a:r>
              <a:rPr sz="2400" spc="5" smtClean="0">
                <a:latin typeface="Verdana"/>
                <a:cs typeface="Verdana"/>
              </a:rPr>
              <a:t>c</a:t>
            </a:r>
            <a:r>
              <a:rPr sz="2400" smtClean="0">
                <a:latin typeface="Verdana"/>
                <a:cs typeface="Verdana"/>
              </a:rPr>
              <a:t>es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5" smtClean="0">
                <a:latin typeface="Verdana"/>
                <a:cs typeface="Verdana"/>
              </a:rPr>
              <a:t>li</a:t>
            </a:r>
            <a:r>
              <a:rPr sz="2400" smtClean="0">
                <a:latin typeface="Verdana"/>
                <a:cs typeface="Verdana"/>
              </a:rPr>
              <a:t>st</a:t>
            </a:r>
            <a:r>
              <a:rPr sz="2400" spc="-10" smtClean="0">
                <a:latin typeface="Verdana"/>
                <a:cs typeface="Verdana"/>
              </a:rPr>
              <a:t>é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sz="2400" spc="-10" smtClean="0">
                <a:latin typeface="Verdana"/>
                <a:cs typeface="Verdana"/>
              </a:rPr>
              <a:t>s</a:t>
            </a:r>
            <a:r>
              <a:rPr sz="2400" smtClean="0">
                <a:latin typeface="Verdana"/>
                <a:cs typeface="Verdana"/>
              </a:rPr>
              <a:t>,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un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10" smtClean="0">
                <a:latin typeface="Verdana"/>
                <a:cs typeface="Verdana"/>
              </a:rPr>
              <a:t>n</a:t>
            </a:r>
            <a:r>
              <a:rPr sz="2400" smtClean="0">
                <a:latin typeface="Verdana"/>
                <a:cs typeface="Verdana"/>
              </a:rPr>
              <a:t>uméro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sz="2400" spc="-10" smtClean="0">
                <a:latin typeface="Verdana"/>
                <a:cs typeface="Verdana"/>
              </a:rPr>
              <a:t>s</a:t>
            </a:r>
            <a:r>
              <a:rPr sz="2400" smtClean="0">
                <a:latin typeface="Verdana"/>
                <a:cs typeface="Verdana"/>
              </a:rPr>
              <a:t>t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5" smtClean="0">
                <a:latin typeface="Verdana"/>
                <a:cs typeface="Verdana"/>
              </a:rPr>
              <a:t>i</a:t>
            </a:r>
            <a:r>
              <a:rPr sz="2400" spc="10" smtClean="0">
                <a:latin typeface="Verdana"/>
                <a:cs typeface="Verdana"/>
              </a:rPr>
              <a:t>n</a:t>
            </a:r>
            <a:r>
              <a:rPr sz="2400" smtClean="0">
                <a:latin typeface="Verdana"/>
                <a:cs typeface="Verdana"/>
              </a:rPr>
              <a:t>scr</a:t>
            </a:r>
            <a:r>
              <a:rPr sz="2400" spc="5" smtClean="0">
                <a:latin typeface="Verdana"/>
                <a:cs typeface="Verdana"/>
              </a:rPr>
              <a:t>i</a:t>
            </a:r>
            <a:r>
              <a:rPr sz="2400" smtClean="0">
                <a:latin typeface="Verdana"/>
                <a:cs typeface="Verdana"/>
              </a:rPr>
              <a:t>t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en</a:t>
            </a:r>
            <a:r>
              <a:rPr sz="2400" spc="-5" smtClean="0">
                <a:latin typeface="Verdana"/>
                <a:cs typeface="Verdana"/>
              </a:rPr>
              <a:t>t</a:t>
            </a:r>
            <a:r>
              <a:rPr sz="2400" smtClean="0">
                <a:latin typeface="Verdana"/>
                <a:cs typeface="Verdana"/>
              </a:rPr>
              <a:t>re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crochets </a:t>
            </a:r>
            <a:r>
              <a:rPr sz="2400" spc="-5" dirty="0">
                <a:latin typeface="Verdana"/>
                <a:cs typeface="Verdana"/>
              </a:rPr>
              <a:t>(dans l’ordre croissant, </a:t>
            </a:r>
            <a:r>
              <a:rPr sz="2400" dirty="0">
                <a:latin typeface="Verdana"/>
                <a:cs typeface="Verdana"/>
              </a:rPr>
              <a:t>à </a:t>
            </a:r>
            <a:r>
              <a:rPr sz="2400" spc="-5" dirty="0">
                <a:latin typeface="Verdana"/>
                <a:cs typeface="Verdana"/>
              </a:rPr>
              <a:t>partir de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1</a:t>
            </a:r>
            <a:r>
              <a:rPr sz="2400" spc="-5" smtClean="0">
                <a:latin typeface="Verdana"/>
                <a:cs typeface="Verdana"/>
              </a:rPr>
              <a:t>).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263525" marR="6985" indent="-263525" algn="just">
              <a:tabLst>
                <a:tab pos="263525" algn="l"/>
                <a:tab pos="441325" algn="l"/>
                <a:tab pos="1035050" algn="l"/>
                <a:tab pos="1443038" algn="l"/>
                <a:tab pos="1774825" algn="l"/>
                <a:tab pos="3378200" algn="l"/>
                <a:tab pos="3611563" algn="l"/>
                <a:tab pos="4254500" algn="l"/>
                <a:tab pos="4522788" algn="l"/>
                <a:tab pos="5597525" algn="l"/>
                <a:tab pos="6127750" algn="l"/>
                <a:tab pos="7461250" algn="l"/>
                <a:tab pos="8401050" algn="l"/>
                <a:tab pos="8820150" algn="l"/>
                <a:tab pos="9836150" algn="l"/>
                <a:tab pos="10309225" algn="l"/>
                <a:tab pos="1113790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Ex.</a:t>
            </a:r>
            <a:endParaRPr sz="2400">
              <a:latin typeface="Verdana"/>
              <a:cs typeface="Verdana"/>
            </a:endParaRPr>
          </a:p>
          <a:p>
            <a:pPr marL="12700" marR="6985">
              <a:spcBef>
                <a:spcPts val="290"/>
              </a:spcBef>
            </a:pPr>
            <a:r>
              <a:rPr sz="2400" i="1" spc="-5" dirty="0">
                <a:latin typeface="Verdana"/>
                <a:cs typeface="Verdana"/>
              </a:rPr>
              <a:t>[1</a:t>
            </a:r>
            <a:r>
              <a:rPr sz="2400" i="1" spc="-5">
                <a:latin typeface="Verdana"/>
                <a:cs typeface="Verdana"/>
              </a:rPr>
              <a:t>] </a:t>
            </a:r>
            <a:r>
              <a:rPr lang="fr-FR" sz="2400" i="1" spc="-5" dirty="0" smtClean="0">
                <a:latin typeface="Verdana"/>
                <a:cs typeface="Verdana"/>
              </a:rPr>
              <a:t>A. </a:t>
            </a:r>
            <a:r>
              <a:rPr sz="2400" i="1" spc="-5" smtClean="0">
                <a:latin typeface="Verdana"/>
                <a:cs typeface="Verdana"/>
              </a:rPr>
              <a:t>Hervé</a:t>
            </a:r>
            <a:r>
              <a:rPr lang="fr-FR" sz="2400" i="1" spc="-5" dirty="0" smtClean="0">
                <a:latin typeface="Verdana"/>
                <a:cs typeface="Verdana"/>
              </a:rPr>
              <a:t>,</a:t>
            </a:r>
            <a:r>
              <a:rPr sz="2400" i="1" spc="-5" smtClean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This Cours de gastronomie moléculaire n°1. Paris </a:t>
            </a:r>
            <a:r>
              <a:rPr sz="2400" i="1" dirty="0">
                <a:latin typeface="Verdana"/>
                <a:cs typeface="Verdana"/>
              </a:rPr>
              <a:t>: </a:t>
            </a:r>
            <a:r>
              <a:rPr sz="2400" i="1" spc="-5" dirty="0">
                <a:latin typeface="Verdana"/>
                <a:cs typeface="Verdana"/>
              </a:rPr>
              <a:t>Belin, </a:t>
            </a:r>
            <a:r>
              <a:rPr sz="2400" i="1" dirty="0">
                <a:latin typeface="Verdana"/>
                <a:cs typeface="Verdana"/>
              </a:rPr>
              <a:t>2009, </a:t>
            </a:r>
            <a:r>
              <a:rPr sz="2400" i="1" spc="-5" dirty="0">
                <a:latin typeface="Verdana"/>
                <a:cs typeface="Verdana"/>
              </a:rPr>
              <a:t>p.19. (Les Racines </a:t>
            </a:r>
            <a:r>
              <a:rPr sz="2400" i="1" spc="5" dirty="0">
                <a:latin typeface="Verdana"/>
                <a:cs typeface="Verdana"/>
              </a:rPr>
              <a:t>du  </a:t>
            </a:r>
            <a:r>
              <a:rPr sz="2400" i="1">
                <a:latin typeface="Verdana"/>
                <a:cs typeface="Verdana"/>
              </a:rPr>
              <a:t>vivant</a:t>
            </a:r>
            <a:r>
              <a:rPr sz="2400" i="1" smtClean="0">
                <a:latin typeface="Verdana"/>
                <a:cs typeface="Verdana"/>
              </a:rPr>
              <a:t>).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80166"/>
            <a:ext cx="11758930" cy="3160481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400" b="1" spc="-5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Logiciels </a:t>
            </a:r>
            <a:r>
              <a:rPr sz="2400" b="1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de </a:t>
            </a: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gestion</a:t>
            </a:r>
            <a:r>
              <a:rPr sz="2400" b="1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bibliographiques</a:t>
            </a:r>
            <a:endParaRPr sz="240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Wingdings"/>
              <a:buChar char=""/>
              <a:tabLst>
                <a:tab pos="355600" algn="l"/>
                <a:tab pos="356235" algn="l"/>
                <a:tab pos="988060" algn="l"/>
                <a:tab pos="1568450" algn="l"/>
                <a:tab pos="3079115" algn="l"/>
                <a:tab pos="3821429" algn="l"/>
                <a:tab pos="4889500" algn="l"/>
                <a:tab pos="5309235" algn="l"/>
                <a:tab pos="6537325" algn="l"/>
                <a:tab pos="7152005" algn="l"/>
                <a:tab pos="8573770" algn="l"/>
                <a:tab pos="10754995" algn="l"/>
                <a:tab pos="11200130" algn="l"/>
              </a:tabLst>
            </a:pPr>
            <a:r>
              <a:rPr sz="2400" spc="-5" dirty="0">
                <a:solidFill>
                  <a:srgbClr val="252525"/>
                </a:solidFill>
                <a:latin typeface="Verdana"/>
                <a:cs typeface="Verdana"/>
              </a:rPr>
              <a:t>On</a:t>
            </a:r>
            <a:r>
              <a:rPr sz="2400" dirty="0">
                <a:solidFill>
                  <a:srgbClr val="252525"/>
                </a:solidFill>
                <a:latin typeface="Verdana"/>
                <a:cs typeface="Verdana"/>
              </a:rPr>
              <a:t>t	é</a:t>
            </a:r>
            <a:r>
              <a:rPr sz="2400" spc="-5" dirty="0">
                <a:solidFill>
                  <a:srgbClr val="252525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252525"/>
                </a:solidFill>
                <a:latin typeface="Verdana"/>
                <a:cs typeface="Verdana"/>
              </a:rPr>
              <a:t>é</a:t>
            </a:r>
            <a:r>
              <a:rPr sz="2400">
                <a:solidFill>
                  <a:srgbClr val="252525"/>
                </a:solidFill>
                <a:latin typeface="Verdana"/>
                <a:cs typeface="Verdana"/>
              </a:rPr>
              <a:t>	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dé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v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e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l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o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pp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és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p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o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ur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faci</a:t>
            </a:r>
            <a:r>
              <a:rPr sz="2400" spc="15" smtClean="0">
                <a:solidFill>
                  <a:srgbClr val="252525"/>
                </a:solidFill>
                <a:latin typeface="Verdana"/>
                <a:cs typeface="Verdana"/>
              </a:rPr>
              <a:t>l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i</a:t>
            </a:r>
            <a:r>
              <a:rPr sz="2400" spc="-5" smtClean="0">
                <a:solidFill>
                  <a:srgbClr val="252525"/>
                </a:solidFill>
                <a:latin typeface="Verdana"/>
                <a:cs typeface="Verdana"/>
              </a:rPr>
              <a:t>t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e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r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10" smtClean="0">
                <a:solidFill>
                  <a:srgbClr val="252525"/>
                </a:solidFill>
                <a:latin typeface="Verdana"/>
                <a:cs typeface="Verdana"/>
              </a:rPr>
              <a:t>l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a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s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é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l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e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c</a:t>
            </a:r>
            <a:r>
              <a:rPr sz="2400" spc="-5" smtClean="0">
                <a:solidFill>
                  <a:srgbClr val="252525"/>
                </a:solidFill>
                <a:latin typeface="Verdana"/>
                <a:cs typeface="Verdana"/>
              </a:rPr>
              <a:t>t</a:t>
            </a:r>
            <a:r>
              <a:rPr sz="2400" spc="10" smtClean="0">
                <a:solidFill>
                  <a:srgbClr val="252525"/>
                </a:solidFill>
                <a:latin typeface="Verdana"/>
                <a:cs typeface="Verdana"/>
              </a:rPr>
              <a:t>i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on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de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s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r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é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férences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b</a:t>
            </a:r>
            <a:r>
              <a:rPr sz="2400" spc="20" smtClean="0">
                <a:solidFill>
                  <a:srgbClr val="252525"/>
                </a:solidFill>
                <a:latin typeface="Verdana"/>
                <a:cs typeface="Verdana"/>
              </a:rPr>
              <a:t>i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b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li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o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g</a:t>
            </a:r>
            <a:r>
              <a:rPr sz="2400" spc="-40" smtClean="0">
                <a:solidFill>
                  <a:srgbClr val="252525"/>
                </a:solidFill>
                <a:latin typeface="Verdana"/>
                <a:cs typeface="Verdana"/>
              </a:rPr>
              <a:t>r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a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p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h</a:t>
            </a:r>
            <a:r>
              <a:rPr sz="2400" spc="10" smtClean="0">
                <a:solidFill>
                  <a:srgbClr val="252525"/>
                </a:solidFill>
                <a:latin typeface="Verdana"/>
                <a:cs typeface="Verdana"/>
              </a:rPr>
              <a:t>i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q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ue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s</a:t>
            </a:r>
            <a:r>
              <a:rPr sz="2400" dirty="0">
                <a:solidFill>
                  <a:srgbClr val="252525"/>
                </a:solidFill>
                <a:latin typeface="Verdana"/>
                <a:cs typeface="Verdana"/>
              </a:rPr>
              <a:t>,</a:t>
            </a:r>
            <a:r>
              <a:rPr sz="2400">
                <a:solidFill>
                  <a:srgbClr val="252525"/>
                </a:solidFill>
                <a:latin typeface="Verdana"/>
                <a:cs typeface="Verdana"/>
              </a:rPr>
              <a:t>	</a:t>
            </a:r>
            <a:r>
              <a:rPr sz="2400" spc="-5" smtClean="0">
                <a:solidFill>
                  <a:srgbClr val="252525"/>
                </a:solidFill>
                <a:latin typeface="Verdana"/>
                <a:cs typeface="Verdana"/>
              </a:rPr>
              <a:t>e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t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d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onc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252525"/>
                </a:solidFill>
                <a:latin typeface="Verdana"/>
                <a:cs typeface="Verdana"/>
              </a:rPr>
              <a:t>l’établissement </a:t>
            </a:r>
            <a:r>
              <a:rPr sz="2400" b="1" spc="-5" dirty="0">
                <a:solidFill>
                  <a:srgbClr val="252525"/>
                </a:solidFill>
                <a:latin typeface="Verdana"/>
                <a:cs typeface="Verdana"/>
              </a:rPr>
              <a:t>de </a:t>
            </a:r>
            <a:r>
              <a:rPr sz="2400" b="1" spc="5" dirty="0">
                <a:solidFill>
                  <a:srgbClr val="252525"/>
                </a:solidFill>
                <a:latin typeface="Verdana"/>
                <a:cs typeface="Verdana"/>
              </a:rPr>
              <a:t>la</a:t>
            </a:r>
            <a:r>
              <a:rPr sz="2400" b="1" spc="40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252525"/>
                </a:solidFill>
                <a:latin typeface="Verdana"/>
                <a:cs typeface="Verdana"/>
              </a:rPr>
              <a:t>bibliographie.</a:t>
            </a:r>
            <a:endParaRPr sz="2400" b="1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Ils</a:t>
            </a:r>
            <a:r>
              <a:rPr lang="fr-FR" sz="2400" spc="15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permettent</a:t>
            </a:r>
            <a:r>
              <a:rPr sz="2400" spc="160" smtClean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trier,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gérer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</a:t>
            </a:r>
            <a:r>
              <a:rPr sz="2400" spc="1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d’établir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une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liste</a:t>
            </a:r>
            <a:r>
              <a:rPr sz="2400" spc="1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de</a:t>
            </a:r>
            <a:r>
              <a:rPr sz="2400" spc="1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références</a:t>
            </a:r>
            <a:r>
              <a:rPr sz="2400" spc="1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bibliographiques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lors</a:t>
            </a:r>
            <a:r>
              <a:rPr sz="2400" spc="155" dirty="0">
                <a:latin typeface="Verdana"/>
                <a:cs typeface="Verdana"/>
              </a:rPr>
              <a:t> </a:t>
            </a:r>
            <a:r>
              <a:rPr sz="2400">
                <a:latin typeface="Verdana"/>
                <a:cs typeface="Verdana"/>
              </a:rPr>
              <a:t>de</a:t>
            </a:r>
            <a:r>
              <a:rPr sz="2400" spc="150">
                <a:latin typeface="Verdana"/>
                <a:cs typeface="Verdana"/>
              </a:rPr>
              <a:t> </a:t>
            </a:r>
            <a:r>
              <a:rPr sz="2400" spc="-15" smtClean="0">
                <a:latin typeface="Verdana"/>
                <a:cs typeface="Verdana"/>
              </a:rPr>
              <a:t>travaux</a:t>
            </a:r>
            <a:r>
              <a:rPr lang="fr-FR" sz="2400" spc="-1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de </a:t>
            </a:r>
            <a:r>
              <a:rPr sz="2400" spc="-5" dirty="0">
                <a:latin typeface="Verdana"/>
                <a:cs typeface="Verdana"/>
              </a:rPr>
              <a:t>recherche</a:t>
            </a:r>
            <a:r>
              <a:rPr sz="2400" spc="-5">
                <a:latin typeface="Verdana"/>
                <a:cs typeface="Verdana"/>
              </a:rPr>
              <a:t>. 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400" spc="-5" smtClean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en </a:t>
            </a:r>
            <a:r>
              <a:rPr sz="2400" dirty="0">
                <a:latin typeface="Verdana"/>
                <a:cs typeface="Verdana"/>
              </a:rPr>
              <a:t>existe </a:t>
            </a:r>
            <a:r>
              <a:rPr sz="2400" spc="-5" dirty="0">
                <a:latin typeface="Verdana"/>
                <a:cs typeface="Verdana"/>
              </a:rPr>
              <a:t>un certain nombre, </a:t>
            </a:r>
            <a:r>
              <a:rPr sz="2400" spc="-10" dirty="0">
                <a:latin typeface="Verdana"/>
                <a:cs typeface="Verdana"/>
              </a:rPr>
              <a:t>gratuits </a:t>
            </a:r>
            <a:r>
              <a:rPr sz="2400" spc="-5" dirty="0">
                <a:latin typeface="Verdana"/>
                <a:cs typeface="Verdana"/>
              </a:rPr>
              <a:t>ou </a:t>
            </a:r>
            <a:r>
              <a:rPr sz="2400" spc="-10" dirty="0">
                <a:latin typeface="Verdana"/>
                <a:cs typeface="Verdana"/>
              </a:rPr>
              <a:t>payants, </a:t>
            </a:r>
            <a:r>
              <a:rPr sz="2400" spc="-5" dirty="0">
                <a:latin typeface="Verdana"/>
                <a:cs typeface="Verdana"/>
              </a:rPr>
              <a:t>dont voici </a:t>
            </a:r>
            <a:r>
              <a:rPr sz="2400" dirty="0">
                <a:latin typeface="Verdana"/>
                <a:cs typeface="Verdana"/>
              </a:rPr>
              <a:t>les principaux</a:t>
            </a:r>
            <a:r>
              <a:rPr sz="2400" spc="1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3444" y="1019555"/>
            <a:ext cx="5960820" cy="20314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3169411"/>
            <a:ext cx="67284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latin typeface="Verdana"/>
                <a:cs typeface="Verdana"/>
              </a:rPr>
              <a:t>Téléchargeable </a:t>
            </a:r>
            <a:r>
              <a:rPr sz="1800" b="1" i="1" spc="-5" dirty="0">
                <a:latin typeface="Verdana"/>
                <a:cs typeface="Verdana"/>
              </a:rPr>
              <a:t>gratuitement </a:t>
            </a:r>
            <a:r>
              <a:rPr sz="1800" i="1" dirty="0">
                <a:latin typeface="Verdana"/>
                <a:cs typeface="Verdana"/>
              </a:rPr>
              <a:t>:</a:t>
            </a:r>
            <a:r>
              <a:rPr sz="1800" i="1" spc="40" dirty="0">
                <a:latin typeface="Verdana"/>
                <a:cs typeface="Verdana"/>
              </a:rPr>
              <a:t> </a:t>
            </a:r>
            <a:r>
              <a:rPr sz="1800" i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http://www.zotero.org/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418502" y="1019555"/>
            <a:ext cx="4465346" cy="17173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68267" y="3825240"/>
            <a:ext cx="4855402" cy="16382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408682" y="5582208"/>
            <a:ext cx="7223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latin typeface="Verdana"/>
                <a:cs typeface="Verdana"/>
              </a:rPr>
              <a:t>Téléchargeable </a:t>
            </a:r>
            <a:r>
              <a:rPr sz="1800" b="1" i="1" spc="-5" dirty="0">
                <a:latin typeface="Verdana"/>
                <a:cs typeface="Verdana"/>
              </a:rPr>
              <a:t>gratuitement </a:t>
            </a:r>
            <a:r>
              <a:rPr sz="1800" i="1" dirty="0">
                <a:latin typeface="Verdana"/>
                <a:cs typeface="Verdana"/>
              </a:rPr>
              <a:t>:</a:t>
            </a:r>
            <a:r>
              <a:rPr sz="1800" i="1" spc="45" dirty="0">
                <a:latin typeface="Verdana"/>
                <a:cs typeface="Verdana"/>
              </a:rPr>
              <a:t> </a:t>
            </a:r>
            <a:r>
              <a:rPr sz="1800" i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6"/>
              </a:rPr>
              <a:t>http://www.mendeley.com/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2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2030</Words>
  <Application>Microsoft Office PowerPoint</Application>
  <PresentationFormat>Personnalisé</PresentationFormat>
  <Paragraphs>192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Solstice</vt:lpstr>
      <vt:lpstr>Diapositive 1</vt:lpstr>
      <vt:lpstr>Diapositive 2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</dc:creator>
  <cp:lastModifiedBy>User</cp:lastModifiedBy>
  <cp:revision>51</cp:revision>
  <dcterms:created xsi:type="dcterms:W3CDTF">2021-11-07T08:33:08Z</dcterms:created>
  <dcterms:modified xsi:type="dcterms:W3CDTF">2021-11-23T07:54:19Z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2021-11-07T00:00:00Z</vt:filetime>
  </property>
</Properties>
</file>