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4C0AD-D7E6-478C-A5B2-98243345865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71330-AEF7-4573-82C0-93E279BF01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20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4B5C9-A95F-43DA-9625-270BFBDAF45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24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7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0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97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3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29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0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42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DF0FE-9259-4863-8432-791825C657AB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03/01/2021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400730-82C4-4626-9610-3EDFCD773CDB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3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214554"/>
            <a:ext cx="79296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/>
              <a:t>Éléments de </a:t>
            </a:r>
            <a:r>
              <a:rPr lang="fr-FR" sz="4400" b="1" dirty="0" smtClean="0"/>
              <a:t>Mise </a:t>
            </a:r>
            <a:r>
              <a:rPr lang="fr-FR" sz="4400" b="1" dirty="0"/>
              <a:t>en </a:t>
            </a:r>
            <a:r>
              <a:rPr lang="fr-FR" sz="4400" b="1" dirty="0" smtClean="0"/>
              <a:t>Œuvre </a:t>
            </a:r>
            <a:r>
              <a:rPr lang="fr-FR" sz="4400" b="1" dirty="0"/>
              <a:t>d'un </a:t>
            </a:r>
            <a:r>
              <a:rPr lang="fr-FR" sz="4400" b="1" dirty="0" smtClean="0"/>
              <a:t>Mémoire </a:t>
            </a:r>
            <a:r>
              <a:rPr lang="fr-FR" sz="4400" b="1" dirty="0"/>
              <a:t>en </a:t>
            </a:r>
            <a:r>
              <a:rPr lang="fr-FR" sz="4400" b="1" dirty="0" smtClean="0"/>
              <a:t>Informatique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3856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Si     </a:t>
            </a:r>
            <a:r>
              <a:rPr lang="fr-FR" dirty="0" smtClean="0"/>
              <a:t>Thème de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Essayer de bien comprendre avec le prof les objectifs de votre travail</a:t>
            </a:r>
          </a:p>
          <a:p>
            <a:r>
              <a:rPr lang="fr-FR" dirty="0" smtClean="0"/>
              <a:t>Essayer de bien comprendre le domaine (pour éviter des questions sans réponses pendant la soutenance).</a:t>
            </a:r>
          </a:p>
          <a:p>
            <a:r>
              <a:rPr lang="fr-FR" dirty="0" smtClean="0"/>
              <a:t>Contribuer dans les choix des méthodes et des outils de travail même si c’est un thème de recherche</a:t>
            </a:r>
            <a:r>
              <a:rPr lang="fr-FR" dirty="0" smtClean="0">
                <a:sym typeface="Wingdings" pitchFamily="2" charset="2"/>
              </a:rPr>
              <a:t> éviter  de suivre d’une manière aveugle le prof.</a:t>
            </a:r>
          </a:p>
          <a:p>
            <a:r>
              <a:rPr lang="fr-FR" dirty="0" smtClean="0">
                <a:sym typeface="Wingdings" pitchFamily="2" charset="2"/>
              </a:rPr>
              <a:t>La difficulté d’un thème de recherche réside dans la programmation .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25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71546"/>
            <a:ext cx="8143932" cy="2357454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6600" b="1" i="1" u="sng" dirty="0" smtClean="0">
                <a:solidFill>
                  <a:srgbClr val="FF0000"/>
                </a:solidFill>
              </a:rPr>
              <a:t>Terminologie </a:t>
            </a:r>
            <a:endParaRPr lang="fr-FR" sz="66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7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34"/>
          </a:xfrm>
        </p:spPr>
        <p:txBody>
          <a:bodyPr>
            <a:normAutofit/>
          </a:bodyPr>
          <a:lstStyle/>
          <a:p>
            <a:r>
              <a:rPr lang="fr-FR" sz="3000" b="1" u="sng" dirty="0" smtClean="0"/>
              <a:t>1. Définitions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b="1" u="sng" dirty="0" smtClean="0"/>
              <a:t>Projet de Fin d'Etudes:</a:t>
            </a:r>
          </a:p>
          <a:p>
            <a:r>
              <a:rPr lang="fr-FR" sz="2400" dirty="0" smtClean="0"/>
              <a:t>Le PFE est un </a:t>
            </a:r>
            <a:r>
              <a:rPr lang="fr-FR" sz="2400" dirty="0" smtClean="0">
                <a:solidFill>
                  <a:srgbClr val="FF0000"/>
                </a:solidFill>
              </a:rPr>
              <a:t>travail individuel </a:t>
            </a:r>
            <a:r>
              <a:rPr lang="fr-FR" sz="2400" dirty="0" smtClean="0"/>
              <a:t>effectué sous la responsabilité d'un </a:t>
            </a:r>
            <a:r>
              <a:rPr lang="fr-FR" sz="2400" dirty="0" smtClean="0">
                <a:solidFill>
                  <a:srgbClr val="FF0000"/>
                </a:solidFill>
              </a:rPr>
              <a:t>directeur</a:t>
            </a:r>
            <a:r>
              <a:rPr lang="fr-FR" sz="2400" dirty="0" smtClean="0"/>
              <a:t> et qui débouche sur un </a:t>
            </a:r>
            <a:r>
              <a:rPr lang="fr-FR" sz="2400" dirty="0" smtClean="0">
                <a:solidFill>
                  <a:srgbClr val="FF0000"/>
                </a:solidFill>
              </a:rPr>
              <a:t>rapport </a:t>
            </a:r>
            <a:r>
              <a:rPr lang="fr-FR" sz="2400" dirty="0" smtClean="0"/>
              <a:t>écrit  et évalué lors d'une </a:t>
            </a:r>
            <a:r>
              <a:rPr lang="fr-FR" sz="2400" dirty="0" smtClean="0">
                <a:solidFill>
                  <a:srgbClr val="FF0000"/>
                </a:solidFill>
              </a:rPr>
              <a:t>défense orale  (soutenance) </a:t>
            </a:r>
            <a:r>
              <a:rPr lang="fr-FR" sz="2400" dirty="0" smtClean="0"/>
              <a:t>publique. </a:t>
            </a:r>
          </a:p>
          <a:p>
            <a:r>
              <a:rPr lang="fr-FR" sz="2400" dirty="0" smtClean="0"/>
              <a:t>La défense a lieu en présence du </a:t>
            </a:r>
            <a:r>
              <a:rPr lang="fr-FR" sz="2400" dirty="0" smtClean="0">
                <a:solidFill>
                  <a:srgbClr val="FF0000"/>
                </a:solidFill>
              </a:rPr>
              <a:t>directeur</a:t>
            </a:r>
            <a:r>
              <a:rPr lang="fr-FR" sz="2400" dirty="0" smtClean="0"/>
              <a:t> et d'un </a:t>
            </a:r>
            <a:r>
              <a:rPr lang="fr-FR" sz="2400" dirty="0" smtClean="0">
                <a:solidFill>
                  <a:srgbClr val="FF0000"/>
                </a:solidFill>
              </a:rPr>
              <a:t>expert et</a:t>
            </a:r>
            <a:r>
              <a:rPr lang="fr-FR" sz="2400" dirty="0" smtClean="0"/>
              <a:t> éventuellement d'un </a:t>
            </a:r>
            <a:r>
              <a:rPr lang="fr-FR" sz="2400" dirty="0" smtClean="0">
                <a:solidFill>
                  <a:srgbClr val="FF0000"/>
                </a:solidFill>
              </a:rPr>
              <a:t>rapporteur</a:t>
            </a:r>
            <a:r>
              <a:rPr lang="fr-FR" sz="2400" dirty="0" smtClean="0"/>
              <a:t>. </a:t>
            </a:r>
          </a:p>
          <a:p>
            <a:r>
              <a:rPr lang="fr-FR" sz="2400" b="1" u="sng" dirty="0" smtClean="0"/>
              <a:t>mémoire:</a:t>
            </a:r>
          </a:p>
          <a:p>
            <a:r>
              <a:rPr lang="fr-FR" sz="2400" dirty="0" smtClean="0"/>
              <a:t>Un </a:t>
            </a:r>
            <a:r>
              <a:rPr lang="fr-FR" sz="2400" b="1" dirty="0" smtClean="0"/>
              <a:t>mémoire</a:t>
            </a:r>
            <a:r>
              <a:rPr lang="fr-FR" sz="2400" dirty="0" smtClean="0"/>
              <a:t> est un </a:t>
            </a:r>
            <a:r>
              <a:rPr lang="fr-FR" sz="2400" dirty="0" smtClean="0">
                <a:solidFill>
                  <a:srgbClr val="FF0000"/>
                </a:solidFill>
              </a:rPr>
              <a:t>document</a:t>
            </a:r>
            <a:r>
              <a:rPr lang="fr-FR" sz="2400" dirty="0" smtClean="0"/>
              <a:t> permettant d'exposer son opinion(ou les résultats des recherches) concernant un sujet donné.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07074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389120"/>
          </a:xfrm>
        </p:spPr>
        <p:txBody>
          <a:bodyPr>
            <a:normAutofit fontScale="25000" lnSpcReduction="20000"/>
          </a:bodyPr>
          <a:lstStyle/>
          <a:p>
            <a:r>
              <a:rPr lang="fr-FR" sz="11200" b="1" u="sng" dirty="0" smtClean="0">
                <a:latin typeface="Times New Roman" pitchFamily="18" charset="0"/>
                <a:cs typeface="Times New Roman" pitchFamily="18" charset="0"/>
              </a:rPr>
              <a:t>1. Définitions (suite)</a:t>
            </a:r>
            <a:endParaRPr lang="fr-FR" altLang="zh-CN" sz="112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fr-FR" altLang="zh-CN" sz="112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lang="fr-FR" altLang="zh-CN" sz="11200" b="1" u="sng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plan de travail.</a:t>
            </a:r>
          </a:p>
          <a:p>
            <a:pPr algn="just" fontAlgn="base"/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Un plan de travail est un ensemble </a:t>
            </a:r>
            <a:r>
              <a:rPr lang="fr-FR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systématique d’activités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mises en œuvre pour concrétiser une but. </a:t>
            </a:r>
          </a:p>
          <a:p>
            <a:pPr algn="just" fontAlgn="base">
              <a:buNone/>
            </a:pPr>
            <a:endParaRPr lang="fr-FR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Un plan de travail est un « instrument » qui permet d’</a:t>
            </a:r>
            <a:r>
              <a:rPr lang="fr-FR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ordonner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et de </a:t>
            </a:r>
            <a:r>
              <a:rPr lang="fr-FR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systématiser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l’information s’avérant significative pour réaliser un travail. </a:t>
            </a:r>
          </a:p>
          <a:p>
            <a:pPr algn="just" fontAlgn="base"/>
            <a:endParaRPr lang="fr-FR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800" dirty="0" smtClean="0">
                <a:latin typeface="Times New Roman" pitchFamily="18" charset="0"/>
                <a:cs typeface="Times New Roman" pitchFamily="18" charset="0"/>
              </a:rPr>
            </a:br>
            <a:endParaRPr lang="fr-FR" sz="3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5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2786058"/>
            <a:ext cx="83084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b="1" i="1" u="sng" dirty="0">
                <a:solidFill>
                  <a:srgbClr val="FF0000"/>
                </a:solidFill>
              </a:rPr>
              <a:t>Planification et préparation</a:t>
            </a:r>
            <a:endParaRPr lang="fr-F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4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b="1" u="sng" dirty="0" smtClean="0">
                <a:solidFill>
                  <a:srgbClr val="FF0000"/>
                </a:solidFill>
              </a:rPr>
              <a:t>Le planning du mémoire</a:t>
            </a:r>
            <a:br>
              <a:rPr lang="fr-FR" b="1" u="sng" dirty="0" smtClean="0">
                <a:solidFill>
                  <a:srgbClr val="FF0000"/>
                </a:solidFill>
              </a:rPr>
            </a:b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895864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la réalisation du mémoire repose sur plusieurs étapes essentielles qu’il faut parfois mener de front ou en parallèle.</a:t>
            </a:r>
          </a:p>
          <a:p>
            <a:pPr algn="just"/>
            <a:r>
              <a:rPr lang="fr-FR" dirty="0" smtClean="0"/>
              <a:t>Il est alors primordial de s’accorder pour chaque étape un délai raisonnable. Si vous voulez rendre votre mémoire à temps, il faut vous en tenir à un planning rigoureux. Votre capacité à respecter les délais est une des conditions de réussite de votre mémoire.</a:t>
            </a:r>
          </a:p>
          <a:p>
            <a:pPr algn="just"/>
            <a:r>
              <a:rPr lang="fr-FR" dirty="0" smtClean="0"/>
              <a:t>Ce planning peut être représenté sous différentes formes (tableau, diagramme…).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33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Nous vous proposons ici une matérialisation du planning de mémoire sous la forme du diagramme de Gantt : </a:t>
            </a:r>
            <a:endParaRPr lang="fr-FR" sz="2400" dirty="0"/>
          </a:p>
        </p:txBody>
      </p:sp>
      <p:pic>
        <p:nvPicPr>
          <p:cNvPr id="4" name="Picture 2" descr="http://www.scriptor.fr/sites/scriptor.fr/files/upload/gantt-planning_memo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117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349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71472" y="428604"/>
            <a:ext cx="778674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</a:rPr>
              <a:t>Liste  des thèmes 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 rot="1321657">
            <a:off x="2016674" y="1363702"/>
            <a:ext cx="28442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00034" y="2786058"/>
            <a:ext cx="321471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</a:rPr>
              <a:t>Enseignants</a:t>
            </a:r>
          </a:p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214942" y="2643182"/>
            <a:ext cx="36433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</a:rPr>
              <a:t>étudiants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 rot="19533917">
            <a:off x="6812573" y="1328129"/>
            <a:ext cx="288839" cy="1265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0" y="4929198"/>
            <a:ext cx="357186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</a:rPr>
              <a:t>Systèmes d’information et applications web  application mobile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857620" y="5000636"/>
            <a:ext cx="235745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</a:rPr>
              <a:t>Thème de recherche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Flèche vers le bas 11"/>
          <p:cNvSpPr/>
          <p:nvPr/>
        </p:nvSpPr>
        <p:spPr>
          <a:xfrm>
            <a:off x="7500958" y="3714752"/>
            <a:ext cx="21431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500826" y="5000636"/>
            <a:ext cx="264317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white"/>
                </a:solidFill>
              </a:rPr>
              <a:t>Généralement :systèmes d’information ou applications web/mobile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5" name="Flèche vers le bas 14"/>
          <p:cNvSpPr/>
          <p:nvPr/>
        </p:nvSpPr>
        <p:spPr>
          <a:xfrm rot="1850604">
            <a:off x="1337796" y="3611242"/>
            <a:ext cx="257908" cy="1388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6" name="Flèche vers le bas 15"/>
          <p:cNvSpPr/>
          <p:nvPr/>
        </p:nvSpPr>
        <p:spPr>
          <a:xfrm rot="19187139">
            <a:off x="3428635" y="3537191"/>
            <a:ext cx="274768" cy="1648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3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Sur quelle base je vais faire mon choix?</a:t>
            </a:r>
          </a:p>
          <a:p>
            <a:pPr>
              <a:buNone/>
            </a:pPr>
            <a:r>
              <a:rPr lang="fr-FR" dirty="0" smtClean="0"/>
              <a:t>Généralement le choix du thème est dirigé par les points suivants:</a:t>
            </a:r>
          </a:p>
          <a:p>
            <a:pPr>
              <a:buNone/>
            </a:pPr>
            <a:r>
              <a:rPr lang="fr-FR" dirty="0" smtClean="0"/>
              <a:t>   1. Le choix de l’enseignant;</a:t>
            </a:r>
          </a:p>
          <a:p>
            <a:pPr>
              <a:buNone/>
            </a:pPr>
            <a:r>
              <a:rPr lang="fr-FR" dirty="0" smtClean="0"/>
              <a:t>  2. Le choix selon un domaine d’ intérêt</a:t>
            </a:r>
            <a:r>
              <a:rPr lang="fr-FR" dirty="0" smtClean="0">
                <a:sym typeface="Wingdings" pitchFamily="2" charset="2"/>
              </a:rPr>
              <a:t></a:t>
            </a:r>
            <a:r>
              <a:rPr lang="fr-FR" dirty="0" smtClean="0"/>
              <a:t>(selon les compétences).</a:t>
            </a:r>
          </a:p>
          <a:p>
            <a:pPr>
              <a:buNone/>
            </a:pPr>
            <a:r>
              <a:rPr lang="fr-FR" dirty="0" smtClean="0"/>
              <a:t>  3. Le choix aléatoire ????????</a:t>
            </a:r>
          </a:p>
          <a:p>
            <a:pPr>
              <a:buNone/>
            </a:pPr>
            <a:r>
              <a:rPr lang="fr-FR" dirty="0" smtClean="0"/>
              <a:t>  4. thème proposé par l’étudiants.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089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753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i="1" u="sng" dirty="0" smtClean="0">
                <a:solidFill>
                  <a:srgbClr val="FF0000"/>
                </a:solidFill>
              </a:rPr>
              <a:t>Thème proposé par les étudiants: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>Généralement les thèmes proposés par les étudiants sont des thèmes de gestion (systèmes d’information ,application web ou mobile):</a:t>
            </a:r>
          </a:p>
          <a:p>
            <a:r>
              <a:rPr lang="fr-FR" dirty="0" smtClean="0"/>
              <a:t>Prouver que votre future application n’existe pas déjà (si votre thème est lié à un stage). Dans le cas contraire (si l’application existe déjà )</a:t>
            </a:r>
            <a:r>
              <a:rPr lang="fr-FR" dirty="0" smtClean="0">
                <a:sym typeface="Wingdings" pitchFamily="2" charset="2"/>
              </a:rPr>
              <a:t> citer les améliorations envisagées dans votre future application.</a:t>
            </a:r>
            <a:endParaRPr lang="fr-FR" dirty="0" smtClean="0"/>
          </a:p>
          <a:p>
            <a:r>
              <a:rPr lang="fr-FR" dirty="0" smtClean="0"/>
              <a:t> Il faut bien cerner les fonctionnalités de votre future application.</a:t>
            </a:r>
          </a:p>
          <a:p>
            <a:r>
              <a:rPr lang="fr-FR" dirty="0" smtClean="0"/>
              <a:t>Il ne suffit pas de proposer un titre seulement.</a:t>
            </a:r>
            <a:endParaRPr lang="fr-FR" dirty="0"/>
          </a:p>
          <a:p>
            <a:r>
              <a:rPr lang="fr-FR" dirty="0" smtClean="0"/>
              <a:t>Il faut bien confirmer avec les enseignants que votre thèmes est  digne d’ être un thème de </a:t>
            </a:r>
            <a:r>
              <a:rPr lang="fr-FR" dirty="0" smtClean="0"/>
              <a:t>master </a:t>
            </a:r>
            <a:r>
              <a:rPr lang="fr-FR" dirty="0" smtClean="0">
                <a:sym typeface="Wingdings" pitchFamily="2" charset="2"/>
              </a:rPr>
              <a:t>proposer d’autre fonctionnalité pour adapter le thème éviter les petites thème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1641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r-FR" sz="4800" b="1" dirty="0" smtClean="0">
              <a:solidFill>
                <a:schemeClr val="accent6"/>
              </a:solidFill>
            </a:endParaRPr>
          </a:p>
          <a:p>
            <a:pPr algn="ctr"/>
            <a:r>
              <a:rPr lang="fr-FR" sz="4800" b="1" dirty="0" smtClean="0">
                <a:solidFill>
                  <a:schemeClr val="accent6"/>
                </a:solidFill>
              </a:rPr>
              <a:t>Après Validation et Affectation tu commence votre travail</a:t>
            </a:r>
            <a:endParaRPr lang="fr-FR" sz="4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5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072230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Les premières questions à posées: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Les grandes fonctionnalités à programmer </a:t>
            </a:r>
            <a:r>
              <a:rPr lang="fr-FR" dirty="0" smtClean="0"/>
              <a:t>? </a:t>
            </a:r>
            <a:r>
              <a:rPr lang="fr-FR" dirty="0" smtClean="0">
                <a:sym typeface="Wingdings" pitchFamily="2" charset="2"/>
              </a:rPr>
              <a:t> pour bien orienter votre modélisation le titre d’un thème ne donne pas généralement une idée sur le travail à réaliser.</a:t>
            </a:r>
          </a:p>
          <a:p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Le point de difficulté du thème.</a:t>
            </a:r>
            <a:r>
              <a:rPr lang="fr-FR" b="1" dirty="0" smtClean="0">
                <a:sym typeface="Wingdings" pitchFamily="2" charset="2"/>
              </a:rPr>
              <a:t> centre du travail</a:t>
            </a:r>
            <a:r>
              <a:rPr lang="fr-FR" dirty="0" smtClean="0">
                <a:sym typeface="Wingdings" pitchFamily="2" charset="2"/>
              </a:rPr>
              <a:t>.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langage et outil de programmation?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FR" dirty="0" smtClean="0"/>
              <a:t>Pour commencer la révision du langage</a:t>
            </a:r>
          </a:p>
          <a:p>
            <a:r>
              <a:rPr lang="fr-FR" dirty="0" smtClean="0"/>
              <a:t> et pour installer les outils de développement,  afin d’éviter les problèmes d’installation et pour assurer la compatibilité de votre machine avec les outils avant le début du travail.</a:t>
            </a:r>
            <a:endParaRPr lang="fr-FR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46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 thème système d’information ou application WEB</a:t>
            </a:r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357686" y="235743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42910" y="2714620"/>
            <a:ext cx="8001056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</a:rPr>
              <a:t>Une modélisation avec UML  est envisageable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4357686" y="3429000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14348" y="3857628"/>
            <a:ext cx="7929618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Avant de commencer le travail une bonne révision des différents diagrammes d’UML  est obligatoires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4500562" y="478632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785786" y="5286388"/>
            <a:ext cx="7858180" cy="10001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Eviter les copies coller des diagrammes car les systèmes et les logiciels développés sont différents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5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Bien comprendre les caractéristiques du processus (méthode )de développement utilisé ex: processus en Y (2TUP).</a:t>
            </a:r>
          </a:p>
          <a:p>
            <a:r>
              <a:rPr lang="fr-FR" dirty="0" smtClean="0"/>
              <a:t>Bien comprendre le rôle et la relation entre les différents diagramme d’UML;</a:t>
            </a:r>
          </a:p>
          <a:p>
            <a:r>
              <a:rPr lang="fr-FR" dirty="0" smtClean="0"/>
              <a:t>Respecter l’ordre de construction des modèles;</a:t>
            </a:r>
          </a:p>
          <a:p>
            <a:r>
              <a:rPr lang="fr-FR" dirty="0" smtClean="0"/>
              <a:t>Ne </a:t>
            </a:r>
            <a:r>
              <a:rPr lang="fr-FR" dirty="0" smtClean="0"/>
              <a:t>commencez pas </a:t>
            </a:r>
            <a:r>
              <a:rPr lang="fr-FR" dirty="0" smtClean="0"/>
              <a:t>la programmation avant de fixer vos scénarios. Pour éviter l’incompatibilité entre la conception et la programmation.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02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>
                <a:solidFill>
                  <a:srgbClr val="FF0000"/>
                </a:solidFill>
              </a:rPr>
              <a:t>STAGE</a:t>
            </a:r>
            <a:endParaRPr lang="fr-FR" b="1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389120"/>
          </a:xfrm>
        </p:spPr>
        <p:txBody>
          <a:bodyPr/>
          <a:lstStyle/>
          <a:p>
            <a:r>
              <a:rPr lang="fr-FR" dirty="0" smtClean="0"/>
              <a:t>Chercher  vous même l’information</a:t>
            </a:r>
            <a:r>
              <a:rPr lang="fr-FR" dirty="0" smtClean="0">
                <a:sym typeface="Wingdings" pitchFamily="2" charset="2"/>
              </a:rPr>
              <a:t></a:t>
            </a:r>
            <a:r>
              <a:rPr lang="fr-FR" dirty="0" smtClean="0"/>
              <a:t> n’attendez pas que le personnel dans l’entreprise d’accueil vont consacrer du temps pour vous expliquer le déroulement du travail.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17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610</Words>
  <Application>Microsoft Office PowerPoint</Application>
  <PresentationFormat>Affichage à l'écran (4:3)</PresentationFormat>
  <Paragraphs>68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STAGE</vt:lpstr>
      <vt:lpstr>Si     Thème de recherche</vt:lpstr>
      <vt:lpstr>Présentation PowerPoint</vt:lpstr>
      <vt:lpstr>Présentation PowerPoint</vt:lpstr>
      <vt:lpstr>Présentation PowerPoint</vt:lpstr>
      <vt:lpstr>Présentation PowerPoint</vt:lpstr>
      <vt:lpstr>        Le planning du mémoire </vt:lpstr>
      <vt:lpstr>Nous vous proposons ici une matérialisation du planning de mémoire sous la forme du diagramme de Gantt 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 FADJR</dc:creator>
  <cp:lastModifiedBy>EL FADJR</cp:lastModifiedBy>
  <cp:revision>1</cp:revision>
  <dcterms:created xsi:type="dcterms:W3CDTF">2021-01-03T18:27:59Z</dcterms:created>
  <dcterms:modified xsi:type="dcterms:W3CDTF">2021-01-03T18:31:46Z</dcterms:modified>
</cp:coreProperties>
</file>