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7" r:id="rId5"/>
    <p:sldId id="279" r:id="rId6"/>
    <p:sldId id="283" r:id="rId7"/>
    <p:sldId id="280" r:id="rId8"/>
    <p:sldId id="281" r:id="rId9"/>
    <p:sldId id="282" r:id="rId10"/>
    <p:sldId id="285" r:id="rId11"/>
    <p:sldId id="284" r:id="rId12"/>
    <p:sldId id="286" r:id="rId13"/>
    <p:sldId id="287" r:id="rId14"/>
    <p:sldId id="288" r:id="rId15"/>
    <p:sldId id="293" r:id="rId16"/>
    <p:sldId id="289" r:id="rId17"/>
    <p:sldId id="290" r:id="rId18"/>
    <p:sldId id="292" r:id="rId19"/>
    <p:sldId id="294" r:id="rId20"/>
    <p:sldId id="291" r:id="rId21"/>
    <p:sldId id="295" r:id="rId22"/>
    <p:sldId id="296" r:id="rId23"/>
    <p:sldId id="278"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37" autoAdjust="0"/>
  </p:normalViewPr>
  <p:slideViewPr>
    <p:cSldViewPr snapToGrid="0">
      <p:cViewPr varScale="1">
        <p:scale>
          <a:sx n="65" d="100"/>
          <a:sy n="65" d="100"/>
        </p:scale>
        <p:origin x="83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C3371ED4-EF16-498B-A65D-FD5337A6D833}" type="datetimeFigureOut">
              <a:rPr lang="fr-FR" smtClean="0"/>
              <a:t>05/07/2020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3221257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371ED4-EF16-498B-A65D-FD5337A6D833}" type="datetimeFigureOut">
              <a:rPr lang="fr-FR" smtClean="0"/>
              <a:t>05/07/2020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3328010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371ED4-EF16-498B-A65D-FD5337A6D833}" type="datetimeFigureOut">
              <a:rPr lang="fr-FR" smtClean="0"/>
              <a:t>05/07/2020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105821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371ED4-EF16-498B-A65D-FD5337A6D833}" type="datetimeFigureOut">
              <a:rPr lang="fr-FR" smtClean="0"/>
              <a:t>05/07/2020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427004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C3371ED4-EF16-498B-A65D-FD5337A6D833}" type="datetimeFigureOut">
              <a:rPr lang="fr-FR" smtClean="0"/>
              <a:t>05/07/2020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382240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3371ED4-EF16-498B-A65D-FD5337A6D833}" type="datetimeFigureOut">
              <a:rPr lang="fr-FR" smtClean="0"/>
              <a:t>05/07/2020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2362901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3371ED4-EF16-498B-A65D-FD5337A6D833}" type="datetimeFigureOut">
              <a:rPr lang="fr-FR" smtClean="0"/>
              <a:t>05/07/2020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112601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3371ED4-EF16-498B-A65D-FD5337A6D833}" type="datetimeFigureOut">
              <a:rPr lang="fr-FR" smtClean="0"/>
              <a:t>05/07/2020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1222490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3371ED4-EF16-498B-A65D-FD5337A6D833}" type="datetimeFigureOut">
              <a:rPr lang="fr-FR" smtClean="0"/>
              <a:t>05/07/2020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2363840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C3371ED4-EF16-498B-A65D-FD5337A6D833}" type="datetimeFigureOut">
              <a:rPr lang="fr-FR" smtClean="0"/>
              <a:t>05/07/2020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302817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C3371ED4-EF16-498B-A65D-FD5337A6D833}" type="datetimeFigureOut">
              <a:rPr lang="fr-FR" smtClean="0"/>
              <a:t>05/07/2020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96BF4F-30F6-47B9-AA19-342ACE581A97}" type="slidenum">
              <a:rPr lang="fr-FR" smtClean="0"/>
              <a:t>‹N°›</a:t>
            </a:fld>
            <a:endParaRPr lang="fr-FR"/>
          </a:p>
        </p:txBody>
      </p:sp>
    </p:spTree>
    <p:extLst>
      <p:ext uri="{BB962C8B-B14F-4D97-AF65-F5344CB8AC3E}">
        <p14:creationId xmlns:p14="http://schemas.microsoft.com/office/powerpoint/2010/main" val="224371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371ED4-EF16-498B-A65D-FD5337A6D833}" type="datetimeFigureOut">
              <a:rPr lang="fr-FR" smtClean="0"/>
              <a:t>05/07/2020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6BF4F-30F6-47B9-AA19-342ACE581A97}" type="slidenum">
              <a:rPr lang="fr-FR" smtClean="0"/>
              <a:t>‹N°›</a:t>
            </a:fld>
            <a:endParaRPr lang="fr-FR"/>
          </a:p>
        </p:txBody>
      </p:sp>
    </p:spTree>
    <p:extLst>
      <p:ext uri="{BB962C8B-B14F-4D97-AF65-F5344CB8AC3E}">
        <p14:creationId xmlns:p14="http://schemas.microsoft.com/office/powerpoint/2010/main" val="2356134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11.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43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20.png"/><Relationship Id="rId5" Type="http://schemas.openxmlformats.org/officeDocument/2006/relationships/image" Target="../media/image410.png"/><Relationship Id="rId4" Type="http://schemas.openxmlformats.org/officeDocument/2006/relationships/image" Target="../media/image400.png"/></Relationships>
</file>

<file path=ppt/slides/_rels/slide12.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76.png"/></Relationships>
</file>

<file path=ppt/slides/_rels/slide13.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54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30.png"/><Relationship Id="rId5" Type="http://schemas.openxmlformats.org/officeDocument/2006/relationships/image" Target="../media/image520.png"/><Relationship Id="rId4" Type="http://schemas.openxmlformats.org/officeDocument/2006/relationships/image" Target="../media/image510.png"/></Relationships>
</file>

<file path=ppt/slides/_rels/slide1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5.xml.rels><?xml version="1.0" encoding="UTF-8" standalone="yes"?>
<Relationships xmlns="http://schemas.openxmlformats.org/package/2006/relationships"><Relationship Id="rId8" Type="http://schemas.openxmlformats.org/officeDocument/2006/relationships/image" Target="../media/image640.png"/><Relationship Id="rId13" Type="http://schemas.openxmlformats.org/officeDocument/2006/relationships/image" Target="../media/image691.png"/><Relationship Id="rId3" Type="http://schemas.openxmlformats.org/officeDocument/2006/relationships/image" Target="../media/image590.png"/><Relationship Id="rId7" Type="http://schemas.openxmlformats.org/officeDocument/2006/relationships/image" Target="../media/image630.png"/><Relationship Id="rId12" Type="http://schemas.openxmlformats.org/officeDocument/2006/relationships/image" Target="../media/image68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20.png"/><Relationship Id="rId11" Type="http://schemas.openxmlformats.org/officeDocument/2006/relationships/image" Target="../media/image671.png"/><Relationship Id="rId5" Type="http://schemas.openxmlformats.org/officeDocument/2006/relationships/image" Target="../media/image83.png"/><Relationship Id="rId15" Type="http://schemas.openxmlformats.org/officeDocument/2006/relationships/image" Target="../media/image712.png"/><Relationship Id="rId10" Type="http://schemas.openxmlformats.org/officeDocument/2006/relationships/image" Target="../media/image661.png"/><Relationship Id="rId4" Type="http://schemas.openxmlformats.org/officeDocument/2006/relationships/image" Target="../media/image600.png"/><Relationship Id="rId9" Type="http://schemas.openxmlformats.org/officeDocument/2006/relationships/image" Target="../media/image650.png"/><Relationship Id="rId14" Type="http://schemas.openxmlformats.org/officeDocument/2006/relationships/image" Target="../media/image701.png"/></Relationships>
</file>

<file path=ppt/slides/_rels/slide16.xml.rels><?xml version="1.0" encoding="UTF-8" standalone="yes"?>
<Relationships xmlns="http://schemas.openxmlformats.org/package/2006/relationships"><Relationship Id="rId8" Type="http://schemas.openxmlformats.org/officeDocument/2006/relationships/image" Target="../media/image710.png"/><Relationship Id="rId3" Type="http://schemas.openxmlformats.org/officeDocument/2006/relationships/image" Target="../media/image84.png"/><Relationship Id="rId7" Type="http://schemas.openxmlformats.org/officeDocument/2006/relationships/image" Target="../media/image70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90.png"/><Relationship Id="rId5" Type="http://schemas.openxmlformats.org/officeDocument/2006/relationships/image" Target="../media/image680.png"/><Relationship Id="rId4" Type="http://schemas.openxmlformats.org/officeDocument/2006/relationships/image" Target="../media/image85.png"/><Relationship Id="rId9" Type="http://schemas.openxmlformats.org/officeDocument/2006/relationships/image" Target="../media/image720.png"/></Relationships>
</file>

<file path=ppt/slides/_rels/slide17.xml.rels><?xml version="1.0" encoding="UTF-8" standalone="yes"?>
<Relationships xmlns="http://schemas.openxmlformats.org/package/2006/relationships"><Relationship Id="rId8" Type="http://schemas.openxmlformats.org/officeDocument/2006/relationships/image" Target="../media/image780.png"/><Relationship Id="rId3" Type="http://schemas.openxmlformats.org/officeDocument/2006/relationships/image" Target="../media/image86.png"/><Relationship Id="rId7" Type="http://schemas.openxmlformats.org/officeDocument/2006/relationships/image" Target="../media/image77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60.png"/><Relationship Id="rId5" Type="http://schemas.openxmlformats.org/officeDocument/2006/relationships/image" Target="../media/image750.png"/><Relationship Id="rId4" Type="http://schemas.openxmlformats.org/officeDocument/2006/relationships/image" Target="../media/image740.png"/><Relationship Id="rId9" Type="http://schemas.openxmlformats.org/officeDocument/2006/relationships/image" Target="../media/image87.png"/></Relationships>
</file>

<file path=ppt/slides/_rels/slide18.xml.rels><?xml version="1.0" encoding="UTF-8" standalone="yes"?>
<Relationships xmlns="http://schemas.openxmlformats.org/package/2006/relationships"><Relationship Id="rId8" Type="http://schemas.openxmlformats.org/officeDocument/2006/relationships/image" Target="../media/image850.png"/><Relationship Id="rId3" Type="http://schemas.openxmlformats.org/officeDocument/2006/relationships/image" Target="../media/image800.png"/><Relationship Id="rId7" Type="http://schemas.openxmlformats.org/officeDocument/2006/relationships/image" Target="../media/image84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30.png"/><Relationship Id="rId11" Type="http://schemas.openxmlformats.org/officeDocument/2006/relationships/image" Target="../media/image89.png"/><Relationship Id="rId5" Type="http://schemas.openxmlformats.org/officeDocument/2006/relationships/image" Target="../media/image88.png"/><Relationship Id="rId10" Type="http://schemas.openxmlformats.org/officeDocument/2006/relationships/image" Target="../media/image870.png"/><Relationship Id="rId4" Type="http://schemas.openxmlformats.org/officeDocument/2006/relationships/image" Target="../media/image811.png"/><Relationship Id="rId9" Type="http://schemas.openxmlformats.org/officeDocument/2006/relationships/image" Target="../media/image860.png"/></Relationships>
</file>

<file path=ppt/slides/_rels/slide19.xml.rels><?xml version="1.0" encoding="UTF-8" standalone="yes"?>
<Relationships xmlns="http://schemas.openxmlformats.org/package/2006/relationships"><Relationship Id="rId3" Type="http://schemas.openxmlformats.org/officeDocument/2006/relationships/image" Target="../media/image89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 Id="rId9" Type="http://schemas.openxmlformats.org/officeDocument/2006/relationships/image" Target="../media/image99.png"/></Relationships>
</file>

<file path=ppt/slides/_rels/slide21.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 Id="rId9" Type="http://schemas.openxmlformats.org/officeDocument/2006/relationships/image" Target="../media/image106.png"/></Relationships>
</file>

<file path=ppt/slides/_rels/slide2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25.png"/><Relationship Id="rId7" Type="http://schemas.openxmlformats.org/officeDocument/2006/relationships/image" Target="../media/image10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10.png"/><Relationship Id="rId5" Type="http://schemas.openxmlformats.org/officeDocument/2006/relationships/image" Target="../media/image810.png"/><Relationship Id="rId4" Type="http://schemas.openxmlformats.org/officeDocument/2006/relationships/image" Target="../media/image711.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43.png"/><Relationship Id="rId7" Type="http://schemas.openxmlformats.org/officeDocument/2006/relationships/image" Target="../media/image26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0.png"/><Relationship Id="rId5" Type="http://schemas.openxmlformats.org/officeDocument/2006/relationships/image" Target="../media/image240.png"/><Relationship Id="rId4" Type="http://schemas.openxmlformats.org/officeDocument/2006/relationships/image" Target="../media/image230.png"/><Relationship Id="rId9" Type="http://schemas.openxmlformats.org/officeDocument/2006/relationships/image" Target="../media/image280.pn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2932468" y="3632033"/>
            <a:ext cx="8214852" cy="769441"/>
          </a:xfrm>
          <a:prstGeom prst="rect">
            <a:avLst/>
          </a:prstGeom>
        </p:spPr>
        <p:txBody>
          <a:bodyPr wrap="square">
            <a:spAutoFit/>
          </a:bodyPr>
          <a:lstStyle/>
          <a:p>
            <a:pPr algn="ctr"/>
            <a:r>
              <a:rPr lang="fr-FR"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Théorie de l'état de </a:t>
            </a:r>
            <a:r>
              <a:rPr lang="fr-FR" sz="4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déformations</a:t>
            </a:r>
            <a:endParaRPr lang="fr-FR"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Rectangle 4"/>
          <p:cNvSpPr/>
          <p:nvPr/>
        </p:nvSpPr>
        <p:spPr>
          <a:xfrm>
            <a:off x="828367" y="2875623"/>
            <a:ext cx="3102077" cy="646331"/>
          </a:xfrm>
          <a:prstGeom prst="rect">
            <a:avLst/>
          </a:prstGeom>
        </p:spPr>
        <p:txBody>
          <a:bodyPr wrap="square">
            <a:spAutoFit/>
          </a:bodyPr>
          <a:lstStyle/>
          <a:p>
            <a:pPr algn="ctr"/>
            <a:r>
              <a:rPr lang="fr-FR"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CHAPITRE III</a:t>
            </a:r>
            <a:endParaRPr lang="fr-FR"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9" name="Image 8"/>
          <p:cNvPicPr/>
          <p:nvPr/>
        </p:nvPicPr>
        <p:blipFill>
          <a:blip r:embed="rId3" cstate="print">
            <a:extLst>
              <a:ext uri="{28A0092B-C50C-407E-A947-70E740481C1C}">
                <a14:useLocalDpi xmlns:a14="http://schemas.microsoft.com/office/drawing/2010/main" val="0"/>
              </a:ext>
            </a:extLst>
          </a:blip>
          <a:stretch>
            <a:fillRect/>
          </a:stretch>
        </p:blipFill>
        <p:spPr>
          <a:xfrm>
            <a:off x="1005347" y="144759"/>
            <a:ext cx="1057531" cy="1020363"/>
          </a:xfrm>
          <a:prstGeom prst="rect">
            <a:avLst/>
          </a:prstGeom>
        </p:spPr>
      </p:pic>
      <p:pic>
        <p:nvPicPr>
          <p:cNvPr id="10" name="Image 9"/>
          <p:cNvPicPr/>
          <p:nvPr/>
        </p:nvPicPr>
        <p:blipFill>
          <a:blip r:embed="rId3" cstate="print">
            <a:extLst>
              <a:ext uri="{28A0092B-C50C-407E-A947-70E740481C1C}">
                <a14:useLocalDpi xmlns:a14="http://schemas.microsoft.com/office/drawing/2010/main" val="0"/>
              </a:ext>
            </a:extLst>
          </a:blip>
          <a:stretch>
            <a:fillRect/>
          </a:stretch>
        </p:blipFill>
        <p:spPr>
          <a:xfrm>
            <a:off x="10817941" y="144758"/>
            <a:ext cx="1057531" cy="1020363"/>
          </a:xfrm>
          <a:prstGeom prst="rect">
            <a:avLst/>
          </a:prstGeom>
        </p:spPr>
      </p:pic>
      <p:sp>
        <p:nvSpPr>
          <p:cNvPr id="7" name="Rectangle 6"/>
          <p:cNvSpPr/>
          <p:nvPr/>
        </p:nvSpPr>
        <p:spPr>
          <a:xfrm>
            <a:off x="3392409" y="0"/>
            <a:ext cx="6096000" cy="923330"/>
          </a:xfrm>
          <a:prstGeom prst="rect">
            <a:avLst/>
          </a:prstGeom>
        </p:spPr>
        <p:txBody>
          <a:bodyPr>
            <a:spAutoFit/>
          </a:bodyPr>
          <a:lstStyle/>
          <a:p>
            <a:pPr algn="ctr">
              <a:spcAft>
                <a:spcPts val="0"/>
              </a:spcAft>
              <a:tabLst>
                <a:tab pos="2637155" algn="ctr"/>
                <a:tab pos="5274310" algn="r"/>
              </a:tabLst>
            </a:pPr>
            <a:r>
              <a:rPr lang="fr-FR" dirty="0">
                <a:latin typeface="Calibri" panose="020F0502020204030204" pitchFamily="34" charset="0"/>
                <a:ea typeface="Calibri" panose="020F0502020204030204" pitchFamily="34" charset="0"/>
                <a:cs typeface="Arial" panose="020B0604020202020204" pitchFamily="34" charset="0"/>
              </a:rPr>
              <a:t>République algérienne démocratique et populaire</a:t>
            </a:r>
          </a:p>
          <a:p>
            <a:pPr algn="ctr">
              <a:spcAft>
                <a:spcPts val="0"/>
              </a:spcAft>
              <a:tabLst>
                <a:tab pos="2637155" algn="ctr"/>
                <a:tab pos="5274310" algn="r"/>
              </a:tabLst>
            </a:pPr>
            <a:r>
              <a:rPr lang="fr-FR" dirty="0">
                <a:latin typeface="Calibri" panose="020F0502020204030204" pitchFamily="34" charset="0"/>
                <a:ea typeface="Calibri" panose="020F0502020204030204" pitchFamily="34" charset="0"/>
                <a:cs typeface="Arial" panose="020B0604020202020204" pitchFamily="34" charset="0"/>
              </a:rPr>
              <a:t>Ministère de l'enseignement supérieur</a:t>
            </a:r>
          </a:p>
          <a:p>
            <a:pPr algn="ctr">
              <a:spcAft>
                <a:spcPts val="0"/>
              </a:spcAft>
              <a:tabLst>
                <a:tab pos="2637155" algn="ctr"/>
                <a:tab pos="5274310" algn="r"/>
                <a:tab pos="2637155" algn="ctr"/>
              </a:tabLst>
            </a:pPr>
            <a:r>
              <a:rPr lang="fr-FR" dirty="0">
                <a:latin typeface="Calibri" panose="020F0502020204030204" pitchFamily="34" charset="0"/>
                <a:ea typeface="Calibri" panose="020F0502020204030204" pitchFamily="34" charset="0"/>
                <a:cs typeface="Arial" panose="020B0604020202020204" pitchFamily="34" charset="0"/>
              </a:rPr>
              <a:t>Université de </a:t>
            </a:r>
            <a:r>
              <a:rPr lang="fr-FR" dirty="0" err="1">
                <a:latin typeface="Calibri" panose="020F0502020204030204" pitchFamily="34" charset="0"/>
                <a:ea typeface="Calibri" panose="020F0502020204030204" pitchFamily="34" charset="0"/>
                <a:cs typeface="Arial" panose="020B0604020202020204" pitchFamily="34" charset="0"/>
              </a:rPr>
              <a:t>Abdelhafid</a:t>
            </a:r>
            <a:r>
              <a:rPr lang="fr-FR" dirty="0">
                <a:latin typeface="Calibri" panose="020F0502020204030204" pitchFamily="34" charset="0"/>
                <a:ea typeface="Calibri" panose="020F0502020204030204" pitchFamily="34" charset="0"/>
                <a:cs typeface="Arial" panose="020B0604020202020204" pitchFamily="34" charset="0"/>
              </a:rPr>
              <a:t> </a:t>
            </a:r>
            <a:r>
              <a:rPr lang="fr-FR" dirty="0" err="1">
                <a:latin typeface="Calibri" panose="020F0502020204030204" pitchFamily="34" charset="0"/>
                <a:ea typeface="Calibri" panose="020F0502020204030204" pitchFamily="34" charset="0"/>
                <a:cs typeface="Arial" panose="020B0604020202020204" pitchFamily="34" charset="0"/>
              </a:rPr>
              <a:t>Boussouf</a:t>
            </a:r>
            <a:r>
              <a:rPr lang="fr-FR" dirty="0">
                <a:latin typeface="Calibri" panose="020F0502020204030204" pitchFamily="34" charset="0"/>
                <a:ea typeface="Calibri" panose="020F0502020204030204" pitchFamily="34" charset="0"/>
                <a:cs typeface="Arial" panose="020B0604020202020204" pitchFamily="34" charset="0"/>
              </a:rPr>
              <a:t>-Mila</a:t>
            </a:r>
          </a:p>
        </p:txBody>
      </p:sp>
      <p:sp>
        <p:nvSpPr>
          <p:cNvPr id="8" name="Rectangle 7"/>
          <p:cNvSpPr/>
          <p:nvPr/>
        </p:nvSpPr>
        <p:spPr>
          <a:xfrm>
            <a:off x="1005347" y="1324830"/>
            <a:ext cx="10574593" cy="981423"/>
          </a:xfrm>
          <a:prstGeom prst="rect">
            <a:avLst/>
          </a:prstGeom>
        </p:spPr>
        <p:txBody>
          <a:bodyPr wrap="square">
            <a:spAutoFit/>
          </a:bodyPr>
          <a:lstStyle/>
          <a:p>
            <a:pPr>
              <a:lnSpc>
                <a:spcPct val="107000"/>
              </a:lnSpc>
              <a:spcAft>
                <a:spcPts val="0"/>
              </a:spcAft>
              <a:tabLst>
                <a:tab pos="1981200" algn="l"/>
                <a:tab pos="4048125" algn="l"/>
              </a:tabLst>
            </a:pPr>
            <a:r>
              <a:rPr lang="fr-FR" i="1" dirty="0">
                <a:latin typeface="Calibri" panose="020F0502020204030204" pitchFamily="34" charset="0"/>
                <a:ea typeface="Calibri" panose="020F0502020204030204" pitchFamily="34" charset="0"/>
                <a:cs typeface="Arial" panose="020B0604020202020204" pitchFamily="34" charset="0"/>
              </a:rPr>
              <a:t>Faculté de sciences et Technologies</a:t>
            </a:r>
            <a:endParaRPr lang="fr-FR"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tabLst>
                <a:tab pos="1981200" algn="l"/>
              </a:tabLst>
            </a:pPr>
            <a:r>
              <a:rPr lang="fr-FR" i="1" dirty="0">
                <a:latin typeface="Calibri" panose="020F0502020204030204" pitchFamily="34" charset="0"/>
                <a:ea typeface="Calibri" panose="020F0502020204030204" pitchFamily="34" charset="0"/>
                <a:cs typeface="Arial" panose="020B0604020202020204" pitchFamily="34" charset="0"/>
              </a:rPr>
              <a:t>Département de sciences et techniques	 				</a:t>
            </a:r>
            <a:r>
              <a:rPr lang="fr-FR" i="1">
                <a:latin typeface="Calibri" panose="020F0502020204030204" pitchFamily="34" charset="0"/>
                <a:ea typeface="Calibri" panose="020F0502020204030204" pitchFamily="34" charset="0"/>
                <a:cs typeface="Arial" panose="020B0604020202020204" pitchFamily="34" charset="0"/>
              </a:rPr>
              <a:t>	</a:t>
            </a:r>
            <a:r>
              <a:rPr lang="fr-FR" i="1" smtClean="0">
                <a:latin typeface="Calibri" panose="020F0502020204030204" pitchFamily="34" charset="0"/>
                <a:ea typeface="Calibri" panose="020F0502020204030204" pitchFamily="34" charset="0"/>
                <a:cs typeface="Arial" panose="020B0604020202020204" pitchFamily="34" charset="0"/>
              </a:rPr>
              <a:t>Présenté </a:t>
            </a:r>
            <a:r>
              <a:rPr lang="fr-FR" i="1" dirty="0">
                <a:latin typeface="Calibri" panose="020F0502020204030204" pitchFamily="34" charset="0"/>
                <a:ea typeface="Calibri" panose="020F0502020204030204" pitchFamily="34" charset="0"/>
                <a:cs typeface="Arial" panose="020B0604020202020204" pitchFamily="34" charset="0"/>
              </a:rPr>
              <a:t>par :</a:t>
            </a:r>
            <a:endParaRPr lang="fr-FR"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tabLst>
                <a:tab pos="1981200" algn="l"/>
              </a:tabLst>
            </a:pPr>
            <a:r>
              <a:rPr lang="fr-FR" i="1" dirty="0">
                <a:latin typeface="Calibri" panose="020F0502020204030204" pitchFamily="34" charset="0"/>
                <a:ea typeface="Calibri" panose="020F0502020204030204" pitchFamily="34" charset="0"/>
                <a:cs typeface="Arial" panose="020B0604020202020204" pitchFamily="34" charset="0"/>
              </a:rPr>
              <a:t>1er année Master-structures                                                                                                         Dr. BELGHIAT </a:t>
            </a:r>
            <a:r>
              <a:rPr lang="fr-FR" i="1" dirty="0" err="1">
                <a:latin typeface="Calibri" panose="020F0502020204030204" pitchFamily="34" charset="0"/>
                <a:ea typeface="Calibri" panose="020F0502020204030204" pitchFamily="34" charset="0"/>
                <a:cs typeface="Arial" panose="020B0604020202020204" pitchFamily="34" charset="0"/>
              </a:rPr>
              <a:t>Choayb</a:t>
            </a:r>
            <a:endParaRPr lang="fr-FR" dirty="0">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p:cNvSpPr/>
          <p:nvPr/>
        </p:nvSpPr>
        <p:spPr>
          <a:xfrm>
            <a:off x="4906591" y="5987534"/>
            <a:ext cx="3067635" cy="369332"/>
          </a:xfrm>
          <a:prstGeom prst="rect">
            <a:avLst/>
          </a:prstGeom>
        </p:spPr>
        <p:txBody>
          <a:bodyPr wrap="none">
            <a:spAutoFit/>
          </a:bodyPr>
          <a:lstStyle/>
          <a:p>
            <a:pPr algn="ctr">
              <a:spcAft>
                <a:spcPts val="0"/>
              </a:spcAft>
              <a:tabLst>
                <a:tab pos="2637155" algn="ctr"/>
                <a:tab pos="5274310" algn="r"/>
              </a:tabLst>
            </a:pPr>
            <a:r>
              <a:rPr lang="fr-FR" dirty="0">
                <a:latin typeface="Calibri" panose="020F0502020204030204" pitchFamily="34" charset="0"/>
                <a:ea typeface="Calibri" panose="020F0502020204030204" pitchFamily="34" charset="0"/>
                <a:cs typeface="Arial" panose="020B0604020202020204" pitchFamily="34" charset="0"/>
              </a:rPr>
              <a:t>Année universitaire 2019-2020</a:t>
            </a:r>
          </a:p>
        </p:txBody>
      </p:sp>
    </p:spTree>
    <p:extLst>
      <p:ext uri="{BB962C8B-B14F-4D97-AF65-F5344CB8AC3E}">
        <p14:creationId xmlns:p14="http://schemas.microsoft.com/office/powerpoint/2010/main" val="4151784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103239" y="339213"/>
            <a:ext cx="923330" cy="4911212"/>
          </a:xfrm>
          <a:prstGeom prst="rect">
            <a:avLst/>
          </a:prstGeom>
        </p:spPr>
        <p:txBody>
          <a:bodyPr vert="vert270" wrap="square">
            <a:spAutoFit/>
          </a:bodyPr>
          <a:lstStyle/>
          <a:p>
            <a:r>
              <a:rPr lang="fr-FR" sz="2400" b="1" u="sng" dirty="0" smtClean="0">
                <a:solidFill>
                  <a:schemeClr val="bg1"/>
                </a:solidFill>
                <a:effectLst>
                  <a:outerShdw blurRad="38100" dist="38100" dir="2700000" algn="tl">
                    <a:srgbClr val="000000">
                      <a:alpha val="43137"/>
                    </a:srgbClr>
                  </a:outerShdw>
                </a:effectLst>
              </a:rPr>
              <a:t>Relation du tenseur de déformation </a:t>
            </a:r>
          </a:p>
          <a:p>
            <a:r>
              <a:rPr lang="fr-FR" sz="2400" b="1" u="sng" dirty="0" smtClean="0">
                <a:solidFill>
                  <a:schemeClr val="bg1"/>
                </a:solidFill>
                <a:effectLst>
                  <a:outerShdw blurRad="38100" dist="38100" dir="2700000" algn="tl">
                    <a:srgbClr val="000000">
                      <a:alpha val="43137"/>
                    </a:srgbClr>
                  </a:outerShdw>
                </a:effectLst>
              </a:rPr>
              <a:t>avec le gradient du déplacement.</a:t>
            </a:r>
            <a:endParaRPr lang="fr-FR" sz="2400" b="1" u="sng" dirty="0">
              <a:solidFill>
                <a:schemeClr val="bg1"/>
              </a:solidFill>
              <a:effectLst>
                <a:outerShdw blurRad="38100" dist="38100" dir="2700000" algn="tl">
                  <a:srgbClr val="000000">
                    <a:alpha val="43137"/>
                  </a:srgbClr>
                </a:outerShdw>
              </a:effectLst>
            </a:endParaRPr>
          </a:p>
        </p:txBody>
      </p:sp>
      <p:sp>
        <p:nvSpPr>
          <p:cNvPr id="10" name="Rectangle à coins arrondis 9"/>
          <p:cNvSpPr/>
          <p:nvPr/>
        </p:nvSpPr>
        <p:spPr>
          <a:xfrm>
            <a:off x="985001" y="218277"/>
            <a:ext cx="11014493" cy="6471281"/>
          </a:xfrm>
          <a:prstGeom prst="roundRect">
            <a:avLst>
              <a:gd name="adj" fmla="val 97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164747" y="428389"/>
            <a:ext cx="9505467"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Comme évoquer </a:t>
            </a:r>
            <a:r>
              <a:rPr lang="fr-FR" dirty="0" smtClean="0">
                <a:effectLst>
                  <a:outerShdw blurRad="38100" dist="38100" dir="2700000" algn="tl">
                    <a:srgbClr val="000000">
                      <a:alpha val="43137"/>
                    </a:srgbClr>
                  </a:outerShdw>
                </a:effectLst>
              </a:rPr>
              <a:t>précédemment, </a:t>
            </a:r>
            <a:r>
              <a:rPr lang="fr-FR" dirty="0">
                <a:effectLst>
                  <a:outerShdw blurRad="38100" dist="38100" dir="2700000" algn="tl">
                    <a:srgbClr val="000000">
                      <a:alpha val="43137"/>
                    </a:srgbClr>
                  </a:outerShdw>
                </a:effectLst>
              </a:rPr>
              <a:t>le tenseur de déformation de Green-Lagrange </a:t>
            </a:r>
            <a:r>
              <a:rPr lang="fr-FR" dirty="0" smtClean="0">
                <a:effectLst>
                  <a:outerShdw blurRad="38100" dist="38100" dir="2700000" algn="tl">
                    <a:srgbClr val="000000">
                      <a:alpha val="43137"/>
                    </a:srgbClr>
                  </a:outerShdw>
                </a:effectLst>
              </a:rPr>
              <a:t>est donné par :</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1" name="Rectangle 10"/>
              <p:cNvSpPr/>
              <p:nvPr/>
            </p:nvSpPr>
            <p:spPr>
              <a:xfrm>
                <a:off x="5495707" y="736902"/>
                <a:ext cx="1873526"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𝐸</m:t>
                      </m:r>
                      <m:r>
                        <a:rPr lang="fr-FR" i="1" dirty="0" smtClean="0">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d>
                        <m:dPr>
                          <m:ctrlPr>
                            <a:rPr lang="fr-FR" i="1" dirty="0">
                              <a:effectLst>
                                <a:outerShdw blurRad="38100" dist="38100" dir="2700000" algn="tl">
                                  <a:srgbClr val="000000">
                                    <a:alpha val="43137"/>
                                  </a:srgbClr>
                                </a:outerShdw>
                              </a:effectLst>
                              <a:latin typeface="Cambria Math" panose="02040503050406030204" pitchFamily="18" charset="0"/>
                            </a:rPr>
                          </m:ctrlPr>
                        </m:dPr>
                        <m:e>
                          <m:sSup>
                            <m:sSupPr>
                              <m:ctrlPr>
                                <a:rPr lang="fr-FR" i="1" dirty="0">
                                  <a:effectLst>
                                    <a:outerShdw blurRad="38100" dist="38100" dir="2700000" algn="tl">
                                      <a:srgbClr val="000000">
                                        <a:alpha val="43137"/>
                                      </a:srgbClr>
                                    </a:outerShdw>
                                  </a:effectLst>
                                  <a:latin typeface="Cambria Math" panose="02040503050406030204" pitchFamily="18" charset="0"/>
                                </a:rPr>
                              </m:ctrlPr>
                            </m:sSupPr>
                            <m:e>
                              <m:r>
                                <a:rPr lang="fr-FR" i="1" dirty="0">
                                  <a:effectLst>
                                    <a:outerShdw blurRad="38100" dist="38100" dir="2700000" algn="tl">
                                      <a:srgbClr val="000000">
                                        <a:alpha val="43137"/>
                                      </a:srgbClr>
                                    </a:outerShdw>
                                  </a:effectLst>
                                  <a:latin typeface="Cambria Math" panose="02040503050406030204" pitchFamily="18" charset="0"/>
                                </a:rPr>
                                <m:t>𝐹</m:t>
                              </m:r>
                            </m:e>
                            <m:sup>
                              <m:r>
                                <a:rPr lang="fr-FR" b="0" i="1" dirty="0" smtClean="0">
                                  <a:effectLst>
                                    <a:outerShdw blurRad="38100" dist="38100" dir="2700000" algn="tl">
                                      <a:srgbClr val="000000">
                                        <a:alpha val="43137"/>
                                      </a:srgbClr>
                                    </a:outerShdw>
                                  </a:effectLst>
                                  <a:latin typeface="Cambria Math" panose="02040503050406030204" pitchFamily="18" charset="0"/>
                                </a:rPr>
                                <m:t>𝑇</m:t>
                              </m:r>
                            </m:sup>
                          </m:sSup>
                          <m:r>
                            <a:rPr lang="fr-FR" i="1" dirty="0">
                              <a:effectLst>
                                <a:outerShdw blurRad="38100" dist="38100" dir="2700000" algn="tl">
                                  <a:srgbClr val="000000">
                                    <a:alpha val="43137"/>
                                  </a:srgbClr>
                                </a:outerShdw>
                              </a:effectLst>
                              <a:latin typeface="Cambria Math" panose="02040503050406030204" pitchFamily="18" charset="0"/>
                            </a:rPr>
                            <m:t>𝐹</m:t>
                          </m:r>
                          <m:r>
                            <a:rPr lang="fr-FR" i="1" dirty="0">
                              <a:effectLst>
                                <a:outerShdw blurRad="38100" dist="38100" dir="2700000" algn="tl">
                                  <a:srgbClr val="000000">
                                    <a:alpha val="43137"/>
                                  </a:srgbClr>
                                </a:outerShdw>
                              </a:effectLst>
                              <a:latin typeface="Cambria Math" panose="02040503050406030204" pitchFamily="18" charset="0"/>
                            </a:rPr>
                            <m:t>−</m:t>
                          </m:r>
                          <m:r>
                            <a:rPr lang="fr-FR" i="1" dirty="0">
                              <a:effectLst>
                                <a:outerShdw blurRad="38100" dist="38100" dir="2700000" algn="tl">
                                  <a:srgbClr val="000000">
                                    <a:alpha val="43137"/>
                                  </a:srgbClr>
                                </a:outerShdw>
                              </a:effectLst>
                              <a:latin typeface="Cambria Math" panose="02040503050406030204" pitchFamily="18" charset="0"/>
                            </a:rPr>
                            <m:t>1</m:t>
                          </m:r>
                        </m:e>
                      </m:d>
                    </m:oMath>
                  </m:oMathPara>
                </a14:m>
                <a:endParaRPr lang="fr-FR" dirty="0"/>
              </a:p>
            </p:txBody>
          </p:sp>
        </mc:Choice>
        <mc:Fallback xmlns="">
          <p:sp>
            <p:nvSpPr>
              <p:cNvPr id="11" name="Rectangle 10"/>
              <p:cNvSpPr>
                <a:spLocks noRot="1" noChangeAspect="1" noMove="1" noResize="1" noEditPoints="1" noAdjustHandles="1" noChangeArrowheads="1" noChangeShapeType="1" noTextEdit="1"/>
              </p:cNvSpPr>
              <p:nvPr/>
            </p:nvSpPr>
            <p:spPr>
              <a:xfrm>
                <a:off x="5495707" y="736902"/>
                <a:ext cx="1873526" cy="610936"/>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8331798" y="1263655"/>
                <a:ext cx="3122265" cy="563616"/>
              </a:xfrm>
              <a:prstGeom prst="rect">
                <a:avLst/>
              </a:prstGeom>
            </p:spPr>
            <p:txBody>
              <a:bodyPr wrap="none">
                <a:spAutoFit/>
              </a:bodyPr>
              <a:lstStyle/>
              <a:p>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𝐽</m:t>
                        </m:r>
                      </m:e>
                      <m:sub>
                        <m:r>
                          <a:rPr lang="fr-FR" i="1">
                            <a:effectLst>
                              <a:outerShdw blurRad="38100" dist="38100" dir="2700000" algn="tl">
                                <a:srgbClr val="000000">
                                  <a:alpha val="43137"/>
                                </a:srgbClr>
                              </a:outerShdw>
                            </a:effectLst>
                            <a:latin typeface="Cambria Math" panose="02040503050406030204" pitchFamily="18" charset="0"/>
                          </a:rPr>
                          <m:t>𝑖𝑗</m:t>
                        </m:r>
                      </m:sub>
                    </m:sSub>
                  </m:oMath>
                </a14:m>
                <a:r>
                  <a:rPr lang="fr-FR" i="1" dirty="0">
                    <a:effectLst>
                      <a:outerShdw blurRad="38100" dist="38100" dir="2700000" algn="tl">
                        <a:srgbClr val="000000">
                          <a:alpha val="43137"/>
                        </a:srgbClr>
                      </a:outerShdw>
                    </a:effectLst>
                    <a:latin typeface="Cambria Math" panose="02040503050406030204" pitchFamily="18" charset="0"/>
                  </a:rPr>
                  <a:t> = </a:t>
                </a:r>
                <a14:m>
                  <m:oMath xmlns:m="http://schemas.openxmlformats.org/officeDocument/2006/math">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𝑗</m:t>
                            </m:r>
                          </m:sub>
                        </m:sSub>
                      </m:den>
                    </m:f>
                  </m:oMath>
                </a14:m>
                <a:r>
                  <a:rPr lang="fr-FR" i="1" dirty="0">
                    <a:effectLst>
                      <a:outerShdw blurRad="38100" dist="38100" dir="2700000" algn="tl">
                        <a:srgbClr val="000000">
                          <a:alpha val="43137"/>
                        </a:srgbClr>
                      </a:outerShdw>
                    </a:effectLst>
                    <a:latin typeface="Cambria Math" panose="02040503050406030204" pitchFamily="18" charset="0"/>
                  </a:rPr>
                  <a:t> =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rPr>
                      <m:t>𝐹</m:t>
                    </m:r>
                  </m:oMath>
                </a14:m>
                <a:r>
                  <a:rPr lang="fr-FR" i="1" dirty="0">
                    <a:effectLst>
                      <a:outerShdw blurRad="38100" dist="38100" dir="2700000" algn="tl">
                        <a:srgbClr val="000000">
                          <a:alpha val="43137"/>
                        </a:srgbClr>
                      </a:outerShdw>
                    </a:effectLst>
                    <a:latin typeface="Cambria Math" panose="02040503050406030204" pitchFamily="18" charset="0"/>
                  </a:rPr>
                  <a:t> </a:t>
                </a:r>
                <a:r>
                  <a:rPr lang="fr-FR" i="1" dirty="0" smtClean="0">
                    <a:effectLst>
                      <a:outerShdw blurRad="38100" dist="38100" dir="2700000" algn="tl">
                        <a:srgbClr val="000000">
                          <a:alpha val="43137"/>
                        </a:srgbClr>
                      </a:outerShdw>
                    </a:effectLst>
                    <a:latin typeface="Cambria Math" panose="02040503050406030204" pitchFamily="18" charset="0"/>
                  </a:rPr>
                  <a:t>– </a:t>
                </a:r>
                <a:r>
                  <a:rPr lang="fr-FR" dirty="0" smtClean="0">
                    <a:effectLst>
                      <a:outerShdw blurRad="38100" dist="38100" dir="2700000" algn="tl">
                        <a:srgbClr val="000000">
                          <a:alpha val="43137"/>
                        </a:srgbClr>
                      </a:outerShdw>
                    </a:effectLst>
                    <a:latin typeface="Cambria Math" panose="02040503050406030204" pitchFamily="18" charset="0"/>
                  </a:rPr>
                  <a:t>1</a:t>
                </a:r>
                <a:r>
                  <a:rPr lang="fr-FR" i="1" dirty="0" smtClean="0">
                    <a:effectLst>
                      <a:outerShdw blurRad="38100" dist="38100" dir="2700000" algn="tl">
                        <a:srgbClr val="000000">
                          <a:alpha val="43137"/>
                        </a:srgbClr>
                      </a:outerShdw>
                    </a:effectLst>
                    <a:latin typeface="Cambria Math" panose="02040503050406030204" pitchFamily="18" charset="0"/>
                  </a:rPr>
                  <a:t> ⇔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rPr>
                      <m:t>𝐹</m:t>
                    </m:r>
                    <m:r>
                      <a:rPr lang="fr-FR" i="1" dirty="0">
                        <a:effectLst>
                          <a:outerShdw blurRad="38100" dist="38100" dir="2700000" algn="tl">
                            <a:srgbClr val="000000">
                              <a:alpha val="43137"/>
                            </a:srgbClr>
                          </a:outerShdw>
                        </a:effectLst>
                        <a:latin typeface="Cambria Math" panose="02040503050406030204" pitchFamily="18" charset="0"/>
                      </a:rPr>
                      <m:t> </m:t>
                    </m:r>
                  </m:oMath>
                </a14:m>
                <a:r>
                  <a:rPr lang="fr-FR" dirty="0" smtClean="0">
                    <a:effectLst>
                      <a:outerShdw blurRad="38100" dist="38100" dir="2700000" algn="tl">
                        <a:srgbClr val="000000">
                          <a:alpha val="43137"/>
                        </a:srgbClr>
                      </a:outerShdw>
                    </a:effectLst>
                    <a:latin typeface="Cambria Math" panose="02040503050406030204" pitchFamily="18" charset="0"/>
                  </a:rPr>
                  <a:t> = 1+</a:t>
                </a:r>
                <a:r>
                  <a:rPr lang="fr-FR" dirty="0">
                    <a:effectLst>
                      <a:outerShdw blurRad="38100" dist="38100" dir="2700000" algn="tl">
                        <a:srgbClr val="000000">
                          <a:alpha val="43137"/>
                        </a:srgbClr>
                      </a:outerShdw>
                    </a:effectLst>
                  </a:rPr>
                  <a:t> </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rPr>
                      <m:t>𝐽</m:t>
                    </m:r>
                  </m:oMath>
                </a14:m>
                <a:r>
                  <a:rPr lang="fr-FR" i="1" dirty="0" smtClean="0">
                    <a:effectLst>
                      <a:outerShdw blurRad="38100" dist="38100" dir="2700000" algn="tl">
                        <a:srgbClr val="000000">
                          <a:alpha val="43137"/>
                        </a:srgbClr>
                      </a:outerShdw>
                    </a:effectLst>
                    <a:latin typeface="Cambria Math" panose="02040503050406030204" pitchFamily="18" charset="0"/>
                  </a:rPr>
                  <a:t> </a:t>
                </a:r>
                <a:endParaRPr lang="fr-FR" i="1" dirty="0">
                  <a:effectLst>
                    <a:outerShdw blurRad="38100" dist="38100" dir="2700000" algn="tl">
                      <a:srgbClr val="000000">
                        <a:alpha val="43137"/>
                      </a:srgbClr>
                    </a:outerShdw>
                  </a:effectLst>
                  <a:latin typeface="Cambria Math" panose="020405030504060302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8331798" y="1263655"/>
                <a:ext cx="3122265" cy="563616"/>
              </a:xfrm>
              <a:prstGeom prst="rect">
                <a:avLst/>
              </a:prstGeom>
              <a:blipFill>
                <a:blip r:embed="rId4"/>
                <a:stretch>
                  <a:fillRect l="-586" b="-860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446698" y="2596038"/>
                <a:ext cx="4924233"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𝐸</m:t>
                      </m:r>
                      <m:r>
                        <a:rPr lang="fr-FR" i="1" dirty="0" smtClean="0">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d>
                        <m:dPr>
                          <m:ctrlPr>
                            <a:rPr lang="fr-FR" i="1" dirty="0">
                              <a:effectLst>
                                <a:outerShdw blurRad="38100" dist="38100" dir="2700000" algn="tl">
                                  <a:srgbClr val="000000">
                                    <a:alpha val="43137"/>
                                  </a:srgbClr>
                                </a:outerShdw>
                              </a:effectLst>
                              <a:latin typeface="Cambria Math" panose="02040503050406030204" pitchFamily="18" charset="0"/>
                            </a:rPr>
                          </m:ctrlPr>
                        </m:dPr>
                        <m:e>
                          <m:sSup>
                            <m:sSupPr>
                              <m:ctrlPr>
                                <a:rPr lang="fr-FR" i="1" dirty="0">
                                  <a:effectLst>
                                    <a:outerShdw blurRad="38100" dist="38100" dir="2700000" algn="tl">
                                      <a:srgbClr val="000000">
                                        <a:alpha val="43137"/>
                                      </a:srgbClr>
                                    </a:outerShdw>
                                  </a:effectLst>
                                  <a:latin typeface="Cambria Math" panose="02040503050406030204" pitchFamily="18" charset="0"/>
                                </a:rPr>
                              </m:ctrlPr>
                            </m:sSupPr>
                            <m:e>
                              <m:r>
                                <a:rPr lang="fr-FR" b="0" i="1" dirty="0" smtClean="0">
                                  <a:effectLst>
                                    <a:outerShdw blurRad="38100" dist="38100" dir="2700000" algn="tl">
                                      <a:srgbClr val="000000">
                                        <a:alpha val="43137"/>
                                      </a:srgbClr>
                                    </a:outerShdw>
                                  </a:effectLst>
                                  <a:latin typeface="Cambria Math" panose="02040503050406030204" pitchFamily="18" charset="0"/>
                                </a:rPr>
                                <m:t>(</m:t>
                              </m:r>
                              <m:r>
                                <a:rPr lang="fr-FR" b="0" i="1" dirty="0" smtClean="0">
                                  <a:effectLst>
                                    <a:outerShdw blurRad="38100" dist="38100" dir="2700000" algn="tl">
                                      <a:srgbClr val="000000">
                                        <a:alpha val="43137"/>
                                      </a:srgbClr>
                                    </a:outerShdw>
                                  </a:effectLst>
                                  <a:latin typeface="Cambria Math" panose="02040503050406030204" pitchFamily="18" charset="0"/>
                                </a:rPr>
                                <m:t>1</m:t>
                              </m:r>
                              <m:r>
                                <a:rPr lang="fr-FR" b="0" i="1" dirty="0" smtClean="0">
                                  <a:effectLst>
                                    <a:outerShdw blurRad="38100" dist="38100" dir="2700000" algn="tl">
                                      <a:srgbClr val="000000">
                                        <a:alpha val="43137"/>
                                      </a:srgbClr>
                                    </a:outerShdw>
                                  </a:effectLst>
                                  <a:latin typeface="Cambria Math" panose="02040503050406030204" pitchFamily="18" charset="0"/>
                                </a:rPr>
                                <m:t>+</m:t>
                              </m:r>
                              <m:r>
                                <a:rPr lang="fr-FR" b="0" i="1" dirty="0" smtClean="0">
                                  <a:effectLst>
                                    <a:outerShdw blurRad="38100" dist="38100" dir="2700000" algn="tl">
                                      <a:srgbClr val="000000">
                                        <a:alpha val="43137"/>
                                      </a:srgbClr>
                                    </a:outerShdw>
                                  </a:effectLst>
                                  <a:latin typeface="Cambria Math" panose="02040503050406030204" pitchFamily="18" charset="0"/>
                                </a:rPr>
                                <m:t>𝐽</m:t>
                              </m:r>
                            </m:e>
                            <m:sup>
                              <m:r>
                                <a:rPr lang="fr-FR" b="0" i="1" dirty="0" smtClean="0">
                                  <a:effectLst>
                                    <a:outerShdw blurRad="38100" dist="38100" dir="2700000" algn="tl">
                                      <a:srgbClr val="000000">
                                        <a:alpha val="43137"/>
                                      </a:srgbClr>
                                    </a:outerShdw>
                                  </a:effectLst>
                                  <a:latin typeface="Cambria Math" panose="02040503050406030204" pitchFamily="18" charset="0"/>
                                </a:rPr>
                                <m:t>𝑇</m:t>
                              </m:r>
                            </m:sup>
                          </m:sSup>
                          <m:r>
                            <a:rPr lang="fr-FR" b="0" i="1" dirty="0" smtClean="0">
                              <a:effectLst>
                                <a:outerShdw blurRad="38100" dist="38100" dir="2700000" algn="tl">
                                  <a:srgbClr val="000000">
                                    <a:alpha val="43137"/>
                                  </a:srgbClr>
                                </a:outerShdw>
                              </a:effectLst>
                              <a:latin typeface="Cambria Math" panose="02040503050406030204" pitchFamily="18" charset="0"/>
                            </a:rPr>
                            <m:t>) (</m:t>
                          </m:r>
                          <m:r>
                            <a:rPr lang="fr-FR" b="0" i="1" dirty="0" smtClean="0">
                              <a:effectLst>
                                <a:outerShdw blurRad="38100" dist="38100" dir="2700000" algn="tl">
                                  <a:srgbClr val="000000">
                                    <a:alpha val="43137"/>
                                  </a:srgbClr>
                                </a:outerShdw>
                              </a:effectLst>
                              <a:latin typeface="Cambria Math" panose="02040503050406030204" pitchFamily="18" charset="0"/>
                            </a:rPr>
                            <m:t>1</m:t>
                          </m:r>
                          <m:r>
                            <a:rPr lang="fr-FR" b="0" i="1" dirty="0" smtClean="0">
                              <a:effectLst>
                                <a:outerShdw blurRad="38100" dist="38100" dir="2700000" algn="tl">
                                  <a:srgbClr val="000000">
                                    <a:alpha val="43137"/>
                                  </a:srgbClr>
                                </a:outerShdw>
                              </a:effectLst>
                              <a:latin typeface="Cambria Math" panose="02040503050406030204" pitchFamily="18" charset="0"/>
                            </a:rPr>
                            <m:t>+</m:t>
                          </m:r>
                          <m:r>
                            <a:rPr lang="fr-FR" b="0" i="1" dirty="0" smtClean="0">
                              <a:effectLst>
                                <a:outerShdw blurRad="38100" dist="38100" dir="2700000" algn="tl">
                                  <a:srgbClr val="000000">
                                    <a:alpha val="43137"/>
                                  </a:srgbClr>
                                </a:outerShdw>
                              </a:effectLst>
                              <a:latin typeface="Cambria Math" panose="02040503050406030204" pitchFamily="18" charset="0"/>
                            </a:rPr>
                            <m:t>𝐽</m:t>
                          </m:r>
                          <m:r>
                            <a:rPr lang="fr-FR" b="0" i="1" dirty="0" smtClean="0">
                              <a:effectLst>
                                <a:outerShdw blurRad="38100" dist="38100" dir="2700000" algn="tl">
                                  <a:srgbClr val="000000">
                                    <a:alpha val="43137"/>
                                  </a:srgbClr>
                                </a:outerShdw>
                              </a:effectLst>
                              <a:latin typeface="Cambria Math" panose="02040503050406030204" pitchFamily="18" charset="0"/>
                            </a:rPr>
                            <m:t>)−</m:t>
                          </m:r>
                          <m:r>
                            <a:rPr lang="fr-FR" i="1" dirty="0">
                              <a:effectLst>
                                <a:outerShdw blurRad="38100" dist="38100" dir="2700000" algn="tl">
                                  <a:srgbClr val="000000">
                                    <a:alpha val="43137"/>
                                  </a:srgbClr>
                                </a:outerShdw>
                              </a:effectLst>
                              <a:latin typeface="Cambria Math" panose="02040503050406030204" pitchFamily="18" charset="0"/>
                            </a:rPr>
                            <m:t>1</m:t>
                          </m:r>
                        </m:e>
                      </m:d>
                      <m:r>
                        <a:rPr lang="fr-FR" b="0" i="1" dirty="0" smtClean="0">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b="0" i="1" dirty="0" smtClean="0">
                              <a:effectLst>
                                <a:outerShdw blurRad="38100" dist="38100" dir="2700000" algn="tl">
                                  <a:srgbClr val="000000">
                                    <a:alpha val="43137"/>
                                  </a:srgbClr>
                                </a:outerShdw>
                              </a:effectLst>
                              <a:latin typeface="Cambria Math" panose="02040503050406030204" pitchFamily="18" charset="0"/>
                            </a:rPr>
                            <m:t>𝐽</m:t>
                          </m:r>
                          <m:r>
                            <a:rPr lang="fr-FR" b="0" i="1" dirty="0" smtClean="0">
                              <a:effectLst>
                                <a:outerShdw blurRad="38100" dist="38100" dir="2700000" algn="tl">
                                  <a:srgbClr val="000000">
                                    <a:alpha val="43137"/>
                                  </a:srgbClr>
                                </a:outerShdw>
                              </a:effectLst>
                              <a:latin typeface="Cambria Math" panose="02040503050406030204" pitchFamily="18" charset="0"/>
                            </a:rPr>
                            <m:t>+</m:t>
                          </m:r>
                          <m:sSup>
                            <m:sSupPr>
                              <m:ctrlPr>
                                <a:rPr lang="fr-FR" i="1" dirty="0">
                                  <a:effectLst>
                                    <a:outerShdw blurRad="38100" dist="38100" dir="2700000" algn="tl">
                                      <a:srgbClr val="000000">
                                        <a:alpha val="43137"/>
                                      </a:srgbClr>
                                    </a:outerShdw>
                                  </a:effectLst>
                                  <a:latin typeface="Cambria Math" panose="02040503050406030204" pitchFamily="18" charset="0"/>
                                </a:rPr>
                              </m:ctrlPr>
                            </m:sSupPr>
                            <m:e>
                              <m:r>
                                <a:rPr lang="fr-FR" b="0" i="1" dirty="0" smtClean="0">
                                  <a:effectLst>
                                    <a:outerShdw blurRad="38100" dist="38100" dir="2700000" algn="tl">
                                      <a:srgbClr val="000000">
                                        <a:alpha val="43137"/>
                                      </a:srgbClr>
                                    </a:outerShdw>
                                  </a:effectLst>
                                  <a:latin typeface="Cambria Math" panose="02040503050406030204" pitchFamily="18" charset="0"/>
                                </a:rPr>
                                <m:t>𝐽</m:t>
                              </m:r>
                            </m:e>
                            <m:sup>
                              <m:r>
                                <a:rPr lang="fr-FR" i="1" dirty="0">
                                  <a:effectLst>
                                    <a:outerShdw blurRad="38100" dist="38100" dir="2700000" algn="tl">
                                      <a:srgbClr val="000000">
                                        <a:alpha val="43137"/>
                                      </a:srgbClr>
                                    </a:outerShdw>
                                  </a:effectLst>
                                  <a:latin typeface="Cambria Math" panose="02040503050406030204" pitchFamily="18" charset="0"/>
                                </a:rPr>
                                <m:t>𝑇</m:t>
                              </m:r>
                            </m:sup>
                          </m:sSup>
                          <m:r>
                            <a:rPr lang="fr-FR" b="0" i="1" dirty="0" smtClean="0">
                              <a:effectLst>
                                <a:outerShdw blurRad="38100" dist="38100" dir="2700000" algn="tl">
                                  <a:srgbClr val="000000">
                                    <a:alpha val="43137"/>
                                  </a:srgbClr>
                                </a:outerShdw>
                              </a:effectLst>
                              <a:latin typeface="Cambria Math" panose="02040503050406030204" pitchFamily="18" charset="0"/>
                            </a:rPr>
                            <m:t>+</m:t>
                          </m:r>
                          <m:sSup>
                            <m:sSupPr>
                              <m:ctrlPr>
                                <a:rPr lang="fr-FR" i="1" dirty="0">
                                  <a:effectLst>
                                    <a:outerShdw blurRad="38100" dist="38100" dir="2700000" algn="tl">
                                      <a:srgbClr val="000000">
                                        <a:alpha val="43137"/>
                                      </a:srgbClr>
                                    </a:outerShdw>
                                  </a:effectLst>
                                  <a:latin typeface="Cambria Math" panose="02040503050406030204" pitchFamily="18" charset="0"/>
                                </a:rPr>
                              </m:ctrlPr>
                            </m:sSupPr>
                            <m:e>
                              <m:r>
                                <a:rPr lang="fr-FR" i="1" dirty="0">
                                  <a:effectLst>
                                    <a:outerShdw blurRad="38100" dist="38100" dir="2700000" algn="tl">
                                      <a:srgbClr val="000000">
                                        <a:alpha val="43137"/>
                                      </a:srgbClr>
                                    </a:outerShdw>
                                  </a:effectLst>
                                  <a:latin typeface="Cambria Math" panose="02040503050406030204" pitchFamily="18" charset="0"/>
                                </a:rPr>
                                <m:t>𝐽</m:t>
                              </m:r>
                            </m:e>
                            <m:sup>
                              <m:r>
                                <a:rPr lang="fr-FR" i="1" dirty="0">
                                  <a:effectLst>
                                    <a:outerShdw blurRad="38100" dist="38100" dir="2700000" algn="tl">
                                      <a:srgbClr val="000000">
                                        <a:alpha val="43137"/>
                                      </a:srgbClr>
                                    </a:outerShdw>
                                  </a:effectLst>
                                  <a:latin typeface="Cambria Math" panose="02040503050406030204" pitchFamily="18" charset="0"/>
                                </a:rPr>
                                <m:t>𝑇</m:t>
                              </m:r>
                            </m:sup>
                          </m:sSup>
                          <m:r>
                            <a:rPr lang="fr-FR" i="1" dirty="0">
                              <a:effectLst>
                                <a:outerShdw blurRad="38100" dist="38100" dir="2700000" algn="tl">
                                  <a:srgbClr val="000000">
                                    <a:alpha val="43137"/>
                                  </a:srgbClr>
                                </a:outerShdw>
                              </a:effectLst>
                              <a:latin typeface="Cambria Math" panose="02040503050406030204" pitchFamily="18" charset="0"/>
                            </a:rPr>
                            <m:t>.</m:t>
                          </m:r>
                          <m:r>
                            <a:rPr lang="fr-FR" i="1" dirty="0">
                              <a:effectLst>
                                <a:outerShdw blurRad="38100" dist="38100" dir="2700000" algn="tl">
                                  <a:srgbClr val="000000">
                                    <a:alpha val="43137"/>
                                  </a:srgbClr>
                                </a:outerShdw>
                              </a:effectLst>
                              <a:latin typeface="Cambria Math" panose="02040503050406030204" pitchFamily="18" charset="0"/>
                            </a:rPr>
                            <m:t>𝐽</m:t>
                          </m:r>
                        </m:e>
                      </m:d>
                    </m:oMath>
                  </m:oMathPara>
                </a14:m>
                <a:endParaRPr lang="fr-FR" dirty="0"/>
              </a:p>
            </p:txBody>
          </p:sp>
        </mc:Choice>
        <mc:Fallback xmlns="">
          <p:sp>
            <p:nvSpPr>
              <p:cNvPr id="13" name="Rectangle 12"/>
              <p:cNvSpPr>
                <a:spLocks noRot="1" noChangeAspect="1" noMove="1" noResize="1" noEditPoints="1" noAdjustHandles="1" noChangeArrowheads="1" noChangeShapeType="1" noTextEdit="1"/>
              </p:cNvSpPr>
              <p:nvPr/>
            </p:nvSpPr>
            <p:spPr>
              <a:xfrm>
                <a:off x="1446698" y="2596038"/>
                <a:ext cx="4924233" cy="610936"/>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470578" y="2538203"/>
                <a:ext cx="3485185" cy="7206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𝐸</m:t>
                          </m:r>
                        </m:e>
                        <m:sub>
                          <m:r>
                            <a:rPr lang="fr-FR" i="1">
                              <a:effectLst>
                                <a:outerShdw blurRad="38100" dist="38100" dir="2700000" algn="tl">
                                  <a:srgbClr val="000000">
                                    <a:alpha val="43137"/>
                                  </a:srgbClr>
                                </a:outerShdw>
                              </a:effectLst>
                              <a:latin typeface="Cambria Math" panose="02040503050406030204" pitchFamily="18" charset="0"/>
                            </a:rPr>
                            <m:t>𝑖𝑗</m:t>
                          </m:r>
                        </m:sub>
                      </m:sSub>
                      <m:r>
                        <a:rPr lang="fr-FR" i="1" dirty="0" smtClean="0">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d>
                        <m:dPr>
                          <m:ctrlPr>
                            <a:rPr lang="fr-FR" i="1" dirty="0">
                              <a:effectLst>
                                <a:outerShdw blurRad="38100" dist="38100" dir="2700000" algn="tl">
                                  <a:srgbClr val="000000">
                                    <a:alpha val="43137"/>
                                  </a:srgbClr>
                                </a:outerShdw>
                              </a:effectLst>
                              <a:latin typeface="Cambria Math" panose="02040503050406030204" pitchFamily="18" charset="0"/>
                            </a:rPr>
                          </m:ctrlPr>
                        </m:dPr>
                        <m:e>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𝑗</m:t>
                                  </m:r>
                                </m:sub>
                              </m:sSub>
                            </m:den>
                          </m:f>
                          <m:r>
                            <a:rPr lang="fr-FR" b="0" i="1" dirty="0" smtClean="0">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𝑗</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den>
                          </m:f>
                          <m:r>
                            <a:rPr lang="fr-FR" b="0" i="1" dirty="0" smtClean="0">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𝑘</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𝑖</m:t>
                                  </m:r>
                                </m:sub>
                              </m:sSub>
                            </m:den>
                          </m:f>
                          <m:r>
                            <a:rPr lang="fr-FR" i="1" dirty="0">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rPr>
                                    <m:t>𝑘</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𝑗</m:t>
                                  </m:r>
                                </m:sub>
                              </m:sSub>
                            </m:den>
                          </m:f>
                        </m:e>
                      </m:d>
                    </m:oMath>
                  </m:oMathPara>
                </a14:m>
                <a:endParaRPr lang="fr-FR" dirty="0"/>
              </a:p>
            </p:txBody>
          </p:sp>
        </mc:Choice>
        <mc:Fallback xmlns="">
          <p:sp>
            <p:nvSpPr>
              <p:cNvPr id="14" name="Rectangle 13"/>
              <p:cNvSpPr>
                <a:spLocks noRot="1" noChangeAspect="1" noMove="1" noResize="1" noEditPoints="1" noAdjustHandles="1" noChangeArrowheads="1" noChangeShapeType="1" noTextEdit="1"/>
              </p:cNvSpPr>
              <p:nvPr/>
            </p:nvSpPr>
            <p:spPr>
              <a:xfrm>
                <a:off x="7470578" y="2538203"/>
                <a:ext cx="3485185" cy="720647"/>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164750" y="1365175"/>
                <a:ext cx="7385691" cy="391646"/>
              </a:xfrm>
              <a:prstGeom prst="rect">
                <a:avLst/>
              </a:prstGeom>
            </p:spPr>
            <p:txBody>
              <a:bodyPr wrap="square">
                <a:spAutoFit/>
              </a:bodyPr>
              <a:lstStyle/>
              <a:p>
                <a:r>
                  <a:rPr lang="fr-FR" dirty="0" smtClean="0">
                    <a:effectLst>
                      <a:outerShdw blurRad="38100" dist="38100" dir="2700000" algn="tl">
                        <a:srgbClr val="000000">
                          <a:alpha val="43137"/>
                        </a:srgbClr>
                      </a:outerShdw>
                    </a:effectLst>
                    <a:ea typeface="Cambria Math" panose="02040503050406030204" pitchFamily="18" charset="0"/>
                  </a:rPr>
                  <a:t>Ainsi, le </a:t>
                </a:r>
                <a:r>
                  <a:rPr lang="fr-FR" dirty="0">
                    <a:effectLst>
                      <a:outerShdw blurRad="38100" dist="38100" dir="2700000" algn="tl">
                        <a:srgbClr val="000000">
                          <a:alpha val="43137"/>
                        </a:srgbClr>
                      </a:outerShdw>
                    </a:effectLst>
                    <a:ea typeface="Cambria Math" panose="02040503050406030204" pitchFamily="18" charset="0"/>
                  </a:rPr>
                  <a:t>tenseur </a:t>
                </a:r>
                <a:r>
                  <a:rPr lang="fr-FR" dirty="0" smtClean="0">
                    <a:effectLst>
                      <a:outerShdw blurRad="38100" dist="38100" dir="2700000" algn="tl">
                        <a:srgbClr val="000000">
                          <a:alpha val="43137"/>
                        </a:srgbClr>
                      </a:outerShdw>
                    </a:effectLst>
                    <a:ea typeface="Cambria Math" panose="02040503050406030204" pitchFamily="18" charset="0"/>
                  </a:rPr>
                  <a:t>gradient matériel  </a:t>
                </a:r>
                <a:r>
                  <a:rPr lang="fr-FR" dirty="0">
                    <a:effectLst>
                      <a:outerShdw blurRad="38100" dist="38100" dir="2700000" algn="tl">
                        <a:srgbClr val="000000">
                          <a:alpha val="43137"/>
                        </a:srgbClr>
                      </a:outerShdw>
                    </a:effectLst>
                    <a:ea typeface="Cambria Math" panose="02040503050406030204" pitchFamily="18" charset="0"/>
                  </a:rPr>
                  <a:t>de déplacement </a:t>
                </a:r>
                <a:r>
                  <a:rPr lang="fr-FR" dirty="0" smtClean="0">
                    <a:effectLst>
                      <a:outerShdw blurRad="38100" dist="38100" dir="2700000" algn="tl">
                        <a:srgbClr val="000000">
                          <a:alpha val="43137"/>
                        </a:srgbClr>
                      </a:outerShdw>
                    </a:effectLst>
                    <a:ea typeface="Cambria Math" panose="02040503050406030204" pitchFamily="18" charset="0"/>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𝐽</m:t>
                        </m:r>
                      </m:e>
                      <m:sub>
                        <m:r>
                          <a:rPr lang="fr-FR" i="1">
                            <a:effectLst>
                              <a:outerShdw blurRad="38100" dist="38100" dir="2700000" algn="tl">
                                <a:srgbClr val="000000">
                                  <a:alpha val="43137"/>
                                </a:srgbClr>
                              </a:outerShdw>
                            </a:effectLst>
                            <a:latin typeface="Cambria Math" panose="02040503050406030204" pitchFamily="18" charset="0"/>
                          </a:rPr>
                          <m:t>𝑖𝑗</m:t>
                        </m:r>
                      </m:sub>
                    </m:sSub>
                  </m:oMath>
                </a14:m>
                <a:r>
                  <a:rPr lang="fr-FR" dirty="0">
                    <a:effectLst>
                      <a:outerShdw blurRad="38100" dist="38100" dir="2700000" algn="tl">
                        <a:srgbClr val="000000">
                          <a:alpha val="43137"/>
                        </a:srgbClr>
                      </a:outerShdw>
                    </a:effectLst>
                    <a:ea typeface="Cambria Math" panose="02040503050406030204" pitchFamily="18" charset="0"/>
                  </a:rPr>
                  <a:t> </a:t>
                </a:r>
                <a:r>
                  <a:rPr lang="fr-FR" dirty="0" smtClean="0">
                    <a:effectLst>
                      <a:outerShdw blurRad="38100" dist="38100" dir="2700000" algn="tl">
                        <a:srgbClr val="000000">
                          <a:alpha val="43137"/>
                        </a:srgbClr>
                      </a:outerShdw>
                    </a:effectLst>
                    <a:ea typeface="Cambria Math" panose="02040503050406030204" pitchFamily="18" charset="0"/>
                  </a:rPr>
                  <a:t>est défini comme : </a:t>
                </a:r>
                <a:endParaRPr lang="fr-FR" dirty="0"/>
              </a:p>
            </p:txBody>
          </p:sp>
        </mc:Choice>
        <mc:Fallback xmlns="">
          <p:sp>
            <p:nvSpPr>
              <p:cNvPr id="15" name="Rectangle 14"/>
              <p:cNvSpPr>
                <a:spLocks noRot="1" noChangeAspect="1" noMove="1" noResize="1" noEditPoints="1" noAdjustHandles="1" noChangeArrowheads="1" noChangeShapeType="1" noTextEdit="1"/>
              </p:cNvSpPr>
              <p:nvPr/>
            </p:nvSpPr>
            <p:spPr>
              <a:xfrm>
                <a:off x="1164750" y="1365175"/>
                <a:ext cx="7385691" cy="391646"/>
              </a:xfrm>
              <a:prstGeom prst="rect">
                <a:avLst/>
              </a:prstGeom>
              <a:blipFill>
                <a:blip r:embed="rId7"/>
                <a:stretch>
                  <a:fillRect l="-743" t="-7813" b="-26563"/>
                </a:stretch>
              </a:blipFill>
            </p:spPr>
            <p:txBody>
              <a:bodyPr/>
              <a:lstStyle/>
              <a:p>
                <a:r>
                  <a:rPr lang="fr-FR">
                    <a:noFill/>
                  </a:rPr>
                  <a:t> </a:t>
                </a:r>
              </a:p>
            </p:txBody>
          </p:sp>
        </mc:Fallback>
      </mc:AlternateContent>
      <p:sp>
        <p:nvSpPr>
          <p:cNvPr id="16" name="ZoneTexte 15"/>
          <p:cNvSpPr txBox="1"/>
          <p:nvPr/>
        </p:nvSpPr>
        <p:spPr>
          <a:xfrm>
            <a:off x="1164747" y="1801838"/>
            <a:ext cx="10412363" cy="646331"/>
          </a:xfrm>
          <a:prstGeom prst="rect">
            <a:avLst/>
          </a:prstGeom>
          <a:noFill/>
        </p:spPr>
        <p:txBody>
          <a:bodyPr wrap="square" rtlCol="0">
            <a:spAutoFit/>
          </a:bodyPr>
          <a:lstStyle/>
          <a:p>
            <a:r>
              <a:rPr lang="fr-FR" dirty="0">
                <a:effectLst>
                  <a:outerShdw blurRad="38100" dist="38100" dir="2700000" algn="tl">
                    <a:srgbClr val="000000">
                      <a:alpha val="43137"/>
                    </a:srgbClr>
                  </a:outerShdw>
                </a:effectLst>
                <a:ea typeface="Cambria Math" panose="02040503050406030204" pitchFamily="18" charset="0"/>
              </a:rPr>
              <a:t>Remplaçons l’expression du gradient de déformation en fonction de gradient de déplacement dans la formule du tenseur de déformation de Green-Lagrange on obtient :</a:t>
            </a:r>
          </a:p>
        </p:txBody>
      </p:sp>
      <p:sp>
        <p:nvSpPr>
          <p:cNvPr id="3" name="ZoneTexte 2"/>
          <p:cNvSpPr txBox="1"/>
          <p:nvPr/>
        </p:nvSpPr>
        <p:spPr>
          <a:xfrm>
            <a:off x="1164750" y="3704876"/>
            <a:ext cx="10289313" cy="369332"/>
          </a:xfrm>
          <a:prstGeom prst="rect">
            <a:avLst/>
          </a:prstGeom>
          <a:noFill/>
        </p:spPr>
        <p:txBody>
          <a:bodyPr wrap="square" rtlCol="0">
            <a:spAutoFit/>
          </a:bodyPr>
          <a:lstStyle/>
          <a:p>
            <a:r>
              <a:rPr lang="fr-FR" dirty="0" smtClean="0">
                <a:effectLst>
                  <a:outerShdw blurRad="38100" dist="38100" dir="2700000" algn="tl">
                    <a:srgbClr val="000000">
                      <a:alpha val="43137"/>
                    </a:srgbClr>
                  </a:outerShdw>
                </a:effectLst>
              </a:rPr>
              <a:t>Dans ce qui concerne la description spatiale, </a:t>
            </a:r>
            <a:r>
              <a:rPr lang="fr-FR" dirty="0">
                <a:effectLst>
                  <a:outerShdw blurRad="38100" dist="38100" dir="2700000" algn="tl">
                    <a:srgbClr val="000000">
                      <a:alpha val="43137"/>
                    </a:srgbClr>
                  </a:outerShdw>
                </a:effectLst>
              </a:rPr>
              <a:t>le tenseur de déformation de </a:t>
            </a:r>
            <a:r>
              <a:rPr lang="fr-FR" dirty="0" err="1" smtClean="0">
                <a:effectLst>
                  <a:outerShdw blurRad="38100" dist="38100" dir="2700000" algn="tl">
                    <a:srgbClr val="000000">
                      <a:alpha val="43137"/>
                    </a:srgbClr>
                  </a:outerShdw>
                </a:effectLst>
              </a:rPr>
              <a:t>Almansi</a:t>
            </a:r>
            <a:r>
              <a:rPr lang="fr-FR" dirty="0" smtClean="0">
                <a:effectLst>
                  <a:outerShdw blurRad="38100" dist="38100" dir="2700000" algn="tl">
                    <a:srgbClr val="000000">
                      <a:alpha val="43137"/>
                    </a:srgbClr>
                  </a:outerShdw>
                </a:effectLst>
              </a:rPr>
              <a:t> est </a:t>
            </a:r>
            <a:r>
              <a:rPr lang="fr-FR" dirty="0">
                <a:effectLst>
                  <a:outerShdw blurRad="38100" dist="38100" dir="2700000" algn="tl">
                    <a:srgbClr val="000000">
                      <a:alpha val="43137"/>
                    </a:srgbClr>
                  </a:outerShdw>
                </a:effectLst>
              </a:rPr>
              <a:t>donné par </a:t>
            </a:r>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4" name="Rectangle 3"/>
              <p:cNvSpPr/>
              <p:nvPr/>
            </p:nvSpPr>
            <p:spPr>
              <a:xfrm>
                <a:off x="5204424" y="4061679"/>
                <a:ext cx="2209964"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rPr>
                        <m:t>𝑒</m:t>
                      </m:r>
                      <m:r>
                        <a:rPr lang="fr-FR" i="1" dirty="0">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b="1" i="1">
                              <a:effectLst>
                                <a:outerShdw blurRad="38100" dist="38100" dir="2700000" algn="tl">
                                  <a:srgbClr val="000000">
                                    <a:alpha val="43137"/>
                                  </a:srgbClr>
                                </a:outerShdw>
                              </a:effectLst>
                              <a:latin typeface="Cambria Math" panose="02040503050406030204" pitchFamily="18" charset="0"/>
                            </a:rPr>
                            <m:t>𝟏</m:t>
                          </m:r>
                          <m:r>
                            <a:rPr lang="fr-FR" b="1" i="1">
                              <a:effectLst>
                                <a:outerShdw blurRad="38100" dist="38100" dir="2700000" algn="tl">
                                  <a:srgbClr val="000000">
                                    <a:alpha val="43137"/>
                                  </a:srgbClr>
                                </a:outerShdw>
                              </a:effectLst>
                              <a:latin typeface="Cambria Math" panose="02040503050406030204" pitchFamily="18" charset="0"/>
                            </a:rPr>
                            <m:t>−</m:t>
                          </m:r>
                          <m:sSup>
                            <m:sSupPr>
                              <m:ctrlPr>
                                <a:rPr lang="fr-FR" b="1" i="1">
                                  <a:effectLst>
                                    <a:outerShdw blurRad="38100" dist="38100" dir="2700000" algn="tl">
                                      <a:srgbClr val="000000">
                                        <a:alpha val="43137"/>
                                      </a:srgbClr>
                                    </a:outerShdw>
                                  </a:effectLst>
                                  <a:latin typeface="Cambria Math" panose="02040503050406030204" pitchFamily="18" charset="0"/>
                                </a:rPr>
                              </m:ctrlPr>
                            </m:sSupPr>
                            <m:e>
                              <m:r>
                                <a:rPr lang="fr-FR" b="1" i="1">
                                  <a:effectLst>
                                    <a:outerShdw blurRad="38100" dist="38100" dir="2700000" algn="tl">
                                      <a:srgbClr val="000000">
                                        <a:alpha val="43137"/>
                                      </a:srgbClr>
                                    </a:outerShdw>
                                  </a:effectLst>
                                  <a:latin typeface="Cambria Math" panose="02040503050406030204" pitchFamily="18" charset="0"/>
                                </a:rPr>
                                <m:t>𝑭</m:t>
                              </m:r>
                            </m:e>
                            <m:sup>
                              <m:r>
                                <a:rPr lang="fr-FR" b="1" i="1">
                                  <a:effectLst>
                                    <a:outerShdw blurRad="38100" dist="38100" dir="2700000" algn="tl">
                                      <a:srgbClr val="000000">
                                        <a:alpha val="43137"/>
                                      </a:srgbClr>
                                    </a:outerShdw>
                                  </a:effectLst>
                                  <a:latin typeface="Cambria Math" panose="02040503050406030204" pitchFamily="18" charset="0"/>
                                </a:rPr>
                                <m:t>−</m:t>
                              </m:r>
                              <m:r>
                                <a:rPr lang="fr-FR" b="1" i="1">
                                  <a:effectLst>
                                    <a:outerShdw blurRad="38100" dist="38100" dir="2700000" algn="tl">
                                      <a:srgbClr val="000000">
                                        <a:alpha val="43137"/>
                                      </a:srgbClr>
                                    </a:outerShdw>
                                  </a:effectLst>
                                  <a:latin typeface="Cambria Math" panose="02040503050406030204" pitchFamily="18" charset="0"/>
                                </a:rPr>
                                <m:t>𝑻</m:t>
                              </m:r>
                            </m:sup>
                          </m:sSup>
                          <m:sSup>
                            <m:sSupPr>
                              <m:ctrlPr>
                                <a:rPr lang="fr-FR" b="1" i="1">
                                  <a:effectLst>
                                    <a:outerShdw blurRad="38100" dist="38100" dir="2700000" algn="tl">
                                      <a:srgbClr val="000000">
                                        <a:alpha val="43137"/>
                                      </a:srgbClr>
                                    </a:outerShdw>
                                  </a:effectLst>
                                  <a:latin typeface="Cambria Math" panose="02040503050406030204" pitchFamily="18" charset="0"/>
                                </a:rPr>
                              </m:ctrlPr>
                            </m:sSupPr>
                            <m:e>
                              <m:r>
                                <a:rPr lang="fr-FR" b="1" i="1">
                                  <a:effectLst>
                                    <a:outerShdw blurRad="38100" dist="38100" dir="2700000" algn="tl">
                                      <a:srgbClr val="000000">
                                        <a:alpha val="43137"/>
                                      </a:srgbClr>
                                    </a:outerShdw>
                                  </a:effectLst>
                                  <a:latin typeface="Cambria Math" panose="02040503050406030204" pitchFamily="18" charset="0"/>
                                </a:rPr>
                                <m:t>𝑭</m:t>
                              </m:r>
                            </m:e>
                            <m:sup>
                              <m:r>
                                <a:rPr lang="fr-FR" b="1" i="1">
                                  <a:effectLst>
                                    <a:outerShdw blurRad="38100" dist="38100" dir="2700000" algn="tl">
                                      <a:srgbClr val="000000">
                                        <a:alpha val="43137"/>
                                      </a:srgbClr>
                                    </a:outerShdw>
                                  </a:effectLst>
                                  <a:latin typeface="Cambria Math" panose="02040503050406030204" pitchFamily="18" charset="0"/>
                                </a:rPr>
                                <m:t>−</m:t>
                              </m:r>
                              <m:r>
                                <a:rPr lang="fr-FR" b="1" i="1">
                                  <a:effectLst>
                                    <a:outerShdw blurRad="38100" dist="38100" dir="2700000" algn="tl">
                                      <a:srgbClr val="000000">
                                        <a:alpha val="43137"/>
                                      </a:srgbClr>
                                    </a:outerShdw>
                                  </a:effectLst>
                                  <a:latin typeface="Cambria Math" panose="02040503050406030204" pitchFamily="18" charset="0"/>
                                </a:rPr>
                                <m:t>𝟏</m:t>
                              </m:r>
                            </m:sup>
                          </m:sSup>
                        </m:e>
                      </m:d>
                    </m:oMath>
                  </m:oMathPara>
                </a14:m>
                <a:endParaRPr lang="fr-FR" dirty="0"/>
              </a:p>
            </p:txBody>
          </p:sp>
        </mc:Choice>
        <mc:Fallback xmlns="">
          <p:sp>
            <p:nvSpPr>
              <p:cNvPr id="4" name="Rectangle 3"/>
              <p:cNvSpPr>
                <a:spLocks noRot="1" noChangeAspect="1" noMove="1" noResize="1" noEditPoints="1" noAdjustHandles="1" noChangeArrowheads="1" noChangeShapeType="1" noTextEdit="1"/>
              </p:cNvSpPr>
              <p:nvPr/>
            </p:nvSpPr>
            <p:spPr>
              <a:xfrm>
                <a:off x="5204424" y="4061679"/>
                <a:ext cx="2209964" cy="610936"/>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164748" y="4581780"/>
                <a:ext cx="7385693" cy="391646"/>
              </a:xfrm>
              <a:prstGeom prst="rect">
                <a:avLst/>
              </a:prstGeom>
            </p:spPr>
            <p:txBody>
              <a:bodyPr wrap="square">
                <a:spAutoFit/>
              </a:bodyPr>
              <a:lstStyle/>
              <a:p>
                <a:r>
                  <a:rPr lang="fr-FR" dirty="0" smtClean="0">
                    <a:effectLst>
                      <a:outerShdw blurRad="38100" dist="38100" dir="2700000" algn="tl">
                        <a:srgbClr val="000000">
                          <a:alpha val="43137"/>
                        </a:srgbClr>
                      </a:outerShdw>
                    </a:effectLst>
                    <a:ea typeface="Cambria Math" panose="02040503050406030204" pitchFamily="18" charset="0"/>
                  </a:rPr>
                  <a:t>Ainsi, </a:t>
                </a:r>
                <a:r>
                  <a:rPr lang="fr-FR" dirty="0">
                    <a:effectLst>
                      <a:outerShdw blurRad="38100" dist="38100" dir="2700000" algn="tl">
                        <a:srgbClr val="000000">
                          <a:alpha val="43137"/>
                        </a:srgbClr>
                      </a:outerShdw>
                    </a:effectLst>
                  </a:rPr>
                  <a:t>le tenseur spatial gradient de déplacement.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𝑗</m:t>
                        </m:r>
                      </m:e>
                      <m:sub>
                        <m:r>
                          <a:rPr lang="fr-FR" i="1">
                            <a:effectLst>
                              <a:outerShdw blurRad="38100" dist="38100" dir="2700000" algn="tl">
                                <a:srgbClr val="000000">
                                  <a:alpha val="43137"/>
                                </a:srgbClr>
                              </a:outerShdw>
                            </a:effectLst>
                            <a:latin typeface="Cambria Math" panose="02040503050406030204" pitchFamily="18" charset="0"/>
                          </a:rPr>
                          <m:t>𝑖𝑗</m:t>
                        </m:r>
                      </m:sub>
                    </m:sSub>
                  </m:oMath>
                </a14:m>
                <a:r>
                  <a:rPr lang="fr-FR" dirty="0">
                    <a:effectLst>
                      <a:outerShdw blurRad="38100" dist="38100" dir="2700000" algn="tl">
                        <a:srgbClr val="000000">
                          <a:alpha val="43137"/>
                        </a:srgbClr>
                      </a:outerShdw>
                    </a:effectLst>
                    <a:ea typeface="Cambria Math" panose="02040503050406030204" pitchFamily="18" charset="0"/>
                  </a:rPr>
                  <a:t> est défini comme : </a:t>
                </a:r>
                <a:endParaRPr lang="fr-FR" dirty="0"/>
              </a:p>
            </p:txBody>
          </p:sp>
        </mc:Choice>
        <mc:Fallback xmlns="">
          <p:sp>
            <p:nvSpPr>
              <p:cNvPr id="5" name="Rectangle 4"/>
              <p:cNvSpPr>
                <a:spLocks noRot="1" noChangeAspect="1" noMove="1" noResize="1" noEditPoints="1" noAdjustHandles="1" noChangeArrowheads="1" noChangeShapeType="1" noTextEdit="1"/>
              </p:cNvSpPr>
              <p:nvPr/>
            </p:nvSpPr>
            <p:spPr>
              <a:xfrm>
                <a:off x="1164748" y="4581780"/>
                <a:ext cx="7385693" cy="391646"/>
              </a:xfrm>
              <a:prstGeom prst="rect">
                <a:avLst/>
              </a:prstGeom>
              <a:blipFill>
                <a:blip r:embed="rId9"/>
                <a:stretch>
                  <a:fillRect l="-743" t="-9375" b="-2656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8203340" y="4469698"/>
                <a:ext cx="3496855" cy="615810"/>
              </a:xfrm>
              <a:prstGeom prst="rect">
                <a:avLst/>
              </a:prstGeom>
            </p:spPr>
            <p:txBody>
              <a:bodyPr wrap="none">
                <a:spAutoFit/>
              </a:bodyPr>
              <a:lstStyle/>
              <a:p>
                <a14:m>
                  <m:oMath xmlns:m="http://schemas.openxmlformats.org/officeDocument/2006/math">
                    <m:sSub>
                      <m:sSubPr>
                        <m:ctrlPr>
                          <a:rPr lang="fr-FR" sz="2000" i="1" smtClean="0">
                            <a:effectLst>
                              <a:outerShdw blurRad="38100" dist="38100" dir="2700000" algn="tl">
                                <a:srgbClr val="000000">
                                  <a:alpha val="43137"/>
                                </a:srgbClr>
                              </a:outerShdw>
                            </a:effectLst>
                            <a:latin typeface="Cambria Math" panose="02040503050406030204" pitchFamily="18" charset="0"/>
                          </a:rPr>
                        </m:ctrlPr>
                      </m:sSubPr>
                      <m:e>
                        <m:r>
                          <a:rPr lang="fr-FR" sz="2000" b="0" i="1" smtClean="0">
                            <a:effectLst>
                              <a:outerShdw blurRad="38100" dist="38100" dir="2700000" algn="tl">
                                <a:srgbClr val="000000">
                                  <a:alpha val="43137"/>
                                </a:srgbClr>
                              </a:outerShdw>
                            </a:effectLst>
                            <a:latin typeface="Cambria Math" panose="02040503050406030204" pitchFamily="18" charset="0"/>
                          </a:rPr>
                          <m:t>𝑗</m:t>
                        </m:r>
                      </m:e>
                      <m:sub>
                        <m:r>
                          <a:rPr lang="fr-FR" sz="2000" b="0" i="1">
                            <a:effectLst>
                              <a:outerShdw blurRad="38100" dist="38100" dir="2700000" algn="tl">
                                <a:srgbClr val="000000">
                                  <a:alpha val="43137"/>
                                </a:srgbClr>
                              </a:outerShdw>
                            </a:effectLst>
                            <a:latin typeface="Cambria Math" panose="02040503050406030204" pitchFamily="18" charset="0"/>
                          </a:rPr>
                          <m:t>𝑖𝑗</m:t>
                        </m:r>
                      </m:sub>
                    </m:sSub>
                  </m:oMath>
                </a14:m>
                <a:r>
                  <a:rPr lang="fr-FR" sz="2000" dirty="0" smtClean="0">
                    <a:effectLst>
                      <a:outerShdw blurRad="38100" dist="38100" dir="2700000" algn="tl">
                        <a:srgbClr val="000000">
                          <a:alpha val="43137"/>
                        </a:srgbClr>
                      </a:outerShdw>
                    </a:effectLst>
                  </a:rPr>
                  <a:t> = </a:t>
                </a:r>
                <a14:m>
                  <m:oMath xmlns:m="http://schemas.openxmlformats.org/officeDocument/2006/math">
                    <m:f>
                      <m:fPr>
                        <m:ctrlPr>
                          <a:rPr lang="fr-FR" sz="2000" i="1">
                            <a:effectLst>
                              <a:outerShdw blurRad="38100" dist="38100" dir="2700000" algn="tl">
                                <a:srgbClr val="000000">
                                  <a:alpha val="43137"/>
                                </a:srgbClr>
                              </a:outerShdw>
                            </a:effectLst>
                            <a:latin typeface="Cambria Math" panose="02040503050406030204" pitchFamily="18" charset="0"/>
                          </a:rPr>
                        </m:ctrlPr>
                      </m:fPr>
                      <m:num>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b="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𝑢</m:t>
                            </m:r>
                          </m:e>
                          <m:sub>
                            <m:r>
                              <a:rPr lang="fr-FR" sz="2000" b="0" i="1">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b="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sz="2000" b="0" i="1">
                                <a:effectLst>
                                  <a:outerShdw blurRad="38100" dist="38100" dir="2700000" algn="tl">
                                    <a:srgbClr val="000000">
                                      <a:alpha val="43137"/>
                                    </a:srgbClr>
                                  </a:outerShdw>
                                </a:effectLst>
                                <a:latin typeface="Cambria Math" panose="02040503050406030204" pitchFamily="18" charset="0"/>
                              </a:rPr>
                              <m:t>𝑗</m:t>
                            </m:r>
                          </m:sub>
                        </m:sSub>
                      </m:den>
                    </m:f>
                  </m:oMath>
                </a14:m>
                <a:r>
                  <a:rPr lang="fr-FR" sz="2000" dirty="0" smtClean="0">
                    <a:effectLst>
                      <a:outerShdw blurRad="38100" dist="38100" dir="2700000" algn="tl">
                        <a:srgbClr val="000000">
                          <a:alpha val="43137"/>
                        </a:srgbClr>
                      </a:outerShdw>
                    </a:effectLst>
                  </a:rPr>
                  <a:t> = </a:t>
                </a:r>
                <a:r>
                  <a:rPr lang="fr-FR" sz="2000" i="1" dirty="0" smtClean="0">
                    <a:effectLst>
                      <a:outerShdw blurRad="38100" dist="38100" dir="2700000" algn="tl">
                        <a:srgbClr val="000000">
                          <a:alpha val="43137"/>
                        </a:srgbClr>
                      </a:outerShdw>
                    </a:effectLst>
                  </a:rPr>
                  <a:t>1 </a:t>
                </a:r>
                <a:r>
                  <a:rPr lang="fr-FR" sz="2000" dirty="0" smtClean="0">
                    <a:effectLst>
                      <a:outerShdw blurRad="38100" dist="38100" dir="2700000" algn="tl">
                        <a:srgbClr val="000000">
                          <a:alpha val="43137"/>
                        </a:srgbClr>
                      </a:outerShdw>
                    </a:effectLst>
                  </a:rPr>
                  <a:t>- </a:t>
                </a:r>
                <a14:m>
                  <m:oMath xmlns:m="http://schemas.openxmlformats.org/officeDocument/2006/math">
                    <m:sSup>
                      <m:sSupPr>
                        <m:ctrlPr>
                          <a:rPr lang="fr-FR" sz="2000" i="1" smtClean="0">
                            <a:effectLst>
                              <a:outerShdw blurRad="38100" dist="38100" dir="2700000" algn="tl">
                                <a:srgbClr val="000000">
                                  <a:alpha val="43137"/>
                                </a:srgbClr>
                              </a:outerShdw>
                            </a:effectLst>
                            <a:latin typeface="Cambria Math" panose="02040503050406030204" pitchFamily="18" charset="0"/>
                          </a:rPr>
                        </m:ctrlPr>
                      </m:sSupPr>
                      <m:e>
                        <m:r>
                          <a:rPr lang="fr-FR" sz="2000" b="0" i="1" smtClean="0">
                            <a:effectLst>
                              <a:outerShdw blurRad="38100" dist="38100" dir="2700000" algn="tl">
                                <a:srgbClr val="000000">
                                  <a:alpha val="43137"/>
                                </a:srgbClr>
                              </a:outerShdw>
                            </a:effectLst>
                            <a:latin typeface="Cambria Math" panose="02040503050406030204" pitchFamily="18" charset="0"/>
                          </a:rPr>
                          <m:t>𝐹</m:t>
                        </m:r>
                      </m:e>
                      <m:sup>
                        <m:r>
                          <a:rPr lang="fr-FR" sz="2000" b="0" i="1" smtClean="0">
                            <a:effectLst>
                              <a:outerShdw blurRad="38100" dist="38100" dir="2700000" algn="tl">
                                <a:srgbClr val="000000">
                                  <a:alpha val="43137"/>
                                </a:srgbClr>
                              </a:outerShdw>
                            </a:effectLst>
                            <a:latin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rPr>
                          <m:t>1</m:t>
                        </m:r>
                      </m:sup>
                    </m:sSup>
                  </m:oMath>
                </a14:m>
                <a:r>
                  <a:rPr lang="fr-FR" sz="2000" i="1" dirty="0">
                    <a:effectLst>
                      <a:outerShdw blurRad="38100" dist="38100" dir="2700000" algn="tl">
                        <a:srgbClr val="000000">
                          <a:alpha val="43137"/>
                        </a:srgbClr>
                      </a:outerShdw>
                    </a:effectLst>
                    <a:latin typeface="Cambria Math" panose="02040503050406030204" pitchFamily="18" charset="0"/>
                  </a:rPr>
                  <a:t> ⇔</a:t>
                </a:r>
                <a14:m>
                  <m:oMath xmlns:m="http://schemas.openxmlformats.org/officeDocument/2006/math">
                    <m:sSup>
                      <m:sSupPr>
                        <m:ctrlPr>
                          <a:rPr lang="fr-FR" sz="2000" i="1">
                            <a:effectLst>
                              <a:outerShdw blurRad="38100" dist="38100" dir="2700000" algn="tl">
                                <a:srgbClr val="000000">
                                  <a:alpha val="43137"/>
                                </a:srgbClr>
                              </a:outerShdw>
                            </a:effectLst>
                            <a:latin typeface="Cambria Math" panose="02040503050406030204" pitchFamily="18" charset="0"/>
                          </a:rPr>
                        </m:ctrlPr>
                      </m:sSupPr>
                      <m:e>
                        <m:r>
                          <a:rPr lang="fr-FR" sz="2000" b="0" i="1" smtClean="0">
                            <a:effectLst>
                              <a:outerShdw blurRad="38100" dist="38100" dir="2700000" algn="tl">
                                <a:srgbClr val="000000">
                                  <a:alpha val="43137"/>
                                </a:srgbClr>
                              </a:outerShdw>
                            </a:effectLst>
                            <a:latin typeface="Cambria Math" panose="02040503050406030204" pitchFamily="18" charset="0"/>
                          </a:rPr>
                          <m:t> </m:t>
                        </m:r>
                        <m:r>
                          <a:rPr lang="fr-FR" sz="2000" i="1">
                            <a:effectLst>
                              <a:outerShdw blurRad="38100" dist="38100" dir="2700000" algn="tl">
                                <a:srgbClr val="000000">
                                  <a:alpha val="43137"/>
                                </a:srgbClr>
                              </a:outerShdw>
                            </a:effectLst>
                            <a:latin typeface="Cambria Math" panose="02040503050406030204" pitchFamily="18" charset="0"/>
                          </a:rPr>
                          <m:t>𝐹</m:t>
                        </m:r>
                      </m:e>
                      <m:sup>
                        <m:r>
                          <a:rPr lang="fr-FR" sz="2000" i="1">
                            <a:effectLst>
                              <a:outerShdw blurRad="38100" dist="38100" dir="2700000" algn="tl">
                                <a:srgbClr val="000000">
                                  <a:alpha val="43137"/>
                                </a:srgbClr>
                              </a:outerShdw>
                            </a:effectLst>
                            <a:latin typeface="Cambria Math" panose="02040503050406030204" pitchFamily="18" charset="0"/>
                          </a:rPr>
                          <m:t>−</m:t>
                        </m:r>
                        <m:r>
                          <a:rPr lang="fr-FR" sz="2000" i="1">
                            <a:effectLst>
                              <a:outerShdw blurRad="38100" dist="38100" dir="2700000" algn="tl">
                                <a:srgbClr val="000000">
                                  <a:alpha val="43137"/>
                                </a:srgbClr>
                              </a:outerShdw>
                            </a:effectLst>
                            <a:latin typeface="Cambria Math" panose="02040503050406030204" pitchFamily="18" charset="0"/>
                          </a:rPr>
                          <m:t>1</m:t>
                        </m:r>
                      </m:sup>
                    </m:sSup>
                  </m:oMath>
                </a14:m>
                <a:r>
                  <a:rPr lang="fr-FR" sz="2000" dirty="0">
                    <a:effectLst>
                      <a:outerShdw blurRad="38100" dist="38100" dir="2700000" algn="tl">
                        <a:srgbClr val="000000">
                          <a:alpha val="43137"/>
                        </a:srgbClr>
                      </a:outerShdw>
                    </a:effectLst>
                    <a:latin typeface="Cambria Math" panose="02040503050406030204" pitchFamily="18" charset="0"/>
                  </a:rPr>
                  <a:t>= </a:t>
                </a:r>
                <a:r>
                  <a:rPr lang="fr-FR" sz="2000" dirty="0" smtClean="0">
                    <a:effectLst>
                      <a:outerShdw blurRad="38100" dist="38100" dir="2700000" algn="tl">
                        <a:srgbClr val="000000">
                          <a:alpha val="43137"/>
                        </a:srgbClr>
                      </a:outerShdw>
                    </a:effectLst>
                    <a:latin typeface="Cambria Math" panose="02040503050406030204" pitchFamily="18" charset="0"/>
                  </a:rPr>
                  <a:t>1-</a:t>
                </a:r>
                <a:r>
                  <a:rPr lang="fr-FR" sz="2000" dirty="0" smtClean="0">
                    <a:effectLst>
                      <a:outerShdw blurRad="38100" dist="38100" dir="2700000" algn="tl">
                        <a:srgbClr val="000000">
                          <a:alpha val="43137"/>
                        </a:srgbClr>
                      </a:outerShdw>
                    </a:effectLst>
                  </a:rPr>
                  <a:t> </a:t>
                </a:r>
                <a14:m>
                  <m:oMath xmlns:m="http://schemas.openxmlformats.org/officeDocument/2006/math">
                    <m:r>
                      <a:rPr lang="fr-FR" sz="2000" b="0" i="1" smtClean="0">
                        <a:effectLst>
                          <a:outerShdw blurRad="38100" dist="38100" dir="2700000" algn="tl">
                            <a:srgbClr val="000000">
                              <a:alpha val="43137"/>
                            </a:srgbClr>
                          </a:outerShdw>
                        </a:effectLst>
                        <a:latin typeface="Cambria Math" panose="02040503050406030204" pitchFamily="18" charset="0"/>
                      </a:rPr>
                      <m:t>𝑗</m:t>
                    </m:r>
                  </m:oMath>
                </a14:m>
                <a:r>
                  <a:rPr lang="fr-FR" sz="2000" i="1" dirty="0">
                    <a:effectLst>
                      <a:outerShdw blurRad="38100" dist="38100" dir="2700000" algn="tl">
                        <a:srgbClr val="000000">
                          <a:alpha val="43137"/>
                        </a:srgbClr>
                      </a:outerShdw>
                    </a:effectLst>
                    <a:latin typeface="Cambria Math" panose="02040503050406030204" pitchFamily="18" charset="0"/>
                  </a:rPr>
                  <a:t> </a:t>
                </a:r>
                <a:endParaRPr lang="fr-FR" sz="2000" dirty="0">
                  <a:effectLst>
                    <a:outerShdw blurRad="38100" dist="38100" dir="2700000" algn="tl">
                      <a:srgbClr val="000000">
                        <a:alpha val="43137"/>
                      </a:srgbClr>
                    </a:outerShdw>
                  </a:effectLst>
                </a:endParaRPr>
              </a:p>
            </p:txBody>
          </p:sp>
        </mc:Choice>
        <mc:Fallback xmlns="">
          <p:sp>
            <p:nvSpPr>
              <p:cNvPr id="17" name="Rectangle 16"/>
              <p:cNvSpPr>
                <a:spLocks noRot="1" noChangeAspect="1" noMove="1" noResize="1" noEditPoints="1" noAdjustHandles="1" noChangeArrowheads="1" noChangeShapeType="1" noTextEdit="1"/>
              </p:cNvSpPr>
              <p:nvPr/>
            </p:nvSpPr>
            <p:spPr>
              <a:xfrm>
                <a:off x="8203340" y="4469698"/>
                <a:ext cx="3496855" cy="615810"/>
              </a:xfrm>
              <a:prstGeom prst="rect">
                <a:avLst/>
              </a:prstGeom>
              <a:blipFill>
                <a:blip r:embed="rId10"/>
                <a:stretch>
                  <a:fillRect b="-990"/>
                </a:stretch>
              </a:blipFill>
            </p:spPr>
            <p:txBody>
              <a:bodyPr/>
              <a:lstStyle/>
              <a:p>
                <a:r>
                  <a:rPr lang="fr-FR">
                    <a:noFill/>
                  </a:rPr>
                  <a:t> </a:t>
                </a:r>
              </a:p>
            </p:txBody>
          </p:sp>
        </mc:Fallback>
      </mc:AlternateContent>
      <p:sp>
        <p:nvSpPr>
          <p:cNvPr id="6" name="Rectangle 5"/>
          <p:cNvSpPr/>
          <p:nvPr/>
        </p:nvSpPr>
        <p:spPr>
          <a:xfrm>
            <a:off x="1164747" y="5107144"/>
            <a:ext cx="10535447" cy="646331"/>
          </a:xfrm>
          <a:prstGeom prst="rect">
            <a:avLst/>
          </a:prstGeom>
        </p:spPr>
        <p:txBody>
          <a:bodyPr wrap="square">
            <a:spAutoFit/>
          </a:bodyPr>
          <a:lstStyle/>
          <a:p>
            <a:r>
              <a:rPr lang="fr-FR" dirty="0">
                <a:effectLst>
                  <a:outerShdw blurRad="38100" dist="38100" dir="2700000" algn="tl">
                    <a:srgbClr val="000000">
                      <a:alpha val="43137"/>
                    </a:srgbClr>
                  </a:outerShdw>
                </a:effectLst>
                <a:ea typeface="Cambria Math" panose="02040503050406030204" pitchFamily="18" charset="0"/>
              </a:rPr>
              <a:t>Remplaçons l’expression du gradient de déformation en fonction de gradient de déplacement dans la formule du tenseur de déformation de </a:t>
            </a:r>
            <a:r>
              <a:rPr lang="fr-FR" dirty="0" err="1" smtClean="0">
                <a:effectLst>
                  <a:outerShdw blurRad="38100" dist="38100" dir="2700000" algn="tl">
                    <a:srgbClr val="000000">
                      <a:alpha val="43137"/>
                    </a:srgbClr>
                  </a:outerShdw>
                </a:effectLst>
                <a:ea typeface="Cambria Math" panose="02040503050406030204" pitchFamily="18" charset="0"/>
              </a:rPr>
              <a:t>Almansi</a:t>
            </a:r>
            <a:r>
              <a:rPr lang="fr-FR" dirty="0" smtClean="0">
                <a:effectLst>
                  <a:outerShdw blurRad="38100" dist="38100" dir="2700000" algn="tl">
                    <a:srgbClr val="000000">
                      <a:alpha val="43137"/>
                    </a:srgbClr>
                  </a:outerShdw>
                </a:effectLst>
                <a:ea typeface="Cambria Math" panose="02040503050406030204" pitchFamily="18" charset="0"/>
              </a:rPr>
              <a:t> </a:t>
            </a:r>
            <a:r>
              <a:rPr lang="fr-FR" dirty="0">
                <a:effectLst>
                  <a:outerShdw blurRad="38100" dist="38100" dir="2700000" algn="tl">
                    <a:srgbClr val="000000">
                      <a:alpha val="43137"/>
                    </a:srgbClr>
                  </a:outerShdw>
                </a:effectLst>
                <a:ea typeface="Cambria Math" panose="02040503050406030204" pitchFamily="18" charset="0"/>
              </a:rPr>
              <a:t>on obtient :</a:t>
            </a:r>
          </a:p>
        </p:txBody>
      </p:sp>
      <mc:AlternateContent xmlns:mc="http://schemas.openxmlformats.org/markup-compatibility/2006" xmlns:a14="http://schemas.microsoft.com/office/drawing/2010/main">
        <mc:Choice Requires="a14">
          <p:sp>
            <p:nvSpPr>
              <p:cNvPr id="18" name="Rectangle 17"/>
              <p:cNvSpPr/>
              <p:nvPr/>
            </p:nvSpPr>
            <p:spPr>
              <a:xfrm>
                <a:off x="1446698" y="5861193"/>
                <a:ext cx="5098447"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b="0" i="1" dirty="0" smtClean="0">
                          <a:effectLst>
                            <a:outerShdw blurRad="38100" dist="38100" dir="2700000" algn="tl">
                              <a:srgbClr val="000000">
                                <a:alpha val="43137"/>
                              </a:srgbClr>
                            </a:outerShdw>
                          </a:effectLst>
                          <a:latin typeface="Cambria Math" panose="02040503050406030204" pitchFamily="18" charset="0"/>
                        </a:rPr>
                        <m:t>𝑒</m:t>
                      </m:r>
                      <m:r>
                        <a:rPr lang="fr-FR" i="1" dirty="0" smtClean="0">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d>
                        <m:dPr>
                          <m:ctrlPr>
                            <a:rPr lang="fr-FR" i="1" dirty="0">
                              <a:effectLst>
                                <a:outerShdw blurRad="38100" dist="38100" dir="2700000" algn="tl">
                                  <a:srgbClr val="000000">
                                    <a:alpha val="43137"/>
                                  </a:srgbClr>
                                </a:outerShdw>
                              </a:effectLst>
                              <a:latin typeface="Cambria Math" panose="02040503050406030204" pitchFamily="18" charset="0"/>
                            </a:rPr>
                          </m:ctrlPr>
                        </m:dPr>
                        <m:e>
                          <m:sSup>
                            <m:sSupPr>
                              <m:ctrlPr>
                                <a:rPr lang="fr-FR" i="1" dirty="0">
                                  <a:effectLst>
                                    <a:outerShdw blurRad="38100" dist="38100" dir="2700000" algn="tl">
                                      <a:srgbClr val="000000">
                                        <a:alpha val="43137"/>
                                      </a:srgbClr>
                                    </a:outerShdw>
                                  </a:effectLst>
                                  <a:latin typeface="Cambria Math" panose="02040503050406030204" pitchFamily="18" charset="0"/>
                                </a:rPr>
                              </m:ctrlPr>
                            </m:sSupPr>
                            <m:e>
                              <m:r>
                                <a:rPr lang="fr-FR" i="1" dirty="0">
                                  <a:effectLst>
                                    <a:outerShdw blurRad="38100" dist="38100" dir="2700000" algn="tl">
                                      <a:srgbClr val="000000">
                                        <a:alpha val="43137"/>
                                      </a:srgbClr>
                                    </a:outerShdw>
                                  </a:effectLst>
                                  <a:latin typeface="Cambria Math" panose="02040503050406030204" pitchFamily="18" charset="0"/>
                                </a:rPr>
                                <m:t>1</m:t>
                              </m:r>
                              <m:r>
                                <a:rPr lang="fr-FR" b="0" i="1" dirty="0" smtClean="0">
                                  <a:effectLst>
                                    <a:outerShdw blurRad="38100" dist="38100" dir="2700000" algn="tl">
                                      <a:srgbClr val="000000">
                                        <a:alpha val="43137"/>
                                      </a:srgbClr>
                                    </a:outerShdw>
                                  </a:effectLst>
                                  <a:latin typeface="Cambria Math" panose="02040503050406030204" pitchFamily="18" charset="0"/>
                                </a:rPr>
                                <m:t>−(</m:t>
                              </m:r>
                              <m:r>
                                <a:rPr lang="fr-FR" b="0" i="1" dirty="0" smtClean="0">
                                  <a:effectLst>
                                    <a:outerShdw blurRad="38100" dist="38100" dir="2700000" algn="tl">
                                      <a:srgbClr val="000000">
                                        <a:alpha val="43137"/>
                                      </a:srgbClr>
                                    </a:outerShdw>
                                  </a:effectLst>
                                  <a:latin typeface="Cambria Math" panose="02040503050406030204" pitchFamily="18" charset="0"/>
                                </a:rPr>
                                <m:t>1</m:t>
                              </m:r>
                              <m:r>
                                <a:rPr lang="fr-FR" b="0" i="1" dirty="0" smtClean="0">
                                  <a:effectLst>
                                    <a:outerShdw blurRad="38100" dist="38100" dir="2700000" algn="tl">
                                      <a:srgbClr val="000000">
                                        <a:alpha val="43137"/>
                                      </a:srgbClr>
                                    </a:outerShdw>
                                  </a:effectLst>
                                  <a:latin typeface="Cambria Math" panose="02040503050406030204" pitchFamily="18" charset="0"/>
                                </a:rPr>
                                <m:t>−</m:t>
                              </m:r>
                              <m:r>
                                <a:rPr lang="fr-FR" b="0" i="1" dirty="0" smtClean="0">
                                  <a:effectLst>
                                    <a:outerShdw blurRad="38100" dist="38100" dir="2700000" algn="tl">
                                      <a:srgbClr val="000000">
                                        <a:alpha val="43137"/>
                                      </a:srgbClr>
                                    </a:outerShdw>
                                  </a:effectLst>
                                  <a:latin typeface="Cambria Math" panose="02040503050406030204" pitchFamily="18" charset="0"/>
                                </a:rPr>
                                <m:t>𝑗</m:t>
                              </m:r>
                            </m:e>
                            <m:sup>
                              <m:r>
                                <a:rPr lang="fr-FR" b="0" i="1" dirty="0" smtClean="0">
                                  <a:effectLst>
                                    <a:outerShdw blurRad="38100" dist="38100" dir="2700000" algn="tl">
                                      <a:srgbClr val="000000">
                                        <a:alpha val="43137"/>
                                      </a:srgbClr>
                                    </a:outerShdw>
                                  </a:effectLst>
                                  <a:latin typeface="Cambria Math" panose="02040503050406030204" pitchFamily="18" charset="0"/>
                                </a:rPr>
                                <m:t>𝑇</m:t>
                              </m:r>
                            </m:sup>
                          </m:sSup>
                          <m:r>
                            <a:rPr lang="fr-FR" b="0" i="1" dirty="0" smtClean="0">
                              <a:effectLst>
                                <a:outerShdw blurRad="38100" dist="38100" dir="2700000" algn="tl">
                                  <a:srgbClr val="000000">
                                    <a:alpha val="43137"/>
                                  </a:srgbClr>
                                </a:outerShdw>
                              </a:effectLst>
                              <a:latin typeface="Cambria Math" panose="02040503050406030204" pitchFamily="18" charset="0"/>
                            </a:rPr>
                            <m:t>) (</m:t>
                          </m:r>
                          <m:r>
                            <a:rPr lang="fr-FR" b="0" i="1" dirty="0" smtClean="0">
                              <a:effectLst>
                                <a:outerShdw blurRad="38100" dist="38100" dir="2700000" algn="tl">
                                  <a:srgbClr val="000000">
                                    <a:alpha val="43137"/>
                                  </a:srgbClr>
                                </a:outerShdw>
                              </a:effectLst>
                              <a:latin typeface="Cambria Math" panose="02040503050406030204" pitchFamily="18" charset="0"/>
                            </a:rPr>
                            <m:t>1</m:t>
                          </m:r>
                          <m:r>
                            <a:rPr lang="fr-FR" b="0" i="1" dirty="0" smtClean="0">
                              <a:effectLst>
                                <a:outerShdw blurRad="38100" dist="38100" dir="2700000" algn="tl">
                                  <a:srgbClr val="000000">
                                    <a:alpha val="43137"/>
                                  </a:srgbClr>
                                </a:outerShdw>
                              </a:effectLst>
                              <a:latin typeface="Cambria Math" panose="02040503050406030204" pitchFamily="18" charset="0"/>
                            </a:rPr>
                            <m:t>−</m:t>
                          </m:r>
                          <m:r>
                            <a:rPr lang="fr-FR" b="0" i="1" dirty="0" smtClean="0">
                              <a:effectLst>
                                <a:outerShdw blurRad="38100" dist="38100" dir="2700000" algn="tl">
                                  <a:srgbClr val="000000">
                                    <a:alpha val="43137"/>
                                  </a:srgbClr>
                                </a:outerShdw>
                              </a:effectLst>
                              <a:latin typeface="Cambria Math" panose="02040503050406030204" pitchFamily="18" charset="0"/>
                            </a:rPr>
                            <m:t>𝑗</m:t>
                          </m:r>
                          <m:r>
                            <a:rPr lang="fr-FR" b="0" i="1" dirty="0" smtClean="0">
                              <a:effectLst>
                                <a:outerShdw blurRad="38100" dist="38100" dir="2700000" algn="tl">
                                  <a:srgbClr val="000000">
                                    <a:alpha val="43137"/>
                                  </a:srgbClr>
                                </a:outerShdw>
                              </a:effectLst>
                              <a:latin typeface="Cambria Math" panose="02040503050406030204" pitchFamily="18" charset="0"/>
                            </a:rPr>
                            <m:t>) </m:t>
                          </m:r>
                        </m:e>
                      </m:d>
                      <m:r>
                        <a:rPr lang="fr-FR" b="0" i="1" dirty="0" smtClean="0">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b="0" i="1" dirty="0" smtClean="0">
                              <a:effectLst>
                                <a:outerShdw blurRad="38100" dist="38100" dir="2700000" algn="tl">
                                  <a:srgbClr val="000000">
                                    <a:alpha val="43137"/>
                                  </a:srgbClr>
                                </a:outerShdw>
                              </a:effectLst>
                              <a:latin typeface="Cambria Math" panose="02040503050406030204" pitchFamily="18" charset="0"/>
                            </a:rPr>
                            <m:t>𝑗</m:t>
                          </m:r>
                          <m:r>
                            <a:rPr lang="fr-FR" b="0" i="1" dirty="0" smtClean="0">
                              <a:effectLst>
                                <a:outerShdw blurRad="38100" dist="38100" dir="2700000" algn="tl">
                                  <a:srgbClr val="000000">
                                    <a:alpha val="43137"/>
                                  </a:srgbClr>
                                </a:outerShdw>
                              </a:effectLst>
                              <a:latin typeface="Cambria Math" panose="02040503050406030204" pitchFamily="18" charset="0"/>
                            </a:rPr>
                            <m:t>+</m:t>
                          </m:r>
                          <m:sSup>
                            <m:sSupPr>
                              <m:ctrlPr>
                                <a:rPr lang="fr-FR" i="1" dirty="0">
                                  <a:effectLst>
                                    <a:outerShdw blurRad="38100" dist="38100" dir="2700000" algn="tl">
                                      <a:srgbClr val="000000">
                                        <a:alpha val="43137"/>
                                      </a:srgbClr>
                                    </a:outerShdw>
                                  </a:effectLst>
                                  <a:latin typeface="Cambria Math" panose="02040503050406030204" pitchFamily="18" charset="0"/>
                                </a:rPr>
                              </m:ctrlPr>
                            </m:sSupPr>
                            <m:e>
                              <m:r>
                                <a:rPr lang="fr-FR" b="0" i="1" dirty="0" smtClean="0">
                                  <a:effectLst>
                                    <a:outerShdw blurRad="38100" dist="38100" dir="2700000" algn="tl">
                                      <a:srgbClr val="000000">
                                        <a:alpha val="43137"/>
                                      </a:srgbClr>
                                    </a:outerShdw>
                                  </a:effectLst>
                                  <a:latin typeface="Cambria Math" panose="02040503050406030204" pitchFamily="18" charset="0"/>
                                </a:rPr>
                                <m:t>𝑗</m:t>
                              </m:r>
                            </m:e>
                            <m:sup>
                              <m:r>
                                <a:rPr lang="fr-FR" i="1" dirty="0">
                                  <a:effectLst>
                                    <a:outerShdw blurRad="38100" dist="38100" dir="2700000" algn="tl">
                                      <a:srgbClr val="000000">
                                        <a:alpha val="43137"/>
                                      </a:srgbClr>
                                    </a:outerShdw>
                                  </a:effectLst>
                                  <a:latin typeface="Cambria Math" panose="02040503050406030204" pitchFamily="18" charset="0"/>
                                </a:rPr>
                                <m:t>𝑇</m:t>
                              </m:r>
                            </m:sup>
                          </m:sSup>
                          <m:r>
                            <a:rPr lang="fr-FR" b="0" i="1" dirty="0" smtClean="0">
                              <a:effectLst>
                                <a:outerShdw blurRad="38100" dist="38100" dir="2700000" algn="tl">
                                  <a:srgbClr val="000000">
                                    <a:alpha val="43137"/>
                                  </a:srgbClr>
                                </a:outerShdw>
                              </a:effectLst>
                              <a:latin typeface="Cambria Math" panose="02040503050406030204" pitchFamily="18" charset="0"/>
                            </a:rPr>
                            <m:t>−</m:t>
                          </m:r>
                          <m:sSup>
                            <m:sSupPr>
                              <m:ctrlPr>
                                <a:rPr lang="fr-FR" i="1" dirty="0">
                                  <a:effectLst>
                                    <a:outerShdw blurRad="38100" dist="38100" dir="2700000" algn="tl">
                                      <a:srgbClr val="000000">
                                        <a:alpha val="43137"/>
                                      </a:srgbClr>
                                    </a:outerShdw>
                                  </a:effectLst>
                                  <a:latin typeface="Cambria Math" panose="02040503050406030204" pitchFamily="18" charset="0"/>
                                </a:rPr>
                              </m:ctrlPr>
                            </m:sSupPr>
                            <m:e>
                              <m:r>
                                <a:rPr lang="fr-FR" b="0" i="1" dirty="0" smtClean="0">
                                  <a:effectLst>
                                    <a:outerShdw blurRad="38100" dist="38100" dir="2700000" algn="tl">
                                      <a:srgbClr val="000000">
                                        <a:alpha val="43137"/>
                                      </a:srgbClr>
                                    </a:outerShdw>
                                  </a:effectLst>
                                  <a:latin typeface="Cambria Math" panose="02040503050406030204" pitchFamily="18" charset="0"/>
                                </a:rPr>
                                <m:t>𝑗</m:t>
                              </m:r>
                            </m:e>
                            <m:sup>
                              <m:r>
                                <a:rPr lang="fr-FR" i="1" dirty="0">
                                  <a:effectLst>
                                    <a:outerShdw blurRad="38100" dist="38100" dir="2700000" algn="tl">
                                      <a:srgbClr val="000000">
                                        <a:alpha val="43137"/>
                                      </a:srgbClr>
                                    </a:outerShdw>
                                  </a:effectLst>
                                  <a:latin typeface="Cambria Math" panose="02040503050406030204" pitchFamily="18" charset="0"/>
                                </a:rPr>
                                <m:t>𝑇</m:t>
                              </m:r>
                            </m:sup>
                          </m:sSup>
                          <m:r>
                            <a:rPr lang="fr-FR" i="1" dirty="0">
                              <a:effectLst>
                                <a:outerShdw blurRad="38100" dist="38100" dir="2700000" algn="tl">
                                  <a:srgbClr val="000000">
                                    <a:alpha val="43137"/>
                                  </a:srgbClr>
                                </a:outerShdw>
                              </a:effectLst>
                              <a:latin typeface="Cambria Math" panose="02040503050406030204" pitchFamily="18" charset="0"/>
                            </a:rPr>
                            <m:t>.</m:t>
                          </m:r>
                          <m:r>
                            <a:rPr lang="fr-FR" b="0" i="1" dirty="0" smtClean="0">
                              <a:effectLst>
                                <a:outerShdw blurRad="38100" dist="38100" dir="2700000" algn="tl">
                                  <a:srgbClr val="000000">
                                    <a:alpha val="43137"/>
                                  </a:srgbClr>
                                </a:outerShdw>
                              </a:effectLst>
                              <a:latin typeface="Cambria Math" panose="02040503050406030204" pitchFamily="18" charset="0"/>
                            </a:rPr>
                            <m:t>𝑗</m:t>
                          </m:r>
                        </m:e>
                      </m:d>
                    </m:oMath>
                  </m:oMathPara>
                </a14:m>
                <a:endParaRPr lang="fr-FR" dirty="0"/>
              </a:p>
            </p:txBody>
          </p:sp>
        </mc:Choice>
        <mc:Fallback xmlns="">
          <p:sp>
            <p:nvSpPr>
              <p:cNvPr id="18" name="Rectangle 17"/>
              <p:cNvSpPr>
                <a:spLocks noRot="1" noChangeAspect="1" noMove="1" noResize="1" noEditPoints="1" noAdjustHandles="1" noChangeArrowheads="1" noChangeShapeType="1" noTextEdit="1"/>
              </p:cNvSpPr>
              <p:nvPr/>
            </p:nvSpPr>
            <p:spPr>
              <a:xfrm>
                <a:off x="1446698" y="5861193"/>
                <a:ext cx="5098447" cy="610936"/>
              </a:xfrm>
              <a:prstGeom prst="rect">
                <a:avLst/>
              </a:prstGeom>
              <a:blipFill>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7470578" y="5803358"/>
                <a:ext cx="3346301" cy="7206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𝑒</m:t>
                          </m:r>
                        </m:e>
                        <m:sub>
                          <m:r>
                            <a:rPr lang="fr-FR" i="1">
                              <a:effectLst>
                                <a:outerShdw blurRad="38100" dist="38100" dir="2700000" algn="tl">
                                  <a:srgbClr val="000000">
                                    <a:alpha val="43137"/>
                                  </a:srgbClr>
                                </a:outerShdw>
                              </a:effectLst>
                              <a:latin typeface="Cambria Math" panose="02040503050406030204" pitchFamily="18" charset="0"/>
                            </a:rPr>
                            <m:t>𝑖𝑗</m:t>
                          </m:r>
                        </m:sub>
                      </m:sSub>
                      <m:r>
                        <a:rPr lang="fr-FR" i="1" dirty="0" smtClean="0">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d>
                        <m:dPr>
                          <m:ctrlPr>
                            <a:rPr lang="fr-FR" i="1" dirty="0">
                              <a:effectLst>
                                <a:outerShdw blurRad="38100" dist="38100" dir="2700000" algn="tl">
                                  <a:srgbClr val="000000">
                                    <a:alpha val="43137"/>
                                  </a:srgbClr>
                                </a:outerShdw>
                              </a:effectLst>
                              <a:latin typeface="Cambria Math" panose="02040503050406030204" pitchFamily="18" charset="0"/>
                            </a:rPr>
                          </m:ctrlPr>
                        </m:dPr>
                        <m:e>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𝑢</m:t>
                                  </m:r>
                                </m:e>
                                <m:sub>
                                  <m:r>
                                    <a:rPr lang="fr-FR" i="1">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𝑗</m:t>
                                  </m:r>
                                </m:sub>
                              </m:sSub>
                            </m:den>
                          </m:f>
                          <m:r>
                            <a:rPr lang="fr-FR" b="0" i="1" dirty="0" smtClean="0">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𝑢</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𝑗</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den>
                          </m:f>
                          <m:r>
                            <a:rPr lang="fr-FR" b="0" i="1" dirty="0" smtClean="0">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𝑢</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𝑘</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rPr>
                                    <m:t>𝑖</m:t>
                                  </m:r>
                                </m:sub>
                              </m:sSub>
                            </m:den>
                          </m:f>
                          <m:r>
                            <a:rPr lang="fr-FR" i="1" dirty="0">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𝑢</m:t>
                                  </m:r>
                                </m:e>
                                <m:sub>
                                  <m:r>
                                    <a:rPr lang="fr-FR" b="0" i="1" smtClean="0">
                                      <a:effectLst>
                                        <a:outerShdw blurRad="38100" dist="38100" dir="2700000" algn="tl">
                                          <a:srgbClr val="000000">
                                            <a:alpha val="43137"/>
                                          </a:srgbClr>
                                        </a:outerShdw>
                                      </a:effectLst>
                                      <a:latin typeface="Cambria Math" panose="02040503050406030204" pitchFamily="18" charset="0"/>
                                    </a:rPr>
                                    <m:t>𝑘</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𝑗</m:t>
                                  </m:r>
                                </m:sub>
                              </m:sSub>
                            </m:den>
                          </m:f>
                        </m:e>
                      </m:d>
                    </m:oMath>
                  </m:oMathPara>
                </a14:m>
                <a:endParaRPr lang="fr-FR" dirty="0"/>
              </a:p>
            </p:txBody>
          </p:sp>
        </mc:Choice>
        <mc:Fallback xmlns="">
          <p:sp>
            <p:nvSpPr>
              <p:cNvPr id="19" name="Rectangle 18"/>
              <p:cNvSpPr>
                <a:spLocks noRot="1" noChangeAspect="1" noMove="1" noResize="1" noEditPoints="1" noAdjustHandles="1" noChangeArrowheads="1" noChangeShapeType="1" noTextEdit="1"/>
              </p:cNvSpPr>
              <p:nvPr/>
            </p:nvSpPr>
            <p:spPr>
              <a:xfrm>
                <a:off x="7470578" y="5803358"/>
                <a:ext cx="3346301" cy="720647"/>
              </a:xfrm>
              <a:prstGeom prst="rect">
                <a:avLst/>
              </a:prstGeom>
              <a:blipFill>
                <a:blip r:embed="rId12"/>
                <a:stretch>
                  <a:fillRect b="-847"/>
                </a:stretch>
              </a:blipFill>
            </p:spPr>
            <p:txBody>
              <a:bodyPr/>
              <a:lstStyle/>
              <a:p>
                <a:r>
                  <a:rPr lang="fr-FR">
                    <a:noFill/>
                  </a:rPr>
                  <a:t> </a:t>
                </a:r>
              </a:p>
            </p:txBody>
          </p:sp>
        </mc:Fallback>
      </mc:AlternateContent>
    </p:spTree>
    <p:extLst>
      <p:ext uri="{BB962C8B-B14F-4D97-AF65-F5344CB8AC3E}">
        <p14:creationId xmlns:p14="http://schemas.microsoft.com/office/powerpoint/2010/main" val="1419858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157097" y="181569"/>
            <a:ext cx="923330" cy="4534959"/>
          </a:xfrm>
          <a:prstGeom prst="rect">
            <a:avLst/>
          </a:prstGeom>
        </p:spPr>
        <p:txBody>
          <a:bodyPr vert="vert270" wrap="none">
            <a:spAutoFit/>
          </a:bodyPr>
          <a:lstStyle/>
          <a:p>
            <a:r>
              <a:rPr lang="fr-FR" sz="2800" b="1" u="sng" dirty="0" smtClean="0">
                <a:solidFill>
                  <a:schemeClr val="bg1"/>
                </a:solidFill>
                <a:effectLst>
                  <a:outerShdw blurRad="38100" dist="38100" dir="2700000" algn="tl">
                    <a:srgbClr val="000000">
                      <a:alpha val="43137"/>
                    </a:srgbClr>
                  </a:outerShdw>
                </a:effectLst>
              </a:rPr>
              <a:t>Variation de </a:t>
            </a:r>
            <a:r>
              <a:rPr lang="fr-FR" sz="2800" b="1" u="sng" dirty="0" smtClean="0">
                <a:solidFill>
                  <a:schemeClr val="bg1"/>
                </a:solidFill>
                <a:effectLst>
                  <a:outerShdw blurRad="38100" dist="38100" dir="2700000" algn="tl">
                    <a:srgbClr val="000000">
                      <a:alpha val="43137"/>
                    </a:srgbClr>
                  </a:outerShdw>
                </a:effectLst>
              </a:rPr>
              <a:t>longueur</a:t>
            </a:r>
          </a:p>
          <a:p>
            <a:r>
              <a:rPr lang="fr-FR" sz="2000" b="1" u="sng" dirty="0" smtClean="0">
                <a:solidFill>
                  <a:schemeClr val="bg1"/>
                </a:solidFill>
                <a:effectLst>
                  <a:outerShdw blurRad="38100" dist="38100" dir="2700000" algn="tl">
                    <a:srgbClr val="000000">
                      <a:alpha val="43137"/>
                    </a:srgbClr>
                  </a:outerShdw>
                </a:effectLst>
              </a:rPr>
              <a:t>(déformation </a:t>
            </a:r>
            <a:r>
              <a:rPr lang="fr-FR" sz="2000" b="1" u="sng" dirty="0">
                <a:solidFill>
                  <a:schemeClr val="bg1"/>
                </a:solidFill>
                <a:effectLst>
                  <a:outerShdw blurRad="38100" dist="38100" dir="2700000" algn="tl">
                    <a:srgbClr val="000000">
                      <a:alpha val="43137"/>
                    </a:srgbClr>
                  </a:outerShdw>
                </a:effectLst>
              </a:rPr>
              <a:t>longitudinale ou </a:t>
            </a:r>
            <a:r>
              <a:rPr lang="fr-FR" sz="2000" b="1" u="sng" dirty="0" smtClean="0">
                <a:solidFill>
                  <a:schemeClr val="bg1"/>
                </a:solidFill>
                <a:effectLst>
                  <a:outerShdw blurRad="38100" dist="38100" dir="2700000" algn="tl">
                    <a:srgbClr val="000000">
                      <a:alpha val="43137"/>
                    </a:srgbClr>
                  </a:outerShdw>
                </a:effectLst>
              </a:rPr>
              <a:t>extension) </a:t>
            </a:r>
            <a:endParaRPr lang="fr-FR" sz="2000" b="1" u="sng" dirty="0">
              <a:solidFill>
                <a:schemeClr val="bg1"/>
              </a:solidFill>
              <a:effectLst>
                <a:outerShdw blurRad="38100" dist="38100" dir="2700000" algn="tl">
                  <a:srgbClr val="000000">
                    <a:alpha val="43137"/>
                  </a:srgbClr>
                </a:outerShdw>
              </a:effectLst>
            </a:endParaRPr>
          </a:p>
        </p:txBody>
      </p:sp>
      <p:sp>
        <p:nvSpPr>
          <p:cNvPr id="10" name="Rectangle à coins arrondis 9"/>
          <p:cNvSpPr/>
          <p:nvPr/>
        </p:nvSpPr>
        <p:spPr>
          <a:xfrm>
            <a:off x="985002" y="218277"/>
            <a:ext cx="10810568" cy="6126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stretch>
            <a:fillRect/>
          </a:stretch>
        </p:blipFill>
        <p:spPr>
          <a:xfrm>
            <a:off x="7075384" y="592545"/>
            <a:ext cx="4487351" cy="218015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203770" y="592545"/>
                <a:ext cx="5757470" cy="2284856"/>
              </a:xfrm>
              <a:prstGeom prst="rect">
                <a:avLst/>
              </a:prstGeom>
            </p:spPr>
            <p:txBody>
              <a:bodyPr wrap="square">
                <a:spAutoFit/>
              </a:bodyPr>
              <a:lstStyle/>
              <a:p>
                <a:pPr algn="just">
                  <a:lnSpc>
                    <a:spcPct val="114000"/>
                  </a:lnSpc>
                </a:pPr>
                <a:r>
                  <a:rPr lang="fr-FR" dirty="0">
                    <a:effectLst>
                      <a:outerShdw blurRad="38100" dist="38100" dir="2700000" algn="tl">
                        <a:srgbClr val="000000">
                          <a:alpha val="43137"/>
                        </a:srgbClr>
                      </a:outerShdw>
                    </a:effectLst>
                  </a:rPr>
                  <a:t>Considérons deux particules voisins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rPr>
                      <m:t>𝑃</m:t>
                    </m:r>
                  </m:oMath>
                </a14:m>
                <a:r>
                  <a:rPr lang="fr-FR" dirty="0">
                    <a:effectLst>
                      <a:outerShdw blurRad="38100" dist="38100" dir="2700000" algn="tl">
                        <a:srgbClr val="000000">
                          <a:alpha val="43137"/>
                        </a:srgbClr>
                      </a:outerShdw>
                    </a:effectLst>
                  </a:rPr>
                  <a:t> et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rPr>
                      <m:t>𝑄</m:t>
                    </m:r>
                  </m:oMath>
                </a14:m>
                <a:r>
                  <a:rPr lang="fr-FR" dirty="0">
                    <a:effectLst>
                      <a:outerShdw blurRad="38100" dist="38100" dir="2700000" algn="tl">
                        <a:srgbClr val="000000">
                          <a:alpha val="43137"/>
                        </a:srgbClr>
                      </a:outerShdw>
                    </a:effectLst>
                  </a:rPr>
                  <a:t> dans la configuration référentielle, soit leurs images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rPr>
                      <m:t>𝑃</m:t>
                    </m:r>
                    <m:r>
                      <a:rPr lang="fr-FR" i="1" dirty="0">
                        <a:effectLst>
                          <a:outerShdw blurRad="38100" dist="38100" dir="2700000" algn="tl">
                            <a:srgbClr val="000000">
                              <a:alpha val="43137"/>
                            </a:srgbClr>
                          </a:outerShdw>
                        </a:effectLst>
                        <a:latin typeface="Cambria Math" panose="02040503050406030204" pitchFamily="18" charset="0"/>
                      </a:rPr>
                      <m:t>’</m:t>
                    </m:r>
                  </m:oMath>
                </a14:m>
                <a:r>
                  <a:rPr lang="fr-FR" dirty="0">
                    <a:effectLst>
                      <a:outerShdw blurRad="38100" dist="38100" dir="2700000" algn="tl">
                        <a:srgbClr val="000000">
                          <a:alpha val="43137"/>
                        </a:srgbClr>
                      </a:outerShdw>
                    </a:effectLst>
                  </a:rPr>
                  <a:t> et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rPr>
                      <m:t>𝑄</m:t>
                    </m:r>
                    <m:r>
                      <a:rPr lang="fr-FR" i="1" dirty="0">
                        <a:effectLst>
                          <a:outerShdw blurRad="38100" dist="38100" dir="2700000" algn="tl">
                            <a:srgbClr val="000000">
                              <a:alpha val="43137"/>
                            </a:srgbClr>
                          </a:outerShdw>
                        </a:effectLst>
                        <a:latin typeface="Cambria Math" panose="02040503050406030204" pitchFamily="18" charset="0"/>
                      </a:rPr>
                      <m:t>’</m:t>
                    </m:r>
                  </m:oMath>
                </a14:m>
                <a:r>
                  <a:rPr lang="fr-FR" dirty="0">
                    <a:effectLst>
                      <a:outerShdw blurRad="38100" dist="38100" dir="2700000" algn="tl">
                        <a:srgbClr val="000000">
                          <a:alpha val="43137"/>
                        </a:srgbClr>
                      </a:outerShdw>
                    </a:effectLst>
                  </a:rPr>
                  <a:t> dans la configuration actuelle.  </a:t>
                </a:r>
                <a:r>
                  <a:rPr lang="fr-FR" dirty="0" smtClean="0">
                    <a:effectLst>
                      <a:outerShdw blurRad="38100" dist="38100" dir="2700000" algn="tl">
                        <a:srgbClr val="000000">
                          <a:alpha val="43137"/>
                        </a:srgbClr>
                      </a:outerShdw>
                    </a:effectLst>
                  </a:rPr>
                  <a:t>La distance </a:t>
                </a:r>
                <a:r>
                  <a:rPr lang="fr-FR" i="1" dirty="0" smtClean="0">
                    <a:effectLst>
                      <a:outerShdw blurRad="38100" dist="38100" dir="2700000" algn="tl">
                        <a:srgbClr val="000000">
                          <a:alpha val="43137"/>
                        </a:srgbClr>
                      </a:outerShdw>
                    </a:effectLst>
                  </a:rPr>
                  <a:t>dS</a:t>
                </a:r>
                <a:r>
                  <a:rPr lang="fr-FR" dirty="0" smtClean="0">
                    <a:effectLst>
                      <a:outerShdw blurRad="38100" dist="38100" dir="2700000" algn="tl">
                        <a:srgbClr val="000000">
                          <a:alpha val="43137"/>
                        </a:srgbClr>
                      </a:outerShdw>
                    </a:effectLst>
                  </a:rPr>
                  <a:t> entre les deux particules dans la configuration initiale devient </a:t>
                </a:r>
                <a:r>
                  <a:rPr lang="fr-FR" i="1" dirty="0" smtClean="0">
                    <a:effectLst>
                      <a:outerShdw blurRad="38100" dist="38100" dir="2700000" algn="tl">
                        <a:srgbClr val="000000">
                          <a:alpha val="43137"/>
                        </a:srgbClr>
                      </a:outerShdw>
                    </a:effectLst>
                  </a:rPr>
                  <a:t>ds</a:t>
                </a:r>
                <a:r>
                  <a:rPr lang="fr-FR" dirty="0" smtClean="0">
                    <a:effectLst>
                      <a:outerShdw blurRad="38100" dist="38100" dir="2700000" algn="tl">
                        <a:srgbClr val="000000">
                          <a:alpha val="43137"/>
                        </a:srgbClr>
                      </a:outerShdw>
                    </a:effectLst>
                  </a:rPr>
                  <a:t> dans la configuration actuelle. Les vecteurs unitaires </a:t>
                </a:r>
                <a:r>
                  <a:rPr lang="fr-FR" i="1" dirty="0" smtClean="0">
                    <a:effectLst>
                      <a:outerShdw blurRad="38100" dist="38100" dir="2700000" algn="tl">
                        <a:srgbClr val="000000">
                          <a:alpha val="43137"/>
                        </a:srgbClr>
                      </a:outerShdw>
                    </a:effectLst>
                  </a:rPr>
                  <a:t>T</a:t>
                </a:r>
                <a:r>
                  <a:rPr lang="fr-FR" dirty="0" smtClean="0">
                    <a:effectLst>
                      <a:outerShdw blurRad="38100" dist="38100" dir="2700000" algn="tl">
                        <a:srgbClr val="000000">
                          <a:alpha val="43137"/>
                        </a:srgbClr>
                      </a:outerShdw>
                    </a:effectLst>
                  </a:rPr>
                  <a:t> et </a:t>
                </a:r>
                <a:r>
                  <a:rPr lang="fr-FR" i="1" dirty="0" smtClean="0">
                    <a:effectLst>
                      <a:outerShdw blurRad="38100" dist="38100" dir="2700000" algn="tl">
                        <a:srgbClr val="000000">
                          <a:alpha val="43137"/>
                        </a:srgbClr>
                      </a:outerShdw>
                    </a:effectLst>
                  </a:rPr>
                  <a:t>t</a:t>
                </a:r>
                <a:r>
                  <a:rPr lang="fr-FR" dirty="0" smtClean="0">
                    <a:effectLst>
                      <a:outerShdw blurRad="38100" dist="38100" dir="2700000" algn="tl">
                        <a:srgbClr val="000000">
                          <a:alpha val="43137"/>
                        </a:srgbClr>
                      </a:outerShdw>
                    </a:effectLst>
                  </a:rPr>
                  <a:t> représentent les direction des segments différentiels </a:t>
                </a:r>
                <a:r>
                  <a:rPr lang="fr-FR" i="1" dirty="0" smtClean="0">
                    <a:effectLst>
                      <a:outerShdw blurRad="38100" dist="38100" dir="2700000" algn="tl">
                        <a:srgbClr val="000000">
                          <a:alpha val="43137"/>
                        </a:srgbClr>
                      </a:outerShdw>
                    </a:effectLst>
                  </a:rPr>
                  <a:t>PQ</a:t>
                </a:r>
                <a:r>
                  <a:rPr lang="fr-FR" dirty="0" smtClean="0">
                    <a:effectLst>
                      <a:outerShdw blurRad="38100" dist="38100" dir="2700000" algn="tl">
                        <a:srgbClr val="000000">
                          <a:alpha val="43137"/>
                        </a:srgbClr>
                      </a:outerShdw>
                    </a:effectLst>
                  </a:rPr>
                  <a:t> et </a:t>
                </a:r>
                <a:r>
                  <a:rPr lang="fr-FR" i="1" dirty="0" smtClean="0">
                    <a:effectLst>
                      <a:outerShdw blurRad="38100" dist="38100" dir="2700000" algn="tl">
                        <a:srgbClr val="000000">
                          <a:alpha val="43137"/>
                        </a:srgbClr>
                      </a:outerShdw>
                    </a:effectLst>
                  </a:rPr>
                  <a:t>P’Q’</a:t>
                </a:r>
                <a:r>
                  <a:rPr lang="fr-FR" dirty="0" smtClean="0">
                    <a:effectLst>
                      <a:outerShdw blurRad="38100" dist="38100" dir="2700000" algn="tl">
                        <a:srgbClr val="000000">
                          <a:alpha val="43137"/>
                        </a:srgbClr>
                      </a:outerShdw>
                    </a:effectLst>
                  </a:rPr>
                  <a:t> respectivement.</a:t>
                </a:r>
              </a:p>
            </p:txBody>
          </p:sp>
        </mc:Choice>
        <mc:Fallback xmlns="">
          <p:sp>
            <p:nvSpPr>
              <p:cNvPr id="5" name="Rectangle 4"/>
              <p:cNvSpPr>
                <a:spLocks noRot="1" noChangeAspect="1" noMove="1" noResize="1" noEditPoints="1" noAdjustHandles="1" noChangeArrowheads="1" noChangeShapeType="1" noTextEdit="1"/>
              </p:cNvSpPr>
              <p:nvPr/>
            </p:nvSpPr>
            <p:spPr>
              <a:xfrm>
                <a:off x="1203770" y="592545"/>
                <a:ext cx="5757470" cy="2284856"/>
              </a:xfrm>
              <a:prstGeom prst="rect">
                <a:avLst/>
              </a:prstGeom>
              <a:blipFill>
                <a:blip r:embed="rId4"/>
                <a:stretch>
                  <a:fillRect l="-952" t="-800" r="-1270" b="-4267"/>
                </a:stretch>
              </a:blipFill>
            </p:spPr>
            <p:txBody>
              <a:bodyPr/>
              <a:lstStyle/>
              <a:p>
                <a:r>
                  <a:rPr lang="fr-FR">
                    <a:noFill/>
                  </a:rPr>
                  <a:t> </a:t>
                </a:r>
              </a:p>
            </p:txBody>
          </p:sp>
        </mc:Fallback>
      </mc:AlternateContent>
      <p:sp>
        <p:nvSpPr>
          <p:cNvPr id="6" name="ZoneTexte 5"/>
          <p:cNvSpPr txBox="1"/>
          <p:nvPr/>
        </p:nvSpPr>
        <p:spPr>
          <a:xfrm>
            <a:off x="1203770" y="3146965"/>
            <a:ext cx="10373031" cy="923330"/>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La variation de longueur du point </a:t>
            </a:r>
            <a:r>
              <a:rPr lang="fr-FR" i="1" dirty="0" smtClean="0">
                <a:effectLst>
                  <a:outerShdw blurRad="38100" dist="38100" dir="2700000" algn="tl">
                    <a:srgbClr val="000000">
                      <a:alpha val="43137"/>
                    </a:srgbClr>
                  </a:outerShdw>
                </a:effectLst>
              </a:rPr>
              <a:t>P</a:t>
            </a:r>
            <a:r>
              <a:rPr lang="fr-FR" dirty="0" smtClean="0">
                <a:effectLst>
                  <a:outerShdw blurRad="38100" dist="38100" dir="2700000" algn="tl">
                    <a:srgbClr val="000000">
                      <a:alpha val="43137"/>
                    </a:srgbClr>
                  </a:outerShdw>
                </a:effectLst>
              </a:rPr>
              <a:t> dans la direction </a:t>
            </a:r>
            <a:r>
              <a:rPr lang="fr-FR" i="1" dirty="0" smtClean="0">
                <a:effectLst>
                  <a:outerShdw blurRad="38100" dist="38100" dir="2700000" algn="tl">
                    <a:srgbClr val="000000">
                      <a:alpha val="43137"/>
                    </a:srgbClr>
                  </a:outerShdw>
                </a:effectLst>
              </a:rPr>
              <a:t>T</a:t>
            </a:r>
            <a:r>
              <a:rPr lang="fr-FR" dirty="0" smtClean="0">
                <a:effectLst>
                  <a:outerShdw blurRad="38100" dist="38100" dir="2700000" algn="tl">
                    <a:srgbClr val="000000">
                      <a:alpha val="43137"/>
                    </a:srgbClr>
                  </a:outerShdw>
                </a:effectLst>
              </a:rPr>
              <a:t> est défini comme l’incrément de longueur du segment différentiel déformé </a:t>
            </a:r>
            <a:r>
              <a:rPr lang="fr-FR" i="1" dirty="0" smtClean="0">
                <a:effectLst>
                  <a:outerShdw blurRad="38100" dist="38100" dir="2700000" algn="tl">
                    <a:srgbClr val="000000">
                      <a:alpha val="43137"/>
                    </a:srgbClr>
                  </a:outerShdw>
                </a:effectLst>
              </a:rPr>
              <a:t>P’Q’ </a:t>
            </a:r>
            <a:r>
              <a:rPr lang="fr-FR" dirty="0" smtClean="0">
                <a:effectLst>
                  <a:outerShdw blurRad="38100" dist="38100" dir="2700000" algn="tl">
                    <a:srgbClr val="000000">
                      <a:alpha val="43137"/>
                    </a:srgbClr>
                  </a:outerShdw>
                </a:effectLst>
              </a:rPr>
              <a:t>par unité de longueur de segment différentiel original (initial) </a:t>
            </a:r>
            <a:r>
              <a:rPr lang="fr-FR" i="1" dirty="0" smtClean="0">
                <a:effectLst>
                  <a:outerShdw blurRad="38100" dist="38100" dir="2700000" algn="tl">
                    <a:srgbClr val="000000">
                      <a:alpha val="43137"/>
                    </a:srgbClr>
                  </a:outerShdw>
                </a:effectLst>
              </a:rPr>
              <a:t>PQ. </a:t>
            </a:r>
            <a:r>
              <a:rPr lang="fr-FR" dirty="0" smtClean="0">
                <a:effectLst>
                  <a:outerShdw blurRad="38100" dist="38100" dir="2700000" algn="tl">
                    <a:srgbClr val="000000">
                      <a:alpha val="43137"/>
                    </a:srgbClr>
                  </a:outerShdw>
                </a:effectLst>
              </a:rPr>
              <a:t>Ce qui donne mathématiquement l’expression suivante:</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7" name="ZoneTexte 6"/>
              <p:cNvSpPr txBox="1"/>
              <p:nvPr/>
            </p:nvSpPr>
            <p:spPr>
              <a:xfrm>
                <a:off x="3668227" y="4172597"/>
                <a:ext cx="5444116" cy="543931"/>
              </a:xfrm>
              <a:prstGeom prst="rect">
                <a:avLst/>
              </a:prstGeom>
              <a:noFill/>
            </p:spPr>
            <p:txBody>
              <a:bodyPr wrap="square" lIns="0" tIns="0" rIns="0" bIns="0" rtlCol="0">
                <a:spAutoFit/>
              </a:bodyPr>
              <a:lstStyle/>
              <a:p>
                <a14:m>
                  <m:oMath xmlns:m="http://schemas.openxmlformats.org/officeDocument/2006/math">
                    <m:r>
                      <m:rPr>
                        <m:nor/>
                      </m:rPr>
                      <a:rPr lang="fr-FR" sz="2000" i="1" dirty="0" smtClean="0">
                        <a:effectLst>
                          <a:outerShdw blurRad="38100" dist="38100" dir="2700000" algn="tl">
                            <a:srgbClr val="000000">
                              <a:alpha val="43137"/>
                            </a:srgbClr>
                          </a:outerShdw>
                        </a:effectLst>
                        <a:latin typeface="Cambria Math" panose="02040503050406030204" pitchFamily="18" charset="0"/>
                      </a:rPr>
                      <m:t>La</m:t>
                    </m:r>
                    <m:r>
                      <m:rPr>
                        <m:nor/>
                      </m:rPr>
                      <a:rPr lang="fr-FR" sz="2000" i="1" dirty="0" smtClean="0">
                        <a:effectLst>
                          <a:outerShdw blurRad="38100" dist="38100" dir="2700000" algn="tl">
                            <a:srgbClr val="000000">
                              <a:alpha val="43137"/>
                            </a:srgbClr>
                          </a:outerShdw>
                        </a:effectLst>
                        <a:latin typeface="Cambria Math" panose="02040503050406030204" pitchFamily="18" charset="0"/>
                      </a:rPr>
                      <m:t> </m:t>
                    </m:r>
                    <m:r>
                      <m:rPr>
                        <m:nor/>
                      </m:rPr>
                      <a:rPr lang="fr-FR" sz="2000" i="1" dirty="0" smtClean="0">
                        <a:effectLst>
                          <a:outerShdw blurRad="38100" dist="38100" dir="2700000" algn="tl">
                            <a:srgbClr val="000000">
                              <a:alpha val="43137"/>
                            </a:srgbClr>
                          </a:outerShdw>
                        </a:effectLst>
                        <a:latin typeface="Cambria Math" panose="02040503050406030204" pitchFamily="18" charset="0"/>
                      </a:rPr>
                      <m:t>variation</m:t>
                    </m:r>
                    <m:r>
                      <m:rPr>
                        <m:nor/>
                      </m:rPr>
                      <a:rPr lang="fr-FR" sz="2000" i="1" dirty="0" smtClean="0">
                        <a:effectLst>
                          <a:outerShdw blurRad="38100" dist="38100" dir="2700000" algn="tl">
                            <a:srgbClr val="000000">
                              <a:alpha val="43137"/>
                            </a:srgbClr>
                          </a:outerShdw>
                        </a:effectLst>
                        <a:latin typeface="Cambria Math" panose="02040503050406030204" pitchFamily="18" charset="0"/>
                      </a:rPr>
                      <m:t> </m:t>
                    </m:r>
                    <m:r>
                      <m:rPr>
                        <m:nor/>
                      </m:rPr>
                      <a:rPr lang="fr-FR" sz="2000" i="1" dirty="0" smtClean="0">
                        <a:effectLst>
                          <a:outerShdw blurRad="38100" dist="38100" dir="2700000" algn="tl">
                            <a:srgbClr val="000000">
                              <a:alpha val="43137"/>
                            </a:srgbClr>
                          </a:outerShdw>
                        </a:effectLst>
                        <a:latin typeface="Cambria Math" panose="02040503050406030204" pitchFamily="18" charset="0"/>
                      </a:rPr>
                      <m:t>de</m:t>
                    </m:r>
                    <m:r>
                      <m:rPr>
                        <m:nor/>
                      </m:rPr>
                      <a:rPr lang="fr-FR" sz="2000" i="1" dirty="0" smtClean="0">
                        <a:effectLst>
                          <a:outerShdw blurRad="38100" dist="38100" dir="2700000" algn="tl">
                            <a:srgbClr val="000000">
                              <a:alpha val="43137"/>
                            </a:srgbClr>
                          </a:outerShdw>
                        </a:effectLst>
                        <a:latin typeface="Cambria Math" panose="02040503050406030204" pitchFamily="18" charset="0"/>
                      </a:rPr>
                      <m:t> </m:t>
                    </m:r>
                    <m:r>
                      <m:rPr>
                        <m:nor/>
                      </m:rPr>
                      <a:rPr lang="fr-FR" sz="2000" i="1" dirty="0" smtClean="0">
                        <a:effectLst>
                          <a:outerShdw blurRad="38100" dist="38100" dir="2700000" algn="tl">
                            <a:srgbClr val="000000">
                              <a:alpha val="43137"/>
                            </a:srgbClr>
                          </a:outerShdw>
                        </a:effectLst>
                        <a:latin typeface="Cambria Math" panose="02040503050406030204" pitchFamily="18" charset="0"/>
                      </a:rPr>
                      <m:t>longueur</m:t>
                    </m:r>
                    <m:r>
                      <a:rPr lang="fr-FR" sz="2000" i="1">
                        <a:effectLst>
                          <a:outerShdw blurRad="38100" dist="38100" dir="2700000" algn="tl">
                            <a:srgbClr val="000000">
                              <a:alpha val="43137"/>
                            </a:srgbClr>
                          </a:outerShdw>
                        </a:effectLst>
                        <a:latin typeface="Cambria Math" panose="02040503050406030204" pitchFamily="18" charset="0"/>
                      </a:rPr>
                      <m:t>=</m:t>
                    </m:r>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𝜀</m:t>
                        </m:r>
                      </m:e>
                      <m:sub>
                        <m:r>
                          <a:rPr lang="fr-FR" sz="2000" i="1">
                            <a:effectLst>
                              <a:outerShdw blurRad="38100" dist="38100" dir="2700000" algn="tl">
                                <a:srgbClr val="000000">
                                  <a:alpha val="43137"/>
                                </a:srgbClr>
                              </a:outerShdw>
                            </a:effectLst>
                            <a:latin typeface="Cambria Math" panose="02040503050406030204" pitchFamily="18" charset="0"/>
                          </a:rPr>
                          <m:t>𝑇</m:t>
                        </m:r>
                      </m:sub>
                    </m:sSub>
                  </m:oMath>
                </a14:m>
                <a:r>
                  <a:rPr lang="fr-FR" sz="2000" dirty="0">
                    <a:effectLst>
                      <a:outerShdw blurRad="38100" dist="38100" dir="2700000" algn="tl">
                        <a:srgbClr val="000000">
                          <a:alpha val="43137"/>
                        </a:srgbClr>
                      </a:outerShdw>
                    </a:effectLst>
                  </a:rPr>
                  <a:t> </a:t>
                </a:r>
                <a14:m>
                  <m:oMath xmlns:m="http://schemas.openxmlformats.org/officeDocument/2006/math">
                    <m:r>
                      <a:rPr lang="fr-FR" sz="2000" i="1">
                        <a:effectLst>
                          <a:outerShdw blurRad="38100" dist="38100" dir="2700000" algn="tl">
                            <a:srgbClr val="000000">
                              <a:alpha val="43137"/>
                            </a:srgbClr>
                          </a:outerShdw>
                        </a:effectLst>
                        <a:latin typeface="Cambria Math" panose="02040503050406030204" pitchFamily="18" charset="0"/>
                      </a:rPr>
                      <m:t>=</m:t>
                    </m:r>
                  </m:oMath>
                </a14:m>
                <a:r>
                  <a:rPr lang="fr-FR" sz="2000" dirty="0" smtClean="0">
                    <a:effectLst>
                      <a:outerShdw blurRad="38100" dist="38100" dir="2700000" algn="tl">
                        <a:srgbClr val="000000">
                          <a:alpha val="43137"/>
                        </a:srgbClr>
                      </a:outerShdw>
                    </a:effectLst>
                  </a:rPr>
                  <a:t> </a:t>
                </a:r>
                <a14:m>
                  <m:oMath xmlns:m="http://schemas.openxmlformats.org/officeDocument/2006/math">
                    <m:f>
                      <m:fPr>
                        <m:ctrlPr>
                          <a:rPr lang="fr-FR" sz="20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fr-FR" sz="20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m:rPr>
                            <m:nor/>
                          </m:rPr>
                          <a:rPr lang="fr-FR" sz="20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P</m:t>
                        </m:r>
                        <m:r>
                          <m:rPr>
                            <m:nor/>
                          </m:rPr>
                          <a:rPr lang="fr-FR" sz="20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m:rPr>
                            <m:nor/>
                          </m:rPr>
                          <a:rPr lang="fr-FR" sz="20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Q</m:t>
                        </m:r>
                        <m:r>
                          <m:rPr>
                            <m:nor/>
                          </m:rPr>
                          <a:rPr lang="fr-FR" sz="20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num>
                      <m:den>
                        <m:r>
                          <m:rPr>
                            <m:nor/>
                          </m:rPr>
                          <a:rPr lang="fr-FR" sz="20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P</m:t>
                        </m:r>
                        <m:r>
                          <m:rPr>
                            <m:nor/>
                          </m:rPr>
                          <a:rPr lang="fr-FR" sz="200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Q</m:t>
                        </m:r>
                      </m:den>
                    </m:f>
                  </m:oMath>
                </a14:m>
                <a:r>
                  <a:rPr lang="fr-FR" sz="200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  </a:t>
                </a:r>
                <a14:m>
                  <m:oMath xmlns:m="http://schemas.openxmlformats.org/officeDocument/2006/math">
                    <m:f>
                      <m:fPr>
                        <m:ctrlPr>
                          <a:rPr lang="fr-FR" sz="2400" b="0" i="1" smtClean="0">
                            <a:effectLst>
                              <a:outerShdw blurRad="38100" dist="38100" dir="2700000" algn="tl">
                                <a:srgbClr val="000000">
                                  <a:alpha val="43137"/>
                                </a:srgbClr>
                              </a:outerShdw>
                            </a:effectLst>
                            <a:latin typeface="Cambria Math" panose="02040503050406030204" pitchFamily="18" charset="0"/>
                          </a:rPr>
                        </m:ctrlPr>
                      </m:fPr>
                      <m:num>
                        <m:r>
                          <a:rPr lang="fr-FR" sz="2400" b="0" i="1" smtClean="0">
                            <a:effectLst>
                              <a:outerShdw blurRad="38100" dist="38100" dir="2700000" algn="tl">
                                <a:srgbClr val="000000">
                                  <a:alpha val="43137"/>
                                </a:srgbClr>
                              </a:outerShdw>
                            </a:effectLst>
                            <a:latin typeface="Cambria Math" panose="02040503050406030204" pitchFamily="18" charset="0"/>
                          </a:rPr>
                          <m:t>𝑑𝑠</m:t>
                        </m:r>
                        <m:r>
                          <a:rPr lang="fr-FR" sz="2400" b="0" i="1" smtClean="0">
                            <a:effectLst>
                              <a:outerShdw blurRad="38100" dist="38100" dir="2700000" algn="tl">
                                <a:srgbClr val="000000">
                                  <a:alpha val="43137"/>
                                </a:srgbClr>
                              </a:outerShdw>
                            </a:effectLst>
                            <a:latin typeface="Cambria Math" panose="02040503050406030204" pitchFamily="18" charset="0"/>
                          </a:rPr>
                          <m:t>−</m:t>
                        </m:r>
                        <m:r>
                          <a:rPr lang="fr-FR" sz="2400" b="0" i="1" smtClean="0">
                            <a:effectLst>
                              <a:outerShdw blurRad="38100" dist="38100" dir="2700000" algn="tl">
                                <a:srgbClr val="000000">
                                  <a:alpha val="43137"/>
                                </a:srgbClr>
                              </a:outerShdw>
                            </a:effectLst>
                            <a:latin typeface="Cambria Math" panose="02040503050406030204" pitchFamily="18" charset="0"/>
                          </a:rPr>
                          <m:t>𝑑𝑆</m:t>
                        </m:r>
                      </m:num>
                      <m:den>
                        <m:r>
                          <a:rPr lang="fr-FR" sz="2400" b="0" i="1" smtClean="0">
                            <a:effectLst>
                              <a:outerShdw blurRad="38100" dist="38100" dir="2700000" algn="tl">
                                <a:srgbClr val="000000">
                                  <a:alpha val="43137"/>
                                </a:srgbClr>
                              </a:outerShdw>
                            </a:effectLst>
                            <a:latin typeface="Cambria Math" panose="02040503050406030204" pitchFamily="18" charset="0"/>
                          </a:rPr>
                          <m:t>𝑑𝑆</m:t>
                        </m:r>
                      </m:den>
                    </m:f>
                  </m:oMath>
                </a14:m>
                <a:endParaRPr lang="fr-FR" sz="20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7" name="ZoneTexte 6"/>
              <p:cNvSpPr txBox="1">
                <a:spLocks noRot="1" noChangeAspect="1" noMove="1" noResize="1" noEditPoints="1" noAdjustHandles="1" noChangeArrowheads="1" noChangeShapeType="1" noTextEdit="1"/>
              </p:cNvSpPr>
              <p:nvPr/>
            </p:nvSpPr>
            <p:spPr>
              <a:xfrm>
                <a:off x="3668227" y="4172597"/>
                <a:ext cx="5444116" cy="543931"/>
              </a:xfrm>
              <a:prstGeom prst="rect">
                <a:avLst/>
              </a:prstGeom>
              <a:blipFill>
                <a:blip r:embed="rId5"/>
                <a:stretch>
                  <a:fillRect b="-1222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ZoneTexte 8"/>
              <p:cNvSpPr txBox="1"/>
              <p:nvPr/>
            </p:nvSpPr>
            <p:spPr>
              <a:xfrm>
                <a:off x="1189704" y="4818830"/>
                <a:ext cx="10373031" cy="491609"/>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Si on définit le rapport du longueur déformée sur le longueur original (</a:t>
                </a:r>
                <a14:m>
                  <m:oMath xmlns:m="http://schemas.openxmlformats.org/officeDocument/2006/math">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𝑑𝑠</m:t>
                        </m:r>
                      </m:num>
                      <m:den>
                        <m:r>
                          <a:rPr lang="fr-FR" i="1">
                            <a:effectLst>
                              <a:outerShdw blurRad="38100" dist="38100" dir="2700000" algn="tl">
                                <a:srgbClr val="000000">
                                  <a:alpha val="43137"/>
                                </a:srgbClr>
                              </a:outerShdw>
                            </a:effectLst>
                            <a:latin typeface="Cambria Math" panose="02040503050406030204" pitchFamily="18" charset="0"/>
                          </a:rPr>
                          <m:t>𝑑𝑆</m:t>
                        </m:r>
                      </m:den>
                    </m:f>
                  </m:oMath>
                </a14:m>
                <a:r>
                  <a:rPr lang="fr-FR" dirty="0" smtClean="0">
                    <a:effectLst>
                      <a:outerShdw blurRad="38100" dist="38100" dir="2700000" algn="tl">
                        <a:srgbClr val="000000">
                          <a:alpha val="43137"/>
                        </a:srgbClr>
                      </a:outerShdw>
                    </a:effectLst>
                  </a:rPr>
                  <a:t>) par (</a:t>
                </a:r>
                <a:r>
                  <a:rPr lang="el-GR" dirty="0" smtClean="0">
                    <a:effectLst>
                      <a:outerShdw blurRad="38100" dist="38100" dir="2700000" algn="tl">
                        <a:srgbClr val="000000">
                          <a:alpha val="43137"/>
                        </a:srgbClr>
                      </a:outerShdw>
                    </a:effectLst>
                  </a:rPr>
                  <a:t>λ</a:t>
                </a:r>
                <a:r>
                  <a:rPr lang="fr-FR" dirty="0" smtClean="0">
                    <a:effectLst>
                      <a:outerShdw blurRad="38100" dist="38100" dir="2700000" algn="tl">
                        <a:srgbClr val="000000">
                          <a:alpha val="43137"/>
                        </a:srgbClr>
                      </a:outerShdw>
                    </a:effectLst>
                  </a:rPr>
                  <a:t>) on obtient :</a:t>
                </a:r>
              </a:p>
            </p:txBody>
          </p:sp>
        </mc:Choice>
        <mc:Fallback xmlns="">
          <p:sp>
            <p:nvSpPr>
              <p:cNvPr id="9" name="ZoneTexte 8"/>
              <p:cNvSpPr txBox="1">
                <a:spLocks noRot="1" noChangeAspect="1" noMove="1" noResize="1" noEditPoints="1" noAdjustHandles="1" noChangeArrowheads="1" noChangeShapeType="1" noTextEdit="1"/>
              </p:cNvSpPr>
              <p:nvPr/>
            </p:nvSpPr>
            <p:spPr>
              <a:xfrm>
                <a:off x="1189704" y="4818830"/>
                <a:ext cx="10373031" cy="491609"/>
              </a:xfrm>
              <a:prstGeom prst="rect">
                <a:avLst/>
              </a:prstGeom>
              <a:blipFill>
                <a:blip r:embed="rId6"/>
                <a:stretch>
                  <a:fillRect l="-529" b="-148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385330" y="5465063"/>
                <a:ext cx="2009909" cy="536044"/>
              </a:xfrm>
              <a:prstGeom prst="rect">
                <a:avLst/>
              </a:prstGeom>
            </p:spPr>
            <p:txBody>
              <a:bodyPr wrap="none">
                <a:spAutoFit/>
              </a:bodyPr>
              <a:lstStyle/>
              <a:p>
                <a14:m>
                  <m:oMath xmlns:m="http://schemas.openxmlformats.org/officeDocument/2006/math">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𝜀</m:t>
                        </m:r>
                      </m:e>
                      <m:sub>
                        <m:r>
                          <a:rPr lang="fr-FR" sz="2000" i="1">
                            <a:effectLst>
                              <a:outerShdw blurRad="38100" dist="38100" dir="2700000" algn="tl">
                                <a:srgbClr val="000000">
                                  <a:alpha val="43137"/>
                                </a:srgbClr>
                              </a:outerShdw>
                            </a:effectLst>
                            <a:latin typeface="Cambria Math" panose="02040503050406030204" pitchFamily="18" charset="0"/>
                          </a:rPr>
                          <m:t>𝑇</m:t>
                        </m:r>
                      </m:sub>
                    </m:sSub>
                  </m:oMath>
                </a14:m>
                <a:r>
                  <a:rPr lang="fr-FR" sz="2000" i="1" dirty="0">
                    <a:effectLst>
                      <a:outerShdw blurRad="38100" dist="38100" dir="2700000" algn="tl">
                        <a:srgbClr val="000000">
                          <a:alpha val="43137"/>
                        </a:srgbClr>
                      </a:outerShdw>
                    </a:effectLst>
                    <a:latin typeface="Cambria Math" panose="02040503050406030204" pitchFamily="18" charset="0"/>
                  </a:rPr>
                  <a:t> </a:t>
                </a:r>
                <a14:m>
                  <m:oMath xmlns:m="http://schemas.openxmlformats.org/officeDocument/2006/math">
                    <m:r>
                      <a:rPr lang="fr-FR" sz="2000" i="1">
                        <a:effectLst>
                          <a:outerShdw blurRad="38100" dist="38100" dir="2700000" algn="tl">
                            <a:srgbClr val="000000">
                              <a:alpha val="43137"/>
                            </a:srgbClr>
                          </a:outerShdw>
                        </a:effectLst>
                        <a:latin typeface="Cambria Math" panose="02040503050406030204" pitchFamily="18" charset="0"/>
                      </a:rPr>
                      <m:t>=</m:t>
                    </m:r>
                  </m:oMath>
                </a14:m>
                <a:r>
                  <a:rPr lang="fr-FR" sz="2000" i="1" dirty="0">
                    <a:effectLst>
                      <a:outerShdw blurRad="38100" dist="38100" dir="2700000" algn="tl">
                        <a:srgbClr val="000000">
                          <a:alpha val="43137"/>
                        </a:srgbClr>
                      </a:outerShdw>
                    </a:effectLst>
                    <a:latin typeface="Cambria Math" panose="02040503050406030204" pitchFamily="18" charset="0"/>
                  </a:rPr>
                  <a:t> </a:t>
                </a:r>
                <a14:m>
                  <m:oMath xmlns:m="http://schemas.openxmlformats.org/officeDocument/2006/math">
                    <m:f>
                      <m:fPr>
                        <m:ctrlPr>
                          <a:rPr lang="fr-FR" sz="2000" i="1">
                            <a:effectLst>
                              <a:outerShdw blurRad="38100" dist="38100" dir="2700000" algn="tl">
                                <a:srgbClr val="000000">
                                  <a:alpha val="43137"/>
                                </a:srgbClr>
                              </a:outerShdw>
                            </a:effectLst>
                            <a:latin typeface="Cambria Math" panose="02040503050406030204" pitchFamily="18" charset="0"/>
                          </a:rPr>
                        </m:ctrlPr>
                      </m:fPr>
                      <m:num>
                        <m:r>
                          <a:rPr lang="fr-FR" sz="2000" i="1">
                            <a:effectLst>
                              <a:outerShdw blurRad="38100" dist="38100" dir="2700000" algn="tl">
                                <a:srgbClr val="000000">
                                  <a:alpha val="43137"/>
                                </a:srgbClr>
                              </a:outerShdw>
                            </a:effectLst>
                            <a:latin typeface="Cambria Math" panose="02040503050406030204" pitchFamily="18" charset="0"/>
                          </a:rPr>
                          <m:t>𝑑𝑠</m:t>
                        </m:r>
                        <m:r>
                          <a:rPr lang="fr-FR" sz="2000" i="1">
                            <a:effectLst>
                              <a:outerShdw blurRad="38100" dist="38100" dir="2700000" algn="tl">
                                <a:srgbClr val="000000">
                                  <a:alpha val="43137"/>
                                </a:srgbClr>
                              </a:outerShdw>
                            </a:effectLst>
                            <a:latin typeface="Cambria Math" panose="02040503050406030204" pitchFamily="18" charset="0"/>
                          </a:rPr>
                          <m:t>−</m:t>
                        </m:r>
                        <m:r>
                          <a:rPr lang="fr-FR" sz="2000" i="1">
                            <a:effectLst>
                              <a:outerShdw blurRad="38100" dist="38100" dir="2700000" algn="tl">
                                <a:srgbClr val="000000">
                                  <a:alpha val="43137"/>
                                </a:srgbClr>
                              </a:outerShdw>
                            </a:effectLst>
                            <a:latin typeface="Cambria Math" panose="02040503050406030204" pitchFamily="18" charset="0"/>
                          </a:rPr>
                          <m:t>𝑑𝑆</m:t>
                        </m:r>
                      </m:num>
                      <m:den>
                        <m:r>
                          <a:rPr lang="fr-FR" sz="2000" i="1">
                            <a:effectLst>
                              <a:outerShdw blurRad="38100" dist="38100" dir="2700000" algn="tl">
                                <a:srgbClr val="000000">
                                  <a:alpha val="43137"/>
                                </a:srgbClr>
                              </a:outerShdw>
                            </a:effectLst>
                            <a:latin typeface="Cambria Math" panose="02040503050406030204" pitchFamily="18" charset="0"/>
                          </a:rPr>
                          <m:t>𝑑𝑆</m:t>
                        </m:r>
                      </m:den>
                    </m:f>
                    <m:r>
                      <a:rPr lang="fr-FR" sz="2000" i="1">
                        <a:effectLst>
                          <a:outerShdw blurRad="38100" dist="38100" dir="2700000" algn="tl">
                            <a:srgbClr val="000000">
                              <a:alpha val="43137"/>
                            </a:srgbClr>
                          </a:outerShdw>
                        </a:effectLst>
                        <a:latin typeface="Cambria Math" panose="02040503050406030204" pitchFamily="18" charset="0"/>
                      </a:rPr>
                      <m:t>=</m:t>
                    </m:r>
                    <m:r>
                      <m:rPr>
                        <m:nor/>
                      </m:rPr>
                      <a:rPr lang="el-GR" sz="2000" i="1" dirty="0">
                        <a:effectLst>
                          <a:outerShdw blurRad="38100" dist="38100" dir="2700000" algn="tl">
                            <a:srgbClr val="000000">
                              <a:alpha val="43137"/>
                            </a:srgbClr>
                          </a:outerShdw>
                        </a:effectLst>
                        <a:latin typeface="Cambria Math" panose="02040503050406030204" pitchFamily="18" charset="0"/>
                      </a:rPr>
                      <m:t>λ</m:t>
                    </m:r>
                  </m:oMath>
                </a14:m>
                <a:r>
                  <a:rPr lang="fr-FR" sz="2000" i="1" dirty="0">
                    <a:effectLst>
                      <a:outerShdw blurRad="38100" dist="38100" dir="2700000" algn="tl">
                        <a:srgbClr val="000000">
                          <a:alpha val="43137"/>
                        </a:srgbClr>
                      </a:outerShdw>
                    </a:effectLst>
                    <a:latin typeface="Cambria Math" panose="02040503050406030204" pitchFamily="18" charset="0"/>
                  </a:rPr>
                  <a:t>-1</a:t>
                </a:r>
              </a:p>
            </p:txBody>
          </p:sp>
        </mc:Choice>
        <mc:Fallback xmlns="">
          <p:sp>
            <p:nvSpPr>
              <p:cNvPr id="8" name="Rectangle 7"/>
              <p:cNvSpPr>
                <a:spLocks noRot="1" noChangeAspect="1" noMove="1" noResize="1" noEditPoints="1" noAdjustHandles="1" noChangeArrowheads="1" noChangeShapeType="1" noTextEdit="1"/>
              </p:cNvSpPr>
              <p:nvPr/>
            </p:nvSpPr>
            <p:spPr>
              <a:xfrm>
                <a:off x="5385330" y="5465063"/>
                <a:ext cx="2009909" cy="536044"/>
              </a:xfrm>
              <a:prstGeom prst="rect">
                <a:avLst/>
              </a:prstGeom>
              <a:blipFill>
                <a:blip r:embed="rId7"/>
                <a:stretch>
                  <a:fillRect r="-3636" b="-12500"/>
                </a:stretch>
              </a:blipFill>
            </p:spPr>
            <p:txBody>
              <a:bodyPr/>
              <a:lstStyle/>
              <a:p>
                <a:r>
                  <a:rPr lang="fr-FR">
                    <a:noFill/>
                  </a:rPr>
                  <a:t> </a:t>
                </a:r>
              </a:p>
            </p:txBody>
          </p:sp>
        </mc:Fallback>
      </mc:AlternateContent>
    </p:spTree>
    <p:extLst>
      <p:ext uri="{BB962C8B-B14F-4D97-AF65-F5344CB8AC3E}">
        <p14:creationId xmlns:p14="http://schemas.microsoft.com/office/powerpoint/2010/main" val="1101469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 name="Rectangle à coins arrondis 9"/>
          <p:cNvSpPr/>
          <p:nvPr/>
        </p:nvSpPr>
        <p:spPr>
          <a:xfrm>
            <a:off x="985001" y="218277"/>
            <a:ext cx="10970437" cy="6387239"/>
          </a:xfrm>
          <a:prstGeom prst="roundRect">
            <a:avLst>
              <a:gd name="adj" fmla="val 82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208487" y="395922"/>
            <a:ext cx="3051091"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Comme auparavant montré :</a:t>
            </a:r>
          </a:p>
        </p:txBody>
      </p:sp>
      <mc:AlternateContent xmlns:mc="http://schemas.openxmlformats.org/markup-compatibility/2006" xmlns:a14="http://schemas.microsoft.com/office/drawing/2010/main">
        <mc:Choice Requires="a14">
          <p:sp>
            <p:nvSpPr>
              <p:cNvPr id="6" name="Rectangle 5"/>
              <p:cNvSpPr/>
              <p:nvPr/>
            </p:nvSpPr>
            <p:spPr>
              <a:xfrm>
                <a:off x="4259578" y="377756"/>
                <a:ext cx="33020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fr-FR" i="1" smtClean="0">
                              <a:effectLst>
                                <a:outerShdw blurRad="38100" dist="38100" dir="2700000" algn="tl">
                                  <a:srgbClr val="000000">
                                    <a:alpha val="43137"/>
                                  </a:srgbClr>
                                </a:outerShdw>
                              </a:effectLst>
                              <a:latin typeface="Cambria Math" panose="02040503050406030204" pitchFamily="18" charset="0"/>
                            </a:rPr>
                          </m:ctrlPr>
                        </m:sSupPr>
                        <m:e>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𝑑𝑠</m:t>
                              </m:r>
                            </m:e>
                          </m:d>
                        </m:e>
                        <m:sup>
                          <m:r>
                            <a:rPr lang="fr-FR" i="1">
                              <a:effectLst>
                                <a:outerShdw blurRad="38100" dist="38100" dir="2700000" algn="tl">
                                  <a:srgbClr val="000000">
                                    <a:alpha val="43137"/>
                                  </a:srgbClr>
                                </a:outerShdw>
                              </a:effectLst>
                              <a:latin typeface="Cambria Math" panose="02040503050406030204" pitchFamily="18" charset="0"/>
                            </a:rPr>
                            <m:t>2</m:t>
                          </m:r>
                        </m:sup>
                      </m:sSup>
                      <m:r>
                        <a:rPr lang="fr-FR" b="0" i="1" smtClean="0">
                          <a:effectLst>
                            <a:outerShdw blurRad="38100" dist="38100" dir="2700000" algn="tl">
                              <a:srgbClr val="000000">
                                <a:alpha val="43137"/>
                              </a:srgbClr>
                            </a:outerShdw>
                          </a:effectLst>
                          <a:latin typeface="Cambria Math" panose="02040503050406030204" pitchFamily="18" charset="0"/>
                        </a:rPr>
                        <m:t> </m:t>
                      </m:r>
                      <m:r>
                        <a:rPr lang="fr-FR" i="1" dirty="0" smtClean="0">
                          <a:latin typeface="Cambria Math" panose="02040503050406030204" pitchFamily="18" charset="0"/>
                        </a:rPr>
                        <m:t>−</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b="0" i="1" smtClean="0">
                              <a:effectLst>
                                <a:outerShdw blurRad="38100" dist="38100" dir="2700000" algn="tl">
                                  <a:srgbClr val="000000">
                                    <a:alpha val="43137"/>
                                  </a:srgbClr>
                                </a:outerShdw>
                              </a:effectLst>
                              <a:latin typeface="Cambria Math" panose="02040503050406030204" pitchFamily="18" charset="0"/>
                            </a:rPr>
                            <m:t> </m:t>
                          </m:r>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𝑑𝑆</m:t>
                              </m:r>
                            </m:e>
                          </m:d>
                        </m:e>
                        <m:sup>
                          <m:r>
                            <a:rPr lang="fr-FR" i="1">
                              <a:effectLst>
                                <a:outerShdw blurRad="38100" dist="38100" dir="2700000" algn="tl">
                                  <a:srgbClr val="000000">
                                    <a:alpha val="43137"/>
                                  </a:srgbClr>
                                </a:outerShdw>
                              </a:effectLst>
                              <a:latin typeface="Cambria Math" panose="02040503050406030204" pitchFamily="18" charset="0"/>
                            </a:rPr>
                            <m:t>2</m:t>
                          </m:r>
                        </m:sup>
                      </m:sSup>
                      <m:r>
                        <m:rPr>
                          <m:nor/>
                        </m:rPr>
                        <a:rPr lang="fr-FR" b="0" i="0" smtClean="0">
                          <a:effectLst>
                            <a:outerShdw blurRad="38100" dist="38100" dir="2700000" algn="tl">
                              <a:srgbClr val="000000">
                                <a:alpha val="43137"/>
                              </a:srgbClr>
                            </a:outerShdw>
                          </a:effectLst>
                          <a:latin typeface="Cambria Math" panose="02040503050406030204" pitchFamily="18" charset="0"/>
                        </a:rPr>
                        <m:t> </m:t>
                      </m:r>
                      <m:r>
                        <m:rPr>
                          <m:nor/>
                        </m:rPr>
                        <a:rPr lang="fr-FR" dirty="0">
                          <a:effectLst>
                            <a:outerShdw blurRad="38100" dist="38100" dir="2700000" algn="tl">
                              <a:srgbClr val="000000">
                                <a:alpha val="43137"/>
                              </a:srgbClr>
                            </a:outerShdw>
                          </a:effectLst>
                          <a:latin typeface="Cambria Math" panose="02040503050406030204" pitchFamily="18" charset="0"/>
                        </a:rPr>
                        <m:t>=</m:t>
                      </m:r>
                      <m:r>
                        <m:rPr>
                          <m:nor/>
                        </m:rPr>
                        <a:rPr lang="fr-FR" dirty="0">
                          <a:effectLst>
                            <a:outerShdw blurRad="38100" dist="38100" dir="2700000" algn="tl">
                              <a:srgbClr val="000000">
                                <a:alpha val="43137"/>
                              </a:srgbClr>
                            </a:outerShdw>
                          </a:effectLst>
                        </a:rPr>
                        <m:t> </m:t>
                      </m:r>
                      <m:r>
                        <m:rPr>
                          <m:nor/>
                        </m:rPr>
                        <a:rPr lang="fr-FR" b="0" i="1" dirty="0" smtClean="0">
                          <a:effectLst>
                            <a:outerShdw blurRad="38100" dist="38100" dir="2700000" algn="tl">
                              <a:srgbClr val="000000">
                                <a:alpha val="43137"/>
                              </a:srgbClr>
                            </a:outerShdw>
                          </a:effectLst>
                        </a:rPr>
                        <m:t>2 </m:t>
                      </m:r>
                      <m:r>
                        <m:rPr>
                          <m:nor/>
                        </m:rPr>
                        <a:rPr lang="fr-FR" i="1" dirty="0">
                          <a:effectLst>
                            <a:outerShdw blurRad="38100" dist="38100" dir="2700000" algn="tl">
                              <a:srgbClr val="000000">
                                <a:alpha val="43137"/>
                              </a:srgbClr>
                            </a:outerShdw>
                          </a:effectLst>
                          <a:latin typeface="Cambria Math" panose="02040503050406030204" pitchFamily="18" charset="0"/>
                        </a:rPr>
                        <m:t>dX</m:t>
                      </m:r>
                      <m:r>
                        <m:rPr>
                          <m:nor/>
                        </m:rPr>
                        <a:rPr lang="fr-FR" i="1" dirty="0">
                          <a:effectLst>
                            <a:outerShdw blurRad="38100" dist="38100" dir="2700000" algn="tl">
                              <a:srgbClr val="000000">
                                <a:alpha val="43137"/>
                              </a:srgbClr>
                            </a:outerShdw>
                          </a:effectLst>
                          <a:latin typeface="Cambria Math" panose="02040503050406030204" pitchFamily="18" charset="0"/>
                        </a:rPr>
                        <m:t>  . </m:t>
                      </m:r>
                      <m:r>
                        <a:rPr lang="fr-FR" b="1" i="1" smtClean="0">
                          <a:effectLst>
                            <a:outerShdw blurRad="38100" dist="38100" dir="2700000" algn="tl">
                              <a:srgbClr val="000000">
                                <a:alpha val="43137"/>
                              </a:srgbClr>
                            </a:outerShdw>
                          </a:effectLst>
                          <a:latin typeface="Cambria Math" panose="02040503050406030204" pitchFamily="18" charset="0"/>
                        </a:rPr>
                        <m:t>𝑬</m:t>
                      </m:r>
                      <m:r>
                        <a:rPr lang="fr-FR" b="1" i="1" smtClean="0">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𝑑𝑋</m:t>
                      </m:r>
                      <m:r>
                        <m:rPr>
                          <m:nor/>
                        </m:rPr>
                        <a:rPr lang="fr-FR" dirty="0"/>
                        <m:t> </m:t>
                      </m:r>
                    </m:oMath>
                  </m:oMathPara>
                </a14:m>
                <a:endParaRPr lang="fr-FR" dirty="0">
                  <a:effectLst>
                    <a:outerShdw blurRad="38100" dist="38100" dir="2700000" algn="tl">
                      <a:srgbClr val="000000">
                        <a:alpha val="43137"/>
                      </a:srgbClr>
                    </a:outerShdw>
                  </a:effectLst>
                </a:endParaRPr>
              </a:p>
            </p:txBody>
          </p:sp>
        </mc:Choice>
        <mc:Fallback xmlns="">
          <p:sp>
            <p:nvSpPr>
              <p:cNvPr id="6" name="Rectangle 5"/>
              <p:cNvSpPr>
                <a:spLocks noRot="1" noChangeAspect="1" noMove="1" noResize="1" noEditPoints="1" noAdjustHandles="1" noChangeArrowheads="1" noChangeShapeType="1" noTextEdit="1"/>
              </p:cNvSpPr>
              <p:nvPr/>
            </p:nvSpPr>
            <p:spPr>
              <a:xfrm>
                <a:off x="4259578" y="377756"/>
                <a:ext cx="3302058" cy="369332"/>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ZoneTexte 4"/>
              <p:cNvSpPr txBox="1"/>
              <p:nvPr/>
            </p:nvSpPr>
            <p:spPr>
              <a:xfrm>
                <a:off x="9266466" y="377756"/>
                <a:ext cx="16665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i="1" smtClean="0">
                          <a:effectLst>
                            <a:outerShdw blurRad="38100" dist="38100" dir="2700000" algn="tl">
                              <a:srgbClr val="000000">
                                <a:alpha val="43137"/>
                              </a:srgbClr>
                            </a:outerShdw>
                          </a:effectLst>
                          <a:latin typeface="Cambria Math" panose="02040503050406030204" pitchFamily="18" charset="0"/>
                        </a:rPr>
                        <m:t>𝑑𝑋</m:t>
                      </m:r>
                      <m:r>
                        <a:rPr lang="fr-FR" b="0" i="1" smtClean="0">
                          <a:effectLst>
                            <a:outerShdw blurRad="38100" dist="38100" dir="2700000" algn="tl">
                              <a:srgbClr val="000000">
                                <a:alpha val="43137"/>
                              </a:srgbClr>
                            </a:outerShdw>
                          </a:effectLst>
                          <a:latin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𝑑𝑆</m:t>
                      </m:r>
                      <m:r>
                        <a:rPr lang="fr-FR" b="0" i="1" smtClean="0">
                          <a:effectLst>
                            <a:outerShdw blurRad="38100" dist="38100" dir="2700000" algn="tl">
                              <a:srgbClr val="000000">
                                <a:alpha val="43137"/>
                              </a:srgbClr>
                            </a:outerShdw>
                          </a:effectLst>
                          <a:latin typeface="Cambria Math" panose="02040503050406030204" pitchFamily="18" charset="0"/>
                        </a:rPr>
                        <m:t> </m:t>
                      </m:r>
                      <m:r>
                        <a:rPr lang="fr-FR" b="0" i="1" smtClean="0">
                          <a:effectLst>
                            <a:outerShdw blurRad="38100" dist="38100" dir="2700000" algn="tl">
                              <a:srgbClr val="000000">
                                <a:alpha val="43137"/>
                              </a:srgbClr>
                            </a:outerShdw>
                          </a:effectLst>
                          <a:latin typeface="Cambria Math" panose="02040503050406030204" pitchFamily="18" charset="0"/>
                        </a:rPr>
                        <m:t>𝑇</m:t>
                      </m:r>
                    </m:oMath>
                  </m:oMathPara>
                </a14:m>
                <a:endParaRPr lang="fr-FR" dirty="0"/>
              </a:p>
            </p:txBody>
          </p:sp>
        </mc:Choice>
        <mc:Fallback xmlns="">
          <p:sp>
            <p:nvSpPr>
              <p:cNvPr id="5" name="ZoneTexte 4"/>
              <p:cNvSpPr txBox="1">
                <a:spLocks noRot="1" noChangeAspect="1" noMove="1" noResize="1" noEditPoints="1" noAdjustHandles="1" noChangeArrowheads="1" noChangeShapeType="1" noTextEdit="1"/>
              </p:cNvSpPr>
              <p:nvPr/>
            </p:nvSpPr>
            <p:spPr>
              <a:xfrm>
                <a:off x="9266466" y="377756"/>
                <a:ext cx="1666567" cy="369332"/>
              </a:xfrm>
              <a:prstGeom prst="rect">
                <a:avLst/>
              </a:prstGeom>
              <a:blipFill>
                <a:blip r:embed="rId4"/>
                <a:stretch>
                  <a:fillRect/>
                </a:stretch>
              </a:blipFill>
            </p:spPr>
            <p:txBody>
              <a:bodyPr/>
              <a:lstStyle/>
              <a:p>
                <a:r>
                  <a:rPr lang="fr-FR">
                    <a:noFill/>
                  </a:rPr>
                  <a:t> </a:t>
                </a:r>
              </a:p>
            </p:txBody>
          </p:sp>
        </mc:Fallback>
      </mc:AlternateContent>
      <p:sp>
        <p:nvSpPr>
          <p:cNvPr id="7" name="ZoneTexte 6"/>
          <p:cNvSpPr txBox="1"/>
          <p:nvPr/>
        </p:nvSpPr>
        <p:spPr>
          <a:xfrm>
            <a:off x="7561636" y="377756"/>
            <a:ext cx="2018704"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et sachant que  :</a:t>
            </a:r>
          </a:p>
        </p:txBody>
      </p:sp>
      <mc:AlternateContent xmlns:mc="http://schemas.openxmlformats.org/markup-compatibility/2006" xmlns:a14="http://schemas.microsoft.com/office/drawing/2010/main">
        <mc:Choice Requires="a14">
          <p:sp>
            <p:nvSpPr>
              <p:cNvPr id="9" name="Rectangle 8"/>
              <p:cNvSpPr/>
              <p:nvPr/>
            </p:nvSpPr>
            <p:spPr>
              <a:xfrm>
                <a:off x="4259578" y="894760"/>
                <a:ext cx="35397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fr-FR" i="1" smtClean="0">
                              <a:effectLst>
                                <a:outerShdw blurRad="38100" dist="38100" dir="2700000" algn="tl">
                                  <a:srgbClr val="000000">
                                    <a:alpha val="43137"/>
                                  </a:srgbClr>
                                </a:outerShdw>
                              </a:effectLst>
                              <a:latin typeface="Cambria Math" panose="02040503050406030204" pitchFamily="18" charset="0"/>
                            </a:rPr>
                          </m:ctrlPr>
                        </m:sSupPr>
                        <m:e>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𝑑𝑠</m:t>
                              </m:r>
                            </m:e>
                          </m:d>
                        </m:e>
                        <m:sup>
                          <m:r>
                            <a:rPr lang="fr-FR" i="1">
                              <a:effectLst>
                                <a:outerShdw blurRad="38100" dist="38100" dir="2700000" algn="tl">
                                  <a:srgbClr val="000000">
                                    <a:alpha val="43137"/>
                                  </a:srgbClr>
                                </a:outerShdw>
                              </a:effectLst>
                              <a:latin typeface="Cambria Math" panose="02040503050406030204" pitchFamily="18" charset="0"/>
                            </a:rPr>
                            <m:t>2</m:t>
                          </m:r>
                        </m:sup>
                      </m:sSup>
                      <m:r>
                        <a:rPr lang="fr-FR" b="0" i="1" smtClean="0">
                          <a:effectLst>
                            <a:outerShdw blurRad="38100" dist="38100" dir="2700000" algn="tl">
                              <a:srgbClr val="000000">
                                <a:alpha val="43137"/>
                              </a:srgbClr>
                            </a:outerShdw>
                          </a:effectLst>
                          <a:latin typeface="Cambria Math" panose="02040503050406030204" pitchFamily="18" charset="0"/>
                        </a:rPr>
                        <m:t> </m:t>
                      </m:r>
                      <m:r>
                        <a:rPr lang="fr-FR" i="1" dirty="0" smtClean="0">
                          <a:latin typeface="Cambria Math" panose="02040503050406030204" pitchFamily="18" charset="0"/>
                        </a:rPr>
                        <m:t>−</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b="0" i="1" smtClean="0">
                              <a:effectLst>
                                <a:outerShdw blurRad="38100" dist="38100" dir="2700000" algn="tl">
                                  <a:srgbClr val="000000">
                                    <a:alpha val="43137"/>
                                  </a:srgbClr>
                                </a:outerShdw>
                              </a:effectLst>
                              <a:latin typeface="Cambria Math" panose="02040503050406030204" pitchFamily="18" charset="0"/>
                            </a:rPr>
                            <m:t> </m:t>
                          </m:r>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𝑑𝑆</m:t>
                              </m:r>
                            </m:e>
                          </m:d>
                        </m:e>
                        <m:sup>
                          <m:r>
                            <a:rPr lang="fr-FR" i="1">
                              <a:effectLst>
                                <a:outerShdw blurRad="38100" dist="38100" dir="2700000" algn="tl">
                                  <a:srgbClr val="000000">
                                    <a:alpha val="43137"/>
                                  </a:srgbClr>
                                </a:outerShdw>
                              </a:effectLst>
                              <a:latin typeface="Cambria Math" panose="02040503050406030204" pitchFamily="18" charset="0"/>
                            </a:rPr>
                            <m:t>2</m:t>
                          </m:r>
                        </m:sup>
                      </m:sSup>
                      <m:r>
                        <m:rPr>
                          <m:nor/>
                        </m:rPr>
                        <a:rPr lang="fr-FR" b="0" i="0" smtClean="0">
                          <a:effectLst>
                            <a:outerShdw blurRad="38100" dist="38100" dir="2700000" algn="tl">
                              <a:srgbClr val="000000">
                                <a:alpha val="43137"/>
                              </a:srgbClr>
                            </a:outerShdw>
                          </a:effectLst>
                          <a:latin typeface="Cambria Math" panose="02040503050406030204" pitchFamily="18" charset="0"/>
                        </a:rPr>
                        <m:t> </m:t>
                      </m:r>
                      <m:r>
                        <m:rPr>
                          <m:nor/>
                        </m:rPr>
                        <a:rPr lang="fr-FR" dirty="0">
                          <a:effectLst>
                            <a:outerShdw blurRad="38100" dist="38100" dir="2700000" algn="tl">
                              <a:srgbClr val="000000">
                                <a:alpha val="43137"/>
                              </a:srgbClr>
                            </a:outerShdw>
                          </a:effectLst>
                          <a:latin typeface="Cambria Math" panose="02040503050406030204" pitchFamily="18" charset="0"/>
                        </a:rPr>
                        <m:t>=</m:t>
                      </m:r>
                      <m:r>
                        <m:rPr>
                          <m:nor/>
                        </m:rPr>
                        <a:rPr lang="fr-FR" dirty="0">
                          <a:effectLst>
                            <a:outerShdw blurRad="38100" dist="38100" dir="2700000" algn="tl">
                              <a:srgbClr val="000000">
                                <a:alpha val="43137"/>
                              </a:srgbClr>
                            </a:outerShdw>
                          </a:effectLst>
                        </a:rPr>
                        <m:t> </m:t>
                      </m:r>
                      <m:r>
                        <m:rPr>
                          <m:nor/>
                        </m:rPr>
                        <a:rPr lang="fr-FR" b="0" i="1" dirty="0" smtClean="0">
                          <a:effectLst>
                            <a:outerShdw blurRad="38100" dist="38100" dir="2700000" algn="tl">
                              <a:srgbClr val="000000">
                                <a:alpha val="43137"/>
                              </a:srgbClr>
                            </a:outerShdw>
                          </a:effectLst>
                        </a:rPr>
                        <m:t>2</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i="1">
                              <a:effectLst>
                                <a:outerShdw blurRad="38100" dist="38100" dir="2700000" algn="tl">
                                  <a:srgbClr val="000000">
                                    <a:alpha val="43137"/>
                                  </a:srgbClr>
                                </a:outerShdw>
                              </a:effectLst>
                              <a:latin typeface="Cambria Math" panose="02040503050406030204" pitchFamily="18" charset="0"/>
                            </a:rPr>
                            <m:t> </m:t>
                          </m:r>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𝑑𝑆</m:t>
                              </m:r>
                            </m:e>
                          </m:d>
                        </m:e>
                        <m:sup>
                          <m:r>
                            <a:rPr lang="fr-FR" i="1">
                              <a:effectLst>
                                <a:outerShdw blurRad="38100" dist="38100" dir="2700000" algn="tl">
                                  <a:srgbClr val="000000">
                                    <a:alpha val="43137"/>
                                  </a:srgbClr>
                                </a:outerShdw>
                              </a:effectLst>
                              <a:latin typeface="Cambria Math" panose="02040503050406030204" pitchFamily="18" charset="0"/>
                            </a:rPr>
                            <m:t>2</m:t>
                          </m:r>
                        </m:sup>
                      </m:sSup>
                      <m:r>
                        <m:rPr>
                          <m:nor/>
                        </m:rPr>
                        <a:rPr lang="fr-FR" b="0" i="1" dirty="0" smtClean="0">
                          <a:effectLst>
                            <a:outerShdw blurRad="38100" dist="38100" dir="2700000" algn="tl">
                              <a:srgbClr val="000000">
                                <a:alpha val="43137"/>
                              </a:srgbClr>
                            </a:outerShdw>
                          </a:effectLst>
                          <a:latin typeface="Cambria Math" panose="02040503050406030204" pitchFamily="18" charset="0"/>
                        </a:rPr>
                        <m:t>T</m:t>
                      </m:r>
                      <m:r>
                        <m:rPr>
                          <m:nor/>
                        </m:rPr>
                        <a:rPr lang="fr-FR" i="1" dirty="0">
                          <a:effectLst>
                            <a:outerShdw blurRad="38100" dist="38100" dir="2700000" algn="tl">
                              <a:srgbClr val="000000">
                                <a:alpha val="43137"/>
                              </a:srgbClr>
                            </a:outerShdw>
                          </a:effectLst>
                          <a:latin typeface="Cambria Math" panose="02040503050406030204" pitchFamily="18" charset="0"/>
                        </a:rPr>
                        <m:t> . </m:t>
                      </m:r>
                      <m:r>
                        <a:rPr lang="fr-FR" b="1" i="1" smtClean="0">
                          <a:effectLst>
                            <a:outerShdw blurRad="38100" dist="38100" dir="2700000" algn="tl">
                              <a:srgbClr val="000000">
                                <a:alpha val="43137"/>
                              </a:srgbClr>
                            </a:outerShdw>
                          </a:effectLst>
                          <a:latin typeface="Cambria Math" panose="02040503050406030204" pitchFamily="18" charset="0"/>
                        </a:rPr>
                        <m:t>𝑬</m:t>
                      </m:r>
                      <m:r>
                        <a:rPr lang="fr-FR" b="1" i="1" smtClean="0">
                          <a:effectLst>
                            <a:outerShdw blurRad="38100" dist="38100" dir="2700000" algn="tl">
                              <a:srgbClr val="000000">
                                <a:alpha val="43137"/>
                              </a:srgbClr>
                            </a:outerShdw>
                          </a:effectLst>
                          <a:latin typeface="Cambria Math" panose="02040503050406030204" pitchFamily="18" charset="0"/>
                        </a:rPr>
                        <m:t> .  </m:t>
                      </m:r>
                      <m:r>
                        <a:rPr lang="fr-FR" b="0" i="1" smtClean="0">
                          <a:effectLst>
                            <a:outerShdw blurRad="38100" dist="38100" dir="2700000" algn="tl">
                              <a:srgbClr val="000000">
                                <a:alpha val="43137"/>
                              </a:srgbClr>
                            </a:outerShdw>
                          </a:effectLst>
                          <a:latin typeface="Cambria Math" panose="02040503050406030204" pitchFamily="18" charset="0"/>
                        </a:rPr>
                        <m:t>𝑇</m:t>
                      </m:r>
                      <m:r>
                        <m:rPr>
                          <m:nor/>
                        </m:rPr>
                        <a:rPr lang="fr-FR" dirty="0"/>
                        <m:t> </m:t>
                      </m:r>
                    </m:oMath>
                  </m:oMathPara>
                </a14:m>
                <a:endParaRPr lang="fr-FR" dirty="0">
                  <a:effectLst>
                    <a:outerShdw blurRad="38100" dist="38100" dir="2700000" algn="tl">
                      <a:srgbClr val="000000">
                        <a:alpha val="43137"/>
                      </a:srgbClr>
                    </a:outerShdw>
                  </a:effectLst>
                </a:endParaRPr>
              </a:p>
            </p:txBody>
          </p:sp>
        </mc:Choice>
        <mc:Fallback xmlns="">
          <p:sp>
            <p:nvSpPr>
              <p:cNvPr id="9" name="Rectangle 8"/>
              <p:cNvSpPr>
                <a:spLocks noRot="1" noChangeAspect="1" noMove="1" noResize="1" noEditPoints="1" noAdjustHandles="1" noChangeArrowheads="1" noChangeShapeType="1" noTextEdit="1"/>
              </p:cNvSpPr>
              <p:nvPr/>
            </p:nvSpPr>
            <p:spPr>
              <a:xfrm>
                <a:off x="4259578" y="894760"/>
                <a:ext cx="3539752" cy="369332"/>
              </a:xfrm>
              <a:prstGeom prst="rect">
                <a:avLst/>
              </a:prstGeom>
              <a:blipFill>
                <a:blip r:embed="rId5"/>
                <a:stretch>
                  <a:fillRect b="-1667"/>
                </a:stretch>
              </a:blipFill>
            </p:spPr>
            <p:txBody>
              <a:bodyPr/>
              <a:lstStyle/>
              <a:p>
                <a:r>
                  <a:rPr lang="fr-FR">
                    <a:noFill/>
                  </a:rPr>
                  <a:t> </a:t>
                </a:r>
              </a:p>
            </p:txBody>
          </p:sp>
        </mc:Fallback>
      </mc:AlternateContent>
      <p:sp>
        <p:nvSpPr>
          <p:cNvPr id="8" name="ZoneTexte 7"/>
          <p:cNvSpPr txBox="1"/>
          <p:nvPr/>
        </p:nvSpPr>
        <p:spPr>
          <a:xfrm>
            <a:off x="1208487" y="863346"/>
            <a:ext cx="3403333"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Par remplacement on obtient </a:t>
            </a:r>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3" name="Rectangle 12"/>
              <p:cNvSpPr/>
              <p:nvPr/>
            </p:nvSpPr>
            <p:spPr>
              <a:xfrm>
                <a:off x="3880375" y="1339341"/>
                <a:ext cx="5191432" cy="552780"/>
              </a:xfrm>
              <a:prstGeom prst="rect">
                <a:avLst/>
              </a:prstGeom>
            </p:spPr>
            <p:txBody>
              <a:bodyPr wrap="square">
                <a:spAutoFit/>
              </a:bodyPr>
              <a:lstStyle/>
              <a:p>
                <a14:m>
                  <m:oMath xmlns:m="http://schemas.openxmlformats.org/officeDocument/2006/math">
                    <m:f>
                      <m:fPr>
                        <m:ctrlPr>
                          <a:rPr lang="fr-FR" i="1" smtClean="0">
                            <a:effectLst>
                              <a:outerShdw blurRad="38100" dist="38100" dir="2700000" algn="tl">
                                <a:srgbClr val="000000">
                                  <a:alpha val="43137"/>
                                </a:srgbClr>
                              </a:outerShdw>
                            </a:effectLst>
                            <a:latin typeface="Cambria Math" panose="02040503050406030204" pitchFamily="18" charset="0"/>
                          </a:rPr>
                        </m:ctrlPr>
                      </m:fPr>
                      <m:num>
                        <m:sSup>
                          <m:sSupPr>
                            <m:ctrlPr>
                              <a:rPr lang="fr-FR" i="1">
                                <a:effectLst>
                                  <a:outerShdw blurRad="38100" dist="38100" dir="2700000" algn="tl">
                                    <a:srgbClr val="000000">
                                      <a:alpha val="43137"/>
                                    </a:srgbClr>
                                  </a:outerShdw>
                                </a:effectLst>
                                <a:latin typeface="Cambria Math" panose="02040503050406030204" pitchFamily="18" charset="0"/>
                              </a:rPr>
                            </m:ctrlPr>
                          </m:sSupPr>
                          <m:e>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𝑑𝑠</m:t>
                                </m:r>
                              </m:e>
                            </m:d>
                          </m:e>
                          <m:sup>
                            <m:r>
                              <a:rPr lang="fr-FR" i="1">
                                <a:effectLst>
                                  <a:outerShdw blurRad="38100" dist="38100" dir="2700000" algn="tl">
                                    <a:srgbClr val="000000">
                                      <a:alpha val="43137"/>
                                    </a:srgbClr>
                                  </a:outerShdw>
                                </a:effectLst>
                                <a:latin typeface="Cambria Math" panose="02040503050406030204" pitchFamily="18" charset="0"/>
                              </a:rPr>
                              <m:t>2</m:t>
                            </m:r>
                          </m:sup>
                        </m:sSup>
                      </m:num>
                      <m:den>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i="1">
                                <a:effectLst>
                                  <a:outerShdw blurRad="38100" dist="38100" dir="2700000" algn="tl">
                                    <a:srgbClr val="000000">
                                      <a:alpha val="43137"/>
                                    </a:srgbClr>
                                  </a:outerShdw>
                                </a:effectLst>
                                <a:latin typeface="Cambria Math" panose="02040503050406030204" pitchFamily="18" charset="0"/>
                              </a:rPr>
                              <m:t> </m:t>
                            </m:r>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𝑑𝑆</m:t>
                                </m:r>
                              </m:e>
                            </m:d>
                          </m:e>
                          <m:sup>
                            <m:r>
                              <a:rPr lang="fr-FR" i="1">
                                <a:effectLst>
                                  <a:outerShdw blurRad="38100" dist="38100" dir="2700000" algn="tl">
                                    <a:srgbClr val="000000">
                                      <a:alpha val="43137"/>
                                    </a:srgbClr>
                                  </a:outerShdw>
                                </a:effectLst>
                                <a:latin typeface="Cambria Math" panose="02040503050406030204" pitchFamily="18" charset="0"/>
                              </a:rPr>
                              <m:t>2</m:t>
                            </m:r>
                          </m:sup>
                        </m:sSup>
                      </m:den>
                    </m:f>
                    <m:r>
                      <a:rPr lang="fr-FR" i="1">
                        <a:effectLst>
                          <a:outerShdw blurRad="38100" dist="38100" dir="2700000" algn="tl">
                            <a:srgbClr val="000000">
                              <a:alpha val="43137"/>
                            </a:srgbClr>
                          </a:outerShdw>
                        </a:effectLst>
                        <a:latin typeface="Cambria Math" panose="02040503050406030204" pitchFamily="18" charset="0"/>
                      </a:rPr>
                      <m:t> </m:t>
                    </m:r>
                    <m:r>
                      <a:rPr lang="fr-FR" i="1" dirty="0">
                        <a:effectLst>
                          <a:outerShdw blurRad="38100" dist="38100" dir="2700000" algn="tl">
                            <a:srgbClr val="000000">
                              <a:alpha val="43137"/>
                            </a:srgbClr>
                          </a:outerShdw>
                        </a:effectLst>
                        <a:latin typeface="Cambria Math" panose="02040503050406030204" pitchFamily="18" charset="0"/>
                      </a:rPr>
                      <m:t>−</m:t>
                    </m:r>
                    <m:r>
                      <a:rPr lang="fr-FR" i="1" dirty="0">
                        <a:effectLst>
                          <a:outerShdw blurRad="38100" dist="38100" dir="2700000" algn="tl">
                            <a:srgbClr val="000000">
                              <a:alpha val="43137"/>
                            </a:srgbClr>
                          </a:outerShdw>
                        </a:effectLst>
                        <a:latin typeface="Cambria Math" panose="02040503050406030204" pitchFamily="18" charset="0"/>
                      </a:rPr>
                      <m:t>1</m:t>
                    </m:r>
                    <m:r>
                      <m:rPr>
                        <m:nor/>
                      </m:rPr>
                      <a:rPr lang="fr-FR" i="1">
                        <a:effectLst>
                          <a:outerShdw blurRad="38100" dist="38100" dir="2700000" algn="tl">
                            <a:srgbClr val="000000">
                              <a:alpha val="43137"/>
                            </a:srgbClr>
                          </a:outerShdw>
                        </a:effectLst>
                        <a:latin typeface="Cambria Math" panose="02040503050406030204" pitchFamily="18" charset="0"/>
                      </a:rPr>
                      <m:t> </m:t>
                    </m:r>
                    <m:r>
                      <m:rPr>
                        <m:nor/>
                      </m:rPr>
                      <a:rPr lang="fr-FR" i="1" dirty="0">
                        <a:effectLst>
                          <a:outerShdw blurRad="38100" dist="38100" dir="2700000" algn="tl">
                            <a:srgbClr val="000000">
                              <a:alpha val="43137"/>
                            </a:srgbClr>
                          </a:outerShdw>
                        </a:effectLst>
                        <a:latin typeface="Cambria Math" panose="02040503050406030204" pitchFamily="18" charset="0"/>
                      </a:rPr>
                      <m:t>= </m:t>
                    </m:r>
                    <m:r>
                      <m:rPr>
                        <m:nor/>
                      </m:rPr>
                      <a:rPr lang="fr-FR" i="1" dirty="0">
                        <a:effectLst>
                          <a:outerShdw blurRad="38100" dist="38100" dir="2700000" algn="tl">
                            <a:srgbClr val="000000">
                              <a:alpha val="43137"/>
                            </a:srgbClr>
                          </a:outerShdw>
                        </a:effectLst>
                        <a:latin typeface="Cambria Math" panose="02040503050406030204" pitchFamily="18" charset="0"/>
                      </a:rPr>
                      <m:t>2 </m:t>
                    </m:r>
                    <m:r>
                      <m:rPr>
                        <m:nor/>
                      </m:rPr>
                      <a:rPr lang="fr-FR" i="1" dirty="0">
                        <a:effectLst>
                          <a:outerShdw blurRad="38100" dist="38100" dir="2700000" algn="tl">
                            <a:srgbClr val="000000">
                              <a:alpha val="43137"/>
                            </a:srgbClr>
                          </a:outerShdw>
                        </a:effectLst>
                        <a:latin typeface="Cambria Math" panose="02040503050406030204" pitchFamily="18" charset="0"/>
                      </a:rPr>
                      <m:t>T</m:t>
                    </m:r>
                    <m:r>
                      <m:rPr>
                        <m:nor/>
                      </m:rPr>
                      <a:rPr lang="fr-FR" i="1" dirty="0">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𝑬</m:t>
                    </m:r>
                    <m:r>
                      <a:rPr lang="fr-FR" i="1">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𝑇</m:t>
                    </m:r>
                    <m:r>
                      <m:rPr>
                        <m:nor/>
                      </m:rPr>
                      <a:rPr lang="fr-FR" b="0" i="0" smtClean="0">
                        <a:effectLst>
                          <a:outerShdw blurRad="38100" dist="38100" dir="2700000" algn="tl">
                            <a:srgbClr val="000000">
                              <a:alpha val="43137"/>
                            </a:srgbClr>
                          </a:outerShdw>
                        </a:effectLst>
                        <a:latin typeface="Cambria Math" panose="02040503050406030204" pitchFamily="18" charset="0"/>
                      </a:rPr>
                      <m:t>    </m:t>
                    </m:r>
                    <m:r>
                      <m:rPr>
                        <m:nor/>
                      </m:rPr>
                      <a:rPr lang="fr-FR" dirty="0">
                        <a:latin typeface="Cambria Math" panose="02040503050406030204" pitchFamily="18" charset="0"/>
                        <a:ea typeface="Cambria Math" panose="02040503050406030204" pitchFamily="18" charset="0"/>
                      </a:rPr>
                      <m:t>⇔</m:t>
                    </m:r>
                    <m:r>
                      <a:rPr lang="fr-FR" b="0" i="1" dirty="0" smtClean="0">
                        <a:latin typeface="Cambria Math" panose="02040503050406030204" pitchFamily="18" charset="0"/>
                        <a:ea typeface="Cambria Math" panose="02040503050406030204" pitchFamily="18" charset="0"/>
                      </a:rPr>
                      <m:t>   </m:t>
                    </m:r>
                    <m:sSup>
                      <m:sSupPr>
                        <m:ctrlPr>
                          <a:rPr lang="fr-FR" i="1" dirty="0">
                            <a:effectLst>
                              <a:outerShdw blurRad="38100" dist="38100" dir="2700000" algn="tl">
                                <a:srgbClr val="000000">
                                  <a:alpha val="43137"/>
                                </a:srgbClr>
                              </a:outerShdw>
                            </a:effectLst>
                            <a:latin typeface="Cambria Math" panose="02040503050406030204" pitchFamily="18" charset="0"/>
                          </a:rPr>
                        </m:ctrlPr>
                      </m:sSupPr>
                      <m:e>
                        <m:r>
                          <m:rPr>
                            <m:nor/>
                          </m:rPr>
                          <a:rPr lang="el-GR" i="1" dirty="0">
                            <a:effectLst>
                              <a:outerShdw blurRad="38100" dist="38100" dir="2700000" algn="tl">
                                <a:srgbClr val="000000">
                                  <a:alpha val="43137"/>
                                </a:srgbClr>
                              </a:outerShdw>
                            </a:effectLst>
                            <a:latin typeface="Cambria Math" panose="02040503050406030204" pitchFamily="18" charset="0"/>
                          </a:rPr>
                          <m:t>λ</m:t>
                        </m:r>
                      </m:e>
                      <m:sup>
                        <m:r>
                          <a:rPr lang="fr-FR" i="1" dirty="0">
                            <a:effectLst>
                              <a:outerShdw blurRad="38100" dist="38100" dir="2700000" algn="tl">
                                <a:srgbClr val="000000">
                                  <a:alpha val="43137"/>
                                </a:srgbClr>
                              </a:outerShdw>
                            </a:effectLst>
                            <a:latin typeface="Cambria Math" panose="02040503050406030204" pitchFamily="18" charset="0"/>
                          </a:rPr>
                          <m:t>2</m:t>
                        </m:r>
                      </m:sup>
                    </m:sSup>
                    <m:r>
                      <a:rPr lang="fr-FR" i="1" dirty="0">
                        <a:effectLst>
                          <a:outerShdw blurRad="38100" dist="38100" dir="2700000" algn="tl">
                            <a:srgbClr val="000000">
                              <a:alpha val="43137"/>
                            </a:srgbClr>
                          </a:outerShdw>
                        </a:effectLst>
                        <a:latin typeface="Cambria Math" panose="02040503050406030204" pitchFamily="18" charset="0"/>
                      </a:rPr>
                      <m:t> </m:t>
                    </m:r>
                  </m:oMath>
                </a14:m>
                <a:r>
                  <a:rPr lang="fr-FR" i="1" dirty="0">
                    <a:effectLst>
                      <a:outerShdw blurRad="38100" dist="38100" dir="2700000" algn="tl">
                        <a:srgbClr val="000000">
                          <a:alpha val="43137"/>
                        </a:srgbClr>
                      </a:outerShdw>
                    </a:effectLst>
                    <a:latin typeface="Cambria Math" panose="02040503050406030204" pitchFamily="18" charset="0"/>
                  </a:rPr>
                  <a:t>- 1 = </a:t>
                </a:r>
                <a14:m>
                  <m:oMath xmlns:m="http://schemas.openxmlformats.org/officeDocument/2006/math">
                    <m:r>
                      <m:rPr>
                        <m:nor/>
                      </m:rPr>
                      <a:rPr lang="fr-FR" i="1" dirty="0">
                        <a:effectLst>
                          <a:outerShdw blurRad="38100" dist="38100" dir="2700000" algn="tl">
                            <a:srgbClr val="000000">
                              <a:alpha val="43137"/>
                            </a:srgbClr>
                          </a:outerShdw>
                        </a:effectLst>
                        <a:latin typeface="Cambria Math" panose="02040503050406030204" pitchFamily="18" charset="0"/>
                      </a:rPr>
                      <m:t>2</m:t>
                    </m:r>
                    <m:r>
                      <m:rPr>
                        <m:nor/>
                      </m:rPr>
                      <a:rPr lang="fr-FR" b="0" i="1" dirty="0" smtClean="0">
                        <a:effectLst>
                          <a:outerShdw blurRad="38100" dist="38100" dir="2700000" algn="tl">
                            <a:srgbClr val="000000">
                              <a:alpha val="43137"/>
                            </a:srgbClr>
                          </a:outerShdw>
                        </a:effectLst>
                        <a:latin typeface="Cambria Math" panose="02040503050406030204" pitchFamily="18" charset="0"/>
                      </a:rPr>
                      <m:t> </m:t>
                    </m:r>
                    <m:r>
                      <m:rPr>
                        <m:nor/>
                      </m:rPr>
                      <a:rPr lang="fr-FR" i="1" dirty="0">
                        <a:effectLst>
                          <a:outerShdw blurRad="38100" dist="38100" dir="2700000" algn="tl">
                            <a:srgbClr val="000000">
                              <a:alpha val="43137"/>
                            </a:srgbClr>
                          </a:outerShdw>
                        </a:effectLst>
                        <a:latin typeface="Cambria Math" panose="02040503050406030204" pitchFamily="18" charset="0"/>
                      </a:rPr>
                      <m:t> </m:t>
                    </m:r>
                    <m:r>
                      <m:rPr>
                        <m:nor/>
                      </m:rPr>
                      <a:rPr lang="fr-FR" i="1" dirty="0">
                        <a:effectLst>
                          <a:outerShdw blurRad="38100" dist="38100" dir="2700000" algn="tl">
                            <a:srgbClr val="000000">
                              <a:alpha val="43137"/>
                            </a:srgbClr>
                          </a:outerShdw>
                        </a:effectLst>
                        <a:latin typeface="Cambria Math" panose="02040503050406030204" pitchFamily="18" charset="0"/>
                      </a:rPr>
                      <m:t>T</m:t>
                    </m:r>
                    <m:r>
                      <m:rPr>
                        <m:nor/>
                      </m:rPr>
                      <a:rPr lang="fr-FR" i="1" dirty="0">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𝑬</m:t>
                    </m:r>
                    <m:r>
                      <a:rPr lang="fr-FR" i="1">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𝑇</m:t>
                    </m:r>
                    <m:r>
                      <m:rPr>
                        <m:nor/>
                      </m:rPr>
                      <a:rPr lang="fr-FR" i="1" dirty="0">
                        <a:effectLst>
                          <a:outerShdw blurRad="38100" dist="38100" dir="2700000" algn="tl">
                            <a:srgbClr val="000000">
                              <a:alpha val="43137"/>
                            </a:srgbClr>
                          </a:outerShdw>
                        </a:effectLst>
                        <a:latin typeface="Cambria Math" panose="02040503050406030204" pitchFamily="18" charset="0"/>
                      </a:rPr>
                      <m:t> </m:t>
                    </m:r>
                  </m:oMath>
                </a14:m>
                <a:endParaRPr lang="fr-FR" i="1" dirty="0">
                  <a:effectLst>
                    <a:outerShdw blurRad="38100" dist="38100" dir="2700000" algn="tl">
                      <a:srgbClr val="000000">
                        <a:alpha val="43137"/>
                      </a:srgbClr>
                    </a:outerShdw>
                  </a:effectLst>
                  <a:latin typeface="Cambria Math" panose="020405030504060302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880375" y="1339341"/>
                <a:ext cx="5191432" cy="552780"/>
              </a:xfrm>
              <a:prstGeom prst="rect">
                <a:avLst/>
              </a:prstGeom>
              <a:blipFill>
                <a:blip r:embed="rId6"/>
                <a:stretch>
                  <a:fillRect b="-555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ZoneTexte 15"/>
              <p:cNvSpPr txBox="1"/>
              <p:nvPr/>
            </p:nvSpPr>
            <p:spPr>
              <a:xfrm>
                <a:off x="4843833" y="2061779"/>
                <a:ext cx="3539239" cy="6178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smtClean="0">
                              <a:latin typeface="Cambria Math" panose="02040503050406030204" pitchFamily="18" charset="0"/>
                            </a:rPr>
                          </m:ctrlPr>
                        </m:dPr>
                        <m:e>
                          <m:m>
                            <m:mPr>
                              <m:mcs>
                                <m:mc>
                                  <m:mcPr>
                                    <m:count m:val="1"/>
                                    <m:mcJc m:val="center"/>
                                  </m:mcPr>
                                </m:mc>
                              </m:mcs>
                              <m:ctrlPr>
                                <a:rPr lang="fr-FR" i="1" smtClean="0">
                                  <a:latin typeface="Cambria Math" panose="02040503050406030204" pitchFamily="18" charset="0"/>
                                </a:rPr>
                              </m:ctrlPr>
                            </m:mPr>
                            <m:mr>
                              <m:e>
                                <m:r>
                                  <m:rPr>
                                    <m:nor/>
                                  </m:rPr>
                                  <a:rPr lang="el-GR" i="1" dirty="0">
                                    <a:effectLst>
                                      <a:outerShdw blurRad="38100" dist="38100" dir="2700000" algn="tl">
                                        <a:srgbClr val="000000">
                                          <a:alpha val="43137"/>
                                        </a:srgbClr>
                                      </a:outerShdw>
                                    </a:effectLst>
                                    <a:latin typeface="Cambria Math" panose="02040503050406030204" pitchFamily="18" charset="0"/>
                                  </a:rPr>
                                  <m:t>λ</m:t>
                                </m:r>
                                <m:r>
                                  <a:rPr lang="fr-FR" b="0" i="1" dirty="0" smtClean="0">
                                    <a:effectLst>
                                      <a:outerShdw blurRad="38100" dist="38100" dir="2700000" algn="tl">
                                        <a:srgbClr val="000000">
                                          <a:alpha val="43137"/>
                                        </a:srgbClr>
                                      </a:outerShdw>
                                    </a:effectLst>
                                    <a:latin typeface="Cambria Math" panose="02040503050406030204" pitchFamily="18" charset="0"/>
                                  </a:rPr>
                                  <m:t>= </m:t>
                                </m:r>
                                <m:rad>
                                  <m:radPr>
                                    <m:degHide m:val="on"/>
                                    <m:ctrlPr>
                                      <a:rPr lang="fr-FR" b="0" i="1" dirty="0" smtClean="0">
                                        <a:effectLst>
                                          <a:outerShdw blurRad="38100" dist="38100" dir="2700000" algn="tl">
                                            <a:srgbClr val="000000">
                                              <a:alpha val="43137"/>
                                            </a:srgbClr>
                                          </a:outerShdw>
                                        </a:effectLst>
                                        <a:latin typeface="Cambria Math" panose="02040503050406030204" pitchFamily="18" charset="0"/>
                                      </a:rPr>
                                    </m:ctrlPr>
                                  </m:radPr>
                                  <m:deg/>
                                  <m:e>
                                    <m:r>
                                      <a:rPr lang="fr-FR" b="0" i="1" dirty="0" smtClean="0">
                                        <a:effectLst>
                                          <a:outerShdw blurRad="38100" dist="38100" dir="2700000" algn="tl">
                                            <a:srgbClr val="000000">
                                              <a:alpha val="43137"/>
                                            </a:srgbClr>
                                          </a:outerShdw>
                                        </a:effectLst>
                                        <a:latin typeface="Cambria Math" panose="02040503050406030204" pitchFamily="18" charset="0"/>
                                      </a:rPr>
                                      <m:t>1</m:t>
                                    </m:r>
                                    <m:r>
                                      <a:rPr lang="fr-FR" b="0" i="1" dirty="0" smtClean="0">
                                        <a:effectLst>
                                          <a:outerShdw blurRad="38100" dist="38100" dir="2700000" algn="tl">
                                            <a:srgbClr val="000000">
                                              <a:alpha val="43137"/>
                                            </a:srgbClr>
                                          </a:outerShdw>
                                        </a:effectLst>
                                        <a:latin typeface="Cambria Math" panose="02040503050406030204" pitchFamily="18" charset="0"/>
                                      </a:rPr>
                                      <m:t>+</m:t>
                                    </m:r>
                                    <m:r>
                                      <m:rPr>
                                        <m:nor/>
                                      </m:rPr>
                                      <a:rPr lang="fr-FR" i="1" dirty="0">
                                        <a:effectLst>
                                          <a:outerShdw blurRad="38100" dist="38100" dir="2700000" algn="tl">
                                            <a:srgbClr val="000000">
                                              <a:alpha val="43137"/>
                                            </a:srgbClr>
                                          </a:outerShdw>
                                        </a:effectLst>
                                        <a:latin typeface="Cambria Math" panose="02040503050406030204" pitchFamily="18" charset="0"/>
                                      </a:rPr>
                                      <m:t>2 </m:t>
                                    </m:r>
                                    <m:r>
                                      <m:rPr>
                                        <m:nor/>
                                      </m:rPr>
                                      <a:rPr lang="fr-FR" i="1" dirty="0">
                                        <a:effectLst>
                                          <a:outerShdw blurRad="38100" dist="38100" dir="2700000" algn="tl">
                                            <a:srgbClr val="000000">
                                              <a:alpha val="43137"/>
                                            </a:srgbClr>
                                          </a:outerShdw>
                                        </a:effectLst>
                                        <a:latin typeface="Cambria Math" panose="02040503050406030204" pitchFamily="18" charset="0"/>
                                      </a:rPr>
                                      <m:t>T</m:t>
                                    </m:r>
                                    <m:r>
                                      <m:rPr>
                                        <m:nor/>
                                      </m:rPr>
                                      <a:rPr lang="fr-FR" i="1" dirty="0">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𝑬</m:t>
                                    </m:r>
                                    <m:r>
                                      <a:rPr lang="fr-FR" i="1">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𝑇</m:t>
                                    </m:r>
                                  </m:e>
                                </m:rad>
                              </m:e>
                            </m:m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𝑇</m:t>
                                    </m:r>
                                  </m:sub>
                                </m:sSub>
                                <m:r>
                                  <a:rPr lang="fr-FR" b="0" i="1" smtClean="0">
                                    <a:effectLst>
                                      <a:outerShdw blurRad="38100" dist="38100" dir="2700000" algn="tl">
                                        <a:srgbClr val="000000">
                                          <a:alpha val="43137"/>
                                        </a:srgbClr>
                                      </a:outerShdw>
                                    </a:effectLst>
                                    <a:latin typeface="Cambria Math" panose="02040503050406030204" pitchFamily="18" charset="0"/>
                                  </a:rPr>
                                  <m:t>=</m:t>
                                </m:r>
                                <m:r>
                                  <m:rPr>
                                    <m:nor/>
                                  </m:rPr>
                                  <a:rPr lang="el-GR" i="1" dirty="0">
                                    <a:effectLst>
                                      <a:outerShdw blurRad="38100" dist="38100" dir="2700000" algn="tl">
                                        <a:srgbClr val="000000">
                                          <a:alpha val="43137"/>
                                        </a:srgbClr>
                                      </a:outerShdw>
                                    </a:effectLst>
                                    <a:latin typeface="Cambria Math" panose="02040503050406030204" pitchFamily="18" charset="0"/>
                                  </a:rPr>
                                  <m:t>λ</m:t>
                                </m:r>
                                <m:r>
                                  <a:rPr lang="fr-FR" b="0" i="1" dirty="0" smtClean="0">
                                    <a:effectLst>
                                      <a:outerShdw blurRad="38100" dist="38100" dir="2700000" algn="tl">
                                        <a:srgbClr val="000000">
                                          <a:alpha val="43137"/>
                                        </a:srgbClr>
                                      </a:outerShdw>
                                    </a:effectLst>
                                    <a:latin typeface="Cambria Math" panose="02040503050406030204" pitchFamily="18" charset="0"/>
                                  </a:rPr>
                                  <m:t>−</m:t>
                                </m:r>
                                <m:r>
                                  <a:rPr lang="fr-FR" b="0" i="1" dirty="0" smtClean="0">
                                    <a:effectLst>
                                      <a:outerShdw blurRad="38100" dist="38100" dir="2700000" algn="tl">
                                        <a:srgbClr val="000000">
                                          <a:alpha val="43137"/>
                                        </a:srgbClr>
                                      </a:outerShdw>
                                    </a:effectLst>
                                    <a:latin typeface="Cambria Math" panose="02040503050406030204" pitchFamily="18" charset="0"/>
                                  </a:rPr>
                                  <m:t>1</m:t>
                                </m:r>
                                <m:r>
                                  <a:rPr lang="fr-FR" b="0" i="1" dirty="0" smtClean="0">
                                    <a:effectLst>
                                      <a:outerShdw blurRad="38100" dist="38100" dir="2700000" algn="tl">
                                        <a:srgbClr val="000000">
                                          <a:alpha val="43137"/>
                                        </a:srgbClr>
                                      </a:outerShdw>
                                    </a:effectLst>
                                    <a:latin typeface="Cambria Math" panose="02040503050406030204" pitchFamily="18" charset="0"/>
                                  </a:rPr>
                                  <m:t>=</m:t>
                                </m:r>
                                <m:rad>
                                  <m:radPr>
                                    <m:degHide m:val="on"/>
                                    <m:ctrlPr>
                                      <a:rPr lang="fr-FR" i="1" dirty="0">
                                        <a:effectLst>
                                          <a:outerShdw blurRad="38100" dist="38100" dir="2700000" algn="tl">
                                            <a:srgbClr val="000000">
                                              <a:alpha val="43137"/>
                                            </a:srgbClr>
                                          </a:outerShdw>
                                        </a:effectLst>
                                        <a:latin typeface="Cambria Math" panose="02040503050406030204" pitchFamily="18" charset="0"/>
                                      </a:rPr>
                                    </m:ctrlPr>
                                  </m:radPr>
                                  <m:deg/>
                                  <m:e>
                                    <m:r>
                                      <a:rPr lang="fr-FR" i="1" dirty="0">
                                        <a:effectLst>
                                          <a:outerShdw blurRad="38100" dist="38100" dir="2700000" algn="tl">
                                            <a:srgbClr val="000000">
                                              <a:alpha val="43137"/>
                                            </a:srgbClr>
                                          </a:outerShdw>
                                        </a:effectLst>
                                        <a:latin typeface="Cambria Math" panose="02040503050406030204" pitchFamily="18" charset="0"/>
                                      </a:rPr>
                                      <m:t>1</m:t>
                                    </m:r>
                                    <m:r>
                                      <a:rPr lang="fr-FR" i="1" dirty="0">
                                        <a:effectLst>
                                          <a:outerShdw blurRad="38100" dist="38100" dir="2700000" algn="tl">
                                            <a:srgbClr val="000000">
                                              <a:alpha val="43137"/>
                                            </a:srgbClr>
                                          </a:outerShdw>
                                        </a:effectLst>
                                        <a:latin typeface="Cambria Math" panose="02040503050406030204" pitchFamily="18" charset="0"/>
                                      </a:rPr>
                                      <m:t>+</m:t>
                                    </m:r>
                                    <m:r>
                                      <m:rPr>
                                        <m:nor/>
                                      </m:rPr>
                                      <a:rPr lang="fr-FR" i="1" dirty="0">
                                        <a:effectLst>
                                          <a:outerShdw blurRad="38100" dist="38100" dir="2700000" algn="tl">
                                            <a:srgbClr val="000000">
                                              <a:alpha val="43137"/>
                                            </a:srgbClr>
                                          </a:outerShdw>
                                        </a:effectLst>
                                        <a:latin typeface="Cambria Math" panose="02040503050406030204" pitchFamily="18" charset="0"/>
                                      </a:rPr>
                                      <m:t>2 </m:t>
                                    </m:r>
                                    <m:r>
                                      <m:rPr>
                                        <m:nor/>
                                      </m:rPr>
                                      <a:rPr lang="fr-FR" i="1" dirty="0">
                                        <a:effectLst>
                                          <a:outerShdw blurRad="38100" dist="38100" dir="2700000" algn="tl">
                                            <a:srgbClr val="000000">
                                              <a:alpha val="43137"/>
                                            </a:srgbClr>
                                          </a:outerShdw>
                                        </a:effectLst>
                                        <a:latin typeface="Cambria Math" panose="02040503050406030204" pitchFamily="18" charset="0"/>
                                      </a:rPr>
                                      <m:t>T</m:t>
                                    </m:r>
                                    <m:r>
                                      <m:rPr>
                                        <m:nor/>
                                      </m:rPr>
                                      <a:rPr lang="fr-FR" i="1" dirty="0">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𝑬</m:t>
                                    </m:r>
                                    <m:r>
                                      <a:rPr lang="fr-FR" i="1">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𝑇</m:t>
                                    </m:r>
                                  </m:e>
                                </m:rad>
                                <m:r>
                                  <a:rPr lang="fr-FR" b="0" i="1" smtClean="0">
                                    <a:effectLst>
                                      <a:outerShdw blurRad="38100" dist="38100" dir="2700000" algn="tl">
                                        <a:srgbClr val="000000">
                                          <a:alpha val="43137"/>
                                        </a:srgbClr>
                                      </a:outerShdw>
                                    </a:effectLst>
                                    <a:latin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1</m:t>
                                </m:r>
                              </m:e>
                            </m:mr>
                          </m:m>
                        </m:e>
                      </m:d>
                    </m:oMath>
                  </m:oMathPara>
                </a14:m>
                <a:endParaRPr lang="fr-FR" dirty="0"/>
              </a:p>
            </p:txBody>
          </p:sp>
        </mc:Choice>
        <mc:Fallback xmlns="">
          <p:sp>
            <p:nvSpPr>
              <p:cNvPr id="16" name="ZoneTexte 15"/>
              <p:cNvSpPr txBox="1">
                <a:spLocks noRot="1" noChangeAspect="1" noMove="1" noResize="1" noEditPoints="1" noAdjustHandles="1" noChangeArrowheads="1" noChangeShapeType="1" noTextEdit="1"/>
              </p:cNvSpPr>
              <p:nvPr/>
            </p:nvSpPr>
            <p:spPr>
              <a:xfrm>
                <a:off x="4843833" y="2061779"/>
                <a:ext cx="3539239" cy="617861"/>
              </a:xfrm>
              <a:prstGeom prst="rect">
                <a:avLst/>
              </a:prstGeom>
              <a:blipFill>
                <a:blip r:embed="rId7"/>
                <a:stretch>
                  <a:fillRect b="-7843"/>
                </a:stretch>
              </a:blipFill>
            </p:spPr>
            <p:txBody>
              <a:bodyPr/>
              <a:lstStyle/>
              <a:p>
                <a:r>
                  <a:rPr lang="fr-FR">
                    <a:noFill/>
                  </a:rPr>
                  <a:t> </a:t>
                </a:r>
              </a:p>
            </p:txBody>
          </p:sp>
        </mc:Fallback>
      </mc:AlternateContent>
      <p:sp>
        <p:nvSpPr>
          <p:cNvPr id="17" name="ZoneTexte 16"/>
          <p:cNvSpPr txBox="1"/>
          <p:nvPr/>
        </p:nvSpPr>
        <p:spPr>
          <a:xfrm>
            <a:off x="1208488" y="2186043"/>
            <a:ext cx="1370940"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Finalement :</a:t>
            </a:r>
          </a:p>
        </p:txBody>
      </p:sp>
      <mc:AlternateContent xmlns:mc="http://schemas.openxmlformats.org/markup-compatibility/2006" xmlns:a14="http://schemas.microsoft.com/office/drawing/2010/main">
        <mc:Choice Requires="a14">
          <p:sp>
            <p:nvSpPr>
              <p:cNvPr id="18" name="ZoneTexte 17"/>
              <p:cNvSpPr txBox="1"/>
              <p:nvPr/>
            </p:nvSpPr>
            <p:spPr>
              <a:xfrm>
                <a:off x="1869740" y="1431065"/>
                <a:ext cx="2080826" cy="369332"/>
              </a:xfrm>
              <a:prstGeom prst="rect">
                <a:avLst/>
              </a:prstGeom>
              <a:noFill/>
            </p:spPr>
            <p:txBody>
              <a:bodyPr wrap="none" rtlCol="0">
                <a:spAutoFit/>
              </a:bodyPr>
              <a:lstStyle/>
              <a:p>
                <a:r>
                  <a:rPr lang="fr-FR" dirty="0" smtClean="0">
                    <a:effectLst>
                      <a:outerShdw blurRad="38100" dist="38100" dir="2700000" algn="tl">
                        <a:srgbClr val="000000">
                          <a:alpha val="43137"/>
                        </a:srgbClr>
                      </a:outerShdw>
                    </a:effectLst>
                  </a:rPr>
                  <a:t>Divisons </a:t>
                </a:r>
                <a:r>
                  <a:rPr lang="fr-FR" dirty="0">
                    <a:effectLst>
                      <a:outerShdw blurRad="38100" dist="38100" dir="2700000" algn="tl">
                        <a:srgbClr val="000000">
                          <a:alpha val="43137"/>
                        </a:srgbClr>
                      </a:outerShdw>
                    </a:effectLst>
                  </a:rPr>
                  <a:t>sur </a:t>
                </a:r>
                <a14:m>
                  <m:oMath xmlns:m="http://schemas.openxmlformats.org/officeDocument/2006/math">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a:effectLst>
                              <a:outerShdw blurRad="38100" dist="38100" dir="2700000" algn="tl">
                                <a:srgbClr val="000000">
                                  <a:alpha val="43137"/>
                                </a:srgbClr>
                              </a:outerShdw>
                            </a:effectLst>
                            <a:latin typeface="Cambria Math" panose="02040503050406030204" pitchFamily="18" charset="0"/>
                          </a:rPr>
                          <m:t> </m:t>
                        </m:r>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dirty="0">
                                <a:effectLst>
                                  <a:outerShdw blurRad="38100" dist="38100" dir="2700000" algn="tl">
                                    <a:srgbClr val="000000">
                                      <a:alpha val="43137"/>
                                    </a:srgbClr>
                                  </a:outerShdw>
                                </a:effectLst>
                                <a:latin typeface="Cambria Math" panose="02040503050406030204" pitchFamily="18" charset="0"/>
                              </a:rPr>
                              <m:t>𝑑𝑆</m:t>
                            </m:r>
                          </m:e>
                        </m:d>
                      </m:e>
                      <m:sup>
                        <m:r>
                          <a:rPr lang="fr-FR">
                            <a:effectLst>
                              <a:outerShdw blurRad="38100" dist="38100" dir="2700000" algn="tl">
                                <a:srgbClr val="000000">
                                  <a:alpha val="43137"/>
                                </a:srgbClr>
                              </a:outerShdw>
                            </a:effectLst>
                            <a:latin typeface="Cambria Math" panose="02040503050406030204" pitchFamily="18" charset="0"/>
                          </a:rPr>
                          <m:t>2</m:t>
                        </m:r>
                      </m:sup>
                    </m:sSup>
                    <m:r>
                      <a:rPr lang="fr-FR" b="0" i="0" smtClean="0">
                        <a:effectLst>
                          <a:outerShdw blurRad="38100" dist="38100" dir="2700000" algn="tl">
                            <a:srgbClr val="000000">
                              <a:alpha val="43137"/>
                            </a:srgbClr>
                          </a:outerShdw>
                        </a:effectLst>
                        <a:latin typeface="Cambria Math" panose="02040503050406030204" pitchFamily="18" charset="0"/>
                      </a:rPr>
                      <m:t>:</m:t>
                    </m:r>
                  </m:oMath>
                </a14:m>
                <a:r>
                  <a:rPr lang="fr-FR" dirty="0">
                    <a:effectLst>
                      <a:outerShdw blurRad="38100" dist="38100" dir="2700000" algn="tl">
                        <a:srgbClr val="000000">
                          <a:alpha val="43137"/>
                        </a:srgbClr>
                      </a:outerShdw>
                    </a:effectLst>
                  </a:rPr>
                  <a:t> </a:t>
                </a:r>
              </a:p>
            </p:txBody>
          </p:sp>
        </mc:Choice>
        <mc:Fallback xmlns="">
          <p:sp>
            <p:nvSpPr>
              <p:cNvPr id="18" name="ZoneTexte 17"/>
              <p:cNvSpPr txBox="1">
                <a:spLocks noRot="1" noChangeAspect="1" noMove="1" noResize="1" noEditPoints="1" noAdjustHandles="1" noChangeArrowheads="1" noChangeShapeType="1" noTextEdit="1"/>
              </p:cNvSpPr>
              <p:nvPr/>
            </p:nvSpPr>
            <p:spPr>
              <a:xfrm>
                <a:off x="1869740" y="1431065"/>
                <a:ext cx="2080826" cy="369332"/>
              </a:xfrm>
              <a:prstGeom prst="rect">
                <a:avLst/>
              </a:prstGeom>
              <a:blipFill>
                <a:blip r:embed="rId8"/>
                <a:stretch>
                  <a:fillRect l="-2933" t="-10000" b="-33333"/>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1" name="ZoneTexte 20"/>
              <p:cNvSpPr txBox="1"/>
              <p:nvPr/>
            </p:nvSpPr>
            <p:spPr>
              <a:xfrm>
                <a:off x="1181004" y="5490709"/>
                <a:ext cx="10617705" cy="923330"/>
              </a:xfrm>
              <a:prstGeom prst="rect">
                <a:avLst/>
              </a:prstGeom>
              <a:noFill/>
            </p:spPr>
            <p:txBody>
              <a:bodyPr wrap="square" rtlCol="0">
                <a:spAutoFit/>
              </a:bodyPr>
              <a:lstStyle/>
              <a:p>
                <a:pPr algn="just"/>
                <a:r>
                  <a:rPr lang="fr-FR" b="1" dirty="0" smtClean="0">
                    <a:effectLst>
                      <a:outerShdw blurRad="38100" dist="38100" dir="2700000" algn="tl">
                        <a:srgbClr val="000000">
                          <a:alpha val="43137"/>
                        </a:srgbClr>
                      </a:outerShdw>
                    </a:effectLst>
                  </a:rPr>
                  <a:t>Remarque:</a:t>
                </a:r>
              </a:p>
              <a:p>
                <a:pPr algn="just"/>
                <a:r>
                  <a:rPr lang="fr-FR" dirty="0">
                    <a:effectLst>
                      <a:outerShdw blurRad="38100" dist="38100" dir="2700000" algn="tl">
                        <a:srgbClr val="000000">
                          <a:alpha val="43137"/>
                        </a:srgbClr>
                      </a:outerShdw>
                    </a:effectLst>
                  </a:rPr>
                  <a:t>Le tenseur de déformation de Green </a:t>
                </a:r>
                <a:r>
                  <a:rPr lang="fr-FR" dirty="0" smtClean="0">
                    <a:effectLst>
                      <a:outerShdw blurRad="38100" dist="38100" dir="2700000" algn="tl">
                        <a:srgbClr val="000000">
                          <a:alpha val="43137"/>
                        </a:srgbClr>
                      </a:outerShdw>
                    </a:effectLst>
                  </a:rPr>
                  <a:t>Lagrange (</a:t>
                </a:r>
                <a:r>
                  <a:rPr lang="fr-FR" dirty="0" err="1" smtClean="0">
                    <a:effectLst>
                      <a:outerShdw blurRad="38100" dist="38100" dir="2700000" algn="tl">
                        <a:srgbClr val="000000">
                          <a:alpha val="43137"/>
                        </a:srgbClr>
                      </a:outerShdw>
                    </a:effectLst>
                  </a:rPr>
                  <a:t>Almansi</a:t>
                </a:r>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contient l'information de </a:t>
                </a:r>
                <a:r>
                  <a:rPr lang="fr-FR" dirty="0" smtClean="0">
                    <a:effectLst>
                      <a:outerShdw blurRad="38100" dist="38100" dir="2700000" algn="tl">
                        <a:srgbClr val="000000">
                          <a:alpha val="43137"/>
                        </a:srgbClr>
                      </a:outerShdw>
                    </a:effectLst>
                  </a:rPr>
                  <a:t>la variation </a:t>
                </a:r>
                <a:r>
                  <a:rPr lang="fr-FR" dirty="0">
                    <a:effectLst>
                      <a:outerShdw blurRad="38100" dist="38100" dir="2700000" algn="tl">
                        <a:srgbClr val="000000">
                          <a:alpha val="43137"/>
                        </a:srgbClr>
                      </a:outerShdw>
                    </a:effectLst>
                  </a:rPr>
                  <a:t>de longueur </a:t>
                </a:r>
                <a:r>
                  <a:rPr lang="fr-FR" dirty="0" smtClean="0">
                    <a:effectLst>
                      <a:outerShdw blurRad="38100" dist="38100" dir="2700000" algn="tl">
                        <a:srgbClr val="000000">
                          <a:alpha val="43137"/>
                        </a:srgbClr>
                      </a:outerShdw>
                    </a:effectLst>
                  </a:rPr>
                  <a:t>(</a:t>
                </a:r>
                <a:r>
                  <a:rPr lang="fr-FR" dirty="0">
                    <a:effectLst>
                      <a:outerShdw blurRad="38100" dist="38100" dir="2700000" algn="tl">
                        <a:srgbClr val="000000">
                          <a:alpha val="43137"/>
                        </a:srgbClr>
                      </a:outerShdw>
                    </a:effectLst>
                  </a:rPr>
                  <a:t>déformation longitudinale ou extension) </a:t>
                </a:r>
                <a:r>
                  <a:rPr lang="fr-FR" dirty="0">
                    <a:effectLst>
                      <a:outerShdw blurRad="38100" dist="38100" dir="2700000" algn="tl">
                        <a:srgbClr val="000000">
                          <a:alpha val="43137"/>
                        </a:srgbClr>
                      </a:outerShdw>
                    </a:effectLst>
                  </a:rPr>
                  <a:t>dans toutes directions quelconques </a:t>
                </a:r>
                <a:r>
                  <a:rPr lang="fr-FR" dirty="0" smtClean="0">
                    <a:effectLst>
                      <a:outerShdw blurRad="38100" dist="38100" dir="2700000" algn="tl">
                        <a:srgbClr val="000000">
                          <a:alpha val="43137"/>
                        </a:srgbClr>
                      </a:outerShdw>
                    </a:effectLst>
                  </a:rPr>
                  <a:t>T (</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rPr>
                      <m:t>𝑡</m:t>
                    </m:r>
                  </m:oMath>
                </a14:m>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d’un point donné </a:t>
                </a:r>
                <a:r>
                  <a:rPr lang="fr-FR" dirty="0" smtClean="0">
                    <a:effectLst>
                      <a:outerShdw blurRad="38100" dist="38100" dir="2700000" algn="tl">
                        <a:srgbClr val="000000">
                          <a:alpha val="43137"/>
                        </a:srgbClr>
                      </a:outerShdw>
                    </a:effectLst>
                  </a:rPr>
                  <a:t>P (</a:t>
                </a:r>
                <a:r>
                  <a:rPr lang="fr-FR" i="1" dirty="0" smtClean="0">
                    <a:effectLst>
                      <a:outerShdw blurRad="38100" dist="38100" dir="2700000" algn="tl">
                        <a:srgbClr val="000000">
                          <a:alpha val="43137"/>
                        </a:srgbClr>
                      </a:outerShdw>
                    </a:effectLst>
                  </a:rPr>
                  <a:t>P’</a:t>
                </a:r>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mc:Choice>
        <mc:Fallback>
          <p:sp>
            <p:nvSpPr>
              <p:cNvPr id="21" name="ZoneTexte 20"/>
              <p:cNvSpPr txBox="1">
                <a:spLocks noRot="1" noChangeAspect="1" noMove="1" noResize="1" noEditPoints="1" noAdjustHandles="1" noChangeArrowheads="1" noChangeShapeType="1" noTextEdit="1"/>
              </p:cNvSpPr>
              <p:nvPr/>
            </p:nvSpPr>
            <p:spPr>
              <a:xfrm>
                <a:off x="1181004" y="5490709"/>
                <a:ext cx="10617705" cy="923330"/>
              </a:xfrm>
              <a:prstGeom prst="rect">
                <a:avLst/>
              </a:prstGeom>
              <a:blipFill>
                <a:blip r:embed="rId9"/>
                <a:stretch>
                  <a:fillRect l="-574" t="-4636" r="-804" b="-12583"/>
                </a:stretch>
              </a:blipFill>
            </p:spPr>
            <p:txBody>
              <a:bodyPr/>
              <a:lstStyle/>
              <a:p>
                <a:r>
                  <a:rPr lang="fr-FR">
                    <a:noFill/>
                  </a:rPr>
                  <a:t> </a:t>
                </a:r>
              </a:p>
            </p:txBody>
          </p:sp>
        </mc:Fallback>
      </mc:AlternateContent>
      <p:sp>
        <p:nvSpPr>
          <p:cNvPr id="4" name="ZoneTexte 3"/>
          <p:cNvSpPr txBox="1"/>
          <p:nvPr/>
        </p:nvSpPr>
        <p:spPr>
          <a:xfrm>
            <a:off x="1194839" y="2907370"/>
            <a:ext cx="8911988" cy="369332"/>
          </a:xfrm>
          <a:prstGeom prst="rect">
            <a:avLst/>
          </a:prstGeom>
          <a:noFill/>
        </p:spPr>
        <p:txBody>
          <a:bodyPr wrap="square" rtlCol="0">
            <a:spAutoFit/>
          </a:bodyPr>
          <a:lstStyle/>
          <a:p>
            <a:r>
              <a:rPr lang="fr-FR" dirty="0" smtClean="0">
                <a:effectLst>
                  <a:outerShdw blurRad="38100" dist="38100" dir="2700000" algn="tl">
                    <a:srgbClr val="000000">
                      <a:alpha val="43137"/>
                    </a:srgbClr>
                  </a:outerShdw>
                </a:effectLst>
              </a:rPr>
              <a:t>Dans la description spatiale et par même analogie on peut obtenir ce que suit:</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0" name="Rectangle 19"/>
              <p:cNvSpPr/>
              <p:nvPr/>
            </p:nvSpPr>
            <p:spPr>
              <a:xfrm>
                <a:off x="1541775" y="3346287"/>
                <a:ext cx="31674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fr-FR" i="1" smtClean="0">
                              <a:effectLst>
                                <a:outerShdw blurRad="38100" dist="38100" dir="2700000" algn="tl">
                                  <a:srgbClr val="000000">
                                    <a:alpha val="43137"/>
                                  </a:srgbClr>
                                </a:outerShdw>
                              </a:effectLst>
                              <a:latin typeface="Cambria Math" panose="02040503050406030204" pitchFamily="18" charset="0"/>
                            </a:rPr>
                          </m:ctrlPr>
                        </m:sSupPr>
                        <m:e>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𝑑𝑠</m:t>
                              </m:r>
                            </m:e>
                          </m:d>
                        </m:e>
                        <m:sup>
                          <m:r>
                            <a:rPr lang="fr-FR" i="1">
                              <a:effectLst>
                                <a:outerShdw blurRad="38100" dist="38100" dir="2700000" algn="tl">
                                  <a:srgbClr val="000000">
                                    <a:alpha val="43137"/>
                                  </a:srgbClr>
                                </a:outerShdw>
                              </a:effectLst>
                              <a:latin typeface="Cambria Math" panose="02040503050406030204" pitchFamily="18" charset="0"/>
                            </a:rPr>
                            <m:t>2</m:t>
                          </m:r>
                        </m:sup>
                      </m:sSup>
                      <m:r>
                        <a:rPr lang="fr-FR" b="0" i="1" smtClean="0">
                          <a:effectLst>
                            <a:outerShdw blurRad="38100" dist="38100" dir="2700000" algn="tl">
                              <a:srgbClr val="000000">
                                <a:alpha val="43137"/>
                              </a:srgbClr>
                            </a:outerShdw>
                          </a:effectLst>
                          <a:latin typeface="Cambria Math" panose="02040503050406030204" pitchFamily="18" charset="0"/>
                        </a:rPr>
                        <m:t> </m:t>
                      </m:r>
                      <m:r>
                        <a:rPr lang="fr-FR" i="1" dirty="0" smtClean="0">
                          <a:latin typeface="Cambria Math" panose="02040503050406030204" pitchFamily="18" charset="0"/>
                        </a:rPr>
                        <m:t>−</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b="0" i="1" smtClean="0">
                              <a:effectLst>
                                <a:outerShdw blurRad="38100" dist="38100" dir="2700000" algn="tl">
                                  <a:srgbClr val="000000">
                                    <a:alpha val="43137"/>
                                  </a:srgbClr>
                                </a:outerShdw>
                              </a:effectLst>
                              <a:latin typeface="Cambria Math" panose="02040503050406030204" pitchFamily="18" charset="0"/>
                            </a:rPr>
                            <m:t> </m:t>
                          </m:r>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𝑑𝑆</m:t>
                              </m:r>
                            </m:e>
                          </m:d>
                        </m:e>
                        <m:sup>
                          <m:r>
                            <a:rPr lang="fr-FR" i="1">
                              <a:effectLst>
                                <a:outerShdw blurRad="38100" dist="38100" dir="2700000" algn="tl">
                                  <a:srgbClr val="000000">
                                    <a:alpha val="43137"/>
                                  </a:srgbClr>
                                </a:outerShdw>
                              </a:effectLst>
                              <a:latin typeface="Cambria Math" panose="02040503050406030204" pitchFamily="18" charset="0"/>
                            </a:rPr>
                            <m:t>2</m:t>
                          </m:r>
                        </m:sup>
                      </m:sSup>
                      <m:r>
                        <m:rPr>
                          <m:nor/>
                        </m:rPr>
                        <a:rPr lang="fr-FR" b="0" i="0" smtClean="0">
                          <a:effectLst>
                            <a:outerShdw blurRad="38100" dist="38100" dir="2700000" algn="tl">
                              <a:srgbClr val="000000">
                                <a:alpha val="43137"/>
                              </a:srgbClr>
                            </a:outerShdw>
                          </a:effectLst>
                          <a:latin typeface="Cambria Math" panose="02040503050406030204" pitchFamily="18" charset="0"/>
                        </a:rPr>
                        <m:t> </m:t>
                      </m:r>
                      <m:r>
                        <m:rPr>
                          <m:nor/>
                        </m:rPr>
                        <a:rPr lang="fr-FR" dirty="0">
                          <a:effectLst>
                            <a:outerShdw blurRad="38100" dist="38100" dir="2700000" algn="tl">
                              <a:srgbClr val="000000">
                                <a:alpha val="43137"/>
                              </a:srgbClr>
                            </a:outerShdw>
                          </a:effectLst>
                          <a:latin typeface="Cambria Math" panose="02040503050406030204" pitchFamily="18" charset="0"/>
                        </a:rPr>
                        <m:t>=</m:t>
                      </m:r>
                      <m:r>
                        <m:rPr>
                          <m:nor/>
                        </m:rPr>
                        <a:rPr lang="fr-FR" dirty="0">
                          <a:effectLst>
                            <a:outerShdw blurRad="38100" dist="38100" dir="2700000" algn="tl">
                              <a:srgbClr val="000000">
                                <a:alpha val="43137"/>
                              </a:srgbClr>
                            </a:outerShdw>
                          </a:effectLst>
                        </a:rPr>
                        <m:t> </m:t>
                      </m:r>
                      <m:r>
                        <m:rPr>
                          <m:nor/>
                        </m:rPr>
                        <a:rPr lang="fr-FR" b="0" i="1" dirty="0" smtClean="0">
                          <a:effectLst>
                            <a:outerShdw blurRad="38100" dist="38100" dir="2700000" algn="tl">
                              <a:srgbClr val="000000">
                                <a:alpha val="43137"/>
                              </a:srgbClr>
                            </a:outerShdw>
                          </a:effectLst>
                        </a:rPr>
                        <m:t>2 </m:t>
                      </m:r>
                      <m:r>
                        <m:rPr>
                          <m:nor/>
                        </m:rPr>
                        <a:rPr lang="fr-FR" i="1" dirty="0">
                          <a:effectLst>
                            <a:outerShdw blurRad="38100" dist="38100" dir="2700000" algn="tl">
                              <a:srgbClr val="000000">
                                <a:alpha val="43137"/>
                              </a:srgbClr>
                            </a:outerShdw>
                          </a:effectLst>
                          <a:latin typeface="Cambria Math" panose="02040503050406030204" pitchFamily="18" charset="0"/>
                        </a:rPr>
                        <m:t>d</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r>
                        <m:rPr>
                          <m:nor/>
                        </m:rPr>
                        <a:rPr lang="fr-FR" i="1" dirty="0">
                          <a:effectLst>
                            <a:outerShdw blurRad="38100" dist="38100" dir="2700000" algn="tl">
                              <a:srgbClr val="000000">
                                <a:alpha val="43137"/>
                              </a:srgbClr>
                            </a:outerShdw>
                          </a:effectLst>
                          <a:latin typeface="Cambria Math" panose="02040503050406030204" pitchFamily="18" charset="0"/>
                        </a:rPr>
                        <m:t>. </m:t>
                      </m:r>
                      <m:r>
                        <a:rPr lang="fr-FR" b="1" i="1" smtClean="0">
                          <a:effectLst>
                            <a:outerShdw blurRad="38100" dist="38100" dir="2700000" algn="tl">
                              <a:srgbClr val="000000">
                                <a:alpha val="43137"/>
                              </a:srgbClr>
                            </a:outerShdw>
                          </a:effectLst>
                          <a:latin typeface="Cambria Math" panose="02040503050406030204" pitchFamily="18" charset="0"/>
                        </a:rPr>
                        <m:t>𝒆</m:t>
                      </m:r>
                      <m:r>
                        <a:rPr lang="fr-FR" b="1" i="1" smtClean="0">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𝑑</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oMath>
                  </m:oMathPara>
                </a14:m>
                <a:endParaRPr lang="fr-FR" dirty="0">
                  <a:effectLst>
                    <a:outerShdw blurRad="38100" dist="38100" dir="2700000" algn="tl">
                      <a:srgbClr val="000000">
                        <a:alpha val="43137"/>
                      </a:srgbClr>
                    </a:outerShdw>
                  </a:effectLst>
                </a:endParaRPr>
              </a:p>
            </p:txBody>
          </p:sp>
        </mc:Choice>
        <mc:Fallback xmlns="">
          <p:sp>
            <p:nvSpPr>
              <p:cNvPr id="20" name="Rectangle 19"/>
              <p:cNvSpPr>
                <a:spLocks noRot="1" noChangeAspect="1" noMove="1" noResize="1" noEditPoints="1" noAdjustHandles="1" noChangeArrowheads="1" noChangeShapeType="1" noTextEdit="1"/>
              </p:cNvSpPr>
              <p:nvPr/>
            </p:nvSpPr>
            <p:spPr>
              <a:xfrm>
                <a:off x="1541775" y="3346287"/>
                <a:ext cx="3167406" cy="369332"/>
              </a:xfrm>
              <a:prstGeom prst="rect">
                <a:avLst/>
              </a:prstGeom>
              <a:blipFill>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ZoneTexte 21"/>
              <p:cNvSpPr txBox="1"/>
              <p:nvPr/>
            </p:nvSpPr>
            <p:spPr>
              <a:xfrm>
                <a:off x="5265954" y="3362143"/>
                <a:ext cx="16665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i="1" smtClean="0">
                          <a:effectLst>
                            <a:outerShdw blurRad="38100" dist="38100" dir="2700000" algn="tl">
                              <a:srgbClr val="000000">
                                <a:alpha val="43137"/>
                              </a:srgbClr>
                            </a:outerShdw>
                          </a:effectLst>
                          <a:latin typeface="Cambria Math" panose="02040503050406030204" pitchFamily="18" charset="0"/>
                        </a:rPr>
                        <m:t>𝑑</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r>
                        <a:rPr lang="fr-FR" b="0" i="1" smtClean="0">
                          <a:effectLst>
                            <a:outerShdw blurRad="38100" dist="38100" dir="2700000" algn="tl">
                              <a:srgbClr val="000000">
                                <a:alpha val="43137"/>
                              </a:srgbClr>
                            </a:outerShdw>
                          </a:effectLst>
                          <a:latin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𝑑𝑠</m:t>
                      </m:r>
                      <m:r>
                        <a:rPr lang="fr-FR" b="0" i="1" smtClean="0">
                          <a:effectLst>
                            <a:outerShdw blurRad="38100" dist="38100" dir="2700000" algn="tl">
                              <a:srgbClr val="000000">
                                <a:alpha val="43137"/>
                              </a:srgbClr>
                            </a:outerShdw>
                          </a:effectLst>
                          <a:latin typeface="Cambria Math" panose="02040503050406030204" pitchFamily="18" charset="0"/>
                        </a:rPr>
                        <m:t> </m:t>
                      </m:r>
                      <m:r>
                        <a:rPr lang="fr-FR" b="0" i="1" smtClean="0">
                          <a:effectLst>
                            <a:outerShdw blurRad="38100" dist="38100" dir="2700000" algn="tl">
                              <a:srgbClr val="000000">
                                <a:alpha val="43137"/>
                              </a:srgbClr>
                            </a:outerShdw>
                          </a:effectLst>
                          <a:latin typeface="Cambria Math" panose="02040503050406030204" pitchFamily="18" charset="0"/>
                        </a:rPr>
                        <m:t>𝑡</m:t>
                      </m:r>
                    </m:oMath>
                  </m:oMathPara>
                </a14:m>
                <a:endParaRPr lang="fr-FR" dirty="0"/>
              </a:p>
            </p:txBody>
          </p:sp>
        </mc:Choice>
        <mc:Fallback xmlns="">
          <p:sp>
            <p:nvSpPr>
              <p:cNvPr id="22" name="ZoneTexte 21"/>
              <p:cNvSpPr txBox="1">
                <a:spLocks noRot="1" noChangeAspect="1" noMove="1" noResize="1" noEditPoints="1" noAdjustHandles="1" noChangeArrowheads="1" noChangeShapeType="1" noTextEdit="1"/>
              </p:cNvSpPr>
              <p:nvPr/>
            </p:nvSpPr>
            <p:spPr>
              <a:xfrm>
                <a:off x="5265954" y="3362143"/>
                <a:ext cx="1666567" cy="369332"/>
              </a:xfrm>
              <a:prstGeom prst="rect">
                <a:avLst/>
              </a:prstGeom>
              <a:blipFill>
                <a:blip r:embed="rId11"/>
                <a:stretch>
                  <a:fillRect/>
                </a:stretch>
              </a:blipFill>
            </p:spPr>
            <p:txBody>
              <a:bodyPr/>
              <a:lstStyle/>
              <a:p>
                <a:r>
                  <a:rPr lang="fr-FR">
                    <a:noFill/>
                  </a:rPr>
                  <a:t> </a:t>
                </a:r>
              </a:p>
            </p:txBody>
          </p:sp>
        </mc:Fallback>
      </mc:AlternateContent>
      <p:sp>
        <p:nvSpPr>
          <p:cNvPr id="11" name="ZoneTexte 10"/>
          <p:cNvSpPr txBox="1"/>
          <p:nvPr/>
        </p:nvSpPr>
        <p:spPr>
          <a:xfrm>
            <a:off x="4682589" y="3362143"/>
            <a:ext cx="708277" cy="369332"/>
          </a:xfrm>
          <a:prstGeom prst="rect">
            <a:avLst/>
          </a:prstGeom>
          <a:noFill/>
        </p:spPr>
        <p:txBody>
          <a:bodyPr wrap="square" rtlCol="0">
            <a:spAutoFit/>
          </a:bodyPr>
          <a:lstStyle/>
          <a:p>
            <a:r>
              <a:rPr lang="fr-FR" dirty="0" smtClean="0">
                <a:effectLst>
                  <a:outerShdw blurRad="38100" dist="38100" dir="2700000" algn="tl">
                    <a:srgbClr val="000000">
                      <a:alpha val="43137"/>
                    </a:srgbClr>
                  </a:outerShdw>
                </a:effectLst>
              </a:rPr>
              <a:t>avec</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3" name="Rectangle 22"/>
              <p:cNvSpPr/>
              <p:nvPr/>
            </p:nvSpPr>
            <p:spPr>
              <a:xfrm>
                <a:off x="7535693" y="3363097"/>
                <a:ext cx="33973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fr-FR" i="1" smtClean="0">
                              <a:effectLst>
                                <a:outerShdw blurRad="38100" dist="38100" dir="2700000" algn="tl">
                                  <a:srgbClr val="000000">
                                    <a:alpha val="43137"/>
                                  </a:srgbClr>
                                </a:outerShdw>
                              </a:effectLst>
                              <a:latin typeface="Cambria Math" panose="02040503050406030204" pitchFamily="18" charset="0"/>
                            </a:rPr>
                          </m:ctrlPr>
                        </m:sSupPr>
                        <m:e>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𝑑𝑠</m:t>
                              </m:r>
                            </m:e>
                          </m:d>
                        </m:e>
                        <m:sup>
                          <m:r>
                            <a:rPr lang="fr-FR" i="1">
                              <a:effectLst>
                                <a:outerShdw blurRad="38100" dist="38100" dir="2700000" algn="tl">
                                  <a:srgbClr val="000000">
                                    <a:alpha val="43137"/>
                                  </a:srgbClr>
                                </a:outerShdw>
                              </a:effectLst>
                              <a:latin typeface="Cambria Math" panose="02040503050406030204" pitchFamily="18" charset="0"/>
                            </a:rPr>
                            <m:t>2</m:t>
                          </m:r>
                        </m:sup>
                      </m:sSup>
                      <m:r>
                        <a:rPr lang="fr-FR" b="0" i="1" smtClean="0">
                          <a:effectLst>
                            <a:outerShdw blurRad="38100" dist="38100" dir="2700000" algn="tl">
                              <a:srgbClr val="000000">
                                <a:alpha val="43137"/>
                              </a:srgbClr>
                            </a:outerShdw>
                          </a:effectLst>
                          <a:latin typeface="Cambria Math" panose="02040503050406030204" pitchFamily="18" charset="0"/>
                        </a:rPr>
                        <m:t> </m:t>
                      </m:r>
                      <m:r>
                        <a:rPr lang="fr-FR" i="1" dirty="0" smtClean="0">
                          <a:latin typeface="Cambria Math" panose="02040503050406030204" pitchFamily="18" charset="0"/>
                        </a:rPr>
                        <m:t>−</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b="0" i="1" smtClean="0">
                              <a:effectLst>
                                <a:outerShdw blurRad="38100" dist="38100" dir="2700000" algn="tl">
                                  <a:srgbClr val="000000">
                                    <a:alpha val="43137"/>
                                  </a:srgbClr>
                                </a:outerShdw>
                              </a:effectLst>
                              <a:latin typeface="Cambria Math" panose="02040503050406030204" pitchFamily="18" charset="0"/>
                            </a:rPr>
                            <m:t> </m:t>
                          </m:r>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𝑑𝑆</m:t>
                              </m:r>
                            </m:e>
                          </m:d>
                        </m:e>
                        <m:sup>
                          <m:r>
                            <a:rPr lang="fr-FR" i="1">
                              <a:effectLst>
                                <a:outerShdw blurRad="38100" dist="38100" dir="2700000" algn="tl">
                                  <a:srgbClr val="000000">
                                    <a:alpha val="43137"/>
                                  </a:srgbClr>
                                </a:outerShdw>
                              </a:effectLst>
                              <a:latin typeface="Cambria Math" panose="02040503050406030204" pitchFamily="18" charset="0"/>
                            </a:rPr>
                            <m:t>2</m:t>
                          </m:r>
                        </m:sup>
                      </m:sSup>
                      <m:r>
                        <m:rPr>
                          <m:nor/>
                        </m:rPr>
                        <a:rPr lang="fr-FR" b="0" i="0" smtClean="0">
                          <a:effectLst>
                            <a:outerShdw blurRad="38100" dist="38100" dir="2700000" algn="tl">
                              <a:srgbClr val="000000">
                                <a:alpha val="43137"/>
                              </a:srgbClr>
                            </a:outerShdw>
                          </a:effectLst>
                          <a:latin typeface="Cambria Math" panose="02040503050406030204" pitchFamily="18" charset="0"/>
                        </a:rPr>
                        <m:t> </m:t>
                      </m:r>
                      <m:r>
                        <m:rPr>
                          <m:nor/>
                        </m:rPr>
                        <a:rPr lang="fr-FR" dirty="0">
                          <a:effectLst>
                            <a:outerShdw blurRad="38100" dist="38100" dir="2700000" algn="tl">
                              <a:srgbClr val="000000">
                                <a:alpha val="43137"/>
                              </a:srgbClr>
                            </a:outerShdw>
                          </a:effectLst>
                          <a:latin typeface="Cambria Math" panose="02040503050406030204" pitchFamily="18" charset="0"/>
                        </a:rPr>
                        <m:t>=</m:t>
                      </m:r>
                      <m:r>
                        <m:rPr>
                          <m:nor/>
                        </m:rPr>
                        <a:rPr lang="fr-FR" dirty="0">
                          <a:effectLst>
                            <a:outerShdw blurRad="38100" dist="38100" dir="2700000" algn="tl">
                              <a:srgbClr val="000000">
                                <a:alpha val="43137"/>
                              </a:srgbClr>
                            </a:outerShdw>
                          </a:effectLst>
                        </a:rPr>
                        <m:t> </m:t>
                      </m:r>
                      <m:r>
                        <m:rPr>
                          <m:nor/>
                        </m:rPr>
                        <a:rPr lang="fr-FR" b="0" i="1" dirty="0" smtClean="0">
                          <a:effectLst>
                            <a:outerShdw blurRad="38100" dist="38100" dir="2700000" algn="tl">
                              <a:srgbClr val="000000">
                                <a:alpha val="43137"/>
                              </a:srgbClr>
                            </a:outerShdw>
                          </a:effectLst>
                        </a:rPr>
                        <m:t>2</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i="1">
                              <a:effectLst>
                                <a:outerShdw blurRad="38100" dist="38100" dir="2700000" algn="tl">
                                  <a:srgbClr val="000000">
                                    <a:alpha val="43137"/>
                                  </a:srgbClr>
                                </a:outerShdw>
                              </a:effectLst>
                              <a:latin typeface="Cambria Math" panose="02040503050406030204" pitchFamily="18" charset="0"/>
                            </a:rPr>
                            <m:t> </m:t>
                          </m:r>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m:t>
                              </m:r>
                              <m:r>
                                <a:rPr lang="fr-FR" b="0" i="1" dirty="0" smtClean="0">
                                  <a:effectLst>
                                    <a:outerShdw blurRad="38100" dist="38100" dir="2700000" algn="tl">
                                      <a:srgbClr val="000000">
                                        <a:alpha val="43137"/>
                                      </a:srgbClr>
                                    </a:outerShdw>
                                  </a:effectLst>
                                  <a:latin typeface="Cambria Math" panose="02040503050406030204" pitchFamily="18" charset="0"/>
                                </a:rPr>
                                <m:t>𝑠</m:t>
                              </m:r>
                            </m:e>
                          </m:d>
                        </m:e>
                        <m:sup>
                          <m:r>
                            <a:rPr lang="fr-FR" i="1">
                              <a:effectLst>
                                <a:outerShdw blurRad="38100" dist="38100" dir="2700000" algn="tl">
                                  <a:srgbClr val="000000">
                                    <a:alpha val="43137"/>
                                  </a:srgbClr>
                                </a:outerShdw>
                              </a:effectLst>
                              <a:latin typeface="Cambria Math" panose="02040503050406030204" pitchFamily="18" charset="0"/>
                            </a:rPr>
                            <m:t>2</m:t>
                          </m:r>
                        </m:sup>
                      </m:sSup>
                      <m:r>
                        <m:rPr>
                          <m:nor/>
                        </m:rPr>
                        <a:rPr lang="fr-FR" b="0" i="1" dirty="0" smtClean="0">
                          <a:effectLst>
                            <a:outerShdw blurRad="38100" dist="38100" dir="2700000" algn="tl">
                              <a:srgbClr val="000000">
                                <a:alpha val="43137"/>
                              </a:srgbClr>
                            </a:outerShdw>
                          </a:effectLst>
                          <a:latin typeface="Cambria Math" panose="02040503050406030204" pitchFamily="18" charset="0"/>
                        </a:rPr>
                        <m:t>t</m:t>
                      </m:r>
                      <m:r>
                        <m:rPr>
                          <m:nor/>
                        </m:rPr>
                        <a:rPr lang="fr-FR" i="1" dirty="0">
                          <a:effectLst>
                            <a:outerShdw blurRad="38100" dist="38100" dir="2700000" algn="tl">
                              <a:srgbClr val="000000">
                                <a:alpha val="43137"/>
                              </a:srgbClr>
                            </a:outerShdw>
                          </a:effectLst>
                          <a:latin typeface="Cambria Math" panose="02040503050406030204" pitchFamily="18" charset="0"/>
                        </a:rPr>
                        <m:t> . </m:t>
                      </m:r>
                      <m:r>
                        <a:rPr lang="fr-FR" b="1" i="1" smtClean="0">
                          <a:effectLst>
                            <a:outerShdw blurRad="38100" dist="38100" dir="2700000" algn="tl">
                              <a:srgbClr val="000000">
                                <a:alpha val="43137"/>
                              </a:srgbClr>
                            </a:outerShdw>
                          </a:effectLst>
                          <a:latin typeface="Cambria Math" panose="02040503050406030204" pitchFamily="18" charset="0"/>
                        </a:rPr>
                        <m:t>𝒆</m:t>
                      </m:r>
                      <m:r>
                        <a:rPr lang="fr-FR" b="1" i="1" smtClean="0">
                          <a:effectLst>
                            <a:outerShdw blurRad="38100" dist="38100" dir="2700000" algn="tl">
                              <a:srgbClr val="000000">
                                <a:alpha val="43137"/>
                              </a:srgbClr>
                            </a:outerShdw>
                          </a:effectLst>
                          <a:latin typeface="Cambria Math" panose="02040503050406030204" pitchFamily="18" charset="0"/>
                        </a:rPr>
                        <m:t> .  </m:t>
                      </m:r>
                      <m:r>
                        <a:rPr lang="fr-FR" b="0" i="1" smtClean="0">
                          <a:effectLst>
                            <a:outerShdw blurRad="38100" dist="38100" dir="2700000" algn="tl">
                              <a:srgbClr val="000000">
                                <a:alpha val="43137"/>
                              </a:srgbClr>
                            </a:outerShdw>
                          </a:effectLst>
                          <a:latin typeface="Cambria Math" panose="02040503050406030204" pitchFamily="18" charset="0"/>
                        </a:rPr>
                        <m:t>𝑡</m:t>
                      </m:r>
                      <m:r>
                        <m:rPr>
                          <m:nor/>
                        </m:rPr>
                        <a:rPr lang="fr-FR" dirty="0"/>
                        <m:t> </m:t>
                      </m:r>
                    </m:oMath>
                  </m:oMathPara>
                </a14:m>
                <a:endParaRPr lang="fr-FR" dirty="0">
                  <a:effectLst>
                    <a:outerShdw blurRad="38100" dist="38100" dir="2700000" algn="tl">
                      <a:srgbClr val="000000">
                        <a:alpha val="43137"/>
                      </a:srgbClr>
                    </a:outerShdw>
                  </a:effectLst>
                </a:endParaRPr>
              </a:p>
            </p:txBody>
          </p:sp>
        </mc:Choice>
        <mc:Fallback xmlns="">
          <p:sp>
            <p:nvSpPr>
              <p:cNvPr id="23" name="Rectangle 22"/>
              <p:cNvSpPr>
                <a:spLocks noRot="1" noChangeAspect="1" noMove="1" noResize="1" noEditPoints="1" noAdjustHandles="1" noChangeArrowheads="1" noChangeShapeType="1" noTextEdit="1"/>
              </p:cNvSpPr>
              <p:nvPr/>
            </p:nvSpPr>
            <p:spPr>
              <a:xfrm>
                <a:off x="7535693" y="3363097"/>
                <a:ext cx="3397340" cy="369332"/>
              </a:xfrm>
              <a:prstGeom prst="rect">
                <a:avLst/>
              </a:prstGeom>
              <a:blipFill>
                <a:blip r:embed="rId12"/>
                <a:stretch>
                  <a:fillRect/>
                </a:stretch>
              </a:blipFill>
            </p:spPr>
            <p:txBody>
              <a:bodyPr/>
              <a:lstStyle/>
              <a:p>
                <a:r>
                  <a:rPr lang="fr-FR">
                    <a:noFill/>
                  </a:rPr>
                  <a:t> </a:t>
                </a:r>
              </a:p>
            </p:txBody>
          </p:sp>
        </mc:Fallback>
      </mc:AlternateContent>
      <p:sp>
        <p:nvSpPr>
          <p:cNvPr id="24" name="Flèche droite 23"/>
          <p:cNvSpPr/>
          <p:nvPr/>
        </p:nvSpPr>
        <p:spPr>
          <a:xfrm>
            <a:off x="6912484" y="3487815"/>
            <a:ext cx="338326" cy="11798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mc:AlternateContent xmlns:mc="http://schemas.openxmlformats.org/markup-compatibility/2006" xmlns:a14="http://schemas.microsoft.com/office/drawing/2010/main">
        <mc:Choice Requires="a14">
          <p:sp>
            <p:nvSpPr>
              <p:cNvPr id="25" name="Rectangle 24"/>
              <p:cNvSpPr/>
              <p:nvPr/>
            </p:nvSpPr>
            <p:spPr>
              <a:xfrm>
                <a:off x="3191640" y="3803430"/>
                <a:ext cx="5191432" cy="552780"/>
              </a:xfrm>
              <a:prstGeom prst="rect">
                <a:avLst/>
              </a:prstGeom>
            </p:spPr>
            <p:txBody>
              <a:bodyPr wrap="square">
                <a:spAutoFit/>
              </a:bodyPr>
              <a:lstStyle/>
              <a:p>
                <a14:m>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1</m:t>
                    </m:r>
                    <m:r>
                      <a:rPr lang="fr-FR" b="0" i="1" smtClean="0">
                        <a:effectLst>
                          <a:outerShdw blurRad="38100" dist="38100" dir="2700000" algn="tl">
                            <a:srgbClr val="000000">
                              <a:alpha val="43137"/>
                            </a:srgbClr>
                          </a:outerShdw>
                        </a:effectLst>
                        <a:latin typeface="Cambria Math" panose="02040503050406030204" pitchFamily="18" charset="0"/>
                      </a:rPr>
                      <m:t>−</m:t>
                    </m:r>
                    <m:f>
                      <m:fPr>
                        <m:ctrlPr>
                          <a:rPr lang="fr-FR" i="1" smtClean="0">
                            <a:effectLst>
                              <a:outerShdw blurRad="38100" dist="38100" dir="2700000" algn="tl">
                                <a:srgbClr val="000000">
                                  <a:alpha val="43137"/>
                                </a:srgbClr>
                              </a:outerShdw>
                            </a:effectLst>
                            <a:latin typeface="Cambria Math" panose="02040503050406030204" pitchFamily="18" charset="0"/>
                          </a:rPr>
                        </m:ctrlPr>
                      </m:fPr>
                      <m:num>
                        <m:sSup>
                          <m:sSupPr>
                            <m:ctrlPr>
                              <a:rPr lang="fr-FR" i="1">
                                <a:effectLst>
                                  <a:outerShdw blurRad="38100" dist="38100" dir="2700000" algn="tl">
                                    <a:srgbClr val="000000">
                                      <a:alpha val="43137"/>
                                    </a:srgbClr>
                                  </a:outerShdw>
                                </a:effectLst>
                                <a:latin typeface="Cambria Math" panose="02040503050406030204" pitchFamily="18" charset="0"/>
                              </a:rPr>
                            </m:ctrlPr>
                          </m:sSupPr>
                          <m:e>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m:t>
                                </m:r>
                                <m:r>
                                  <a:rPr lang="fr-FR" b="0" i="1" dirty="0" smtClean="0">
                                    <a:effectLst>
                                      <a:outerShdw blurRad="38100" dist="38100" dir="2700000" algn="tl">
                                        <a:srgbClr val="000000">
                                          <a:alpha val="43137"/>
                                        </a:srgbClr>
                                      </a:outerShdw>
                                    </a:effectLst>
                                    <a:latin typeface="Cambria Math" panose="02040503050406030204" pitchFamily="18" charset="0"/>
                                  </a:rPr>
                                  <m:t>𝑆</m:t>
                                </m:r>
                              </m:e>
                            </m:d>
                          </m:e>
                          <m:sup>
                            <m:r>
                              <a:rPr lang="fr-FR" i="1">
                                <a:effectLst>
                                  <a:outerShdw blurRad="38100" dist="38100" dir="2700000" algn="tl">
                                    <a:srgbClr val="000000">
                                      <a:alpha val="43137"/>
                                    </a:srgbClr>
                                  </a:outerShdw>
                                </a:effectLst>
                                <a:latin typeface="Cambria Math" panose="02040503050406030204" pitchFamily="18" charset="0"/>
                              </a:rPr>
                              <m:t>2</m:t>
                            </m:r>
                          </m:sup>
                        </m:sSup>
                      </m:num>
                      <m:den>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i="1">
                                <a:effectLst>
                                  <a:outerShdw blurRad="38100" dist="38100" dir="2700000" algn="tl">
                                    <a:srgbClr val="000000">
                                      <a:alpha val="43137"/>
                                    </a:srgbClr>
                                  </a:outerShdw>
                                </a:effectLst>
                                <a:latin typeface="Cambria Math" panose="02040503050406030204" pitchFamily="18" charset="0"/>
                              </a:rPr>
                              <m:t> </m:t>
                            </m:r>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m:t>
                                </m:r>
                                <m:r>
                                  <a:rPr lang="fr-FR" b="0" i="1" dirty="0" smtClean="0">
                                    <a:effectLst>
                                      <a:outerShdw blurRad="38100" dist="38100" dir="2700000" algn="tl">
                                        <a:srgbClr val="000000">
                                          <a:alpha val="43137"/>
                                        </a:srgbClr>
                                      </a:outerShdw>
                                    </a:effectLst>
                                    <a:latin typeface="Cambria Math" panose="02040503050406030204" pitchFamily="18" charset="0"/>
                                  </a:rPr>
                                  <m:t>𝑠</m:t>
                                </m:r>
                              </m:e>
                            </m:d>
                          </m:e>
                          <m:sup>
                            <m:r>
                              <a:rPr lang="fr-FR" i="1">
                                <a:effectLst>
                                  <a:outerShdw blurRad="38100" dist="38100" dir="2700000" algn="tl">
                                    <a:srgbClr val="000000">
                                      <a:alpha val="43137"/>
                                    </a:srgbClr>
                                  </a:outerShdw>
                                </a:effectLst>
                                <a:latin typeface="Cambria Math" panose="02040503050406030204" pitchFamily="18" charset="0"/>
                              </a:rPr>
                              <m:t>2</m:t>
                            </m:r>
                          </m:sup>
                        </m:sSup>
                      </m:den>
                    </m:f>
                    <m:r>
                      <a:rPr lang="fr-FR" i="1">
                        <a:effectLst>
                          <a:outerShdw blurRad="38100" dist="38100" dir="2700000" algn="tl">
                            <a:srgbClr val="000000">
                              <a:alpha val="43137"/>
                            </a:srgbClr>
                          </a:outerShdw>
                        </a:effectLst>
                        <a:latin typeface="Cambria Math" panose="02040503050406030204" pitchFamily="18" charset="0"/>
                      </a:rPr>
                      <m:t> </m:t>
                    </m:r>
                    <m:r>
                      <m:rPr>
                        <m:nor/>
                      </m:rPr>
                      <a:rPr lang="fr-FR" i="1" dirty="0">
                        <a:effectLst>
                          <a:outerShdw blurRad="38100" dist="38100" dir="2700000" algn="tl">
                            <a:srgbClr val="000000">
                              <a:alpha val="43137"/>
                            </a:srgbClr>
                          </a:outerShdw>
                        </a:effectLst>
                        <a:latin typeface="Cambria Math" panose="02040503050406030204" pitchFamily="18" charset="0"/>
                      </a:rPr>
                      <m:t>= </m:t>
                    </m:r>
                    <m:r>
                      <m:rPr>
                        <m:nor/>
                      </m:rPr>
                      <a:rPr lang="fr-FR" i="1" dirty="0">
                        <a:effectLst>
                          <a:outerShdw blurRad="38100" dist="38100" dir="2700000" algn="tl">
                            <a:srgbClr val="000000">
                              <a:alpha val="43137"/>
                            </a:srgbClr>
                          </a:outerShdw>
                        </a:effectLst>
                        <a:latin typeface="Cambria Math" panose="02040503050406030204" pitchFamily="18" charset="0"/>
                      </a:rPr>
                      <m:t>2 </m:t>
                    </m:r>
                    <m:r>
                      <m:rPr>
                        <m:nor/>
                      </m:rPr>
                      <a:rPr lang="fr-FR" b="0" i="1" dirty="0" smtClean="0">
                        <a:effectLst>
                          <a:outerShdw blurRad="38100" dist="38100" dir="2700000" algn="tl">
                            <a:srgbClr val="000000">
                              <a:alpha val="43137"/>
                            </a:srgbClr>
                          </a:outerShdw>
                        </a:effectLst>
                        <a:latin typeface="Cambria Math" panose="02040503050406030204" pitchFamily="18" charset="0"/>
                      </a:rPr>
                      <m:t>t</m:t>
                    </m:r>
                    <m:r>
                      <m:rPr>
                        <m:nor/>
                      </m:rPr>
                      <a:rPr lang="fr-FR" i="1" dirty="0">
                        <a:effectLst>
                          <a:outerShdw blurRad="38100" dist="38100" dir="2700000" algn="tl">
                            <a:srgbClr val="000000">
                              <a:alpha val="43137"/>
                            </a:srgbClr>
                          </a:outerShdw>
                        </a:effectLst>
                        <a:latin typeface="Cambria Math" panose="02040503050406030204" pitchFamily="18" charset="0"/>
                      </a:rPr>
                      <m:t> . </m:t>
                    </m:r>
                    <m:r>
                      <a:rPr lang="fr-FR" b="1" i="1" smtClean="0">
                        <a:effectLst>
                          <a:outerShdw blurRad="38100" dist="38100" dir="2700000" algn="tl">
                            <a:srgbClr val="000000">
                              <a:alpha val="43137"/>
                            </a:srgbClr>
                          </a:outerShdw>
                        </a:effectLst>
                        <a:latin typeface="Cambria Math" panose="02040503050406030204" pitchFamily="18" charset="0"/>
                      </a:rPr>
                      <m:t>𝒆</m:t>
                    </m:r>
                    <m:r>
                      <a:rPr lang="fr-FR" i="1">
                        <a:effectLst>
                          <a:outerShdw blurRad="38100" dist="38100" dir="2700000" algn="tl">
                            <a:srgbClr val="000000">
                              <a:alpha val="43137"/>
                            </a:srgbClr>
                          </a:outerShdw>
                        </a:effectLst>
                        <a:latin typeface="Cambria Math" panose="02040503050406030204" pitchFamily="18" charset="0"/>
                      </a:rPr>
                      <m:t> .  </m:t>
                    </m:r>
                    <m:r>
                      <a:rPr lang="fr-FR" b="0" i="1" smtClean="0">
                        <a:effectLst>
                          <a:outerShdw blurRad="38100" dist="38100" dir="2700000" algn="tl">
                            <a:srgbClr val="000000">
                              <a:alpha val="43137"/>
                            </a:srgbClr>
                          </a:outerShdw>
                        </a:effectLst>
                        <a:latin typeface="Cambria Math" panose="02040503050406030204" pitchFamily="18" charset="0"/>
                      </a:rPr>
                      <m:t>𝑡</m:t>
                    </m:r>
                    <m:r>
                      <m:rPr>
                        <m:nor/>
                      </m:rPr>
                      <a:rPr lang="fr-FR" b="0" i="0" smtClean="0">
                        <a:effectLst>
                          <a:outerShdw blurRad="38100" dist="38100" dir="2700000" algn="tl">
                            <a:srgbClr val="000000">
                              <a:alpha val="43137"/>
                            </a:srgbClr>
                          </a:outerShdw>
                        </a:effectLst>
                        <a:latin typeface="Cambria Math" panose="02040503050406030204" pitchFamily="18" charset="0"/>
                      </a:rPr>
                      <m:t>    </m:t>
                    </m:r>
                    <m:r>
                      <m:rPr>
                        <m:nor/>
                      </m:rPr>
                      <a:rPr lang="fr-FR" dirty="0">
                        <a:latin typeface="Cambria Math" panose="02040503050406030204" pitchFamily="18" charset="0"/>
                        <a:ea typeface="Cambria Math" panose="02040503050406030204" pitchFamily="18" charset="0"/>
                      </a:rPr>
                      <m:t>⇔</m:t>
                    </m:r>
                    <m:r>
                      <a:rPr lang="fr-FR" b="0" i="1" dirty="0" smtClean="0">
                        <a:latin typeface="Cambria Math" panose="02040503050406030204" pitchFamily="18" charset="0"/>
                        <a:ea typeface="Cambria Math" panose="02040503050406030204" pitchFamily="18" charset="0"/>
                      </a:rPr>
                      <m:t>   </m:t>
                    </m:r>
                    <m:sSup>
                      <m:sSupPr>
                        <m:ctrlPr>
                          <a:rPr lang="fr-FR" i="1" dirty="0" smtClean="0">
                            <a:effectLst>
                              <a:outerShdw blurRad="38100" dist="38100" dir="2700000" algn="tl">
                                <a:srgbClr val="000000">
                                  <a:alpha val="43137"/>
                                </a:srgbClr>
                              </a:outerShdw>
                            </a:effectLst>
                            <a:latin typeface="Cambria Math" panose="02040503050406030204" pitchFamily="18" charset="0"/>
                          </a:rPr>
                        </m:ctrlPr>
                      </m:sSupPr>
                      <m:e>
                        <m:r>
                          <m:rPr>
                            <m:nor/>
                          </m:rPr>
                          <a:rPr lang="fr-FR" b="0" i="1" dirty="0" smtClean="0">
                            <a:effectLst>
                              <a:outerShdw blurRad="38100" dist="38100" dir="2700000" algn="tl">
                                <a:srgbClr val="000000">
                                  <a:alpha val="43137"/>
                                </a:srgbClr>
                              </a:outerShdw>
                            </a:effectLst>
                            <a:latin typeface="Cambria Math" panose="02040503050406030204" pitchFamily="18" charset="0"/>
                          </a:rPr>
                          <m:t>1 </m:t>
                        </m:r>
                        <m:r>
                          <m:rPr>
                            <m:nor/>
                          </m:rPr>
                          <a:rPr lang="fr-FR" b="0" i="1" dirty="0" smtClean="0">
                            <a:effectLst>
                              <a:outerShdw blurRad="38100" dist="38100" dir="2700000" algn="tl">
                                <a:srgbClr val="000000">
                                  <a:alpha val="43137"/>
                                </a:srgbClr>
                              </a:outerShdw>
                            </a:effectLst>
                            <a:latin typeface="Cambria Math" panose="02040503050406030204" pitchFamily="18" charset="0"/>
                          </a:rPr>
                          <m:t>− </m:t>
                        </m:r>
                        <m:r>
                          <a:rPr lang="fr-FR" b="0" i="1" dirty="0" smtClean="0">
                            <a:effectLst>
                              <a:outerShdw blurRad="38100" dist="38100" dir="2700000" algn="tl">
                                <a:srgbClr val="000000">
                                  <a:alpha val="43137"/>
                                </a:srgbClr>
                              </a:outerShdw>
                            </a:effectLst>
                            <a:latin typeface="Cambria Math" panose="02040503050406030204" pitchFamily="18" charset="0"/>
                          </a:rPr>
                          <m:t>(</m:t>
                        </m:r>
                        <m:f>
                          <m:fPr>
                            <m:ctrlPr>
                              <a:rPr lang="fr-FR" i="1" dirty="0">
                                <a:latin typeface="Cambria Math" panose="02040503050406030204" pitchFamily="18" charset="0"/>
                                <a:ea typeface="Cambria Math" panose="02040503050406030204" pitchFamily="18" charset="0"/>
                              </a:rPr>
                            </m:ctrlPr>
                          </m:fPr>
                          <m:num>
                            <m:r>
                              <a:rPr lang="fr-FR" i="1" dirty="0">
                                <a:latin typeface="Cambria Math" panose="02040503050406030204" pitchFamily="18" charset="0"/>
                                <a:ea typeface="Cambria Math" panose="02040503050406030204" pitchFamily="18" charset="0"/>
                              </a:rPr>
                              <m:t>1</m:t>
                            </m:r>
                          </m:num>
                          <m:den>
                            <m:r>
                              <m:rPr>
                                <m:nor/>
                              </m:rPr>
                              <a:rPr lang="el-GR" i="1" dirty="0">
                                <a:effectLst>
                                  <a:outerShdw blurRad="38100" dist="38100" dir="2700000" algn="tl">
                                    <a:srgbClr val="000000">
                                      <a:alpha val="43137"/>
                                    </a:srgbClr>
                                  </a:outerShdw>
                                </a:effectLst>
                                <a:latin typeface="Cambria Math" panose="02040503050406030204" pitchFamily="18" charset="0"/>
                              </a:rPr>
                              <m:t>λ</m:t>
                            </m:r>
                          </m:den>
                        </m:f>
                        <m:r>
                          <a:rPr lang="fr-FR" b="0" i="1" dirty="0" smtClean="0">
                            <a:effectLst>
                              <a:outerShdw blurRad="38100" dist="38100" dir="2700000" algn="tl">
                                <a:srgbClr val="000000">
                                  <a:alpha val="43137"/>
                                </a:srgbClr>
                              </a:outerShdw>
                            </a:effectLst>
                            <a:latin typeface="Cambria Math" panose="02040503050406030204" pitchFamily="18" charset="0"/>
                          </a:rPr>
                          <m:t>)</m:t>
                        </m:r>
                      </m:e>
                      <m:sup>
                        <m:r>
                          <a:rPr lang="fr-FR" i="1" dirty="0">
                            <a:effectLst>
                              <a:outerShdw blurRad="38100" dist="38100" dir="2700000" algn="tl">
                                <a:srgbClr val="000000">
                                  <a:alpha val="43137"/>
                                </a:srgbClr>
                              </a:outerShdw>
                            </a:effectLst>
                            <a:latin typeface="Cambria Math" panose="02040503050406030204" pitchFamily="18" charset="0"/>
                          </a:rPr>
                          <m:t>2</m:t>
                        </m:r>
                      </m:sup>
                    </m:sSup>
                    <m:r>
                      <a:rPr lang="fr-FR" i="1" dirty="0">
                        <a:effectLst>
                          <a:outerShdw blurRad="38100" dist="38100" dir="2700000" algn="tl">
                            <a:srgbClr val="000000">
                              <a:alpha val="43137"/>
                            </a:srgbClr>
                          </a:outerShdw>
                        </a:effectLst>
                        <a:latin typeface="Cambria Math" panose="02040503050406030204" pitchFamily="18" charset="0"/>
                      </a:rPr>
                      <m:t> </m:t>
                    </m:r>
                  </m:oMath>
                </a14:m>
                <a:r>
                  <a:rPr lang="fr-FR" i="1" dirty="0" smtClean="0">
                    <a:effectLst>
                      <a:outerShdw blurRad="38100" dist="38100" dir="2700000" algn="tl">
                        <a:srgbClr val="000000">
                          <a:alpha val="43137"/>
                        </a:srgbClr>
                      </a:outerShdw>
                    </a:effectLst>
                    <a:latin typeface="Cambria Math" panose="02040503050406030204" pitchFamily="18" charset="0"/>
                  </a:rPr>
                  <a:t>= </a:t>
                </a:r>
                <a14:m>
                  <m:oMath xmlns:m="http://schemas.openxmlformats.org/officeDocument/2006/math">
                    <m:r>
                      <m:rPr>
                        <m:nor/>
                      </m:rPr>
                      <a:rPr lang="fr-FR" i="1" dirty="0">
                        <a:effectLst>
                          <a:outerShdw blurRad="38100" dist="38100" dir="2700000" algn="tl">
                            <a:srgbClr val="000000">
                              <a:alpha val="43137"/>
                            </a:srgbClr>
                          </a:outerShdw>
                        </a:effectLst>
                        <a:latin typeface="Cambria Math" panose="02040503050406030204" pitchFamily="18" charset="0"/>
                      </a:rPr>
                      <m:t>2</m:t>
                    </m:r>
                    <m:r>
                      <m:rPr>
                        <m:nor/>
                      </m:rPr>
                      <a:rPr lang="fr-FR" b="0" i="1" dirty="0" smtClean="0">
                        <a:effectLst>
                          <a:outerShdw blurRad="38100" dist="38100" dir="2700000" algn="tl">
                            <a:srgbClr val="000000">
                              <a:alpha val="43137"/>
                            </a:srgbClr>
                          </a:outerShdw>
                        </a:effectLst>
                        <a:latin typeface="Cambria Math" panose="02040503050406030204" pitchFamily="18" charset="0"/>
                      </a:rPr>
                      <m:t> </m:t>
                    </m:r>
                    <m:r>
                      <m:rPr>
                        <m:nor/>
                      </m:rPr>
                      <a:rPr lang="fr-FR" i="1" dirty="0">
                        <a:effectLst>
                          <a:outerShdw blurRad="38100" dist="38100" dir="2700000" algn="tl">
                            <a:srgbClr val="000000">
                              <a:alpha val="43137"/>
                            </a:srgbClr>
                          </a:outerShdw>
                        </a:effectLst>
                        <a:latin typeface="Cambria Math" panose="02040503050406030204" pitchFamily="18" charset="0"/>
                      </a:rPr>
                      <m:t> </m:t>
                    </m:r>
                    <m:r>
                      <m:rPr>
                        <m:nor/>
                      </m:rPr>
                      <a:rPr lang="fr-FR" b="0" i="1" dirty="0" smtClean="0">
                        <a:effectLst>
                          <a:outerShdw blurRad="38100" dist="38100" dir="2700000" algn="tl">
                            <a:srgbClr val="000000">
                              <a:alpha val="43137"/>
                            </a:srgbClr>
                          </a:outerShdw>
                        </a:effectLst>
                        <a:latin typeface="Cambria Math" panose="02040503050406030204" pitchFamily="18" charset="0"/>
                      </a:rPr>
                      <m:t>t</m:t>
                    </m:r>
                    <m:r>
                      <m:rPr>
                        <m:nor/>
                      </m:rPr>
                      <a:rPr lang="fr-FR" i="1" dirty="0">
                        <a:effectLst>
                          <a:outerShdw blurRad="38100" dist="38100" dir="2700000" algn="tl">
                            <a:srgbClr val="000000">
                              <a:alpha val="43137"/>
                            </a:srgbClr>
                          </a:outerShdw>
                        </a:effectLst>
                        <a:latin typeface="Cambria Math" panose="02040503050406030204" pitchFamily="18" charset="0"/>
                      </a:rPr>
                      <m:t> . </m:t>
                    </m:r>
                    <m:r>
                      <a:rPr lang="fr-FR" b="1" i="1" smtClean="0">
                        <a:effectLst>
                          <a:outerShdw blurRad="38100" dist="38100" dir="2700000" algn="tl">
                            <a:srgbClr val="000000">
                              <a:alpha val="43137"/>
                            </a:srgbClr>
                          </a:outerShdw>
                        </a:effectLst>
                        <a:latin typeface="Cambria Math" panose="02040503050406030204" pitchFamily="18" charset="0"/>
                      </a:rPr>
                      <m:t>𝒆</m:t>
                    </m:r>
                    <m:r>
                      <a:rPr lang="fr-FR" i="1">
                        <a:effectLst>
                          <a:outerShdw blurRad="38100" dist="38100" dir="2700000" algn="tl">
                            <a:srgbClr val="000000">
                              <a:alpha val="43137"/>
                            </a:srgbClr>
                          </a:outerShdw>
                        </a:effectLst>
                        <a:latin typeface="Cambria Math" panose="02040503050406030204" pitchFamily="18" charset="0"/>
                      </a:rPr>
                      <m:t> .  </m:t>
                    </m:r>
                    <m:r>
                      <a:rPr lang="fr-FR" b="0" i="1" smtClean="0">
                        <a:effectLst>
                          <a:outerShdw blurRad="38100" dist="38100" dir="2700000" algn="tl">
                            <a:srgbClr val="000000">
                              <a:alpha val="43137"/>
                            </a:srgbClr>
                          </a:outerShdw>
                        </a:effectLst>
                        <a:latin typeface="Cambria Math" panose="02040503050406030204" pitchFamily="18" charset="0"/>
                      </a:rPr>
                      <m:t>𝑡</m:t>
                    </m:r>
                    <m:r>
                      <m:rPr>
                        <m:nor/>
                      </m:rPr>
                      <a:rPr lang="fr-FR" i="1" dirty="0">
                        <a:effectLst>
                          <a:outerShdw blurRad="38100" dist="38100" dir="2700000" algn="tl">
                            <a:srgbClr val="000000">
                              <a:alpha val="43137"/>
                            </a:srgbClr>
                          </a:outerShdw>
                        </a:effectLst>
                        <a:latin typeface="Cambria Math" panose="02040503050406030204" pitchFamily="18" charset="0"/>
                      </a:rPr>
                      <m:t> </m:t>
                    </m:r>
                  </m:oMath>
                </a14:m>
                <a:endParaRPr lang="fr-FR" i="1" dirty="0">
                  <a:effectLst>
                    <a:outerShdw blurRad="38100" dist="38100" dir="2700000" algn="tl">
                      <a:srgbClr val="000000">
                        <a:alpha val="43137"/>
                      </a:srgbClr>
                    </a:outerShdw>
                  </a:effectLst>
                  <a:latin typeface="Cambria Math" panose="020405030504060302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3191640" y="3803430"/>
                <a:ext cx="5191432" cy="552780"/>
              </a:xfrm>
              <a:prstGeom prst="rect">
                <a:avLst/>
              </a:prstGeom>
              <a:blipFill>
                <a:blip r:embed="rId13"/>
                <a:stretch>
                  <a:fillRect b="-439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6" name="ZoneTexte 25"/>
              <p:cNvSpPr txBox="1"/>
              <p:nvPr/>
            </p:nvSpPr>
            <p:spPr>
              <a:xfrm>
                <a:off x="1181005" y="3895154"/>
                <a:ext cx="2080826" cy="369332"/>
              </a:xfrm>
              <a:prstGeom prst="rect">
                <a:avLst/>
              </a:prstGeom>
              <a:noFill/>
            </p:spPr>
            <p:txBody>
              <a:bodyPr wrap="none" rtlCol="0">
                <a:spAutoFit/>
              </a:bodyPr>
              <a:lstStyle/>
              <a:p>
                <a:r>
                  <a:rPr lang="fr-FR" dirty="0" smtClean="0">
                    <a:effectLst>
                      <a:outerShdw blurRad="38100" dist="38100" dir="2700000" algn="tl">
                        <a:srgbClr val="000000">
                          <a:alpha val="43137"/>
                        </a:srgbClr>
                      </a:outerShdw>
                    </a:effectLst>
                  </a:rPr>
                  <a:t>Divisons </a:t>
                </a:r>
                <a:r>
                  <a:rPr lang="fr-FR" dirty="0">
                    <a:effectLst>
                      <a:outerShdw blurRad="38100" dist="38100" dir="2700000" algn="tl">
                        <a:srgbClr val="000000">
                          <a:alpha val="43137"/>
                        </a:srgbClr>
                      </a:outerShdw>
                    </a:effectLst>
                  </a:rPr>
                  <a:t>sur </a:t>
                </a:r>
                <a14:m>
                  <m:oMath xmlns:m="http://schemas.openxmlformats.org/officeDocument/2006/math">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a:effectLst>
                              <a:outerShdw blurRad="38100" dist="38100" dir="2700000" algn="tl">
                                <a:srgbClr val="000000">
                                  <a:alpha val="43137"/>
                                </a:srgbClr>
                              </a:outerShdw>
                            </a:effectLst>
                            <a:latin typeface="Cambria Math" panose="02040503050406030204" pitchFamily="18" charset="0"/>
                          </a:rPr>
                          <m:t> </m:t>
                        </m:r>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dirty="0">
                                <a:effectLst>
                                  <a:outerShdw blurRad="38100" dist="38100" dir="2700000" algn="tl">
                                    <a:srgbClr val="000000">
                                      <a:alpha val="43137"/>
                                    </a:srgbClr>
                                  </a:outerShdw>
                                </a:effectLst>
                                <a:latin typeface="Cambria Math" panose="02040503050406030204" pitchFamily="18" charset="0"/>
                              </a:rPr>
                              <m:t>𝑑</m:t>
                            </m:r>
                            <m:r>
                              <m:rPr>
                                <m:sty m:val="p"/>
                              </m:rPr>
                              <a:rPr lang="fr-FR" b="0" i="0" dirty="0" smtClean="0">
                                <a:effectLst>
                                  <a:outerShdw blurRad="38100" dist="38100" dir="2700000" algn="tl">
                                    <a:srgbClr val="000000">
                                      <a:alpha val="43137"/>
                                    </a:srgbClr>
                                  </a:outerShdw>
                                </a:effectLst>
                                <a:latin typeface="Cambria Math" panose="02040503050406030204" pitchFamily="18" charset="0"/>
                              </a:rPr>
                              <m:t>s</m:t>
                            </m:r>
                          </m:e>
                        </m:d>
                      </m:e>
                      <m:sup>
                        <m:r>
                          <a:rPr lang="fr-FR">
                            <a:effectLst>
                              <a:outerShdw blurRad="38100" dist="38100" dir="2700000" algn="tl">
                                <a:srgbClr val="000000">
                                  <a:alpha val="43137"/>
                                </a:srgbClr>
                              </a:outerShdw>
                            </a:effectLst>
                            <a:latin typeface="Cambria Math" panose="02040503050406030204" pitchFamily="18" charset="0"/>
                          </a:rPr>
                          <m:t>2</m:t>
                        </m:r>
                      </m:sup>
                    </m:sSup>
                    <m:r>
                      <a:rPr lang="fr-FR" b="0" i="0" smtClean="0">
                        <a:effectLst>
                          <a:outerShdw blurRad="38100" dist="38100" dir="2700000" algn="tl">
                            <a:srgbClr val="000000">
                              <a:alpha val="43137"/>
                            </a:srgbClr>
                          </a:outerShdw>
                        </a:effectLst>
                        <a:latin typeface="Cambria Math" panose="02040503050406030204" pitchFamily="18" charset="0"/>
                      </a:rPr>
                      <m:t>:</m:t>
                    </m:r>
                  </m:oMath>
                </a14:m>
                <a:r>
                  <a:rPr lang="fr-FR" dirty="0">
                    <a:effectLst>
                      <a:outerShdw blurRad="38100" dist="38100" dir="2700000" algn="tl">
                        <a:srgbClr val="000000">
                          <a:alpha val="43137"/>
                        </a:srgbClr>
                      </a:outerShdw>
                    </a:effectLst>
                  </a:rPr>
                  <a:t> </a:t>
                </a:r>
              </a:p>
            </p:txBody>
          </p:sp>
        </mc:Choice>
        <mc:Fallback xmlns="">
          <p:sp>
            <p:nvSpPr>
              <p:cNvPr id="26" name="ZoneTexte 25"/>
              <p:cNvSpPr txBox="1">
                <a:spLocks noRot="1" noChangeAspect="1" noMove="1" noResize="1" noEditPoints="1" noAdjustHandles="1" noChangeArrowheads="1" noChangeShapeType="1" noTextEdit="1"/>
              </p:cNvSpPr>
              <p:nvPr/>
            </p:nvSpPr>
            <p:spPr>
              <a:xfrm>
                <a:off x="1181005" y="3895154"/>
                <a:ext cx="2080826" cy="369332"/>
              </a:xfrm>
              <a:prstGeom prst="rect">
                <a:avLst/>
              </a:prstGeom>
              <a:blipFill>
                <a:blip r:embed="rId14"/>
                <a:stretch>
                  <a:fillRect l="-2933" t="-9836" b="-3114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ZoneTexte 26"/>
              <p:cNvSpPr txBox="1"/>
              <p:nvPr/>
            </p:nvSpPr>
            <p:spPr>
              <a:xfrm>
                <a:off x="4709181" y="4422279"/>
                <a:ext cx="3098861" cy="11101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1600" i="1" smtClean="0">
                              <a:latin typeface="Cambria Math" panose="02040503050406030204" pitchFamily="18" charset="0"/>
                            </a:rPr>
                          </m:ctrlPr>
                        </m:dPr>
                        <m:e>
                          <m:m>
                            <m:mPr>
                              <m:mcs>
                                <m:mc>
                                  <m:mcPr>
                                    <m:count m:val="1"/>
                                    <m:mcJc m:val="center"/>
                                  </m:mcPr>
                                </m:mc>
                              </m:mcs>
                              <m:ctrlPr>
                                <a:rPr lang="fr-FR" sz="1600" i="1" smtClean="0">
                                  <a:latin typeface="Cambria Math" panose="02040503050406030204" pitchFamily="18" charset="0"/>
                                </a:rPr>
                              </m:ctrlPr>
                            </m:mPr>
                            <m:mr>
                              <m:e>
                                <m:r>
                                  <m:rPr>
                                    <m:nor/>
                                  </m:rPr>
                                  <a:rPr lang="el-GR" sz="1600" i="1" dirty="0">
                                    <a:effectLst>
                                      <a:outerShdw blurRad="38100" dist="38100" dir="2700000" algn="tl">
                                        <a:srgbClr val="000000">
                                          <a:alpha val="43137"/>
                                        </a:srgbClr>
                                      </a:outerShdw>
                                    </a:effectLst>
                                    <a:latin typeface="Cambria Math" panose="02040503050406030204" pitchFamily="18" charset="0"/>
                                  </a:rPr>
                                  <m:t>λ</m:t>
                                </m:r>
                                <m:r>
                                  <a:rPr lang="fr-FR" sz="1600" b="0" i="1" dirty="0" smtClean="0">
                                    <a:effectLst>
                                      <a:outerShdw blurRad="38100" dist="38100" dir="2700000" algn="tl">
                                        <a:srgbClr val="000000">
                                          <a:alpha val="43137"/>
                                        </a:srgbClr>
                                      </a:outerShdw>
                                    </a:effectLst>
                                    <a:latin typeface="Cambria Math" panose="02040503050406030204" pitchFamily="18" charset="0"/>
                                  </a:rPr>
                                  <m:t>=</m:t>
                                </m:r>
                                <m:f>
                                  <m:fPr>
                                    <m:ctrlPr>
                                      <a:rPr lang="fr-FR" sz="1600" i="1">
                                        <a:latin typeface="Cambria Math" panose="02040503050406030204" pitchFamily="18" charset="0"/>
                                      </a:rPr>
                                    </m:ctrlPr>
                                  </m:fPr>
                                  <m:num>
                                    <m:r>
                                      <a:rPr lang="fr-FR" sz="1600" i="1">
                                        <a:latin typeface="Cambria Math" panose="02040503050406030204" pitchFamily="18" charset="0"/>
                                      </a:rPr>
                                      <m:t>1</m:t>
                                    </m:r>
                                  </m:num>
                                  <m:den>
                                    <m:rad>
                                      <m:radPr>
                                        <m:degHide m:val="on"/>
                                        <m:ctrlPr>
                                          <a:rPr lang="fr-FR" sz="1600" i="1" dirty="0">
                                            <a:effectLst>
                                              <a:outerShdw blurRad="38100" dist="38100" dir="2700000" algn="tl">
                                                <a:srgbClr val="000000">
                                                  <a:alpha val="43137"/>
                                                </a:srgbClr>
                                              </a:outerShdw>
                                            </a:effectLst>
                                            <a:latin typeface="Cambria Math" panose="02040503050406030204" pitchFamily="18" charset="0"/>
                                          </a:rPr>
                                        </m:ctrlPr>
                                      </m:radPr>
                                      <m:deg/>
                                      <m:e>
                                        <m:r>
                                          <a:rPr lang="fr-FR" sz="1600" i="1" dirty="0">
                                            <a:effectLst>
                                              <a:outerShdw blurRad="38100" dist="38100" dir="2700000" algn="tl">
                                                <a:srgbClr val="000000">
                                                  <a:alpha val="43137"/>
                                                </a:srgbClr>
                                              </a:outerShdw>
                                            </a:effectLst>
                                            <a:latin typeface="Cambria Math" panose="02040503050406030204" pitchFamily="18" charset="0"/>
                                          </a:rPr>
                                          <m:t>1</m:t>
                                        </m:r>
                                        <m:r>
                                          <a:rPr lang="fr-FR" sz="1600" i="1" dirty="0">
                                            <a:effectLst>
                                              <a:outerShdw blurRad="38100" dist="38100" dir="2700000" algn="tl">
                                                <a:srgbClr val="000000">
                                                  <a:alpha val="43137"/>
                                                </a:srgbClr>
                                              </a:outerShdw>
                                            </a:effectLst>
                                            <a:latin typeface="Cambria Math" panose="02040503050406030204" pitchFamily="18" charset="0"/>
                                          </a:rPr>
                                          <m:t>−</m:t>
                                        </m:r>
                                        <m:r>
                                          <m:rPr>
                                            <m:nor/>
                                          </m:rPr>
                                          <a:rPr lang="fr-FR" sz="1600" i="1" dirty="0">
                                            <a:effectLst>
                                              <a:outerShdw blurRad="38100" dist="38100" dir="2700000" algn="tl">
                                                <a:srgbClr val="000000">
                                                  <a:alpha val="43137"/>
                                                </a:srgbClr>
                                              </a:outerShdw>
                                            </a:effectLst>
                                            <a:latin typeface="Cambria Math" panose="02040503050406030204" pitchFamily="18" charset="0"/>
                                          </a:rPr>
                                          <m:t>2 </m:t>
                                        </m:r>
                                        <m:r>
                                          <m:rPr>
                                            <m:nor/>
                                          </m:rPr>
                                          <a:rPr lang="fr-FR" sz="1600" i="1" dirty="0">
                                            <a:effectLst>
                                              <a:outerShdw blurRad="38100" dist="38100" dir="2700000" algn="tl">
                                                <a:srgbClr val="000000">
                                                  <a:alpha val="43137"/>
                                                </a:srgbClr>
                                              </a:outerShdw>
                                            </a:effectLst>
                                            <a:latin typeface="Cambria Math" panose="02040503050406030204" pitchFamily="18" charset="0"/>
                                          </a:rPr>
                                          <m:t>t</m:t>
                                        </m:r>
                                        <m:r>
                                          <m:rPr>
                                            <m:nor/>
                                          </m:rPr>
                                          <a:rPr lang="fr-FR" sz="1600" i="1" dirty="0">
                                            <a:effectLst>
                                              <a:outerShdw blurRad="38100" dist="38100" dir="2700000" algn="tl">
                                                <a:srgbClr val="000000">
                                                  <a:alpha val="43137"/>
                                                </a:srgbClr>
                                              </a:outerShdw>
                                            </a:effectLst>
                                            <a:latin typeface="Cambria Math" panose="02040503050406030204" pitchFamily="18" charset="0"/>
                                          </a:rPr>
                                          <m:t> . </m:t>
                                        </m:r>
                                        <m:r>
                                          <a:rPr lang="fr-FR" sz="1600" b="1" i="1">
                                            <a:effectLst>
                                              <a:outerShdw blurRad="38100" dist="38100" dir="2700000" algn="tl">
                                                <a:srgbClr val="000000">
                                                  <a:alpha val="43137"/>
                                                </a:srgbClr>
                                              </a:outerShdw>
                                            </a:effectLst>
                                            <a:latin typeface="Cambria Math" panose="02040503050406030204" pitchFamily="18" charset="0"/>
                                          </a:rPr>
                                          <m:t>𝒆</m:t>
                                        </m:r>
                                        <m:r>
                                          <a:rPr lang="fr-FR" sz="1600" i="1">
                                            <a:effectLst>
                                              <a:outerShdw blurRad="38100" dist="38100" dir="2700000" algn="tl">
                                                <a:srgbClr val="000000">
                                                  <a:alpha val="43137"/>
                                                </a:srgbClr>
                                              </a:outerShdw>
                                            </a:effectLst>
                                            <a:latin typeface="Cambria Math" panose="02040503050406030204" pitchFamily="18" charset="0"/>
                                          </a:rPr>
                                          <m:t> .  </m:t>
                                        </m:r>
                                        <m:r>
                                          <a:rPr lang="fr-FR" sz="1600" i="1">
                                            <a:effectLst>
                                              <a:outerShdw blurRad="38100" dist="38100" dir="2700000" algn="tl">
                                                <a:srgbClr val="000000">
                                                  <a:alpha val="43137"/>
                                                </a:srgbClr>
                                              </a:outerShdw>
                                            </a:effectLst>
                                            <a:latin typeface="Cambria Math" panose="02040503050406030204" pitchFamily="18" charset="0"/>
                                          </a:rPr>
                                          <m:t>𝑡</m:t>
                                        </m:r>
                                      </m:e>
                                    </m:rad>
                                  </m:den>
                                </m:f>
                              </m:e>
                            </m:mr>
                            <m:mr>
                              <m:e>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rPr>
                                      <m:t>𝜀</m:t>
                                    </m:r>
                                  </m:e>
                                  <m:sub>
                                    <m:r>
                                      <a:rPr lang="fr-FR" sz="1600" i="1">
                                        <a:effectLst>
                                          <a:outerShdw blurRad="38100" dist="38100" dir="2700000" algn="tl">
                                            <a:srgbClr val="000000">
                                              <a:alpha val="43137"/>
                                            </a:srgbClr>
                                          </a:outerShdw>
                                        </a:effectLst>
                                        <a:latin typeface="Cambria Math" panose="02040503050406030204" pitchFamily="18" charset="0"/>
                                      </a:rPr>
                                      <m:t>𝑇</m:t>
                                    </m:r>
                                  </m:sub>
                                </m:sSub>
                                <m:r>
                                  <a:rPr lang="fr-FR" sz="1600" b="0" i="1" smtClean="0">
                                    <a:effectLst>
                                      <a:outerShdw blurRad="38100" dist="38100" dir="2700000" algn="tl">
                                        <a:srgbClr val="000000">
                                          <a:alpha val="43137"/>
                                        </a:srgbClr>
                                      </a:outerShdw>
                                    </a:effectLst>
                                    <a:latin typeface="Cambria Math" panose="02040503050406030204" pitchFamily="18" charset="0"/>
                                  </a:rPr>
                                  <m:t>=</m:t>
                                </m:r>
                                <m:r>
                                  <m:rPr>
                                    <m:nor/>
                                  </m:rPr>
                                  <a:rPr lang="el-GR" sz="1600" i="1" dirty="0">
                                    <a:effectLst>
                                      <a:outerShdw blurRad="38100" dist="38100" dir="2700000" algn="tl">
                                        <a:srgbClr val="000000">
                                          <a:alpha val="43137"/>
                                        </a:srgbClr>
                                      </a:outerShdw>
                                    </a:effectLst>
                                    <a:latin typeface="Cambria Math" panose="02040503050406030204" pitchFamily="18" charset="0"/>
                                  </a:rPr>
                                  <m:t>λ</m:t>
                                </m:r>
                                <m:r>
                                  <a:rPr lang="fr-FR" sz="1600" b="0" i="1" dirty="0" smtClean="0">
                                    <a:effectLst>
                                      <a:outerShdw blurRad="38100" dist="38100" dir="2700000" algn="tl">
                                        <a:srgbClr val="000000">
                                          <a:alpha val="43137"/>
                                        </a:srgbClr>
                                      </a:outerShdw>
                                    </a:effectLst>
                                    <a:latin typeface="Cambria Math" panose="02040503050406030204" pitchFamily="18" charset="0"/>
                                  </a:rPr>
                                  <m:t>−</m:t>
                                </m:r>
                                <m:r>
                                  <a:rPr lang="fr-FR" sz="1600" b="0" i="1" dirty="0" smtClean="0">
                                    <a:effectLst>
                                      <a:outerShdw blurRad="38100" dist="38100" dir="2700000" algn="tl">
                                        <a:srgbClr val="000000">
                                          <a:alpha val="43137"/>
                                        </a:srgbClr>
                                      </a:outerShdw>
                                    </a:effectLst>
                                    <a:latin typeface="Cambria Math" panose="02040503050406030204" pitchFamily="18" charset="0"/>
                                  </a:rPr>
                                  <m:t>1</m:t>
                                </m:r>
                                <m:r>
                                  <a:rPr lang="fr-FR" sz="1600" b="0" i="1" dirty="0" smtClean="0">
                                    <a:effectLst>
                                      <a:outerShdw blurRad="38100" dist="38100" dir="2700000" algn="tl">
                                        <a:srgbClr val="000000">
                                          <a:alpha val="43137"/>
                                        </a:srgbClr>
                                      </a:outerShdw>
                                    </a:effectLst>
                                    <a:latin typeface="Cambria Math" panose="02040503050406030204" pitchFamily="18" charset="0"/>
                                  </a:rPr>
                                  <m:t>=</m:t>
                                </m:r>
                                <m:f>
                                  <m:fPr>
                                    <m:ctrlPr>
                                      <a:rPr lang="fr-FR" sz="1600" i="1">
                                        <a:latin typeface="Cambria Math" panose="02040503050406030204" pitchFamily="18" charset="0"/>
                                      </a:rPr>
                                    </m:ctrlPr>
                                  </m:fPr>
                                  <m:num>
                                    <m:r>
                                      <a:rPr lang="fr-FR" sz="1600" i="1">
                                        <a:latin typeface="Cambria Math" panose="02040503050406030204" pitchFamily="18" charset="0"/>
                                      </a:rPr>
                                      <m:t>1</m:t>
                                    </m:r>
                                  </m:num>
                                  <m:den>
                                    <m:rad>
                                      <m:radPr>
                                        <m:degHide m:val="on"/>
                                        <m:ctrlPr>
                                          <a:rPr lang="fr-FR" sz="1600" i="1" dirty="0">
                                            <a:effectLst>
                                              <a:outerShdw blurRad="38100" dist="38100" dir="2700000" algn="tl">
                                                <a:srgbClr val="000000">
                                                  <a:alpha val="43137"/>
                                                </a:srgbClr>
                                              </a:outerShdw>
                                            </a:effectLst>
                                            <a:latin typeface="Cambria Math" panose="02040503050406030204" pitchFamily="18" charset="0"/>
                                          </a:rPr>
                                        </m:ctrlPr>
                                      </m:radPr>
                                      <m:deg/>
                                      <m:e>
                                        <m:r>
                                          <a:rPr lang="fr-FR" sz="1600" i="1" dirty="0">
                                            <a:effectLst>
                                              <a:outerShdw blurRad="38100" dist="38100" dir="2700000" algn="tl">
                                                <a:srgbClr val="000000">
                                                  <a:alpha val="43137"/>
                                                </a:srgbClr>
                                              </a:outerShdw>
                                            </a:effectLst>
                                            <a:latin typeface="Cambria Math" panose="02040503050406030204" pitchFamily="18" charset="0"/>
                                          </a:rPr>
                                          <m:t>1</m:t>
                                        </m:r>
                                        <m:r>
                                          <a:rPr lang="fr-FR" sz="1600" i="1" dirty="0">
                                            <a:effectLst>
                                              <a:outerShdw blurRad="38100" dist="38100" dir="2700000" algn="tl">
                                                <a:srgbClr val="000000">
                                                  <a:alpha val="43137"/>
                                                </a:srgbClr>
                                              </a:outerShdw>
                                            </a:effectLst>
                                            <a:latin typeface="Cambria Math" panose="02040503050406030204" pitchFamily="18" charset="0"/>
                                          </a:rPr>
                                          <m:t>−</m:t>
                                        </m:r>
                                        <m:r>
                                          <m:rPr>
                                            <m:nor/>
                                          </m:rPr>
                                          <a:rPr lang="fr-FR" sz="1600" i="1" dirty="0">
                                            <a:effectLst>
                                              <a:outerShdw blurRad="38100" dist="38100" dir="2700000" algn="tl">
                                                <a:srgbClr val="000000">
                                                  <a:alpha val="43137"/>
                                                </a:srgbClr>
                                              </a:outerShdw>
                                            </a:effectLst>
                                            <a:latin typeface="Cambria Math" panose="02040503050406030204" pitchFamily="18" charset="0"/>
                                          </a:rPr>
                                          <m:t>2 </m:t>
                                        </m:r>
                                        <m:r>
                                          <m:rPr>
                                            <m:nor/>
                                          </m:rPr>
                                          <a:rPr lang="fr-FR" sz="1600" i="1" dirty="0">
                                            <a:effectLst>
                                              <a:outerShdw blurRad="38100" dist="38100" dir="2700000" algn="tl">
                                                <a:srgbClr val="000000">
                                                  <a:alpha val="43137"/>
                                                </a:srgbClr>
                                              </a:outerShdw>
                                            </a:effectLst>
                                            <a:latin typeface="Cambria Math" panose="02040503050406030204" pitchFamily="18" charset="0"/>
                                          </a:rPr>
                                          <m:t>t</m:t>
                                        </m:r>
                                        <m:r>
                                          <m:rPr>
                                            <m:nor/>
                                          </m:rPr>
                                          <a:rPr lang="fr-FR" sz="1600" i="1" dirty="0">
                                            <a:effectLst>
                                              <a:outerShdw blurRad="38100" dist="38100" dir="2700000" algn="tl">
                                                <a:srgbClr val="000000">
                                                  <a:alpha val="43137"/>
                                                </a:srgbClr>
                                              </a:outerShdw>
                                            </a:effectLst>
                                            <a:latin typeface="Cambria Math" panose="02040503050406030204" pitchFamily="18" charset="0"/>
                                          </a:rPr>
                                          <m:t> . </m:t>
                                        </m:r>
                                        <m:r>
                                          <a:rPr lang="fr-FR" sz="1600" b="1" i="1">
                                            <a:effectLst>
                                              <a:outerShdw blurRad="38100" dist="38100" dir="2700000" algn="tl">
                                                <a:srgbClr val="000000">
                                                  <a:alpha val="43137"/>
                                                </a:srgbClr>
                                              </a:outerShdw>
                                            </a:effectLst>
                                            <a:latin typeface="Cambria Math" panose="02040503050406030204" pitchFamily="18" charset="0"/>
                                          </a:rPr>
                                          <m:t>𝒆</m:t>
                                        </m:r>
                                        <m:r>
                                          <a:rPr lang="fr-FR" sz="1600" i="1">
                                            <a:effectLst>
                                              <a:outerShdw blurRad="38100" dist="38100" dir="2700000" algn="tl">
                                                <a:srgbClr val="000000">
                                                  <a:alpha val="43137"/>
                                                </a:srgbClr>
                                              </a:outerShdw>
                                            </a:effectLst>
                                            <a:latin typeface="Cambria Math" panose="02040503050406030204" pitchFamily="18" charset="0"/>
                                          </a:rPr>
                                          <m:t> .  </m:t>
                                        </m:r>
                                        <m:r>
                                          <a:rPr lang="fr-FR" sz="1600" i="1">
                                            <a:effectLst>
                                              <a:outerShdw blurRad="38100" dist="38100" dir="2700000" algn="tl">
                                                <a:srgbClr val="000000">
                                                  <a:alpha val="43137"/>
                                                </a:srgbClr>
                                              </a:outerShdw>
                                            </a:effectLst>
                                            <a:latin typeface="Cambria Math" panose="02040503050406030204" pitchFamily="18" charset="0"/>
                                          </a:rPr>
                                          <m:t>𝑡</m:t>
                                        </m:r>
                                      </m:e>
                                    </m:rad>
                                  </m:den>
                                </m:f>
                                <m:r>
                                  <a:rPr lang="fr-FR" sz="1600" b="0" i="1" smtClean="0">
                                    <a:effectLst>
                                      <a:outerShdw blurRad="38100" dist="38100" dir="2700000" algn="tl">
                                        <a:srgbClr val="000000">
                                          <a:alpha val="43137"/>
                                        </a:srgbClr>
                                      </a:outerShdw>
                                    </a:effectLst>
                                    <a:latin typeface="Cambria Math" panose="02040503050406030204" pitchFamily="18" charset="0"/>
                                  </a:rPr>
                                  <m:t>−</m:t>
                                </m:r>
                                <m:r>
                                  <a:rPr lang="fr-FR" sz="1600" b="0" i="1" smtClean="0">
                                    <a:effectLst>
                                      <a:outerShdw blurRad="38100" dist="38100" dir="2700000" algn="tl">
                                        <a:srgbClr val="000000">
                                          <a:alpha val="43137"/>
                                        </a:srgbClr>
                                      </a:outerShdw>
                                    </a:effectLst>
                                    <a:latin typeface="Cambria Math" panose="02040503050406030204" pitchFamily="18" charset="0"/>
                                  </a:rPr>
                                  <m:t>1</m:t>
                                </m:r>
                              </m:e>
                            </m:mr>
                          </m:m>
                        </m:e>
                      </m:d>
                    </m:oMath>
                  </m:oMathPara>
                </a14:m>
                <a:endParaRPr lang="fr-FR" sz="1600" dirty="0"/>
              </a:p>
            </p:txBody>
          </p:sp>
        </mc:Choice>
        <mc:Fallback xmlns="">
          <p:sp>
            <p:nvSpPr>
              <p:cNvPr id="27" name="ZoneTexte 26"/>
              <p:cNvSpPr txBox="1">
                <a:spLocks noRot="1" noChangeAspect="1" noMove="1" noResize="1" noEditPoints="1" noAdjustHandles="1" noChangeArrowheads="1" noChangeShapeType="1" noTextEdit="1"/>
              </p:cNvSpPr>
              <p:nvPr/>
            </p:nvSpPr>
            <p:spPr>
              <a:xfrm>
                <a:off x="4709181" y="4422279"/>
                <a:ext cx="3098861" cy="1110112"/>
              </a:xfrm>
              <a:prstGeom prst="rect">
                <a:avLst/>
              </a:prstGeom>
              <a:blipFill>
                <a:blip r:embed="rId15"/>
                <a:stretch>
                  <a:fillRect b="-3279"/>
                </a:stretch>
              </a:blipFill>
            </p:spPr>
            <p:txBody>
              <a:bodyPr/>
              <a:lstStyle/>
              <a:p>
                <a:r>
                  <a:rPr lang="fr-FR">
                    <a:noFill/>
                  </a:rPr>
                  <a:t> </a:t>
                </a:r>
              </a:p>
            </p:txBody>
          </p:sp>
        </mc:Fallback>
      </mc:AlternateContent>
      <p:sp>
        <p:nvSpPr>
          <p:cNvPr id="28" name="ZoneTexte 27"/>
          <p:cNvSpPr txBox="1"/>
          <p:nvPr/>
        </p:nvSpPr>
        <p:spPr>
          <a:xfrm>
            <a:off x="1208487" y="4753350"/>
            <a:ext cx="3403334" cy="369332"/>
          </a:xfrm>
          <a:prstGeom prst="rect">
            <a:avLst/>
          </a:prstGeom>
          <a:noFill/>
        </p:spPr>
        <p:txBody>
          <a:bodyPr wrap="square" rtlCol="0">
            <a:spAutoFit/>
          </a:bodyPr>
          <a:lstStyle/>
          <a:p>
            <a:r>
              <a:rPr lang="fr-FR" dirty="0" smtClean="0">
                <a:effectLst>
                  <a:outerShdw blurRad="38100" dist="38100" dir="2700000" algn="tl">
                    <a:srgbClr val="000000">
                      <a:alpha val="43137"/>
                    </a:srgbClr>
                  </a:outerShdw>
                </a:effectLst>
              </a:rPr>
              <a:t>Ce qui nous donne finalement </a:t>
            </a:r>
            <a:r>
              <a:rPr lang="fr-FR" dirty="0">
                <a:effectLst>
                  <a:outerShdw blurRad="38100" dist="38100" dir="2700000" algn="tl">
                    <a:srgbClr val="000000">
                      <a:alpha val="43137"/>
                    </a:srgbClr>
                  </a:outerShdw>
                </a:effectLst>
              </a:rPr>
              <a:t>:</a:t>
            </a:r>
          </a:p>
        </p:txBody>
      </p:sp>
      <p:sp>
        <p:nvSpPr>
          <p:cNvPr id="29" name="Rectangle 28"/>
          <p:cNvSpPr/>
          <p:nvPr/>
        </p:nvSpPr>
        <p:spPr>
          <a:xfrm>
            <a:off x="-157097" y="181569"/>
            <a:ext cx="923330" cy="4534959"/>
          </a:xfrm>
          <a:prstGeom prst="rect">
            <a:avLst/>
          </a:prstGeom>
        </p:spPr>
        <p:txBody>
          <a:bodyPr vert="vert270" wrap="none">
            <a:spAutoFit/>
          </a:bodyPr>
          <a:lstStyle/>
          <a:p>
            <a:r>
              <a:rPr lang="fr-FR" sz="2800" b="1" u="sng" dirty="0" smtClean="0">
                <a:solidFill>
                  <a:schemeClr val="bg1"/>
                </a:solidFill>
                <a:effectLst>
                  <a:outerShdw blurRad="38100" dist="38100" dir="2700000" algn="tl">
                    <a:srgbClr val="000000">
                      <a:alpha val="43137"/>
                    </a:srgbClr>
                  </a:outerShdw>
                </a:effectLst>
              </a:rPr>
              <a:t>Variation de </a:t>
            </a:r>
            <a:r>
              <a:rPr lang="fr-FR" sz="2800" b="1" u="sng" dirty="0" smtClean="0">
                <a:solidFill>
                  <a:schemeClr val="bg1"/>
                </a:solidFill>
                <a:effectLst>
                  <a:outerShdw blurRad="38100" dist="38100" dir="2700000" algn="tl">
                    <a:srgbClr val="000000">
                      <a:alpha val="43137"/>
                    </a:srgbClr>
                  </a:outerShdw>
                </a:effectLst>
              </a:rPr>
              <a:t>longueur</a:t>
            </a:r>
          </a:p>
          <a:p>
            <a:r>
              <a:rPr lang="fr-FR" sz="2000" b="1" u="sng" dirty="0" smtClean="0">
                <a:solidFill>
                  <a:schemeClr val="bg1"/>
                </a:solidFill>
                <a:effectLst>
                  <a:outerShdw blurRad="38100" dist="38100" dir="2700000" algn="tl">
                    <a:srgbClr val="000000">
                      <a:alpha val="43137"/>
                    </a:srgbClr>
                  </a:outerShdw>
                </a:effectLst>
              </a:rPr>
              <a:t>(déformation </a:t>
            </a:r>
            <a:r>
              <a:rPr lang="fr-FR" sz="2000" b="1" u="sng" dirty="0">
                <a:solidFill>
                  <a:schemeClr val="bg1"/>
                </a:solidFill>
                <a:effectLst>
                  <a:outerShdw blurRad="38100" dist="38100" dir="2700000" algn="tl">
                    <a:srgbClr val="000000">
                      <a:alpha val="43137"/>
                    </a:srgbClr>
                  </a:outerShdw>
                </a:effectLst>
              </a:rPr>
              <a:t>longitudinale ou </a:t>
            </a:r>
            <a:r>
              <a:rPr lang="fr-FR" sz="2000" b="1" u="sng" dirty="0" smtClean="0">
                <a:solidFill>
                  <a:schemeClr val="bg1"/>
                </a:solidFill>
                <a:effectLst>
                  <a:outerShdw blurRad="38100" dist="38100" dir="2700000" algn="tl">
                    <a:srgbClr val="000000">
                      <a:alpha val="43137"/>
                    </a:srgbClr>
                  </a:outerShdw>
                </a:effectLst>
              </a:rPr>
              <a:t>extension) </a:t>
            </a:r>
            <a:endParaRPr lang="fr-FR" sz="2000" b="1" u="sng"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8570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13785" y="1140364"/>
            <a:ext cx="615553" cy="3100336"/>
          </a:xfrm>
          <a:prstGeom prst="rect">
            <a:avLst/>
          </a:prstGeom>
        </p:spPr>
        <p:txBody>
          <a:bodyPr vert="vert270" wrap="none">
            <a:spAutoFit/>
          </a:bodyPr>
          <a:lstStyle/>
          <a:p>
            <a:r>
              <a:rPr lang="fr-FR" sz="2800" b="1" u="sng" dirty="0" smtClean="0">
                <a:solidFill>
                  <a:schemeClr val="bg1"/>
                </a:solidFill>
                <a:effectLst>
                  <a:outerShdw blurRad="38100" dist="38100" dir="2700000" algn="tl">
                    <a:srgbClr val="000000">
                      <a:alpha val="43137"/>
                    </a:srgbClr>
                  </a:outerShdw>
                </a:effectLst>
              </a:rPr>
              <a:t>Variation de volume</a:t>
            </a:r>
            <a:endParaRPr lang="fr-FR" sz="2800" b="1" u="sng" dirty="0">
              <a:solidFill>
                <a:schemeClr val="bg1"/>
              </a:solidFill>
              <a:effectLst>
                <a:outerShdw blurRad="38100" dist="38100" dir="2700000" algn="tl">
                  <a:srgbClr val="000000">
                    <a:alpha val="43137"/>
                  </a:srgbClr>
                </a:outerShdw>
              </a:effectLst>
            </a:endParaRPr>
          </a:p>
        </p:txBody>
      </p:sp>
      <p:sp>
        <p:nvSpPr>
          <p:cNvPr id="10" name="Rectangle à coins arrondis 9"/>
          <p:cNvSpPr/>
          <p:nvPr/>
        </p:nvSpPr>
        <p:spPr>
          <a:xfrm>
            <a:off x="985002" y="218277"/>
            <a:ext cx="10810568" cy="6126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stretch>
            <a:fillRect/>
          </a:stretch>
        </p:blipFill>
        <p:spPr>
          <a:xfrm>
            <a:off x="6035522" y="948968"/>
            <a:ext cx="5381625" cy="2867025"/>
          </a:xfrm>
          <a:prstGeom prst="rect">
            <a:avLst/>
          </a:prstGeom>
        </p:spPr>
      </p:pic>
      <p:sp>
        <p:nvSpPr>
          <p:cNvPr id="4" name="Rectangle 3"/>
          <p:cNvSpPr/>
          <p:nvPr/>
        </p:nvSpPr>
        <p:spPr>
          <a:xfrm>
            <a:off x="1548581" y="515184"/>
            <a:ext cx="4336025" cy="1754326"/>
          </a:xfrm>
          <a:prstGeom prst="rect">
            <a:avLst/>
          </a:prstGeom>
        </p:spPr>
        <p:txBody>
          <a:bodyPr wrap="square">
            <a:spAutoFit/>
          </a:bodyPr>
          <a:lstStyle/>
          <a:p>
            <a:pPr algn="just">
              <a:spcAft>
                <a:spcPts val="0"/>
              </a:spcAft>
            </a:pPr>
            <a:r>
              <a:rPr lang="fr-FR" dirty="0">
                <a:effectLst>
                  <a:outerShdw blurRad="38100" dist="38100" dir="2700000" algn="tl">
                    <a:srgbClr val="000000">
                      <a:alpha val="43137"/>
                    </a:srgbClr>
                  </a:outerShdw>
                </a:effectLst>
              </a:rPr>
              <a:t>Soit </a:t>
            </a:r>
            <a:r>
              <a:rPr lang="fr-FR" dirty="0" smtClean="0">
                <a:effectLst>
                  <a:outerShdw blurRad="38100" dist="38100" dir="2700000" algn="tl">
                    <a:srgbClr val="000000">
                      <a:alpha val="43137"/>
                    </a:srgbClr>
                  </a:outerShdw>
                </a:effectLst>
              </a:rPr>
              <a:t>(</a:t>
            </a:r>
            <a:r>
              <a:rPr lang="fr-FR" i="1" dirty="0" smtClean="0">
                <a:effectLst>
                  <a:outerShdw blurRad="38100" dist="38100" dir="2700000" algn="tl">
                    <a:srgbClr val="000000">
                      <a:alpha val="43137"/>
                    </a:srgbClr>
                  </a:outerShdw>
                </a:effectLst>
              </a:rPr>
              <a:t>dV</a:t>
            </a:r>
            <a:r>
              <a:rPr lang="fr-FR" sz="1200" i="1" dirty="0" smtClean="0">
                <a:effectLst>
                  <a:outerShdw blurRad="38100" dist="38100" dir="2700000" algn="tl">
                    <a:srgbClr val="000000">
                      <a:alpha val="43137"/>
                    </a:srgbClr>
                  </a:outerShdw>
                </a:effectLst>
              </a:rPr>
              <a:t>0</a:t>
            </a:r>
            <a:r>
              <a:rPr lang="fr-FR" dirty="0">
                <a:effectLst>
                  <a:outerShdw blurRad="38100" dist="38100" dir="2700000" algn="tl">
                    <a:srgbClr val="000000">
                      <a:alpha val="43137"/>
                    </a:srgbClr>
                  </a:outerShdw>
                </a:effectLst>
              </a:rPr>
              <a:t>) le </a:t>
            </a:r>
            <a:r>
              <a:rPr lang="fr-FR" dirty="0" smtClean="0">
                <a:effectLst>
                  <a:outerShdw blurRad="38100" dist="38100" dir="2700000" algn="tl">
                    <a:srgbClr val="000000">
                      <a:alpha val="43137"/>
                    </a:srgbClr>
                  </a:outerShdw>
                </a:effectLst>
              </a:rPr>
              <a:t>volume différentiel </a:t>
            </a:r>
            <a:r>
              <a:rPr lang="fr-FR" dirty="0">
                <a:effectLst>
                  <a:outerShdw blurRad="38100" dist="38100" dir="2700000" algn="tl">
                    <a:srgbClr val="000000">
                      <a:alpha val="43137"/>
                    </a:srgbClr>
                  </a:outerShdw>
                </a:effectLst>
              </a:rPr>
              <a:t>initial d’une particule et </a:t>
            </a:r>
            <a:r>
              <a:rPr lang="fr-FR" dirty="0" smtClean="0">
                <a:effectLst>
                  <a:outerShdw blurRad="38100" dist="38100" dir="2700000" algn="tl">
                    <a:srgbClr val="000000">
                      <a:alpha val="43137"/>
                    </a:srgbClr>
                  </a:outerShdw>
                </a:effectLst>
              </a:rPr>
              <a:t>(</a:t>
            </a:r>
            <a:r>
              <a:rPr lang="fr-FR" i="1" dirty="0" err="1" smtClean="0">
                <a:effectLst>
                  <a:outerShdw blurRad="38100" dist="38100" dir="2700000" algn="tl">
                    <a:srgbClr val="000000">
                      <a:alpha val="43137"/>
                    </a:srgbClr>
                  </a:outerShdw>
                </a:effectLst>
              </a:rPr>
              <a:t>dV</a:t>
            </a:r>
            <a:r>
              <a:rPr lang="fr-FR" dirty="0">
                <a:effectLst>
                  <a:outerShdw blurRad="38100" dist="38100" dir="2700000" algn="tl">
                    <a:srgbClr val="000000">
                      <a:alpha val="43137"/>
                    </a:srgbClr>
                  </a:outerShdw>
                </a:effectLst>
              </a:rPr>
              <a:t>) son volume final dans la configuration actuelle. La transformation da l’état initial vers l’état actuel est gérée par le tenseur </a:t>
            </a:r>
            <a:r>
              <a:rPr lang="fr-FR" i="1" dirty="0">
                <a:effectLst>
                  <a:outerShdw blurRad="38100" dist="38100" dir="2700000" algn="tl">
                    <a:srgbClr val="000000">
                      <a:alpha val="43137"/>
                    </a:srgbClr>
                  </a:outerShdw>
                </a:effectLst>
              </a:rPr>
              <a:t>F</a:t>
            </a:r>
            <a:r>
              <a:rPr lang="fr-FR" dirty="0">
                <a:effectLst>
                  <a:outerShdw blurRad="38100" dist="38100" dir="2700000" algn="tl">
                    <a:srgbClr val="000000">
                      <a:alpha val="43137"/>
                    </a:srgbClr>
                  </a:outerShdw>
                </a:effectLst>
              </a:rPr>
              <a:t> ce </a:t>
            </a:r>
            <a:r>
              <a:rPr lang="fr-FR" dirty="0" smtClean="0">
                <a:effectLst>
                  <a:outerShdw blurRad="38100" dist="38100" dir="2700000" algn="tl">
                    <a:srgbClr val="000000">
                      <a:alpha val="43137"/>
                    </a:srgbClr>
                  </a:outerShdw>
                </a:effectLst>
              </a:rPr>
              <a:t>qui est </a:t>
            </a:r>
            <a:r>
              <a:rPr lang="fr-FR" dirty="0">
                <a:effectLst>
                  <a:outerShdw blurRad="38100" dist="38100" dir="2700000" algn="tl">
                    <a:srgbClr val="000000">
                      <a:alpha val="43137"/>
                    </a:srgbClr>
                  </a:outerShdw>
                </a:effectLst>
              </a:rPr>
              <a:t>dérivée depuis </a:t>
            </a:r>
            <a:r>
              <a:rPr lang="fr-FR" dirty="0" smtClean="0">
                <a:effectLst>
                  <a:outerShdw blurRad="38100" dist="38100" dir="2700000" algn="tl">
                    <a:srgbClr val="000000">
                      <a:alpha val="43137"/>
                    </a:srgbClr>
                  </a:outerShdw>
                </a:effectLst>
              </a:rPr>
              <a:t>l’équation </a:t>
            </a:r>
            <a:r>
              <a:rPr lang="fr-FR" dirty="0">
                <a:effectLst>
                  <a:outerShdw blurRad="38100" dist="38100" dir="2700000" algn="tl">
                    <a:srgbClr val="000000">
                      <a:alpha val="43137"/>
                    </a:srgbClr>
                  </a:outerShdw>
                </a:effectLst>
              </a:rPr>
              <a:t>de mouvement.</a:t>
            </a:r>
          </a:p>
        </p:txBody>
      </p:sp>
      <p:sp>
        <p:nvSpPr>
          <p:cNvPr id="5" name="ZoneTexte 4"/>
          <p:cNvSpPr txBox="1"/>
          <p:nvPr/>
        </p:nvSpPr>
        <p:spPr>
          <a:xfrm>
            <a:off x="1548581" y="2511465"/>
            <a:ext cx="4314681" cy="1477328"/>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Comme auparavant vu dans le premier chapitre (rappel </a:t>
            </a:r>
            <a:r>
              <a:rPr lang="fr-FR" dirty="0" smtClean="0">
                <a:effectLst>
                  <a:outerShdw blurRad="38100" dist="38100" dir="2700000" algn="tl">
                    <a:srgbClr val="000000">
                      <a:alpha val="43137"/>
                    </a:srgbClr>
                  </a:outerShdw>
                </a:effectLst>
              </a:rPr>
              <a:t>mathématique), </a:t>
            </a:r>
            <a:r>
              <a:rPr lang="fr-FR" dirty="0">
                <a:effectLst>
                  <a:outerShdw blurRad="38100" dist="38100" dir="2700000" algn="tl">
                    <a:srgbClr val="000000">
                      <a:alpha val="43137"/>
                    </a:srgbClr>
                  </a:outerShdw>
                </a:effectLst>
              </a:rPr>
              <a:t>le déterminant de la transformation permet de calculer le rapport de volume entre l’état initial et transformé.</a:t>
            </a:r>
          </a:p>
        </p:txBody>
      </p:sp>
      <p:sp>
        <p:nvSpPr>
          <p:cNvPr id="6" name="ZoneTexte 5"/>
          <p:cNvSpPr txBox="1"/>
          <p:nvPr/>
        </p:nvSpPr>
        <p:spPr>
          <a:xfrm>
            <a:off x="1548581" y="4241934"/>
            <a:ext cx="4852219"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On utilisant ce principe on obtient: </a:t>
            </a:r>
          </a:p>
        </p:txBody>
      </p:sp>
      <mc:AlternateContent xmlns:mc="http://schemas.openxmlformats.org/markup-compatibility/2006" xmlns:a14="http://schemas.microsoft.com/office/drawing/2010/main">
        <mc:Choice Requires="a14">
          <p:sp>
            <p:nvSpPr>
              <p:cNvPr id="7" name="ZoneTexte 6"/>
              <p:cNvSpPr txBox="1"/>
              <p:nvPr/>
            </p:nvSpPr>
            <p:spPr>
              <a:xfrm>
                <a:off x="5529622" y="4240700"/>
                <a:ext cx="1721327" cy="400110"/>
              </a:xfrm>
              <a:prstGeom prst="rect">
                <a:avLst/>
              </a:prstGeom>
              <a:noFill/>
            </p:spPr>
            <p:txBody>
              <a:bodyPr wrap="square" rtlCol="0">
                <a:spAutoFit/>
              </a:bodyPr>
              <a:lstStyle/>
              <a:p>
                <a:r>
                  <a:rPr lang="fr-FR" sz="2000" i="1" dirty="0" smtClean="0">
                    <a:effectLst>
                      <a:outerShdw blurRad="38100" dist="38100" dir="2700000" algn="tl">
                        <a:srgbClr val="000000">
                          <a:alpha val="43137"/>
                        </a:srgbClr>
                      </a:outerShdw>
                    </a:effectLst>
                    <a:latin typeface="Cambria Math" panose="02040503050406030204" pitchFamily="18" charset="0"/>
                  </a:rPr>
                  <a:t>dV</a:t>
                </a:r>
                <a:r>
                  <a:rPr lang="fr-FR" sz="2000" i="1" dirty="0">
                    <a:effectLst>
                      <a:outerShdw blurRad="38100" dist="38100" dir="2700000" algn="tl">
                        <a:srgbClr val="000000">
                          <a:alpha val="43137"/>
                        </a:srgbClr>
                      </a:outerShdw>
                    </a:effectLst>
                    <a:latin typeface="Cambria Math" panose="02040503050406030204" pitchFamily="18" charset="0"/>
                  </a:rPr>
                  <a:t> </a:t>
                </a:r>
                <a:r>
                  <a:rPr lang="fr-FR" sz="2000" i="1" dirty="0" smtClean="0">
                    <a:effectLst>
                      <a:outerShdw blurRad="38100" dist="38100" dir="2700000" algn="tl">
                        <a:srgbClr val="000000">
                          <a:alpha val="43137"/>
                        </a:srgbClr>
                      </a:outerShdw>
                    </a:effectLst>
                    <a:latin typeface="Cambria Math" panose="02040503050406030204" pitchFamily="18" charset="0"/>
                  </a:rPr>
                  <a:t> =  </a:t>
                </a:r>
                <a14:m>
                  <m:oMath xmlns:m="http://schemas.openxmlformats.org/officeDocument/2006/math">
                    <m:d>
                      <m:dPr>
                        <m:begChr m:val="|"/>
                        <m:endChr m:val="|"/>
                        <m:ctrlPr>
                          <a:rPr lang="fr-FR" sz="2000" i="1">
                            <a:effectLst>
                              <a:outerShdw blurRad="38100" dist="38100" dir="2700000" algn="tl">
                                <a:srgbClr val="000000">
                                  <a:alpha val="43137"/>
                                </a:srgbClr>
                              </a:outerShdw>
                            </a:effectLst>
                            <a:latin typeface="Cambria Math" panose="02040503050406030204" pitchFamily="18" charset="0"/>
                          </a:rPr>
                        </m:ctrlPr>
                      </m:dPr>
                      <m:e>
                        <m:r>
                          <a:rPr lang="fr-FR" sz="2000" i="1">
                            <a:effectLst>
                              <a:outerShdw blurRad="38100" dist="38100" dir="2700000" algn="tl">
                                <a:srgbClr val="000000">
                                  <a:alpha val="43137"/>
                                </a:srgbClr>
                              </a:outerShdw>
                            </a:effectLst>
                            <a:latin typeface="Cambria Math" panose="02040503050406030204" pitchFamily="18" charset="0"/>
                          </a:rPr>
                          <m:t>𝐹</m:t>
                        </m:r>
                      </m:e>
                    </m:d>
                  </m:oMath>
                </a14:m>
                <a:r>
                  <a:rPr lang="fr-FR" sz="2000" i="1" dirty="0">
                    <a:effectLst>
                      <a:outerShdw blurRad="38100" dist="38100" dir="2700000" algn="tl">
                        <a:srgbClr val="000000">
                          <a:alpha val="43137"/>
                        </a:srgbClr>
                      </a:outerShdw>
                    </a:effectLst>
                    <a:latin typeface="Cambria Math" panose="02040503050406030204" pitchFamily="18" charset="0"/>
                  </a:rPr>
                  <a:t> dV</a:t>
                </a:r>
                <a:r>
                  <a:rPr lang="fr-FR" sz="1400" i="1" dirty="0">
                    <a:effectLst>
                      <a:outerShdw blurRad="38100" dist="38100" dir="2700000" algn="tl">
                        <a:srgbClr val="000000">
                          <a:alpha val="43137"/>
                        </a:srgbClr>
                      </a:outerShdw>
                    </a:effectLst>
                    <a:latin typeface="Cambria Math" panose="02040503050406030204" pitchFamily="18" charset="0"/>
                  </a:rPr>
                  <a:t>0</a:t>
                </a:r>
              </a:p>
            </p:txBody>
          </p:sp>
        </mc:Choice>
        <mc:Fallback xmlns="">
          <p:sp>
            <p:nvSpPr>
              <p:cNvPr id="7" name="ZoneTexte 6"/>
              <p:cNvSpPr txBox="1">
                <a:spLocks noRot="1" noChangeAspect="1" noMove="1" noResize="1" noEditPoints="1" noAdjustHandles="1" noChangeArrowheads="1" noChangeShapeType="1" noTextEdit="1"/>
              </p:cNvSpPr>
              <p:nvPr/>
            </p:nvSpPr>
            <p:spPr>
              <a:xfrm>
                <a:off x="5529622" y="4240700"/>
                <a:ext cx="1721327" cy="400110"/>
              </a:xfrm>
              <a:prstGeom prst="rect">
                <a:avLst/>
              </a:prstGeom>
              <a:blipFill>
                <a:blip r:embed="rId4"/>
                <a:stretch>
                  <a:fillRect l="-3901" t="-10769" b="-3384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548581" y="4948454"/>
                <a:ext cx="4765870" cy="369332"/>
              </a:xfrm>
              <a:prstGeom prst="rect">
                <a:avLst/>
              </a:prstGeom>
            </p:spPr>
            <p:txBody>
              <a:bodyPr wrap="square">
                <a:spAutoFit/>
              </a:bodyPr>
              <a:lstStyle/>
              <a:p>
                <a:pPr>
                  <a:spcAft>
                    <a:spcPts val="0"/>
                  </a:spcAft>
                </a:pPr>
                <a:r>
                  <a:rPr lang="fr-FR" dirty="0">
                    <a:effectLst>
                      <a:outerShdw blurRad="38100" dist="38100" dir="2700000" algn="tl">
                        <a:srgbClr val="000000">
                          <a:alpha val="43137"/>
                        </a:srgbClr>
                      </a:outerShdw>
                    </a:effectLst>
                  </a:rPr>
                  <a:t>Appelons (</a:t>
                </a:r>
                <a14:m>
                  <m:oMath xmlns:m="http://schemas.openxmlformats.org/officeDocument/2006/math">
                    <m:r>
                      <a:rPr lang="fr-FR" dirty="0">
                        <a:effectLst>
                          <a:outerShdw blurRad="38100" dist="38100" dir="2700000" algn="tl">
                            <a:srgbClr val="000000">
                              <a:alpha val="43137"/>
                            </a:srgbClr>
                          </a:outerShdw>
                        </a:effectLst>
                        <a:latin typeface="Cambria Math" panose="02040503050406030204" pitchFamily="18" charset="0"/>
                      </a:rPr>
                      <m:t>𝜃</m:t>
                    </m:r>
                  </m:oMath>
                </a14:m>
                <a:r>
                  <a:rPr lang="fr-FR" dirty="0">
                    <a:effectLst>
                      <a:outerShdw blurRad="38100" dist="38100" dir="2700000" algn="tl">
                        <a:srgbClr val="000000">
                          <a:alpha val="43137"/>
                        </a:srgbClr>
                      </a:outerShdw>
                    </a:effectLst>
                  </a:rPr>
                  <a:t>) la variation relative du volume (</a:t>
                </a:r>
                <a:r>
                  <a:rPr lang="fr-FR" i="1" dirty="0">
                    <a:effectLst>
                      <a:outerShdw blurRad="38100" dist="38100" dir="2700000" algn="tl">
                        <a:srgbClr val="000000">
                          <a:alpha val="43137"/>
                        </a:srgbClr>
                      </a:outerShdw>
                    </a:effectLst>
                  </a:rPr>
                  <a:t>V</a:t>
                </a:r>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mc:Choice>
        <mc:Fallback xmlns="">
          <p:sp>
            <p:nvSpPr>
              <p:cNvPr id="8" name="Rectangle 7"/>
              <p:cNvSpPr>
                <a:spLocks noRot="1" noChangeAspect="1" noMove="1" noResize="1" noEditPoints="1" noAdjustHandles="1" noChangeArrowheads="1" noChangeShapeType="1" noTextEdit="1"/>
              </p:cNvSpPr>
              <p:nvPr/>
            </p:nvSpPr>
            <p:spPr>
              <a:xfrm>
                <a:off x="1548581" y="4948454"/>
                <a:ext cx="4765870" cy="369332"/>
              </a:xfrm>
              <a:prstGeom prst="rect">
                <a:avLst/>
              </a:prstGeom>
              <a:blipFill>
                <a:blip r:embed="rId5"/>
                <a:stretch>
                  <a:fillRect l="-1151" t="-10000" b="-3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064032" y="4789821"/>
                <a:ext cx="4353115" cy="686598"/>
              </a:xfrm>
              <a:prstGeom prst="rect">
                <a:avLst/>
              </a:prstGeom>
            </p:spPr>
            <p:txBody>
              <a:bodyPr wrap="none">
                <a:spAutoFit/>
              </a:bodyPr>
              <a:lstStyle/>
              <a:p>
                <a14:m>
                  <m:oMath xmlns:m="http://schemas.openxmlformats.org/officeDocument/2006/math">
                    <m:r>
                      <a:rPr lang="fr-FR" sz="2400" dirty="0" smtClean="0">
                        <a:effectLst>
                          <a:outerShdw blurRad="38100" dist="38100" dir="2700000" algn="tl">
                            <a:srgbClr val="000000">
                              <a:alpha val="43137"/>
                            </a:srgbClr>
                          </a:outerShdw>
                        </a:effectLst>
                        <a:latin typeface="Cambria Math" panose="02040503050406030204" pitchFamily="18" charset="0"/>
                      </a:rPr>
                      <m:t>𝜃</m:t>
                    </m:r>
                  </m:oMath>
                </a14:m>
                <a:r>
                  <a:rPr lang="fr-FR" sz="2400" dirty="0" smtClean="0">
                    <a:effectLst>
                      <a:outerShdw blurRad="38100" dist="38100" dir="2700000" algn="tl">
                        <a:srgbClr val="000000">
                          <a:alpha val="43137"/>
                        </a:srgbClr>
                      </a:outerShdw>
                    </a:effectLst>
                  </a:rPr>
                  <a:t>  =  </a:t>
                </a:r>
                <a14:m>
                  <m:oMath xmlns:m="http://schemas.openxmlformats.org/officeDocument/2006/math">
                    <m:f>
                      <m:fPr>
                        <m:ctrlPr>
                          <a:rPr lang="fr-FR" sz="2400" i="1" smtClean="0">
                            <a:effectLst>
                              <a:outerShdw blurRad="38100" dist="38100" dir="2700000" algn="tl">
                                <a:srgbClr val="000000">
                                  <a:alpha val="43137"/>
                                </a:srgbClr>
                              </a:outerShdw>
                            </a:effectLst>
                            <a:latin typeface="Cambria Math" panose="02040503050406030204" pitchFamily="18" charset="0"/>
                          </a:rPr>
                        </m:ctrlPr>
                      </m:fPr>
                      <m:num>
                        <m:r>
                          <a:rPr lang="fr-FR" sz="24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𝑉</m:t>
                        </m:r>
                      </m:num>
                      <m:den>
                        <m:sSub>
                          <m:sSubPr>
                            <m:ctrlPr>
                              <a:rPr lang="fr-FR" sz="2400" i="1" smtClean="0">
                                <a:effectLst>
                                  <a:outerShdw blurRad="38100" dist="38100" dir="2700000" algn="tl">
                                    <a:srgbClr val="000000">
                                      <a:alpha val="43137"/>
                                    </a:srgbClr>
                                  </a:outerShdw>
                                </a:effectLst>
                                <a:latin typeface="Cambria Math" panose="02040503050406030204" pitchFamily="18" charset="0"/>
                              </a:rPr>
                            </m:ctrlPr>
                          </m:sSubPr>
                          <m:e>
                            <m:r>
                              <a:rPr lang="fr-FR" sz="2400" b="0" i="1" smtClean="0">
                                <a:effectLst>
                                  <a:outerShdw blurRad="38100" dist="38100" dir="2700000" algn="tl">
                                    <a:srgbClr val="000000">
                                      <a:alpha val="43137"/>
                                    </a:srgbClr>
                                  </a:outerShdw>
                                </a:effectLst>
                                <a:latin typeface="Cambria Math" panose="02040503050406030204" pitchFamily="18" charset="0"/>
                              </a:rPr>
                              <m:t>𝑑𝑉</m:t>
                            </m:r>
                          </m:e>
                          <m:sub>
                            <m:r>
                              <a:rPr lang="fr-FR" sz="2400" b="0" i="1" smtClean="0">
                                <a:effectLst>
                                  <a:outerShdw blurRad="38100" dist="38100" dir="2700000" algn="tl">
                                    <a:srgbClr val="000000">
                                      <a:alpha val="43137"/>
                                    </a:srgbClr>
                                  </a:outerShdw>
                                </a:effectLst>
                                <a:latin typeface="Cambria Math" panose="02040503050406030204" pitchFamily="18" charset="0"/>
                              </a:rPr>
                              <m:t>0</m:t>
                            </m:r>
                          </m:sub>
                        </m:sSub>
                      </m:den>
                    </m:f>
                    <m:r>
                      <m:rPr>
                        <m:nor/>
                      </m:rPr>
                      <a:rPr lang="fr-FR" sz="2400" b="0" i="0" smtClean="0">
                        <a:effectLst>
                          <a:outerShdw blurRad="38100" dist="38100" dir="2700000" algn="tl">
                            <a:srgbClr val="000000">
                              <a:alpha val="43137"/>
                            </a:srgbClr>
                          </a:outerShdw>
                        </a:effectLst>
                        <a:latin typeface="Cambria Math" panose="02040503050406030204" pitchFamily="18" charset="0"/>
                      </a:rPr>
                      <m:t> </m:t>
                    </m:r>
                    <m:r>
                      <m:rPr>
                        <m:nor/>
                      </m:rPr>
                      <a:rPr lang="fr-FR" sz="2400" dirty="0">
                        <a:effectLst>
                          <a:outerShdw blurRad="38100" dist="38100" dir="2700000" algn="tl">
                            <a:srgbClr val="000000">
                              <a:alpha val="43137"/>
                            </a:srgbClr>
                          </a:outerShdw>
                        </a:effectLst>
                      </a:rPr>
                      <m:t>= </m:t>
                    </m:r>
                    <m:f>
                      <m:fPr>
                        <m:ctrlPr>
                          <a:rPr lang="fr-FR" sz="2400" i="1">
                            <a:effectLst>
                              <a:outerShdw blurRad="38100" dist="38100" dir="2700000" algn="tl">
                                <a:srgbClr val="000000">
                                  <a:alpha val="43137"/>
                                </a:srgbClr>
                              </a:outerShdw>
                            </a:effectLst>
                            <a:latin typeface="Cambria Math" panose="02040503050406030204" pitchFamily="18" charset="0"/>
                          </a:rPr>
                        </m:ctrlPr>
                      </m:fPr>
                      <m:num>
                        <m:r>
                          <a:rPr lang="fr-FR" sz="2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𝑑</m:t>
                        </m:r>
                        <m:r>
                          <a:rPr lang="fr-FR" sz="2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𝑉</m:t>
                        </m:r>
                        <m:r>
                          <a:rPr lang="fr-FR" sz="2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 </m:t>
                        </m:r>
                        <m:r>
                          <a:rPr lang="fr-FR" sz="2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𝑑</m:t>
                        </m:r>
                        <m:sSub>
                          <m:sSubPr>
                            <m:ctrlPr>
                              <a:rPr lang="fr-FR" sz="2400" i="1">
                                <a:effectLst>
                                  <a:outerShdw blurRad="38100" dist="38100" dir="2700000" algn="tl">
                                    <a:srgbClr val="000000">
                                      <a:alpha val="43137"/>
                                    </a:srgbClr>
                                  </a:outerShdw>
                                </a:effectLst>
                                <a:latin typeface="Cambria Math" panose="02040503050406030204" pitchFamily="18" charset="0"/>
                              </a:rPr>
                            </m:ctrlPr>
                          </m:sSubPr>
                          <m:e>
                            <m:r>
                              <a:rPr lang="fr-FR" sz="2400" i="1">
                                <a:effectLst>
                                  <a:outerShdw blurRad="38100" dist="38100" dir="2700000" algn="tl">
                                    <a:srgbClr val="000000">
                                      <a:alpha val="43137"/>
                                    </a:srgbClr>
                                  </a:outerShdw>
                                </a:effectLst>
                                <a:latin typeface="Cambria Math" panose="02040503050406030204" pitchFamily="18" charset="0"/>
                              </a:rPr>
                              <m:t>𝑉</m:t>
                            </m:r>
                          </m:e>
                          <m:sub>
                            <m:r>
                              <a:rPr lang="fr-FR" sz="2400" i="1">
                                <a:effectLst>
                                  <a:outerShdw blurRad="38100" dist="38100" dir="2700000" algn="tl">
                                    <a:srgbClr val="000000">
                                      <a:alpha val="43137"/>
                                    </a:srgbClr>
                                  </a:outerShdw>
                                </a:effectLst>
                                <a:latin typeface="Cambria Math" panose="02040503050406030204" pitchFamily="18" charset="0"/>
                              </a:rPr>
                              <m:t>0</m:t>
                            </m:r>
                          </m:sub>
                        </m:sSub>
                      </m:num>
                      <m:den>
                        <m:r>
                          <a:rPr lang="fr-FR" sz="2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𝑑</m:t>
                        </m:r>
                        <m:sSub>
                          <m:sSubPr>
                            <m:ctrlPr>
                              <a:rPr lang="fr-FR" sz="2400" i="1">
                                <a:effectLst>
                                  <a:outerShdw blurRad="38100" dist="38100" dir="2700000" algn="tl">
                                    <a:srgbClr val="000000">
                                      <a:alpha val="43137"/>
                                    </a:srgbClr>
                                  </a:outerShdw>
                                </a:effectLst>
                                <a:latin typeface="Cambria Math" panose="02040503050406030204" pitchFamily="18" charset="0"/>
                              </a:rPr>
                            </m:ctrlPr>
                          </m:sSubPr>
                          <m:e>
                            <m:r>
                              <a:rPr lang="fr-FR" sz="2400" i="1">
                                <a:effectLst>
                                  <a:outerShdw blurRad="38100" dist="38100" dir="2700000" algn="tl">
                                    <a:srgbClr val="000000">
                                      <a:alpha val="43137"/>
                                    </a:srgbClr>
                                  </a:outerShdw>
                                </a:effectLst>
                                <a:latin typeface="Cambria Math" panose="02040503050406030204" pitchFamily="18" charset="0"/>
                              </a:rPr>
                              <m:t>𝑉</m:t>
                            </m:r>
                          </m:e>
                          <m:sub>
                            <m:r>
                              <a:rPr lang="fr-FR" sz="2400" i="1">
                                <a:effectLst>
                                  <a:outerShdw blurRad="38100" dist="38100" dir="2700000" algn="tl">
                                    <a:srgbClr val="000000">
                                      <a:alpha val="43137"/>
                                    </a:srgbClr>
                                  </a:outerShdw>
                                </a:effectLst>
                                <a:latin typeface="Cambria Math" panose="02040503050406030204" pitchFamily="18" charset="0"/>
                              </a:rPr>
                              <m:t>0</m:t>
                            </m:r>
                          </m:sub>
                        </m:sSub>
                      </m:den>
                    </m:f>
                    <m:r>
                      <m:rPr>
                        <m:nor/>
                      </m:rPr>
                      <a:rPr lang="fr-FR" sz="2400" b="0" i="0" smtClean="0">
                        <a:effectLst>
                          <a:outerShdw blurRad="38100" dist="38100" dir="2700000" algn="tl">
                            <a:srgbClr val="000000">
                              <a:alpha val="43137"/>
                            </a:srgbClr>
                          </a:outerShdw>
                        </a:effectLst>
                        <a:latin typeface="Cambria Math" panose="02040503050406030204" pitchFamily="18" charset="0"/>
                      </a:rPr>
                      <m:t>  </m:t>
                    </m:r>
                    <m:r>
                      <m:rPr>
                        <m:nor/>
                      </m:rPr>
                      <a:rPr lang="fr-FR" sz="2400" dirty="0">
                        <a:effectLst>
                          <a:outerShdw blurRad="38100" dist="38100" dir="2700000" algn="tl">
                            <a:srgbClr val="000000">
                              <a:alpha val="43137"/>
                            </a:srgbClr>
                          </a:outerShdw>
                        </a:effectLst>
                      </a:rPr>
                      <m:t>=</m:t>
                    </m:r>
                    <m:r>
                      <m:rPr>
                        <m:nor/>
                      </m:rPr>
                      <a:rPr lang="fr-FR" sz="2400" b="0" i="0" dirty="0" smtClean="0">
                        <a:effectLst>
                          <a:outerShdw blurRad="38100" dist="38100" dir="2700000" algn="tl">
                            <a:srgbClr val="000000">
                              <a:alpha val="43137"/>
                            </a:srgbClr>
                          </a:outerShdw>
                        </a:effectLst>
                      </a:rPr>
                      <m:t> </m:t>
                    </m:r>
                    <m:r>
                      <m:rPr>
                        <m:nor/>
                      </m:rPr>
                      <a:rPr lang="fr-FR" sz="2400" dirty="0">
                        <a:effectLst>
                          <a:outerShdw blurRad="38100" dist="38100" dir="2700000" algn="tl">
                            <a:srgbClr val="000000">
                              <a:alpha val="43137"/>
                            </a:srgbClr>
                          </a:outerShdw>
                        </a:effectLst>
                      </a:rPr>
                      <m:t> </m:t>
                    </m:r>
                    <m:f>
                      <m:fPr>
                        <m:ctrlPr>
                          <a:rPr lang="fr-FR" sz="2400" i="1">
                            <a:effectLst>
                              <a:outerShdw blurRad="38100" dist="38100" dir="2700000" algn="tl">
                                <a:srgbClr val="000000">
                                  <a:alpha val="43137"/>
                                </a:srgbClr>
                              </a:outerShdw>
                            </a:effectLst>
                            <a:latin typeface="Cambria Math" panose="02040503050406030204" pitchFamily="18" charset="0"/>
                          </a:rPr>
                        </m:ctrlPr>
                      </m:fPr>
                      <m:num>
                        <m:d>
                          <m:dPr>
                            <m:begChr m:val="|"/>
                            <m:endChr m:val="|"/>
                            <m:ctrlPr>
                              <a:rPr lang="fr-FR" sz="2400" i="1">
                                <a:effectLst>
                                  <a:outerShdw blurRad="38100" dist="38100" dir="2700000" algn="tl">
                                    <a:srgbClr val="000000">
                                      <a:alpha val="43137"/>
                                    </a:srgbClr>
                                  </a:outerShdw>
                                </a:effectLst>
                                <a:latin typeface="Cambria Math" panose="02040503050406030204" pitchFamily="18" charset="0"/>
                              </a:rPr>
                            </m:ctrlPr>
                          </m:dPr>
                          <m:e>
                            <m:r>
                              <a:rPr lang="fr-FR" sz="2400" i="1">
                                <a:effectLst>
                                  <a:outerShdw blurRad="38100" dist="38100" dir="2700000" algn="tl">
                                    <a:srgbClr val="000000">
                                      <a:alpha val="43137"/>
                                    </a:srgbClr>
                                  </a:outerShdw>
                                </a:effectLst>
                                <a:latin typeface="Cambria Math" panose="02040503050406030204" pitchFamily="18" charset="0"/>
                              </a:rPr>
                              <m:t>𝐹</m:t>
                            </m:r>
                          </m:e>
                        </m:d>
                        <m:r>
                          <a:rPr lang="fr-FR" sz="2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𝑑</m:t>
                        </m:r>
                        <m:sSub>
                          <m:sSubPr>
                            <m:ctrlPr>
                              <a:rPr lang="fr-FR" sz="2400" i="1">
                                <a:effectLst>
                                  <a:outerShdw blurRad="38100" dist="38100" dir="2700000" algn="tl">
                                    <a:srgbClr val="000000">
                                      <a:alpha val="43137"/>
                                    </a:srgbClr>
                                  </a:outerShdw>
                                </a:effectLst>
                                <a:latin typeface="Cambria Math" panose="02040503050406030204" pitchFamily="18" charset="0"/>
                              </a:rPr>
                            </m:ctrlPr>
                          </m:sSubPr>
                          <m:e>
                            <m:r>
                              <a:rPr lang="fr-FR" sz="2400" i="1">
                                <a:effectLst>
                                  <a:outerShdw blurRad="38100" dist="38100" dir="2700000" algn="tl">
                                    <a:srgbClr val="000000">
                                      <a:alpha val="43137"/>
                                    </a:srgbClr>
                                  </a:outerShdw>
                                </a:effectLst>
                                <a:latin typeface="Cambria Math" panose="02040503050406030204" pitchFamily="18" charset="0"/>
                              </a:rPr>
                              <m:t>𝑉</m:t>
                            </m:r>
                          </m:e>
                          <m:sub>
                            <m:r>
                              <a:rPr lang="fr-FR" sz="2400" i="1">
                                <a:effectLst>
                                  <a:outerShdw blurRad="38100" dist="38100" dir="2700000" algn="tl">
                                    <a:srgbClr val="000000">
                                      <a:alpha val="43137"/>
                                    </a:srgbClr>
                                  </a:outerShdw>
                                </a:effectLst>
                                <a:latin typeface="Cambria Math" panose="02040503050406030204" pitchFamily="18" charset="0"/>
                              </a:rPr>
                              <m:t>0</m:t>
                            </m:r>
                          </m:sub>
                        </m:sSub>
                        <m:r>
                          <a:rPr lang="fr-FR" sz="2400" b="0" i="1" smtClean="0">
                            <a:effectLst>
                              <a:outerShdw blurRad="38100" dist="38100" dir="2700000" algn="tl">
                                <a:srgbClr val="000000">
                                  <a:alpha val="43137"/>
                                </a:srgbClr>
                              </a:outerShdw>
                            </a:effectLst>
                            <a:latin typeface="Cambria Math" panose="02040503050406030204" pitchFamily="18" charset="0"/>
                          </a:rPr>
                          <m:t> </m:t>
                        </m:r>
                        <m:r>
                          <a:rPr lang="fr-FR" sz="2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fr-FR" sz="2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𝑑</m:t>
                        </m:r>
                        <m:sSub>
                          <m:sSubPr>
                            <m:ctrlPr>
                              <a:rPr lang="fr-FR" sz="2400" i="1">
                                <a:effectLst>
                                  <a:outerShdw blurRad="38100" dist="38100" dir="2700000" algn="tl">
                                    <a:srgbClr val="000000">
                                      <a:alpha val="43137"/>
                                    </a:srgbClr>
                                  </a:outerShdw>
                                </a:effectLst>
                                <a:latin typeface="Cambria Math" panose="02040503050406030204" pitchFamily="18" charset="0"/>
                              </a:rPr>
                            </m:ctrlPr>
                          </m:sSubPr>
                          <m:e>
                            <m:r>
                              <a:rPr lang="fr-FR" sz="2400" i="1">
                                <a:effectLst>
                                  <a:outerShdw blurRad="38100" dist="38100" dir="2700000" algn="tl">
                                    <a:srgbClr val="000000">
                                      <a:alpha val="43137"/>
                                    </a:srgbClr>
                                  </a:outerShdw>
                                </a:effectLst>
                                <a:latin typeface="Cambria Math" panose="02040503050406030204" pitchFamily="18" charset="0"/>
                              </a:rPr>
                              <m:t>𝑉</m:t>
                            </m:r>
                          </m:e>
                          <m:sub>
                            <m:r>
                              <a:rPr lang="fr-FR" sz="2400" i="1">
                                <a:effectLst>
                                  <a:outerShdw blurRad="38100" dist="38100" dir="2700000" algn="tl">
                                    <a:srgbClr val="000000">
                                      <a:alpha val="43137"/>
                                    </a:srgbClr>
                                  </a:outerShdw>
                                </a:effectLst>
                                <a:latin typeface="Cambria Math" panose="02040503050406030204" pitchFamily="18" charset="0"/>
                              </a:rPr>
                              <m:t>0</m:t>
                            </m:r>
                          </m:sub>
                        </m:sSub>
                      </m:num>
                      <m:den>
                        <m:r>
                          <a:rPr lang="fr-FR" sz="2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𝑑</m:t>
                        </m:r>
                        <m:sSub>
                          <m:sSubPr>
                            <m:ctrlPr>
                              <a:rPr lang="fr-FR" sz="2400" i="1">
                                <a:effectLst>
                                  <a:outerShdw blurRad="38100" dist="38100" dir="2700000" algn="tl">
                                    <a:srgbClr val="000000">
                                      <a:alpha val="43137"/>
                                    </a:srgbClr>
                                  </a:outerShdw>
                                </a:effectLst>
                                <a:latin typeface="Cambria Math" panose="02040503050406030204" pitchFamily="18" charset="0"/>
                              </a:rPr>
                            </m:ctrlPr>
                          </m:sSubPr>
                          <m:e>
                            <m:r>
                              <a:rPr lang="fr-FR" sz="2400" i="1">
                                <a:effectLst>
                                  <a:outerShdw blurRad="38100" dist="38100" dir="2700000" algn="tl">
                                    <a:srgbClr val="000000">
                                      <a:alpha val="43137"/>
                                    </a:srgbClr>
                                  </a:outerShdw>
                                </a:effectLst>
                                <a:latin typeface="Cambria Math" panose="02040503050406030204" pitchFamily="18" charset="0"/>
                              </a:rPr>
                              <m:t>𝑉</m:t>
                            </m:r>
                          </m:e>
                          <m:sub>
                            <m:r>
                              <a:rPr lang="fr-FR" sz="2400" i="1">
                                <a:effectLst>
                                  <a:outerShdw blurRad="38100" dist="38100" dir="2700000" algn="tl">
                                    <a:srgbClr val="000000">
                                      <a:alpha val="43137"/>
                                    </a:srgbClr>
                                  </a:outerShdw>
                                </a:effectLst>
                                <a:latin typeface="Cambria Math" panose="02040503050406030204" pitchFamily="18" charset="0"/>
                              </a:rPr>
                              <m:t>0</m:t>
                            </m:r>
                          </m:sub>
                        </m:sSub>
                      </m:den>
                    </m:f>
                  </m:oMath>
                </a14:m>
                <a:endParaRPr lang="fr-FR" sz="2400" dirty="0">
                  <a:effectLst>
                    <a:outerShdw blurRad="38100" dist="38100" dir="2700000" algn="tl">
                      <a:srgbClr val="000000">
                        <a:alpha val="43137"/>
                      </a:srgbClr>
                    </a:outerShdw>
                  </a:effectLst>
                </a:endParaRPr>
              </a:p>
            </p:txBody>
          </p:sp>
        </mc:Choice>
        <mc:Fallback xmlns="">
          <p:sp>
            <p:nvSpPr>
              <p:cNvPr id="11" name="Rectangle 10"/>
              <p:cNvSpPr>
                <a:spLocks noRot="1" noChangeAspect="1" noMove="1" noResize="1" noEditPoints="1" noAdjustHandles="1" noChangeArrowheads="1" noChangeShapeType="1" noTextEdit="1"/>
              </p:cNvSpPr>
              <p:nvPr/>
            </p:nvSpPr>
            <p:spPr>
              <a:xfrm>
                <a:off x="7064032" y="4789821"/>
                <a:ext cx="4353115" cy="686598"/>
              </a:xfrm>
              <a:prstGeom prst="rect">
                <a:avLst/>
              </a:prstGeom>
              <a:blipFill>
                <a:blip r:embed="rId6"/>
                <a:stretch>
                  <a:fillRect b="-803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142429" y="5625430"/>
                <a:ext cx="1508233" cy="461665"/>
              </a:xfrm>
              <a:prstGeom prst="rect">
                <a:avLst/>
              </a:prstGeom>
            </p:spPr>
            <p:txBody>
              <a:bodyPr wrap="none">
                <a:spAutoFit/>
              </a:bodyPr>
              <a:lstStyle/>
              <a:p>
                <a14:m>
                  <m:oMath xmlns:m="http://schemas.openxmlformats.org/officeDocument/2006/math">
                    <m:r>
                      <a:rPr lang="fr-FR" sz="2400" dirty="0" smtClean="0">
                        <a:effectLst>
                          <a:outerShdw blurRad="38100" dist="38100" dir="2700000" algn="tl">
                            <a:srgbClr val="000000">
                              <a:alpha val="43137"/>
                            </a:srgbClr>
                          </a:outerShdw>
                        </a:effectLst>
                        <a:latin typeface="Cambria Math" panose="02040503050406030204" pitchFamily="18" charset="0"/>
                      </a:rPr>
                      <m:t>𝜃</m:t>
                    </m:r>
                    <m:r>
                      <a:rPr lang="fr-FR" sz="2400" b="0" i="0" dirty="0" smtClean="0">
                        <a:effectLst>
                          <a:outerShdw blurRad="38100" dist="38100" dir="2700000" algn="tl">
                            <a:srgbClr val="000000">
                              <a:alpha val="43137"/>
                            </a:srgbClr>
                          </a:outerShdw>
                        </a:effectLst>
                        <a:latin typeface="Cambria Math" panose="02040503050406030204" pitchFamily="18" charset="0"/>
                      </a:rPr>
                      <m:t> </m:t>
                    </m:r>
                  </m:oMath>
                </a14:m>
                <a:r>
                  <a:rPr lang="fr-FR" sz="2400" dirty="0" smtClean="0">
                    <a:effectLst>
                      <a:outerShdw blurRad="38100" dist="38100" dir="2700000" algn="tl">
                        <a:srgbClr val="000000">
                          <a:alpha val="43137"/>
                        </a:srgbClr>
                      </a:outerShdw>
                    </a:effectLst>
                  </a:rPr>
                  <a:t>= </a:t>
                </a:r>
                <a14:m>
                  <m:oMath xmlns:m="http://schemas.openxmlformats.org/officeDocument/2006/math">
                    <m:d>
                      <m:dPr>
                        <m:begChr m:val="|"/>
                        <m:endChr m:val="|"/>
                        <m:ctrlPr>
                          <a:rPr lang="fr-FR" sz="2400" i="1">
                            <a:effectLst>
                              <a:outerShdw blurRad="38100" dist="38100" dir="2700000" algn="tl">
                                <a:srgbClr val="000000">
                                  <a:alpha val="43137"/>
                                </a:srgbClr>
                              </a:outerShdw>
                            </a:effectLst>
                            <a:latin typeface="Cambria Math" panose="02040503050406030204" pitchFamily="18" charset="0"/>
                          </a:rPr>
                        </m:ctrlPr>
                      </m:dPr>
                      <m:e>
                        <m:r>
                          <a:rPr lang="fr-FR" sz="2400" i="1">
                            <a:effectLst>
                              <a:outerShdw blurRad="38100" dist="38100" dir="2700000" algn="tl">
                                <a:srgbClr val="000000">
                                  <a:alpha val="43137"/>
                                </a:srgbClr>
                              </a:outerShdw>
                            </a:effectLst>
                            <a:latin typeface="Cambria Math" panose="02040503050406030204" pitchFamily="18" charset="0"/>
                          </a:rPr>
                          <m:t>𝐹</m:t>
                        </m:r>
                      </m:e>
                    </m:d>
                  </m:oMath>
                </a14:m>
                <a:r>
                  <a:rPr lang="fr-FR" sz="2400" dirty="0" smtClean="0">
                    <a:effectLst>
                      <a:outerShdw blurRad="38100" dist="38100" dir="2700000" algn="tl">
                        <a:srgbClr val="000000">
                          <a:alpha val="43137"/>
                        </a:srgbClr>
                      </a:outerShdw>
                    </a:effectLst>
                  </a:rPr>
                  <a:t> - 1 </a:t>
                </a:r>
                <a:endParaRPr lang="fr-FR" sz="2400" dirty="0">
                  <a:effectLst>
                    <a:outerShdw blurRad="38100" dist="38100" dir="2700000" algn="tl">
                      <a:srgbClr val="000000">
                        <a:alpha val="43137"/>
                      </a:srgbClr>
                    </a:outerShdw>
                  </a:effectLst>
                </a:endParaRPr>
              </a:p>
            </p:txBody>
          </p:sp>
        </mc:Choice>
        <mc:Fallback xmlns="">
          <p:sp>
            <p:nvSpPr>
              <p:cNvPr id="13" name="Rectangle 12"/>
              <p:cNvSpPr>
                <a:spLocks noRot="1" noChangeAspect="1" noMove="1" noResize="1" noEditPoints="1" noAdjustHandles="1" noChangeArrowheads="1" noChangeShapeType="1" noTextEdit="1"/>
              </p:cNvSpPr>
              <p:nvPr/>
            </p:nvSpPr>
            <p:spPr>
              <a:xfrm>
                <a:off x="5142429" y="5625430"/>
                <a:ext cx="1508233" cy="461665"/>
              </a:xfrm>
              <a:prstGeom prst="rect">
                <a:avLst/>
              </a:prstGeom>
              <a:blipFill>
                <a:blip r:embed="rId7"/>
                <a:stretch>
                  <a:fillRect l="-1619" t="-11842" r="-7287" b="-35526"/>
                </a:stretch>
              </a:blipFill>
            </p:spPr>
            <p:txBody>
              <a:bodyPr/>
              <a:lstStyle/>
              <a:p>
                <a:r>
                  <a:rPr lang="fr-FR">
                    <a:noFill/>
                  </a:rPr>
                  <a:t> </a:t>
                </a:r>
              </a:p>
            </p:txBody>
          </p:sp>
        </mc:Fallback>
      </mc:AlternateContent>
      <p:sp>
        <p:nvSpPr>
          <p:cNvPr id="14" name="Rectangle 13"/>
          <p:cNvSpPr/>
          <p:nvPr/>
        </p:nvSpPr>
        <p:spPr>
          <a:xfrm>
            <a:off x="1548581" y="5636949"/>
            <a:ext cx="2564613" cy="369332"/>
          </a:xfrm>
          <a:prstGeom prst="rect">
            <a:avLst/>
          </a:prstGeom>
        </p:spPr>
        <p:txBody>
          <a:bodyPr wrap="none">
            <a:spAutoFit/>
          </a:bodyPr>
          <a:lstStyle/>
          <a:p>
            <a:pPr>
              <a:spcAft>
                <a:spcPts val="0"/>
              </a:spcAft>
            </a:pPr>
            <a:r>
              <a:rPr lang="fr-FR" dirty="0" smtClean="0">
                <a:effectLst>
                  <a:outerShdw blurRad="38100" dist="38100" dir="2700000" algn="tl">
                    <a:srgbClr val="000000">
                      <a:alpha val="43137"/>
                    </a:srgbClr>
                  </a:outerShdw>
                </a:effectLst>
              </a:rPr>
              <a:t>Ce qui donne finalement:</a:t>
            </a:r>
            <a:endParaRPr lang="fr-F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132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29107" y="577511"/>
            <a:ext cx="553998" cy="4771306"/>
          </a:xfrm>
          <a:prstGeom prst="rect">
            <a:avLst/>
          </a:prstGeom>
        </p:spPr>
        <p:txBody>
          <a:bodyPr vert="vert270" wrap="none">
            <a:spAutoFit/>
          </a:bodyPr>
          <a:lstStyle/>
          <a:p>
            <a:r>
              <a:rPr lang="fr-FR" sz="2400" b="1" u="sng" dirty="0">
                <a:solidFill>
                  <a:schemeClr val="bg1"/>
                </a:solidFill>
                <a:effectLst>
                  <a:outerShdw blurRad="38100" dist="38100" dir="2700000" algn="tl">
                    <a:srgbClr val="000000">
                      <a:alpha val="43137"/>
                    </a:srgbClr>
                  </a:outerShdw>
                </a:effectLst>
              </a:rPr>
              <a:t>Hypothèses des petits déplacements</a:t>
            </a:r>
          </a:p>
        </p:txBody>
      </p:sp>
      <p:sp>
        <p:nvSpPr>
          <p:cNvPr id="10" name="Rectangle à coins arrondis 9"/>
          <p:cNvSpPr/>
          <p:nvPr/>
        </p:nvSpPr>
        <p:spPr>
          <a:xfrm>
            <a:off x="985002" y="218277"/>
            <a:ext cx="10810568" cy="6126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mc:Choice xmlns:a14="http://schemas.microsoft.com/office/drawing/2010/main" Requires="a14">
          <p:sp>
            <p:nvSpPr>
              <p:cNvPr id="3" name="ZoneTexte 2"/>
              <p:cNvSpPr txBox="1"/>
              <p:nvPr/>
            </p:nvSpPr>
            <p:spPr>
              <a:xfrm>
                <a:off x="1474839" y="560439"/>
                <a:ext cx="9247238" cy="1754326"/>
              </a:xfrm>
              <a:prstGeom prst="rect">
                <a:avLst/>
              </a:prstGeom>
              <a:noFill/>
            </p:spPr>
            <p:txBody>
              <a:bodyPr wrap="square" rtlCol="0">
                <a:spAutoFit/>
              </a:bodyPr>
              <a:lstStyle/>
              <a:p>
                <a:r>
                  <a:rPr lang="fr-FR" dirty="0" smtClean="0">
                    <a:effectLst>
                      <a:outerShdw blurRad="38100" dist="38100" dir="2700000" algn="tl">
                        <a:srgbClr val="000000">
                          <a:alpha val="43137"/>
                        </a:srgbClr>
                      </a:outerShdw>
                    </a:effectLst>
                  </a:rPr>
                  <a:t>La théorie des petites déplacement dite aussi théorie des déformations infinitésimales est basée sur deux hypothèses simplificatrices:</a:t>
                </a:r>
              </a:p>
              <a:p>
                <a:endParaRPr lang="fr-FR"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Les déplacements sont assez petits que les dimensions de milieu continu étudié (</a:t>
                </a:r>
                <a14:m>
                  <m:oMath xmlns:m="http://schemas.openxmlformats.org/officeDocument/2006/math">
                    <m:d>
                      <m:dPr>
                        <m:begChr m:val="‖"/>
                        <m:endChr m:val="‖"/>
                        <m:ctrlPr>
                          <a:rPr lang="fr-FR" i="1" smtClean="0">
                            <a:effectLst>
                              <a:outerShdw blurRad="38100" dist="38100" dir="2700000" algn="tl">
                                <a:srgbClr val="000000">
                                  <a:alpha val="43137"/>
                                </a:srgbClr>
                              </a:outerShdw>
                            </a:effectLst>
                            <a:latin typeface="Cambria Math" panose="02040503050406030204" pitchFamily="18" charset="0"/>
                          </a:rPr>
                        </m:ctrlPr>
                      </m:dPr>
                      <m:e>
                        <m:r>
                          <a:rPr lang="fr-FR" b="0" i="1" smtClean="0">
                            <a:effectLst>
                              <a:outerShdw blurRad="38100" dist="38100" dir="2700000" algn="tl">
                                <a:srgbClr val="000000">
                                  <a:alpha val="43137"/>
                                </a:srgbClr>
                              </a:outerShdw>
                            </a:effectLst>
                            <a:latin typeface="Cambria Math" panose="02040503050406030204" pitchFamily="18" charset="0"/>
                          </a:rPr>
                          <m:t>𝑈</m:t>
                        </m:r>
                      </m:e>
                    </m:d>
                    <m: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d>
                      <m:dPr>
                        <m:begChr m:val="‖"/>
                        <m:endChr m:val="‖"/>
                        <m:ctrlP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d>
                  </m:oMath>
                </a14:m>
                <a:r>
                  <a:rPr lang="fr-FR" dirty="0" smtClean="0">
                    <a:effectLst>
                      <a:outerShdw blurRad="38100" dist="38100" dir="2700000" algn="tl">
                        <a:srgbClr val="000000">
                          <a:alpha val="43137"/>
                        </a:srgbClr>
                      </a:outerShdw>
                    </a:effectLst>
                  </a:rPr>
                  <a:t>).</a:t>
                </a:r>
              </a:p>
              <a:p>
                <a:pPr marL="285750" indent="-285750">
                  <a:buFont typeface="Arial" panose="020B0604020202020204" pitchFamily="34" charset="0"/>
                  <a:buChar char="•"/>
                </a:pPr>
                <a:endParaRPr lang="fr-FR"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Les gradients de déplacement sont infinitésimaux (assez petits).</a:t>
                </a:r>
                <a:endParaRPr lang="fr-FR" dirty="0">
                  <a:effectLst>
                    <a:outerShdw blurRad="38100" dist="38100" dir="2700000" algn="tl">
                      <a:srgbClr val="000000">
                        <a:alpha val="43137"/>
                      </a:srgbClr>
                    </a:outerShdw>
                  </a:effectLst>
                </a:endParaRPr>
              </a:p>
            </p:txBody>
          </p:sp>
        </mc:Choice>
        <mc:Fallback>
          <p:sp>
            <p:nvSpPr>
              <p:cNvPr id="3" name="ZoneTexte 2"/>
              <p:cNvSpPr txBox="1">
                <a:spLocks noRot="1" noChangeAspect="1" noMove="1" noResize="1" noEditPoints="1" noAdjustHandles="1" noChangeArrowheads="1" noChangeShapeType="1" noTextEdit="1"/>
              </p:cNvSpPr>
              <p:nvPr/>
            </p:nvSpPr>
            <p:spPr>
              <a:xfrm>
                <a:off x="1474839" y="560439"/>
                <a:ext cx="9247238" cy="1754326"/>
              </a:xfrm>
              <a:prstGeom prst="rect">
                <a:avLst/>
              </a:prstGeom>
              <a:blipFill>
                <a:blip r:embed="rId3"/>
                <a:stretch>
                  <a:fillRect l="-593" t="-2083" r="-857" b="-5903"/>
                </a:stretch>
              </a:blipFill>
            </p:spPr>
            <p:txBody>
              <a:bodyPr/>
              <a:lstStyle/>
              <a:p>
                <a:r>
                  <a:rPr lang="fr-FR">
                    <a:noFill/>
                  </a:rPr>
                  <a:t> </a:t>
                </a:r>
              </a:p>
            </p:txBody>
          </p:sp>
        </mc:Fallback>
      </mc:AlternateContent>
      <p:pic>
        <p:nvPicPr>
          <p:cNvPr id="5" name="Image 4"/>
          <p:cNvPicPr>
            <a:picLocks noChangeAspect="1"/>
          </p:cNvPicPr>
          <p:nvPr/>
        </p:nvPicPr>
        <p:blipFill>
          <a:blip r:embed="rId4"/>
          <a:stretch>
            <a:fillRect/>
          </a:stretch>
        </p:blipFill>
        <p:spPr>
          <a:xfrm>
            <a:off x="6882338" y="2774939"/>
            <a:ext cx="4324350" cy="3057525"/>
          </a:xfrm>
          <a:prstGeom prst="rect">
            <a:avLst/>
          </a:prstGeom>
        </p:spPr>
      </p:pic>
      <p:sp>
        <p:nvSpPr>
          <p:cNvPr id="6" name="ZoneTexte 5"/>
          <p:cNvSpPr txBox="1"/>
          <p:nvPr/>
        </p:nvSpPr>
        <p:spPr>
          <a:xfrm>
            <a:off x="1855190" y="2963164"/>
            <a:ext cx="3112390" cy="369332"/>
          </a:xfrm>
          <a:prstGeom prst="rect">
            <a:avLst/>
          </a:prstGeom>
          <a:noFill/>
        </p:spPr>
        <p:txBody>
          <a:bodyPr wrap="none" rtlCol="0">
            <a:spAutoFit/>
          </a:bodyPr>
          <a:lstStyle/>
          <a:p>
            <a:r>
              <a:rPr lang="fr-FR" dirty="0" smtClean="0">
                <a:effectLst>
                  <a:outerShdw blurRad="38100" dist="38100" dir="2700000" algn="tl">
                    <a:srgbClr val="000000">
                      <a:alpha val="43137"/>
                    </a:srgbClr>
                  </a:outerShdw>
                </a:effectLst>
              </a:rPr>
              <a:t>D’après la première hypothèse:</a:t>
            </a:r>
            <a:endParaRPr lang="fr-FR" dirty="0">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7" name="ZoneTexte 6"/>
              <p:cNvSpPr txBox="1"/>
              <p:nvPr/>
            </p:nvSpPr>
            <p:spPr>
              <a:xfrm>
                <a:off x="3343779" y="3571075"/>
                <a:ext cx="294967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0" i="1" smtClean="0">
                          <a:effectLst>
                            <a:outerShdw blurRad="38100" dist="38100" dir="2700000" algn="tl">
                              <a:srgbClr val="000000">
                                <a:alpha val="43137"/>
                              </a:srgbClr>
                            </a:outerShdw>
                          </a:effectLst>
                          <a:latin typeface="Cambria Math" panose="02040503050406030204" pitchFamily="18" charset="0"/>
                        </a:rPr>
                        <m:t>𝑥</m:t>
                      </m:r>
                      <m:r>
                        <a:rPr lang="fr-FR" sz="2400" b="0" i="1" smtClean="0">
                          <a:effectLst>
                            <a:outerShdw blurRad="38100" dist="38100" dir="2700000" algn="tl">
                              <a:srgbClr val="000000">
                                <a:alpha val="43137"/>
                              </a:srgbClr>
                            </a:outerShdw>
                          </a:effectLst>
                          <a:latin typeface="Cambria Math" panose="02040503050406030204" pitchFamily="18" charset="0"/>
                        </a:rPr>
                        <m:t>=</m:t>
                      </m:r>
                      <m:r>
                        <a:rPr lang="fr-FR" sz="2400" b="0" i="1" smtClean="0">
                          <a:effectLst>
                            <a:outerShdw blurRad="38100" dist="38100" dir="2700000" algn="tl">
                              <a:srgbClr val="000000">
                                <a:alpha val="43137"/>
                              </a:srgbClr>
                            </a:outerShdw>
                          </a:effectLst>
                          <a:latin typeface="Cambria Math" panose="02040503050406030204" pitchFamily="18" charset="0"/>
                        </a:rPr>
                        <m:t>𝑋</m:t>
                      </m:r>
                      <m:r>
                        <a:rPr lang="fr-FR" sz="2400" b="0" i="1" smtClean="0">
                          <a:effectLst>
                            <a:outerShdw blurRad="38100" dist="38100" dir="2700000" algn="tl">
                              <a:srgbClr val="000000">
                                <a:alpha val="43137"/>
                              </a:srgbClr>
                            </a:outerShdw>
                          </a:effectLst>
                          <a:latin typeface="Cambria Math" panose="02040503050406030204" pitchFamily="18" charset="0"/>
                        </a:rPr>
                        <m:t>+</m:t>
                      </m:r>
                      <m:r>
                        <a:rPr lang="fr-FR" sz="2400" b="0" i="1" smtClean="0">
                          <a:effectLst>
                            <a:outerShdw blurRad="38100" dist="38100" dir="2700000" algn="tl">
                              <a:srgbClr val="000000">
                                <a:alpha val="43137"/>
                              </a:srgbClr>
                            </a:outerShdw>
                          </a:effectLst>
                          <a:latin typeface="Cambria Math" panose="02040503050406030204" pitchFamily="18" charset="0"/>
                        </a:rPr>
                        <m:t>𝑈</m:t>
                      </m:r>
                      <m:r>
                        <a:rPr lang="fr-FR" sz="2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400" b="0" i="1" smtClean="0">
                          <a:effectLst>
                            <a:outerShdw blurRad="38100" dist="38100" dir="2700000" algn="tl">
                              <a:srgbClr val="000000">
                                <a:alpha val="43137"/>
                              </a:srgbClr>
                            </a:outerShdw>
                          </a:effectLst>
                          <a:latin typeface="Cambria Math" panose="02040503050406030204" pitchFamily="18" charset="0"/>
                        </a:rPr>
                        <m:t>𝑋</m:t>
                      </m:r>
                    </m:oMath>
                  </m:oMathPara>
                </a14:m>
                <a:endParaRPr lang="fr-FR" sz="2400" dirty="0">
                  <a:effectLst>
                    <a:outerShdw blurRad="38100" dist="38100" dir="2700000" algn="tl">
                      <a:srgbClr val="000000">
                        <a:alpha val="43137"/>
                      </a:srgbClr>
                    </a:outerShdw>
                  </a:effectLst>
                </a:endParaRPr>
              </a:p>
            </p:txBody>
          </p:sp>
        </mc:Choice>
        <mc:Fallback>
          <p:sp>
            <p:nvSpPr>
              <p:cNvPr id="7" name="ZoneTexte 6"/>
              <p:cNvSpPr txBox="1">
                <a:spLocks noRot="1" noChangeAspect="1" noMove="1" noResize="1" noEditPoints="1" noAdjustHandles="1" noChangeArrowheads="1" noChangeShapeType="1" noTextEdit="1"/>
              </p:cNvSpPr>
              <p:nvPr/>
            </p:nvSpPr>
            <p:spPr>
              <a:xfrm>
                <a:off x="3343779" y="3571075"/>
                <a:ext cx="2949677" cy="461665"/>
              </a:xfrm>
              <a:prstGeom prst="rect">
                <a:avLst/>
              </a:prstGeom>
              <a:blipFill>
                <a:blip r:embed="rId5"/>
                <a:stretch>
                  <a:fillRect b="-1316"/>
                </a:stretch>
              </a:blipFill>
            </p:spPr>
            <p:txBody>
              <a:bodyPr/>
              <a:lstStyle/>
              <a:p>
                <a:r>
                  <a:rPr lang="fr-FR">
                    <a:noFill/>
                  </a:rPr>
                  <a:t> </a:t>
                </a:r>
              </a:p>
            </p:txBody>
          </p:sp>
        </mc:Fallback>
      </mc:AlternateContent>
      <p:sp>
        <p:nvSpPr>
          <p:cNvPr id="9" name="ZoneTexte 8"/>
          <p:cNvSpPr txBox="1"/>
          <p:nvPr/>
        </p:nvSpPr>
        <p:spPr>
          <a:xfrm>
            <a:off x="1855190" y="4404140"/>
            <a:ext cx="3179332" cy="369332"/>
          </a:xfrm>
          <a:prstGeom prst="rect">
            <a:avLst/>
          </a:prstGeom>
          <a:noFill/>
        </p:spPr>
        <p:txBody>
          <a:bodyPr wrap="none" rtlCol="0">
            <a:spAutoFit/>
          </a:bodyPr>
          <a:lstStyle/>
          <a:p>
            <a:r>
              <a:rPr lang="fr-FR" dirty="0" smtClean="0">
                <a:effectLst>
                  <a:outerShdw blurRad="38100" dist="38100" dir="2700000" algn="tl">
                    <a:srgbClr val="000000">
                      <a:alpha val="43137"/>
                    </a:srgbClr>
                  </a:outerShdw>
                </a:effectLst>
              </a:rPr>
              <a:t>D’après la deuxième hypothèse:</a:t>
            </a:r>
            <a:endParaRPr lang="fr-FR" dirty="0">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8" name="ZoneTexte 7"/>
              <p:cNvSpPr txBox="1"/>
              <p:nvPr/>
            </p:nvSpPr>
            <p:spPr>
              <a:xfrm>
                <a:off x="4200627" y="5164032"/>
                <a:ext cx="1235979" cy="681084"/>
              </a:xfrm>
              <a:prstGeom prst="rect">
                <a:avLst/>
              </a:prstGeom>
              <a:noFill/>
            </p:spPr>
            <p:txBody>
              <a:bodyPr wrap="none" lIns="0" tIns="0" rIns="0" bIns="0" rtlCol="0">
                <a:spAutoFit/>
              </a:bodyPr>
              <a:lstStyle/>
              <a:p>
                <a14:m>
                  <m:oMath xmlns:m="http://schemas.openxmlformats.org/officeDocument/2006/math">
                    <m:d>
                      <m:dPr>
                        <m:begChr m:val="|"/>
                        <m:endChr m:val="|"/>
                        <m:ctrlPr>
                          <a:rPr lang="fr-FR" sz="2400" i="1" smtClean="0">
                            <a:effectLst>
                              <a:outerShdw blurRad="38100" dist="38100" dir="2700000" algn="tl">
                                <a:srgbClr val="000000">
                                  <a:alpha val="43137"/>
                                </a:srgbClr>
                              </a:outerShdw>
                            </a:effectLst>
                            <a:latin typeface="Cambria Math" panose="02040503050406030204" pitchFamily="18" charset="0"/>
                          </a:rPr>
                        </m:ctrlPr>
                      </m:dPr>
                      <m:e>
                        <m:f>
                          <m:fPr>
                            <m:ctrlPr>
                              <a:rPr lang="fr-FR" sz="2400" i="1">
                                <a:effectLst>
                                  <a:outerShdw blurRad="38100" dist="38100" dir="2700000" algn="tl">
                                    <a:srgbClr val="000000">
                                      <a:alpha val="43137"/>
                                    </a:srgbClr>
                                  </a:outerShdw>
                                </a:effectLst>
                                <a:latin typeface="Cambria Math" panose="02040503050406030204" pitchFamily="18" charset="0"/>
                              </a:rPr>
                            </m:ctrlPr>
                          </m:fPr>
                          <m:num>
                            <m:sSub>
                              <m:sSubPr>
                                <m:ctrlPr>
                                  <a:rPr lang="fr-FR" sz="2400" i="1">
                                    <a:effectLst>
                                      <a:outerShdw blurRad="38100" dist="38100" dir="2700000" algn="tl">
                                        <a:srgbClr val="000000">
                                          <a:alpha val="43137"/>
                                        </a:srgbClr>
                                      </a:outerShdw>
                                    </a:effectLst>
                                    <a:latin typeface="Cambria Math" panose="02040503050406030204" pitchFamily="18" charset="0"/>
                                  </a:rPr>
                                </m:ctrlPr>
                              </m:sSubPr>
                              <m:e>
                                <m:r>
                                  <a:rPr lang="fr-FR" sz="2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2400" i="1">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sz="2400" i="1">
                                    <a:effectLst>
                                      <a:outerShdw blurRad="38100" dist="38100" dir="2700000" algn="tl">
                                        <a:srgbClr val="000000">
                                          <a:alpha val="43137"/>
                                        </a:srgbClr>
                                      </a:outerShdw>
                                    </a:effectLst>
                                    <a:latin typeface="Cambria Math" panose="02040503050406030204" pitchFamily="18" charset="0"/>
                                  </a:rPr>
                                </m:ctrlPr>
                              </m:sSubPr>
                              <m:e>
                                <m:r>
                                  <a:rPr lang="fr-FR" sz="2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sz="2400" i="1">
                                    <a:effectLst>
                                      <a:outerShdw blurRad="38100" dist="38100" dir="2700000" algn="tl">
                                        <a:srgbClr val="000000">
                                          <a:alpha val="43137"/>
                                        </a:srgbClr>
                                      </a:outerShdw>
                                    </a:effectLst>
                                    <a:latin typeface="Cambria Math" panose="02040503050406030204" pitchFamily="18" charset="0"/>
                                  </a:rPr>
                                  <m:t>𝑗</m:t>
                                </m:r>
                              </m:sub>
                            </m:sSub>
                          </m:den>
                        </m:f>
                        <m:r>
                          <a:rPr lang="fr-FR" sz="2400" b="0" i="1" smtClean="0">
                            <a:effectLst>
                              <a:outerShdw blurRad="38100" dist="38100" dir="2700000" algn="tl">
                                <a:srgbClr val="000000">
                                  <a:alpha val="43137"/>
                                </a:srgbClr>
                              </a:outerShdw>
                            </a:effectLst>
                            <a:latin typeface="Cambria Math" panose="02040503050406030204" pitchFamily="18" charset="0"/>
                          </a:rPr>
                          <m:t> </m:t>
                        </m:r>
                      </m:e>
                    </m:d>
                  </m:oMath>
                </a14:m>
                <a:r>
                  <a:rPr lang="fr-FR" sz="2400" dirty="0">
                    <a:effectLst>
                      <a:outerShdw blurRad="38100" dist="38100" dir="2700000" algn="tl">
                        <a:srgbClr val="000000">
                          <a:alpha val="43137"/>
                        </a:srgbClr>
                      </a:outerShdw>
                    </a:effectLst>
                    <a:ea typeface="Cambria Math" panose="02040503050406030204" pitchFamily="18" charset="0"/>
                  </a:rPr>
                  <a:t> </a:t>
                </a:r>
                <a14:m>
                  <m:oMath xmlns:m="http://schemas.openxmlformats.org/officeDocument/2006/math">
                    <m:r>
                      <a:rPr lang="fr-FR" sz="2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oMath>
                </a14:m>
                <a:endParaRPr lang="fr-FR" sz="2400" dirty="0">
                  <a:effectLst>
                    <a:outerShdw blurRad="38100" dist="38100" dir="2700000" algn="tl">
                      <a:srgbClr val="000000">
                        <a:alpha val="43137"/>
                      </a:srgbClr>
                    </a:outerShdw>
                  </a:effectLst>
                </a:endParaRPr>
              </a:p>
            </p:txBody>
          </p:sp>
        </mc:Choice>
        <mc:Fallback>
          <p:sp>
            <p:nvSpPr>
              <p:cNvPr id="8" name="ZoneTexte 7"/>
              <p:cNvSpPr txBox="1">
                <a:spLocks noRot="1" noChangeAspect="1" noMove="1" noResize="1" noEditPoints="1" noAdjustHandles="1" noChangeArrowheads="1" noChangeShapeType="1" noTextEdit="1"/>
              </p:cNvSpPr>
              <p:nvPr/>
            </p:nvSpPr>
            <p:spPr>
              <a:xfrm>
                <a:off x="4200627" y="5164032"/>
                <a:ext cx="1235979" cy="681084"/>
              </a:xfrm>
              <a:prstGeom prst="rect">
                <a:avLst/>
              </a:prstGeom>
              <a:blipFill>
                <a:blip r:embed="rId6"/>
                <a:stretch>
                  <a:fillRect r="-985" b="-5357"/>
                </a:stretch>
              </a:blipFill>
            </p:spPr>
            <p:txBody>
              <a:bodyPr/>
              <a:lstStyle/>
              <a:p>
                <a:r>
                  <a:rPr lang="fr-FR">
                    <a:noFill/>
                  </a:rPr>
                  <a:t> </a:t>
                </a:r>
              </a:p>
            </p:txBody>
          </p:sp>
        </mc:Fallback>
      </mc:AlternateContent>
    </p:spTree>
    <p:extLst>
      <p:ext uri="{BB962C8B-B14F-4D97-AF65-F5344CB8AC3E}">
        <p14:creationId xmlns:p14="http://schemas.microsoft.com/office/powerpoint/2010/main" val="849106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103239" y="1039620"/>
            <a:ext cx="923330" cy="3271537"/>
          </a:xfrm>
          <a:prstGeom prst="rect">
            <a:avLst/>
          </a:prstGeom>
        </p:spPr>
        <p:txBody>
          <a:bodyPr vert="vert270" wrap="none">
            <a:spAutoFit/>
          </a:bodyPr>
          <a:lstStyle/>
          <a:p>
            <a:pPr algn="ctr"/>
            <a:r>
              <a:rPr lang="fr-FR" sz="2400" b="1" u="sng" dirty="0" smtClean="0">
                <a:solidFill>
                  <a:schemeClr val="bg1"/>
                </a:solidFill>
                <a:effectLst>
                  <a:outerShdw blurRad="38100" dist="38100" dir="2700000" algn="tl">
                    <a:srgbClr val="000000">
                      <a:alpha val="43137"/>
                    </a:srgbClr>
                  </a:outerShdw>
                </a:effectLst>
              </a:rPr>
              <a:t>Tenseur de déformations</a:t>
            </a:r>
          </a:p>
          <a:p>
            <a:pPr algn="ctr"/>
            <a:r>
              <a:rPr lang="fr-FR" sz="2400" b="1" u="sng" dirty="0" smtClean="0">
                <a:solidFill>
                  <a:schemeClr val="bg1"/>
                </a:solidFill>
                <a:effectLst>
                  <a:outerShdw blurRad="38100" dist="38100" dir="2700000" algn="tl">
                    <a:srgbClr val="000000">
                      <a:alpha val="43137"/>
                    </a:srgbClr>
                  </a:outerShdw>
                </a:effectLst>
              </a:rPr>
              <a:t> infinitésimales </a:t>
            </a:r>
            <a:endParaRPr lang="fr-FR" sz="2400" b="1" u="sng" dirty="0">
              <a:solidFill>
                <a:schemeClr val="bg1"/>
              </a:solidFill>
              <a:effectLst>
                <a:outerShdw blurRad="38100" dist="38100" dir="2700000" algn="tl">
                  <a:srgbClr val="000000">
                    <a:alpha val="43137"/>
                  </a:srgbClr>
                </a:outerShdw>
              </a:effectLst>
            </a:endParaRPr>
          </a:p>
        </p:txBody>
      </p:sp>
      <p:sp>
        <p:nvSpPr>
          <p:cNvPr id="10" name="Rectangle à coins arrondis 9"/>
          <p:cNvSpPr/>
          <p:nvPr/>
        </p:nvSpPr>
        <p:spPr>
          <a:xfrm>
            <a:off x="985002" y="282394"/>
            <a:ext cx="10810568" cy="6126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1" name="Rectangle 10"/>
              <p:cNvSpPr/>
              <p:nvPr/>
            </p:nvSpPr>
            <p:spPr>
              <a:xfrm>
                <a:off x="6390286" y="698757"/>
                <a:ext cx="2348079"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𝐸</m:t>
                      </m:r>
                      <m:r>
                        <a:rPr lang="fr-FR" i="1" dirty="0" smtClean="0">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b="0" i="1" dirty="0" smtClean="0">
                              <a:effectLst>
                                <a:outerShdw blurRad="38100" dist="38100" dir="2700000" algn="tl">
                                  <a:srgbClr val="000000">
                                    <a:alpha val="43137"/>
                                  </a:srgbClr>
                                </a:outerShdw>
                              </a:effectLst>
                              <a:latin typeface="Cambria Math" panose="02040503050406030204" pitchFamily="18" charset="0"/>
                            </a:rPr>
                            <m:t>𝐽</m:t>
                          </m:r>
                          <m:r>
                            <a:rPr lang="fr-FR" b="0" i="1" dirty="0" smtClean="0">
                              <a:effectLst>
                                <a:outerShdw blurRad="38100" dist="38100" dir="2700000" algn="tl">
                                  <a:srgbClr val="000000">
                                    <a:alpha val="43137"/>
                                  </a:srgbClr>
                                </a:outerShdw>
                              </a:effectLst>
                              <a:latin typeface="Cambria Math" panose="02040503050406030204" pitchFamily="18" charset="0"/>
                            </a:rPr>
                            <m:t>+</m:t>
                          </m:r>
                          <m:sSup>
                            <m:sSupPr>
                              <m:ctrlPr>
                                <a:rPr lang="fr-FR" i="1" dirty="0">
                                  <a:effectLst>
                                    <a:outerShdw blurRad="38100" dist="38100" dir="2700000" algn="tl">
                                      <a:srgbClr val="000000">
                                        <a:alpha val="43137"/>
                                      </a:srgbClr>
                                    </a:outerShdw>
                                  </a:effectLst>
                                  <a:latin typeface="Cambria Math" panose="02040503050406030204" pitchFamily="18" charset="0"/>
                                </a:rPr>
                              </m:ctrlPr>
                            </m:sSupPr>
                            <m:e>
                              <m:r>
                                <a:rPr lang="fr-FR" b="0" i="1" dirty="0" smtClean="0">
                                  <a:effectLst>
                                    <a:outerShdw blurRad="38100" dist="38100" dir="2700000" algn="tl">
                                      <a:srgbClr val="000000">
                                        <a:alpha val="43137"/>
                                      </a:srgbClr>
                                    </a:outerShdw>
                                  </a:effectLst>
                                  <a:latin typeface="Cambria Math" panose="02040503050406030204" pitchFamily="18" charset="0"/>
                                </a:rPr>
                                <m:t>𝐽</m:t>
                              </m:r>
                            </m:e>
                            <m:sup>
                              <m:r>
                                <a:rPr lang="fr-FR" i="1" dirty="0">
                                  <a:effectLst>
                                    <a:outerShdw blurRad="38100" dist="38100" dir="2700000" algn="tl">
                                      <a:srgbClr val="000000">
                                        <a:alpha val="43137"/>
                                      </a:srgbClr>
                                    </a:outerShdw>
                                  </a:effectLst>
                                  <a:latin typeface="Cambria Math" panose="02040503050406030204" pitchFamily="18" charset="0"/>
                                </a:rPr>
                                <m:t>𝑇</m:t>
                              </m:r>
                            </m:sup>
                          </m:sSup>
                          <m:r>
                            <a:rPr lang="fr-FR" b="0" i="1" dirty="0" smtClean="0">
                              <a:effectLst>
                                <a:outerShdw blurRad="38100" dist="38100" dir="2700000" algn="tl">
                                  <a:srgbClr val="000000">
                                    <a:alpha val="43137"/>
                                  </a:srgbClr>
                                </a:outerShdw>
                              </a:effectLst>
                              <a:latin typeface="Cambria Math" panose="02040503050406030204" pitchFamily="18" charset="0"/>
                            </a:rPr>
                            <m:t>+</m:t>
                          </m:r>
                          <m:sSup>
                            <m:sSupPr>
                              <m:ctrlPr>
                                <a:rPr lang="fr-FR" i="1" dirty="0">
                                  <a:effectLst>
                                    <a:outerShdw blurRad="38100" dist="38100" dir="2700000" algn="tl">
                                      <a:srgbClr val="000000">
                                        <a:alpha val="43137"/>
                                      </a:srgbClr>
                                    </a:outerShdw>
                                  </a:effectLst>
                                  <a:latin typeface="Cambria Math" panose="02040503050406030204" pitchFamily="18" charset="0"/>
                                </a:rPr>
                              </m:ctrlPr>
                            </m:sSupPr>
                            <m:e>
                              <m:r>
                                <a:rPr lang="fr-FR" i="1" dirty="0">
                                  <a:effectLst>
                                    <a:outerShdw blurRad="38100" dist="38100" dir="2700000" algn="tl">
                                      <a:srgbClr val="000000">
                                        <a:alpha val="43137"/>
                                      </a:srgbClr>
                                    </a:outerShdw>
                                  </a:effectLst>
                                  <a:latin typeface="Cambria Math" panose="02040503050406030204" pitchFamily="18" charset="0"/>
                                </a:rPr>
                                <m:t>𝐽</m:t>
                              </m:r>
                            </m:e>
                            <m:sup>
                              <m:r>
                                <a:rPr lang="fr-FR" i="1" dirty="0">
                                  <a:effectLst>
                                    <a:outerShdw blurRad="38100" dist="38100" dir="2700000" algn="tl">
                                      <a:srgbClr val="000000">
                                        <a:alpha val="43137"/>
                                      </a:srgbClr>
                                    </a:outerShdw>
                                  </a:effectLst>
                                  <a:latin typeface="Cambria Math" panose="02040503050406030204" pitchFamily="18" charset="0"/>
                                </a:rPr>
                                <m:t>𝑇</m:t>
                              </m:r>
                            </m:sup>
                          </m:sSup>
                          <m:r>
                            <a:rPr lang="fr-FR" i="1" dirty="0">
                              <a:effectLst>
                                <a:outerShdw blurRad="38100" dist="38100" dir="2700000" algn="tl">
                                  <a:srgbClr val="000000">
                                    <a:alpha val="43137"/>
                                  </a:srgbClr>
                                </a:outerShdw>
                              </a:effectLst>
                              <a:latin typeface="Cambria Math" panose="02040503050406030204" pitchFamily="18" charset="0"/>
                            </a:rPr>
                            <m:t>.</m:t>
                          </m:r>
                          <m:r>
                            <a:rPr lang="fr-FR" b="0" i="1" dirty="0" smtClean="0">
                              <a:effectLst>
                                <a:outerShdw blurRad="38100" dist="38100" dir="2700000" algn="tl">
                                  <a:srgbClr val="000000">
                                    <a:alpha val="43137"/>
                                  </a:srgbClr>
                                </a:outerShdw>
                              </a:effectLst>
                              <a:latin typeface="Cambria Math" panose="02040503050406030204" pitchFamily="18" charset="0"/>
                            </a:rPr>
                            <m:t>  </m:t>
                          </m:r>
                          <m:r>
                            <a:rPr lang="fr-FR" i="1" dirty="0">
                              <a:effectLst>
                                <a:outerShdw blurRad="38100" dist="38100" dir="2700000" algn="tl">
                                  <a:srgbClr val="000000">
                                    <a:alpha val="43137"/>
                                  </a:srgbClr>
                                </a:outerShdw>
                              </a:effectLst>
                              <a:latin typeface="Cambria Math" panose="02040503050406030204" pitchFamily="18" charset="0"/>
                            </a:rPr>
                            <m:t>𝐽</m:t>
                          </m:r>
                        </m:e>
                      </m:d>
                    </m:oMath>
                  </m:oMathPara>
                </a14:m>
                <a:endParaRPr lang="fr-FR" dirty="0"/>
              </a:p>
            </p:txBody>
          </p:sp>
        </mc:Choice>
        <mc:Fallback xmlns="">
          <p:sp>
            <p:nvSpPr>
              <p:cNvPr id="11" name="Rectangle 10"/>
              <p:cNvSpPr>
                <a:spLocks noRot="1" noChangeAspect="1" noMove="1" noResize="1" noEditPoints="1" noAdjustHandles="1" noChangeArrowheads="1" noChangeShapeType="1" noTextEdit="1"/>
              </p:cNvSpPr>
              <p:nvPr/>
            </p:nvSpPr>
            <p:spPr>
              <a:xfrm>
                <a:off x="6390286" y="698757"/>
                <a:ext cx="2348079" cy="610936"/>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624332" y="1627930"/>
                <a:ext cx="3485185" cy="7206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𝐸</m:t>
                          </m:r>
                        </m:e>
                        <m:sub>
                          <m:r>
                            <a:rPr lang="fr-FR" i="1">
                              <a:effectLst>
                                <a:outerShdw blurRad="38100" dist="38100" dir="2700000" algn="tl">
                                  <a:srgbClr val="000000">
                                    <a:alpha val="43137"/>
                                  </a:srgbClr>
                                </a:outerShdw>
                              </a:effectLst>
                              <a:latin typeface="Cambria Math" panose="02040503050406030204" pitchFamily="18" charset="0"/>
                            </a:rPr>
                            <m:t>𝑖𝑗</m:t>
                          </m:r>
                        </m:sub>
                      </m:sSub>
                      <m:r>
                        <a:rPr lang="fr-FR" i="1" dirty="0" smtClean="0">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d>
                        <m:dPr>
                          <m:ctrlPr>
                            <a:rPr lang="fr-FR" i="1" dirty="0">
                              <a:effectLst>
                                <a:outerShdw blurRad="38100" dist="38100" dir="2700000" algn="tl">
                                  <a:srgbClr val="000000">
                                    <a:alpha val="43137"/>
                                  </a:srgbClr>
                                </a:outerShdw>
                              </a:effectLst>
                              <a:latin typeface="Cambria Math" panose="02040503050406030204" pitchFamily="18" charset="0"/>
                            </a:rPr>
                          </m:ctrlPr>
                        </m:dPr>
                        <m:e>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𝑗</m:t>
                                  </m:r>
                                </m:sub>
                              </m:sSub>
                            </m:den>
                          </m:f>
                          <m:r>
                            <a:rPr lang="fr-FR" b="0" i="1" dirty="0" smtClean="0">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𝑗</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den>
                          </m:f>
                          <m:r>
                            <a:rPr lang="fr-FR" b="0" i="1" dirty="0" smtClean="0">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𝑘</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𝑖</m:t>
                                  </m:r>
                                </m:sub>
                              </m:sSub>
                            </m:den>
                          </m:f>
                          <m:r>
                            <a:rPr lang="fr-FR" i="1" dirty="0">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rPr>
                                    <m:t>𝑘</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𝑗</m:t>
                                  </m:r>
                                </m:sub>
                              </m:sSub>
                            </m:den>
                          </m:f>
                        </m:e>
                      </m:d>
                    </m:oMath>
                  </m:oMathPara>
                </a14:m>
                <a:endParaRPr lang="fr-FR" dirty="0"/>
              </a:p>
            </p:txBody>
          </p:sp>
        </mc:Choice>
        <mc:Fallback xmlns="">
          <p:sp>
            <p:nvSpPr>
              <p:cNvPr id="12" name="Rectangle 11"/>
              <p:cNvSpPr>
                <a:spLocks noRot="1" noChangeAspect="1" noMove="1" noResize="1" noEditPoints="1" noAdjustHandles="1" noChangeArrowheads="1" noChangeShapeType="1" noTextEdit="1"/>
              </p:cNvSpPr>
              <p:nvPr/>
            </p:nvSpPr>
            <p:spPr>
              <a:xfrm>
                <a:off x="5624332" y="1627930"/>
                <a:ext cx="3485185" cy="720647"/>
              </a:xfrm>
              <a:prstGeom prst="rect">
                <a:avLst/>
              </a:prstGeom>
              <a:blipFill>
                <a:blip r:embed="rId4"/>
                <a:stretch>
                  <a:fillRect b="-847"/>
                </a:stretch>
              </a:blipFill>
            </p:spPr>
            <p:txBody>
              <a:bodyPr/>
              <a:lstStyle/>
              <a:p>
                <a:r>
                  <a:rPr lang="fr-FR">
                    <a:noFill/>
                  </a:rPr>
                  <a:t> </a:t>
                </a:r>
              </a:p>
            </p:txBody>
          </p:sp>
        </mc:Fallback>
      </mc:AlternateContent>
      <p:sp>
        <p:nvSpPr>
          <p:cNvPr id="4" name="ZoneTexte 3"/>
          <p:cNvSpPr txBox="1"/>
          <p:nvPr/>
        </p:nvSpPr>
        <p:spPr>
          <a:xfrm>
            <a:off x="1424450" y="698757"/>
            <a:ext cx="3781731" cy="646331"/>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Le tenseur de déformation dans le cas général est défini comme suit:</a:t>
            </a:r>
          </a:p>
        </p:txBody>
      </p:sp>
      <p:sp>
        <p:nvSpPr>
          <p:cNvPr id="13" name="ZoneTexte 12"/>
          <p:cNvSpPr txBox="1"/>
          <p:nvPr/>
        </p:nvSpPr>
        <p:spPr>
          <a:xfrm>
            <a:off x="1424451" y="1749047"/>
            <a:ext cx="3309782"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Sous forme indicielle </a:t>
            </a:r>
            <a:r>
              <a:rPr lang="fr-FR" dirty="0" smtClean="0">
                <a:effectLst>
                  <a:outerShdw blurRad="38100" dist="38100" dir="2700000" algn="tl">
                    <a:srgbClr val="000000">
                      <a:alpha val="43137"/>
                    </a:srgbClr>
                  </a:outerShdw>
                </a:effectLst>
              </a:rPr>
              <a:t>implicite :</a:t>
            </a:r>
            <a:endParaRPr lang="fr-FR" dirty="0">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14" name="ZoneTexte 13"/>
              <p:cNvSpPr txBox="1"/>
              <p:nvPr/>
            </p:nvSpPr>
            <p:spPr>
              <a:xfrm>
                <a:off x="1424450" y="2476449"/>
                <a:ext cx="9976053" cy="840615"/>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Dans le cas de petits déplacements, le produit (</a:t>
                </a:r>
                <a14:m>
                  <m:oMath xmlns:m="http://schemas.openxmlformats.org/officeDocument/2006/math">
                    <m:sSup>
                      <m:sSupPr>
                        <m:ctrlPr>
                          <a:rPr lang="fr-FR" i="1" dirty="0">
                            <a:effectLst>
                              <a:outerShdw blurRad="38100" dist="38100" dir="2700000" algn="tl">
                                <a:srgbClr val="000000">
                                  <a:alpha val="43137"/>
                                </a:srgbClr>
                              </a:outerShdw>
                            </a:effectLst>
                            <a:latin typeface="Cambria Math" panose="02040503050406030204" pitchFamily="18" charset="0"/>
                          </a:rPr>
                        </m:ctrlPr>
                      </m:sSupPr>
                      <m:e>
                        <m:r>
                          <a:rPr lang="fr-FR" i="1" dirty="0">
                            <a:effectLst>
                              <a:outerShdw blurRad="38100" dist="38100" dir="2700000" algn="tl">
                                <a:srgbClr val="000000">
                                  <a:alpha val="43137"/>
                                </a:srgbClr>
                              </a:outerShdw>
                            </a:effectLst>
                            <a:latin typeface="Cambria Math" panose="02040503050406030204" pitchFamily="18" charset="0"/>
                          </a:rPr>
                          <m:t>𝐽</m:t>
                        </m:r>
                      </m:e>
                      <m:sup>
                        <m:r>
                          <a:rPr lang="fr-FR" i="1" dirty="0">
                            <a:effectLst>
                              <a:outerShdw blurRad="38100" dist="38100" dir="2700000" algn="tl">
                                <a:srgbClr val="000000">
                                  <a:alpha val="43137"/>
                                </a:srgbClr>
                              </a:outerShdw>
                            </a:effectLst>
                            <a:latin typeface="Cambria Math" panose="02040503050406030204" pitchFamily="18" charset="0"/>
                          </a:rPr>
                          <m:t>𝑇</m:t>
                        </m:r>
                      </m:sup>
                    </m:sSup>
                    <m:r>
                      <a:rPr lang="fr-FR" i="1" dirty="0">
                        <a:effectLst>
                          <a:outerShdw blurRad="38100" dist="38100" dir="2700000" algn="tl">
                            <a:srgbClr val="000000">
                              <a:alpha val="43137"/>
                            </a:srgbClr>
                          </a:outerShdw>
                        </a:effectLst>
                        <a:latin typeface="Cambria Math" panose="02040503050406030204" pitchFamily="18" charset="0"/>
                      </a:rPr>
                      <m:t>.  </m:t>
                    </m:r>
                    <m:r>
                      <a:rPr lang="fr-FR" i="1" dirty="0">
                        <a:effectLst>
                          <a:outerShdw blurRad="38100" dist="38100" dir="2700000" algn="tl">
                            <a:srgbClr val="000000">
                              <a:alpha val="43137"/>
                            </a:srgbClr>
                          </a:outerShdw>
                        </a:effectLst>
                        <a:latin typeface="Cambria Math" panose="02040503050406030204" pitchFamily="18" charset="0"/>
                      </a:rPr>
                      <m:t>𝐽</m:t>
                    </m:r>
                  </m:oMath>
                </a14:m>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s’ignore autrement </a:t>
                </a:r>
                <a:r>
                  <a:rPr lang="fr-FR" dirty="0" smtClean="0">
                    <a:effectLst>
                      <a:outerShdw blurRad="38100" dist="38100" dir="2700000" algn="tl">
                        <a:srgbClr val="000000">
                          <a:alpha val="43137"/>
                        </a:srgbClr>
                      </a:outerShdw>
                    </a:effectLst>
                  </a:rPr>
                  <a:t>dite </a:t>
                </a:r>
                <a:r>
                  <a:rPr lang="fr-FR" dirty="0" smtClean="0">
                    <a:effectLst>
                      <a:outerShdw blurRad="38100" dist="38100" dir="2700000" algn="tl">
                        <a:srgbClr val="000000">
                          <a:alpha val="43137"/>
                        </a:srgbClr>
                      </a:outerShdw>
                    </a:effectLst>
                  </a:rPr>
                  <a:t>on néglige le </a:t>
                </a:r>
                <a:r>
                  <a:rPr lang="fr-FR" dirty="0">
                    <a:effectLst>
                      <a:outerShdw blurRad="38100" dist="38100" dir="2700000" algn="tl">
                        <a:srgbClr val="000000">
                          <a:alpha val="43137"/>
                        </a:srgbClr>
                      </a:outerShdw>
                    </a:effectLst>
                  </a:rPr>
                  <a:t>terme de second ordre</a:t>
                </a:r>
                <a:r>
                  <a:rPr lang="fr-FR" dirty="0" smtClean="0">
                    <a:effectLst>
                      <a:outerShdw blurRad="38100" dist="38100" dir="2700000" algn="tl">
                        <a:srgbClr val="000000">
                          <a:alpha val="43137"/>
                        </a:srgbClr>
                      </a:outerShdw>
                    </a:effectLst>
                  </a:rPr>
                  <a:t> </a:t>
                </a:r>
                <a14:m>
                  <m:oMath xmlns:m="http://schemas.openxmlformats.org/officeDocument/2006/math">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𝑘</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𝑖</m:t>
                            </m:r>
                          </m:sub>
                        </m:sSub>
                      </m:den>
                    </m:f>
                    <m:r>
                      <a:rPr lang="fr-FR" i="1" dirty="0">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rPr>
                              <m:t>𝑘</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𝑗</m:t>
                            </m:r>
                          </m:sub>
                        </m:sSub>
                      </m:den>
                    </m:f>
                  </m:oMath>
                </a14:m>
                <a:r>
                  <a:rPr lang="fr-FR" dirty="0" smtClean="0">
                    <a:effectLst>
                      <a:outerShdw blurRad="38100" dist="38100" dir="2700000" algn="tl">
                        <a:srgbClr val="000000">
                          <a:alpha val="43137"/>
                        </a:srgbClr>
                      </a:outerShdw>
                    </a:effectLst>
                  </a:rPr>
                  <a:t>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oMath>
                </a14:m>
                <a:r>
                  <a:rPr lang="fr-FR" dirty="0" smtClean="0">
                    <a:effectLst>
                      <a:outerShdw blurRad="38100" dist="38100" dir="2700000" algn="tl">
                        <a:srgbClr val="000000">
                          <a:alpha val="43137"/>
                        </a:srgbClr>
                      </a:outerShdw>
                    </a:effectLst>
                  </a:rPr>
                  <a:t>. Ce qui donne sous forme impact et indicielle respectivement :</a:t>
                </a:r>
                <a:endParaRPr lang="fr-FR" dirty="0">
                  <a:effectLst>
                    <a:outerShdw blurRad="38100" dist="38100" dir="2700000" algn="tl">
                      <a:srgbClr val="000000">
                        <a:alpha val="43137"/>
                      </a:srgbClr>
                    </a:outerShdw>
                  </a:effectLst>
                </a:endParaRPr>
              </a:p>
            </p:txBody>
          </p:sp>
        </mc:Choice>
        <mc:Fallback>
          <p:sp>
            <p:nvSpPr>
              <p:cNvPr id="14" name="ZoneTexte 13"/>
              <p:cNvSpPr txBox="1">
                <a:spLocks noRot="1" noChangeAspect="1" noMove="1" noResize="1" noEditPoints="1" noAdjustHandles="1" noChangeArrowheads="1" noChangeShapeType="1" noTextEdit="1"/>
              </p:cNvSpPr>
              <p:nvPr/>
            </p:nvSpPr>
            <p:spPr>
              <a:xfrm>
                <a:off x="1424450" y="2476449"/>
                <a:ext cx="9976053" cy="840615"/>
              </a:xfrm>
              <a:prstGeom prst="rect">
                <a:avLst/>
              </a:prstGeom>
              <a:blipFill>
                <a:blip r:embed="rId5"/>
                <a:stretch>
                  <a:fillRect l="-611" t="-4348" r="-672" b="-5797"/>
                </a:stretch>
              </a:blipFill>
            </p:spPr>
            <p:txBody>
              <a:bodyPr/>
              <a:lstStyle/>
              <a:p>
                <a:r>
                  <a:rPr lang="fr-FR">
                    <a:noFill/>
                  </a:rPr>
                  <a:t> </a:t>
                </a:r>
              </a:p>
            </p:txBody>
          </p:sp>
        </mc:Fallback>
      </mc:AlternateContent>
      <p:grpSp>
        <p:nvGrpSpPr>
          <p:cNvPr id="7" name="Groupe 6"/>
          <p:cNvGrpSpPr/>
          <p:nvPr/>
        </p:nvGrpSpPr>
        <p:grpSpPr>
          <a:xfrm>
            <a:off x="3315315" y="3290830"/>
            <a:ext cx="6512485" cy="720647"/>
            <a:chOff x="3079342" y="3711135"/>
            <a:chExt cx="6512485" cy="720647"/>
          </a:xfrm>
        </p:grpSpPr>
        <mc:AlternateContent xmlns:mc="http://schemas.openxmlformats.org/markup-compatibility/2006" xmlns:a14="http://schemas.microsoft.com/office/drawing/2010/main">
          <mc:Choice Requires="a14">
            <p:sp>
              <p:nvSpPr>
                <p:cNvPr id="15" name="Rectangle 14"/>
                <p:cNvSpPr/>
                <p:nvPr/>
              </p:nvSpPr>
              <p:spPr>
                <a:xfrm>
                  <a:off x="3079342" y="3765990"/>
                  <a:ext cx="1630383"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𝐸</m:t>
                        </m:r>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b="0" i="1" dirty="0" smtClean="0">
                                <a:effectLst>
                                  <a:outerShdw blurRad="38100" dist="38100" dir="2700000" algn="tl">
                                    <a:srgbClr val="000000">
                                      <a:alpha val="43137"/>
                                    </a:srgbClr>
                                  </a:outerShdw>
                                </a:effectLst>
                                <a:latin typeface="Cambria Math" panose="02040503050406030204" pitchFamily="18" charset="0"/>
                              </a:rPr>
                              <m:t>𝐽</m:t>
                            </m:r>
                            <m:r>
                              <a:rPr lang="fr-FR" b="0" i="1" dirty="0" smtClean="0">
                                <a:effectLst>
                                  <a:outerShdw blurRad="38100" dist="38100" dir="2700000" algn="tl">
                                    <a:srgbClr val="000000">
                                      <a:alpha val="43137"/>
                                    </a:srgbClr>
                                  </a:outerShdw>
                                </a:effectLst>
                                <a:latin typeface="Cambria Math" panose="02040503050406030204" pitchFamily="18" charset="0"/>
                              </a:rPr>
                              <m:t>+</m:t>
                            </m:r>
                            <m:sSup>
                              <m:sSupPr>
                                <m:ctrlPr>
                                  <a:rPr lang="fr-FR" i="1" dirty="0">
                                    <a:effectLst>
                                      <a:outerShdw blurRad="38100" dist="38100" dir="2700000" algn="tl">
                                        <a:srgbClr val="000000">
                                          <a:alpha val="43137"/>
                                        </a:srgbClr>
                                      </a:outerShdw>
                                    </a:effectLst>
                                    <a:latin typeface="Cambria Math" panose="02040503050406030204" pitchFamily="18" charset="0"/>
                                  </a:rPr>
                                </m:ctrlPr>
                              </m:sSupPr>
                              <m:e>
                                <m:r>
                                  <a:rPr lang="fr-FR" b="0" i="1" dirty="0" smtClean="0">
                                    <a:effectLst>
                                      <a:outerShdw blurRad="38100" dist="38100" dir="2700000" algn="tl">
                                        <a:srgbClr val="000000">
                                          <a:alpha val="43137"/>
                                        </a:srgbClr>
                                      </a:outerShdw>
                                    </a:effectLst>
                                    <a:latin typeface="Cambria Math" panose="02040503050406030204" pitchFamily="18" charset="0"/>
                                  </a:rPr>
                                  <m:t>𝐽</m:t>
                                </m:r>
                              </m:e>
                              <m:sup>
                                <m:r>
                                  <a:rPr lang="fr-FR" i="1" dirty="0">
                                    <a:effectLst>
                                      <a:outerShdw blurRad="38100" dist="38100" dir="2700000" algn="tl">
                                        <a:srgbClr val="000000">
                                          <a:alpha val="43137"/>
                                        </a:srgbClr>
                                      </a:outerShdw>
                                    </a:effectLst>
                                    <a:latin typeface="Cambria Math" panose="02040503050406030204" pitchFamily="18" charset="0"/>
                                  </a:rPr>
                                  <m:t>𝑇</m:t>
                                </m:r>
                              </m:sup>
                            </m:sSup>
                          </m:e>
                        </m:d>
                      </m:oMath>
                    </m:oMathPara>
                  </a14:m>
                  <a:endParaRPr lang="fr-FR" dirty="0"/>
                </a:p>
              </p:txBody>
            </p:sp>
          </mc:Choice>
          <mc:Fallback xmlns="">
            <p:sp>
              <p:nvSpPr>
                <p:cNvPr id="15" name="Rectangle 14"/>
                <p:cNvSpPr>
                  <a:spLocks noRot="1" noChangeAspect="1" noMove="1" noResize="1" noEditPoints="1" noAdjustHandles="1" noChangeArrowheads="1" noChangeShapeType="1" noTextEdit="1"/>
                </p:cNvSpPr>
                <p:nvPr/>
              </p:nvSpPr>
              <p:spPr>
                <a:xfrm>
                  <a:off x="3079342" y="3765990"/>
                  <a:ext cx="1630383" cy="610936"/>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7366924" y="3711135"/>
                  <a:ext cx="2224903" cy="7206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𝐸</m:t>
                            </m:r>
                          </m:e>
                          <m:sub>
                            <m:r>
                              <a:rPr lang="fr-FR" i="1">
                                <a:effectLst>
                                  <a:outerShdw blurRad="38100" dist="38100" dir="2700000" algn="tl">
                                    <a:srgbClr val="000000">
                                      <a:alpha val="43137"/>
                                    </a:srgbClr>
                                  </a:outerShdw>
                                </a:effectLst>
                                <a:latin typeface="Cambria Math" panose="02040503050406030204" pitchFamily="18" charset="0"/>
                              </a:rPr>
                              <m:t>𝑖𝑗</m:t>
                            </m:r>
                          </m:sub>
                        </m:sSub>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d>
                          <m:dPr>
                            <m:ctrlPr>
                              <a:rPr lang="fr-FR" i="1" dirty="0">
                                <a:effectLst>
                                  <a:outerShdw blurRad="38100" dist="38100" dir="2700000" algn="tl">
                                    <a:srgbClr val="000000">
                                      <a:alpha val="43137"/>
                                    </a:srgbClr>
                                  </a:outerShdw>
                                </a:effectLst>
                                <a:latin typeface="Cambria Math" panose="02040503050406030204" pitchFamily="18" charset="0"/>
                              </a:rPr>
                            </m:ctrlPr>
                          </m:dPr>
                          <m:e>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𝑗</m:t>
                                    </m:r>
                                  </m:sub>
                                </m:sSub>
                              </m:den>
                            </m:f>
                            <m:r>
                              <a:rPr lang="fr-FR" b="0" i="1" dirty="0" smtClean="0">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𝑗</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den>
                            </m:f>
                          </m:e>
                        </m:d>
                      </m:oMath>
                    </m:oMathPara>
                  </a14:m>
                  <a:endParaRPr lang="fr-FR" dirty="0"/>
                </a:p>
              </p:txBody>
            </p:sp>
          </mc:Choice>
          <mc:Fallback xmlns="">
            <p:sp>
              <p:nvSpPr>
                <p:cNvPr id="16" name="Rectangle 15"/>
                <p:cNvSpPr>
                  <a:spLocks noRot="1" noChangeAspect="1" noMove="1" noResize="1" noEditPoints="1" noAdjustHandles="1" noChangeArrowheads="1" noChangeShapeType="1" noTextEdit="1"/>
                </p:cNvSpPr>
                <p:nvPr/>
              </p:nvSpPr>
              <p:spPr>
                <a:xfrm>
                  <a:off x="7366924" y="3711135"/>
                  <a:ext cx="2224903" cy="720647"/>
                </a:xfrm>
                <a:prstGeom prst="rect">
                  <a:avLst/>
                </a:prstGeom>
                <a:blipFill>
                  <a:blip r:embed="rId7"/>
                  <a:stretch>
                    <a:fillRect b="-847"/>
                  </a:stretch>
                </a:blipFill>
              </p:spPr>
              <p:txBody>
                <a:bodyPr/>
                <a:lstStyle/>
                <a:p>
                  <a:r>
                    <a:rPr lang="fr-FR">
                      <a:noFill/>
                    </a:rPr>
                    <a:t> </a:t>
                  </a:r>
                </a:p>
              </p:txBody>
            </p:sp>
          </mc:Fallback>
        </mc:AlternateContent>
        <p:sp>
          <p:nvSpPr>
            <p:cNvPr id="17" name="ZoneTexte 16"/>
            <p:cNvSpPr txBox="1"/>
            <p:nvPr/>
          </p:nvSpPr>
          <p:spPr>
            <a:xfrm>
              <a:off x="5841819" y="3874009"/>
              <a:ext cx="393011"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et</a:t>
              </a:r>
            </a:p>
          </p:txBody>
        </p:sp>
      </p:grpSp>
      <mc:AlternateContent xmlns:mc="http://schemas.openxmlformats.org/markup-compatibility/2006" xmlns:a14="http://schemas.microsoft.com/office/drawing/2010/main">
        <mc:Choice Requires="a14">
          <p:sp>
            <p:nvSpPr>
              <p:cNvPr id="18" name="ZoneTexte 17"/>
              <p:cNvSpPr txBox="1"/>
              <p:nvPr/>
            </p:nvSpPr>
            <p:spPr>
              <a:xfrm>
                <a:off x="1302554" y="4482381"/>
                <a:ext cx="2828529" cy="1200329"/>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On défini alors le nouveau tenseur de déformation dite infinitésimal (</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rPr>
                      <m:t>𝜀</m:t>
                    </m:r>
                  </m:oMath>
                </a14:m>
                <a:r>
                  <a:rPr lang="fr-FR" dirty="0">
                    <a:effectLst>
                      <a:outerShdw blurRad="38100" dist="38100" dir="2700000" algn="tl">
                        <a:srgbClr val="000000">
                          <a:alpha val="43137"/>
                        </a:srgbClr>
                      </a:outerShdw>
                    </a:effectLst>
                  </a:rPr>
                  <a:t>) comme suite  </a:t>
                </a:r>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mc:Choice>
        <mc:Fallback xmlns="">
          <p:sp>
            <p:nvSpPr>
              <p:cNvPr id="18" name="ZoneTexte 17"/>
              <p:cNvSpPr txBox="1">
                <a:spLocks noRot="1" noChangeAspect="1" noMove="1" noResize="1" noEditPoints="1" noAdjustHandles="1" noChangeArrowheads="1" noChangeShapeType="1" noTextEdit="1"/>
              </p:cNvSpPr>
              <p:nvPr/>
            </p:nvSpPr>
            <p:spPr>
              <a:xfrm>
                <a:off x="1302554" y="4482381"/>
                <a:ext cx="2828529" cy="1200329"/>
              </a:xfrm>
              <a:prstGeom prst="rect">
                <a:avLst/>
              </a:prstGeom>
              <a:blipFill>
                <a:blip r:embed="rId8"/>
                <a:stretch>
                  <a:fillRect l="-2155" t="-3046" r="-2586" b="-964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ZoneTexte 19"/>
              <p:cNvSpPr txBox="1"/>
              <p:nvPr/>
            </p:nvSpPr>
            <p:spPr>
              <a:xfrm>
                <a:off x="4237939" y="4555682"/>
                <a:ext cx="2585131" cy="13878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2000" i="1" smtClean="0">
                              <a:latin typeface="Cambria Math" panose="02040503050406030204" pitchFamily="18" charset="0"/>
                            </a:rPr>
                          </m:ctrlPr>
                        </m:dPr>
                        <m:e>
                          <m:m>
                            <m:mPr>
                              <m:mcs>
                                <m:mc>
                                  <m:mcPr>
                                    <m:count m:val="1"/>
                                    <m:mcJc m:val="center"/>
                                  </m:mcPr>
                                </m:mc>
                              </m:mcs>
                              <m:ctrlPr>
                                <a:rPr lang="fr-FR" sz="2000" i="1" smtClean="0">
                                  <a:latin typeface="Cambria Math" panose="02040503050406030204" pitchFamily="18" charset="0"/>
                                </a:rPr>
                              </m:ctrlPr>
                            </m:mPr>
                            <m:mr>
                              <m:e>
                                <m:r>
                                  <a:rPr lang="fr-FR" sz="2000" i="1">
                                    <a:effectLst>
                                      <a:outerShdw blurRad="38100" dist="38100" dir="2700000" algn="tl">
                                        <a:srgbClr val="000000">
                                          <a:alpha val="43137"/>
                                        </a:srgbClr>
                                      </a:outerShdw>
                                    </a:effectLst>
                                    <a:latin typeface="Cambria Math" panose="02040503050406030204" pitchFamily="18" charset="0"/>
                                  </a:rPr>
                                  <m:t>𝜀</m:t>
                                </m:r>
                                <m:r>
                                  <a:rPr lang="fr-FR" sz="2000"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fr-FR" sz="2000" i="1" dirty="0">
                                        <a:effectLst>
                                          <a:outerShdw blurRad="38100" dist="38100" dir="2700000" algn="tl">
                                            <a:srgbClr val="000000">
                                              <a:alpha val="43137"/>
                                            </a:srgbClr>
                                          </a:outerShdw>
                                        </a:effectLst>
                                        <a:latin typeface="Cambria Math" panose="02040503050406030204" pitchFamily="18" charset="0"/>
                                      </a:rPr>
                                    </m:ctrlPr>
                                  </m:fPr>
                                  <m:num>
                                    <m:r>
                                      <a:rPr lang="fr-FR" sz="2000" i="1" dirty="0">
                                        <a:effectLst>
                                          <a:outerShdw blurRad="38100" dist="38100" dir="2700000" algn="tl">
                                            <a:srgbClr val="000000">
                                              <a:alpha val="43137"/>
                                            </a:srgbClr>
                                          </a:outerShdw>
                                        </a:effectLst>
                                        <a:latin typeface="Cambria Math" panose="02040503050406030204" pitchFamily="18" charset="0"/>
                                      </a:rPr>
                                      <m:t>1</m:t>
                                    </m:r>
                                  </m:num>
                                  <m:den>
                                    <m:r>
                                      <a:rPr lang="fr-FR" sz="2000" i="1" dirty="0">
                                        <a:effectLst>
                                          <a:outerShdw blurRad="38100" dist="38100" dir="2700000" algn="tl">
                                            <a:srgbClr val="000000">
                                              <a:alpha val="43137"/>
                                            </a:srgbClr>
                                          </a:outerShdw>
                                        </a:effectLst>
                                        <a:latin typeface="Cambria Math" panose="02040503050406030204" pitchFamily="18" charset="0"/>
                                      </a:rPr>
                                      <m:t>2</m:t>
                                    </m:r>
                                  </m:den>
                                </m:f>
                                <m:d>
                                  <m:dPr>
                                    <m:ctrlPr>
                                      <a:rPr lang="fr-FR" sz="2000" i="1" dirty="0">
                                        <a:effectLst>
                                          <a:outerShdw blurRad="38100" dist="38100" dir="2700000" algn="tl">
                                            <a:srgbClr val="000000">
                                              <a:alpha val="43137"/>
                                            </a:srgbClr>
                                          </a:outerShdw>
                                        </a:effectLst>
                                        <a:latin typeface="Cambria Math" panose="02040503050406030204" pitchFamily="18" charset="0"/>
                                      </a:rPr>
                                    </m:ctrlPr>
                                  </m:dPr>
                                  <m:e>
                                    <m:r>
                                      <a:rPr lang="fr-FR" sz="2000" i="1" dirty="0">
                                        <a:effectLst>
                                          <a:outerShdw blurRad="38100" dist="38100" dir="2700000" algn="tl">
                                            <a:srgbClr val="000000">
                                              <a:alpha val="43137"/>
                                            </a:srgbClr>
                                          </a:outerShdw>
                                        </a:effectLst>
                                        <a:latin typeface="Cambria Math" panose="02040503050406030204" pitchFamily="18" charset="0"/>
                                      </a:rPr>
                                      <m:t>𝐽</m:t>
                                    </m:r>
                                    <m:r>
                                      <a:rPr lang="fr-FR" sz="2000" i="1" dirty="0">
                                        <a:effectLst>
                                          <a:outerShdw blurRad="38100" dist="38100" dir="2700000" algn="tl">
                                            <a:srgbClr val="000000">
                                              <a:alpha val="43137"/>
                                            </a:srgbClr>
                                          </a:outerShdw>
                                        </a:effectLst>
                                        <a:latin typeface="Cambria Math" panose="02040503050406030204" pitchFamily="18" charset="0"/>
                                      </a:rPr>
                                      <m:t>+</m:t>
                                    </m:r>
                                    <m:sSup>
                                      <m:sSupPr>
                                        <m:ctrlPr>
                                          <a:rPr lang="fr-FR" sz="2000" i="1" dirty="0">
                                            <a:effectLst>
                                              <a:outerShdw blurRad="38100" dist="38100" dir="2700000" algn="tl">
                                                <a:srgbClr val="000000">
                                                  <a:alpha val="43137"/>
                                                </a:srgbClr>
                                              </a:outerShdw>
                                            </a:effectLst>
                                            <a:latin typeface="Cambria Math" panose="02040503050406030204" pitchFamily="18" charset="0"/>
                                          </a:rPr>
                                        </m:ctrlPr>
                                      </m:sSupPr>
                                      <m:e>
                                        <m:r>
                                          <a:rPr lang="fr-FR" sz="2000" i="1" dirty="0">
                                            <a:effectLst>
                                              <a:outerShdw blurRad="38100" dist="38100" dir="2700000" algn="tl">
                                                <a:srgbClr val="000000">
                                                  <a:alpha val="43137"/>
                                                </a:srgbClr>
                                              </a:outerShdw>
                                            </a:effectLst>
                                            <a:latin typeface="Cambria Math" panose="02040503050406030204" pitchFamily="18" charset="0"/>
                                          </a:rPr>
                                          <m:t>𝐽</m:t>
                                        </m:r>
                                      </m:e>
                                      <m:sup>
                                        <m:r>
                                          <a:rPr lang="fr-FR" sz="2000" i="1" dirty="0">
                                            <a:effectLst>
                                              <a:outerShdw blurRad="38100" dist="38100" dir="2700000" algn="tl">
                                                <a:srgbClr val="000000">
                                                  <a:alpha val="43137"/>
                                                </a:srgbClr>
                                              </a:outerShdw>
                                            </a:effectLst>
                                            <a:latin typeface="Cambria Math" panose="02040503050406030204" pitchFamily="18" charset="0"/>
                                          </a:rPr>
                                          <m:t>𝑇</m:t>
                                        </m:r>
                                      </m:sup>
                                    </m:sSup>
                                  </m:e>
                                </m:d>
                              </m:e>
                            </m:mr>
                            <m:mr>
                              <m:e>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𝜀</m:t>
                                    </m:r>
                                  </m:e>
                                  <m:sub>
                                    <m:r>
                                      <a:rPr lang="fr-FR" sz="2000" i="1">
                                        <a:effectLst>
                                          <a:outerShdw blurRad="38100" dist="38100" dir="2700000" algn="tl">
                                            <a:srgbClr val="000000">
                                              <a:alpha val="43137"/>
                                            </a:srgbClr>
                                          </a:outerShdw>
                                        </a:effectLst>
                                        <a:latin typeface="Cambria Math" panose="02040503050406030204" pitchFamily="18" charset="0"/>
                                      </a:rPr>
                                      <m:t>𝑖𝑗</m:t>
                                    </m:r>
                                  </m:sub>
                                </m:sSub>
                                <m:r>
                                  <a:rPr lang="fr-FR" sz="2000"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fr-FR" sz="2000" i="1" dirty="0">
                                        <a:effectLst>
                                          <a:outerShdw blurRad="38100" dist="38100" dir="2700000" algn="tl">
                                            <a:srgbClr val="000000">
                                              <a:alpha val="43137"/>
                                            </a:srgbClr>
                                          </a:outerShdw>
                                        </a:effectLst>
                                        <a:latin typeface="Cambria Math" panose="02040503050406030204" pitchFamily="18" charset="0"/>
                                      </a:rPr>
                                    </m:ctrlPr>
                                  </m:fPr>
                                  <m:num>
                                    <m:r>
                                      <a:rPr lang="fr-FR" sz="2000" i="1" dirty="0">
                                        <a:effectLst>
                                          <a:outerShdw blurRad="38100" dist="38100" dir="2700000" algn="tl">
                                            <a:srgbClr val="000000">
                                              <a:alpha val="43137"/>
                                            </a:srgbClr>
                                          </a:outerShdw>
                                        </a:effectLst>
                                        <a:latin typeface="Cambria Math" panose="02040503050406030204" pitchFamily="18" charset="0"/>
                                      </a:rPr>
                                      <m:t>1</m:t>
                                    </m:r>
                                  </m:num>
                                  <m:den>
                                    <m:r>
                                      <a:rPr lang="fr-FR" sz="2000" i="1" dirty="0">
                                        <a:effectLst>
                                          <a:outerShdw blurRad="38100" dist="38100" dir="2700000" algn="tl">
                                            <a:srgbClr val="000000">
                                              <a:alpha val="43137"/>
                                            </a:srgbClr>
                                          </a:outerShdw>
                                        </a:effectLst>
                                        <a:latin typeface="Cambria Math" panose="02040503050406030204" pitchFamily="18" charset="0"/>
                                      </a:rPr>
                                      <m:t>2</m:t>
                                    </m:r>
                                  </m:den>
                                </m:f>
                                <m:d>
                                  <m:dPr>
                                    <m:ctrlPr>
                                      <a:rPr lang="fr-FR" sz="2000" i="1" dirty="0">
                                        <a:effectLst>
                                          <a:outerShdw blurRad="38100" dist="38100" dir="2700000" algn="tl">
                                            <a:srgbClr val="000000">
                                              <a:alpha val="43137"/>
                                            </a:srgbClr>
                                          </a:outerShdw>
                                        </a:effectLst>
                                        <a:latin typeface="Cambria Math" panose="02040503050406030204" pitchFamily="18" charset="0"/>
                                      </a:rPr>
                                    </m:ctrlPr>
                                  </m:dPr>
                                  <m:e>
                                    <m:f>
                                      <m:fPr>
                                        <m:ctrlPr>
                                          <a:rPr lang="fr-FR" sz="2000" i="1">
                                            <a:effectLst>
                                              <a:outerShdw blurRad="38100" dist="38100" dir="2700000" algn="tl">
                                                <a:srgbClr val="000000">
                                                  <a:alpha val="43137"/>
                                                </a:srgbClr>
                                              </a:outerShdw>
                                            </a:effectLst>
                                            <a:latin typeface="Cambria Math" panose="02040503050406030204" pitchFamily="18" charset="0"/>
                                          </a:rPr>
                                        </m:ctrlPr>
                                      </m:fPr>
                                      <m:num>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2000" i="1">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2000" i="1">
                                                <a:effectLst>
                                                  <a:outerShdw blurRad="38100" dist="38100" dir="2700000" algn="tl">
                                                    <a:srgbClr val="000000">
                                                      <a:alpha val="43137"/>
                                                    </a:srgbClr>
                                                  </a:outerShdw>
                                                </a:effectLst>
                                                <a:latin typeface="Cambria Math" panose="02040503050406030204" pitchFamily="18" charset="0"/>
                                              </a:rPr>
                                              <m:t>𝑗</m:t>
                                            </m:r>
                                          </m:sub>
                                        </m:sSub>
                                      </m:den>
                                    </m:f>
                                    <m:r>
                                      <a:rPr lang="fr-FR" sz="2000" i="1" dirty="0">
                                        <a:effectLst>
                                          <a:outerShdw blurRad="38100" dist="38100" dir="2700000" algn="tl">
                                            <a:srgbClr val="000000">
                                              <a:alpha val="43137"/>
                                            </a:srgbClr>
                                          </a:outerShdw>
                                        </a:effectLst>
                                        <a:latin typeface="Cambria Math" panose="02040503050406030204" pitchFamily="18" charset="0"/>
                                      </a:rPr>
                                      <m:t>+</m:t>
                                    </m:r>
                                    <m:f>
                                      <m:fPr>
                                        <m:ctrlPr>
                                          <a:rPr lang="fr-FR" sz="2000" i="1">
                                            <a:effectLst>
                                              <a:outerShdw blurRad="38100" dist="38100" dir="2700000" algn="tl">
                                                <a:srgbClr val="000000">
                                                  <a:alpha val="43137"/>
                                                </a:srgbClr>
                                              </a:outerShdw>
                                            </a:effectLst>
                                            <a:latin typeface="Cambria Math" panose="02040503050406030204" pitchFamily="18" charset="0"/>
                                          </a:rPr>
                                        </m:ctrlPr>
                                      </m:fPr>
                                      <m:num>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𝑗</m:t>
                                            </m:r>
                                          </m:sub>
                                        </m:sSub>
                                      </m:num>
                                      <m:den>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den>
                                    </m:f>
                                  </m:e>
                                </m:d>
                              </m:e>
                            </m:mr>
                          </m:m>
                        </m:e>
                      </m:d>
                    </m:oMath>
                  </m:oMathPara>
                </a14:m>
                <a:endParaRPr lang="fr-FR" sz="2000" dirty="0"/>
              </a:p>
            </p:txBody>
          </p:sp>
        </mc:Choice>
        <mc:Fallback xmlns="">
          <p:sp>
            <p:nvSpPr>
              <p:cNvPr id="20" name="ZoneTexte 19"/>
              <p:cNvSpPr txBox="1">
                <a:spLocks noRot="1" noChangeAspect="1" noMove="1" noResize="1" noEditPoints="1" noAdjustHandles="1" noChangeArrowheads="1" noChangeShapeType="1" noTextEdit="1"/>
              </p:cNvSpPr>
              <p:nvPr/>
            </p:nvSpPr>
            <p:spPr>
              <a:xfrm>
                <a:off x="4237939" y="4555682"/>
                <a:ext cx="2585131" cy="1387816"/>
              </a:xfrm>
              <a:prstGeom prst="rect">
                <a:avLst/>
              </a:prstGeom>
              <a:blipFill>
                <a:blip r:embed="rId9"/>
                <a:stretch>
                  <a:fillRect b="-350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277165" y="4717212"/>
                <a:ext cx="2297680" cy="5763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1400" i="1" smtClean="0">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rPr>
                            <m:t>𝜀</m:t>
                          </m:r>
                        </m:e>
                        <m:sub>
                          <m:r>
                            <a:rPr lang="fr-FR" sz="1400" i="1">
                              <a:effectLst>
                                <a:outerShdw blurRad="38100" dist="38100" dir="2700000" algn="tl">
                                  <a:srgbClr val="000000">
                                    <a:alpha val="43137"/>
                                  </a:srgbClr>
                                </a:outerShdw>
                              </a:effectLst>
                              <a:latin typeface="Cambria Math" panose="02040503050406030204" pitchFamily="18" charset="0"/>
                            </a:rPr>
                            <m:t>12</m:t>
                          </m:r>
                        </m:sub>
                      </m:sSub>
                      <m:r>
                        <a:rPr lang="fr-FR" sz="14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rPr>
                            <m:t>𝜀</m:t>
                          </m:r>
                        </m:e>
                        <m:sub>
                          <m:r>
                            <a:rPr lang="fr-FR" sz="1400" b="0" i="1" smtClean="0">
                              <a:effectLst>
                                <a:outerShdw blurRad="38100" dist="38100" dir="2700000" algn="tl">
                                  <a:srgbClr val="000000">
                                    <a:alpha val="43137"/>
                                  </a:srgbClr>
                                </a:outerShdw>
                              </a:effectLst>
                              <a:latin typeface="Cambria Math" panose="02040503050406030204" pitchFamily="18" charset="0"/>
                            </a:rPr>
                            <m:t>21</m:t>
                          </m:r>
                        </m:sub>
                      </m:sSub>
                      <m:r>
                        <a:rPr lang="fr-FR" sz="14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fr-FR" sz="1400" i="1" dirty="0">
                              <a:effectLst>
                                <a:outerShdw blurRad="38100" dist="38100" dir="2700000" algn="tl">
                                  <a:srgbClr val="000000">
                                    <a:alpha val="43137"/>
                                  </a:srgbClr>
                                </a:outerShdw>
                              </a:effectLst>
                              <a:latin typeface="Cambria Math" panose="02040503050406030204" pitchFamily="18" charset="0"/>
                            </a:rPr>
                          </m:ctrlPr>
                        </m:fPr>
                        <m:num>
                          <m:r>
                            <a:rPr lang="fr-FR" sz="1400" i="1" dirty="0">
                              <a:effectLst>
                                <a:outerShdw blurRad="38100" dist="38100" dir="2700000" algn="tl">
                                  <a:srgbClr val="000000">
                                    <a:alpha val="43137"/>
                                  </a:srgbClr>
                                </a:outerShdw>
                              </a:effectLst>
                              <a:latin typeface="Cambria Math" panose="02040503050406030204" pitchFamily="18" charset="0"/>
                            </a:rPr>
                            <m:t>1</m:t>
                          </m:r>
                        </m:num>
                        <m:den>
                          <m:r>
                            <a:rPr lang="fr-FR" sz="1400" i="1" dirty="0">
                              <a:effectLst>
                                <a:outerShdw blurRad="38100" dist="38100" dir="2700000" algn="tl">
                                  <a:srgbClr val="000000">
                                    <a:alpha val="43137"/>
                                  </a:srgbClr>
                                </a:outerShdw>
                              </a:effectLst>
                              <a:latin typeface="Cambria Math" panose="02040503050406030204" pitchFamily="18" charset="0"/>
                            </a:rPr>
                            <m:t>2</m:t>
                          </m:r>
                        </m:den>
                      </m:f>
                      <m:d>
                        <m:dPr>
                          <m:ctrlPr>
                            <a:rPr lang="fr-FR" sz="1400" i="1" dirty="0">
                              <a:effectLst>
                                <a:outerShdw blurRad="38100" dist="38100" dir="2700000" algn="tl">
                                  <a:srgbClr val="000000">
                                    <a:alpha val="43137"/>
                                  </a:srgbClr>
                                </a:outerShdw>
                              </a:effectLst>
                              <a:latin typeface="Cambria Math" panose="02040503050406030204" pitchFamily="18" charset="0"/>
                            </a:rPr>
                          </m:ctrlPr>
                        </m:dPr>
                        <m:e>
                          <m:f>
                            <m:fPr>
                              <m:ctrlPr>
                                <a:rPr lang="fr-FR" sz="1400" i="1">
                                  <a:effectLst>
                                    <a:outerShdw blurRad="38100" dist="38100" dir="2700000" algn="tl">
                                      <a:srgbClr val="000000">
                                        <a:alpha val="43137"/>
                                      </a:srgbClr>
                                    </a:outerShdw>
                                  </a:effectLst>
                                  <a:latin typeface="Cambria Math" panose="02040503050406030204" pitchFamily="18" charset="0"/>
                                </a:rPr>
                              </m:ctrlPr>
                            </m:fPr>
                            <m:num>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1400" b="0" i="1" smtClean="0">
                                      <a:effectLst>
                                        <a:outerShdw blurRad="38100" dist="38100" dir="2700000" algn="tl">
                                          <a:srgbClr val="000000">
                                            <a:alpha val="43137"/>
                                          </a:srgbClr>
                                        </a:outerShdw>
                                      </a:effectLst>
                                      <a:latin typeface="Cambria Math" panose="02040503050406030204" pitchFamily="18" charset="0"/>
                                    </a:rPr>
                                    <m:t>1</m:t>
                                  </m:r>
                                </m:sub>
                              </m:sSub>
                            </m:num>
                            <m:den>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1400" b="0" i="1" smtClean="0">
                                      <a:effectLst>
                                        <a:outerShdw blurRad="38100" dist="38100" dir="2700000" algn="tl">
                                          <a:srgbClr val="000000">
                                            <a:alpha val="43137"/>
                                          </a:srgbClr>
                                        </a:outerShdw>
                                      </a:effectLst>
                                      <a:latin typeface="Cambria Math" panose="02040503050406030204" pitchFamily="18" charset="0"/>
                                    </a:rPr>
                                    <m:t>2</m:t>
                                  </m:r>
                                </m:sub>
                              </m:sSub>
                            </m:den>
                          </m:f>
                          <m:r>
                            <a:rPr lang="fr-FR" sz="1400" i="1" dirty="0">
                              <a:effectLst>
                                <a:outerShdw blurRad="38100" dist="38100" dir="2700000" algn="tl">
                                  <a:srgbClr val="000000">
                                    <a:alpha val="43137"/>
                                  </a:srgbClr>
                                </a:outerShdw>
                              </a:effectLst>
                              <a:latin typeface="Cambria Math" panose="02040503050406030204" pitchFamily="18" charset="0"/>
                            </a:rPr>
                            <m:t>+</m:t>
                          </m:r>
                          <m:f>
                            <m:fPr>
                              <m:ctrlPr>
                                <a:rPr lang="fr-FR" sz="1400" i="1">
                                  <a:effectLst>
                                    <a:outerShdw blurRad="38100" dist="38100" dir="2700000" algn="tl">
                                      <a:srgbClr val="000000">
                                        <a:alpha val="43137"/>
                                      </a:srgbClr>
                                    </a:outerShdw>
                                  </a:effectLst>
                                  <a:latin typeface="Cambria Math" panose="02040503050406030204" pitchFamily="18" charset="0"/>
                                </a:rPr>
                              </m:ctrlPr>
                            </m:fPr>
                            <m:num>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1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num>
                            <m:den>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1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den>
                          </m:f>
                        </m:e>
                      </m:d>
                    </m:oMath>
                  </m:oMathPara>
                </a14:m>
                <a:endParaRPr lang="fr-FR" sz="1400" dirty="0"/>
              </a:p>
            </p:txBody>
          </p:sp>
        </mc:Choice>
        <mc:Fallback xmlns="">
          <p:sp>
            <p:nvSpPr>
              <p:cNvPr id="5" name="Rectangle 4"/>
              <p:cNvSpPr>
                <a:spLocks noRot="1" noChangeAspect="1" noMove="1" noResize="1" noEditPoints="1" noAdjustHandles="1" noChangeArrowheads="1" noChangeShapeType="1" noTextEdit="1"/>
              </p:cNvSpPr>
              <p:nvPr/>
            </p:nvSpPr>
            <p:spPr>
              <a:xfrm>
                <a:off x="7277165" y="4717212"/>
                <a:ext cx="2297680" cy="576376"/>
              </a:xfrm>
              <a:prstGeom prst="rect">
                <a:avLst/>
              </a:prstGeom>
              <a:blipFill>
                <a:blip r:embed="rId10"/>
                <a:stretch>
                  <a:fillRect b="-2128"/>
                </a:stretch>
              </a:blipFill>
            </p:spPr>
            <p:txBody>
              <a:bodyPr/>
              <a:lstStyle/>
              <a:p>
                <a:r>
                  <a:rPr lang="fr-FR">
                    <a:noFill/>
                  </a:rPr>
                  <a:t> </a:t>
                </a:r>
              </a:p>
            </p:txBody>
          </p:sp>
        </mc:Fallback>
      </mc:AlternateContent>
      <p:grpSp>
        <p:nvGrpSpPr>
          <p:cNvPr id="6" name="Groupe 5"/>
          <p:cNvGrpSpPr/>
          <p:nvPr/>
        </p:nvGrpSpPr>
        <p:grpSpPr>
          <a:xfrm>
            <a:off x="7283213" y="4146081"/>
            <a:ext cx="3181128" cy="538898"/>
            <a:chOff x="8154771" y="4614200"/>
            <a:chExt cx="3181128" cy="538898"/>
          </a:xfrm>
        </p:grpSpPr>
        <mc:AlternateContent xmlns:mc="http://schemas.openxmlformats.org/markup-compatibility/2006" xmlns:a14="http://schemas.microsoft.com/office/drawing/2010/main">
          <mc:Choice Requires="a14">
            <p:sp>
              <p:nvSpPr>
                <p:cNvPr id="3" name="Rectangle 2"/>
                <p:cNvSpPr/>
                <p:nvPr/>
              </p:nvSpPr>
              <p:spPr>
                <a:xfrm>
                  <a:off x="8154771" y="4615900"/>
                  <a:ext cx="982192" cy="5371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rPr>
                              <m:t>𝜀</m:t>
                            </m:r>
                          </m:e>
                          <m:sub>
                            <m:r>
                              <a:rPr lang="fr-FR" sz="1400" i="1">
                                <a:effectLst>
                                  <a:outerShdw blurRad="38100" dist="38100" dir="2700000" algn="tl">
                                    <a:srgbClr val="000000">
                                      <a:alpha val="43137"/>
                                    </a:srgbClr>
                                  </a:outerShdw>
                                </a:effectLst>
                                <a:latin typeface="Cambria Math" panose="02040503050406030204" pitchFamily="18" charset="0"/>
                              </a:rPr>
                              <m:t>11</m:t>
                            </m:r>
                          </m:sub>
                        </m:sSub>
                        <m:r>
                          <a:rPr lang="fr-FR" sz="14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fr-FR" sz="1400" i="1">
                                <a:effectLst>
                                  <a:outerShdw blurRad="38100" dist="38100" dir="2700000" algn="tl">
                                    <a:srgbClr val="000000">
                                      <a:alpha val="43137"/>
                                    </a:srgbClr>
                                  </a:outerShdw>
                                </a:effectLst>
                                <a:latin typeface="Cambria Math" panose="02040503050406030204" pitchFamily="18" charset="0"/>
                              </a:rPr>
                            </m:ctrlPr>
                          </m:fPr>
                          <m:num>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num>
                          <m:den>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1400" i="1">
                                    <a:effectLst>
                                      <a:outerShdw blurRad="38100" dist="38100" dir="2700000" algn="tl">
                                        <a:srgbClr val="000000">
                                          <a:alpha val="43137"/>
                                        </a:srgbClr>
                                      </a:outerShdw>
                                    </a:effectLst>
                                    <a:latin typeface="Cambria Math" panose="02040503050406030204" pitchFamily="18" charset="0"/>
                                  </a:rPr>
                                  <m:t>1</m:t>
                                </m:r>
                              </m:sub>
                            </m:sSub>
                          </m:den>
                        </m:f>
                      </m:oMath>
                    </m:oMathPara>
                  </a14:m>
                  <a:endParaRPr lang="fr-FR" sz="1400" dirty="0"/>
                </a:p>
              </p:txBody>
            </p:sp>
          </mc:Choice>
          <mc:Fallback xmlns="">
            <p:sp>
              <p:nvSpPr>
                <p:cNvPr id="3" name="Rectangle 2"/>
                <p:cNvSpPr>
                  <a:spLocks noRot="1" noChangeAspect="1" noMove="1" noResize="1" noEditPoints="1" noAdjustHandles="1" noChangeArrowheads="1" noChangeShapeType="1" noTextEdit="1"/>
                </p:cNvSpPr>
                <p:nvPr/>
              </p:nvSpPr>
              <p:spPr>
                <a:xfrm>
                  <a:off x="8154771" y="4615900"/>
                  <a:ext cx="982192" cy="537198"/>
                </a:xfrm>
                <a:prstGeom prst="rect">
                  <a:avLst/>
                </a:prstGeom>
                <a:blipFill>
                  <a:blip r:embed="rId11"/>
                  <a:stretch>
                    <a:fillRect b="-561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9252155" y="4615900"/>
                  <a:ext cx="990528" cy="5371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1400" i="1" smtClean="0">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rPr>
                              <m:t>𝜀</m:t>
                            </m:r>
                          </m:e>
                          <m:sub>
                            <m:r>
                              <a:rPr lang="fr-FR" sz="1400" b="0" i="1" smtClean="0">
                                <a:effectLst>
                                  <a:outerShdw blurRad="38100" dist="38100" dir="2700000" algn="tl">
                                    <a:srgbClr val="000000">
                                      <a:alpha val="43137"/>
                                    </a:srgbClr>
                                  </a:outerShdw>
                                </a:effectLst>
                                <a:latin typeface="Cambria Math" panose="02040503050406030204" pitchFamily="18" charset="0"/>
                              </a:rPr>
                              <m:t>22</m:t>
                            </m:r>
                          </m:sub>
                        </m:sSub>
                        <m:r>
                          <a:rPr lang="fr-FR" sz="14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fr-FR" sz="1400" i="1">
                                <a:effectLst>
                                  <a:outerShdw blurRad="38100" dist="38100" dir="2700000" algn="tl">
                                    <a:srgbClr val="000000">
                                      <a:alpha val="43137"/>
                                    </a:srgbClr>
                                  </a:outerShdw>
                                </a:effectLst>
                                <a:latin typeface="Cambria Math" panose="02040503050406030204" pitchFamily="18" charset="0"/>
                              </a:rPr>
                            </m:ctrlPr>
                          </m:fPr>
                          <m:num>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1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num>
                          <m:den>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1400" b="0" i="1" smtClean="0">
                                    <a:effectLst>
                                      <a:outerShdw blurRad="38100" dist="38100" dir="2700000" algn="tl">
                                        <a:srgbClr val="000000">
                                          <a:alpha val="43137"/>
                                        </a:srgbClr>
                                      </a:outerShdw>
                                    </a:effectLst>
                                    <a:latin typeface="Cambria Math" panose="02040503050406030204" pitchFamily="18" charset="0"/>
                                  </a:rPr>
                                  <m:t>2</m:t>
                                </m:r>
                              </m:sub>
                            </m:sSub>
                          </m:den>
                        </m:f>
                      </m:oMath>
                    </m:oMathPara>
                  </a14:m>
                  <a:endParaRPr lang="fr-FR" sz="1400" dirty="0"/>
                </a:p>
              </p:txBody>
            </p:sp>
          </mc:Choice>
          <mc:Fallback xmlns="">
            <p:sp>
              <p:nvSpPr>
                <p:cNvPr id="19" name="Rectangle 18"/>
                <p:cNvSpPr>
                  <a:spLocks noRot="1" noChangeAspect="1" noMove="1" noResize="1" noEditPoints="1" noAdjustHandles="1" noChangeArrowheads="1" noChangeShapeType="1" noTextEdit="1"/>
                </p:cNvSpPr>
                <p:nvPr/>
              </p:nvSpPr>
              <p:spPr>
                <a:xfrm>
                  <a:off x="9252155" y="4615900"/>
                  <a:ext cx="990528" cy="537198"/>
                </a:xfrm>
                <a:prstGeom prst="rect">
                  <a:avLst/>
                </a:prstGeom>
                <a:blipFill>
                  <a:blip r:embed="rId12"/>
                  <a:stretch>
                    <a:fillRect b="-561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0349539" y="4614200"/>
                  <a:ext cx="986360" cy="5371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1400" i="1" smtClean="0">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rPr>
                              <m:t>𝜀</m:t>
                            </m:r>
                          </m:e>
                          <m:sub>
                            <m:r>
                              <a:rPr lang="fr-FR" sz="1400" b="0" i="1" smtClean="0">
                                <a:effectLst>
                                  <a:outerShdw blurRad="38100" dist="38100" dir="2700000" algn="tl">
                                    <a:srgbClr val="000000">
                                      <a:alpha val="43137"/>
                                    </a:srgbClr>
                                  </a:outerShdw>
                                </a:effectLst>
                                <a:latin typeface="Cambria Math" panose="02040503050406030204" pitchFamily="18" charset="0"/>
                              </a:rPr>
                              <m:t>33</m:t>
                            </m:r>
                          </m:sub>
                        </m:sSub>
                        <m:r>
                          <a:rPr lang="fr-FR" sz="14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fr-FR" sz="1400" i="1">
                                <a:effectLst>
                                  <a:outerShdw blurRad="38100" dist="38100" dir="2700000" algn="tl">
                                    <a:srgbClr val="000000">
                                      <a:alpha val="43137"/>
                                    </a:srgbClr>
                                  </a:outerShdw>
                                </a:effectLst>
                                <a:latin typeface="Cambria Math" panose="02040503050406030204" pitchFamily="18" charset="0"/>
                              </a:rPr>
                            </m:ctrlPr>
                          </m:fPr>
                          <m:num>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1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3</m:t>
                                </m:r>
                              </m:sub>
                            </m:sSub>
                          </m:num>
                          <m:den>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1400" b="0" i="1" smtClean="0">
                                    <a:effectLst>
                                      <a:outerShdw blurRad="38100" dist="38100" dir="2700000" algn="tl">
                                        <a:srgbClr val="000000">
                                          <a:alpha val="43137"/>
                                        </a:srgbClr>
                                      </a:outerShdw>
                                    </a:effectLst>
                                    <a:latin typeface="Cambria Math" panose="02040503050406030204" pitchFamily="18" charset="0"/>
                                  </a:rPr>
                                  <m:t>3</m:t>
                                </m:r>
                              </m:sub>
                            </m:sSub>
                          </m:den>
                        </m:f>
                      </m:oMath>
                    </m:oMathPara>
                  </a14:m>
                  <a:endParaRPr lang="fr-FR" sz="1400" dirty="0"/>
                </a:p>
              </p:txBody>
            </p:sp>
          </mc:Choice>
          <mc:Fallback xmlns="">
            <p:sp>
              <p:nvSpPr>
                <p:cNvPr id="21" name="Rectangle 20"/>
                <p:cNvSpPr>
                  <a:spLocks noRot="1" noChangeAspect="1" noMove="1" noResize="1" noEditPoints="1" noAdjustHandles="1" noChangeArrowheads="1" noChangeShapeType="1" noTextEdit="1"/>
                </p:cNvSpPr>
                <p:nvPr/>
              </p:nvSpPr>
              <p:spPr>
                <a:xfrm>
                  <a:off x="10349539" y="4614200"/>
                  <a:ext cx="986360" cy="537198"/>
                </a:xfrm>
                <a:prstGeom prst="rect">
                  <a:avLst/>
                </a:prstGeom>
                <a:blipFill>
                  <a:blip r:embed="rId13"/>
                  <a:stretch>
                    <a:fillRect b="-5682"/>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22" name="Rectangle 21"/>
              <p:cNvSpPr/>
              <p:nvPr/>
            </p:nvSpPr>
            <p:spPr>
              <a:xfrm>
                <a:off x="7277165" y="5242847"/>
                <a:ext cx="2297680" cy="5763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1400" i="1" smtClean="0">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rPr>
                            <m:t>𝜀</m:t>
                          </m:r>
                        </m:e>
                        <m:sub>
                          <m:r>
                            <a:rPr lang="fr-FR" sz="1400" i="1">
                              <a:effectLst>
                                <a:outerShdw blurRad="38100" dist="38100" dir="2700000" algn="tl">
                                  <a:srgbClr val="000000">
                                    <a:alpha val="43137"/>
                                  </a:srgbClr>
                                </a:outerShdw>
                              </a:effectLst>
                              <a:latin typeface="Cambria Math" panose="02040503050406030204" pitchFamily="18" charset="0"/>
                            </a:rPr>
                            <m:t>1</m:t>
                          </m:r>
                          <m:r>
                            <a:rPr lang="fr-FR" sz="1400" b="0" i="1" smtClean="0">
                              <a:effectLst>
                                <a:outerShdw blurRad="38100" dist="38100" dir="2700000" algn="tl">
                                  <a:srgbClr val="000000">
                                    <a:alpha val="43137"/>
                                  </a:srgbClr>
                                </a:outerShdw>
                              </a:effectLst>
                              <a:latin typeface="Cambria Math" panose="02040503050406030204" pitchFamily="18" charset="0"/>
                            </a:rPr>
                            <m:t>3</m:t>
                          </m:r>
                        </m:sub>
                      </m:sSub>
                      <m:r>
                        <a:rPr lang="fr-FR" sz="14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rPr>
                            <m:t>𝜀</m:t>
                          </m:r>
                        </m:e>
                        <m:sub>
                          <m:r>
                            <a:rPr lang="fr-FR" sz="1400" b="0" i="1" smtClean="0">
                              <a:effectLst>
                                <a:outerShdw blurRad="38100" dist="38100" dir="2700000" algn="tl">
                                  <a:srgbClr val="000000">
                                    <a:alpha val="43137"/>
                                  </a:srgbClr>
                                </a:outerShdw>
                              </a:effectLst>
                              <a:latin typeface="Cambria Math" panose="02040503050406030204" pitchFamily="18" charset="0"/>
                            </a:rPr>
                            <m:t>31</m:t>
                          </m:r>
                        </m:sub>
                      </m:sSub>
                      <m:r>
                        <a:rPr lang="fr-FR" sz="14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fr-FR" sz="1400" i="1" dirty="0">
                              <a:effectLst>
                                <a:outerShdw blurRad="38100" dist="38100" dir="2700000" algn="tl">
                                  <a:srgbClr val="000000">
                                    <a:alpha val="43137"/>
                                  </a:srgbClr>
                                </a:outerShdw>
                              </a:effectLst>
                              <a:latin typeface="Cambria Math" panose="02040503050406030204" pitchFamily="18" charset="0"/>
                            </a:rPr>
                          </m:ctrlPr>
                        </m:fPr>
                        <m:num>
                          <m:r>
                            <a:rPr lang="fr-FR" sz="1400" i="1" dirty="0">
                              <a:effectLst>
                                <a:outerShdw blurRad="38100" dist="38100" dir="2700000" algn="tl">
                                  <a:srgbClr val="000000">
                                    <a:alpha val="43137"/>
                                  </a:srgbClr>
                                </a:outerShdw>
                              </a:effectLst>
                              <a:latin typeface="Cambria Math" panose="02040503050406030204" pitchFamily="18" charset="0"/>
                            </a:rPr>
                            <m:t>1</m:t>
                          </m:r>
                        </m:num>
                        <m:den>
                          <m:r>
                            <a:rPr lang="fr-FR" sz="1400" i="1" dirty="0">
                              <a:effectLst>
                                <a:outerShdw blurRad="38100" dist="38100" dir="2700000" algn="tl">
                                  <a:srgbClr val="000000">
                                    <a:alpha val="43137"/>
                                  </a:srgbClr>
                                </a:outerShdw>
                              </a:effectLst>
                              <a:latin typeface="Cambria Math" panose="02040503050406030204" pitchFamily="18" charset="0"/>
                            </a:rPr>
                            <m:t>2</m:t>
                          </m:r>
                        </m:den>
                      </m:f>
                      <m:d>
                        <m:dPr>
                          <m:ctrlPr>
                            <a:rPr lang="fr-FR" sz="1400" i="1" dirty="0">
                              <a:effectLst>
                                <a:outerShdw blurRad="38100" dist="38100" dir="2700000" algn="tl">
                                  <a:srgbClr val="000000">
                                    <a:alpha val="43137"/>
                                  </a:srgbClr>
                                </a:outerShdw>
                              </a:effectLst>
                              <a:latin typeface="Cambria Math" panose="02040503050406030204" pitchFamily="18" charset="0"/>
                            </a:rPr>
                          </m:ctrlPr>
                        </m:dPr>
                        <m:e>
                          <m:f>
                            <m:fPr>
                              <m:ctrlPr>
                                <a:rPr lang="fr-FR" sz="1400" i="1">
                                  <a:effectLst>
                                    <a:outerShdw blurRad="38100" dist="38100" dir="2700000" algn="tl">
                                      <a:srgbClr val="000000">
                                        <a:alpha val="43137"/>
                                      </a:srgbClr>
                                    </a:outerShdw>
                                  </a:effectLst>
                                  <a:latin typeface="Cambria Math" panose="02040503050406030204" pitchFamily="18" charset="0"/>
                                </a:rPr>
                              </m:ctrlPr>
                            </m:fPr>
                            <m:num>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1400" b="0" i="1" smtClean="0">
                                      <a:effectLst>
                                        <a:outerShdw blurRad="38100" dist="38100" dir="2700000" algn="tl">
                                          <a:srgbClr val="000000">
                                            <a:alpha val="43137"/>
                                          </a:srgbClr>
                                        </a:outerShdw>
                                      </a:effectLst>
                                      <a:latin typeface="Cambria Math" panose="02040503050406030204" pitchFamily="18" charset="0"/>
                                    </a:rPr>
                                    <m:t>1</m:t>
                                  </m:r>
                                </m:sub>
                              </m:sSub>
                            </m:num>
                            <m:den>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1400" b="0" i="1" smtClean="0">
                                      <a:effectLst>
                                        <a:outerShdw blurRad="38100" dist="38100" dir="2700000" algn="tl">
                                          <a:srgbClr val="000000">
                                            <a:alpha val="43137"/>
                                          </a:srgbClr>
                                        </a:outerShdw>
                                      </a:effectLst>
                                      <a:latin typeface="Cambria Math" panose="02040503050406030204" pitchFamily="18" charset="0"/>
                                    </a:rPr>
                                    <m:t>3</m:t>
                                  </m:r>
                                </m:sub>
                              </m:sSub>
                            </m:den>
                          </m:f>
                          <m:r>
                            <a:rPr lang="fr-FR" sz="1400" i="1" dirty="0">
                              <a:effectLst>
                                <a:outerShdw blurRad="38100" dist="38100" dir="2700000" algn="tl">
                                  <a:srgbClr val="000000">
                                    <a:alpha val="43137"/>
                                  </a:srgbClr>
                                </a:outerShdw>
                              </a:effectLst>
                              <a:latin typeface="Cambria Math" panose="02040503050406030204" pitchFamily="18" charset="0"/>
                            </a:rPr>
                            <m:t>+</m:t>
                          </m:r>
                          <m:f>
                            <m:fPr>
                              <m:ctrlPr>
                                <a:rPr lang="fr-FR" sz="1400" i="1">
                                  <a:effectLst>
                                    <a:outerShdw blurRad="38100" dist="38100" dir="2700000" algn="tl">
                                      <a:srgbClr val="000000">
                                        <a:alpha val="43137"/>
                                      </a:srgbClr>
                                    </a:outerShdw>
                                  </a:effectLst>
                                  <a:latin typeface="Cambria Math" panose="02040503050406030204" pitchFamily="18" charset="0"/>
                                </a:rPr>
                              </m:ctrlPr>
                            </m:fPr>
                            <m:num>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1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3</m:t>
                                  </m:r>
                                </m:sub>
                              </m:sSub>
                            </m:num>
                            <m:den>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1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den>
                          </m:f>
                        </m:e>
                      </m:d>
                    </m:oMath>
                  </m:oMathPara>
                </a14:m>
                <a:endParaRPr lang="fr-FR" sz="1400" dirty="0"/>
              </a:p>
            </p:txBody>
          </p:sp>
        </mc:Choice>
        <mc:Fallback xmlns="">
          <p:sp>
            <p:nvSpPr>
              <p:cNvPr id="22" name="Rectangle 21"/>
              <p:cNvSpPr>
                <a:spLocks noRot="1" noChangeAspect="1" noMove="1" noResize="1" noEditPoints="1" noAdjustHandles="1" noChangeArrowheads="1" noChangeShapeType="1" noTextEdit="1"/>
              </p:cNvSpPr>
              <p:nvPr/>
            </p:nvSpPr>
            <p:spPr>
              <a:xfrm>
                <a:off x="7277165" y="5242847"/>
                <a:ext cx="2297680" cy="576376"/>
              </a:xfrm>
              <a:prstGeom prst="rect">
                <a:avLst/>
              </a:prstGeom>
              <a:blipFill>
                <a:blip r:embed="rId14"/>
                <a:stretch>
                  <a:fillRect b="-210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7277165" y="5711135"/>
                <a:ext cx="2297680" cy="5763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1400" i="1" smtClean="0">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rPr>
                            <m:t>𝜀</m:t>
                          </m:r>
                        </m:e>
                        <m:sub>
                          <m:r>
                            <a:rPr lang="fr-FR" sz="1400" b="0" i="1" smtClean="0">
                              <a:effectLst>
                                <a:outerShdw blurRad="38100" dist="38100" dir="2700000" algn="tl">
                                  <a:srgbClr val="000000">
                                    <a:alpha val="43137"/>
                                  </a:srgbClr>
                                </a:outerShdw>
                              </a:effectLst>
                              <a:latin typeface="Cambria Math" panose="02040503050406030204" pitchFamily="18" charset="0"/>
                            </a:rPr>
                            <m:t>23</m:t>
                          </m:r>
                        </m:sub>
                      </m:sSub>
                      <m:r>
                        <a:rPr lang="fr-FR" sz="14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rPr>
                            <m:t>𝜀</m:t>
                          </m:r>
                        </m:e>
                        <m:sub>
                          <m:r>
                            <a:rPr lang="fr-FR" sz="1400" b="0" i="1" smtClean="0">
                              <a:effectLst>
                                <a:outerShdw blurRad="38100" dist="38100" dir="2700000" algn="tl">
                                  <a:srgbClr val="000000">
                                    <a:alpha val="43137"/>
                                  </a:srgbClr>
                                </a:outerShdw>
                              </a:effectLst>
                              <a:latin typeface="Cambria Math" panose="02040503050406030204" pitchFamily="18" charset="0"/>
                            </a:rPr>
                            <m:t>32</m:t>
                          </m:r>
                        </m:sub>
                      </m:sSub>
                      <m:r>
                        <a:rPr lang="fr-FR" sz="140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fr-FR" sz="1400" i="1" dirty="0">
                              <a:effectLst>
                                <a:outerShdw blurRad="38100" dist="38100" dir="2700000" algn="tl">
                                  <a:srgbClr val="000000">
                                    <a:alpha val="43137"/>
                                  </a:srgbClr>
                                </a:outerShdw>
                              </a:effectLst>
                              <a:latin typeface="Cambria Math" panose="02040503050406030204" pitchFamily="18" charset="0"/>
                            </a:rPr>
                          </m:ctrlPr>
                        </m:fPr>
                        <m:num>
                          <m:r>
                            <a:rPr lang="fr-FR" sz="1400" i="1" dirty="0">
                              <a:effectLst>
                                <a:outerShdw blurRad="38100" dist="38100" dir="2700000" algn="tl">
                                  <a:srgbClr val="000000">
                                    <a:alpha val="43137"/>
                                  </a:srgbClr>
                                </a:outerShdw>
                              </a:effectLst>
                              <a:latin typeface="Cambria Math" panose="02040503050406030204" pitchFamily="18" charset="0"/>
                            </a:rPr>
                            <m:t>1</m:t>
                          </m:r>
                        </m:num>
                        <m:den>
                          <m:r>
                            <a:rPr lang="fr-FR" sz="1400" i="1" dirty="0">
                              <a:effectLst>
                                <a:outerShdw blurRad="38100" dist="38100" dir="2700000" algn="tl">
                                  <a:srgbClr val="000000">
                                    <a:alpha val="43137"/>
                                  </a:srgbClr>
                                </a:outerShdw>
                              </a:effectLst>
                              <a:latin typeface="Cambria Math" panose="02040503050406030204" pitchFamily="18" charset="0"/>
                            </a:rPr>
                            <m:t>2</m:t>
                          </m:r>
                        </m:den>
                      </m:f>
                      <m:d>
                        <m:dPr>
                          <m:ctrlPr>
                            <a:rPr lang="fr-FR" sz="1400" i="1" dirty="0">
                              <a:effectLst>
                                <a:outerShdw blurRad="38100" dist="38100" dir="2700000" algn="tl">
                                  <a:srgbClr val="000000">
                                    <a:alpha val="43137"/>
                                  </a:srgbClr>
                                </a:outerShdw>
                              </a:effectLst>
                              <a:latin typeface="Cambria Math" panose="02040503050406030204" pitchFamily="18" charset="0"/>
                            </a:rPr>
                          </m:ctrlPr>
                        </m:dPr>
                        <m:e>
                          <m:f>
                            <m:fPr>
                              <m:ctrlPr>
                                <a:rPr lang="fr-FR" sz="1400" i="1">
                                  <a:effectLst>
                                    <a:outerShdw blurRad="38100" dist="38100" dir="2700000" algn="tl">
                                      <a:srgbClr val="000000">
                                        <a:alpha val="43137"/>
                                      </a:srgbClr>
                                    </a:outerShdw>
                                  </a:effectLst>
                                  <a:latin typeface="Cambria Math" panose="02040503050406030204" pitchFamily="18" charset="0"/>
                                </a:rPr>
                              </m:ctrlPr>
                            </m:fPr>
                            <m:num>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1400" b="0" i="1" smtClean="0">
                                      <a:effectLst>
                                        <a:outerShdw blurRad="38100" dist="38100" dir="2700000" algn="tl">
                                          <a:srgbClr val="000000">
                                            <a:alpha val="43137"/>
                                          </a:srgbClr>
                                        </a:outerShdw>
                                      </a:effectLst>
                                      <a:latin typeface="Cambria Math" panose="02040503050406030204" pitchFamily="18" charset="0"/>
                                    </a:rPr>
                                    <m:t>2</m:t>
                                  </m:r>
                                </m:sub>
                              </m:sSub>
                            </m:num>
                            <m:den>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1400" b="0" i="1" smtClean="0">
                                      <a:effectLst>
                                        <a:outerShdw blurRad="38100" dist="38100" dir="2700000" algn="tl">
                                          <a:srgbClr val="000000">
                                            <a:alpha val="43137"/>
                                          </a:srgbClr>
                                        </a:outerShdw>
                                      </a:effectLst>
                                      <a:latin typeface="Cambria Math" panose="02040503050406030204" pitchFamily="18" charset="0"/>
                                    </a:rPr>
                                    <m:t>3</m:t>
                                  </m:r>
                                </m:sub>
                              </m:sSub>
                            </m:den>
                          </m:f>
                          <m:r>
                            <a:rPr lang="fr-FR" sz="1400" i="1" dirty="0">
                              <a:effectLst>
                                <a:outerShdw blurRad="38100" dist="38100" dir="2700000" algn="tl">
                                  <a:srgbClr val="000000">
                                    <a:alpha val="43137"/>
                                  </a:srgbClr>
                                </a:outerShdw>
                              </a:effectLst>
                              <a:latin typeface="Cambria Math" panose="02040503050406030204" pitchFamily="18" charset="0"/>
                            </a:rPr>
                            <m:t>+</m:t>
                          </m:r>
                          <m:f>
                            <m:fPr>
                              <m:ctrlPr>
                                <a:rPr lang="fr-FR" sz="1400" i="1">
                                  <a:effectLst>
                                    <a:outerShdw blurRad="38100" dist="38100" dir="2700000" algn="tl">
                                      <a:srgbClr val="000000">
                                        <a:alpha val="43137"/>
                                      </a:srgbClr>
                                    </a:outerShdw>
                                  </a:effectLst>
                                  <a:latin typeface="Cambria Math" panose="02040503050406030204" pitchFamily="18" charset="0"/>
                                </a:rPr>
                              </m:ctrlPr>
                            </m:fPr>
                            <m:num>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1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3</m:t>
                                  </m:r>
                                </m:sub>
                              </m:sSub>
                            </m:num>
                            <m:den>
                              <m:sSub>
                                <m:sSubPr>
                                  <m:ctrlPr>
                                    <a:rPr lang="fr-FR" sz="1400" i="1">
                                      <a:effectLst>
                                        <a:outerShdw blurRad="38100" dist="38100" dir="2700000" algn="tl">
                                          <a:srgbClr val="000000">
                                            <a:alpha val="43137"/>
                                          </a:srgbClr>
                                        </a:outerShdw>
                                      </a:effectLst>
                                      <a:latin typeface="Cambria Math" panose="02040503050406030204" pitchFamily="18" charset="0"/>
                                    </a:rPr>
                                  </m:ctrlPr>
                                </m:sSubPr>
                                <m:e>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1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1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den>
                          </m:f>
                        </m:e>
                      </m:d>
                    </m:oMath>
                  </m:oMathPara>
                </a14:m>
                <a:endParaRPr lang="fr-FR" sz="1400" dirty="0"/>
              </a:p>
            </p:txBody>
          </p:sp>
        </mc:Choice>
        <mc:Fallback xmlns="">
          <p:sp>
            <p:nvSpPr>
              <p:cNvPr id="23" name="Rectangle 22"/>
              <p:cNvSpPr>
                <a:spLocks noRot="1" noChangeAspect="1" noMove="1" noResize="1" noEditPoints="1" noAdjustHandles="1" noChangeArrowheads="1" noChangeShapeType="1" noTextEdit="1"/>
              </p:cNvSpPr>
              <p:nvPr/>
            </p:nvSpPr>
            <p:spPr>
              <a:xfrm>
                <a:off x="7277165" y="5711135"/>
                <a:ext cx="2297680" cy="576376"/>
              </a:xfrm>
              <a:prstGeom prst="rect">
                <a:avLst/>
              </a:prstGeom>
              <a:blipFill>
                <a:blip r:embed="rId15"/>
                <a:stretch>
                  <a:fillRect b="-2128"/>
                </a:stretch>
              </a:blipFill>
            </p:spPr>
            <p:txBody>
              <a:bodyPr/>
              <a:lstStyle/>
              <a:p>
                <a:r>
                  <a:rPr lang="fr-FR">
                    <a:noFill/>
                  </a:rPr>
                  <a:t> </a:t>
                </a:r>
              </a:p>
            </p:txBody>
          </p:sp>
        </mc:Fallback>
      </mc:AlternateContent>
      <p:sp>
        <p:nvSpPr>
          <p:cNvPr id="8" name="Rectangle à coins arrondis 7"/>
          <p:cNvSpPr/>
          <p:nvPr/>
        </p:nvSpPr>
        <p:spPr>
          <a:xfrm>
            <a:off x="7277164" y="4087599"/>
            <a:ext cx="3187177" cy="2199911"/>
          </a:xfrm>
          <a:prstGeom prst="roundRect">
            <a:avLst>
              <a:gd name="adj" fmla="val 207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05142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607189"/>
            <a:ext cx="553998" cy="4866397"/>
          </a:xfrm>
          <a:prstGeom prst="rect">
            <a:avLst/>
          </a:prstGeom>
        </p:spPr>
        <p:txBody>
          <a:bodyPr vert="vert270" wrap="none">
            <a:spAutoFit/>
          </a:bodyPr>
          <a:lstStyle/>
          <a:p>
            <a:r>
              <a:rPr lang="fr-FR" sz="2400" b="1" u="sng" dirty="0" smtClean="0">
                <a:solidFill>
                  <a:schemeClr val="bg1"/>
                </a:solidFill>
                <a:effectLst>
                  <a:outerShdw blurRad="38100" dist="38100" dir="2700000" algn="tl">
                    <a:srgbClr val="000000">
                      <a:alpha val="43137"/>
                    </a:srgbClr>
                  </a:outerShdw>
                </a:effectLst>
              </a:rPr>
              <a:t>Variation de longueur (infinitésimale)</a:t>
            </a:r>
            <a:endParaRPr lang="fr-FR" sz="2400" b="1" u="sng" dirty="0">
              <a:solidFill>
                <a:schemeClr val="bg1"/>
              </a:solidFill>
              <a:effectLst>
                <a:outerShdw blurRad="38100" dist="38100" dir="2700000" algn="tl">
                  <a:srgbClr val="000000">
                    <a:alpha val="43137"/>
                  </a:srgbClr>
                </a:outerShdw>
              </a:effectLst>
            </a:endParaRPr>
          </a:p>
        </p:txBody>
      </p:sp>
      <p:sp>
        <p:nvSpPr>
          <p:cNvPr id="10" name="Rectangle à coins arrondis 9"/>
          <p:cNvSpPr/>
          <p:nvPr/>
        </p:nvSpPr>
        <p:spPr>
          <a:xfrm>
            <a:off x="985002" y="218277"/>
            <a:ext cx="10810568" cy="6126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mc:Choice xmlns:a14="http://schemas.microsoft.com/office/drawing/2010/main" Requires="a14">
          <p:sp>
            <p:nvSpPr>
              <p:cNvPr id="5" name="ZoneTexte 4"/>
              <p:cNvSpPr txBox="1"/>
              <p:nvPr/>
            </p:nvSpPr>
            <p:spPr>
              <a:xfrm>
                <a:off x="6839708" y="798279"/>
                <a:ext cx="3539239" cy="6178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smtClean="0">
                              <a:latin typeface="Cambria Math" panose="02040503050406030204" pitchFamily="18" charset="0"/>
                            </a:rPr>
                          </m:ctrlPr>
                        </m:dPr>
                        <m:e>
                          <m:m>
                            <m:mPr>
                              <m:mcs>
                                <m:mc>
                                  <m:mcPr>
                                    <m:count m:val="1"/>
                                    <m:mcJc m:val="center"/>
                                  </m:mcPr>
                                </m:mc>
                              </m:mcs>
                              <m:ctrlPr>
                                <a:rPr lang="fr-FR" i="1" smtClean="0">
                                  <a:latin typeface="Cambria Math" panose="02040503050406030204" pitchFamily="18" charset="0"/>
                                </a:rPr>
                              </m:ctrlPr>
                            </m:mPr>
                            <m:mr>
                              <m:e>
                                <m:r>
                                  <m:rPr>
                                    <m:nor/>
                                  </m:rPr>
                                  <a:rPr lang="el-GR" i="1" dirty="0">
                                    <a:effectLst>
                                      <a:outerShdw blurRad="38100" dist="38100" dir="2700000" algn="tl">
                                        <a:srgbClr val="000000">
                                          <a:alpha val="43137"/>
                                        </a:srgbClr>
                                      </a:outerShdw>
                                    </a:effectLst>
                                    <a:latin typeface="Cambria Math" panose="02040503050406030204" pitchFamily="18" charset="0"/>
                                  </a:rPr>
                                  <m:t>λ</m:t>
                                </m:r>
                                <m:r>
                                  <a:rPr lang="fr-FR" b="0" i="1" dirty="0" smtClean="0">
                                    <a:effectLst>
                                      <a:outerShdw blurRad="38100" dist="38100" dir="2700000" algn="tl">
                                        <a:srgbClr val="000000">
                                          <a:alpha val="43137"/>
                                        </a:srgbClr>
                                      </a:outerShdw>
                                    </a:effectLst>
                                    <a:latin typeface="Cambria Math" panose="02040503050406030204" pitchFamily="18" charset="0"/>
                                  </a:rPr>
                                  <m:t>= </m:t>
                                </m:r>
                                <m:rad>
                                  <m:radPr>
                                    <m:degHide m:val="on"/>
                                    <m:ctrlPr>
                                      <a:rPr lang="fr-FR" b="0" i="1" dirty="0" smtClean="0">
                                        <a:effectLst>
                                          <a:outerShdw blurRad="38100" dist="38100" dir="2700000" algn="tl">
                                            <a:srgbClr val="000000">
                                              <a:alpha val="43137"/>
                                            </a:srgbClr>
                                          </a:outerShdw>
                                        </a:effectLst>
                                        <a:latin typeface="Cambria Math" panose="02040503050406030204" pitchFamily="18" charset="0"/>
                                      </a:rPr>
                                    </m:ctrlPr>
                                  </m:radPr>
                                  <m:deg/>
                                  <m:e>
                                    <m:r>
                                      <a:rPr lang="fr-FR" b="0" i="1" dirty="0" smtClean="0">
                                        <a:effectLst>
                                          <a:outerShdw blurRad="38100" dist="38100" dir="2700000" algn="tl">
                                            <a:srgbClr val="000000">
                                              <a:alpha val="43137"/>
                                            </a:srgbClr>
                                          </a:outerShdw>
                                        </a:effectLst>
                                        <a:latin typeface="Cambria Math" panose="02040503050406030204" pitchFamily="18" charset="0"/>
                                      </a:rPr>
                                      <m:t>1</m:t>
                                    </m:r>
                                    <m:r>
                                      <a:rPr lang="fr-FR" b="0" i="1" dirty="0" smtClean="0">
                                        <a:effectLst>
                                          <a:outerShdw blurRad="38100" dist="38100" dir="2700000" algn="tl">
                                            <a:srgbClr val="000000">
                                              <a:alpha val="43137"/>
                                            </a:srgbClr>
                                          </a:outerShdw>
                                        </a:effectLst>
                                        <a:latin typeface="Cambria Math" panose="02040503050406030204" pitchFamily="18" charset="0"/>
                                      </a:rPr>
                                      <m:t>+</m:t>
                                    </m:r>
                                    <m:r>
                                      <m:rPr>
                                        <m:nor/>
                                      </m:rPr>
                                      <a:rPr lang="fr-FR" i="1" dirty="0">
                                        <a:effectLst>
                                          <a:outerShdw blurRad="38100" dist="38100" dir="2700000" algn="tl">
                                            <a:srgbClr val="000000">
                                              <a:alpha val="43137"/>
                                            </a:srgbClr>
                                          </a:outerShdw>
                                        </a:effectLst>
                                        <a:latin typeface="Cambria Math" panose="02040503050406030204" pitchFamily="18" charset="0"/>
                                      </a:rPr>
                                      <m:t>2 </m:t>
                                    </m:r>
                                    <m:r>
                                      <m:rPr>
                                        <m:nor/>
                                      </m:rPr>
                                      <a:rPr lang="fr-FR" i="1" dirty="0">
                                        <a:effectLst>
                                          <a:outerShdw blurRad="38100" dist="38100" dir="2700000" algn="tl">
                                            <a:srgbClr val="000000">
                                              <a:alpha val="43137"/>
                                            </a:srgbClr>
                                          </a:outerShdw>
                                        </a:effectLst>
                                        <a:latin typeface="Cambria Math" panose="02040503050406030204" pitchFamily="18" charset="0"/>
                                      </a:rPr>
                                      <m:t>T</m:t>
                                    </m:r>
                                    <m:r>
                                      <m:rPr>
                                        <m:nor/>
                                      </m:rPr>
                                      <a:rPr lang="fr-FR" i="1" dirty="0">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𝑬</m:t>
                                    </m:r>
                                    <m:r>
                                      <a:rPr lang="fr-FR" i="1">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𝑇</m:t>
                                    </m:r>
                                  </m:e>
                                </m:rad>
                              </m:e>
                            </m:mr>
                            <m:mr>
                              <m:e>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𝑇</m:t>
                                    </m:r>
                                  </m:sub>
                                </m:sSub>
                                <m:r>
                                  <a:rPr lang="fr-FR" b="0" i="1" smtClean="0">
                                    <a:effectLst>
                                      <a:outerShdw blurRad="38100" dist="38100" dir="2700000" algn="tl">
                                        <a:srgbClr val="000000">
                                          <a:alpha val="43137"/>
                                        </a:srgbClr>
                                      </a:outerShdw>
                                    </a:effectLst>
                                    <a:latin typeface="Cambria Math" panose="02040503050406030204" pitchFamily="18" charset="0"/>
                                  </a:rPr>
                                  <m:t>=</m:t>
                                </m:r>
                                <m:r>
                                  <m:rPr>
                                    <m:nor/>
                                  </m:rPr>
                                  <a:rPr lang="el-GR" i="1" dirty="0">
                                    <a:effectLst>
                                      <a:outerShdw blurRad="38100" dist="38100" dir="2700000" algn="tl">
                                        <a:srgbClr val="000000">
                                          <a:alpha val="43137"/>
                                        </a:srgbClr>
                                      </a:outerShdw>
                                    </a:effectLst>
                                    <a:latin typeface="Cambria Math" panose="02040503050406030204" pitchFamily="18" charset="0"/>
                                  </a:rPr>
                                  <m:t>λ</m:t>
                                </m:r>
                                <m:r>
                                  <a:rPr lang="fr-FR" b="0" i="1" dirty="0" smtClean="0">
                                    <a:effectLst>
                                      <a:outerShdw blurRad="38100" dist="38100" dir="2700000" algn="tl">
                                        <a:srgbClr val="000000">
                                          <a:alpha val="43137"/>
                                        </a:srgbClr>
                                      </a:outerShdw>
                                    </a:effectLst>
                                    <a:latin typeface="Cambria Math" panose="02040503050406030204" pitchFamily="18" charset="0"/>
                                  </a:rPr>
                                  <m:t>−</m:t>
                                </m:r>
                                <m:r>
                                  <a:rPr lang="fr-FR" b="0" i="1" dirty="0" smtClean="0">
                                    <a:effectLst>
                                      <a:outerShdw blurRad="38100" dist="38100" dir="2700000" algn="tl">
                                        <a:srgbClr val="000000">
                                          <a:alpha val="43137"/>
                                        </a:srgbClr>
                                      </a:outerShdw>
                                    </a:effectLst>
                                    <a:latin typeface="Cambria Math" panose="02040503050406030204" pitchFamily="18" charset="0"/>
                                  </a:rPr>
                                  <m:t>1</m:t>
                                </m:r>
                                <m:r>
                                  <a:rPr lang="fr-FR" b="0" i="1" dirty="0" smtClean="0">
                                    <a:effectLst>
                                      <a:outerShdw blurRad="38100" dist="38100" dir="2700000" algn="tl">
                                        <a:srgbClr val="000000">
                                          <a:alpha val="43137"/>
                                        </a:srgbClr>
                                      </a:outerShdw>
                                    </a:effectLst>
                                    <a:latin typeface="Cambria Math" panose="02040503050406030204" pitchFamily="18" charset="0"/>
                                  </a:rPr>
                                  <m:t>=</m:t>
                                </m:r>
                                <m:rad>
                                  <m:radPr>
                                    <m:degHide m:val="on"/>
                                    <m:ctrlPr>
                                      <a:rPr lang="fr-FR" i="1" dirty="0">
                                        <a:effectLst>
                                          <a:outerShdw blurRad="38100" dist="38100" dir="2700000" algn="tl">
                                            <a:srgbClr val="000000">
                                              <a:alpha val="43137"/>
                                            </a:srgbClr>
                                          </a:outerShdw>
                                        </a:effectLst>
                                        <a:latin typeface="Cambria Math" panose="02040503050406030204" pitchFamily="18" charset="0"/>
                                      </a:rPr>
                                    </m:ctrlPr>
                                  </m:radPr>
                                  <m:deg/>
                                  <m:e>
                                    <m:r>
                                      <a:rPr lang="fr-FR" i="1" dirty="0">
                                        <a:effectLst>
                                          <a:outerShdw blurRad="38100" dist="38100" dir="2700000" algn="tl">
                                            <a:srgbClr val="000000">
                                              <a:alpha val="43137"/>
                                            </a:srgbClr>
                                          </a:outerShdw>
                                        </a:effectLst>
                                        <a:latin typeface="Cambria Math" panose="02040503050406030204" pitchFamily="18" charset="0"/>
                                      </a:rPr>
                                      <m:t>1</m:t>
                                    </m:r>
                                    <m:r>
                                      <a:rPr lang="fr-FR" i="1" dirty="0">
                                        <a:effectLst>
                                          <a:outerShdw blurRad="38100" dist="38100" dir="2700000" algn="tl">
                                            <a:srgbClr val="000000">
                                              <a:alpha val="43137"/>
                                            </a:srgbClr>
                                          </a:outerShdw>
                                        </a:effectLst>
                                        <a:latin typeface="Cambria Math" panose="02040503050406030204" pitchFamily="18" charset="0"/>
                                      </a:rPr>
                                      <m:t>+</m:t>
                                    </m:r>
                                    <m:r>
                                      <m:rPr>
                                        <m:nor/>
                                      </m:rPr>
                                      <a:rPr lang="fr-FR" i="1" dirty="0">
                                        <a:effectLst>
                                          <a:outerShdw blurRad="38100" dist="38100" dir="2700000" algn="tl">
                                            <a:srgbClr val="000000">
                                              <a:alpha val="43137"/>
                                            </a:srgbClr>
                                          </a:outerShdw>
                                        </a:effectLst>
                                        <a:latin typeface="Cambria Math" panose="02040503050406030204" pitchFamily="18" charset="0"/>
                                      </a:rPr>
                                      <m:t>2 </m:t>
                                    </m:r>
                                    <m:r>
                                      <m:rPr>
                                        <m:nor/>
                                      </m:rPr>
                                      <a:rPr lang="fr-FR" i="1" dirty="0">
                                        <a:effectLst>
                                          <a:outerShdw blurRad="38100" dist="38100" dir="2700000" algn="tl">
                                            <a:srgbClr val="000000">
                                              <a:alpha val="43137"/>
                                            </a:srgbClr>
                                          </a:outerShdw>
                                        </a:effectLst>
                                        <a:latin typeface="Cambria Math" panose="02040503050406030204" pitchFamily="18" charset="0"/>
                                      </a:rPr>
                                      <m:t>T</m:t>
                                    </m:r>
                                    <m:r>
                                      <m:rPr>
                                        <m:nor/>
                                      </m:rPr>
                                      <a:rPr lang="fr-FR" i="1" dirty="0">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𝑬</m:t>
                                    </m:r>
                                    <m:r>
                                      <a:rPr lang="fr-FR" i="1">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𝑇</m:t>
                                    </m:r>
                                  </m:e>
                                </m:rad>
                                <m:r>
                                  <a:rPr lang="fr-FR" b="0" i="1" smtClean="0">
                                    <a:effectLst>
                                      <a:outerShdw blurRad="38100" dist="38100" dir="2700000" algn="tl">
                                        <a:srgbClr val="000000">
                                          <a:alpha val="43137"/>
                                        </a:srgbClr>
                                      </a:outerShdw>
                                    </a:effectLst>
                                    <a:latin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1</m:t>
                                </m:r>
                              </m:e>
                            </m:mr>
                          </m:m>
                        </m:e>
                      </m:d>
                    </m:oMath>
                  </m:oMathPara>
                </a14:m>
                <a:endParaRPr lang="fr-FR" dirty="0"/>
              </a:p>
            </p:txBody>
          </p:sp>
        </mc:Choice>
        <mc:Fallback>
          <p:sp>
            <p:nvSpPr>
              <p:cNvPr id="5" name="ZoneTexte 4"/>
              <p:cNvSpPr txBox="1">
                <a:spLocks noRot="1" noChangeAspect="1" noMove="1" noResize="1" noEditPoints="1" noAdjustHandles="1" noChangeArrowheads="1" noChangeShapeType="1" noTextEdit="1"/>
              </p:cNvSpPr>
              <p:nvPr/>
            </p:nvSpPr>
            <p:spPr>
              <a:xfrm>
                <a:off x="6839708" y="798279"/>
                <a:ext cx="3539239" cy="617861"/>
              </a:xfrm>
              <a:prstGeom prst="rect">
                <a:avLst/>
              </a:prstGeom>
              <a:blipFill>
                <a:blip r:embed="rId3"/>
                <a:stretch>
                  <a:fillRect b="-8911"/>
                </a:stretch>
              </a:blipFill>
            </p:spPr>
            <p:txBody>
              <a:bodyPr/>
              <a:lstStyle/>
              <a:p>
                <a:r>
                  <a:rPr lang="fr-FR">
                    <a:noFill/>
                  </a:rPr>
                  <a:t> </a:t>
                </a:r>
              </a:p>
            </p:txBody>
          </p:sp>
        </mc:Fallback>
      </mc:AlternateContent>
      <p:sp>
        <p:nvSpPr>
          <p:cNvPr id="3" name="ZoneTexte 2"/>
          <p:cNvSpPr txBox="1"/>
          <p:nvPr/>
        </p:nvSpPr>
        <p:spPr>
          <a:xfrm>
            <a:off x="1397755" y="784045"/>
            <a:ext cx="5029200" cy="646331"/>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Rappelons que la variation de longueur dans le cas générale est définie par les expressions suivantes: </a:t>
            </a:r>
          </a:p>
        </p:txBody>
      </p:sp>
      <mc:AlternateContent xmlns:mc="http://schemas.openxmlformats.org/markup-compatibility/2006">
        <mc:Choice xmlns:a14="http://schemas.microsoft.com/office/drawing/2010/main" Requires="a14">
          <p:sp>
            <p:nvSpPr>
              <p:cNvPr id="6" name="ZoneTexte 5"/>
              <p:cNvSpPr txBox="1"/>
              <p:nvPr/>
            </p:nvSpPr>
            <p:spPr>
              <a:xfrm>
                <a:off x="1397755" y="1893534"/>
                <a:ext cx="9737277" cy="1231106"/>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Appliquant l’hypothèse des </a:t>
                </a:r>
                <a:r>
                  <a:rPr lang="fr-FR" dirty="0">
                    <a:effectLst>
                      <a:outerShdw blurRad="38100" dist="38100" dir="2700000" algn="tl">
                        <a:srgbClr val="000000">
                          <a:alpha val="43137"/>
                        </a:srgbClr>
                      </a:outerShdw>
                    </a:effectLst>
                  </a:rPr>
                  <a:t>petits </a:t>
                </a:r>
                <a:r>
                  <a:rPr lang="fr-FR" dirty="0" smtClean="0">
                    <a:effectLst>
                      <a:outerShdw blurRad="38100" dist="38100" dir="2700000" algn="tl">
                        <a:srgbClr val="000000">
                          <a:alpha val="43137"/>
                        </a:srgbClr>
                      </a:outerShdw>
                    </a:effectLst>
                  </a:rPr>
                  <a:t>déplacements, </a:t>
                </a:r>
                <a:r>
                  <a:rPr lang="fr-FR" dirty="0">
                    <a:effectLst>
                      <a:outerShdw blurRad="38100" dist="38100" dir="2700000" algn="tl">
                        <a:srgbClr val="000000">
                          <a:alpha val="43137"/>
                        </a:srgbClr>
                      </a:outerShdw>
                    </a:effectLst>
                  </a:rPr>
                  <a:t>il est a noter que le tenseur </a:t>
                </a:r>
                <a:r>
                  <a:rPr lang="fr-FR" dirty="0" smtClean="0">
                    <a:effectLst>
                      <a:outerShdw blurRad="38100" dist="38100" dir="2700000" algn="tl">
                        <a:srgbClr val="000000">
                          <a:alpha val="43137"/>
                        </a:srgbClr>
                      </a:outerShdw>
                    </a:effectLst>
                  </a:rPr>
                  <a:t>(</a:t>
                </a:r>
                <a:r>
                  <a:rPr lang="fr-FR" sz="2000" i="1" dirty="0">
                    <a:effectLst>
                      <a:outerShdw blurRad="38100" dist="38100" dir="2700000" algn="tl">
                        <a:srgbClr val="000000">
                          <a:alpha val="43137"/>
                        </a:srgbClr>
                      </a:outerShdw>
                    </a:effectLst>
                    <a:latin typeface="Cambria Math" panose="02040503050406030204" pitchFamily="18" charset="0"/>
                  </a:rPr>
                  <a:t>E</a:t>
                </a:r>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devient </a:t>
                </a:r>
                <a14:m>
                  <m:oMath xmlns:m="http://schemas.openxmlformats.org/officeDocument/2006/math">
                    <m:r>
                      <a:rPr lang="fr-FR" sz="2000" i="1">
                        <a:effectLst>
                          <a:outerShdw blurRad="38100" dist="38100" dir="2700000" algn="tl">
                            <a:srgbClr val="000000">
                              <a:alpha val="43137"/>
                            </a:srgbClr>
                          </a:outerShdw>
                        </a:effectLst>
                        <a:latin typeface="Cambria Math" panose="02040503050406030204" pitchFamily="18" charset="0"/>
                      </a:rPr>
                      <m:t>(</m:t>
                    </m:r>
                    <m:r>
                      <a:rPr lang="fr-FR" sz="2000" i="1">
                        <a:effectLst>
                          <a:outerShdw blurRad="38100" dist="38100" dir="2700000" algn="tl">
                            <a:srgbClr val="000000">
                              <a:alpha val="43137"/>
                            </a:srgbClr>
                          </a:outerShdw>
                        </a:effectLst>
                        <a:latin typeface="Cambria Math" panose="02040503050406030204" pitchFamily="18" charset="0"/>
                      </a:rPr>
                      <m:t>𝜀</m:t>
                    </m:r>
                  </m:oMath>
                </a14:m>
                <a:r>
                  <a:rPr lang="fr-FR" dirty="0" smtClean="0">
                    <a:effectLst>
                      <a:outerShdw blurRad="38100" dist="38100" dir="2700000" algn="tl">
                        <a:srgbClr val="000000">
                          <a:alpha val="43137"/>
                        </a:srgbClr>
                      </a:outerShdw>
                    </a:effectLst>
                  </a:rPr>
                  <a:t>)</a:t>
                </a:r>
                <a:r>
                  <a:rPr lang="fr-FR" dirty="0">
                    <a:effectLst>
                      <a:outerShdw blurRad="38100" dist="38100" dir="2700000" algn="tl">
                        <a:srgbClr val="000000">
                          <a:alpha val="43137"/>
                        </a:srgbClr>
                      </a:outerShdw>
                    </a:effectLst>
                  </a:rPr>
                  <a:t> ce qu’est défini comme le tenseur de déformations infinitésimales.  </a:t>
                </a:r>
                <a:r>
                  <a:rPr lang="fr-FR" dirty="0" smtClean="0">
                    <a:effectLst>
                      <a:outerShdw blurRad="38100" dist="38100" dir="2700000" algn="tl">
                        <a:srgbClr val="000000">
                          <a:alpha val="43137"/>
                        </a:srgbClr>
                      </a:outerShdw>
                    </a:effectLst>
                  </a:rPr>
                  <a:t>En utilisant le développement en séries de Taylor et considérant le terme  (</a:t>
                </a:r>
                <a14:m>
                  <m:oMath xmlns:m="http://schemas.openxmlformats.org/officeDocument/2006/math">
                    <m:r>
                      <m:rPr>
                        <m:nor/>
                      </m:rPr>
                      <a:rPr lang="fr-FR" i="1" dirty="0">
                        <a:effectLst>
                          <a:outerShdw blurRad="38100" dist="38100" dir="2700000" algn="tl">
                            <a:srgbClr val="000000">
                              <a:alpha val="43137"/>
                            </a:srgbClr>
                          </a:outerShdw>
                        </a:effectLst>
                        <a:latin typeface="Cambria Math" panose="02040503050406030204" pitchFamily="18" charset="0"/>
                      </a:rPr>
                      <m:t>2 </m:t>
                    </m:r>
                    <m:r>
                      <m:rPr>
                        <m:nor/>
                      </m:rPr>
                      <a:rPr lang="fr-FR" i="1" dirty="0">
                        <a:effectLst>
                          <a:outerShdw blurRad="38100" dist="38100" dir="2700000" algn="tl">
                            <a:srgbClr val="000000">
                              <a:alpha val="43137"/>
                            </a:srgbClr>
                          </a:outerShdw>
                        </a:effectLst>
                        <a:latin typeface="Cambria Math" panose="02040503050406030204" pitchFamily="18" charset="0"/>
                      </a:rPr>
                      <m:t>T</m:t>
                    </m:r>
                    <m:r>
                      <m:rPr>
                        <m:nor/>
                      </m:rPr>
                      <a:rPr lang="fr-FR" i="1" dirty="0">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𝑬</m:t>
                    </m:r>
                    <m:r>
                      <a:rPr lang="fr-FR" i="1">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𝑇</m:t>
                    </m:r>
                  </m:oMath>
                </a14:m>
                <a:r>
                  <a:rPr lang="fr-FR" dirty="0" smtClean="0">
                    <a:effectLst>
                      <a:outerShdw blurRad="38100" dist="38100" dir="2700000" algn="tl">
                        <a:srgbClr val="000000">
                          <a:alpha val="43137"/>
                        </a:srgbClr>
                      </a:outerShdw>
                    </a:effectLst>
                  </a:rPr>
                  <a:t>) comme la variable (</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rPr>
                      <m:t>𝑥</m:t>
                    </m:r>
                  </m:oMath>
                </a14:m>
                <a:r>
                  <a:rPr lang="fr-FR" dirty="0" smtClean="0">
                    <a:effectLst>
                      <a:outerShdw blurRad="38100" dist="38100" dir="2700000" algn="tl">
                        <a:srgbClr val="000000">
                          <a:alpha val="43137"/>
                        </a:srgbClr>
                      </a:outerShdw>
                    </a:effectLst>
                  </a:rPr>
                  <a:t>), les expressions de la variation de longueur deviennent :</a:t>
                </a:r>
                <a:endParaRPr lang="fr-FR" dirty="0">
                  <a:effectLst>
                    <a:outerShdw blurRad="38100" dist="38100" dir="2700000" algn="tl">
                      <a:srgbClr val="000000">
                        <a:alpha val="43137"/>
                      </a:srgbClr>
                    </a:outerShdw>
                  </a:effectLst>
                </a:endParaRPr>
              </a:p>
            </p:txBody>
          </p:sp>
        </mc:Choice>
        <mc:Fallback>
          <p:sp>
            <p:nvSpPr>
              <p:cNvPr id="6" name="ZoneTexte 5"/>
              <p:cNvSpPr txBox="1">
                <a:spLocks noRot="1" noChangeAspect="1" noMove="1" noResize="1" noEditPoints="1" noAdjustHandles="1" noChangeArrowheads="1" noChangeShapeType="1" noTextEdit="1"/>
              </p:cNvSpPr>
              <p:nvPr/>
            </p:nvSpPr>
            <p:spPr>
              <a:xfrm>
                <a:off x="1397755" y="1893534"/>
                <a:ext cx="9737277" cy="1231106"/>
              </a:xfrm>
              <a:prstGeom prst="rect">
                <a:avLst/>
              </a:prstGeom>
              <a:blipFill>
                <a:blip r:embed="rId4"/>
                <a:stretch>
                  <a:fillRect l="-563" t="-3960" r="-751" b="-891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725555" y="3388019"/>
                <a:ext cx="6113533"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l-GR" sz="2000" i="1" dirty="0" smtClean="0">
                          <a:effectLst>
                            <a:outerShdw blurRad="38100" dist="38100" dir="2700000" algn="tl">
                              <a:srgbClr val="000000">
                                <a:alpha val="43137"/>
                              </a:srgbClr>
                            </a:outerShdw>
                          </a:effectLst>
                          <a:latin typeface="Cambria Math" panose="02040503050406030204" pitchFamily="18" charset="0"/>
                        </a:rPr>
                        <m:t>λ</m:t>
                      </m:r>
                      <m:r>
                        <a:rPr lang="fr-FR" sz="2000" i="1" dirty="0">
                          <a:effectLst>
                            <a:outerShdw blurRad="38100" dist="38100" dir="2700000" algn="tl">
                              <a:srgbClr val="000000">
                                <a:alpha val="43137"/>
                              </a:srgbClr>
                            </a:outerShdw>
                          </a:effectLst>
                          <a:latin typeface="Cambria Math" panose="02040503050406030204" pitchFamily="18" charset="0"/>
                        </a:rPr>
                        <m:t>= </m:t>
                      </m:r>
                      <m:rad>
                        <m:radPr>
                          <m:degHide m:val="on"/>
                          <m:ctrlPr>
                            <a:rPr lang="fr-FR" sz="2000" i="1" dirty="0">
                              <a:effectLst>
                                <a:outerShdw blurRad="38100" dist="38100" dir="2700000" algn="tl">
                                  <a:srgbClr val="000000">
                                    <a:alpha val="43137"/>
                                  </a:srgbClr>
                                </a:outerShdw>
                              </a:effectLst>
                              <a:latin typeface="Cambria Math" panose="02040503050406030204" pitchFamily="18" charset="0"/>
                            </a:rPr>
                          </m:ctrlPr>
                        </m:radPr>
                        <m:deg/>
                        <m:e>
                          <m:r>
                            <a:rPr lang="fr-FR" sz="2000" i="1" dirty="0">
                              <a:effectLst>
                                <a:outerShdw blurRad="38100" dist="38100" dir="2700000" algn="tl">
                                  <a:srgbClr val="000000">
                                    <a:alpha val="43137"/>
                                  </a:srgbClr>
                                </a:outerShdw>
                              </a:effectLst>
                              <a:latin typeface="Cambria Math" panose="02040503050406030204" pitchFamily="18" charset="0"/>
                            </a:rPr>
                            <m:t>1</m:t>
                          </m:r>
                          <m:r>
                            <a:rPr lang="fr-FR" sz="2000" i="1" dirty="0">
                              <a:effectLst>
                                <a:outerShdw blurRad="38100" dist="38100" dir="2700000" algn="tl">
                                  <a:srgbClr val="000000">
                                    <a:alpha val="43137"/>
                                  </a:srgbClr>
                                </a:outerShdw>
                              </a:effectLst>
                              <a:latin typeface="Cambria Math" panose="02040503050406030204" pitchFamily="18" charset="0"/>
                            </a:rPr>
                            <m:t>+</m:t>
                          </m:r>
                          <m:r>
                            <m:rPr>
                              <m:nor/>
                            </m:rPr>
                            <a:rPr lang="fr-FR" sz="2000" i="1" dirty="0">
                              <a:effectLst>
                                <a:outerShdw blurRad="38100" dist="38100" dir="2700000" algn="tl">
                                  <a:srgbClr val="000000">
                                    <a:alpha val="43137"/>
                                  </a:srgbClr>
                                </a:outerShdw>
                              </a:effectLst>
                              <a:latin typeface="Cambria Math" panose="02040503050406030204" pitchFamily="18" charset="0"/>
                            </a:rPr>
                            <m:t>2 </m:t>
                          </m:r>
                          <m:r>
                            <m:rPr>
                              <m:nor/>
                            </m:rPr>
                            <a:rPr lang="fr-FR" sz="2000" i="1" dirty="0">
                              <a:effectLst>
                                <a:outerShdw blurRad="38100" dist="38100" dir="2700000" algn="tl">
                                  <a:srgbClr val="000000">
                                    <a:alpha val="43137"/>
                                  </a:srgbClr>
                                </a:outerShdw>
                              </a:effectLst>
                              <a:latin typeface="Cambria Math" panose="02040503050406030204" pitchFamily="18" charset="0"/>
                            </a:rPr>
                            <m:t>T</m:t>
                          </m:r>
                          <m:r>
                            <m:rPr>
                              <m:nor/>
                            </m:rPr>
                            <a:rPr lang="fr-FR" sz="2000" i="1" dirty="0">
                              <a:effectLst>
                                <a:outerShdw blurRad="38100" dist="38100" dir="2700000" algn="tl">
                                  <a:srgbClr val="000000">
                                    <a:alpha val="43137"/>
                                  </a:srgbClr>
                                </a:outerShdw>
                              </a:effectLst>
                              <a:latin typeface="Cambria Math" panose="02040503050406030204" pitchFamily="18" charset="0"/>
                            </a:rPr>
                            <m:t> . </m:t>
                          </m:r>
                          <m:r>
                            <a:rPr lang="fr-FR" sz="2000" i="1">
                              <a:effectLst>
                                <a:outerShdw blurRad="38100" dist="38100" dir="2700000" algn="tl">
                                  <a:srgbClr val="000000">
                                    <a:alpha val="43137"/>
                                  </a:srgbClr>
                                </a:outerShdw>
                              </a:effectLst>
                              <a:latin typeface="Cambria Math" panose="02040503050406030204" pitchFamily="18" charset="0"/>
                            </a:rPr>
                            <m:t>𝜀</m:t>
                          </m:r>
                          <m:r>
                            <a:rPr lang="fr-FR" sz="2000" b="0" i="1" smtClean="0">
                              <a:effectLst>
                                <a:outerShdw blurRad="38100" dist="38100" dir="2700000" algn="tl">
                                  <a:srgbClr val="000000">
                                    <a:alpha val="43137"/>
                                  </a:srgbClr>
                                </a:outerShdw>
                              </a:effectLst>
                              <a:latin typeface="Cambria Math" panose="02040503050406030204" pitchFamily="18" charset="0"/>
                            </a:rPr>
                            <m:t> </m:t>
                          </m:r>
                          <m:r>
                            <a:rPr lang="fr-FR" sz="2000" i="1">
                              <a:effectLst>
                                <a:outerShdw blurRad="38100" dist="38100" dir="2700000" algn="tl">
                                  <a:srgbClr val="000000">
                                    <a:alpha val="43137"/>
                                  </a:srgbClr>
                                </a:outerShdw>
                              </a:effectLst>
                              <a:latin typeface="Cambria Math" panose="02040503050406030204" pitchFamily="18" charset="0"/>
                            </a:rPr>
                            <m:t>.  </m:t>
                          </m:r>
                          <m:r>
                            <a:rPr lang="fr-FR" sz="2000" i="1">
                              <a:effectLst>
                                <a:outerShdw blurRad="38100" dist="38100" dir="2700000" algn="tl">
                                  <a:srgbClr val="000000">
                                    <a:alpha val="43137"/>
                                  </a:srgbClr>
                                </a:outerShdw>
                              </a:effectLst>
                              <a:latin typeface="Cambria Math" panose="02040503050406030204" pitchFamily="18" charset="0"/>
                            </a:rPr>
                            <m:t>𝑇</m:t>
                          </m:r>
                        </m:e>
                      </m:rad>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i="1" dirty="0">
                          <a:effectLst>
                            <a:outerShdw blurRad="38100" dist="38100" dir="2700000" algn="tl">
                              <a:srgbClr val="000000">
                                <a:alpha val="43137"/>
                              </a:srgbClr>
                            </a:outerShdw>
                          </a:effectLst>
                          <a:latin typeface="Cambria Math" panose="02040503050406030204" pitchFamily="18" charset="0"/>
                        </a:rPr>
                        <m:t>1</m:t>
                      </m:r>
                      <m:r>
                        <a:rPr lang="fr-FR" sz="2000" i="1" dirty="0">
                          <a:effectLst>
                            <a:outerShdw blurRad="38100" dist="38100" dir="2700000" algn="tl">
                              <a:srgbClr val="000000">
                                <a:alpha val="43137"/>
                              </a:srgbClr>
                            </a:outerShdw>
                          </a:effectLst>
                          <a:latin typeface="Cambria Math" panose="02040503050406030204" pitchFamily="18" charset="0"/>
                        </a:rPr>
                        <m:t>+</m:t>
                      </m:r>
                      <m:f>
                        <m:fPr>
                          <m:ctrlPr>
                            <a:rPr lang="fr-FR" sz="2000" i="1" dirty="0" smtClean="0">
                              <a:effectLst>
                                <a:outerShdw blurRad="38100" dist="38100" dir="2700000" algn="tl">
                                  <a:srgbClr val="000000">
                                    <a:alpha val="43137"/>
                                  </a:srgbClr>
                                </a:outerShdw>
                              </a:effectLst>
                              <a:latin typeface="Cambria Math" panose="02040503050406030204" pitchFamily="18" charset="0"/>
                            </a:rPr>
                          </m:ctrlPr>
                        </m:fPr>
                        <m:num>
                          <m:r>
                            <a:rPr lang="fr-FR" sz="2000" b="0" i="1" dirty="0" smtClean="0">
                              <a:effectLst>
                                <a:outerShdw blurRad="38100" dist="38100" dir="2700000" algn="tl">
                                  <a:srgbClr val="000000">
                                    <a:alpha val="43137"/>
                                  </a:srgbClr>
                                </a:outerShdw>
                              </a:effectLst>
                              <a:latin typeface="Cambria Math" panose="02040503050406030204" pitchFamily="18" charset="0"/>
                            </a:rPr>
                            <m:t>1</m:t>
                          </m:r>
                        </m:num>
                        <m:den>
                          <m:r>
                            <a:rPr lang="fr-FR" sz="2000" b="0" i="1" dirty="0" smtClean="0">
                              <a:effectLst>
                                <a:outerShdw blurRad="38100" dist="38100" dir="2700000" algn="tl">
                                  <a:srgbClr val="000000">
                                    <a:alpha val="43137"/>
                                  </a:srgbClr>
                                </a:outerShdw>
                              </a:effectLst>
                              <a:latin typeface="Cambria Math" panose="02040503050406030204" pitchFamily="18" charset="0"/>
                            </a:rPr>
                            <m:t>2</m:t>
                          </m:r>
                        </m:den>
                      </m:f>
                      <m:r>
                        <m:rPr>
                          <m:nor/>
                        </m:rPr>
                        <a:rPr lang="fr-FR" sz="2000" b="0" i="1" dirty="0" smtClean="0">
                          <a:effectLst>
                            <a:outerShdw blurRad="38100" dist="38100" dir="2700000" algn="tl">
                              <a:srgbClr val="000000">
                                <a:alpha val="43137"/>
                              </a:srgbClr>
                            </a:outerShdw>
                          </a:effectLst>
                          <a:latin typeface="Cambria Math" panose="02040503050406030204" pitchFamily="18" charset="0"/>
                        </a:rPr>
                        <m:t>. </m:t>
                      </m:r>
                      <m:r>
                        <m:rPr>
                          <m:nor/>
                        </m:rPr>
                        <a:rPr lang="fr-FR" sz="2000" i="1" dirty="0">
                          <a:effectLst>
                            <a:outerShdw blurRad="38100" dist="38100" dir="2700000" algn="tl">
                              <a:srgbClr val="000000">
                                <a:alpha val="43137"/>
                              </a:srgbClr>
                            </a:outerShdw>
                          </a:effectLst>
                          <a:latin typeface="Cambria Math" panose="02040503050406030204" pitchFamily="18" charset="0"/>
                        </a:rPr>
                        <m:t>2 </m:t>
                      </m:r>
                      <m:r>
                        <m:rPr>
                          <m:nor/>
                        </m:rPr>
                        <a:rPr lang="fr-FR" sz="2000" b="0" i="1" dirty="0" smtClean="0">
                          <a:effectLst>
                            <a:outerShdw blurRad="38100" dist="38100" dir="2700000" algn="tl">
                              <a:srgbClr val="000000">
                                <a:alpha val="43137"/>
                              </a:srgbClr>
                            </a:outerShdw>
                          </a:effectLst>
                          <a:latin typeface="Cambria Math" panose="02040503050406030204" pitchFamily="18" charset="0"/>
                        </a:rPr>
                        <m:t>.</m:t>
                      </m:r>
                      <m:r>
                        <m:rPr>
                          <m:nor/>
                        </m:rPr>
                        <a:rPr lang="fr-FR" sz="2000" i="1" dirty="0">
                          <a:effectLst>
                            <a:outerShdw blurRad="38100" dist="38100" dir="2700000" algn="tl">
                              <a:srgbClr val="000000">
                                <a:alpha val="43137"/>
                              </a:srgbClr>
                            </a:outerShdw>
                          </a:effectLst>
                          <a:latin typeface="Cambria Math" panose="02040503050406030204" pitchFamily="18" charset="0"/>
                        </a:rPr>
                        <m:t>T</m:t>
                      </m:r>
                      <m:r>
                        <m:rPr>
                          <m:nor/>
                        </m:rPr>
                        <a:rPr lang="fr-FR" sz="2000" i="1" dirty="0">
                          <a:effectLst>
                            <a:outerShdw blurRad="38100" dist="38100" dir="2700000" algn="tl">
                              <a:srgbClr val="000000">
                                <a:alpha val="43137"/>
                              </a:srgbClr>
                            </a:outerShdw>
                          </a:effectLst>
                          <a:latin typeface="Cambria Math" panose="02040503050406030204" pitchFamily="18" charset="0"/>
                        </a:rPr>
                        <m:t> . </m:t>
                      </m:r>
                      <m:r>
                        <a:rPr lang="fr-FR" sz="2000" i="1">
                          <a:effectLst>
                            <a:outerShdw blurRad="38100" dist="38100" dir="2700000" algn="tl">
                              <a:srgbClr val="000000">
                                <a:alpha val="43137"/>
                              </a:srgbClr>
                            </a:outerShdw>
                          </a:effectLst>
                          <a:latin typeface="Cambria Math" panose="02040503050406030204" pitchFamily="18" charset="0"/>
                        </a:rPr>
                        <m:t>𝜀</m:t>
                      </m:r>
                      <m:r>
                        <a:rPr lang="fr-FR" sz="2000" b="0" i="1" smtClean="0">
                          <a:effectLst>
                            <a:outerShdw blurRad="38100" dist="38100" dir="2700000" algn="tl">
                              <a:srgbClr val="000000">
                                <a:alpha val="43137"/>
                              </a:srgbClr>
                            </a:outerShdw>
                          </a:effectLst>
                          <a:latin typeface="Cambria Math" panose="02040503050406030204" pitchFamily="18" charset="0"/>
                        </a:rPr>
                        <m:t> </m:t>
                      </m:r>
                      <m:r>
                        <a:rPr lang="fr-FR" sz="2000" i="1">
                          <a:effectLst>
                            <a:outerShdw blurRad="38100" dist="38100" dir="2700000" algn="tl">
                              <a:srgbClr val="000000">
                                <a:alpha val="43137"/>
                              </a:srgbClr>
                            </a:outerShdw>
                          </a:effectLst>
                          <a:latin typeface="Cambria Math" panose="02040503050406030204" pitchFamily="18" charset="0"/>
                        </a:rPr>
                        <m:t>.  </m:t>
                      </m:r>
                      <m:r>
                        <a:rPr lang="fr-FR" sz="2000" i="1">
                          <a:effectLst>
                            <a:outerShdw blurRad="38100" dist="38100" dir="2700000" algn="tl">
                              <a:srgbClr val="000000">
                                <a:alpha val="43137"/>
                              </a:srgbClr>
                            </a:outerShdw>
                          </a:effectLst>
                          <a:latin typeface="Cambria Math" panose="02040503050406030204" pitchFamily="18" charset="0"/>
                        </a:rPr>
                        <m:t>𝑇</m:t>
                      </m:r>
                      <m:r>
                        <a:rPr lang="fr-FR" sz="2000" b="0" i="1" smtClean="0">
                          <a:effectLst>
                            <a:outerShdw blurRad="38100" dist="38100" dir="2700000" algn="tl">
                              <a:srgbClr val="000000">
                                <a:alpha val="43137"/>
                              </a:srgbClr>
                            </a:outerShdw>
                          </a:effectLst>
                          <a:latin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rPr>
                        <m:t>1</m:t>
                      </m:r>
                      <m:r>
                        <a:rPr lang="fr-FR" sz="2000" i="1" dirty="0">
                          <a:effectLst>
                            <a:outerShdw blurRad="38100" dist="38100" dir="2700000" algn="tl">
                              <a:srgbClr val="000000">
                                <a:alpha val="43137"/>
                              </a:srgbClr>
                            </a:outerShdw>
                          </a:effectLst>
                          <a:latin typeface="Cambria Math" panose="02040503050406030204" pitchFamily="18" charset="0"/>
                        </a:rPr>
                        <m:t>+</m:t>
                      </m:r>
                      <m:r>
                        <m:rPr>
                          <m:nor/>
                        </m:rPr>
                        <a:rPr lang="fr-FR" sz="2000" i="1" dirty="0">
                          <a:effectLst>
                            <a:outerShdw blurRad="38100" dist="38100" dir="2700000" algn="tl">
                              <a:srgbClr val="000000">
                                <a:alpha val="43137"/>
                              </a:srgbClr>
                            </a:outerShdw>
                          </a:effectLst>
                          <a:latin typeface="Cambria Math" panose="02040503050406030204" pitchFamily="18" charset="0"/>
                        </a:rPr>
                        <m:t> </m:t>
                      </m:r>
                      <m:r>
                        <m:rPr>
                          <m:nor/>
                        </m:rPr>
                        <a:rPr lang="fr-FR" sz="2000" i="1" dirty="0">
                          <a:effectLst>
                            <a:outerShdw blurRad="38100" dist="38100" dir="2700000" algn="tl">
                              <a:srgbClr val="000000">
                                <a:alpha val="43137"/>
                              </a:srgbClr>
                            </a:outerShdw>
                          </a:effectLst>
                          <a:latin typeface="Cambria Math" panose="02040503050406030204" pitchFamily="18" charset="0"/>
                        </a:rPr>
                        <m:t>T</m:t>
                      </m:r>
                      <m:r>
                        <m:rPr>
                          <m:nor/>
                        </m:rPr>
                        <a:rPr lang="fr-FR" sz="2000" i="1" dirty="0">
                          <a:effectLst>
                            <a:outerShdw blurRad="38100" dist="38100" dir="2700000" algn="tl">
                              <a:srgbClr val="000000">
                                <a:alpha val="43137"/>
                              </a:srgbClr>
                            </a:outerShdw>
                          </a:effectLst>
                          <a:latin typeface="Cambria Math" panose="02040503050406030204" pitchFamily="18" charset="0"/>
                        </a:rPr>
                        <m:t> .</m:t>
                      </m:r>
                      <m:r>
                        <a:rPr lang="fr-FR" sz="2000" b="0" i="1" dirty="0" smtClean="0">
                          <a:effectLst>
                            <a:outerShdw blurRad="38100" dist="38100" dir="2700000" algn="tl">
                              <a:srgbClr val="000000">
                                <a:alpha val="43137"/>
                              </a:srgbClr>
                            </a:outerShdw>
                          </a:effectLst>
                          <a:latin typeface="Cambria Math" panose="02040503050406030204" pitchFamily="18" charset="0"/>
                        </a:rPr>
                        <m:t>  </m:t>
                      </m:r>
                      <m:r>
                        <a:rPr lang="fr-FR" sz="2000" i="1">
                          <a:effectLst>
                            <a:outerShdw blurRad="38100" dist="38100" dir="2700000" algn="tl">
                              <a:srgbClr val="000000">
                                <a:alpha val="43137"/>
                              </a:srgbClr>
                            </a:outerShdw>
                          </a:effectLst>
                          <a:latin typeface="Cambria Math" panose="02040503050406030204" pitchFamily="18" charset="0"/>
                        </a:rPr>
                        <m:t>𝜀</m:t>
                      </m:r>
                      <m:r>
                        <a:rPr lang="fr-FR" sz="2000" b="0" i="1" smtClean="0">
                          <a:effectLst>
                            <a:outerShdw blurRad="38100" dist="38100" dir="2700000" algn="tl">
                              <a:srgbClr val="000000">
                                <a:alpha val="43137"/>
                              </a:srgbClr>
                            </a:outerShdw>
                          </a:effectLst>
                          <a:latin typeface="Cambria Math" panose="02040503050406030204" pitchFamily="18" charset="0"/>
                        </a:rPr>
                        <m:t> </m:t>
                      </m:r>
                      <m:r>
                        <a:rPr lang="fr-FR" sz="2000" i="1">
                          <a:effectLst>
                            <a:outerShdw blurRad="38100" dist="38100" dir="2700000" algn="tl">
                              <a:srgbClr val="000000">
                                <a:alpha val="43137"/>
                              </a:srgbClr>
                            </a:outerShdw>
                          </a:effectLst>
                          <a:latin typeface="Cambria Math" panose="02040503050406030204" pitchFamily="18" charset="0"/>
                        </a:rPr>
                        <m:t>.  </m:t>
                      </m:r>
                      <m:r>
                        <a:rPr lang="fr-FR" sz="2000" i="1">
                          <a:effectLst>
                            <a:outerShdw blurRad="38100" dist="38100" dir="2700000" algn="tl">
                              <a:srgbClr val="000000">
                                <a:alpha val="43137"/>
                              </a:srgbClr>
                            </a:outerShdw>
                          </a:effectLst>
                          <a:latin typeface="Cambria Math" panose="02040503050406030204" pitchFamily="18" charset="0"/>
                        </a:rPr>
                        <m:t>𝑇</m:t>
                      </m:r>
                    </m:oMath>
                  </m:oMathPara>
                </a14:m>
                <a:endParaRPr lang="fr-FR" sz="2000" dirty="0"/>
              </a:p>
            </p:txBody>
          </p:sp>
        </mc:Choice>
        <mc:Fallback xmlns="">
          <p:sp>
            <p:nvSpPr>
              <p:cNvPr id="7" name="Rectangle 6"/>
              <p:cNvSpPr>
                <a:spLocks noRot="1" noChangeAspect="1" noMove="1" noResize="1" noEditPoints="1" noAdjustHandles="1" noChangeArrowheads="1" noChangeShapeType="1" noTextEdit="1"/>
              </p:cNvSpPr>
              <p:nvPr/>
            </p:nvSpPr>
            <p:spPr>
              <a:xfrm>
                <a:off x="4725555" y="3388019"/>
                <a:ext cx="6113533" cy="668516"/>
              </a:xfrm>
              <a:prstGeom prst="rect">
                <a:avLst/>
              </a:prstGeom>
              <a:blipFill>
                <a:blip r:embed="rId5"/>
                <a:stretch>
                  <a:fillRect b="-91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Texte 7"/>
              <p:cNvSpPr txBox="1"/>
              <p:nvPr/>
            </p:nvSpPr>
            <p:spPr>
              <a:xfrm>
                <a:off x="1751982" y="3478618"/>
                <a:ext cx="2017091" cy="492251"/>
              </a:xfrm>
              <a:prstGeom prst="rect">
                <a:avLst/>
              </a:prstGeom>
              <a:noFill/>
            </p:spPr>
            <p:txBody>
              <a:bodyPr wrap="none" lIns="0" tIns="0" rIns="0" bIns="0" rtlCol="0">
                <a:spAutoFit/>
              </a:bodyPr>
              <a:lstStyle/>
              <a:p>
                <a14:m>
                  <m:oMath xmlns:m="http://schemas.openxmlformats.org/officeDocument/2006/math">
                    <m:rad>
                      <m:radPr>
                        <m:degHide m:val="on"/>
                        <m:ctrlPr>
                          <a:rPr lang="fr-FR" sz="2400" i="1" smtClean="0">
                            <a:effectLst>
                              <a:outerShdw blurRad="38100" dist="38100" dir="2700000" algn="tl">
                                <a:srgbClr val="000000">
                                  <a:alpha val="43137"/>
                                </a:srgbClr>
                              </a:outerShdw>
                            </a:effectLst>
                            <a:latin typeface="Cambria Math" panose="02040503050406030204" pitchFamily="18" charset="0"/>
                          </a:rPr>
                        </m:ctrlPr>
                      </m:radPr>
                      <m:deg/>
                      <m:e>
                        <m:r>
                          <a:rPr lang="fr-FR" sz="2400" b="0" i="1" smtClean="0">
                            <a:effectLst>
                              <a:outerShdw blurRad="38100" dist="38100" dir="2700000" algn="tl">
                                <a:srgbClr val="000000">
                                  <a:alpha val="43137"/>
                                </a:srgbClr>
                              </a:outerShdw>
                            </a:effectLst>
                            <a:latin typeface="Cambria Math" panose="02040503050406030204" pitchFamily="18" charset="0"/>
                          </a:rPr>
                          <m:t>1</m:t>
                        </m:r>
                        <m:r>
                          <a:rPr lang="fr-FR" sz="2400" b="0" i="1" smtClean="0">
                            <a:effectLst>
                              <a:outerShdw blurRad="38100" dist="38100" dir="2700000" algn="tl">
                                <a:srgbClr val="000000">
                                  <a:alpha val="43137"/>
                                </a:srgbClr>
                              </a:outerShdw>
                            </a:effectLst>
                            <a:latin typeface="Cambria Math" panose="02040503050406030204" pitchFamily="18" charset="0"/>
                          </a:rPr>
                          <m:t>+</m:t>
                        </m:r>
                        <m:r>
                          <a:rPr lang="fr-FR" sz="2400" b="0" i="1" smtClean="0">
                            <a:effectLst>
                              <a:outerShdw blurRad="38100" dist="38100" dir="2700000" algn="tl">
                                <a:srgbClr val="000000">
                                  <a:alpha val="43137"/>
                                </a:srgbClr>
                              </a:outerShdw>
                            </a:effectLst>
                            <a:latin typeface="Cambria Math" panose="02040503050406030204" pitchFamily="18" charset="0"/>
                          </a:rPr>
                          <m:t>𝑥</m:t>
                        </m:r>
                      </m:e>
                    </m:rad>
                    <m:r>
                      <a:rPr lang="fr-FR" sz="2400" b="0" i="1" smtClean="0">
                        <a:effectLst>
                          <a:outerShdw blurRad="38100" dist="38100" dir="2700000" algn="tl">
                            <a:srgbClr val="000000">
                              <a:alpha val="43137"/>
                            </a:srgbClr>
                          </a:outerShdw>
                        </a:effectLst>
                        <a:latin typeface="Cambria Math" panose="02040503050406030204" pitchFamily="18" charset="0"/>
                      </a:rPr>
                      <m:t> </m:t>
                    </m:r>
                    <m:r>
                      <a:rPr lang="fr-FR" sz="240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fr-FR" sz="2400" dirty="0" smtClean="0">
                    <a:effectLst>
                      <a:outerShdw blurRad="38100" dist="38100" dir="2700000" algn="tl">
                        <a:srgbClr val="000000">
                          <a:alpha val="43137"/>
                        </a:srgbClr>
                      </a:outerShdw>
                    </a:effectLst>
                  </a:rPr>
                  <a:t>  1 + </a:t>
                </a:r>
                <a14:m>
                  <m:oMath xmlns:m="http://schemas.openxmlformats.org/officeDocument/2006/math">
                    <m:f>
                      <m:fPr>
                        <m:ctrlPr>
                          <a:rPr lang="fr-FR" sz="2400" i="1" smtClean="0">
                            <a:effectLst>
                              <a:outerShdw blurRad="38100" dist="38100" dir="2700000" algn="tl">
                                <a:srgbClr val="000000">
                                  <a:alpha val="43137"/>
                                </a:srgbClr>
                              </a:outerShdw>
                            </a:effectLst>
                            <a:latin typeface="Cambria Math" panose="02040503050406030204" pitchFamily="18" charset="0"/>
                          </a:rPr>
                        </m:ctrlPr>
                      </m:fPr>
                      <m:num>
                        <m:r>
                          <a:rPr lang="fr-FR" sz="2400" b="0" i="1" smtClean="0">
                            <a:effectLst>
                              <a:outerShdw blurRad="38100" dist="38100" dir="2700000" algn="tl">
                                <a:srgbClr val="000000">
                                  <a:alpha val="43137"/>
                                </a:srgbClr>
                              </a:outerShdw>
                            </a:effectLst>
                            <a:latin typeface="Cambria Math" panose="02040503050406030204" pitchFamily="18" charset="0"/>
                          </a:rPr>
                          <m:t>𝑥</m:t>
                        </m:r>
                      </m:num>
                      <m:den>
                        <m:r>
                          <a:rPr lang="fr-FR" sz="2400" b="0" i="1" smtClean="0">
                            <a:effectLst>
                              <a:outerShdw blurRad="38100" dist="38100" dir="2700000" algn="tl">
                                <a:srgbClr val="000000">
                                  <a:alpha val="43137"/>
                                </a:srgbClr>
                              </a:outerShdw>
                            </a:effectLst>
                            <a:latin typeface="Cambria Math" panose="02040503050406030204" pitchFamily="18" charset="0"/>
                          </a:rPr>
                          <m:t>2</m:t>
                        </m:r>
                      </m:den>
                    </m:f>
                  </m:oMath>
                </a14:m>
                <a:endParaRPr lang="fr-FR" sz="2400" dirty="0">
                  <a:effectLst>
                    <a:outerShdw blurRad="38100" dist="38100" dir="2700000" algn="tl">
                      <a:srgbClr val="000000">
                        <a:alpha val="43137"/>
                      </a:srgbClr>
                    </a:outerShdw>
                  </a:effectLst>
                </a:endParaRPr>
              </a:p>
            </p:txBody>
          </p:sp>
        </mc:Choice>
        <mc:Fallback xmlns="">
          <p:sp>
            <p:nvSpPr>
              <p:cNvPr id="8" name="ZoneTexte 7"/>
              <p:cNvSpPr txBox="1">
                <a:spLocks noRot="1" noChangeAspect="1" noMove="1" noResize="1" noEditPoints="1" noAdjustHandles="1" noChangeArrowheads="1" noChangeShapeType="1" noTextEdit="1"/>
              </p:cNvSpPr>
              <p:nvPr/>
            </p:nvSpPr>
            <p:spPr>
              <a:xfrm>
                <a:off x="1751982" y="3478618"/>
                <a:ext cx="2017091" cy="492251"/>
              </a:xfrm>
              <a:prstGeom prst="rect">
                <a:avLst/>
              </a:prstGeom>
              <a:blipFill>
                <a:blip r:embed="rId6"/>
                <a:stretch>
                  <a:fillRect t="-11250" r="-3323" b="-3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ZoneTexte 8"/>
              <p:cNvSpPr txBox="1"/>
              <p:nvPr/>
            </p:nvSpPr>
            <p:spPr>
              <a:xfrm>
                <a:off x="4106492" y="3575593"/>
                <a:ext cx="38792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2400" i="1" smtClean="0">
                          <a:latin typeface="Cambria Math" panose="02040503050406030204" pitchFamily="18" charset="0"/>
                          <a:ea typeface="Cambria Math" panose="02040503050406030204" pitchFamily="18" charset="0"/>
                        </a:rPr>
                        <m:t>⇔</m:t>
                      </m:r>
                    </m:oMath>
                  </m:oMathPara>
                </a14:m>
                <a:endParaRPr lang="fr-FR" sz="2400" dirty="0"/>
              </a:p>
            </p:txBody>
          </p:sp>
        </mc:Choice>
        <mc:Fallback xmlns="">
          <p:sp>
            <p:nvSpPr>
              <p:cNvPr id="9" name="ZoneTexte 8"/>
              <p:cNvSpPr txBox="1">
                <a:spLocks noRot="1" noChangeAspect="1" noMove="1" noResize="1" noEditPoints="1" noAdjustHandles="1" noChangeArrowheads="1" noChangeShapeType="1" noTextEdit="1"/>
              </p:cNvSpPr>
              <p:nvPr/>
            </p:nvSpPr>
            <p:spPr>
              <a:xfrm>
                <a:off x="4106492" y="3575593"/>
                <a:ext cx="387927" cy="369332"/>
              </a:xfrm>
              <a:prstGeom prst="rect">
                <a:avLst/>
              </a:prstGeom>
              <a:blipFill>
                <a:blip r:embed="rId7"/>
                <a:stretch>
                  <a:fillRect l="-12698" r="-14286" b="-1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240650" y="4395878"/>
                <a:ext cx="3577127"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𝜀</m:t>
                          </m:r>
                        </m:e>
                        <m:sub>
                          <m:r>
                            <a:rPr lang="fr-FR" sz="2000" i="1">
                              <a:effectLst>
                                <a:outerShdw blurRad="38100" dist="38100" dir="2700000" algn="tl">
                                  <a:srgbClr val="000000">
                                    <a:alpha val="43137"/>
                                  </a:srgbClr>
                                </a:outerShdw>
                              </a:effectLst>
                              <a:latin typeface="Cambria Math" panose="02040503050406030204" pitchFamily="18" charset="0"/>
                            </a:rPr>
                            <m:t>𝑇</m:t>
                          </m:r>
                        </m:sub>
                      </m:sSub>
                      <m:r>
                        <a:rPr lang="fr-FR" sz="2000" i="1">
                          <a:effectLst>
                            <a:outerShdw blurRad="38100" dist="38100" dir="2700000" algn="tl">
                              <a:srgbClr val="000000">
                                <a:alpha val="43137"/>
                              </a:srgbClr>
                            </a:outerShdw>
                          </a:effectLst>
                          <a:latin typeface="Cambria Math" panose="02040503050406030204" pitchFamily="18" charset="0"/>
                        </a:rPr>
                        <m:t>=</m:t>
                      </m:r>
                      <m:r>
                        <m:rPr>
                          <m:nor/>
                        </m:rPr>
                        <a:rPr lang="el-GR" sz="2000" i="1" dirty="0">
                          <a:effectLst>
                            <a:outerShdw blurRad="38100" dist="38100" dir="2700000" algn="tl">
                              <a:srgbClr val="000000">
                                <a:alpha val="43137"/>
                              </a:srgbClr>
                            </a:outerShdw>
                          </a:effectLst>
                          <a:latin typeface="Cambria Math" panose="02040503050406030204" pitchFamily="18" charset="0"/>
                        </a:rPr>
                        <m:t>λ</m:t>
                      </m:r>
                      <m:r>
                        <a:rPr lang="fr-FR" sz="2000" i="1" dirty="0">
                          <a:effectLst>
                            <a:outerShdw blurRad="38100" dist="38100" dir="2700000" algn="tl">
                              <a:srgbClr val="000000">
                                <a:alpha val="43137"/>
                              </a:srgbClr>
                            </a:outerShdw>
                          </a:effectLst>
                          <a:latin typeface="Cambria Math" panose="02040503050406030204" pitchFamily="18" charset="0"/>
                        </a:rPr>
                        <m:t>−</m:t>
                      </m:r>
                      <m:r>
                        <a:rPr lang="fr-FR" sz="2000" i="1" dirty="0">
                          <a:effectLst>
                            <a:outerShdw blurRad="38100" dist="38100" dir="2700000" algn="tl">
                              <a:srgbClr val="000000">
                                <a:alpha val="43137"/>
                              </a:srgbClr>
                            </a:outerShdw>
                          </a:effectLst>
                          <a:latin typeface="Cambria Math" panose="02040503050406030204" pitchFamily="18" charset="0"/>
                        </a:rPr>
                        <m:t>1</m:t>
                      </m:r>
                      <m:r>
                        <a:rPr lang="fr-FR" sz="2000" i="1" dirty="0">
                          <a:effectLst>
                            <a:outerShdw blurRad="38100" dist="38100" dir="2700000" algn="tl">
                              <a:srgbClr val="000000">
                                <a:alpha val="43137"/>
                              </a:srgbClr>
                            </a:outerShdw>
                          </a:effectLst>
                          <a:latin typeface="Cambria Math" panose="02040503050406030204" pitchFamily="18" charset="0"/>
                        </a:rPr>
                        <m:t>=</m:t>
                      </m:r>
                      <m:r>
                        <a:rPr lang="fr-FR" sz="2000" i="1">
                          <a:effectLst>
                            <a:outerShdw blurRad="38100" dist="38100" dir="2700000" algn="tl">
                              <a:srgbClr val="000000">
                                <a:alpha val="43137"/>
                              </a:srgbClr>
                            </a:outerShdw>
                          </a:effectLst>
                          <a:latin typeface="Cambria Math" panose="02040503050406030204" pitchFamily="18" charset="0"/>
                        </a:rPr>
                        <m:t>1</m:t>
                      </m:r>
                      <m:r>
                        <a:rPr lang="fr-FR" sz="2000" i="1" dirty="0">
                          <a:effectLst>
                            <a:outerShdw blurRad="38100" dist="38100" dir="2700000" algn="tl">
                              <a:srgbClr val="000000">
                                <a:alpha val="43137"/>
                              </a:srgbClr>
                            </a:outerShdw>
                          </a:effectLst>
                          <a:latin typeface="Cambria Math" panose="02040503050406030204" pitchFamily="18" charset="0"/>
                        </a:rPr>
                        <m:t>+</m:t>
                      </m:r>
                      <m:r>
                        <m:rPr>
                          <m:nor/>
                        </m:rPr>
                        <a:rPr lang="fr-FR" sz="2000" i="1" dirty="0">
                          <a:effectLst>
                            <a:outerShdw blurRad="38100" dist="38100" dir="2700000" algn="tl">
                              <a:srgbClr val="000000">
                                <a:alpha val="43137"/>
                              </a:srgbClr>
                            </a:outerShdw>
                          </a:effectLst>
                          <a:latin typeface="Cambria Math" panose="02040503050406030204" pitchFamily="18" charset="0"/>
                        </a:rPr>
                        <m:t> </m:t>
                      </m:r>
                      <m:r>
                        <m:rPr>
                          <m:nor/>
                        </m:rPr>
                        <a:rPr lang="fr-FR" sz="2000" i="1" dirty="0">
                          <a:effectLst>
                            <a:outerShdw blurRad="38100" dist="38100" dir="2700000" algn="tl">
                              <a:srgbClr val="000000">
                                <a:alpha val="43137"/>
                              </a:srgbClr>
                            </a:outerShdw>
                          </a:effectLst>
                          <a:latin typeface="Cambria Math" panose="02040503050406030204" pitchFamily="18" charset="0"/>
                        </a:rPr>
                        <m:t>T</m:t>
                      </m:r>
                      <m:r>
                        <m:rPr>
                          <m:nor/>
                        </m:rPr>
                        <a:rPr lang="fr-FR" sz="2000" i="1" dirty="0">
                          <a:effectLst>
                            <a:outerShdw blurRad="38100" dist="38100" dir="2700000" algn="tl">
                              <a:srgbClr val="000000">
                                <a:alpha val="43137"/>
                              </a:srgbClr>
                            </a:outerShdw>
                          </a:effectLst>
                          <a:latin typeface="Cambria Math" panose="02040503050406030204" pitchFamily="18" charset="0"/>
                        </a:rPr>
                        <m:t> .</m:t>
                      </m:r>
                      <m:r>
                        <a:rPr lang="fr-FR" sz="2000" i="1" dirty="0">
                          <a:effectLst>
                            <a:outerShdw blurRad="38100" dist="38100" dir="2700000" algn="tl">
                              <a:srgbClr val="000000">
                                <a:alpha val="43137"/>
                              </a:srgbClr>
                            </a:outerShdw>
                          </a:effectLst>
                          <a:latin typeface="Cambria Math" panose="02040503050406030204" pitchFamily="18" charset="0"/>
                        </a:rPr>
                        <m:t>  </m:t>
                      </m:r>
                      <m:r>
                        <a:rPr lang="fr-FR" sz="2000" i="1">
                          <a:effectLst>
                            <a:outerShdw blurRad="38100" dist="38100" dir="2700000" algn="tl">
                              <a:srgbClr val="000000">
                                <a:alpha val="43137"/>
                              </a:srgbClr>
                            </a:outerShdw>
                          </a:effectLst>
                          <a:latin typeface="Cambria Math" panose="02040503050406030204" pitchFamily="18" charset="0"/>
                        </a:rPr>
                        <m:t>𝜀</m:t>
                      </m:r>
                      <m:r>
                        <a:rPr lang="fr-FR" sz="2000" i="1">
                          <a:effectLst>
                            <a:outerShdw blurRad="38100" dist="38100" dir="2700000" algn="tl">
                              <a:srgbClr val="000000">
                                <a:alpha val="43137"/>
                              </a:srgbClr>
                            </a:outerShdw>
                          </a:effectLst>
                          <a:latin typeface="Cambria Math" panose="02040503050406030204" pitchFamily="18" charset="0"/>
                        </a:rPr>
                        <m:t> .  </m:t>
                      </m:r>
                      <m:r>
                        <a:rPr lang="fr-FR" sz="2000" i="1">
                          <a:effectLst>
                            <a:outerShdw blurRad="38100" dist="38100" dir="2700000" algn="tl">
                              <a:srgbClr val="000000">
                                <a:alpha val="43137"/>
                              </a:srgbClr>
                            </a:outerShdw>
                          </a:effectLst>
                          <a:latin typeface="Cambria Math" panose="02040503050406030204" pitchFamily="18" charset="0"/>
                        </a:rPr>
                        <m:t>𝑇</m:t>
                      </m:r>
                      <m:r>
                        <a:rPr lang="fr-FR" sz="2000" i="1">
                          <a:effectLst>
                            <a:outerShdw blurRad="38100" dist="38100" dir="2700000" algn="tl">
                              <a:srgbClr val="000000">
                                <a:alpha val="43137"/>
                              </a:srgbClr>
                            </a:outerShdw>
                          </a:effectLst>
                          <a:latin typeface="Cambria Math" panose="02040503050406030204" pitchFamily="18" charset="0"/>
                        </a:rPr>
                        <m:t>−</m:t>
                      </m:r>
                      <m:r>
                        <a:rPr lang="fr-FR" sz="2000" i="1">
                          <a:effectLst>
                            <a:outerShdw blurRad="38100" dist="38100" dir="2700000" algn="tl">
                              <a:srgbClr val="000000">
                                <a:alpha val="43137"/>
                              </a:srgbClr>
                            </a:outerShdw>
                          </a:effectLst>
                          <a:latin typeface="Cambria Math" panose="02040503050406030204" pitchFamily="18" charset="0"/>
                        </a:rPr>
                        <m:t>1</m:t>
                      </m:r>
                    </m:oMath>
                  </m:oMathPara>
                </a14:m>
                <a:endParaRPr lang="fr-FR" sz="2000" dirty="0"/>
              </a:p>
            </p:txBody>
          </p:sp>
        </mc:Choice>
        <mc:Fallback xmlns="">
          <p:sp>
            <p:nvSpPr>
              <p:cNvPr id="11" name="Rectangle 10"/>
              <p:cNvSpPr>
                <a:spLocks noRot="1" noChangeAspect="1" noMove="1" noResize="1" noEditPoints="1" noAdjustHandles="1" noChangeArrowheads="1" noChangeShapeType="1" noTextEdit="1"/>
              </p:cNvSpPr>
              <p:nvPr/>
            </p:nvSpPr>
            <p:spPr>
              <a:xfrm>
                <a:off x="4240650" y="4395878"/>
                <a:ext cx="3577127" cy="400110"/>
              </a:xfrm>
              <a:prstGeom prst="rect">
                <a:avLst/>
              </a:prstGeom>
              <a:blipFill>
                <a:blip r:embed="rId8"/>
                <a:stretch>
                  <a:fillRect b="-7576"/>
                </a:stretch>
              </a:blipFill>
            </p:spPr>
            <p:txBody>
              <a:bodyPr/>
              <a:lstStyle/>
              <a:p>
                <a:r>
                  <a:rPr lang="fr-FR">
                    <a:noFill/>
                  </a:rPr>
                  <a:t> </a:t>
                </a:r>
              </a:p>
            </p:txBody>
          </p:sp>
        </mc:Fallback>
      </mc:AlternateContent>
      <p:sp>
        <p:nvSpPr>
          <p:cNvPr id="12" name="ZoneTexte 11"/>
          <p:cNvSpPr txBox="1"/>
          <p:nvPr/>
        </p:nvSpPr>
        <p:spPr>
          <a:xfrm>
            <a:off x="1397755" y="4416336"/>
            <a:ext cx="2244605"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Ce qu’implique </a:t>
            </a:r>
            <a:r>
              <a:rPr lang="fr-FR" dirty="0" smtClean="0">
                <a:effectLst>
                  <a:outerShdw blurRad="38100" dist="38100" dir="2700000" algn="tl">
                    <a:srgbClr val="000000">
                      <a:alpha val="43137"/>
                    </a:srgbClr>
                  </a:outerShdw>
                </a:effectLst>
              </a:rPr>
              <a:t>que : </a:t>
            </a:r>
            <a:endParaRPr lang="fr-FR" dirty="0">
              <a:effectLst>
                <a:outerShdw blurRad="38100" dist="38100" dir="2700000" algn="tl">
                  <a:srgbClr val="000000">
                    <a:alpha val="43137"/>
                  </a:srgbClr>
                </a:outerShdw>
              </a:effectLst>
            </a:endParaRPr>
          </a:p>
        </p:txBody>
      </p:sp>
      <p:sp>
        <p:nvSpPr>
          <p:cNvPr id="13" name="ZoneTexte 12"/>
          <p:cNvSpPr txBox="1"/>
          <p:nvPr/>
        </p:nvSpPr>
        <p:spPr>
          <a:xfrm>
            <a:off x="1397755" y="5195931"/>
            <a:ext cx="1417320"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Finalement :</a:t>
            </a:r>
          </a:p>
        </p:txBody>
      </p:sp>
      <mc:AlternateContent xmlns:mc="http://schemas.openxmlformats.org/markup-compatibility/2006" xmlns:a14="http://schemas.microsoft.com/office/drawing/2010/main">
        <mc:Choice Requires="a14">
          <p:sp>
            <p:nvSpPr>
              <p:cNvPr id="14" name="ZoneTexte 13"/>
              <p:cNvSpPr txBox="1"/>
              <p:nvPr/>
            </p:nvSpPr>
            <p:spPr>
              <a:xfrm>
                <a:off x="4895029" y="5195931"/>
                <a:ext cx="3063852" cy="683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2400" i="1" smtClean="0">
                              <a:latin typeface="Cambria Math" panose="02040503050406030204" pitchFamily="18" charset="0"/>
                            </a:rPr>
                          </m:ctrlPr>
                        </m:dPr>
                        <m:e>
                          <m:m>
                            <m:mPr>
                              <m:mcs>
                                <m:mc>
                                  <m:mcPr>
                                    <m:count m:val="1"/>
                                    <m:mcJc m:val="center"/>
                                  </m:mcPr>
                                </m:mc>
                              </m:mcs>
                              <m:ctrlPr>
                                <a:rPr lang="fr-FR" sz="2400" i="1" smtClean="0">
                                  <a:latin typeface="Cambria Math" panose="02040503050406030204" pitchFamily="18" charset="0"/>
                                </a:rPr>
                              </m:ctrlPr>
                            </m:mPr>
                            <m:mr>
                              <m:e>
                                <m:r>
                                  <m:rPr>
                                    <m:nor/>
                                  </m:rPr>
                                  <a:rPr lang="el-GR" sz="2400" i="1" dirty="0">
                                    <a:effectLst>
                                      <a:outerShdw blurRad="38100" dist="38100" dir="2700000" algn="tl">
                                        <a:srgbClr val="000000">
                                          <a:alpha val="43137"/>
                                        </a:srgbClr>
                                      </a:outerShdw>
                                    </a:effectLst>
                                    <a:latin typeface="Cambria Math" panose="02040503050406030204" pitchFamily="18" charset="0"/>
                                  </a:rPr>
                                  <m:t>λ</m:t>
                                </m:r>
                                <m:r>
                                  <a:rPr lang="fr-FR" sz="2400" b="0" i="1" dirty="0" smtClean="0">
                                    <a:effectLst>
                                      <a:outerShdw blurRad="38100" dist="38100" dir="2700000" algn="tl">
                                        <a:srgbClr val="000000">
                                          <a:alpha val="43137"/>
                                        </a:srgbClr>
                                      </a:outerShdw>
                                    </a:effectLst>
                                    <a:latin typeface="Cambria Math" panose="02040503050406030204" pitchFamily="18" charset="0"/>
                                  </a:rPr>
                                  <m:t>=</m:t>
                                </m:r>
                                <m:r>
                                  <a:rPr lang="fr-FR" sz="2400" i="1">
                                    <a:effectLst>
                                      <a:outerShdw blurRad="38100" dist="38100" dir="2700000" algn="tl">
                                        <a:srgbClr val="000000">
                                          <a:alpha val="43137"/>
                                        </a:srgbClr>
                                      </a:outerShdw>
                                    </a:effectLst>
                                    <a:latin typeface="Cambria Math" panose="02040503050406030204" pitchFamily="18" charset="0"/>
                                  </a:rPr>
                                  <m:t>1</m:t>
                                </m:r>
                                <m:r>
                                  <a:rPr lang="fr-FR" sz="2400" i="1" dirty="0">
                                    <a:effectLst>
                                      <a:outerShdw blurRad="38100" dist="38100" dir="2700000" algn="tl">
                                        <a:srgbClr val="000000">
                                          <a:alpha val="43137"/>
                                        </a:srgbClr>
                                      </a:outerShdw>
                                    </a:effectLst>
                                    <a:latin typeface="Cambria Math" panose="02040503050406030204" pitchFamily="18" charset="0"/>
                                  </a:rPr>
                                  <m:t>+</m:t>
                                </m:r>
                                <m:r>
                                  <m:rPr>
                                    <m:nor/>
                                  </m:rPr>
                                  <a:rPr lang="fr-FR" sz="2400" i="1" dirty="0">
                                    <a:effectLst>
                                      <a:outerShdw blurRad="38100" dist="38100" dir="2700000" algn="tl">
                                        <a:srgbClr val="000000">
                                          <a:alpha val="43137"/>
                                        </a:srgbClr>
                                      </a:outerShdw>
                                    </a:effectLst>
                                    <a:latin typeface="Cambria Math" panose="02040503050406030204" pitchFamily="18" charset="0"/>
                                  </a:rPr>
                                  <m:t> </m:t>
                                </m:r>
                                <m:r>
                                  <m:rPr>
                                    <m:nor/>
                                  </m:rPr>
                                  <a:rPr lang="fr-FR" sz="2400" i="1" dirty="0">
                                    <a:effectLst>
                                      <a:outerShdw blurRad="38100" dist="38100" dir="2700000" algn="tl">
                                        <a:srgbClr val="000000">
                                          <a:alpha val="43137"/>
                                        </a:srgbClr>
                                      </a:outerShdw>
                                    </a:effectLst>
                                    <a:latin typeface="Cambria Math" panose="02040503050406030204" pitchFamily="18" charset="0"/>
                                  </a:rPr>
                                  <m:t>T</m:t>
                                </m:r>
                                <m:r>
                                  <m:rPr>
                                    <m:nor/>
                                  </m:rPr>
                                  <a:rPr lang="fr-FR" sz="2400" i="1" dirty="0">
                                    <a:effectLst>
                                      <a:outerShdw blurRad="38100" dist="38100" dir="2700000" algn="tl">
                                        <a:srgbClr val="000000">
                                          <a:alpha val="43137"/>
                                        </a:srgbClr>
                                      </a:outerShdw>
                                    </a:effectLst>
                                    <a:latin typeface="Cambria Math" panose="02040503050406030204" pitchFamily="18" charset="0"/>
                                  </a:rPr>
                                  <m:t> .</m:t>
                                </m:r>
                                <m:r>
                                  <a:rPr lang="fr-FR" sz="2400" i="1" dirty="0">
                                    <a:effectLst>
                                      <a:outerShdw blurRad="38100" dist="38100" dir="2700000" algn="tl">
                                        <a:srgbClr val="000000">
                                          <a:alpha val="43137"/>
                                        </a:srgbClr>
                                      </a:outerShdw>
                                    </a:effectLst>
                                    <a:latin typeface="Cambria Math" panose="02040503050406030204" pitchFamily="18" charset="0"/>
                                  </a:rPr>
                                  <m:t>  </m:t>
                                </m:r>
                                <m:r>
                                  <a:rPr lang="fr-FR" sz="2400" i="1">
                                    <a:effectLst>
                                      <a:outerShdw blurRad="38100" dist="38100" dir="2700000" algn="tl">
                                        <a:srgbClr val="000000">
                                          <a:alpha val="43137"/>
                                        </a:srgbClr>
                                      </a:outerShdw>
                                    </a:effectLst>
                                    <a:latin typeface="Cambria Math" panose="02040503050406030204" pitchFamily="18" charset="0"/>
                                  </a:rPr>
                                  <m:t>𝜀</m:t>
                                </m:r>
                                <m:r>
                                  <a:rPr lang="fr-FR" sz="2400" i="1">
                                    <a:effectLst>
                                      <a:outerShdw blurRad="38100" dist="38100" dir="2700000" algn="tl">
                                        <a:srgbClr val="000000">
                                          <a:alpha val="43137"/>
                                        </a:srgbClr>
                                      </a:outerShdw>
                                    </a:effectLst>
                                    <a:latin typeface="Cambria Math" panose="02040503050406030204" pitchFamily="18" charset="0"/>
                                  </a:rPr>
                                  <m:t> .  </m:t>
                                </m:r>
                                <m:r>
                                  <a:rPr lang="fr-FR" sz="2400" i="1">
                                    <a:effectLst>
                                      <a:outerShdw blurRad="38100" dist="38100" dir="2700000" algn="tl">
                                        <a:srgbClr val="000000">
                                          <a:alpha val="43137"/>
                                        </a:srgbClr>
                                      </a:outerShdw>
                                    </a:effectLst>
                                    <a:latin typeface="Cambria Math" panose="02040503050406030204" pitchFamily="18" charset="0"/>
                                  </a:rPr>
                                  <m:t>𝑇</m:t>
                                </m:r>
                                <m:r>
                                  <m:rPr>
                                    <m:nor/>
                                  </m:rPr>
                                  <a:rPr lang="fr-FR" sz="2400" dirty="0"/>
                                  <m:t> </m:t>
                                </m:r>
                              </m:e>
                            </m:mr>
                            <m:mr>
                              <m:e>
                                <m:sSub>
                                  <m:sSubPr>
                                    <m:ctrlPr>
                                      <a:rPr lang="fr-FR" sz="2400" i="1" smtClean="0">
                                        <a:effectLst>
                                          <a:outerShdw blurRad="38100" dist="38100" dir="2700000" algn="tl">
                                            <a:srgbClr val="000000">
                                              <a:alpha val="43137"/>
                                            </a:srgbClr>
                                          </a:outerShdw>
                                        </a:effectLst>
                                        <a:latin typeface="Cambria Math" panose="02040503050406030204" pitchFamily="18" charset="0"/>
                                      </a:rPr>
                                    </m:ctrlPr>
                                  </m:sSubPr>
                                  <m:e>
                                    <m:r>
                                      <a:rPr lang="fr-FR" sz="2400" i="1">
                                        <a:effectLst>
                                          <a:outerShdw blurRad="38100" dist="38100" dir="2700000" algn="tl">
                                            <a:srgbClr val="000000">
                                              <a:alpha val="43137"/>
                                            </a:srgbClr>
                                          </a:outerShdw>
                                        </a:effectLst>
                                        <a:latin typeface="Cambria Math" panose="02040503050406030204" pitchFamily="18" charset="0"/>
                                      </a:rPr>
                                      <m:t>𝜀</m:t>
                                    </m:r>
                                  </m:e>
                                  <m:sub>
                                    <m:r>
                                      <a:rPr lang="fr-FR" sz="2400" b="0" i="1" smtClean="0">
                                        <a:effectLst>
                                          <a:outerShdw blurRad="38100" dist="38100" dir="2700000" algn="tl">
                                            <a:srgbClr val="000000">
                                              <a:alpha val="43137"/>
                                            </a:srgbClr>
                                          </a:outerShdw>
                                        </a:effectLst>
                                        <a:latin typeface="Cambria Math" panose="02040503050406030204" pitchFamily="18" charset="0"/>
                                      </a:rPr>
                                      <m:t>𝑇</m:t>
                                    </m:r>
                                  </m:sub>
                                </m:sSub>
                                <m:r>
                                  <a:rPr lang="fr-FR" sz="2400" b="0" i="1" smtClean="0">
                                    <a:effectLst>
                                      <a:outerShdw blurRad="38100" dist="38100" dir="2700000" algn="tl">
                                        <a:srgbClr val="000000">
                                          <a:alpha val="43137"/>
                                        </a:srgbClr>
                                      </a:outerShdw>
                                    </a:effectLst>
                                    <a:latin typeface="Cambria Math" panose="02040503050406030204" pitchFamily="18" charset="0"/>
                                  </a:rPr>
                                  <m:t>=</m:t>
                                </m:r>
                                <m:r>
                                  <m:rPr>
                                    <m:nor/>
                                  </m:rPr>
                                  <a:rPr lang="el-GR" sz="2400" i="1" dirty="0">
                                    <a:effectLst>
                                      <a:outerShdw blurRad="38100" dist="38100" dir="2700000" algn="tl">
                                        <a:srgbClr val="000000">
                                          <a:alpha val="43137"/>
                                        </a:srgbClr>
                                      </a:outerShdw>
                                    </a:effectLst>
                                    <a:latin typeface="Cambria Math" panose="02040503050406030204" pitchFamily="18" charset="0"/>
                                  </a:rPr>
                                  <m:t>λ</m:t>
                                </m:r>
                                <m:r>
                                  <a:rPr lang="fr-FR" sz="2400" b="0" i="1" dirty="0" smtClean="0">
                                    <a:effectLst>
                                      <a:outerShdw blurRad="38100" dist="38100" dir="2700000" algn="tl">
                                        <a:srgbClr val="000000">
                                          <a:alpha val="43137"/>
                                        </a:srgbClr>
                                      </a:outerShdw>
                                    </a:effectLst>
                                    <a:latin typeface="Cambria Math" panose="02040503050406030204" pitchFamily="18" charset="0"/>
                                  </a:rPr>
                                  <m:t>−</m:t>
                                </m:r>
                                <m:r>
                                  <a:rPr lang="fr-FR" sz="2400" b="0" i="1" dirty="0" smtClean="0">
                                    <a:effectLst>
                                      <a:outerShdw blurRad="38100" dist="38100" dir="2700000" algn="tl">
                                        <a:srgbClr val="000000">
                                          <a:alpha val="43137"/>
                                        </a:srgbClr>
                                      </a:outerShdw>
                                    </a:effectLst>
                                    <a:latin typeface="Cambria Math" panose="02040503050406030204" pitchFamily="18" charset="0"/>
                                  </a:rPr>
                                  <m:t>1</m:t>
                                </m:r>
                                <m:r>
                                  <a:rPr lang="fr-FR" sz="2400" b="0" i="1" dirty="0" smtClean="0">
                                    <a:effectLst>
                                      <a:outerShdw blurRad="38100" dist="38100" dir="2700000" algn="tl">
                                        <a:srgbClr val="000000">
                                          <a:alpha val="43137"/>
                                        </a:srgbClr>
                                      </a:outerShdw>
                                    </a:effectLst>
                                    <a:latin typeface="Cambria Math" panose="02040503050406030204" pitchFamily="18" charset="0"/>
                                  </a:rPr>
                                  <m:t>=</m:t>
                                </m:r>
                                <m:r>
                                  <m:rPr>
                                    <m:nor/>
                                  </m:rPr>
                                  <a:rPr lang="fr-FR" sz="2400" i="1" dirty="0">
                                    <a:effectLst>
                                      <a:outerShdw blurRad="38100" dist="38100" dir="2700000" algn="tl">
                                        <a:srgbClr val="000000">
                                          <a:alpha val="43137"/>
                                        </a:srgbClr>
                                      </a:outerShdw>
                                    </a:effectLst>
                                    <a:latin typeface="Cambria Math" panose="02040503050406030204" pitchFamily="18" charset="0"/>
                                  </a:rPr>
                                  <m:t>T</m:t>
                                </m:r>
                                <m:r>
                                  <m:rPr>
                                    <m:nor/>
                                  </m:rPr>
                                  <a:rPr lang="fr-FR" sz="2400" i="1" dirty="0">
                                    <a:effectLst>
                                      <a:outerShdw blurRad="38100" dist="38100" dir="2700000" algn="tl">
                                        <a:srgbClr val="000000">
                                          <a:alpha val="43137"/>
                                        </a:srgbClr>
                                      </a:outerShdw>
                                    </a:effectLst>
                                    <a:latin typeface="Cambria Math" panose="02040503050406030204" pitchFamily="18" charset="0"/>
                                  </a:rPr>
                                  <m:t> .</m:t>
                                </m:r>
                                <m:r>
                                  <a:rPr lang="fr-FR" sz="2400" i="1" dirty="0">
                                    <a:effectLst>
                                      <a:outerShdw blurRad="38100" dist="38100" dir="2700000" algn="tl">
                                        <a:srgbClr val="000000">
                                          <a:alpha val="43137"/>
                                        </a:srgbClr>
                                      </a:outerShdw>
                                    </a:effectLst>
                                    <a:latin typeface="Cambria Math" panose="02040503050406030204" pitchFamily="18" charset="0"/>
                                  </a:rPr>
                                  <m:t>  </m:t>
                                </m:r>
                                <m:r>
                                  <a:rPr lang="fr-FR" sz="2400" i="1">
                                    <a:effectLst>
                                      <a:outerShdw blurRad="38100" dist="38100" dir="2700000" algn="tl">
                                        <a:srgbClr val="000000">
                                          <a:alpha val="43137"/>
                                        </a:srgbClr>
                                      </a:outerShdw>
                                    </a:effectLst>
                                    <a:latin typeface="Cambria Math" panose="02040503050406030204" pitchFamily="18" charset="0"/>
                                  </a:rPr>
                                  <m:t>𝜀</m:t>
                                </m:r>
                                <m:r>
                                  <a:rPr lang="fr-FR" sz="2400" i="1">
                                    <a:effectLst>
                                      <a:outerShdw blurRad="38100" dist="38100" dir="2700000" algn="tl">
                                        <a:srgbClr val="000000">
                                          <a:alpha val="43137"/>
                                        </a:srgbClr>
                                      </a:outerShdw>
                                    </a:effectLst>
                                    <a:latin typeface="Cambria Math" panose="02040503050406030204" pitchFamily="18" charset="0"/>
                                  </a:rPr>
                                  <m:t> .  </m:t>
                                </m:r>
                                <m:r>
                                  <a:rPr lang="fr-FR" sz="2400" i="1">
                                    <a:effectLst>
                                      <a:outerShdw blurRad="38100" dist="38100" dir="2700000" algn="tl">
                                        <a:srgbClr val="000000">
                                          <a:alpha val="43137"/>
                                        </a:srgbClr>
                                      </a:outerShdw>
                                    </a:effectLst>
                                    <a:latin typeface="Cambria Math" panose="02040503050406030204" pitchFamily="18" charset="0"/>
                                  </a:rPr>
                                  <m:t>𝑇</m:t>
                                </m:r>
                              </m:e>
                            </m:mr>
                          </m:m>
                        </m:e>
                      </m:d>
                    </m:oMath>
                  </m:oMathPara>
                </a14:m>
                <a:endParaRPr lang="fr-FR" sz="2400" dirty="0"/>
              </a:p>
            </p:txBody>
          </p:sp>
        </mc:Choice>
        <mc:Fallback xmlns="">
          <p:sp>
            <p:nvSpPr>
              <p:cNvPr id="14" name="ZoneTexte 13"/>
              <p:cNvSpPr txBox="1">
                <a:spLocks noRot="1" noChangeAspect="1" noMove="1" noResize="1" noEditPoints="1" noAdjustHandles="1" noChangeArrowheads="1" noChangeShapeType="1" noTextEdit="1"/>
              </p:cNvSpPr>
              <p:nvPr/>
            </p:nvSpPr>
            <p:spPr>
              <a:xfrm>
                <a:off x="4895029" y="5195931"/>
                <a:ext cx="3063852" cy="683777"/>
              </a:xfrm>
              <a:prstGeom prst="rect">
                <a:avLst/>
              </a:prstGeom>
              <a:blipFill>
                <a:blip r:embed="rId9"/>
                <a:stretch>
                  <a:fillRect b="-6195"/>
                </a:stretch>
              </a:blipFill>
            </p:spPr>
            <p:txBody>
              <a:bodyPr/>
              <a:lstStyle/>
              <a:p>
                <a:r>
                  <a:rPr lang="fr-FR">
                    <a:noFill/>
                  </a:rPr>
                  <a:t> </a:t>
                </a:r>
              </a:p>
            </p:txBody>
          </p:sp>
        </mc:Fallback>
      </mc:AlternateContent>
    </p:spTree>
    <p:extLst>
      <p:ext uri="{BB962C8B-B14F-4D97-AF65-F5344CB8AC3E}">
        <p14:creationId xmlns:p14="http://schemas.microsoft.com/office/powerpoint/2010/main" val="726255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115305" y="145947"/>
            <a:ext cx="923330" cy="5132439"/>
          </a:xfrm>
          <a:prstGeom prst="rect">
            <a:avLst/>
          </a:prstGeom>
        </p:spPr>
        <p:txBody>
          <a:bodyPr vert="vert270" wrap="square">
            <a:spAutoFit/>
          </a:bodyPr>
          <a:lstStyle/>
          <a:p>
            <a:pPr algn="ctr"/>
            <a:r>
              <a:rPr lang="fr-FR" sz="2400" b="1" u="sng" dirty="0" smtClean="0">
                <a:solidFill>
                  <a:schemeClr val="bg1"/>
                </a:solidFill>
                <a:effectLst>
                  <a:outerShdw blurRad="38100" dist="38100" dir="2700000" algn="tl">
                    <a:srgbClr val="000000">
                      <a:alpha val="43137"/>
                    </a:srgbClr>
                  </a:outerShdw>
                </a:effectLst>
              </a:rPr>
              <a:t>Eléments diagonaux du tenseur</a:t>
            </a:r>
          </a:p>
          <a:p>
            <a:pPr algn="ctr"/>
            <a:r>
              <a:rPr lang="fr-FR" sz="2400" b="1" u="sng" dirty="0" smtClean="0">
                <a:solidFill>
                  <a:schemeClr val="bg1"/>
                </a:solidFill>
                <a:effectLst>
                  <a:outerShdw blurRad="38100" dist="38100" dir="2700000" algn="tl">
                    <a:srgbClr val="000000">
                      <a:alpha val="43137"/>
                    </a:srgbClr>
                  </a:outerShdw>
                </a:effectLst>
              </a:rPr>
              <a:t> infinitésimal</a:t>
            </a:r>
            <a:endParaRPr lang="fr-FR" sz="2400" b="1" u="sng" dirty="0">
              <a:solidFill>
                <a:schemeClr val="bg1"/>
              </a:solidFill>
              <a:effectLst>
                <a:outerShdw blurRad="38100" dist="38100" dir="2700000" algn="tl">
                  <a:srgbClr val="000000">
                    <a:alpha val="43137"/>
                  </a:srgbClr>
                </a:outerShdw>
              </a:effectLst>
            </a:endParaRPr>
          </a:p>
        </p:txBody>
      </p:sp>
      <p:sp>
        <p:nvSpPr>
          <p:cNvPr id="10" name="Rectangle à coins arrondis 9"/>
          <p:cNvSpPr/>
          <p:nvPr/>
        </p:nvSpPr>
        <p:spPr>
          <a:xfrm>
            <a:off x="985002" y="218277"/>
            <a:ext cx="10810568" cy="6126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stretch>
            <a:fillRect/>
          </a:stretch>
        </p:blipFill>
        <p:spPr>
          <a:xfrm>
            <a:off x="6110283" y="635717"/>
            <a:ext cx="5457825" cy="2076450"/>
          </a:xfrm>
          <a:prstGeom prst="rect">
            <a:avLst/>
          </a:prstGeom>
        </p:spPr>
      </p:pic>
      <mc:AlternateContent xmlns:mc="http://schemas.openxmlformats.org/markup-compatibility/2006" xmlns:a14="http://schemas.microsoft.com/office/drawing/2010/main">
        <mc:Choice Requires="a14">
          <p:sp>
            <p:nvSpPr>
              <p:cNvPr id="5" name="ZoneTexte 4"/>
              <p:cNvSpPr txBox="1"/>
              <p:nvPr/>
            </p:nvSpPr>
            <p:spPr>
              <a:xfrm>
                <a:off x="1315169" y="635717"/>
                <a:ext cx="4618137" cy="923330"/>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Considérons le tenseur des déformations infinitésimal (</a:t>
                </a:r>
                <a14:m>
                  <m:oMath xmlns:m="http://schemas.openxmlformats.org/officeDocument/2006/math">
                    <m:r>
                      <a:rPr lang="fr-FR">
                        <a:effectLst>
                          <a:outerShdw blurRad="38100" dist="38100" dir="2700000" algn="tl">
                            <a:srgbClr val="000000">
                              <a:alpha val="43137"/>
                            </a:srgbClr>
                          </a:outerShdw>
                        </a:effectLst>
                        <a:latin typeface="Cambria Math" panose="02040503050406030204" pitchFamily="18" charset="0"/>
                      </a:rPr>
                      <m:t>𝜀</m:t>
                    </m:r>
                  </m:oMath>
                </a14:m>
                <a:r>
                  <a:rPr lang="fr-FR" dirty="0" smtClean="0">
                    <a:effectLst>
                      <a:outerShdw blurRad="38100" dist="38100" dir="2700000" algn="tl">
                        <a:srgbClr val="000000">
                          <a:alpha val="43137"/>
                        </a:srgbClr>
                      </a:outerShdw>
                    </a:effectLst>
                  </a:rPr>
                  <a:t>). Ces </a:t>
                </a:r>
                <a:r>
                  <a:rPr lang="fr-FR" dirty="0">
                    <a:effectLst>
                      <a:outerShdw blurRad="38100" dist="38100" dir="2700000" algn="tl">
                        <a:srgbClr val="000000">
                          <a:alpha val="43137"/>
                        </a:srgbClr>
                      </a:outerShdw>
                    </a:effectLst>
                  </a:rPr>
                  <a:t>composants dans le repère</a:t>
                </a:r>
                <a:r>
                  <a:rPr lang="fr-FR" dirty="0" smtClean="0">
                    <a:effectLst>
                      <a:outerShdw blurRad="38100" dist="38100" dir="2700000" algn="tl">
                        <a:srgbClr val="000000">
                          <a:alpha val="43137"/>
                        </a:srgbClr>
                      </a:outerShdw>
                    </a:effectLst>
                  </a:rPr>
                  <a:t> </a:t>
                </a:r>
                <a14:m>
                  <m:oMath xmlns:m="http://schemas.openxmlformats.org/officeDocument/2006/math">
                    <m:sSub>
                      <m:sSubPr>
                        <m:ctrlPr>
                          <a:rPr lang="fr-FR" i="1">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i="1">
                            <a:latin typeface="Cambria Math" panose="02040503050406030204" pitchFamily="18" charset="0"/>
                          </a:rPr>
                          <m:t>1</m:t>
                        </m:r>
                      </m:sub>
                    </m:sSub>
                    <m:r>
                      <a:rPr lang="fr-FR" i="1">
                        <a:latin typeface="Cambria Math" panose="02040503050406030204" pitchFamily="18" charset="0"/>
                      </a:rPr>
                      <m:t>,</m:t>
                    </m:r>
                  </m:oMath>
                </a14:m>
                <a:r>
                  <a:rPr lang="fr-FR" dirty="0"/>
                  <a:t> </a:t>
                </a:r>
                <a14:m>
                  <m:oMath xmlns:m="http://schemas.openxmlformats.org/officeDocument/2006/math">
                    <m:sSub>
                      <m:sSubPr>
                        <m:ctrlPr>
                          <a:rPr lang="fr-FR" i="1">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i="1">
                            <a:latin typeface="Cambria Math" panose="02040503050406030204" pitchFamily="18" charset="0"/>
                          </a:rPr>
                          <m:t>2</m:t>
                        </m:r>
                      </m:sub>
                    </m:sSub>
                  </m:oMath>
                </a14:m>
                <a:r>
                  <a:rPr lang="fr-FR" dirty="0"/>
                  <a:t>, </a:t>
                </a:r>
                <a14:m>
                  <m:oMath xmlns:m="http://schemas.openxmlformats.org/officeDocument/2006/math">
                    <m:sSub>
                      <m:sSubPr>
                        <m:ctrlPr>
                          <a:rPr lang="fr-FR" i="1">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i="1">
                            <a:latin typeface="Cambria Math" panose="02040503050406030204" pitchFamily="18" charset="0"/>
                          </a:rPr>
                          <m:t>3</m:t>
                        </m:r>
                      </m:sub>
                    </m:sSub>
                  </m:oMath>
                </a14:m>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sont donnés par:</a:t>
                </a:r>
              </a:p>
            </p:txBody>
          </p:sp>
        </mc:Choice>
        <mc:Fallback xmlns="">
          <p:sp>
            <p:nvSpPr>
              <p:cNvPr id="5" name="ZoneTexte 4"/>
              <p:cNvSpPr txBox="1">
                <a:spLocks noRot="1" noChangeAspect="1" noMove="1" noResize="1" noEditPoints="1" noAdjustHandles="1" noChangeArrowheads="1" noChangeShapeType="1" noTextEdit="1"/>
              </p:cNvSpPr>
              <p:nvPr/>
            </p:nvSpPr>
            <p:spPr>
              <a:xfrm>
                <a:off x="1315169" y="635717"/>
                <a:ext cx="4618137" cy="923330"/>
              </a:xfrm>
              <a:prstGeom prst="rect">
                <a:avLst/>
              </a:prstGeom>
              <a:blipFill>
                <a:blip r:embed="rId4"/>
                <a:stretch>
                  <a:fillRect l="-1189" t="-3947" r="-1717" b="-125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446380" y="1814993"/>
                <a:ext cx="2202526" cy="8242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mtClean="0">
                          <a:effectLst>
                            <a:outerShdw blurRad="38100" dist="38100" dir="2700000" algn="tl">
                              <a:srgbClr val="000000">
                                <a:alpha val="43137"/>
                              </a:srgbClr>
                            </a:outerShdw>
                          </a:effectLst>
                          <a:latin typeface="Cambria Math" panose="02040503050406030204" pitchFamily="18" charset="0"/>
                        </a:rPr>
                        <m:t>𝜀</m:t>
                      </m:r>
                      <m:r>
                        <a:rPr lang="fr-FR">
                          <a:effectLst>
                            <a:outerShdw blurRad="38100" dist="38100" dir="2700000" algn="tl">
                              <a:srgbClr val="000000">
                                <a:alpha val="43137"/>
                              </a:srgbClr>
                            </a:outerShdw>
                          </a:effectLst>
                          <a:latin typeface="Cambria Math" panose="02040503050406030204" pitchFamily="18" charset="0"/>
                        </a:rPr>
                        <m:t>=</m:t>
                      </m:r>
                      <m:d>
                        <m:dPr>
                          <m:begChr m:val="["/>
                          <m:endChr m:val="]"/>
                          <m:ctrlPr>
                            <a:rPr lang="fr-FR" i="1">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a:effectLst>
                                    <a:outerShdw blurRad="38100" dist="38100" dir="2700000" algn="tl">
                                      <a:srgbClr val="000000">
                                        <a:alpha val="43137"/>
                                      </a:srgbClr>
                                    </a:outerShdw>
                                  </a:effectLst>
                                  <a:latin typeface="Cambria Math" panose="02040503050406030204" pitchFamily="18" charset="0"/>
                                </a:rPr>
                              </m:ctrlPr>
                            </m:mPr>
                            <m:mr>
                              <m:e>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11</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1</m:t>
                                    </m:r>
                                    <m:r>
                                      <a:rPr lang="fr-FR" b="0" i="1" smtClean="0">
                                        <a:effectLst>
                                          <a:outerShdw blurRad="38100" dist="38100" dir="2700000" algn="tl">
                                            <a:srgbClr val="000000">
                                              <a:alpha val="43137"/>
                                            </a:srgbClr>
                                          </a:outerShdw>
                                        </a:effectLst>
                                        <a:latin typeface="Cambria Math" panose="02040503050406030204" pitchFamily="18" charset="0"/>
                                      </a:rPr>
                                      <m:t>2</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1</m:t>
                                    </m:r>
                                    <m:r>
                                      <a:rPr lang="fr-FR" b="0" i="1" smtClean="0">
                                        <a:effectLst>
                                          <a:outerShdw blurRad="38100" dist="38100" dir="2700000" algn="tl">
                                            <a:srgbClr val="000000">
                                              <a:alpha val="43137"/>
                                            </a:srgbClr>
                                          </a:outerShdw>
                                        </a:effectLst>
                                        <a:latin typeface="Cambria Math" panose="02040503050406030204" pitchFamily="18" charset="0"/>
                                      </a:rPr>
                                      <m:t>3</m:t>
                                    </m:r>
                                  </m:sub>
                                </m:sSub>
                              </m:e>
                            </m:m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2</m:t>
                                    </m:r>
                                    <m:r>
                                      <a:rPr lang="fr-FR" i="1">
                                        <a:effectLst>
                                          <a:outerShdw blurRad="38100" dist="38100" dir="2700000" algn="tl">
                                            <a:srgbClr val="000000">
                                              <a:alpha val="43137"/>
                                            </a:srgbClr>
                                          </a:outerShdw>
                                        </a:effectLst>
                                        <a:latin typeface="Cambria Math" panose="02040503050406030204" pitchFamily="18" charset="0"/>
                                      </a:rPr>
                                      <m:t>1</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22</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23</m:t>
                                    </m:r>
                                  </m:sub>
                                </m:sSub>
                              </m:e>
                            </m:m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3</m:t>
                                    </m:r>
                                    <m:r>
                                      <a:rPr lang="fr-FR" i="1">
                                        <a:effectLst>
                                          <a:outerShdw blurRad="38100" dist="38100" dir="2700000" algn="tl">
                                            <a:srgbClr val="000000">
                                              <a:alpha val="43137"/>
                                            </a:srgbClr>
                                          </a:outerShdw>
                                        </a:effectLst>
                                        <a:latin typeface="Cambria Math" panose="02040503050406030204" pitchFamily="18" charset="0"/>
                                      </a:rPr>
                                      <m:t>1</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32</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33</m:t>
                                    </m:r>
                                  </m:sub>
                                </m:sSub>
                              </m:e>
                            </m:mr>
                          </m:m>
                        </m:e>
                      </m:d>
                    </m:oMath>
                  </m:oMathPara>
                </a14:m>
                <a:endParaRPr lang="fr-FR" dirty="0">
                  <a:effectLst>
                    <a:outerShdw blurRad="38100" dist="38100" dir="2700000" algn="tl">
                      <a:srgbClr val="000000">
                        <a:alpha val="43137"/>
                      </a:srgbClr>
                    </a:outerShdw>
                  </a:effectLst>
                </a:endParaRPr>
              </a:p>
            </p:txBody>
          </p:sp>
        </mc:Choice>
        <mc:Fallback xmlns="">
          <p:sp>
            <p:nvSpPr>
              <p:cNvPr id="7" name="Rectangle 6"/>
              <p:cNvSpPr>
                <a:spLocks noRot="1" noChangeAspect="1" noMove="1" noResize="1" noEditPoints="1" noAdjustHandles="1" noChangeArrowheads="1" noChangeShapeType="1" noTextEdit="1"/>
              </p:cNvSpPr>
              <p:nvPr/>
            </p:nvSpPr>
            <p:spPr>
              <a:xfrm>
                <a:off x="2446380" y="1814993"/>
                <a:ext cx="2202526" cy="824200"/>
              </a:xfrm>
              <a:prstGeom prst="rect">
                <a:avLst/>
              </a:prstGeom>
              <a:blipFill>
                <a:blip r:embed="rId5"/>
                <a:stretch>
                  <a:fillRect b="-74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Texte 7"/>
              <p:cNvSpPr txBox="1"/>
              <p:nvPr/>
            </p:nvSpPr>
            <p:spPr>
              <a:xfrm>
                <a:off x="1315169" y="2895139"/>
                <a:ext cx="10252939" cy="646331"/>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Regardons le segment différentiel </a:t>
                </a:r>
                <a:r>
                  <a:rPr lang="fr-FR" i="1" dirty="0">
                    <a:effectLst>
                      <a:outerShdw blurRad="38100" dist="38100" dir="2700000" algn="tl">
                        <a:srgbClr val="000000">
                          <a:alpha val="43137"/>
                        </a:srgbClr>
                      </a:outerShdw>
                    </a:effectLst>
                  </a:rPr>
                  <a:t>PQ</a:t>
                </a:r>
                <a:r>
                  <a:rPr lang="fr-FR" dirty="0">
                    <a:effectLst>
                      <a:outerShdw blurRad="38100" dist="38100" dir="2700000" algn="tl">
                        <a:srgbClr val="000000">
                          <a:alpha val="43137"/>
                        </a:srgbClr>
                      </a:outerShdw>
                    </a:effectLst>
                  </a:rPr>
                  <a:t>, dont il est orienté parallèlement à l’axe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𝑥</m:t>
                        </m:r>
                      </m:e>
                      <m:sub>
                        <m:r>
                          <a:rPr lang="fr-FR">
                            <a:effectLst>
                              <a:outerShdw blurRad="38100" dist="38100" dir="2700000" algn="tl">
                                <a:srgbClr val="000000">
                                  <a:alpha val="43137"/>
                                </a:srgbClr>
                              </a:outerShdw>
                            </a:effectLst>
                            <a:latin typeface="Cambria Math" panose="02040503050406030204" pitchFamily="18" charset="0"/>
                          </a:rPr>
                          <m:t>1</m:t>
                        </m:r>
                      </m:sub>
                    </m:sSub>
                  </m:oMath>
                </a14:m>
                <a:r>
                  <a:rPr lang="fr-FR" dirty="0">
                    <a:effectLst>
                      <a:outerShdw blurRad="38100" dist="38100" dir="2700000" algn="tl">
                        <a:srgbClr val="000000">
                          <a:alpha val="43137"/>
                        </a:srgbClr>
                      </a:outerShdw>
                    </a:effectLst>
                  </a:rPr>
                  <a:t>. La variation de longueur dans cette direction (T=[1 0 0]) est donné par:  </a:t>
                </a:r>
              </a:p>
            </p:txBody>
          </p:sp>
        </mc:Choice>
        <mc:Fallback xmlns="">
          <p:sp>
            <p:nvSpPr>
              <p:cNvPr id="8" name="ZoneTexte 7"/>
              <p:cNvSpPr txBox="1">
                <a:spLocks noRot="1" noChangeAspect="1" noMove="1" noResize="1" noEditPoints="1" noAdjustHandles="1" noChangeArrowheads="1" noChangeShapeType="1" noTextEdit="1"/>
              </p:cNvSpPr>
              <p:nvPr/>
            </p:nvSpPr>
            <p:spPr>
              <a:xfrm>
                <a:off x="1315169" y="2895139"/>
                <a:ext cx="10252939" cy="646331"/>
              </a:xfrm>
              <a:prstGeom prst="rect">
                <a:avLst/>
              </a:prstGeom>
              <a:blipFill>
                <a:blip r:embed="rId6"/>
                <a:stretch>
                  <a:fillRect l="-535" t="-5660" r="-773" b="-1792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446380" y="3724442"/>
                <a:ext cx="5924699" cy="825611"/>
              </a:xfrm>
              <a:prstGeom prst="rect">
                <a:avLst/>
              </a:prstGeom>
            </p:spPr>
            <p:txBody>
              <a:bodyPr wrap="none">
                <a:spAutoFit/>
              </a:bodyPr>
              <a:lstStyle/>
              <a:p>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𝑇</m:t>
                        </m:r>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1</m:t>
                            </m:r>
                          </m:sub>
                        </m:sSub>
                        <m:r>
                          <a:rPr lang="fr-FR" b="0" i="1" smtClean="0">
                            <a:effectLst>
                              <a:outerShdw blurRad="38100" dist="38100" dir="2700000" algn="tl">
                                <a:srgbClr val="000000">
                                  <a:alpha val="43137"/>
                                </a:srgbClr>
                              </a:outerShdw>
                            </a:effectLst>
                            <a:latin typeface="Cambria Math" panose="02040503050406030204" pitchFamily="18" charset="0"/>
                          </a:rPr>
                          <m:t>)</m:t>
                        </m:r>
                      </m:sub>
                    </m:sSub>
                    <m:r>
                      <a:rPr lang="fr-FR" b="0" i="1" smtClean="0">
                        <a:effectLst>
                          <a:outerShdw blurRad="38100" dist="38100" dir="2700000" algn="tl">
                            <a:srgbClr val="000000">
                              <a:alpha val="43137"/>
                            </a:srgbClr>
                          </a:outerShdw>
                        </a:effectLst>
                        <a:latin typeface="Cambria Math" panose="02040503050406030204" pitchFamily="18" charset="0"/>
                      </a:rPr>
                      <m:t> </m:t>
                    </m:r>
                    <m:r>
                      <a:rPr lang="fr-FR" i="1" dirty="0">
                        <a:effectLst>
                          <a:outerShdw blurRad="38100" dist="38100" dir="2700000" algn="tl">
                            <a:srgbClr val="000000">
                              <a:alpha val="43137"/>
                            </a:srgbClr>
                          </a:outerShdw>
                        </a:effectLst>
                        <a:latin typeface="Cambria Math" panose="02040503050406030204" pitchFamily="18" charset="0"/>
                      </a:rPr>
                      <m:t>=</m:t>
                    </m:r>
                    <m:r>
                      <m:rPr>
                        <m:nor/>
                      </m:rPr>
                      <a:rPr lang="fr-FR" b="0" i="1" dirty="0" smtClean="0">
                        <a:effectLst>
                          <a:outerShdw blurRad="38100" dist="38100" dir="2700000" algn="tl">
                            <a:srgbClr val="000000">
                              <a:alpha val="43137"/>
                            </a:srgbClr>
                          </a:outerShdw>
                        </a:effectLst>
                        <a:latin typeface="Cambria Math" panose="02040503050406030204" pitchFamily="18" charset="0"/>
                      </a:rPr>
                      <m:t>  </m:t>
                    </m:r>
                    <m:r>
                      <m:rPr>
                        <m:nor/>
                      </m:rPr>
                      <a:rPr lang="fr-FR" i="1" dirty="0">
                        <a:effectLst>
                          <a:outerShdw blurRad="38100" dist="38100" dir="2700000" algn="tl">
                            <a:srgbClr val="000000">
                              <a:alpha val="43137"/>
                            </a:srgbClr>
                          </a:outerShdw>
                        </a:effectLst>
                        <a:latin typeface="Cambria Math" panose="02040503050406030204" pitchFamily="18" charset="0"/>
                      </a:rPr>
                      <m:t>T</m:t>
                    </m:r>
                    <m:r>
                      <m:rPr>
                        <m:nor/>
                      </m:rPr>
                      <a:rPr lang="fr-FR" i="1" dirty="0">
                        <a:effectLst>
                          <a:outerShdw blurRad="38100" dist="38100" dir="2700000" algn="tl">
                            <a:srgbClr val="000000">
                              <a:alpha val="43137"/>
                            </a:srgbClr>
                          </a:outerShdw>
                        </a:effectLst>
                        <a:latin typeface="Cambria Math" panose="02040503050406030204" pitchFamily="18" charset="0"/>
                      </a:rPr>
                      <m:t> .</m:t>
                    </m:r>
                    <m:r>
                      <a:rPr lang="fr-FR" i="1" dirty="0">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rPr>
                      <m:t>𝜀</m:t>
                    </m:r>
                    <m:r>
                      <a:rPr lang="fr-FR" i="1">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𝑇</m:t>
                    </m:r>
                    <m:r>
                      <a:rPr lang="fr-FR" b="0" i="1" smtClean="0">
                        <a:effectLst>
                          <a:outerShdw blurRad="38100" dist="38100" dir="2700000" algn="tl">
                            <a:srgbClr val="000000">
                              <a:alpha val="43137"/>
                            </a:srgbClr>
                          </a:outerShdw>
                        </a:effectLst>
                        <a:latin typeface="Cambria Math" panose="02040503050406030204" pitchFamily="18" charset="0"/>
                      </a:rPr>
                      <m:t> = </m:t>
                    </m:r>
                    <m:r>
                      <a:rPr lang="fr-FR" i="1" dirty="0" smtClean="0">
                        <a:effectLst>
                          <a:outerShdw blurRad="38100" dist="38100" dir="2700000" algn="tl">
                            <a:srgbClr val="000000">
                              <a:alpha val="43137"/>
                            </a:srgbClr>
                          </a:outerShdw>
                        </a:effectLst>
                        <a:latin typeface="Cambria Math" panose="02040503050406030204" pitchFamily="18" charset="0"/>
                      </a:rPr>
                      <m:t> </m:t>
                    </m:r>
                    <m:d>
                      <m:dPr>
                        <m:begChr m:val="["/>
                        <m:endChr m:val="]"/>
                        <m:ctrlPr>
                          <a:rPr lang="fr-FR" i="1" dirty="0" smtClean="0">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dirty="0" smtClean="0">
                                <a:effectLst>
                                  <a:outerShdw blurRad="38100" dist="38100" dir="2700000" algn="tl">
                                    <a:srgbClr val="000000">
                                      <a:alpha val="43137"/>
                                    </a:srgbClr>
                                  </a:outerShdw>
                                </a:effectLst>
                                <a:latin typeface="Cambria Math" panose="02040503050406030204" pitchFamily="18" charset="0"/>
                              </a:rPr>
                            </m:ctrlPr>
                          </m:mPr>
                          <m:mr>
                            <m:e>
                              <m:r>
                                <m:rPr>
                                  <m:brk m:alnAt="7"/>
                                </m:rPr>
                                <a:rPr lang="fr-FR" b="0" i="1" dirty="0" smtClean="0">
                                  <a:effectLst>
                                    <a:outerShdw blurRad="38100" dist="38100" dir="2700000" algn="tl">
                                      <a:srgbClr val="000000">
                                        <a:alpha val="43137"/>
                                      </a:srgbClr>
                                    </a:outerShdw>
                                  </a:effectLst>
                                  <a:latin typeface="Cambria Math" panose="02040503050406030204" pitchFamily="18" charset="0"/>
                                </a:rPr>
                                <m:t>1</m:t>
                              </m:r>
                            </m:e>
                            <m:e>
                              <m:r>
                                <a:rPr lang="fr-FR" b="0" i="1" dirty="0" smtClean="0">
                                  <a:effectLst>
                                    <a:outerShdw blurRad="38100" dist="38100" dir="2700000" algn="tl">
                                      <a:srgbClr val="000000">
                                        <a:alpha val="43137"/>
                                      </a:srgbClr>
                                    </a:outerShdw>
                                  </a:effectLst>
                                  <a:latin typeface="Cambria Math" panose="02040503050406030204" pitchFamily="18" charset="0"/>
                                </a:rPr>
                                <m:t>0</m:t>
                              </m:r>
                            </m:e>
                            <m:e>
                              <m:r>
                                <a:rPr lang="fr-FR" b="0" i="1" dirty="0" smtClean="0">
                                  <a:effectLst>
                                    <a:outerShdw blurRad="38100" dist="38100" dir="2700000" algn="tl">
                                      <a:srgbClr val="000000">
                                        <a:alpha val="43137"/>
                                      </a:srgbClr>
                                    </a:outerShdw>
                                  </a:effectLst>
                                  <a:latin typeface="Cambria Math" panose="02040503050406030204" pitchFamily="18" charset="0"/>
                                </a:rPr>
                                <m:t>0</m:t>
                              </m:r>
                            </m:e>
                          </m:mr>
                        </m:m>
                      </m:e>
                    </m:d>
                    <m:d>
                      <m:dPr>
                        <m:begChr m:val="["/>
                        <m:endChr m:val="]"/>
                        <m:ctrlPr>
                          <a:rPr lang="fr-FR" i="1">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a:effectLst>
                                  <a:outerShdw blurRad="38100" dist="38100" dir="2700000" algn="tl">
                                    <a:srgbClr val="000000">
                                      <a:alpha val="43137"/>
                                    </a:srgbClr>
                                  </a:outerShdw>
                                </a:effectLst>
                                <a:latin typeface="Cambria Math" panose="02040503050406030204" pitchFamily="18" charset="0"/>
                              </a:rPr>
                            </m:ctrlPr>
                          </m:mP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11</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12</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13</m:t>
                                  </m:r>
                                </m:sub>
                              </m:sSub>
                            </m:e>
                          </m:m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21</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22</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23</m:t>
                                  </m:r>
                                </m:sub>
                              </m:sSub>
                            </m:e>
                          </m:m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31</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32</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33</m:t>
                                  </m:r>
                                </m:sub>
                              </m:sSub>
                            </m:e>
                          </m:mr>
                        </m:m>
                      </m:e>
                    </m:d>
                    <m:d>
                      <m:dPr>
                        <m:begChr m:val="["/>
                        <m:endChr m:val="]"/>
                        <m:ctrlPr>
                          <a:rPr lang="fr-FR" i="1" smtClean="0">
                            <a:effectLst>
                              <a:outerShdw blurRad="38100" dist="38100" dir="2700000" algn="tl">
                                <a:srgbClr val="000000">
                                  <a:alpha val="43137"/>
                                </a:srgbClr>
                              </a:outerShdw>
                            </a:effectLst>
                            <a:latin typeface="Cambria Math" panose="02040503050406030204" pitchFamily="18" charset="0"/>
                          </a:rPr>
                        </m:ctrlPr>
                      </m:dPr>
                      <m:e>
                        <m:m>
                          <m:mPr>
                            <m:mcs>
                              <m:mc>
                                <m:mcPr>
                                  <m:count m:val="1"/>
                                  <m:mcJc m:val="center"/>
                                </m:mcPr>
                              </m:mc>
                            </m:mcs>
                            <m:ctrlPr>
                              <a:rPr lang="fr-FR" i="1" smtClean="0">
                                <a:effectLst>
                                  <a:outerShdw blurRad="38100" dist="38100" dir="2700000" algn="tl">
                                    <a:srgbClr val="000000">
                                      <a:alpha val="43137"/>
                                    </a:srgbClr>
                                  </a:outerShdw>
                                </a:effectLst>
                                <a:latin typeface="Cambria Math" panose="02040503050406030204" pitchFamily="18" charset="0"/>
                              </a:rPr>
                            </m:ctrlPr>
                          </m:mPr>
                          <m:mr>
                            <m:e>
                              <m:r>
                                <m:rPr>
                                  <m:brk m:alnAt="7"/>
                                </m:rPr>
                                <a:rPr lang="fr-FR" b="0" i="1" smtClean="0">
                                  <a:effectLst>
                                    <a:outerShdw blurRad="38100" dist="38100" dir="2700000" algn="tl">
                                      <a:srgbClr val="000000">
                                        <a:alpha val="43137"/>
                                      </a:srgbClr>
                                    </a:outerShdw>
                                  </a:effectLst>
                                  <a:latin typeface="Cambria Math" panose="02040503050406030204" pitchFamily="18" charset="0"/>
                                </a:rPr>
                                <m:t>1</m:t>
                              </m:r>
                            </m:e>
                          </m:mr>
                          <m:mr>
                            <m:e>
                              <m:r>
                                <a:rPr lang="fr-FR" b="0" i="1" smtClean="0">
                                  <a:effectLst>
                                    <a:outerShdw blurRad="38100" dist="38100" dir="2700000" algn="tl">
                                      <a:srgbClr val="000000">
                                        <a:alpha val="43137"/>
                                      </a:srgbClr>
                                    </a:outerShdw>
                                  </a:effectLst>
                                  <a:latin typeface="Cambria Math" panose="02040503050406030204" pitchFamily="18" charset="0"/>
                                </a:rPr>
                                <m:t>0</m:t>
                              </m:r>
                            </m:e>
                          </m:mr>
                          <m:mr>
                            <m:e>
                              <m:r>
                                <a:rPr lang="fr-FR" b="0" i="1" smtClean="0">
                                  <a:effectLst>
                                    <a:outerShdw blurRad="38100" dist="38100" dir="2700000" algn="tl">
                                      <a:srgbClr val="000000">
                                        <a:alpha val="43137"/>
                                      </a:srgbClr>
                                    </a:outerShdw>
                                  </a:effectLst>
                                  <a:latin typeface="Cambria Math" panose="02040503050406030204" pitchFamily="18" charset="0"/>
                                </a:rPr>
                                <m:t>0</m:t>
                              </m:r>
                            </m:e>
                          </m:mr>
                        </m:m>
                      </m:e>
                    </m:d>
                  </m:oMath>
                </a14:m>
                <a:r>
                  <a:rPr lang="fr-FR" dirty="0" smtClean="0">
                    <a:effectLst>
                      <a:outerShdw blurRad="38100" dist="38100" dir="2700000" algn="tl">
                        <a:srgbClr val="000000">
                          <a:alpha val="43137"/>
                        </a:srgbClr>
                      </a:outerShdw>
                    </a:effectLst>
                  </a:rPr>
                  <a:t>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0" smtClean="0">
                            <a:effectLst>
                              <a:outerShdw blurRad="38100" dist="38100" dir="2700000" algn="tl">
                                <a:srgbClr val="000000">
                                  <a:alpha val="43137"/>
                                </a:srgbClr>
                              </a:outerShdw>
                            </a:effectLst>
                            <a:latin typeface="Cambria Math" panose="02040503050406030204" pitchFamily="18" charset="0"/>
                          </a:rPr>
                          <m:t> </m:t>
                        </m:r>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11</m:t>
                        </m:r>
                      </m:sub>
                    </m:sSub>
                  </m:oMath>
                </a14:m>
                <a:endParaRPr lang="fr-FR" dirty="0">
                  <a:effectLst>
                    <a:outerShdw blurRad="38100" dist="38100" dir="2700000" algn="tl">
                      <a:srgbClr val="000000">
                        <a:alpha val="43137"/>
                      </a:srgbClr>
                    </a:outerShdw>
                  </a:effectLst>
                </a:endParaRPr>
              </a:p>
            </p:txBody>
          </p:sp>
        </mc:Choice>
        <mc:Fallback xmlns="">
          <p:sp>
            <p:nvSpPr>
              <p:cNvPr id="9" name="Rectangle 8"/>
              <p:cNvSpPr>
                <a:spLocks noRot="1" noChangeAspect="1" noMove="1" noResize="1" noEditPoints="1" noAdjustHandles="1" noChangeArrowheads="1" noChangeShapeType="1" noTextEdit="1"/>
              </p:cNvSpPr>
              <p:nvPr/>
            </p:nvSpPr>
            <p:spPr>
              <a:xfrm>
                <a:off x="2446380" y="3724442"/>
                <a:ext cx="5924699" cy="825611"/>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1315169" y="4680360"/>
                <a:ext cx="7300451" cy="394403"/>
              </a:xfrm>
              <a:prstGeom prst="rect">
                <a:avLst/>
              </a:prstGeom>
              <a:noFill/>
            </p:spPr>
            <p:txBody>
              <a:bodyPr wrap="square" rtlCol="0">
                <a:spAutoFit/>
              </a:bodyPr>
              <a:lstStyle/>
              <a:p>
                <a:r>
                  <a:rPr lang="fr-FR" dirty="0" smtClean="0">
                    <a:effectLst>
                      <a:outerShdw blurRad="38100" dist="38100" dir="2700000" algn="tl">
                        <a:srgbClr val="000000">
                          <a:alpha val="43137"/>
                        </a:srgbClr>
                      </a:outerShdw>
                    </a:effectLst>
                  </a:rPr>
                  <a:t>Par analogie, on peut déduire que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𝜀</m:t>
                        </m:r>
                      </m:e>
                      <m:sub>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sub>
                    </m:sSub>
                  </m:oMath>
                </a14:m>
                <a:r>
                  <a:rPr lang="fr-FR" dirty="0" smtClean="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22</m:t>
                        </m:r>
                      </m:sub>
                    </m:sSub>
                  </m:oMath>
                </a14:m>
                <a:r>
                  <a:rPr lang="fr-FR" dirty="0" smtClean="0">
                    <a:effectLst>
                      <a:outerShdw blurRad="38100" dist="38100" dir="2700000" algn="tl">
                        <a:srgbClr val="000000">
                          <a:alpha val="43137"/>
                        </a:srgbClr>
                      </a:outerShdw>
                    </a:effectLst>
                  </a:rPr>
                  <a:t>        et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𝜀</m:t>
                        </m:r>
                      </m:e>
                      <m:sub>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rPr>
                              <m:t>3</m:t>
                            </m:r>
                          </m:sub>
                        </m:sSub>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33</m:t>
                        </m:r>
                      </m:sub>
                    </m:sSub>
                  </m:oMath>
                </a14:m>
                <a:r>
                  <a:rPr lang="fr-FR" dirty="0" smtClean="0">
                    <a:effectLst>
                      <a:outerShdw blurRad="38100" dist="38100" dir="2700000" algn="tl">
                        <a:srgbClr val="000000">
                          <a:alpha val="43137"/>
                        </a:srgbClr>
                      </a:outerShdw>
                    </a:effectLst>
                  </a:rPr>
                  <a:t> </a:t>
                </a:r>
                <a:endParaRPr lang="fr-FR" dirty="0">
                  <a:effectLst>
                    <a:outerShdw blurRad="38100" dist="38100" dir="2700000" algn="tl">
                      <a:srgbClr val="000000">
                        <a:alpha val="43137"/>
                      </a:srgbClr>
                    </a:outerShdw>
                  </a:effectLst>
                </a:endParaRPr>
              </a:p>
            </p:txBody>
          </p:sp>
        </mc:Choice>
        <mc:Fallback xmlns="">
          <p:sp>
            <p:nvSpPr>
              <p:cNvPr id="11" name="ZoneTexte 10"/>
              <p:cNvSpPr txBox="1">
                <a:spLocks noRot="1" noChangeAspect="1" noMove="1" noResize="1" noEditPoints="1" noAdjustHandles="1" noChangeArrowheads="1" noChangeShapeType="1" noTextEdit="1"/>
              </p:cNvSpPr>
              <p:nvPr/>
            </p:nvSpPr>
            <p:spPr>
              <a:xfrm>
                <a:off x="1315169" y="4680360"/>
                <a:ext cx="7300451" cy="394403"/>
              </a:xfrm>
              <a:prstGeom prst="rect">
                <a:avLst/>
              </a:prstGeom>
              <a:blipFill>
                <a:blip r:embed="rId8"/>
                <a:stretch>
                  <a:fillRect l="-835" t="-7813" b="-26563"/>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2" name="ZoneTexte 11"/>
              <p:cNvSpPr txBox="1"/>
              <p:nvPr/>
            </p:nvSpPr>
            <p:spPr>
              <a:xfrm>
                <a:off x="1315169" y="5397910"/>
                <a:ext cx="10252939" cy="646331"/>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Les trois éléments de la diagonal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11</m:t>
                        </m:r>
                      </m:sub>
                    </m:sSub>
                  </m:oMath>
                </a14:m>
                <a:r>
                  <a:rPr lang="fr-FR" dirty="0" smtClean="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22</m:t>
                        </m:r>
                      </m:sub>
                    </m:sSub>
                  </m:oMath>
                </a14:m>
                <a:r>
                  <a:rPr lang="fr-FR" dirty="0" smtClean="0">
                    <a:effectLst>
                      <a:outerShdw blurRad="38100" dist="38100" dir="2700000" algn="tl">
                        <a:srgbClr val="000000">
                          <a:alpha val="43137"/>
                        </a:srgbClr>
                      </a:outerShdw>
                    </a:effectLst>
                  </a:rPr>
                  <a:t>,</a:t>
                </a:r>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33</m:t>
                        </m:r>
                      </m:sub>
                    </m:sSub>
                  </m:oMath>
                </a14:m>
                <a:r>
                  <a:rPr lang="fr-FR" dirty="0" smtClean="0">
                    <a:effectLst>
                      <a:outerShdw blurRad="38100" dist="38100" dir="2700000" algn="tl">
                        <a:srgbClr val="000000">
                          <a:alpha val="43137"/>
                        </a:srgbClr>
                      </a:outerShdw>
                    </a:effectLst>
                  </a:rPr>
                  <a:t>) du tenseur de déformation infinitésimal représentent les variation de longueur </a:t>
                </a:r>
                <a:r>
                  <a:rPr lang="fr-FR" dirty="0" smtClean="0">
                    <a:effectLst>
                      <a:outerShdw blurRad="38100" dist="38100" dir="2700000" algn="tl">
                        <a:srgbClr val="000000">
                          <a:alpha val="43137"/>
                        </a:srgbClr>
                      </a:outerShdw>
                    </a:effectLst>
                  </a:rPr>
                  <a:t>(</a:t>
                </a:r>
                <a:r>
                  <a:rPr lang="fr-FR" dirty="0" err="1" smtClean="0">
                    <a:effectLst>
                      <a:outerShdw blurRad="38100" dist="38100" dir="2700000" algn="tl">
                        <a:srgbClr val="000000">
                          <a:alpha val="43137"/>
                        </a:srgbClr>
                      </a:outerShdw>
                    </a:effectLst>
                  </a:rPr>
                  <a:t>extenstion</a:t>
                </a:r>
                <a:r>
                  <a:rPr lang="fr-FR" dirty="0" smtClean="0">
                    <a:effectLst>
                      <a:outerShdw blurRad="38100" dist="38100" dir="2700000" algn="tl">
                        <a:srgbClr val="000000">
                          <a:alpha val="43137"/>
                        </a:srgbClr>
                      </a:outerShdw>
                    </a:effectLst>
                  </a:rPr>
                  <a:t>) </a:t>
                </a:r>
                <a:r>
                  <a:rPr lang="fr-FR" dirty="0" smtClean="0">
                    <a:effectLst>
                      <a:outerShdw blurRad="38100" dist="38100" dir="2700000" algn="tl">
                        <a:srgbClr val="000000">
                          <a:alpha val="43137"/>
                        </a:srgbClr>
                      </a:outerShdw>
                    </a:effectLst>
                  </a:rPr>
                  <a:t>suivant les axes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rPr>
                      <m:t>,</m:t>
                    </m:r>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2</m:t>
                        </m:r>
                      </m:sub>
                    </m:sSub>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3</m:t>
                        </m:r>
                      </m:sub>
                    </m:sSub>
                  </m:oMath>
                </a14:m>
                <a:r>
                  <a:rPr lang="fr-FR" dirty="0" smtClean="0">
                    <a:effectLst>
                      <a:outerShdw blurRad="38100" dist="38100" dir="2700000" algn="tl">
                        <a:srgbClr val="000000">
                          <a:alpha val="43137"/>
                        </a:srgbClr>
                      </a:outerShdw>
                    </a:effectLst>
                  </a:rPr>
                  <a:t>) respectivement.</a:t>
                </a:r>
                <a:endParaRPr lang="fr-FR" dirty="0">
                  <a:effectLst>
                    <a:outerShdw blurRad="38100" dist="38100" dir="2700000" algn="tl">
                      <a:srgbClr val="000000">
                        <a:alpha val="43137"/>
                      </a:srgbClr>
                    </a:outerShdw>
                  </a:effectLst>
                </a:endParaRPr>
              </a:p>
            </p:txBody>
          </p:sp>
        </mc:Choice>
        <mc:Fallback>
          <p:sp>
            <p:nvSpPr>
              <p:cNvPr id="12" name="ZoneTexte 11"/>
              <p:cNvSpPr txBox="1">
                <a:spLocks noRot="1" noChangeAspect="1" noMove="1" noResize="1" noEditPoints="1" noAdjustHandles="1" noChangeArrowheads="1" noChangeShapeType="1" noTextEdit="1"/>
              </p:cNvSpPr>
              <p:nvPr/>
            </p:nvSpPr>
            <p:spPr>
              <a:xfrm>
                <a:off x="1315169" y="5397910"/>
                <a:ext cx="10252939" cy="646331"/>
              </a:xfrm>
              <a:prstGeom prst="rect">
                <a:avLst/>
              </a:prstGeom>
              <a:blipFill>
                <a:blip r:embed="rId9"/>
                <a:stretch>
                  <a:fillRect l="-535" t="-5607" r="-773" b="-17757"/>
                </a:stretch>
              </a:blipFill>
            </p:spPr>
            <p:txBody>
              <a:bodyPr/>
              <a:lstStyle/>
              <a:p>
                <a:r>
                  <a:rPr lang="fr-FR">
                    <a:noFill/>
                  </a:rPr>
                  <a:t> </a:t>
                </a:r>
              </a:p>
            </p:txBody>
          </p:sp>
        </mc:Fallback>
      </mc:AlternateContent>
    </p:spTree>
    <p:extLst>
      <p:ext uri="{BB962C8B-B14F-4D97-AF65-F5344CB8AC3E}">
        <p14:creationId xmlns:p14="http://schemas.microsoft.com/office/powerpoint/2010/main" val="2844620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ZoneTexte 3"/>
          <p:cNvSpPr txBox="1"/>
          <p:nvPr/>
        </p:nvSpPr>
        <p:spPr>
          <a:xfrm>
            <a:off x="1179871" y="656247"/>
            <a:ext cx="6806394" cy="646331"/>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Sous le déplacement infinitésimal </a:t>
            </a:r>
            <a:r>
              <a:rPr lang="fr-FR" i="1" dirty="0">
                <a:effectLst>
                  <a:outerShdw blurRad="38100" dist="38100" dir="2700000" algn="tl">
                    <a:srgbClr val="000000">
                      <a:alpha val="43137"/>
                    </a:srgbClr>
                  </a:outerShdw>
                </a:effectLst>
              </a:rPr>
              <a:t>U(P)</a:t>
            </a:r>
            <a:r>
              <a:rPr lang="fr-FR" dirty="0">
                <a:effectLst>
                  <a:outerShdw blurRad="38100" dist="38100" dir="2700000" algn="tl">
                    <a:srgbClr val="000000">
                      <a:alpha val="43137"/>
                    </a:srgbClr>
                  </a:outerShdw>
                </a:effectLst>
              </a:rPr>
              <a:t>, les trois point </a:t>
            </a:r>
            <a:r>
              <a:rPr lang="fr-FR" i="1" dirty="0">
                <a:effectLst>
                  <a:outerShdw blurRad="38100" dist="38100" dir="2700000" algn="tl">
                    <a:srgbClr val="000000">
                      <a:alpha val="43137"/>
                    </a:srgbClr>
                  </a:outerShdw>
                </a:effectLst>
              </a:rPr>
              <a:t>PQR</a:t>
            </a:r>
            <a:r>
              <a:rPr lang="fr-FR" dirty="0">
                <a:effectLst>
                  <a:outerShdw blurRad="38100" dist="38100" dir="2700000" algn="tl">
                    <a:srgbClr val="000000">
                      <a:alpha val="43137"/>
                    </a:srgbClr>
                  </a:outerShdw>
                </a:effectLst>
              </a:rPr>
              <a:t> de configuration initiale deviennent </a:t>
            </a:r>
            <a:r>
              <a:rPr lang="fr-FR" i="1" dirty="0">
                <a:effectLst>
                  <a:outerShdw blurRad="38100" dist="38100" dir="2700000" algn="tl">
                    <a:srgbClr val="000000">
                      <a:alpha val="43137"/>
                    </a:srgbClr>
                  </a:outerShdw>
                </a:effectLst>
              </a:rPr>
              <a:t>P’Q’R’</a:t>
            </a:r>
            <a:r>
              <a:rPr lang="fr-FR" dirty="0">
                <a:effectLst>
                  <a:outerShdw blurRad="38100" dist="38100" dir="2700000" algn="tl">
                    <a:srgbClr val="000000">
                      <a:alpha val="43137"/>
                    </a:srgbClr>
                  </a:outerShdw>
                </a:effectLst>
              </a:rPr>
              <a:t> dans la configuration actuelle. </a:t>
            </a:r>
          </a:p>
        </p:txBody>
      </p:sp>
      <mc:AlternateContent xmlns:mc="http://schemas.openxmlformats.org/markup-compatibility/2006" xmlns:a14="http://schemas.microsoft.com/office/drawing/2010/main">
        <mc:Choice Requires="a14">
          <p:sp>
            <p:nvSpPr>
              <p:cNvPr id="6" name="ZoneTexte 5"/>
              <p:cNvSpPr txBox="1"/>
              <p:nvPr/>
            </p:nvSpPr>
            <p:spPr>
              <a:xfrm>
                <a:off x="1179870" y="1567555"/>
                <a:ext cx="3821059" cy="1200329"/>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L’incrément d’angle entre </a:t>
                </a:r>
                <a:r>
                  <a:rPr lang="fr-FR" i="1" dirty="0">
                    <a:effectLst>
                      <a:outerShdw blurRad="38100" dist="38100" dir="2700000" algn="tl">
                        <a:srgbClr val="000000">
                          <a:alpha val="43137"/>
                        </a:srgbClr>
                      </a:outerShdw>
                    </a:effectLst>
                  </a:rPr>
                  <a:t>PQ</a:t>
                </a:r>
                <a:r>
                  <a:rPr lang="fr-FR" dirty="0">
                    <a:effectLst>
                      <a:outerShdw blurRad="38100" dist="38100" dir="2700000" algn="tl">
                        <a:srgbClr val="000000">
                          <a:alpha val="43137"/>
                        </a:srgbClr>
                      </a:outerShdw>
                    </a:effectLst>
                  </a:rPr>
                  <a:t> et </a:t>
                </a:r>
                <a:r>
                  <a:rPr lang="fr-FR" i="1" dirty="0">
                    <a:effectLst>
                      <a:outerShdw blurRad="38100" dist="38100" dir="2700000" algn="tl">
                        <a:srgbClr val="000000">
                          <a:alpha val="43137"/>
                        </a:srgbClr>
                      </a:outerShdw>
                    </a:effectLst>
                  </a:rPr>
                  <a:t>PR</a:t>
                </a:r>
                <a:r>
                  <a:rPr lang="fr-FR" dirty="0">
                    <a:effectLst>
                      <a:outerShdw blurRad="38100" dist="38100" dir="2700000" algn="tl">
                        <a:srgbClr val="000000">
                          <a:alpha val="43137"/>
                        </a:srgbClr>
                      </a:outerShdw>
                    </a:effectLst>
                  </a:rPr>
                  <a:t> après le </a:t>
                </a:r>
                <a:r>
                  <a:rPr lang="fr-FR" dirty="0" smtClean="0">
                    <a:effectLst>
                      <a:outerShdw blurRad="38100" dist="38100" dir="2700000" algn="tl">
                        <a:srgbClr val="000000">
                          <a:alpha val="43137"/>
                        </a:srgbClr>
                      </a:outerShdw>
                    </a:effectLst>
                  </a:rPr>
                  <a:t>déplacement (</a:t>
                </a:r>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𝛾</m:t>
                        </m:r>
                      </m:e>
                      <m:sub>
                        <m:r>
                          <a:rPr lang="fr-FR" b="0" i="1" smtClean="0">
                            <a:effectLst>
                              <a:outerShdw blurRad="38100" dist="38100" dir="2700000" algn="tl">
                                <a:srgbClr val="000000">
                                  <a:alpha val="43137"/>
                                </a:srgbClr>
                              </a:outerShdw>
                            </a:effectLst>
                            <a:latin typeface="Cambria Math" panose="02040503050406030204" pitchFamily="18" charset="0"/>
                          </a:rPr>
                          <m:t>12</m:t>
                        </m:r>
                      </m:sub>
                    </m:sSub>
                  </m:oMath>
                </a14:m>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est donné par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𝜃</m:t>
                        </m:r>
                      </m:e>
                      <m:sub>
                        <m:r>
                          <a:rPr lang="fr-FR">
                            <a:effectLst>
                              <a:outerShdw blurRad="38100" dist="38100" dir="2700000" algn="tl">
                                <a:srgbClr val="000000">
                                  <a:alpha val="43137"/>
                                </a:srgbClr>
                              </a:outerShdw>
                            </a:effectLst>
                            <a:latin typeface="Cambria Math" panose="02040503050406030204" pitchFamily="18" charset="0"/>
                          </a:rPr>
                          <m:t>1</m:t>
                        </m:r>
                      </m:sub>
                    </m:sSub>
                    <m:r>
                      <a:rPr lang="fr-FR">
                        <a:effectLst>
                          <a:outerShdw blurRad="38100" dist="38100" dir="2700000" algn="tl">
                            <a:srgbClr val="000000">
                              <a:alpha val="43137"/>
                            </a:srgbClr>
                          </a:outerShdw>
                        </a:effectLst>
                        <a:latin typeface="Cambria Math" panose="02040503050406030204" pitchFamily="18" charset="0"/>
                      </a:rPr>
                      <m:t>+</m:t>
                    </m:r>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𝜃</m:t>
                        </m:r>
                      </m:e>
                      <m:sub>
                        <m:r>
                          <a:rPr lang="fr-FR">
                            <a:effectLst>
                              <a:outerShdw blurRad="38100" dist="38100" dir="2700000" algn="tl">
                                <a:srgbClr val="000000">
                                  <a:alpha val="43137"/>
                                </a:srgbClr>
                              </a:outerShdw>
                            </a:effectLst>
                            <a:latin typeface="Cambria Math" panose="02040503050406030204" pitchFamily="18" charset="0"/>
                          </a:rPr>
                          <m:t>2</m:t>
                        </m:r>
                      </m:sub>
                    </m:sSub>
                  </m:oMath>
                </a14:m>
                <a:r>
                  <a:rPr lang="fr-FR" dirty="0">
                    <a:effectLst>
                      <a:outerShdw blurRad="38100" dist="38100" dir="2700000" algn="tl">
                        <a:srgbClr val="000000">
                          <a:alpha val="43137"/>
                        </a:srgbClr>
                      </a:outerShdw>
                    </a:effectLst>
                  </a:rPr>
                  <a:t>. D’après la figure on peut déduire ce que suit:</a:t>
                </a:r>
              </a:p>
            </p:txBody>
          </p:sp>
        </mc:Choice>
        <mc:Fallback xmlns="">
          <p:sp>
            <p:nvSpPr>
              <p:cNvPr id="6" name="ZoneTexte 5"/>
              <p:cNvSpPr txBox="1">
                <a:spLocks noRot="1" noChangeAspect="1" noMove="1" noResize="1" noEditPoints="1" noAdjustHandles="1" noChangeArrowheads="1" noChangeShapeType="1" noTextEdit="1"/>
              </p:cNvSpPr>
              <p:nvPr/>
            </p:nvSpPr>
            <p:spPr>
              <a:xfrm>
                <a:off x="1179870" y="1567555"/>
                <a:ext cx="3821059" cy="1200329"/>
              </a:xfrm>
              <a:prstGeom prst="rect">
                <a:avLst/>
              </a:prstGeom>
              <a:blipFill>
                <a:blip r:embed="rId3"/>
                <a:stretch>
                  <a:fillRect l="-1597" t="-3046" r="-2077" b="-913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ZoneTexte 6"/>
              <p:cNvSpPr txBox="1"/>
              <p:nvPr/>
            </p:nvSpPr>
            <p:spPr>
              <a:xfrm>
                <a:off x="5137900" y="1735004"/>
                <a:ext cx="2828530" cy="8654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fr-FR" sz="1600" i="1" smtClean="0">
                              <a:effectLst>
                                <a:outerShdw blurRad="38100" dist="38100" dir="2700000" algn="tl">
                                  <a:srgbClr val="000000">
                                    <a:alpha val="43137"/>
                                  </a:srgbClr>
                                </a:outerShdw>
                              </a:effectLst>
                              <a:latin typeface="Cambria Math" panose="02040503050406030204" pitchFamily="18" charset="0"/>
                            </a:rPr>
                          </m:ctrlPr>
                        </m:funcPr>
                        <m:fName>
                          <m:r>
                            <m:rPr>
                              <m:sty m:val="p"/>
                            </m:rPr>
                            <a:rPr lang="fr-FR" sz="1600" i="0" smtClean="0">
                              <a:effectLst>
                                <a:outerShdw blurRad="38100" dist="38100" dir="2700000" algn="tl">
                                  <a:srgbClr val="000000">
                                    <a:alpha val="43137"/>
                                  </a:srgbClr>
                                </a:outerShdw>
                              </a:effectLst>
                              <a:latin typeface="Cambria Math" panose="02040503050406030204" pitchFamily="18" charset="0"/>
                            </a:rPr>
                            <m:t>tan</m:t>
                          </m:r>
                        </m:fName>
                        <m:e>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a:effectLst>
                                    <a:outerShdw blurRad="38100" dist="38100" dir="2700000" algn="tl">
                                      <a:srgbClr val="000000">
                                        <a:alpha val="43137"/>
                                      </a:srgbClr>
                                    </a:outerShdw>
                                  </a:effectLst>
                                  <a:latin typeface="Cambria Math" panose="02040503050406030204" pitchFamily="18" charset="0"/>
                                </a:rPr>
                                <m:t>𝜃</m:t>
                              </m:r>
                            </m:e>
                            <m:sub>
                              <m:r>
                                <a:rPr lang="fr-FR" sz="1600">
                                  <a:effectLst>
                                    <a:outerShdw blurRad="38100" dist="38100" dir="2700000" algn="tl">
                                      <a:srgbClr val="000000">
                                        <a:alpha val="43137"/>
                                      </a:srgbClr>
                                    </a:outerShdw>
                                  </a:effectLst>
                                  <a:latin typeface="Cambria Math" panose="02040503050406030204" pitchFamily="18" charset="0"/>
                                </a:rPr>
                                <m:t>1</m:t>
                              </m:r>
                            </m:sub>
                          </m:sSub>
                          <m:r>
                            <a:rPr lang="fr-FR" sz="1600" b="0" i="1" smtClean="0">
                              <a:effectLst>
                                <a:outerShdw blurRad="38100" dist="38100" dir="2700000" algn="tl">
                                  <a:srgbClr val="000000">
                                    <a:alpha val="43137"/>
                                  </a:srgbClr>
                                </a:outerShdw>
                              </a:effectLst>
                              <a:latin typeface="Cambria Math" panose="02040503050406030204" pitchFamily="18" charset="0"/>
                            </a:rPr>
                            <m:t>= </m:t>
                          </m:r>
                          <m:f>
                            <m:fPr>
                              <m:ctrlPr>
                                <a:rPr lang="fr-FR" sz="1600" b="0" i="1" smtClean="0">
                                  <a:effectLst>
                                    <a:outerShdw blurRad="38100" dist="38100" dir="2700000" algn="tl">
                                      <a:srgbClr val="000000">
                                        <a:alpha val="43137"/>
                                      </a:srgbClr>
                                    </a:outerShdw>
                                  </a:effectLst>
                                  <a:latin typeface="Cambria Math" panose="02040503050406030204" pitchFamily="18" charset="0"/>
                                </a:rPr>
                              </m:ctrlPr>
                            </m:fPr>
                            <m:num>
                              <m:d>
                                <m:dPr>
                                  <m:ctrlPr>
                                    <a:rPr lang="fr-FR" sz="1600" b="0" i="1" smtClean="0">
                                      <a:effectLst>
                                        <a:outerShdw blurRad="38100" dist="38100" dir="2700000" algn="tl">
                                          <a:srgbClr val="000000">
                                            <a:alpha val="43137"/>
                                          </a:srgbClr>
                                        </a:outerShdw>
                                      </a:effectLst>
                                      <a:latin typeface="Cambria Math" panose="02040503050406030204" pitchFamily="18" charset="0"/>
                                    </a:rPr>
                                  </m:ctrlPr>
                                </m:dPr>
                                <m:e>
                                  <m:f>
                                    <m:fPr>
                                      <m:type m:val="skw"/>
                                      <m:ctrlPr>
                                        <a:rPr lang="fr-FR" sz="1600" b="0" i="1" smtClean="0">
                                          <a:effectLst>
                                            <a:outerShdw blurRad="38100" dist="38100" dir="2700000" algn="tl">
                                              <a:srgbClr val="000000">
                                                <a:alpha val="43137"/>
                                              </a:srgbClr>
                                            </a:outerShdw>
                                          </a:effectLst>
                                          <a:latin typeface="Cambria Math" panose="02040503050406030204" pitchFamily="18" charset="0"/>
                                        </a:rPr>
                                      </m:ctrlPr>
                                    </m:fPr>
                                    <m:num>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num>
                                    <m:den>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den>
                                  </m:f>
                                </m:e>
                              </m:d>
                              <m:r>
                                <a:rPr lang="fr-FR" sz="1600" b="0" i="1" smtClean="0">
                                  <a:effectLst>
                                    <a:outerShdw blurRad="38100" dist="38100" dir="2700000" algn="tl">
                                      <a:srgbClr val="000000">
                                        <a:alpha val="43137"/>
                                      </a:srgbClr>
                                    </a:outerShdw>
                                  </a:effectLst>
                                  <a:latin typeface="Cambria Math" panose="02040503050406030204" pitchFamily="18" charset="0"/>
                                </a:rPr>
                                <m:t>.</m:t>
                              </m:r>
                              <m:r>
                                <a:rPr lang="fr-FR" sz="1600" b="0" i="1" smtClean="0">
                                  <a:effectLst>
                                    <a:outerShdw blurRad="38100" dist="38100" dir="2700000" algn="tl">
                                      <a:srgbClr val="000000">
                                        <a:alpha val="43137"/>
                                      </a:srgbClr>
                                    </a:outerShdw>
                                  </a:effectLst>
                                  <a:latin typeface="Cambria Math" panose="02040503050406030204" pitchFamily="18" charset="0"/>
                                </a:rPr>
                                <m:t>𝑑</m:t>
                              </m:r>
                              <m:sSub>
                                <m:sSubPr>
                                  <m:ctrlPr>
                                    <a:rPr lang="fr-FR" sz="1600" b="0" i="1" smtClean="0">
                                      <a:effectLst>
                                        <a:outerShdw blurRad="38100" dist="38100" dir="2700000" algn="tl">
                                          <a:srgbClr val="000000">
                                            <a:alpha val="43137"/>
                                          </a:srgbClr>
                                        </a:outerShdw>
                                      </a:effectLst>
                                      <a:latin typeface="Cambria Math" panose="02040503050406030204" pitchFamily="18" charset="0"/>
                                    </a:rPr>
                                  </m:ctrlPr>
                                </m:sSubPr>
                                <m:e>
                                  <m:r>
                                    <a:rPr lang="fr-FR" sz="1600" b="0" i="1" smtClean="0">
                                      <a:effectLst>
                                        <a:outerShdw blurRad="38100" dist="38100" dir="2700000" algn="tl">
                                          <a:srgbClr val="000000">
                                            <a:alpha val="43137"/>
                                          </a:srgbClr>
                                        </a:outerShdw>
                                      </a:effectLst>
                                      <a:latin typeface="Cambria Math" panose="02040503050406030204" pitchFamily="18" charset="0"/>
                                    </a:rPr>
                                    <m:t>𝑥</m:t>
                                  </m:r>
                                </m:e>
                                <m:sub>
                                  <m:r>
                                    <a:rPr lang="fr-FR" sz="1600" b="0" i="1" smtClean="0">
                                      <a:effectLst>
                                        <a:outerShdw blurRad="38100" dist="38100" dir="2700000" algn="tl">
                                          <a:srgbClr val="000000">
                                            <a:alpha val="43137"/>
                                          </a:srgbClr>
                                        </a:outerShdw>
                                      </a:effectLst>
                                      <a:latin typeface="Cambria Math" panose="02040503050406030204" pitchFamily="18" charset="0"/>
                                    </a:rPr>
                                    <m:t>1</m:t>
                                  </m:r>
                                </m:sub>
                              </m:sSub>
                            </m:num>
                            <m:den>
                              <m:r>
                                <a:rPr lang="fr-FR" sz="1600" i="1">
                                  <a:effectLst>
                                    <a:outerShdw blurRad="38100" dist="38100" dir="2700000" algn="tl">
                                      <a:srgbClr val="000000">
                                        <a:alpha val="43137"/>
                                      </a:srgbClr>
                                    </a:outerShdw>
                                  </a:effectLst>
                                  <a:latin typeface="Cambria Math" panose="02040503050406030204" pitchFamily="18" charset="0"/>
                                </a:rPr>
                                <m:t>𝑑</m:t>
                              </m:r>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rPr>
                                    <m:t>𝑥</m:t>
                                  </m:r>
                                </m:e>
                                <m:sub>
                                  <m:r>
                                    <a:rPr lang="fr-FR" sz="1600" i="1">
                                      <a:effectLst>
                                        <a:outerShdw blurRad="38100" dist="38100" dir="2700000" algn="tl">
                                          <a:srgbClr val="000000">
                                            <a:alpha val="43137"/>
                                          </a:srgbClr>
                                        </a:outerShdw>
                                      </a:effectLst>
                                      <a:latin typeface="Cambria Math" panose="02040503050406030204" pitchFamily="18" charset="0"/>
                                    </a:rPr>
                                    <m:t>1</m:t>
                                  </m:r>
                                </m:sub>
                              </m:sSub>
                              <m:r>
                                <a:rPr lang="fr-FR" sz="1600" b="0" i="1" smtClean="0">
                                  <a:effectLst>
                                    <a:outerShdw blurRad="38100" dist="38100" dir="2700000" algn="tl">
                                      <a:srgbClr val="000000">
                                        <a:alpha val="43137"/>
                                      </a:srgbClr>
                                    </a:outerShdw>
                                  </a:effectLst>
                                  <a:latin typeface="Cambria Math" panose="02040503050406030204" pitchFamily="18" charset="0"/>
                                </a:rPr>
                                <m:t>+</m:t>
                              </m:r>
                              <m:d>
                                <m:dPr>
                                  <m:ctrlPr>
                                    <a:rPr lang="fr-FR" sz="1600" i="1">
                                      <a:effectLst>
                                        <a:outerShdw blurRad="38100" dist="38100" dir="2700000" algn="tl">
                                          <a:srgbClr val="000000">
                                            <a:alpha val="43137"/>
                                          </a:srgbClr>
                                        </a:outerShdw>
                                      </a:effectLst>
                                      <a:latin typeface="Cambria Math" panose="02040503050406030204" pitchFamily="18" charset="0"/>
                                    </a:rPr>
                                  </m:ctrlPr>
                                </m:dPr>
                                <m:e>
                                  <m:f>
                                    <m:fPr>
                                      <m:type m:val="skw"/>
                                      <m:ctrlPr>
                                        <a:rPr lang="fr-FR" sz="1600" i="1">
                                          <a:effectLst>
                                            <a:outerShdw blurRad="38100" dist="38100" dir="2700000" algn="tl">
                                              <a:srgbClr val="000000">
                                                <a:alpha val="43137"/>
                                              </a:srgbClr>
                                            </a:outerShdw>
                                          </a:effectLst>
                                          <a:latin typeface="Cambria Math" panose="02040503050406030204" pitchFamily="18" charset="0"/>
                                        </a:rPr>
                                      </m:ctrlPr>
                                    </m:fPr>
                                    <m:num>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16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num>
                                    <m:den>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16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den>
                                  </m:f>
                                </m:e>
                              </m:d>
                              <m:r>
                                <a:rPr lang="fr-FR" sz="1600" i="1">
                                  <a:effectLst>
                                    <a:outerShdw blurRad="38100" dist="38100" dir="2700000" algn="tl">
                                      <a:srgbClr val="000000">
                                        <a:alpha val="43137"/>
                                      </a:srgbClr>
                                    </a:outerShdw>
                                  </a:effectLst>
                                  <a:latin typeface="Cambria Math" panose="02040503050406030204" pitchFamily="18" charset="0"/>
                                </a:rPr>
                                <m:t>.</m:t>
                              </m:r>
                              <m:r>
                                <a:rPr lang="fr-FR" sz="1600" i="1">
                                  <a:effectLst>
                                    <a:outerShdw blurRad="38100" dist="38100" dir="2700000" algn="tl">
                                      <a:srgbClr val="000000">
                                        <a:alpha val="43137"/>
                                      </a:srgbClr>
                                    </a:outerShdw>
                                  </a:effectLst>
                                  <a:latin typeface="Cambria Math" panose="02040503050406030204" pitchFamily="18" charset="0"/>
                                </a:rPr>
                                <m:t>𝑑</m:t>
                              </m:r>
                              <m:sSub>
                                <m:sSubPr>
                                  <m:ctrlPr>
                                    <a:rPr lang="fr-FR" sz="1600" i="1">
                                      <a:effectLst>
                                        <a:outerShdw blurRad="38100" dist="38100" dir="2700000" algn="tl">
                                          <a:srgbClr val="000000">
                                            <a:alpha val="43137"/>
                                          </a:srgbClr>
                                        </a:outerShdw>
                                      </a:effectLst>
                                      <a:latin typeface="Cambria Math" panose="02040503050406030204" pitchFamily="18" charset="0"/>
                                    </a:rPr>
                                  </m:ctrlPr>
                                </m:sSubPr>
                                <m:e>
                                  <m:r>
                                    <a:rPr lang="fr-FR" sz="1600" i="1">
                                      <a:effectLst>
                                        <a:outerShdw blurRad="38100" dist="38100" dir="2700000" algn="tl">
                                          <a:srgbClr val="000000">
                                            <a:alpha val="43137"/>
                                          </a:srgbClr>
                                        </a:outerShdw>
                                      </a:effectLst>
                                      <a:latin typeface="Cambria Math" panose="02040503050406030204" pitchFamily="18" charset="0"/>
                                    </a:rPr>
                                    <m:t>𝑥</m:t>
                                  </m:r>
                                </m:e>
                                <m:sub>
                                  <m:r>
                                    <a:rPr lang="fr-FR" sz="1600" i="1">
                                      <a:effectLst>
                                        <a:outerShdw blurRad="38100" dist="38100" dir="2700000" algn="tl">
                                          <a:srgbClr val="000000">
                                            <a:alpha val="43137"/>
                                          </a:srgbClr>
                                        </a:outerShdw>
                                      </a:effectLst>
                                      <a:latin typeface="Cambria Math" panose="02040503050406030204" pitchFamily="18" charset="0"/>
                                    </a:rPr>
                                    <m:t>1</m:t>
                                  </m:r>
                                </m:sub>
                              </m:sSub>
                            </m:den>
                          </m:f>
                        </m:e>
                      </m:func>
                    </m:oMath>
                  </m:oMathPara>
                </a14:m>
                <a:endParaRPr lang="fr-FR" sz="1600" dirty="0">
                  <a:effectLst>
                    <a:outerShdw blurRad="38100" dist="38100" dir="2700000" algn="tl">
                      <a:srgbClr val="000000">
                        <a:alpha val="43137"/>
                      </a:srgbClr>
                    </a:outerShdw>
                  </a:effectLst>
                </a:endParaRPr>
              </a:p>
            </p:txBody>
          </p:sp>
        </mc:Choice>
        <mc:Fallback xmlns="">
          <p:sp>
            <p:nvSpPr>
              <p:cNvPr id="7" name="ZoneTexte 6"/>
              <p:cNvSpPr txBox="1">
                <a:spLocks noRot="1" noChangeAspect="1" noMove="1" noResize="1" noEditPoints="1" noAdjustHandles="1" noChangeArrowheads="1" noChangeShapeType="1" noTextEdit="1"/>
              </p:cNvSpPr>
              <p:nvPr/>
            </p:nvSpPr>
            <p:spPr>
              <a:xfrm>
                <a:off x="5137900" y="1735004"/>
                <a:ext cx="2828530" cy="865430"/>
              </a:xfrm>
              <a:prstGeom prst="rect">
                <a:avLst/>
              </a:prstGeom>
              <a:blipFill>
                <a:blip r:embed="rId4"/>
                <a:stretch>
                  <a:fillRect r="-1078" b="-6338"/>
                </a:stretch>
              </a:blipFill>
            </p:spPr>
            <p:txBody>
              <a:bodyPr/>
              <a:lstStyle/>
              <a:p>
                <a:r>
                  <a:rPr lang="fr-FR">
                    <a:noFill/>
                  </a:rPr>
                  <a:t> </a:t>
                </a:r>
              </a:p>
            </p:txBody>
          </p:sp>
        </mc:Fallback>
      </mc:AlternateContent>
      <p:pic>
        <p:nvPicPr>
          <p:cNvPr id="8" name="Image 7"/>
          <p:cNvPicPr>
            <a:picLocks noChangeAspect="1"/>
          </p:cNvPicPr>
          <p:nvPr/>
        </p:nvPicPr>
        <p:blipFill>
          <a:blip r:embed="rId5"/>
          <a:stretch>
            <a:fillRect/>
          </a:stretch>
        </p:blipFill>
        <p:spPr>
          <a:xfrm>
            <a:off x="8148534" y="373594"/>
            <a:ext cx="3510066" cy="2404474"/>
          </a:xfrm>
          <a:prstGeom prst="rect">
            <a:avLst/>
          </a:prstGeom>
        </p:spPr>
      </p:pic>
      <p:sp>
        <p:nvSpPr>
          <p:cNvPr id="9" name="ZoneTexte 8"/>
          <p:cNvSpPr txBox="1"/>
          <p:nvPr/>
        </p:nvSpPr>
        <p:spPr>
          <a:xfrm>
            <a:off x="1179871" y="3096901"/>
            <a:ext cx="4502429"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Grace à l’hypothèse de petites déformations: </a:t>
            </a:r>
          </a:p>
        </p:txBody>
      </p:sp>
      <mc:AlternateContent xmlns:mc="http://schemas.openxmlformats.org/markup-compatibility/2006" xmlns:a14="http://schemas.microsoft.com/office/drawing/2010/main">
        <mc:Choice Requires="a14">
          <p:sp>
            <p:nvSpPr>
              <p:cNvPr id="13" name="ZoneTexte 12"/>
              <p:cNvSpPr txBox="1"/>
              <p:nvPr/>
            </p:nvSpPr>
            <p:spPr>
              <a:xfrm>
                <a:off x="5672636" y="2914393"/>
                <a:ext cx="5885694" cy="74571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smtClean="0">
                              <a:latin typeface="Cambria Math" panose="02040503050406030204" pitchFamily="18" charset="0"/>
                            </a:rPr>
                          </m:ctrlPr>
                        </m:dPr>
                        <m:e>
                          <m:m>
                            <m:mPr>
                              <m:mcs>
                                <m:mc>
                                  <m:mcPr>
                                    <m:count m:val="1"/>
                                    <m:mcJc m:val="center"/>
                                  </m:mcPr>
                                </m:mc>
                              </m:mcs>
                              <m:ctrlPr>
                                <a:rPr lang="fr-FR" i="1">
                                  <a:latin typeface="Cambria Math" panose="02040503050406030204" pitchFamily="18" charset="0"/>
                                </a:rPr>
                              </m:ctrlPr>
                            </m:mPr>
                            <m:mr>
                              <m:e>
                                <m:d>
                                  <m:dPr>
                                    <m:ctrlPr>
                                      <a:rPr lang="fr-FR" i="1">
                                        <a:effectLst>
                                          <a:outerShdw blurRad="38100" dist="38100" dir="2700000" algn="tl">
                                            <a:srgbClr val="000000">
                                              <a:alpha val="43137"/>
                                            </a:srgbClr>
                                          </a:outerShdw>
                                        </a:effectLst>
                                        <a:latin typeface="Cambria Math" panose="02040503050406030204" pitchFamily="18" charset="0"/>
                                      </a:rPr>
                                    </m:ctrlPr>
                                  </m:dPr>
                                  <m:e>
                                    <m:f>
                                      <m:fPr>
                                        <m:type m:val="skw"/>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num>
                                      <m:den>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den>
                                    </m:f>
                                  </m:e>
                                </m:d>
                                <m:r>
                                  <a:rPr lang="fr-FR" i="1">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𝑑</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𝑑</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𝑑</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rPr>
                                  <m:t>+</m:t>
                                </m:r>
                                <m:d>
                                  <m:dPr>
                                    <m:ctrlPr>
                                      <a:rPr lang="fr-FR" i="1">
                                        <a:effectLst>
                                          <a:outerShdw blurRad="38100" dist="38100" dir="2700000" algn="tl">
                                            <a:srgbClr val="000000">
                                              <a:alpha val="43137"/>
                                            </a:srgbClr>
                                          </a:outerShdw>
                                        </a:effectLst>
                                        <a:latin typeface="Cambria Math" panose="02040503050406030204" pitchFamily="18" charset="0"/>
                                      </a:rPr>
                                    </m:ctrlPr>
                                  </m:dPr>
                                  <m:e>
                                    <m:f>
                                      <m:fPr>
                                        <m:type m:val="skw"/>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num>
                                      <m:den>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den>
                                    </m:f>
                                  </m:e>
                                </m:d>
                                <m:r>
                                  <a:rPr lang="fr-FR" i="1">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𝑑</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𝑑</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1</m:t>
                                    </m:r>
                                  </m:sub>
                                </m:sSub>
                                <m:r>
                                  <m:rPr>
                                    <m:nor/>
                                  </m:rPr>
                                  <a:rPr lang="fr-FR" dirty="0"/>
                                  <m:t> </m:t>
                                </m:r>
                              </m:e>
                            </m:mr>
                            <m:mr>
                              <m:e>
                                <m:func>
                                  <m:funcPr>
                                    <m:ctrlPr>
                                      <a:rPr lang="fr-FR" i="1">
                                        <a:effectLst>
                                          <a:outerShdw blurRad="38100" dist="38100" dir="2700000" algn="tl">
                                            <a:srgbClr val="000000">
                                              <a:alpha val="43137"/>
                                            </a:srgbClr>
                                          </a:outerShdw>
                                        </a:effectLst>
                                        <a:latin typeface="Cambria Math" panose="02040503050406030204" pitchFamily="18" charset="0"/>
                                      </a:rPr>
                                    </m:ctrlPr>
                                  </m:funcPr>
                                  <m:fName>
                                    <m:r>
                                      <m:rPr>
                                        <m:sty m:val="p"/>
                                      </m:rPr>
                                      <a:rPr lang="fr-FR">
                                        <a:effectLst>
                                          <a:outerShdw blurRad="38100" dist="38100" dir="2700000" algn="tl">
                                            <a:srgbClr val="000000">
                                              <a:alpha val="43137"/>
                                            </a:srgbClr>
                                          </a:outerShdw>
                                        </a:effectLst>
                                        <a:latin typeface="Cambria Math" panose="02040503050406030204" pitchFamily="18" charset="0"/>
                                      </a:rPr>
                                      <m:t>tan</m:t>
                                    </m:r>
                                  </m:fNa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𝜃</m:t>
                                        </m:r>
                                      </m:e>
                                      <m:sub>
                                        <m:r>
                                          <a:rPr lang="fr-FR">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𝜃</m:t>
                                        </m:r>
                                      </m:e>
                                      <m:sub>
                                        <m:r>
                                          <a:rPr lang="fr-FR">
                                            <a:effectLst>
                                              <a:outerShdw blurRad="38100" dist="38100" dir="2700000" algn="tl">
                                                <a:srgbClr val="000000">
                                                  <a:alpha val="43137"/>
                                                </a:srgbClr>
                                              </a:outerShdw>
                                            </a:effectLst>
                                            <a:latin typeface="Cambria Math" panose="02040503050406030204" pitchFamily="18" charset="0"/>
                                          </a:rPr>
                                          <m:t>1</m:t>
                                        </m:r>
                                      </m:sub>
                                    </m:sSub>
                                  </m:e>
                                </m:func>
                              </m:e>
                            </m:mr>
                          </m:m>
                          <m:r>
                            <m:rPr>
                              <m:nor/>
                            </m:rPr>
                            <a:rPr lang="fr-FR" dirty="0"/>
                            <m:t> </m:t>
                          </m:r>
                        </m:e>
                      </m:d>
                    </m:oMath>
                  </m:oMathPara>
                </a14:m>
                <a:endParaRPr lang="fr-FR" dirty="0"/>
              </a:p>
            </p:txBody>
          </p:sp>
        </mc:Choice>
        <mc:Fallback xmlns="">
          <p:sp>
            <p:nvSpPr>
              <p:cNvPr id="13" name="ZoneTexte 12"/>
              <p:cNvSpPr txBox="1">
                <a:spLocks noRot="1" noChangeAspect="1" noMove="1" noResize="1" noEditPoints="1" noAdjustHandles="1" noChangeArrowheads="1" noChangeShapeType="1" noTextEdit="1"/>
              </p:cNvSpPr>
              <p:nvPr/>
            </p:nvSpPr>
            <p:spPr>
              <a:xfrm>
                <a:off x="5672636" y="2914393"/>
                <a:ext cx="5885694" cy="745717"/>
              </a:xfrm>
              <a:prstGeom prst="rect">
                <a:avLst/>
              </a:prstGeom>
              <a:blipFill>
                <a:blip r:embed="rId6"/>
                <a:stretch>
                  <a:fillRect b="-7377"/>
                </a:stretch>
              </a:blipFill>
            </p:spPr>
            <p:txBody>
              <a:bodyPr/>
              <a:lstStyle/>
              <a:p>
                <a:r>
                  <a:rPr lang="fr-FR">
                    <a:noFill/>
                  </a:rPr>
                  <a:t> </a:t>
                </a:r>
              </a:p>
            </p:txBody>
          </p:sp>
        </mc:Fallback>
      </mc:AlternateContent>
      <p:sp>
        <p:nvSpPr>
          <p:cNvPr id="14" name="ZoneTexte 13"/>
          <p:cNvSpPr txBox="1"/>
          <p:nvPr/>
        </p:nvSpPr>
        <p:spPr>
          <a:xfrm>
            <a:off x="1179871" y="3508742"/>
            <a:ext cx="3180101" cy="369332"/>
          </a:xfrm>
          <a:prstGeom prst="rect">
            <a:avLst/>
          </a:prstGeom>
          <a:noFill/>
        </p:spPr>
        <p:txBody>
          <a:bodyPr wrap="none" rtlCol="0">
            <a:spAutoFit/>
          </a:bodyPr>
          <a:lstStyle/>
          <a:p>
            <a:r>
              <a:rPr lang="fr-FR" dirty="0" smtClean="0">
                <a:effectLst>
                  <a:outerShdw blurRad="38100" dist="38100" dir="2700000" algn="tl">
                    <a:srgbClr val="000000">
                      <a:alpha val="43137"/>
                    </a:srgbClr>
                  </a:outerShdw>
                </a:effectLst>
              </a:rPr>
              <a:t>Apres simplification on obtient: </a:t>
            </a:r>
            <a:endParaRPr lang="fr-FR" dirty="0">
              <a:effectLst>
                <a:outerShdw blurRad="38100" dist="38100" dir="2700000" algn="tl">
                  <a:srgbClr val="000000">
                    <a:alpha val="43137"/>
                  </a:srgbClr>
                </a:outerShdw>
              </a:effectLst>
            </a:endParaRPr>
          </a:p>
        </p:txBody>
      </p:sp>
      <p:grpSp>
        <p:nvGrpSpPr>
          <p:cNvPr id="2" name="Groupe 1"/>
          <p:cNvGrpSpPr/>
          <p:nvPr/>
        </p:nvGrpSpPr>
        <p:grpSpPr>
          <a:xfrm>
            <a:off x="1179871" y="3940465"/>
            <a:ext cx="10378459" cy="561091"/>
            <a:chOff x="1179871" y="3880744"/>
            <a:chExt cx="10378459" cy="561091"/>
          </a:xfrm>
        </p:grpSpPr>
        <mc:AlternateContent xmlns:mc="http://schemas.openxmlformats.org/markup-compatibility/2006" xmlns:a14="http://schemas.microsoft.com/office/drawing/2010/main">
          <mc:Choice Requires="a14">
            <p:sp>
              <p:nvSpPr>
                <p:cNvPr id="15" name="Rectangle 14"/>
                <p:cNvSpPr/>
                <p:nvPr/>
              </p:nvSpPr>
              <p:spPr>
                <a:xfrm>
                  <a:off x="1179871" y="3880744"/>
                  <a:ext cx="1665136" cy="5593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𝜃</m:t>
                            </m:r>
                          </m:e>
                          <m:sub>
                            <m:r>
                              <a:rPr lang="fr-FR">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f>
                          <m:fPr>
                            <m:type m:val="skw"/>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num>
                          <m:den>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den>
                        </m:f>
                      </m:oMath>
                    </m:oMathPara>
                  </a14:m>
                  <a:endParaRPr lang="fr-FR" dirty="0"/>
                </a:p>
              </p:txBody>
            </p:sp>
          </mc:Choice>
          <mc:Fallback xmlns="">
            <p:sp>
              <p:nvSpPr>
                <p:cNvPr id="15" name="Rectangle 14"/>
                <p:cNvSpPr>
                  <a:spLocks noRot="1" noChangeAspect="1" noMove="1" noResize="1" noEditPoints="1" noAdjustHandles="1" noChangeArrowheads="1" noChangeShapeType="1" noTextEdit="1"/>
                </p:cNvSpPr>
                <p:nvPr/>
              </p:nvSpPr>
              <p:spPr>
                <a:xfrm>
                  <a:off x="1179871" y="3880744"/>
                  <a:ext cx="1665136" cy="559320"/>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157465" y="3882515"/>
                  <a:ext cx="1665136" cy="5593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𝜃</m:t>
                            </m:r>
                          </m:e>
                          <m:sub>
                            <m:r>
                              <a:rPr lang="fr-FR" b="0" i="0" smtClean="0">
                                <a:effectLst>
                                  <a:outerShdw blurRad="38100" dist="38100" dir="2700000" algn="tl">
                                    <a:srgbClr val="000000">
                                      <a:alpha val="43137"/>
                                    </a:srgbClr>
                                  </a:outerShdw>
                                </a:effectLst>
                                <a:latin typeface="Cambria Math" panose="02040503050406030204" pitchFamily="18" charset="0"/>
                              </a:rPr>
                              <m:t>2</m:t>
                            </m:r>
                          </m:sub>
                        </m:s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f>
                          <m:fPr>
                            <m:type m:val="skw"/>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num>
                          <m:den>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den>
                        </m:f>
                      </m:oMath>
                    </m:oMathPara>
                  </a14:m>
                  <a:endParaRPr lang="fr-FR" dirty="0"/>
                </a:p>
              </p:txBody>
            </p:sp>
          </mc:Choice>
          <mc:Fallback xmlns="">
            <p:sp>
              <p:nvSpPr>
                <p:cNvPr id="16" name="Rectangle 15"/>
                <p:cNvSpPr>
                  <a:spLocks noRot="1" noChangeAspect="1" noMove="1" noResize="1" noEditPoints="1" noAdjustHandles="1" noChangeArrowheads="1" noChangeShapeType="1" noTextEdit="1"/>
                </p:cNvSpPr>
                <p:nvPr/>
              </p:nvSpPr>
              <p:spPr>
                <a:xfrm>
                  <a:off x="4157465" y="3882515"/>
                  <a:ext cx="1665136" cy="559320"/>
                </a:xfrm>
                <a:prstGeom prst="rect">
                  <a:avLst/>
                </a:prstGeom>
                <a:blipFill>
                  <a:blip r:embed="rId8"/>
                  <a:stretch>
                    <a:fillRect/>
                  </a:stretch>
                </a:blipFill>
              </p:spPr>
              <p:txBody>
                <a:bodyPr/>
                <a:lstStyle/>
                <a:p>
                  <a:r>
                    <a:rPr lang="fr-FR">
                      <a:noFill/>
                    </a:rPr>
                    <a:t> </a:t>
                  </a:r>
                </a:p>
              </p:txBody>
            </p:sp>
          </mc:Fallback>
        </mc:AlternateContent>
        <p:sp>
          <p:nvSpPr>
            <p:cNvPr id="17" name="ZoneTexte 16"/>
            <p:cNvSpPr txBox="1"/>
            <p:nvPr/>
          </p:nvSpPr>
          <p:spPr>
            <a:xfrm>
              <a:off x="2845007" y="3981280"/>
              <a:ext cx="1441770"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Par analogie :</a:t>
              </a:r>
            </a:p>
          </p:txBody>
        </p:sp>
        <p:sp>
          <p:nvSpPr>
            <p:cNvPr id="3" name="ZoneTexte 2"/>
            <p:cNvSpPr txBox="1"/>
            <p:nvPr/>
          </p:nvSpPr>
          <p:spPr>
            <a:xfrm>
              <a:off x="5981107" y="3981280"/>
              <a:ext cx="1853166"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Par conséquent: </a:t>
              </a:r>
            </a:p>
          </p:txBody>
        </p:sp>
        <mc:AlternateContent xmlns:mc="http://schemas.openxmlformats.org/markup-compatibility/2006" xmlns:a14="http://schemas.microsoft.com/office/drawing/2010/main">
          <mc:Choice Requires="a14">
            <p:sp>
              <p:nvSpPr>
                <p:cNvPr id="5" name="Rectangle 4"/>
                <p:cNvSpPr/>
                <p:nvPr/>
              </p:nvSpPr>
              <p:spPr>
                <a:xfrm>
                  <a:off x="7725678" y="3895291"/>
                  <a:ext cx="3832652" cy="450957"/>
                </a:xfrm>
                <a:prstGeom prst="rect">
                  <a:avLst/>
                </a:prstGeom>
              </p:spPr>
              <p:txBody>
                <a:bodyPr wrap="none">
                  <a:spAutoFit/>
                </a:bodyPr>
                <a:lstStyle/>
                <a:p>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𝛾</m:t>
                          </m:r>
                        </m:e>
                        <m:sub>
                          <m:r>
                            <a:rPr lang="fr-FR" i="1">
                              <a:effectLst>
                                <a:outerShdw blurRad="38100" dist="38100" dir="2700000" algn="tl">
                                  <a:srgbClr val="000000">
                                    <a:alpha val="43137"/>
                                  </a:srgbClr>
                                </a:outerShdw>
                              </a:effectLst>
                              <a:latin typeface="Cambria Math" panose="02040503050406030204" pitchFamily="18" charset="0"/>
                            </a:rPr>
                            <m:t>12</m:t>
                          </m:r>
                        </m:sub>
                      </m:sSub>
                    </m:oMath>
                  </a14:m>
                  <a:r>
                    <a:rPr lang="fr-FR" dirty="0" smtClean="0"/>
                    <a:t>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𝛾</m:t>
                          </m:r>
                        </m:e>
                        <m:sub>
                          <m:r>
                            <a:rPr lang="fr-FR" b="0" i="1" smtClean="0">
                              <a:effectLst>
                                <a:outerShdw blurRad="38100" dist="38100" dir="2700000" algn="tl">
                                  <a:srgbClr val="000000">
                                    <a:alpha val="43137"/>
                                  </a:srgbClr>
                                </a:outerShdw>
                              </a:effectLst>
                              <a:latin typeface="Cambria Math" panose="02040503050406030204" pitchFamily="18" charset="0"/>
                            </a:rPr>
                            <m:t>21</m:t>
                          </m:r>
                        </m:sub>
                      </m:sSub>
                    </m:oMath>
                  </a14:m>
                  <a:r>
                    <a:rPr lang="fr-FR" dirty="0"/>
                    <a:t>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𝜃</m:t>
                          </m:r>
                        </m:e>
                        <m:sub>
                          <m:r>
                            <a:rPr lang="fr-FR">
                              <a:effectLst>
                                <a:outerShdw blurRad="38100" dist="38100" dir="2700000" algn="tl">
                                  <a:srgbClr val="000000">
                                    <a:alpha val="43137"/>
                                  </a:srgbClr>
                                </a:outerShdw>
                              </a:effectLst>
                              <a:latin typeface="Cambria Math" panose="02040503050406030204" pitchFamily="18" charset="0"/>
                            </a:rPr>
                            <m:t>1</m:t>
                          </m:r>
                        </m:sub>
                      </m:sSub>
                      <m:r>
                        <a:rPr lang="fr-FR">
                          <a:effectLst>
                            <a:outerShdw blurRad="38100" dist="38100" dir="2700000" algn="tl">
                              <a:srgbClr val="000000">
                                <a:alpha val="43137"/>
                              </a:srgbClr>
                            </a:outerShdw>
                          </a:effectLst>
                          <a:latin typeface="Cambria Math" panose="02040503050406030204" pitchFamily="18" charset="0"/>
                        </a:rPr>
                        <m:t>+</m:t>
                      </m:r>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𝜃</m:t>
                          </m:r>
                        </m:e>
                        <m:sub>
                          <m:r>
                            <a:rPr lang="fr-FR">
                              <a:effectLst>
                                <a:outerShdw blurRad="38100" dist="38100" dir="2700000" algn="tl">
                                  <a:srgbClr val="000000">
                                    <a:alpha val="43137"/>
                                  </a:srgbClr>
                                </a:outerShdw>
                              </a:effectLst>
                              <a:latin typeface="Cambria Math" panose="02040503050406030204" pitchFamily="18" charset="0"/>
                            </a:rPr>
                            <m:t>2</m:t>
                          </m:r>
                        </m:sub>
                      </m:sSub>
                    </m:oMath>
                  </a14:m>
                  <a:r>
                    <a:rPr lang="fr-FR" dirty="0" smtClean="0"/>
                    <a:t>= </a:t>
                  </a:r>
                  <a14:m>
                    <m:oMath xmlns:m="http://schemas.openxmlformats.org/officeDocument/2006/math">
                      <m:f>
                        <m:fPr>
                          <m:type m:val="skw"/>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num>
                        <m:den>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den>
                      </m:f>
                    </m:oMath>
                  </a14:m>
                  <a:r>
                    <a:rPr lang="fr-FR" dirty="0" smtClean="0"/>
                    <a:t>+ </a:t>
                  </a:r>
                  <a14:m>
                    <m:oMath xmlns:m="http://schemas.openxmlformats.org/officeDocument/2006/math">
                      <m:f>
                        <m:fPr>
                          <m:type m:val="skw"/>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num>
                        <m:den>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den>
                      </m:f>
                    </m:oMath>
                  </a14:m>
                  <a:endParaRPr lang="fr-FR" dirty="0"/>
                </a:p>
              </p:txBody>
            </p:sp>
          </mc:Choice>
          <mc:Fallback xmlns="">
            <p:sp>
              <p:nvSpPr>
                <p:cNvPr id="5" name="Rectangle 4"/>
                <p:cNvSpPr>
                  <a:spLocks noRot="1" noChangeAspect="1" noMove="1" noResize="1" noEditPoints="1" noAdjustHandles="1" noChangeArrowheads="1" noChangeShapeType="1" noTextEdit="1"/>
                </p:cNvSpPr>
                <p:nvPr/>
              </p:nvSpPr>
              <p:spPr>
                <a:xfrm>
                  <a:off x="7725678" y="3895291"/>
                  <a:ext cx="3832652" cy="450957"/>
                </a:xfrm>
                <a:prstGeom prst="rect">
                  <a:avLst/>
                </a:prstGeom>
                <a:blipFill>
                  <a:blip r:embed="rId9"/>
                  <a:stretch>
                    <a:fillRect t="-121622" r="-13355" b="-194595"/>
                  </a:stretch>
                </a:blipFill>
              </p:spPr>
              <p:txBody>
                <a:bodyPr/>
                <a:lstStyle/>
                <a:p>
                  <a:r>
                    <a:rPr lang="fr-FR">
                      <a:noFill/>
                    </a:rPr>
                    <a:t> </a:t>
                  </a:r>
                </a:p>
              </p:txBody>
            </p:sp>
          </mc:Fallback>
        </mc:AlternateContent>
      </p:grpSp>
      <p:sp>
        <p:nvSpPr>
          <p:cNvPr id="11" name="ZoneTexte 10"/>
          <p:cNvSpPr txBox="1"/>
          <p:nvPr/>
        </p:nvSpPr>
        <p:spPr>
          <a:xfrm>
            <a:off x="1179871" y="4742134"/>
            <a:ext cx="1460090" cy="369332"/>
          </a:xfrm>
          <a:prstGeom prst="rect">
            <a:avLst/>
          </a:prstGeom>
          <a:noFill/>
        </p:spPr>
        <p:txBody>
          <a:bodyPr wrap="square" rtlCol="0">
            <a:spAutoFit/>
          </a:bodyPr>
          <a:lstStyle/>
          <a:p>
            <a:r>
              <a:rPr lang="fr-FR" dirty="0" smtClean="0">
                <a:effectLst>
                  <a:outerShdw blurRad="38100" dist="38100" dir="2700000" algn="tl">
                    <a:srgbClr val="000000">
                      <a:alpha val="43137"/>
                    </a:srgbClr>
                  </a:outerShdw>
                </a:effectLst>
              </a:rPr>
              <a:t>D’autre part: </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2" name="Rectangle 11"/>
              <p:cNvSpPr/>
              <p:nvPr/>
            </p:nvSpPr>
            <p:spPr>
              <a:xfrm>
                <a:off x="2983891" y="4566477"/>
                <a:ext cx="7963014" cy="7206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𝑖𝑗</m:t>
                          </m:r>
                        </m:sub>
                      </m:sSub>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d>
                        <m:dPr>
                          <m:ctrlPr>
                            <a:rPr lang="fr-FR" i="1" dirty="0">
                              <a:effectLst>
                                <a:outerShdw blurRad="38100" dist="38100" dir="2700000" algn="tl">
                                  <a:srgbClr val="000000">
                                    <a:alpha val="43137"/>
                                  </a:srgbClr>
                                </a:outerShdw>
                              </a:effectLst>
                              <a:latin typeface="Cambria Math" panose="02040503050406030204" pitchFamily="18" charset="0"/>
                            </a:rPr>
                          </m:ctrlPr>
                        </m:dPr>
                        <m:e>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𝑗</m:t>
                                  </m:r>
                                </m:sub>
                              </m:sSub>
                            </m:den>
                          </m:f>
                          <m:r>
                            <a:rPr lang="fr-FR" i="1" dirty="0">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𝑗</m:t>
                                  </m:r>
                                </m:sub>
                              </m:sSub>
                            </m:num>
                            <m:den>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den>
                          </m:f>
                        </m:e>
                      </m:d>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12</m:t>
                          </m:r>
                        </m:sub>
                      </m:sSub>
                      <m:r>
                        <a:rPr lang="fr-FR" b="0" i="1" smtClean="0">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r>
                        <a:rPr lang="fr-FR" b="0" i="1" dirty="0" smtClean="0">
                          <a:effectLst>
                            <a:outerShdw blurRad="38100" dist="38100" dir="2700000" algn="tl">
                              <a:srgbClr val="000000">
                                <a:alpha val="43137"/>
                              </a:srgbClr>
                            </a:outerShdw>
                          </a:effectLst>
                          <a:latin typeface="Cambria Math" panose="02040503050406030204" pitchFamily="18" charset="0"/>
                        </a:rPr>
                        <m:t>(</m:t>
                      </m:r>
                      <m:f>
                        <m:fPr>
                          <m:type m:val="skw"/>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num>
                        <m:den>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den>
                      </m:f>
                      <m:r>
                        <m:rPr>
                          <m:nor/>
                        </m:rPr>
                        <a:rPr lang="fr-FR" dirty="0"/>
                        <m:t>+</m:t>
                      </m:r>
                      <m:f>
                        <m:fPr>
                          <m:type m:val="skw"/>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num>
                        <m:den>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den>
                      </m:f>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r>
                        <a:rPr lang="fr-FR" b="0" i="1" dirty="0" smtClean="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𝜃</m:t>
                          </m:r>
                        </m:e>
                        <m:sub>
                          <m:r>
                            <a:rPr lang="fr-FR" b="0" i="0" smtClean="0">
                              <a:effectLst>
                                <a:outerShdw blurRad="38100" dist="38100" dir="2700000" algn="tl">
                                  <a:srgbClr val="000000">
                                    <a:alpha val="43137"/>
                                  </a:srgbClr>
                                </a:outerShdw>
                              </a:effectLst>
                              <a:latin typeface="Cambria Math" panose="02040503050406030204" pitchFamily="18" charset="0"/>
                            </a:rPr>
                            <m:t>2</m:t>
                          </m:r>
                        </m:sub>
                      </m:sSub>
                      <m:r>
                        <a:rPr lang="fr-FR">
                          <a:effectLst>
                            <a:outerShdw blurRad="38100" dist="38100" dir="2700000" algn="tl">
                              <a:srgbClr val="000000">
                                <a:alpha val="43137"/>
                              </a:srgbClr>
                            </a:outerShdw>
                          </a:effectLst>
                          <a:latin typeface="Cambria Math" panose="02040503050406030204" pitchFamily="18" charset="0"/>
                        </a:rPr>
                        <m:t>+</m:t>
                      </m:r>
                      <m:r>
                        <m:rPr>
                          <m:nor/>
                        </m:rPr>
                        <a:rPr lang="fr-FR" dirty="0">
                          <a:effectLst>
                            <a:outerShdw blurRad="38100" dist="38100" dir="2700000" algn="tl">
                              <a:srgbClr val="000000">
                                <a:alpha val="43137"/>
                              </a:srgbClr>
                            </a:outerShdw>
                          </a:effectLst>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𝜃</m:t>
                          </m:r>
                        </m:e>
                        <m:sub>
                          <m:r>
                            <a:rPr lang="fr-FR" b="0" i="0" smtClean="0">
                              <a:effectLst>
                                <a:outerShdw blurRad="38100" dist="38100" dir="2700000" algn="tl">
                                  <a:srgbClr val="000000">
                                    <a:alpha val="43137"/>
                                  </a:srgbClr>
                                </a:outerShdw>
                              </a:effectLst>
                              <a:latin typeface="Cambria Math" panose="02040503050406030204" pitchFamily="18" charset="0"/>
                            </a:rPr>
                            <m:t>1</m:t>
                          </m:r>
                        </m:sub>
                      </m:sSub>
                      <m:r>
                        <a:rPr lang="fr-FR" b="0" i="1" dirty="0" smtClean="0">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𝛾</m:t>
                          </m:r>
                        </m:e>
                        <m:sub>
                          <m:r>
                            <a:rPr lang="fr-FR" i="1">
                              <a:effectLst>
                                <a:outerShdw blurRad="38100" dist="38100" dir="2700000" algn="tl">
                                  <a:srgbClr val="000000">
                                    <a:alpha val="43137"/>
                                  </a:srgbClr>
                                </a:outerShdw>
                              </a:effectLst>
                              <a:latin typeface="Cambria Math" panose="02040503050406030204" pitchFamily="18" charset="0"/>
                            </a:rPr>
                            <m:t>12</m:t>
                          </m:r>
                        </m:sub>
                      </m:sSub>
                    </m:oMath>
                  </m:oMathPara>
                </a14:m>
                <a:endParaRPr lang="fr-FR" dirty="0"/>
              </a:p>
            </p:txBody>
          </p:sp>
        </mc:Choice>
        <mc:Fallback xmlns="">
          <p:sp>
            <p:nvSpPr>
              <p:cNvPr id="12" name="Rectangle 11"/>
              <p:cNvSpPr>
                <a:spLocks noRot="1" noChangeAspect="1" noMove="1" noResize="1" noEditPoints="1" noAdjustHandles="1" noChangeArrowheads="1" noChangeShapeType="1" noTextEdit="1"/>
              </p:cNvSpPr>
              <p:nvPr/>
            </p:nvSpPr>
            <p:spPr>
              <a:xfrm>
                <a:off x="2983891" y="4566477"/>
                <a:ext cx="7963014" cy="720647"/>
              </a:xfrm>
              <a:prstGeom prst="rect">
                <a:avLst/>
              </a:prstGeom>
              <a:blipFill>
                <a:blip r:embed="rId10"/>
                <a:stretch>
                  <a:fillRect b="-847"/>
                </a:stretch>
              </a:blipFill>
            </p:spPr>
            <p:txBody>
              <a:bodyPr/>
              <a:lstStyle/>
              <a:p>
                <a:r>
                  <a:rPr lang="fr-FR">
                    <a:noFill/>
                  </a:rPr>
                  <a:t> </a:t>
                </a:r>
              </a:p>
            </p:txBody>
          </p:sp>
        </mc:Fallback>
      </mc:AlternateContent>
      <p:sp>
        <p:nvSpPr>
          <p:cNvPr id="18" name="Rectangle 17"/>
          <p:cNvSpPr/>
          <p:nvPr/>
        </p:nvSpPr>
        <p:spPr>
          <a:xfrm>
            <a:off x="-126219" y="577199"/>
            <a:ext cx="923330" cy="4807225"/>
          </a:xfrm>
          <a:prstGeom prst="rect">
            <a:avLst/>
          </a:prstGeom>
        </p:spPr>
        <p:txBody>
          <a:bodyPr vert="vert270" wrap="square">
            <a:spAutoFit/>
          </a:bodyPr>
          <a:lstStyle/>
          <a:p>
            <a:pPr algn="ctr"/>
            <a:r>
              <a:rPr lang="fr-FR" sz="2400" b="1" u="sng" dirty="0" smtClean="0">
                <a:solidFill>
                  <a:schemeClr val="bg1"/>
                </a:solidFill>
                <a:effectLst>
                  <a:outerShdw blurRad="38100" dist="38100" dir="2700000" algn="tl">
                    <a:srgbClr val="000000">
                      <a:alpha val="43137"/>
                    </a:srgbClr>
                  </a:outerShdw>
                </a:effectLst>
              </a:rPr>
              <a:t>Eléments non diagonaux du tenseur</a:t>
            </a:r>
          </a:p>
          <a:p>
            <a:pPr algn="ctr"/>
            <a:r>
              <a:rPr lang="fr-FR" sz="2400" b="1" u="sng" dirty="0" smtClean="0">
                <a:solidFill>
                  <a:schemeClr val="bg1"/>
                </a:solidFill>
                <a:effectLst>
                  <a:outerShdw blurRad="38100" dist="38100" dir="2700000" algn="tl">
                    <a:srgbClr val="000000">
                      <a:alpha val="43137"/>
                    </a:srgbClr>
                  </a:outerShdw>
                </a:effectLst>
              </a:rPr>
              <a:t> infinitésimal</a:t>
            </a:r>
            <a:endParaRPr lang="fr-FR" sz="2400" b="1" u="sng" dirty="0">
              <a:solidFill>
                <a:schemeClr val="bg1"/>
              </a:solidFill>
              <a:effectLst>
                <a:outerShdw blurRad="38100" dist="38100" dir="2700000" algn="tl">
                  <a:srgbClr val="000000">
                    <a:alpha val="43137"/>
                  </a:srgbClr>
                </a:outerShdw>
              </a:effectLst>
            </a:endParaRPr>
          </a:p>
        </p:txBody>
      </p:sp>
      <p:sp>
        <p:nvSpPr>
          <p:cNvPr id="10" name="Rectangle à coins arrondis 9"/>
          <p:cNvSpPr/>
          <p:nvPr/>
        </p:nvSpPr>
        <p:spPr>
          <a:xfrm>
            <a:off x="985002" y="218277"/>
            <a:ext cx="10810568" cy="6126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mc:Choice xmlns:a14="http://schemas.microsoft.com/office/drawing/2010/main" Requires="a14">
          <p:sp>
            <p:nvSpPr>
              <p:cNvPr id="19" name="ZoneTexte 18"/>
              <p:cNvSpPr txBox="1"/>
              <p:nvPr/>
            </p:nvSpPr>
            <p:spPr>
              <a:xfrm>
                <a:off x="1179871" y="5463472"/>
                <a:ext cx="10378459" cy="646331"/>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Les trois éléments non diagonaux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1</m:t>
                        </m:r>
                        <m:r>
                          <a:rPr lang="fr-FR" b="0" i="1" smtClean="0">
                            <a:effectLst>
                              <a:outerShdw blurRad="38100" dist="38100" dir="2700000" algn="tl">
                                <a:srgbClr val="000000">
                                  <a:alpha val="43137"/>
                                </a:srgbClr>
                              </a:outerShdw>
                            </a:effectLst>
                            <a:latin typeface="Cambria Math" panose="02040503050406030204" pitchFamily="18" charset="0"/>
                          </a:rPr>
                          <m:t>2</m:t>
                        </m:r>
                      </m:sub>
                    </m:sSub>
                  </m:oMath>
                </a14:m>
                <a:r>
                  <a:rPr lang="fr-FR" dirty="0" smtClean="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13</m:t>
                        </m:r>
                      </m:sub>
                    </m:sSub>
                  </m:oMath>
                </a14:m>
                <a:r>
                  <a:rPr lang="fr-FR" dirty="0" smtClean="0">
                    <a:effectLst>
                      <a:outerShdw blurRad="38100" dist="38100" dir="2700000" algn="tl">
                        <a:srgbClr val="000000">
                          <a:alpha val="43137"/>
                        </a:srgbClr>
                      </a:outerShdw>
                    </a:effectLst>
                  </a:rPr>
                  <a:t>,</a:t>
                </a:r>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23</m:t>
                        </m:r>
                      </m:sub>
                    </m:sSub>
                  </m:oMath>
                </a14:m>
                <a:r>
                  <a:rPr lang="fr-FR" dirty="0" smtClean="0">
                    <a:effectLst>
                      <a:outerShdw blurRad="38100" dist="38100" dir="2700000" algn="tl">
                        <a:srgbClr val="000000">
                          <a:alpha val="43137"/>
                        </a:srgbClr>
                      </a:outerShdw>
                    </a:effectLst>
                  </a:rPr>
                  <a:t>) du tenseur de déformation infinitésimal représentent les moities de la variation d’angle (déformation </a:t>
                </a:r>
                <a:r>
                  <a:rPr lang="fr-FR" dirty="0" smtClean="0">
                    <a:effectLst>
                      <a:outerShdw blurRad="38100" dist="38100" dir="2700000" algn="tl">
                        <a:srgbClr val="000000">
                          <a:alpha val="43137"/>
                        </a:srgbClr>
                      </a:outerShdw>
                    </a:effectLst>
                  </a:rPr>
                  <a:t>angulaire ou distorsion) </a:t>
                </a:r>
                <a:r>
                  <a:rPr lang="fr-FR" dirty="0" smtClean="0">
                    <a:effectLst>
                      <a:outerShdw blurRad="38100" dist="38100" dir="2700000" algn="tl">
                        <a:srgbClr val="000000">
                          <a:alpha val="43137"/>
                        </a:srgbClr>
                      </a:outerShdw>
                    </a:effectLst>
                  </a:rPr>
                  <a:t>entre les axes concernés.</a:t>
                </a:r>
                <a:endParaRPr lang="fr-FR" dirty="0">
                  <a:effectLst>
                    <a:outerShdw blurRad="38100" dist="38100" dir="2700000" algn="tl">
                      <a:srgbClr val="000000">
                        <a:alpha val="43137"/>
                      </a:srgbClr>
                    </a:outerShdw>
                  </a:effectLst>
                </a:endParaRPr>
              </a:p>
            </p:txBody>
          </p:sp>
        </mc:Choice>
        <mc:Fallback>
          <p:sp>
            <p:nvSpPr>
              <p:cNvPr id="19" name="ZoneTexte 18"/>
              <p:cNvSpPr txBox="1">
                <a:spLocks noRot="1" noChangeAspect="1" noMove="1" noResize="1" noEditPoints="1" noAdjustHandles="1" noChangeArrowheads="1" noChangeShapeType="1" noTextEdit="1"/>
              </p:cNvSpPr>
              <p:nvPr/>
            </p:nvSpPr>
            <p:spPr>
              <a:xfrm>
                <a:off x="1179871" y="5463472"/>
                <a:ext cx="10378459" cy="646331"/>
              </a:xfrm>
              <a:prstGeom prst="rect">
                <a:avLst/>
              </a:prstGeom>
              <a:blipFill>
                <a:blip r:embed="rId11"/>
                <a:stretch>
                  <a:fillRect l="-588" t="-5660" r="-705" b="-18868"/>
                </a:stretch>
              </a:blipFill>
            </p:spPr>
            <p:txBody>
              <a:bodyPr/>
              <a:lstStyle/>
              <a:p>
                <a:r>
                  <a:rPr lang="fr-FR">
                    <a:noFill/>
                  </a:rPr>
                  <a:t> </a:t>
                </a:r>
              </a:p>
            </p:txBody>
          </p:sp>
        </mc:Fallback>
      </mc:AlternateContent>
    </p:spTree>
    <p:extLst>
      <p:ext uri="{BB962C8B-B14F-4D97-AF65-F5344CB8AC3E}">
        <p14:creationId xmlns:p14="http://schemas.microsoft.com/office/powerpoint/2010/main" val="2863700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11907" y="735427"/>
            <a:ext cx="677108" cy="4313425"/>
          </a:xfrm>
          <a:prstGeom prst="rect">
            <a:avLst/>
          </a:prstGeom>
        </p:spPr>
        <p:txBody>
          <a:bodyPr vert="vert270" wrap="none">
            <a:spAutoFit/>
          </a:bodyPr>
          <a:lstStyle/>
          <a:p>
            <a:r>
              <a:rPr lang="fr-FR" sz="3200" b="1" u="sng" dirty="0" smtClean="0">
                <a:solidFill>
                  <a:schemeClr val="bg1"/>
                </a:solidFill>
                <a:effectLst>
                  <a:outerShdw blurRad="38100" dist="38100" dir="2700000" algn="tl">
                    <a:srgbClr val="000000">
                      <a:alpha val="43137"/>
                    </a:srgbClr>
                  </a:outerShdw>
                </a:effectLst>
              </a:rPr>
              <a:t>Notations des ingénieurs</a:t>
            </a:r>
            <a:endParaRPr lang="fr-FR" sz="3200" b="1" u="sng" dirty="0">
              <a:solidFill>
                <a:schemeClr val="bg1"/>
              </a:solidFill>
              <a:effectLst>
                <a:outerShdw blurRad="38100" dist="38100" dir="2700000" algn="tl">
                  <a:srgbClr val="000000">
                    <a:alpha val="43137"/>
                  </a:srgbClr>
                </a:outerShdw>
              </a:effectLst>
            </a:endParaRPr>
          </a:p>
        </p:txBody>
      </p:sp>
      <p:sp>
        <p:nvSpPr>
          <p:cNvPr id="10" name="Rectangle à coins arrondis 9"/>
          <p:cNvSpPr/>
          <p:nvPr/>
        </p:nvSpPr>
        <p:spPr>
          <a:xfrm>
            <a:off x="985002" y="218277"/>
            <a:ext cx="10810568" cy="6126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 name="Rectangle 2"/>
              <p:cNvSpPr/>
              <p:nvPr/>
            </p:nvSpPr>
            <p:spPr>
              <a:xfrm>
                <a:off x="1757616" y="1975363"/>
                <a:ext cx="1804019" cy="8256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a:effectLst>
                                    <a:outerShdw blurRad="38100" dist="38100" dir="2700000" algn="tl">
                                      <a:srgbClr val="000000">
                                        <a:alpha val="43137"/>
                                      </a:srgbClr>
                                    </a:outerShdw>
                                  </a:effectLst>
                                  <a:latin typeface="Cambria Math" panose="02040503050406030204" pitchFamily="18" charset="0"/>
                                </a:rPr>
                              </m:ctrlPr>
                            </m:mP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11</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12</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13</m:t>
                                    </m:r>
                                  </m:sub>
                                </m:sSub>
                              </m:e>
                            </m:m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21</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22</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23</m:t>
                                    </m:r>
                                  </m:sub>
                                </m:sSub>
                              </m:e>
                            </m:m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31</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32</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33</m:t>
                                    </m:r>
                                  </m:sub>
                                </m:sSub>
                              </m:e>
                            </m:mr>
                          </m:m>
                        </m:e>
                      </m:d>
                    </m:oMath>
                  </m:oMathPara>
                </a14:m>
                <a:endParaRPr lang="fr-FR" dirty="0"/>
              </a:p>
            </p:txBody>
          </p:sp>
        </mc:Choice>
        <mc:Fallback xmlns="">
          <p:sp>
            <p:nvSpPr>
              <p:cNvPr id="3" name="Rectangle 2"/>
              <p:cNvSpPr>
                <a:spLocks noRot="1" noChangeAspect="1" noMove="1" noResize="1" noEditPoints="1" noAdjustHandles="1" noChangeArrowheads="1" noChangeShapeType="1" noTextEdit="1"/>
              </p:cNvSpPr>
              <p:nvPr/>
            </p:nvSpPr>
            <p:spPr>
              <a:xfrm>
                <a:off x="1757616" y="1975363"/>
                <a:ext cx="1804019" cy="825611"/>
              </a:xfrm>
              <a:prstGeom prst="rect">
                <a:avLst/>
              </a:prstGeom>
              <a:blipFill>
                <a:blip r:embed="rId3"/>
                <a:stretch>
                  <a:fillRect b="-74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361315" y="1959845"/>
                <a:ext cx="2085636" cy="8566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d>
                        <m:dPr>
                          <m:begChr m:val="["/>
                          <m:endChr m:val="]"/>
                          <m:ctrlPr>
                            <a:rPr lang="fr-FR" i="1" smtClean="0">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a:effectLst>
                                    <a:outerShdw blurRad="38100" dist="38100" dir="2700000" algn="tl">
                                      <a:srgbClr val="000000">
                                        <a:alpha val="43137"/>
                                      </a:srgbClr>
                                    </a:outerShdw>
                                  </a:effectLst>
                                  <a:latin typeface="Cambria Math" panose="02040503050406030204" pitchFamily="18" charset="0"/>
                                </a:rPr>
                              </m:ctrlPr>
                            </m:mP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𝑥𝑥</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𝑥𝑦</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𝑥𝑧</m:t>
                                    </m:r>
                                  </m:sub>
                                </m:sSub>
                              </m:e>
                            </m:m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𝑦𝑥</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𝑦𝑦</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𝑦𝑧</m:t>
                                    </m:r>
                                  </m:sub>
                                </m:sSub>
                              </m:e>
                            </m:m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𝑧𝑥</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𝑧𝑦</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𝑧𝑧</m:t>
                                    </m:r>
                                  </m:sub>
                                </m:sSub>
                              </m:e>
                            </m:mr>
                          </m:m>
                        </m:e>
                      </m:d>
                    </m:oMath>
                  </m:oMathPara>
                </a14:m>
                <a:endParaRPr lang="fr-FR" dirty="0"/>
              </a:p>
            </p:txBody>
          </p:sp>
        </mc:Choice>
        <mc:Fallback xmlns="">
          <p:sp>
            <p:nvSpPr>
              <p:cNvPr id="5" name="Rectangle 4"/>
              <p:cNvSpPr>
                <a:spLocks noRot="1" noChangeAspect="1" noMove="1" noResize="1" noEditPoints="1" noAdjustHandles="1" noChangeArrowheads="1" noChangeShapeType="1" noTextEdit="1"/>
              </p:cNvSpPr>
              <p:nvPr/>
            </p:nvSpPr>
            <p:spPr>
              <a:xfrm>
                <a:off x="3361315" y="1959845"/>
                <a:ext cx="2085636" cy="856645"/>
              </a:xfrm>
              <a:prstGeom prst="rect">
                <a:avLst/>
              </a:prstGeom>
              <a:blipFill>
                <a:blip r:embed="rId4"/>
                <a:stretch>
                  <a:fillRect b="-141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308890" y="1618758"/>
                <a:ext cx="2348463" cy="17277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smtClean="0">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i="1">
                                  <a:effectLst>
                                    <a:outerShdw blurRad="38100" dist="38100" dir="2700000" algn="tl">
                                      <a:srgbClr val="000000">
                                        <a:alpha val="43137"/>
                                      </a:srgbClr>
                                    </a:outerShdw>
                                  </a:effectLst>
                                  <a:latin typeface="Cambria Math" panose="02040503050406030204" pitchFamily="18" charset="0"/>
                                </a:rPr>
                              </m:ctrlPr>
                            </m:mPr>
                            <m:m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𝑥</m:t>
                                    </m:r>
                                  </m:sub>
                                </m:sSub>
                              </m:e>
                              <m:e>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1</m:t>
                                    </m:r>
                                  </m:num>
                                  <m:den>
                                    <m:r>
                                      <a:rPr lang="fr-FR" i="1">
                                        <a:effectLst>
                                          <a:outerShdw blurRad="38100" dist="38100" dir="2700000" algn="tl">
                                            <a:srgbClr val="000000">
                                              <a:alpha val="43137"/>
                                            </a:srgbClr>
                                          </a:outerShdw>
                                        </a:effectLst>
                                        <a:latin typeface="Cambria Math" panose="02040503050406030204" pitchFamily="18" charset="0"/>
                                      </a:rPr>
                                      <m:t>2</m:t>
                                    </m:r>
                                  </m:den>
                                </m:f>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el-G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γ</m:t>
                                    </m:r>
                                  </m:e>
                                  <m:sub>
                                    <m:r>
                                      <a:rPr lang="fr-FR" b="0" i="1" smtClean="0">
                                        <a:effectLst>
                                          <a:outerShdw blurRad="38100" dist="38100" dir="2700000" algn="tl">
                                            <a:srgbClr val="000000">
                                              <a:alpha val="43137"/>
                                            </a:srgbClr>
                                          </a:outerShdw>
                                        </a:effectLst>
                                        <a:latin typeface="Cambria Math" panose="02040503050406030204" pitchFamily="18" charset="0"/>
                                      </a:rPr>
                                      <m:t>𝑥𝑦</m:t>
                                    </m:r>
                                  </m:sub>
                                </m:sSub>
                              </m:e>
                              <m:e>
                                <m:f>
                                  <m:fPr>
                                    <m:ctrlPr>
                                      <a:rPr lang="fr-FR" i="1" smtClean="0">
                                        <a:effectLst>
                                          <a:outerShdw blurRad="38100" dist="38100" dir="2700000" algn="tl">
                                            <a:srgbClr val="000000">
                                              <a:alpha val="43137"/>
                                            </a:srgbClr>
                                          </a:outerShdw>
                                        </a:effectLst>
                                        <a:latin typeface="Cambria Math" panose="02040503050406030204" pitchFamily="18" charset="0"/>
                                      </a:rPr>
                                    </m:ctrlPr>
                                  </m:fPr>
                                  <m:num>
                                    <m:r>
                                      <a:rPr lang="fr-FR" b="0" i="1" smtClean="0">
                                        <a:effectLst>
                                          <a:outerShdw blurRad="38100" dist="38100" dir="2700000" algn="tl">
                                            <a:srgbClr val="000000">
                                              <a:alpha val="43137"/>
                                            </a:srgbClr>
                                          </a:outerShdw>
                                        </a:effectLst>
                                        <a:latin typeface="Cambria Math" panose="02040503050406030204" pitchFamily="18" charset="0"/>
                                      </a:rPr>
                                      <m:t>1</m:t>
                                    </m:r>
                                  </m:num>
                                  <m:den>
                                    <m:r>
                                      <a:rPr lang="fr-FR" b="0" i="1" smtClean="0">
                                        <a:effectLst>
                                          <a:outerShdw blurRad="38100" dist="38100" dir="2700000" algn="tl">
                                            <a:srgbClr val="000000">
                                              <a:alpha val="43137"/>
                                            </a:srgbClr>
                                          </a:outerShdw>
                                        </a:effectLst>
                                        <a:latin typeface="Cambria Math" panose="02040503050406030204" pitchFamily="18" charset="0"/>
                                      </a:rPr>
                                      <m:t>2</m:t>
                                    </m:r>
                                  </m:den>
                                </m:f>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γ</m:t>
                                    </m:r>
                                  </m:e>
                                  <m:sub>
                                    <m:r>
                                      <a:rPr lang="fr-FR" b="0" i="1" smtClean="0">
                                        <a:effectLst>
                                          <a:outerShdw blurRad="38100" dist="38100" dir="2700000" algn="tl">
                                            <a:srgbClr val="000000">
                                              <a:alpha val="43137"/>
                                            </a:srgbClr>
                                          </a:outerShdw>
                                        </a:effectLst>
                                        <a:latin typeface="Cambria Math" panose="02040503050406030204" pitchFamily="18" charset="0"/>
                                      </a:rPr>
                                      <m:t>𝑥𝑧</m:t>
                                    </m:r>
                                  </m:sub>
                                </m:sSub>
                              </m:e>
                            </m:mr>
                            <m:mr>
                              <m:e>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1</m:t>
                                    </m:r>
                                  </m:num>
                                  <m:den>
                                    <m:r>
                                      <a:rPr lang="fr-FR" i="1">
                                        <a:effectLst>
                                          <a:outerShdw blurRad="38100" dist="38100" dir="2700000" algn="tl">
                                            <a:srgbClr val="000000">
                                              <a:alpha val="43137"/>
                                            </a:srgbClr>
                                          </a:outerShdw>
                                        </a:effectLst>
                                        <a:latin typeface="Cambria Math" panose="02040503050406030204" pitchFamily="18" charset="0"/>
                                      </a:rPr>
                                      <m:t>2</m:t>
                                    </m:r>
                                  </m:den>
                                </m:f>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γ</m:t>
                                    </m:r>
                                  </m:e>
                                  <m:sub>
                                    <m:r>
                                      <a:rPr lang="fr-FR" i="1">
                                        <a:effectLst>
                                          <a:outerShdw blurRad="38100" dist="38100" dir="2700000" algn="tl">
                                            <a:srgbClr val="000000">
                                              <a:alpha val="43137"/>
                                            </a:srgbClr>
                                          </a:outerShdw>
                                        </a:effectLst>
                                        <a:latin typeface="Cambria Math" panose="02040503050406030204" pitchFamily="18" charset="0"/>
                                      </a:rPr>
                                      <m:t>𝑥𝑦</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𝑦</m:t>
                                    </m:r>
                                  </m:sub>
                                </m:sSub>
                              </m:e>
                              <m:e>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1</m:t>
                                    </m:r>
                                  </m:num>
                                  <m:den>
                                    <m:r>
                                      <a:rPr lang="fr-FR" i="1">
                                        <a:effectLst>
                                          <a:outerShdw blurRad="38100" dist="38100" dir="2700000" algn="tl">
                                            <a:srgbClr val="000000">
                                              <a:alpha val="43137"/>
                                            </a:srgbClr>
                                          </a:outerShdw>
                                        </a:effectLst>
                                        <a:latin typeface="Cambria Math" panose="02040503050406030204" pitchFamily="18" charset="0"/>
                                      </a:rPr>
                                      <m:t>2</m:t>
                                    </m:r>
                                  </m:den>
                                </m:f>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γ</m:t>
                                    </m:r>
                                  </m:e>
                                  <m:sub>
                                    <m:r>
                                      <a:rPr lang="fr-FR" b="0" i="1" smtClean="0">
                                        <a:effectLst>
                                          <a:outerShdw blurRad="38100" dist="38100" dir="2700000" algn="tl">
                                            <a:srgbClr val="000000">
                                              <a:alpha val="43137"/>
                                            </a:srgbClr>
                                          </a:outerShdw>
                                        </a:effectLst>
                                        <a:latin typeface="Cambria Math" panose="02040503050406030204" pitchFamily="18" charset="0"/>
                                      </a:rPr>
                                      <m:t>𝑦𝑧</m:t>
                                    </m:r>
                                  </m:sub>
                                </m:sSub>
                              </m:e>
                            </m:mr>
                            <m:mr>
                              <m:e>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1</m:t>
                                    </m:r>
                                  </m:num>
                                  <m:den>
                                    <m:r>
                                      <a:rPr lang="fr-FR" i="1">
                                        <a:effectLst>
                                          <a:outerShdw blurRad="38100" dist="38100" dir="2700000" algn="tl">
                                            <a:srgbClr val="000000">
                                              <a:alpha val="43137"/>
                                            </a:srgbClr>
                                          </a:outerShdw>
                                        </a:effectLst>
                                        <a:latin typeface="Cambria Math" panose="02040503050406030204" pitchFamily="18" charset="0"/>
                                      </a:rPr>
                                      <m:t>2</m:t>
                                    </m:r>
                                  </m:den>
                                </m:f>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γ</m:t>
                                    </m:r>
                                  </m:e>
                                  <m:sub>
                                    <m:r>
                                      <a:rPr lang="fr-FR" i="1">
                                        <a:effectLst>
                                          <a:outerShdw blurRad="38100" dist="38100" dir="2700000" algn="tl">
                                            <a:srgbClr val="000000">
                                              <a:alpha val="43137"/>
                                            </a:srgbClr>
                                          </a:outerShdw>
                                        </a:effectLst>
                                        <a:latin typeface="Cambria Math" panose="02040503050406030204" pitchFamily="18" charset="0"/>
                                      </a:rPr>
                                      <m:t>𝑥𝑧</m:t>
                                    </m:r>
                                  </m:sub>
                                </m:sSub>
                              </m:e>
                              <m:e>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1</m:t>
                                    </m:r>
                                  </m:num>
                                  <m:den>
                                    <m:r>
                                      <a:rPr lang="fr-FR" i="1">
                                        <a:effectLst>
                                          <a:outerShdw blurRad="38100" dist="38100" dir="2700000" algn="tl">
                                            <a:srgbClr val="000000">
                                              <a:alpha val="43137"/>
                                            </a:srgbClr>
                                          </a:outerShdw>
                                        </a:effectLst>
                                        <a:latin typeface="Cambria Math" panose="02040503050406030204" pitchFamily="18" charset="0"/>
                                      </a:rPr>
                                      <m:t>2</m:t>
                                    </m:r>
                                  </m:den>
                                </m:f>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γ</m:t>
                                    </m:r>
                                  </m:e>
                                  <m:sub>
                                    <m:r>
                                      <a:rPr lang="fr-FR" i="1">
                                        <a:effectLst>
                                          <a:outerShdw blurRad="38100" dist="38100" dir="2700000" algn="tl">
                                            <a:srgbClr val="000000">
                                              <a:alpha val="43137"/>
                                            </a:srgbClr>
                                          </a:outerShdw>
                                        </a:effectLst>
                                        <a:latin typeface="Cambria Math" panose="02040503050406030204" pitchFamily="18" charset="0"/>
                                      </a:rPr>
                                      <m:t>𝑦𝑧</m:t>
                                    </m:r>
                                  </m:sub>
                                </m:sSub>
                              </m:e>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𝑧</m:t>
                                    </m:r>
                                  </m:sub>
                                </m:sSub>
                              </m:e>
                            </m:mr>
                          </m:m>
                        </m:e>
                      </m:d>
                    </m:oMath>
                  </m:oMathPara>
                </a14:m>
                <a:endParaRPr lang="fr-FR" dirty="0"/>
              </a:p>
            </p:txBody>
          </p:sp>
        </mc:Choice>
        <mc:Fallback xmlns="">
          <p:sp>
            <p:nvSpPr>
              <p:cNvPr id="7" name="Rectangle 6"/>
              <p:cNvSpPr>
                <a:spLocks noRot="1" noChangeAspect="1" noMove="1" noResize="1" noEditPoints="1" noAdjustHandles="1" noChangeArrowheads="1" noChangeShapeType="1" noTextEdit="1"/>
              </p:cNvSpPr>
              <p:nvPr/>
            </p:nvSpPr>
            <p:spPr>
              <a:xfrm>
                <a:off x="8308890" y="1618758"/>
                <a:ext cx="2348463" cy="1727781"/>
              </a:xfrm>
              <a:prstGeom prst="rect">
                <a:avLst/>
              </a:prstGeom>
              <a:blipFill>
                <a:blip r:embed="rId5"/>
                <a:stretch>
                  <a:fillRect b="-1767"/>
                </a:stretch>
              </a:blipFill>
            </p:spPr>
            <p:txBody>
              <a:bodyPr/>
              <a:lstStyle/>
              <a:p>
                <a:r>
                  <a:rPr lang="fr-FR">
                    <a:noFill/>
                  </a:rPr>
                  <a:t> </a:t>
                </a:r>
              </a:p>
            </p:txBody>
          </p:sp>
        </mc:Fallback>
      </mc:AlternateContent>
      <p:sp>
        <p:nvSpPr>
          <p:cNvPr id="4" name="ZoneTexte 3"/>
          <p:cNvSpPr txBox="1"/>
          <p:nvPr/>
        </p:nvSpPr>
        <p:spPr>
          <a:xfrm>
            <a:off x="1250473" y="532396"/>
            <a:ext cx="10279626" cy="923330"/>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Dans le cas générale, le tenseur de déformation est défini comme le tenseur scientifique ce qu’est utilisé dans la mécanique des milieux continus. Les ingénieurs ont l’habitude de utiliser une dénomination particulière comme au dessous:</a:t>
            </a:r>
          </a:p>
        </p:txBody>
      </p:sp>
      <p:sp>
        <p:nvSpPr>
          <p:cNvPr id="8" name="Flèche droite 7"/>
          <p:cNvSpPr/>
          <p:nvPr/>
        </p:nvSpPr>
        <p:spPr>
          <a:xfrm>
            <a:off x="5937948" y="2701590"/>
            <a:ext cx="1740310" cy="178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485379" y="2832008"/>
            <a:ext cx="2152512" cy="369332"/>
          </a:xfrm>
          <a:prstGeom prst="rect">
            <a:avLst/>
          </a:prstGeom>
        </p:spPr>
        <p:txBody>
          <a:bodyPr wrap="none">
            <a:spAutoFit/>
          </a:bodyPr>
          <a:lstStyle/>
          <a:p>
            <a:r>
              <a:rPr lang="fr-FR" dirty="0" smtClean="0">
                <a:effectLst>
                  <a:outerShdw blurRad="38100" dist="38100" dir="2700000" algn="tl">
                    <a:srgbClr val="000000">
                      <a:alpha val="43137"/>
                    </a:srgbClr>
                  </a:outerShdw>
                </a:effectLst>
              </a:rPr>
              <a:t>Notation scientifique</a:t>
            </a:r>
            <a:endParaRPr lang="fr-FR" dirty="0"/>
          </a:p>
        </p:txBody>
      </p:sp>
      <p:sp>
        <p:nvSpPr>
          <p:cNvPr id="11" name="Rectangle 10"/>
          <p:cNvSpPr/>
          <p:nvPr/>
        </p:nvSpPr>
        <p:spPr>
          <a:xfrm>
            <a:off x="5668102" y="2297983"/>
            <a:ext cx="2419637" cy="369332"/>
          </a:xfrm>
          <a:prstGeom prst="rect">
            <a:avLst/>
          </a:prstGeom>
        </p:spPr>
        <p:txBody>
          <a:bodyPr wrap="none">
            <a:spAutoFit/>
          </a:bodyPr>
          <a:lstStyle/>
          <a:p>
            <a:r>
              <a:rPr lang="fr-FR" dirty="0" smtClean="0">
                <a:effectLst>
                  <a:outerShdw blurRad="38100" dist="38100" dir="2700000" algn="tl">
                    <a:srgbClr val="000000">
                      <a:alpha val="43137"/>
                    </a:srgbClr>
                  </a:outerShdw>
                </a:effectLst>
              </a:rPr>
              <a:t>Notation des ingénieurs</a:t>
            </a:r>
            <a:endParaRPr lang="fr-FR" dirty="0"/>
          </a:p>
        </p:txBody>
      </p:sp>
      <p:sp>
        <p:nvSpPr>
          <p:cNvPr id="12" name="ZoneTexte 11"/>
          <p:cNvSpPr txBox="1"/>
          <p:nvPr/>
        </p:nvSpPr>
        <p:spPr>
          <a:xfrm>
            <a:off x="1250473" y="3800315"/>
            <a:ext cx="10279626" cy="923330"/>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Les ingénieurs pour des raisons pratiques préfèrent d’exploiter la propriété de symétrie du tenseur de déformations infinitésimales pour réduire ces composants a six éléments et les regrouper dans un vecteur. Ce vecteur est dite vecteur de déformations infinitésimales et est défini comme suite:</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3" name="ZoneTexte 12"/>
              <p:cNvSpPr txBox="1"/>
              <p:nvPr/>
            </p:nvSpPr>
            <p:spPr>
              <a:xfrm>
                <a:off x="4778977" y="4862423"/>
                <a:ext cx="3350725" cy="3728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rPr>
                        <m:t>𝜀</m:t>
                      </m:r>
                      <m:r>
                        <a:rPr lang="fr-FR" b="0" i="1" smtClean="0">
                          <a:latin typeface="Cambria Math" panose="02040503050406030204" pitchFamily="18" charset="0"/>
                          <a:ea typeface="Cambria Math" panose="02040503050406030204" pitchFamily="18" charset="0"/>
                        </a:rPr>
                        <m:t>=</m:t>
                      </m:r>
                      <m:sSup>
                        <m:sSupPr>
                          <m:ctrlPr>
                            <a:rPr lang="fr-FR" i="1" smtClean="0">
                              <a:latin typeface="Cambria Math" panose="02040503050406030204" pitchFamily="18" charset="0"/>
                            </a:rPr>
                          </m:ctrlPr>
                        </m:sSupPr>
                        <m:e>
                          <m:d>
                            <m:dPr>
                              <m:begChr m:val="{"/>
                              <m:endChr m:val="}"/>
                              <m:ctrlPr>
                                <a:rPr lang="fr-FR" i="1" smtClean="0">
                                  <a:latin typeface="Cambria Math" panose="02040503050406030204" pitchFamily="18" charset="0"/>
                                </a:rPr>
                              </m:ctrlPr>
                            </m:dP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a:effectLst>
                                        <a:outerShdw blurRad="38100" dist="38100" dir="2700000" algn="tl">
                                          <a:srgbClr val="000000">
                                            <a:alpha val="43137"/>
                                          </a:srgbClr>
                                        </a:outerShdw>
                                      </a:effectLst>
                                      <a:latin typeface="Cambria Math" panose="02040503050406030204" pitchFamily="18" charset="0"/>
                                    </a:rPr>
                                    <m:t>𝜀</m:t>
                                  </m:r>
                                </m:e>
                                <m:sub>
                                  <m:r>
                                    <a:rPr lang="fr-FR" i="1">
                                      <a:effectLst>
                                        <a:outerShdw blurRad="38100" dist="38100" dir="2700000" algn="tl">
                                          <a:srgbClr val="000000">
                                            <a:alpha val="43137"/>
                                          </a:srgbClr>
                                        </a:outerShdw>
                                      </a:effectLst>
                                      <a:latin typeface="Cambria Math" panose="02040503050406030204" pitchFamily="18" charset="0"/>
                                    </a:rPr>
                                    <m:t>𝑥</m:t>
                                  </m:r>
                                </m:sub>
                              </m:sSub>
                              <m:r>
                                <a:rPr lang="fr-FR" b="0" i="1" smtClean="0">
                                  <a:effectLst>
                                    <a:outerShdw blurRad="38100" dist="38100" dir="2700000" algn="tl">
                                      <a:srgbClr val="000000">
                                        <a:alpha val="43137"/>
                                      </a:srgbClr>
                                    </a:outerShdw>
                                  </a:effectLst>
                                  <a:latin typeface="Cambria Math" panose="02040503050406030204" pitchFamily="18" charset="0"/>
                                </a:rPr>
                                <m:t>, </m:t>
                              </m:r>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  </m:t>
                                  </m:r>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𝑦</m:t>
                                  </m:r>
                                </m:sub>
                              </m:sSub>
                              <m:r>
                                <a:rPr lang="fr-FR" b="0" i="1" smtClean="0">
                                  <a:effectLst>
                                    <a:outerShdw blurRad="38100" dist="38100" dir="2700000" algn="tl">
                                      <a:srgbClr val="000000">
                                        <a:alpha val="43137"/>
                                      </a:srgbClr>
                                    </a:outerShdw>
                                  </a:effectLst>
                                  <a:latin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0" smtClean="0">
                                      <a:effectLst>
                                        <a:outerShdw blurRad="38100" dist="38100" dir="2700000" algn="tl">
                                          <a:srgbClr val="000000">
                                            <a:alpha val="43137"/>
                                          </a:srgbClr>
                                        </a:outerShdw>
                                      </a:effectLst>
                                      <a:latin typeface="Cambria Math" panose="02040503050406030204" pitchFamily="18" charset="0"/>
                                    </a:rPr>
                                    <m:t>   </m:t>
                                  </m:r>
                                  <m:r>
                                    <a:rPr lang="fr-FR">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𝑧</m:t>
                                  </m:r>
                                </m:sub>
                              </m:sSub>
                              <m:r>
                                <a:rPr lang="fr-FR" b="0" i="1" smtClean="0">
                                  <a:effectLst>
                                    <a:outerShdw blurRad="38100" dist="38100" dir="2700000" algn="tl">
                                      <a:srgbClr val="000000">
                                        <a:alpha val="43137"/>
                                      </a:srgbClr>
                                    </a:outerShdw>
                                  </a:effectLst>
                                  <a:latin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  </m:t>
                                  </m:r>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γ</m:t>
                                  </m:r>
                                </m:e>
                                <m:sub>
                                  <m:r>
                                    <a:rPr lang="fr-FR" i="1">
                                      <a:effectLst>
                                        <a:outerShdw blurRad="38100" dist="38100" dir="2700000" algn="tl">
                                          <a:srgbClr val="000000">
                                            <a:alpha val="43137"/>
                                          </a:srgbClr>
                                        </a:outerShdw>
                                      </a:effectLst>
                                      <a:latin typeface="Cambria Math" panose="02040503050406030204" pitchFamily="18" charset="0"/>
                                    </a:rPr>
                                    <m:t>𝑥𝑦</m:t>
                                  </m:r>
                                </m:sub>
                              </m:sSub>
                              <m:r>
                                <a:rPr lang="fr-FR" b="0" i="1" smtClean="0">
                                  <a:effectLst>
                                    <a:outerShdw blurRad="38100" dist="38100" dir="2700000" algn="tl">
                                      <a:srgbClr val="000000">
                                        <a:alpha val="43137"/>
                                      </a:srgbClr>
                                    </a:outerShdw>
                                  </a:effectLst>
                                  <a:latin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  </m:t>
                                  </m:r>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γ</m:t>
                                  </m:r>
                                </m:e>
                                <m:sub>
                                  <m:r>
                                    <a:rPr lang="fr-FR" i="1">
                                      <a:effectLst>
                                        <a:outerShdw blurRad="38100" dist="38100" dir="2700000" algn="tl">
                                          <a:srgbClr val="000000">
                                            <a:alpha val="43137"/>
                                          </a:srgbClr>
                                        </a:outerShdw>
                                      </a:effectLst>
                                      <a:latin typeface="Cambria Math" panose="02040503050406030204" pitchFamily="18" charset="0"/>
                                    </a:rPr>
                                    <m:t>𝑥</m:t>
                                  </m:r>
                                  <m:r>
                                    <a:rPr lang="fr-FR" b="0" i="1" smtClean="0">
                                      <a:effectLst>
                                        <a:outerShdw blurRad="38100" dist="38100" dir="2700000" algn="tl">
                                          <a:srgbClr val="000000">
                                            <a:alpha val="43137"/>
                                          </a:srgbClr>
                                        </a:outerShdw>
                                      </a:effectLst>
                                      <a:latin typeface="Cambria Math" panose="02040503050406030204" pitchFamily="18" charset="0"/>
                                    </a:rPr>
                                    <m:t>𝑧</m:t>
                                  </m:r>
                                </m:sub>
                              </m:sSub>
                              <m:r>
                                <a:rPr lang="fr-FR" b="0" i="1" smtClean="0">
                                  <a:effectLst>
                                    <a:outerShdw blurRad="38100" dist="38100" dir="2700000" algn="tl">
                                      <a:srgbClr val="000000">
                                        <a:alpha val="43137"/>
                                      </a:srgbClr>
                                    </a:outerShdw>
                                  </a:effectLst>
                                  <a:latin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  </m:t>
                                  </m:r>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γ</m:t>
                                  </m:r>
                                </m:e>
                                <m:sub>
                                  <m:r>
                                    <a:rPr lang="fr-FR" b="0" i="1" smtClean="0">
                                      <a:effectLst>
                                        <a:outerShdw blurRad="38100" dist="38100" dir="2700000" algn="tl">
                                          <a:srgbClr val="000000">
                                            <a:alpha val="43137"/>
                                          </a:srgbClr>
                                        </a:outerShdw>
                                      </a:effectLst>
                                      <a:latin typeface="Cambria Math" panose="02040503050406030204" pitchFamily="18" charset="0"/>
                                    </a:rPr>
                                    <m:t>𝑦𝑧</m:t>
                                  </m:r>
                                </m:sub>
                              </m:sSub>
                            </m:e>
                          </m:d>
                        </m:e>
                        <m:sup>
                          <m:r>
                            <a:rPr lang="fr-FR" b="0" i="1" smtClean="0">
                              <a:latin typeface="Cambria Math" panose="02040503050406030204" pitchFamily="18" charset="0"/>
                            </a:rPr>
                            <m:t>𝑇</m:t>
                          </m:r>
                        </m:sup>
                      </m:sSup>
                    </m:oMath>
                  </m:oMathPara>
                </a14:m>
                <a:endParaRPr lang="fr-FR" dirty="0"/>
              </a:p>
            </p:txBody>
          </p:sp>
        </mc:Choice>
        <mc:Fallback xmlns="">
          <p:sp>
            <p:nvSpPr>
              <p:cNvPr id="13" name="ZoneTexte 12"/>
              <p:cNvSpPr txBox="1">
                <a:spLocks noRot="1" noChangeAspect="1" noMove="1" noResize="1" noEditPoints="1" noAdjustHandles="1" noChangeArrowheads="1" noChangeShapeType="1" noTextEdit="1"/>
              </p:cNvSpPr>
              <p:nvPr/>
            </p:nvSpPr>
            <p:spPr>
              <a:xfrm>
                <a:off x="4778977" y="4862423"/>
                <a:ext cx="3350725" cy="372859"/>
              </a:xfrm>
              <a:prstGeom prst="rect">
                <a:avLst/>
              </a:prstGeom>
              <a:blipFill>
                <a:blip r:embed="rId6"/>
                <a:stretch>
                  <a:fillRect l="-545" b="-24590"/>
                </a:stretch>
              </a:blipFill>
            </p:spPr>
            <p:txBody>
              <a:bodyPr/>
              <a:lstStyle/>
              <a:p>
                <a:r>
                  <a:rPr lang="fr-FR">
                    <a:noFill/>
                  </a:rPr>
                  <a:t> </a:t>
                </a:r>
              </a:p>
            </p:txBody>
          </p:sp>
        </mc:Fallback>
      </mc:AlternateContent>
      <p:sp>
        <p:nvSpPr>
          <p:cNvPr id="14" name="Accolade ouvrante 13"/>
          <p:cNvSpPr/>
          <p:nvPr/>
        </p:nvSpPr>
        <p:spPr>
          <a:xfrm rot="16200000">
            <a:off x="5748041" y="4875191"/>
            <a:ext cx="256573" cy="102791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Accolade ouvrante 14"/>
          <p:cNvSpPr/>
          <p:nvPr/>
        </p:nvSpPr>
        <p:spPr>
          <a:xfrm rot="16200000">
            <a:off x="7090458" y="4761751"/>
            <a:ext cx="256574" cy="12547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ZoneTexte 15"/>
          <p:cNvSpPr txBox="1"/>
          <p:nvPr/>
        </p:nvSpPr>
        <p:spPr>
          <a:xfrm>
            <a:off x="4938334" y="5505554"/>
            <a:ext cx="1886476" cy="523220"/>
          </a:xfrm>
          <a:prstGeom prst="rect">
            <a:avLst/>
          </a:prstGeom>
          <a:noFill/>
        </p:spPr>
        <p:txBody>
          <a:bodyPr wrap="square" rtlCol="0">
            <a:spAutoFit/>
          </a:bodyPr>
          <a:lstStyle/>
          <a:p>
            <a:pPr algn="ctr"/>
            <a:r>
              <a:rPr lang="fr-FR" sz="1400" dirty="0">
                <a:effectLst>
                  <a:outerShdw blurRad="38100" dist="38100" dir="2700000" algn="tl">
                    <a:srgbClr val="000000">
                      <a:alpha val="43137"/>
                    </a:srgbClr>
                  </a:outerShdw>
                </a:effectLst>
              </a:rPr>
              <a:t>Déformations longitudinales </a:t>
            </a:r>
          </a:p>
        </p:txBody>
      </p:sp>
      <p:sp>
        <p:nvSpPr>
          <p:cNvPr id="17" name="ZoneTexte 16"/>
          <p:cNvSpPr txBox="1"/>
          <p:nvPr/>
        </p:nvSpPr>
        <p:spPr>
          <a:xfrm>
            <a:off x="6275507" y="5505553"/>
            <a:ext cx="1886476" cy="523220"/>
          </a:xfrm>
          <a:prstGeom prst="rect">
            <a:avLst/>
          </a:prstGeom>
          <a:noFill/>
        </p:spPr>
        <p:txBody>
          <a:bodyPr wrap="square" rtlCol="0">
            <a:spAutoFit/>
          </a:bodyPr>
          <a:lstStyle/>
          <a:p>
            <a:pPr algn="ctr"/>
            <a:r>
              <a:rPr lang="fr-FR" sz="1400" dirty="0">
                <a:effectLst>
                  <a:outerShdw blurRad="38100" dist="38100" dir="2700000" algn="tl">
                    <a:srgbClr val="000000">
                      <a:alpha val="43137"/>
                    </a:srgbClr>
                  </a:outerShdw>
                </a:effectLst>
              </a:rPr>
              <a:t>Déformations angulaires</a:t>
            </a:r>
          </a:p>
        </p:txBody>
      </p:sp>
    </p:spTree>
    <p:extLst>
      <p:ext uri="{BB962C8B-B14F-4D97-AF65-F5344CB8AC3E}">
        <p14:creationId xmlns:p14="http://schemas.microsoft.com/office/powerpoint/2010/main" val="1152612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Rectangle 2"/>
          <p:cNvSpPr/>
          <p:nvPr/>
        </p:nvSpPr>
        <p:spPr>
          <a:xfrm>
            <a:off x="1393573" y="933707"/>
            <a:ext cx="5388834" cy="1477328"/>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On dit qu’un corps est déformé lorsqu’il </a:t>
            </a:r>
            <a:r>
              <a:rPr lang="fr-FR" dirty="0" smtClean="0">
                <a:effectLst>
                  <a:outerShdw blurRad="38100" dist="38100" dir="2700000" algn="tl">
                    <a:srgbClr val="000000">
                      <a:alpha val="43137"/>
                    </a:srgbClr>
                  </a:outerShdw>
                </a:effectLst>
              </a:rPr>
              <a:t>subit un </a:t>
            </a:r>
            <a:r>
              <a:rPr lang="fr-FR" dirty="0">
                <a:effectLst>
                  <a:outerShdw blurRad="38100" dist="38100" dir="2700000" algn="tl">
                    <a:srgbClr val="000000">
                      <a:alpha val="43137"/>
                    </a:srgbClr>
                  </a:outerShdw>
                </a:effectLst>
              </a:rPr>
              <a:t>changement des positions relatives </a:t>
            </a:r>
            <a:r>
              <a:rPr lang="fr-FR" dirty="0" smtClean="0">
                <a:effectLst>
                  <a:outerShdw blurRad="38100" dist="38100" dir="2700000" algn="tl">
                    <a:srgbClr val="000000">
                      <a:alpha val="43137"/>
                    </a:srgbClr>
                  </a:outerShdw>
                </a:effectLst>
              </a:rPr>
              <a:t>de ses particules. </a:t>
            </a:r>
            <a:r>
              <a:rPr lang="fr-FR" dirty="0">
                <a:effectLst>
                  <a:outerShdw blurRad="38100" dist="38100" dir="2700000" algn="tl">
                    <a:srgbClr val="000000">
                      <a:alpha val="43137"/>
                    </a:srgbClr>
                  </a:outerShdw>
                </a:effectLst>
              </a:rPr>
              <a:t>Le cas le plus simple est celui d’une barre suspendue verticalement et soumise à </a:t>
            </a:r>
            <a:r>
              <a:rPr lang="fr-FR" dirty="0" smtClean="0">
                <a:effectLst>
                  <a:outerShdw blurRad="38100" dist="38100" dir="2700000" algn="tl">
                    <a:srgbClr val="000000">
                      <a:alpha val="43137"/>
                    </a:srgbClr>
                  </a:outerShdw>
                </a:effectLst>
              </a:rPr>
              <a:t>un effort </a:t>
            </a:r>
            <a:r>
              <a:rPr lang="fr-FR" dirty="0">
                <a:effectLst>
                  <a:outerShdw blurRad="38100" dist="38100" dir="2700000" algn="tl">
                    <a:srgbClr val="000000">
                      <a:alpha val="43137"/>
                    </a:srgbClr>
                  </a:outerShdw>
                </a:effectLst>
              </a:rPr>
              <a:t>(F) sur ses deux </a:t>
            </a:r>
            <a:r>
              <a:rPr lang="fr-FR" dirty="0" smtClean="0">
                <a:effectLst>
                  <a:outerShdw blurRad="38100" dist="38100" dir="2700000" algn="tl">
                    <a:srgbClr val="000000">
                      <a:alpha val="43137"/>
                    </a:srgbClr>
                  </a:outerShdw>
                </a:effectLst>
              </a:rPr>
              <a:t>extrémités.</a:t>
            </a:r>
            <a:endParaRPr lang="fr-FR" dirty="0">
              <a:effectLst>
                <a:outerShdw blurRad="38100" dist="38100" dir="2700000" algn="tl">
                  <a:srgbClr val="000000">
                    <a:alpha val="43137"/>
                  </a:srgbClr>
                </a:outerShdw>
              </a:effectLst>
            </a:endParaRPr>
          </a:p>
        </p:txBody>
      </p:sp>
      <p:sp>
        <p:nvSpPr>
          <p:cNvPr id="11" name="ZoneTexte 10"/>
          <p:cNvSpPr txBox="1"/>
          <p:nvPr/>
        </p:nvSpPr>
        <p:spPr>
          <a:xfrm>
            <a:off x="-13352" y="1259123"/>
            <a:ext cx="615553" cy="2193189"/>
          </a:xfrm>
          <a:prstGeom prst="rect">
            <a:avLst/>
          </a:prstGeom>
          <a:noFill/>
        </p:spPr>
        <p:txBody>
          <a:bodyPr vert="vert270" wrap="square" rtlCol="0">
            <a:spAutoFit/>
          </a:bodyPr>
          <a:lstStyle/>
          <a:p>
            <a:r>
              <a:rPr lang="fr-FR" sz="2800" b="1" u="sng" dirty="0">
                <a:solidFill>
                  <a:schemeClr val="bg1"/>
                </a:solidFill>
                <a:effectLst>
                  <a:outerShdw blurRad="38100" dist="38100" dir="2700000" algn="tl">
                    <a:srgbClr val="000000">
                      <a:alpha val="43137"/>
                    </a:srgbClr>
                  </a:outerShdw>
                </a:effectLst>
              </a:rPr>
              <a:t>Introduction</a:t>
            </a:r>
          </a:p>
        </p:txBody>
      </p:sp>
      <p:pic>
        <p:nvPicPr>
          <p:cNvPr id="20" name="Image 19"/>
          <p:cNvPicPr/>
          <p:nvPr/>
        </p:nvPicPr>
        <p:blipFill>
          <a:blip r:embed="rId3"/>
          <a:stretch>
            <a:fillRect/>
          </a:stretch>
        </p:blipFill>
        <p:spPr>
          <a:xfrm>
            <a:off x="7222038" y="403518"/>
            <a:ext cx="4092792" cy="2406929"/>
          </a:xfrm>
          <a:prstGeom prst="rect">
            <a:avLst/>
          </a:prstGeom>
        </p:spPr>
      </p:pic>
      <mc:AlternateContent xmlns:mc="http://schemas.openxmlformats.org/markup-compatibility/2006">
        <mc:Choice xmlns:a14="http://schemas.microsoft.com/office/drawing/2010/main" Requires="a14">
          <p:sp>
            <p:nvSpPr>
              <p:cNvPr id="21" name="Rectangle 20"/>
              <p:cNvSpPr/>
              <p:nvPr/>
            </p:nvSpPr>
            <p:spPr>
              <a:xfrm>
                <a:off x="1269512" y="3064527"/>
                <a:ext cx="10263723" cy="1351011"/>
              </a:xfrm>
              <a:prstGeom prst="rect">
                <a:avLst/>
              </a:prstGeom>
            </p:spPr>
            <p:txBody>
              <a:bodyPr wrap="square">
                <a:spAutoFit/>
              </a:bodyPr>
              <a:lstStyle/>
              <a:p>
                <a:pPr algn="just"/>
                <a:r>
                  <a:rPr lang="fr-FR" dirty="0" smtClean="0">
                    <a:effectLst>
                      <a:outerShdw blurRad="38100" dist="38100" dir="2700000" algn="tl">
                        <a:srgbClr val="000000">
                          <a:alpha val="43137"/>
                        </a:srgbClr>
                      </a:outerShdw>
                    </a:effectLst>
                  </a:rPr>
                  <a:t>Si on note par (</a:t>
                </a:r>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𝐿</m:t>
                        </m:r>
                      </m:e>
                      <m:sub>
                        <m:r>
                          <a:rPr lang="fr-FR" b="0" i="1" dirty="0" smtClean="0">
                            <a:effectLst>
                              <a:outerShdw blurRad="38100" dist="38100" dir="2700000" algn="tl">
                                <a:srgbClr val="000000">
                                  <a:alpha val="43137"/>
                                </a:srgbClr>
                              </a:outerShdw>
                            </a:effectLst>
                            <a:latin typeface="Cambria Math" panose="02040503050406030204" pitchFamily="18" charset="0"/>
                          </a:rPr>
                          <m:t>0</m:t>
                        </m:r>
                      </m:sub>
                    </m:sSub>
                  </m:oMath>
                </a14:m>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sa longueur avant </a:t>
                </a:r>
                <a:r>
                  <a:rPr lang="fr-FR" dirty="0" smtClean="0">
                    <a:effectLst>
                      <a:outerShdw blurRad="38100" dist="38100" dir="2700000" algn="tl">
                        <a:srgbClr val="000000">
                          <a:alpha val="43137"/>
                        </a:srgbClr>
                      </a:outerShdw>
                    </a:effectLst>
                  </a:rPr>
                  <a:t>le chargement </a:t>
                </a:r>
                <a:r>
                  <a:rPr lang="fr-FR" dirty="0">
                    <a:effectLst>
                      <a:outerShdw blurRad="38100" dist="38100" dir="2700000" algn="tl">
                        <a:srgbClr val="000000">
                          <a:alpha val="43137"/>
                        </a:srgbClr>
                      </a:outerShdw>
                    </a:effectLst>
                  </a:rPr>
                  <a:t>et par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𝐿</m:t>
                    </m:r>
                  </m:oMath>
                </a14:m>
                <a:r>
                  <a:rPr lang="fr-FR" dirty="0">
                    <a:effectLst>
                      <a:outerShdw blurRad="38100" dist="38100" dir="2700000" algn="tl">
                        <a:srgbClr val="000000">
                          <a:alpha val="43137"/>
                        </a:srgbClr>
                      </a:outerShdw>
                    </a:effectLst>
                  </a:rPr>
                  <a:t>) celle après déformation, alors la quantité </a:t>
                </a:r>
                <a:r>
                  <a:rPr lang="fr-FR" dirty="0" smtClean="0">
                    <a:effectLst>
                      <a:outerShdw blurRad="38100" dist="38100" dir="2700000" algn="tl">
                        <a:srgbClr val="000000">
                          <a:alpha val="43137"/>
                        </a:srgbClr>
                      </a:outerShdw>
                    </a:effectLst>
                  </a:rPr>
                  <a:t>(</a:t>
                </a:r>
                <a14:m>
                  <m:oMath xmlns:m="http://schemas.openxmlformats.org/officeDocument/2006/math">
                    <m:f>
                      <m:fPr>
                        <m:ctrlPr>
                          <a:rPr lang="fr-FR" i="1" smtClean="0">
                            <a:effectLst>
                              <a:outerShdw blurRad="38100" dist="38100" dir="2700000" algn="tl">
                                <a:srgbClr val="000000">
                                  <a:alpha val="43137"/>
                                </a:srgbClr>
                              </a:outerShdw>
                            </a:effectLst>
                            <a:latin typeface="Cambria Math" panose="02040503050406030204" pitchFamily="18" charset="0"/>
                          </a:rPr>
                        </m:ctrlPr>
                      </m:fPr>
                      <m:num>
                        <m:r>
                          <a:rPr lang="fr-FR" b="0" i="1" smtClean="0">
                            <a:effectLst>
                              <a:outerShdw blurRad="38100" dist="38100" dir="2700000" algn="tl">
                                <a:srgbClr val="000000">
                                  <a:alpha val="43137"/>
                                </a:srgbClr>
                              </a:outerShdw>
                            </a:effectLst>
                            <a:latin typeface="Cambria Math" panose="02040503050406030204" pitchFamily="18" charset="0"/>
                          </a:rPr>
                          <m:t>𝐿</m:t>
                        </m:r>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rPr>
                              <m:t>𝐿</m:t>
                            </m:r>
                          </m:e>
                          <m:sub>
                            <m:r>
                              <a:rPr lang="fr-FR" i="1" dirty="0">
                                <a:effectLst>
                                  <a:outerShdw blurRad="38100" dist="38100" dir="2700000" algn="tl">
                                    <a:srgbClr val="000000">
                                      <a:alpha val="43137"/>
                                    </a:srgbClr>
                                  </a:outerShdw>
                                </a:effectLst>
                                <a:latin typeface="Cambria Math" panose="02040503050406030204" pitchFamily="18" charset="0"/>
                              </a:rPr>
                              <m:t>0</m:t>
                            </m:r>
                          </m:sub>
                        </m:sSub>
                      </m:num>
                      <m:den>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rPr>
                              <m:t>𝐿</m:t>
                            </m:r>
                          </m:e>
                          <m:sub>
                            <m:r>
                              <a:rPr lang="fr-FR" i="1" dirty="0">
                                <a:effectLst>
                                  <a:outerShdw blurRad="38100" dist="38100" dir="2700000" algn="tl">
                                    <a:srgbClr val="000000">
                                      <a:alpha val="43137"/>
                                    </a:srgbClr>
                                  </a:outerShdw>
                                </a:effectLst>
                                <a:latin typeface="Cambria Math" panose="02040503050406030204" pitchFamily="18" charset="0"/>
                              </a:rPr>
                              <m:t>0</m:t>
                            </m:r>
                          </m:sub>
                        </m:sSub>
                      </m:den>
                    </m:f>
                  </m:oMath>
                </a14:m>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est appelée déformation longitudinale ou extension notée </a:t>
                </a:r>
                <a:r>
                  <a:rPr lang="fr-FR" dirty="0" smtClean="0">
                    <a:effectLst>
                      <a:outerShdw blurRad="38100" dist="38100" dir="2700000" algn="tl">
                        <a:srgbClr val="000000">
                          <a:alpha val="43137"/>
                        </a:srgbClr>
                      </a:outerShdw>
                    </a:effectLst>
                  </a:rPr>
                  <a:t>(</a:t>
                </a:r>
                <a:r>
                  <a:rPr lang="el-GR"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ε</a:t>
                </a:r>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.Un autre type de déformation est celle reliée au changement de l’angle que fait entre eux les deux cotés d’un élément appelé généralement distorsion et notée </a:t>
                </a:r>
                <a:r>
                  <a:rPr lang="fr-FR" dirty="0" smtClean="0">
                    <a:effectLst>
                      <a:outerShdw blurRad="38100" dist="38100" dir="2700000" algn="tl">
                        <a:srgbClr val="000000">
                          <a:alpha val="43137"/>
                        </a:srgbClr>
                      </a:outerShdw>
                    </a:effectLst>
                  </a:rPr>
                  <a:t>(</a:t>
                </a:r>
                <a:r>
                  <a:rPr lang="fr-FR"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𝛾</a:t>
                </a:r>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mc:Choice>
        <mc:Fallback>
          <p:sp>
            <p:nvSpPr>
              <p:cNvPr id="21" name="Rectangle 20"/>
              <p:cNvSpPr>
                <a:spLocks noRot="1" noChangeAspect="1" noMove="1" noResize="1" noEditPoints="1" noAdjustHandles="1" noChangeArrowheads="1" noChangeShapeType="1" noTextEdit="1"/>
              </p:cNvSpPr>
              <p:nvPr/>
            </p:nvSpPr>
            <p:spPr>
              <a:xfrm>
                <a:off x="1269512" y="3064527"/>
                <a:ext cx="10263723" cy="1351011"/>
              </a:xfrm>
              <a:prstGeom prst="rect">
                <a:avLst/>
              </a:prstGeom>
              <a:blipFill>
                <a:blip r:embed="rId4"/>
                <a:stretch>
                  <a:fillRect l="-534" t="-2715" r="-831" b="-8597"/>
                </a:stretch>
              </a:blipFill>
            </p:spPr>
            <p:txBody>
              <a:bodyPr/>
              <a:lstStyle/>
              <a:p>
                <a:r>
                  <a:rPr lang="fr-FR">
                    <a:noFill/>
                  </a:rPr>
                  <a:t> </a:t>
                </a:r>
              </a:p>
            </p:txBody>
          </p:sp>
        </mc:Fallback>
      </mc:AlternateContent>
      <p:pic>
        <p:nvPicPr>
          <p:cNvPr id="23" name="Imag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0881" y="4533522"/>
            <a:ext cx="6997317" cy="2090890"/>
          </a:xfrm>
          <a:prstGeom prst="rect">
            <a:avLst/>
          </a:prstGeom>
        </p:spPr>
      </p:pic>
      <p:sp>
        <p:nvSpPr>
          <p:cNvPr id="24" name="Rectangle à coins arrondis 23"/>
          <p:cNvSpPr/>
          <p:nvPr/>
        </p:nvSpPr>
        <p:spPr>
          <a:xfrm>
            <a:off x="1091377" y="280214"/>
            <a:ext cx="10663084" cy="63441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70817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1139191"/>
            <a:ext cx="677108" cy="3418372"/>
          </a:xfrm>
          <a:prstGeom prst="rect">
            <a:avLst/>
          </a:prstGeom>
        </p:spPr>
        <p:txBody>
          <a:bodyPr vert="vert270" wrap="none">
            <a:spAutoFit/>
          </a:bodyPr>
          <a:lstStyle/>
          <a:p>
            <a:r>
              <a:rPr lang="fr-FR" sz="3200" b="1" u="sng" dirty="0" smtClean="0">
                <a:solidFill>
                  <a:schemeClr val="bg1"/>
                </a:solidFill>
                <a:effectLst>
                  <a:outerShdw blurRad="38100" dist="38100" dir="2700000" algn="tl">
                    <a:srgbClr val="000000">
                      <a:alpha val="43137"/>
                    </a:srgbClr>
                  </a:outerShdw>
                </a:effectLst>
              </a:rPr>
              <a:t>Tenseur de rotation</a:t>
            </a:r>
            <a:endParaRPr lang="fr-FR" sz="3200" b="1" u="sng" dirty="0">
              <a:solidFill>
                <a:schemeClr val="bg1"/>
              </a:solidFill>
              <a:effectLst>
                <a:outerShdw blurRad="38100" dist="38100" dir="2700000" algn="tl">
                  <a:srgbClr val="000000">
                    <a:alpha val="43137"/>
                  </a:srgbClr>
                </a:outerShdw>
              </a:effectLst>
            </a:endParaRPr>
          </a:p>
        </p:txBody>
      </p:sp>
      <p:pic>
        <p:nvPicPr>
          <p:cNvPr id="5" name="Image 4"/>
          <p:cNvPicPr/>
          <p:nvPr/>
        </p:nvPicPr>
        <p:blipFill>
          <a:blip r:embed="rId3"/>
          <a:stretch>
            <a:fillRect/>
          </a:stretch>
        </p:blipFill>
        <p:spPr>
          <a:xfrm>
            <a:off x="8664354" y="322610"/>
            <a:ext cx="3045076" cy="1992887"/>
          </a:xfrm>
          <a:prstGeom prst="rect">
            <a:avLst/>
          </a:prstGeom>
        </p:spPr>
      </p:pic>
      <mc:AlternateContent xmlns:mc="http://schemas.openxmlformats.org/markup-compatibility/2006" xmlns:a14="http://schemas.microsoft.com/office/drawing/2010/main">
        <mc:Choice Requires="a14">
          <p:sp>
            <p:nvSpPr>
              <p:cNvPr id="3" name="ZoneTexte 2"/>
              <p:cNvSpPr txBox="1"/>
              <p:nvPr/>
            </p:nvSpPr>
            <p:spPr>
              <a:xfrm>
                <a:off x="1285329" y="659539"/>
                <a:ext cx="7078698" cy="1200329"/>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Considérons la rotation rigide du point </a:t>
                </a:r>
                <a:r>
                  <a:rPr lang="fr-FR" i="1" dirty="0" smtClean="0">
                    <a:effectLst>
                      <a:outerShdw blurRad="38100" dist="38100" dir="2700000" algn="tl">
                        <a:srgbClr val="000000">
                          <a:alpha val="43137"/>
                        </a:srgbClr>
                      </a:outerShdw>
                    </a:effectLst>
                  </a:rPr>
                  <a:t>M</a:t>
                </a:r>
                <a:r>
                  <a:rPr lang="fr-FR" dirty="0" smtClean="0">
                    <a:effectLst>
                      <a:outerShdw blurRad="38100" dist="38100" dir="2700000" algn="tl">
                        <a:srgbClr val="000000">
                          <a:alpha val="43137"/>
                        </a:srgbClr>
                      </a:outerShdw>
                    </a:effectLst>
                  </a:rPr>
                  <a:t> délimité par </a:t>
                </a:r>
                <a:r>
                  <a:rPr lang="fr-FR" i="1" dirty="0" smtClean="0">
                    <a:effectLst>
                      <a:outerShdw blurRad="38100" dist="38100" dir="2700000" algn="tl">
                        <a:srgbClr val="000000">
                          <a:alpha val="43137"/>
                        </a:srgbClr>
                      </a:outerShdw>
                    </a:effectLst>
                  </a:rPr>
                  <a:t>(ABCD) </a:t>
                </a:r>
                <a:r>
                  <a:rPr lang="fr-FR" dirty="0" smtClean="0">
                    <a:effectLst>
                      <a:outerShdw blurRad="38100" dist="38100" dir="2700000" algn="tl">
                        <a:srgbClr val="000000">
                          <a:alpha val="43137"/>
                        </a:srgbClr>
                      </a:outerShdw>
                    </a:effectLst>
                  </a:rPr>
                  <a:t>dans le plan. Supposant que </a:t>
                </a:r>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r>
                      <a:rPr lang="fr-FR" b="0" i="1" smtClean="0">
                        <a:effectLst>
                          <a:outerShdw blurRad="38100" dist="38100" dir="2700000" algn="tl">
                            <a:srgbClr val="000000">
                              <a:alpha val="43137"/>
                            </a:srgbClr>
                          </a:outerShdw>
                        </a:effectLst>
                        <a:latin typeface="Cambria Math" panose="02040503050406030204" pitchFamily="18" charset="0"/>
                      </a:rPr>
                      <m:t> </m:t>
                    </m:r>
                    <m:r>
                      <m:rPr>
                        <m:sty m:val="p"/>
                      </m:rPr>
                      <a:rPr lang="fr-FR" b="0" i="0" smtClean="0">
                        <a:effectLst>
                          <a:outerShdw blurRad="38100" dist="38100" dir="2700000" algn="tl">
                            <a:srgbClr val="000000">
                              <a:alpha val="43137"/>
                            </a:srgbClr>
                          </a:outerShdw>
                        </a:effectLst>
                        <a:latin typeface="Cambria Math" panose="02040503050406030204" pitchFamily="18" charset="0"/>
                      </a:rPr>
                      <m:t>et</m:t>
                    </m:r>
                    <m:r>
                      <a:rPr lang="fr-FR" b="0" i="1" smtClean="0">
                        <a:effectLst>
                          <a:outerShdw blurRad="38100" dist="38100" dir="2700000" algn="tl">
                            <a:srgbClr val="000000">
                              <a:alpha val="43137"/>
                            </a:srgbClr>
                          </a:outerShdw>
                        </a:effectLst>
                        <a:latin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oMath>
                </a14:m>
                <a:r>
                  <a:rPr lang="fr-FR" dirty="0" smtClean="0">
                    <a:effectLst>
                      <a:outerShdw blurRad="38100" dist="38100" dir="2700000" algn="tl">
                        <a:srgbClr val="000000">
                          <a:alpha val="43137"/>
                        </a:srgbClr>
                      </a:outerShdw>
                    </a:effectLst>
                  </a:rPr>
                  <a:t> représentent les composantes de vecteur déplacement, l’angle de rotation (</a:t>
                </a:r>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𝑤</m:t>
                        </m:r>
                      </m:e>
                      <m:sub>
                        <m:r>
                          <a:rPr lang="fr-FR" b="0" i="1" smtClean="0">
                            <a:effectLst>
                              <a:outerShdw blurRad="38100" dist="38100" dir="2700000" algn="tl">
                                <a:srgbClr val="000000">
                                  <a:alpha val="43137"/>
                                </a:srgbClr>
                              </a:outerShdw>
                            </a:effectLst>
                            <a:latin typeface="Cambria Math" panose="02040503050406030204" pitchFamily="18" charset="0"/>
                          </a:rPr>
                          <m:t>12</m:t>
                        </m:r>
                      </m:sub>
                    </m:sSub>
                  </m:oMath>
                </a14:m>
                <a:r>
                  <a:rPr lang="fr-FR" dirty="0" smtClean="0">
                    <a:effectLst>
                      <a:outerShdw blurRad="38100" dist="38100" dir="2700000" algn="tl">
                        <a:srgbClr val="000000">
                          <a:alpha val="43137"/>
                        </a:srgbClr>
                      </a:outerShdw>
                    </a:effectLst>
                  </a:rPr>
                  <a:t>) du point </a:t>
                </a:r>
                <a:r>
                  <a:rPr lang="fr-FR" i="1" dirty="0" smtClean="0">
                    <a:effectLst>
                      <a:outerShdw blurRad="38100" dist="38100" dir="2700000" algn="tl">
                        <a:srgbClr val="000000">
                          <a:alpha val="43137"/>
                        </a:srgbClr>
                      </a:outerShdw>
                    </a:effectLst>
                  </a:rPr>
                  <a:t>M</a:t>
                </a:r>
                <a:r>
                  <a:rPr lang="fr-FR" dirty="0" smtClean="0">
                    <a:effectLst>
                      <a:outerShdw blurRad="38100" dist="38100" dir="2700000" algn="tl">
                        <a:srgbClr val="000000">
                          <a:alpha val="43137"/>
                        </a:srgbClr>
                      </a:outerShdw>
                    </a:effectLst>
                  </a:rPr>
                  <a:t> est donné dans le cas de rotation rigide par :</a:t>
                </a:r>
              </a:p>
            </p:txBody>
          </p:sp>
        </mc:Choice>
        <mc:Fallback xmlns="">
          <p:sp>
            <p:nvSpPr>
              <p:cNvPr id="3" name="ZoneTexte 2"/>
              <p:cNvSpPr txBox="1">
                <a:spLocks noRot="1" noChangeAspect="1" noMove="1" noResize="1" noEditPoints="1" noAdjustHandles="1" noChangeArrowheads="1" noChangeShapeType="1" noTextEdit="1"/>
              </p:cNvSpPr>
              <p:nvPr/>
            </p:nvSpPr>
            <p:spPr>
              <a:xfrm>
                <a:off x="1285329" y="659539"/>
                <a:ext cx="7078698" cy="1200329"/>
              </a:xfrm>
              <a:prstGeom prst="rect">
                <a:avLst/>
              </a:prstGeom>
              <a:blipFill>
                <a:blip r:embed="rId4"/>
                <a:stretch>
                  <a:fillRect l="-775" t="-3046" r="-1120" b="-9137"/>
                </a:stretch>
              </a:blipFill>
            </p:spPr>
            <p:txBody>
              <a:bodyPr/>
              <a:lstStyle/>
              <a:p>
                <a:r>
                  <a:rPr lang="fr-FR">
                    <a:noFill/>
                  </a:rPr>
                  <a:t> </a:t>
                </a:r>
              </a:p>
            </p:txBody>
          </p:sp>
        </mc:Fallback>
      </mc:AlternateContent>
      <p:sp>
        <p:nvSpPr>
          <p:cNvPr id="10" name="Rectangle à coins arrondis 9"/>
          <p:cNvSpPr/>
          <p:nvPr/>
        </p:nvSpPr>
        <p:spPr>
          <a:xfrm>
            <a:off x="985002" y="218277"/>
            <a:ext cx="10810568" cy="6126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6" name="Rectangle 5"/>
              <p:cNvSpPr/>
              <p:nvPr/>
            </p:nvSpPr>
            <p:spPr>
              <a:xfrm>
                <a:off x="6102859" y="2506536"/>
                <a:ext cx="2405017" cy="664349"/>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𝑤</m:t>
                          </m:r>
                        </m:e>
                        <m:sub>
                          <m:r>
                            <a:rPr lang="fr-FR" i="1">
                              <a:effectLst>
                                <a:outerShdw blurRad="38100" dist="38100" dir="2700000" algn="tl">
                                  <a:srgbClr val="000000">
                                    <a:alpha val="43137"/>
                                  </a:srgbClr>
                                </a:outerShdw>
                              </a:effectLst>
                              <a:latin typeface="Cambria Math" panose="02040503050406030204" pitchFamily="18" charset="0"/>
                            </a:rPr>
                            <m:t>12</m:t>
                          </m:r>
                        </m:sub>
                      </m:sSub>
                      <m:r>
                        <a:rPr lang="fr-FR" i="1">
                          <a:effectLst>
                            <a:outerShdw blurRad="38100" dist="38100" dir="2700000" algn="tl">
                              <a:srgbClr val="000000">
                                <a:alpha val="43137"/>
                              </a:srgbClr>
                            </a:outerShdw>
                          </a:effectLst>
                          <a:latin typeface="Cambria Math" panose="02040503050406030204" pitchFamily="18" charset="0"/>
                        </a:rPr>
                        <m:t>= </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r>
                        <a:rPr lang="fr-FR" i="1" dirty="0">
                          <a:effectLst>
                            <a:outerShdw blurRad="38100" dist="38100" dir="2700000" algn="tl">
                              <a:srgbClr val="000000">
                                <a:alpha val="43137"/>
                              </a:srgbClr>
                            </a:outerShdw>
                          </a:effectLst>
                          <a:latin typeface="Cambria Math" panose="02040503050406030204" pitchFamily="18" charset="0"/>
                        </a:rPr>
                        <m:t> (</m:t>
                      </m:r>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rPr>
                                <m:t>1</m:t>
                              </m:r>
                            </m:sub>
                          </m:sSub>
                        </m:num>
                        <m:den>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2</m:t>
                              </m:r>
                            </m:sub>
                          </m:sSub>
                        </m:den>
                      </m:f>
                      <m:r>
                        <a:rPr lang="fr-FR">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rPr>
                                <m:t>2</m:t>
                              </m:r>
                            </m:sub>
                          </m:sSub>
                        </m:num>
                        <m:den>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1</m:t>
                              </m:r>
                            </m:sub>
                          </m:sSub>
                        </m:den>
                      </m:f>
                      <m:r>
                        <a:rPr lang="fr-FR" i="1">
                          <a:effectLst>
                            <a:outerShdw blurRad="38100" dist="38100" dir="2700000" algn="tl">
                              <a:srgbClr val="000000">
                                <a:alpha val="43137"/>
                              </a:srgbClr>
                            </a:outerShdw>
                          </a:effectLst>
                          <a:latin typeface="Cambria Math" panose="02040503050406030204" pitchFamily="18" charset="0"/>
                        </a:rPr>
                        <m:t>)</m:t>
                      </m:r>
                    </m:oMath>
                  </m:oMathPara>
                </a14:m>
                <a:endParaRPr lang="fr-FR" dirty="0">
                  <a:effectLst>
                    <a:outerShdw blurRad="38100" dist="38100" dir="2700000" algn="tl">
                      <a:srgbClr val="000000">
                        <a:alpha val="43137"/>
                      </a:srgbClr>
                    </a:outerShdw>
                  </a:effectLst>
                </a:endParaRPr>
              </a:p>
            </p:txBody>
          </p:sp>
        </mc:Choice>
        <mc:Fallback xmlns="">
          <p:sp>
            <p:nvSpPr>
              <p:cNvPr id="6" name="Rectangle 5"/>
              <p:cNvSpPr>
                <a:spLocks noRot="1" noChangeAspect="1" noMove="1" noResize="1" noEditPoints="1" noAdjustHandles="1" noChangeArrowheads="1" noChangeShapeType="1" noTextEdit="1"/>
              </p:cNvSpPr>
              <p:nvPr/>
            </p:nvSpPr>
            <p:spPr>
              <a:xfrm>
                <a:off x="6102859" y="2506536"/>
                <a:ext cx="2405017" cy="664349"/>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064890" y="1859868"/>
                <a:ext cx="2268185" cy="581441"/>
              </a:xfrm>
              <a:prstGeom prst="rect">
                <a:avLst/>
              </a:prstGeom>
            </p:spPr>
            <p:txBody>
              <a:bodyPr wrap="none">
                <a:spAutoFit/>
              </a:bodyPr>
              <a:lstStyle/>
              <a:p>
                <a:pPr algn="just"/>
                <a14:m>
                  <m:oMath xmlns:m="http://schemas.openxmlformats.org/officeDocument/2006/math">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𝑤</m:t>
                        </m:r>
                      </m:e>
                      <m:sub>
                        <m:r>
                          <a:rPr lang="fr-FR" sz="2000" i="1">
                            <a:effectLst>
                              <a:outerShdw blurRad="38100" dist="38100" dir="2700000" algn="tl">
                                <a:srgbClr val="000000">
                                  <a:alpha val="43137"/>
                                </a:srgbClr>
                              </a:outerShdw>
                            </a:effectLst>
                            <a:latin typeface="Cambria Math" panose="02040503050406030204" pitchFamily="18" charset="0"/>
                          </a:rPr>
                          <m:t>12</m:t>
                        </m:r>
                      </m:sub>
                    </m:sSub>
                    <m:r>
                      <a:rPr lang="fr-FR" sz="2000" i="1">
                        <a:effectLst>
                          <a:outerShdw blurRad="38100" dist="38100" dir="2700000" algn="tl">
                            <a:srgbClr val="000000">
                              <a:alpha val="43137"/>
                            </a:srgbClr>
                          </a:outerShdw>
                        </a:effectLst>
                        <a:latin typeface="Cambria Math" panose="02040503050406030204" pitchFamily="18" charset="0"/>
                      </a:rPr>
                      <m:t>= </m:t>
                    </m:r>
                    <m:f>
                      <m:fPr>
                        <m:ctrlPr>
                          <a:rPr lang="fr-FR" sz="2000" i="1">
                            <a:effectLst>
                              <a:outerShdw blurRad="38100" dist="38100" dir="2700000" algn="tl">
                                <a:srgbClr val="000000">
                                  <a:alpha val="43137"/>
                                </a:srgbClr>
                              </a:outerShdw>
                            </a:effectLst>
                            <a:latin typeface="Cambria Math" panose="02040503050406030204" pitchFamily="18" charset="0"/>
                          </a:rPr>
                        </m:ctrlPr>
                      </m:fPr>
                      <m:num>
                        <m:r>
                          <a:rPr lang="fr-FR" sz="2000" i="1">
                            <a:effectLst>
                              <a:outerShdw blurRad="38100" dist="38100" dir="2700000" algn="tl">
                                <a:srgbClr val="000000">
                                  <a:alpha val="43137"/>
                                </a:srgbClr>
                              </a:outerShdw>
                            </a:effectLst>
                            <a:latin typeface="Cambria Math" panose="02040503050406030204" pitchFamily="18" charset="0"/>
                          </a:rPr>
                          <m:t>𝜕</m:t>
                        </m:r>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𝑈</m:t>
                            </m:r>
                          </m:e>
                          <m:sub>
                            <m:r>
                              <a:rPr lang="fr-FR" sz="2000" i="1">
                                <a:effectLst>
                                  <a:outerShdw blurRad="38100" dist="38100" dir="2700000" algn="tl">
                                    <a:srgbClr val="000000">
                                      <a:alpha val="43137"/>
                                    </a:srgbClr>
                                  </a:outerShdw>
                                </a:effectLst>
                                <a:latin typeface="Cambria Math" panose="02040503050406030204" pitchFamily="18" charset="0"/>
                              </a:rPr>
                              <m:t>1</m:t>
                            </m:r>
                          </m:sub>
                        </m:sSub>
                      </m:num>
                      <m:den>
                        <m:r>
                          <a:rPr lang="fr-FR" sz="2000" i="1">
                            <a:effectLst>
                              <a:outerShdw blurRad="38100" dist="38100" dir="2700000" algn="tl">
                                <a:srgbClr val="000000">
                                  <a:alpha val="43137"/>
                                </a:srgbClr>
                              </a:outerShdw>
                            </a:effectLst>
                            <a:latin typeface="Cambria Math" panose="02040503050406030204" pitchFamily="18" charset="0"/>
                          </a:rPr>
                          <m:t>𝜕</m:t>
                        </m:r>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𝑋</m:t>
                            </m:r>
                          </m:e>
                          <m:sub>
                            <m:r>
                              <a:rPr lang="fr-FR" sz="2000" i="1">
                                <a:effectLst>
                                  <a:outerShdw blurRad="38100" dist="38100" dir="2700000" algn="tl">
                                    <a:srgbClr val="000000">
                                      <a:alpha val="43137"/>
                                    </a:srgbClr>
                                  </a:outerShdw>
                                </a:effectLst>
                                <a:latin typeface="Cambria Math" panose="02040503050406030204" pitchFamily="18" charset="0"/>
                              </a:rPr>
                              <m:t>2</m:t>
                            </m:r>
                          </m:sub>
                        </m:sSub>
                      </m:den>
                    </m:f>
                  </m:oMath>
                </a14:m>
                <a:r>
                  <a:rPr lang="fr-FR" sz="2000" dirty="0">
                    <a:effectLst>
                      <a:outerShdw blurRad="38100" dist="38100" dir="2700000" algn="tl">
                        <a:srgbClr val="000000">
                          <a:alpha val="43137"/>
                        </a:srgbClr>
                      </a:outerShdw>
                    </a:effectLst>
                  </a:rPr>
                  <a:t> </a:t>
                </a:r>
                <a:r>
                  <a:rPr lang="fr-FR" sz="2000" dirty="0" smtClean="0">
                    <a:effectLst>
                      <a:outerShdw blurRad="38100" dist="38100" dir="2700000" algn="tl">
                        <a:srgbClr val="000000">
                          <a:alpha val="43137"/>
                        </a:srgbClr>
                      </a:outerShdw>
                    </a:effectLst>
                  </a:rPr>
                  <a:t> </a:t>
                </a:r>
                <a14:m>
                  <m:oMath xmlns:m="http://schemas.openxmlformats.org/officeDocument/2006/math">
                    <m:r>
                      <a:rPr lang="fr-FR" sz="2000" i="1">
                        <a:effectLst>
                          <a:outerShdw blurRad="38100" dist="38100" dir="2700000" algn="tl">
                            <a:srgbClr val="000000">
                              <a:alpha val="43137"/>
                            </a:srgbClr>
                          </a:outerShdw>
                        </a:effectLst>
                        <a:latin typeface="Cambria Math" panose="02040503050406030204" pitchFamily="18" charset="0"/>
                      </a:rPr>
                      <m:t>=</m:t>
                    </m:r>
                  </m:oMath>
                </a14:m>
                <a:r>
                  <a:rPr lang="fr-FR" sz="2000" dirty="0">
                    <a:effectLst>
                      <a:outerShdw blurRad="38100" dist="38100" dir="2700000" algn="tl">
                        <a:srgbClr val="000000">
                          <a:alpha val="43137"/>
                        </a:srgbClr>
                      </a:outerShdw>
                    </a:effectLst>
                  </a:rPr>
                  <a:t> </a:t>
                </a:r>
                <a14:m>
                  <m:oMath xmlns:m="http://schemas.openxmlformats.org/officeDocument/2006/math">
                    <m:r>
                      <a:rPr lang="fr-FR" sz="2000">
                        <a:effectLst>
                          <a:outerShdw blurRad="38100" dist="38100" dir="2700000" algn="tl">
                            <a:srgbClr val="000000">
                              <a:alpha val="43137"/>
                            </a:srgbClr>
                          </a:outerShdw>
                        </a:effectLst>
                        <a:latin typeface="Cambria Math" panose="02040503050406030204" pitchFamily="18" charset="0"/>
                      </a:rPr>
                      <m:t>−</m:t>
                    </m:r>
                    <m:f>
                      <m:fPr>
                        <m:ctrlPr>
                          <a:rPr lang="fr-FR" sz="2000" i="1">
                            <a:effectLst>
                              <a:outerShdw blurRad="38100" dist="38100" dir="2700000" algn="tl">
                                <a:srgbClr val="000000">
                                  <a:alpha val="43137"/>
                                </a:srgbClr>
                              </a:outerShdw>
                            </a:effectLst>
                            <a:latin typeface="Cambria Math" panose="02040503050406030204" pitchFamily="18" charset="0"/>
                          </a:rPr>
                        </m:ctrlPr>
                      </m:fPr>
                      <m:num>
                        <m:r>
                          <a:rPr lang="fr-FR" sz="2000" i="1">
                            <a:effectLst>
                              <a:outerShdw blurRad="38100" dist="38100" dir="2700000" algn="tl">
                                <a:srgbClr val="000000">
                                  <a:alpha val="43137"/>
                                </a:srgbClr>
                              </a:outerShdw>
                            </a:effectLst>
                            <a:latin typeface="Cambria Math" panose="02040503050406030204" pitchFamily="18" charset="0"/>
                          </a:rPr>
                          <m:t>𝜕</m:t>
                        </m:r>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𝑈</m:t>
                            </m:r>
                          </m:e>
                          <m:sub>
                            <m:r>
                              <a:rPr lang="fr-FR" sz="2000" i="1">
                                <a:effectLst>
                                  <a:outerShdw blurRad="38100" dist="38100" dir="2700000" algn="tl">
                                    <a:srgbClr val="000000">
                                      <a:alpha val="43137"/>
                                    </a:srgbClr>
                                  </a:outerShdw>
                                </a:effectLst>
                                <a:latin typeface="Cambria Math" panose="02040503050406030204" pitchFamily="18" charset="0"/>
                              </a:rPr>
                              <m:t>2</m:t>
                            </m:r>
                          </m:sub>
                        </m:sSub>
                      </m:num>
                      <m:den>
                        <m:r>
                          <a:rPr lang="fr-FR" sz="2000" i="1">
                            <a:effectLst>
                              <a:outerShdw blurRad="38100" dist="38100" dir="2700000" algn="tl">
                                <a:srgbClr val="000000">
                                  <a:alpha val="43137"/>
                                </a:srgbClr>
                              </a:outerShdw>
                            </a:effectLst>
                            <a:latin typeface="Cambria Math" panose="02040503050406030204" pitchFamily="18" charset="0"/>
                          </a:rPr>
                          <m:t>𝜕</m:t>
                        </m:r>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𝑋</m:t>
                            </m:r>
                          </m:e>
                          <m:sub>
                            <m:r>
                              <a:rPr lang="fr-FR" sz="2000" i="1">
                                <a:effectLst>
                                  <a:outerShdw blurRad="38100" dist="38100" dir="2700000" algn="tl">
                                    <a:srgbClr val="000000">
                                      <a:alpha val="43137"/>
                                    </a:srgbClr>
                                  </a:outerShdw>
                                </a:effectLst>
                                <a:latin typeface="Cambria Math" panose="02040503050406030204" pitchFamily="18" charset="0"/>
                              </a:rPr>
                              <m:t>1</m:t>
                            </m:r>
                          </m:sub>
                        </m:sSub>
                      </m:den>
                    </m:f>
                  </m:oMath>
                </a14:m>
                <a:endParaRPr lang="fr-FR" sz="2000" dirty="0">
                  <a:effectLst>
                    <a:outerShdw blurRad="38100" dist="38100" dir="2700000" algn="tl">
                      <a:srgbClr val="000000">
                        <a:alpha val="43137"/>
                      </a:srgbClr>
                    </a:outerShdw>
                  </a:effectLst>
                </a:endParaRPr>
              </a:p>
            </p:txBody>
          </p:sp>
        </mc:Choice>
        <mc:Fallback xmlns="">
          <p:sp>
            <p:nvSpPr>
              <p:cNvPr id="7" name="Rectangle 6"/>
              <p:cNvSpPr>
                <a:spLocks noRot="1" noChangeAspect="1" noMove="1" noResize="1" noEditPoints="1" noAdjustHandles="1" noChangeArrowheads="1" noChangeShapeType="1" noTextEdit="1"/>
              </p:cNvSpPr>
              <p:nvPr/>
            </p:nvSpPr>
            <p:spPr>
              <a:xfrm>
                <a:off x="4064890" y="1859868"/>
                <a:ext cx="2268185" cy="581441"/>
              </a:xfrm>
              <a:prstGeom prst="rect">
                <a:avLst/>
              </a:prstGeom>
              <a:blipFill>
                <a:blip r:embed="rId6"/>
                <a:stretch>
                  <a:fillRect/>
                </a:stretch>
              </a:blipFill>
            </p:spPr>
            <p:txBody>
              <a:bodyPr/>
              <a:lstStyle/>
              <a:p>
                <a:r>
                  <a:rPr lang="fr-FR">
                    <a:noFill/>
                  </a:rPr>
                  <a:t> </a:t>
                </a:r>
              </a:p>
            </p:txBody>
          </p:sp>
        </mc:Fallback>
      </mc:AlternateContent>
      <p:sp>
        <p:nvSpPr>
          <p:cNvPr id="8" name="Rectangle 7"/>
          <p:cNvSpPr/>
          <p:nvPr/>
        </p:nvSpPr>
        <p:spPr>
          <a:xfrm>
            <a:off x="1285329" y="2654044"/>
            <a:ext cx="4402615" cy="369332"/>
          </a:xfrm>
          <a:prstGeom prst="rect">
            <a:avLst/>
          </a:prstGeom>
        </p:spPr>
        <p:txBody>
          <a:bodyPr wrap="none">
            <a:spAutoFit/>
          </a:bodyPr>
          <a:lstStyle/>
          <a:p>
            <a:pPr algn="just"/>
            <a:r>
              <a:rPr lang="fr-FR" dirty="0">
                <a:effectLst>
                  <a:outerShdw blurRad="38100" dist="38100" dir="2700000" algn="tl">
                    <a:srgbClr val="000000">
                      <a:alpha val="43137"/>
                    </a:srgbClr>
                  </a:outerShdw>
                </a:effectLst>
              </a:rPr>
              <a:t>Dans le cas général, cet angle est donné par :</a:t>
            </a:r>
          </a:p>
        </p:txBody>
      </p:sp>
      <p:sp>
        <p:nvSpPr>
          <p:cNvPr id="9" name="ZoneTexte 8"/>
          <p:cNvSpPr txBox="1"/>
          <p:nvPr/>
        </p:nvSpPr>
        <p:spPr>
          <a:xfrm>
            <a:off x="1285329" y="3340559"/>
            <a:ext cx="10262658" cy="646331"/>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Par analogie on peut déterminer les composants du tenseur de rotation dans l’espace. Ces composants se délivrent de l’expression générale suivante:</a:t>
            </a:r>
          </a:p>
        </p:txBody>
      </p:sp>
      <mc:AlternateContent xmlns:mc="http://schemas.openxmlformats.org/markup-compatibility/2006" xmlns:a14="http://schemas.microsoft.com/office/drawing/2010/main">
        <mc:Choice Requires="a14">
          <p:sp>
            <p:nvSpPr>
              <p:cNvPr id="11" name="Rectangle 10"/>
              <p:cNvSpPr/>
              <p:nvPr/>
            </p:nvSpPr>
            <p:spPr>
              <a:xfrm>
                <a:off x="1997671" y="4278693"/>
                <a:ext cx="2297039" cy="705129"/>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𝑤</m:t>
                          </m:r>
                        </m:e>
                        <m:sub>
                          <m:r>
                            <a:rPr lang="fr-FR" b="0" i="1" smtClean="0">
                              <a:effectLst>
                                <a:outerShdw blurRad="38100" dist="38100" dir="2700000" algn="tl">
                                  <a:srgbClr val="000000">
                                    <a:alpha val="43137"/>
                                  </a:srgbClr>
                                </a:outerShdw>
                              </a:effectLst>
                              <a:latin typeface="Cambria Math" panose="02040503050406030204" pitchFamily="18" charset="0"/>
                            </a:rPr>
                            <m:t>𝑖𝑗</m:t>
                          </m:r>
                        </m:sub>
                      </m:sSub>
                      <m:r>
                        <a:rPr lang="fr-FR" i="1">
                          <a:effectLst>
                            <a:outerShdw blurRad="38100" dist="38100" dir="2700000" algn="tl">
                              <a:srgbClr val="000000">
                                <a:alpha val="43137"/>
                              </a:srgbClr>
                            </a:outerShdw>
                          </a:effectLst>
                          <a:latin typeface="Cambria Math" panose="02040503050406030204" pitchFamily="18" charset="0"/>
                        </a:rPr>
                        <m:t>= </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r>
                        <a:rPr lang="fr-FR" i="1" dirty="0">
                          <a:effectLst>
                            <a:outerShdw blurRad="38100" dist="38100" dir="2700000" algn="tl">
                              <a:srgbClr val="000000">
                                <a:alpha val="43137"/>
                              </a:srgbClr>
                            </a:outerShdw>
                          </a:effectLst>
                          <a:latin typeface="Cambria Math" panose="02040503050406030204" pitchFamily="18" charset="0"/>
                        </a:rPr>
                        <m:t> (</m:t>
                      </m:r>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rPr>
                                <m:t>𝑖</m:t>
                              </m:r>
                            </m:sub>
                          </m:sSub>
                        </m:num>
                        <m:den>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𝑗</m:t>
                              </m:r>
                            </m:sub>
                          </m:sSub>
                        </m:den>
                      </m:f>
                      <m:r>
                        <a:rPr lang="fr-FR">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rPr>
                                <m:t>𝑗</m:t>
                              </m:r>
                            </m:sub>
                          </m:sSub>
                        </m:num>
                        <m:den>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𝑖</m:t>
                              </m:r>
                            </m:sub>
                          </m:sSub>
                        </m:den>
                      </m:f>
                      <m:r>
                        <a:rPr lang="fr-FR" i="1">
                          <a:effectLst>
                            <a:outerShdw blurRad="38100" dist="38100" dir="2700000" algn="tl">
                              <a:srgbClr val="000000">
                                <a:alpha val="43137"/>
                              </a:srgbClr>
                            </a:outerShdw>
                          </a:effectLst>
                          <a:latin typeface="Cambria Math" panose="02040503050406030204" pitchFamily="18" charset="0"/>
                        </a:rPr>
                        <m:t>)</m:t>
                      </m:r>
                    </m:oMath>
                  </m:oMathPara>
                </a14:m>
                <a:endParaRPr lang="fr-FR" dirty="0">
                  <a:effectLst>
                    <a:outerShdw blurRad="38100" dist="38100" dir="2700000" algn="tl">
                      <a:srgbClr val="000000">
                        <a:alpha val="43137"/>
                      </a:srgbClr>
                    </a:outerShdw>
                  </a:effectLst>
                </a:endParaRPr>
              </a:p>
            </p:txBody>
          </p:sp>
        </mc:Choice>
        <mc:Fallback xmlns="">
          <p:sp>
            <p:nvSpPr>
              <p:cNvPr id="11" name="Rectangle 10"/>
              <p:cNvSpPr>
                <a:spLocks noRot="1" noChangeAspect="1" noMove="1" noResize="1" noEditPoints="1" noAdjustHandles="1" noChangeArrowheads="1" noChangeShapeType="1" noTextEdit="1"/>
              </p:cNvSpPr>
              <p:nvPr/>
            </p:nvSpPr>
            <p:spPr>
              <a:xfrm>
                <a:off x="1997671" y="4278693"/>
                <a:ext cx="2297039" cy="705129"/>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509486" y="4095984"/>
                <a:ext cx="2878993" cy="10705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2000" i="1" smtClean="0">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𝑤</m:t>
                          </m:r>
                        </m:e>
                        <m:sub>
                          <m:r>
                            <a:rPr lang="fr-FR" sz="2000" i="1">
                              <a:effectLst>
                                <a:outerShdw blurRad="38100" dist="38100" dir="2700000" algn="tl">
                                  <a:srgbClr val="000000">
                                    <a:alpha val="43137"/>
                                  </a:srgbClr>
                                </a:outerShdw>
                              </a:effectLst>
                              <a:latin typeface="Cambria Math" panose="02040503050406030204" pitchFamily="18" charset="0"/>
                            </a:rPr>
                            <m:t>𝑖𝑗</m:t>
                          </m:r>
                        </m:sub>
                      </m:sSub>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d>
                        <m:dPr>
                          <m:begChr m:val="["/>
                          <m:endChr m:val="]"/>
                          <m:ctrlPr>
                            <a:rPr lang="fr-FR" sz="2000" i="1">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sz="2000" i="1">
                                  <a:effectLst>
                                    <a:outerShdw blurRad="38100" dist="38100" dir="2700000" algn="tl">
                                      <a:srgbClr val="000000">
                                        <a:alpha val="43137"/>
                                      </a:srgbClr>
                                    </a:outerShdw>
                                  </a:effectLst>
                                  <a:latin typeface="Cambria Math" panose="02040503050406030204" pitchFamily="18" charset="0"/>
                                </a:rPr>
                              </m:ctrlPr>
                            </m:mPr>
                            <m:mr>
                              <m:e>
                                <m:r>
                                  <a:rPr lang="fr-FR" sz="2000" b="0" i="1" smtClean="0">
                                    <a:effectLst>
                                      <a:outerShdw blurRad="38100" dist="38100" dir="2700000" algn="tl">
                                        <a:srgbClr val="000000">
                                          <a:alpha val="43137"/>
                                        </a:srgbClr>
                                      </a:outerShdw>
                                    </a:effectLst>
                                    <a:latin typeface="Cambria Math" panose="02040503050406030204" pitchFamily="18" charset="0"/>
                                  </a:rPr>
                                  <m:t>0</m:t>
                                </m:r>
                              </m:e>
                              <m:e>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𝑤</m:t>
                                    </m:r>
                                  </m:e>
                                  <m:sub>
                                    <m:r>
                                      <a:rPr lang="fr-FR" sz="2000" i="1">
                                        <a:effectLst>
                                          <a:outerShdw blurRad="38100" dist="38100" dir="2700000" algn="tl">
                                            <a:srgbClr val="000000">
                                              <a:alpha val="43137"/>
                                            </a:srgbClr>
                                          </a:outerShdw>
                                        </a:effectLst>
                                        <a:latin typeface="Cambria Math" panose="02040503050406030204" pitchFamily="18" charset="0"/>
                                      </a:rPr>
                                      <m:t>12</m:t>
                                    </m:r>
                                  </m:sub>
                                </m:sSub>
                              </m:e>
                              <m:e>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𝑤</m:t>
                                    </m:r>
                                  </m:e>
                                  <m:sub>
                                    <m:r>
                                      <a:rPr lang="fr-FR" sz="2000" i="1">
                                        <a:effectLst>
                                          <a:outerShdw blurRad="38100" dist="38100" dir="2700000" algn="tl">
                                            <a:srgbClr val="000000">
                                              <a:alpha val="43137"/>
                                            </a:srgbClr>
                                          </a:outerShdw>
                                        </a:effectLst>
                                        <a:latin typeface="Cambria Math" panose="02040503050406030204" pitchFamily="18" charset="0"/>
                                      </a:rPr>
                                      <m:t>1</m:t>
                                    </m:r>
                                    <m:r>
                                      <a:rPr lang="fr-FR" sz="2000" b="0" i="1" smtClean="0">
                                        <a:effectLst>
                                          <a:outerShdw blurRad="38100" dist="38100" dir="2700000" algn="tl">
                                            <a:srgbClr val="000000">
                                              <a:alpha val="43137"/>
                                            </a:srgbClr>
                                          </a:outerShdw>
                                        </a:effectLst>
                                        <a:latin typeface="Cambria Math" panose="02040503050406030204" pitchFamily="18" charset="0"/>
                                      </a:rPr>
                                      <m:t>3</m:t>
                                    </m:r>
                                  </m:sub>
                                </m:sSub>
                              </m:e>
                            </m:mr>
                            <m:mr>
                              <m:e>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𝑤</m:t>
                                    </m:r>
                                  </m:e>
                                  <m:sub>
                                    <m:r>
                                      <a:rPr lang="fr-FR" sz="2000" i="1">
                                        <a:effectLst>
                                          <a:outerShdw blurRad="38100" dist="38100" dir="2700000" algn="tl">
                                            <a:srgbClr val="000000">
                                              <a:alpha val="43137"/>
                                            </a:srgbClr>
                                          </a:outerShdw>
                                        </a:effectLst>
                                        <a:latin typeface="Cambria Math" panose="02040503050406030204" pitchFamily="18" charset="0"/>
                                      </a:rPr>
                                      <m:t>2</m:t>
                                    </m:r>
                                    <m:r>
                                      <a:rPr lang="fr-FR" sz="2000" b="0" i="1" smtClean="0">
                                        <a:effectLst>
                                          <a:outerShdw blurRad="38100" dist="38100" dir="2700000" algn="tl">
                                            <a:srgbClr val="000000">
                                              <a:alpha val="43137"/>
                                            </a:srgbClr>
                                          </a:outerShdw>
                                        </a:effectLst>
                                        <a:latin typeface="Cambria Math" panose="02040503050406030204" pitchFamily="18" charset="0"/>
                                      </a:rPr>
                                      <m:t>1</m:t>
                                    </m:r>
                                  </m:sub>
                                </m:sSub>
                              </m:e>
                              <m:e>
                                <m:r>
                                  <a:rPr lang="fr-FR" sz="2000" b="0" i="1" smtClean="0">
                                    <a:effectLst>
                                      <a:outerShdw blurRad="38100" dist="38100" dir="2700000" algn="tl">
                                        <a:srgbClr val="000000">
                                          <a:alpha val="43137"/>
                                        </a:srgbClr>
                                      </a:outerShdw>
                                    </a:effectLst>
                                    <a:latin typeface="Cambria Math" panose="02040503050406030204" pitchFamily="18" charset="0"/>
                                  </a:rPr>
                                  <m:t>0</m:t>
                                </m:r>
                              </m:e>
                              <m:e>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𝑤</m:t>
                                    </m:r>
                                  </m:e>
                                  <m:sub>
                                    <m:r>
                                      <a:rPr lang="fr-FR" sz="2000" b="0" i="1" smtClean="0">
                                        <a:effectLst>
                                          <a:outerShdw blurRad="38100" dist="38100" dir="2700000" algn="tl">
                                            <a:srgbClr val="000000">
                                              <a:alpha val="43137"/>
                                            </a:srgbClr>
                                          </a:outerShdw>
                                        </a:effectLst>
                                        <a:latin typeface="Cambria Math" panose="02040503050406030204" pitchFamily="18" charset="0"/>
                                      </a:rPr>
                                      <m:t>23</m:t>
                                    </m:r>
                                  </m:sub>
                                </m:sSub>
                              </m:e>
                            </m:mr>
                            <m:mr>
                              <m:e>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𝑤</m:t>
                                    </m:r>
                                  </m:e>
                                  <m:sub>
                                    <m:r>
                                      <a:rPr lang="fr-FR" sz="2000" b="0" i="1" smtClean="0">
                                        <a:effectLst>
                                          <a:outerShdw blurRad="38100" dist="38100" dir="2700000" algn="tl">
                                            <a:srgbClr val="000000">
                                              <a:alpha val="43137"/>
                                            </a:srgbClr>
                                          </a:outerShdw>
                                        </a:effectLst>
                                        <a:latin typeface="Cambria Math" panose="02040503050406030204" pitchFamily="18" charset="0"/>
                                      </a:rPr>
                                      <m:t>3</m:t>
                                    </m:r>
                                    <m:r>
                                      <a:rPr lang="fr-FR" sz="2000" i="1">
                                        <a:effectLst>
                                          <a:outerShdw blurRad="38100" dist="38100" dir="2700000" algn="tl">
                                            <a:srgbClr val="000000">
                                              <a:alpha val="43137"/>
                                            </a:srgbClr>
                                          </a:outerShdw>
                                        </a:effectLst>
                                        <a:latin typeface="Cambria Math" panose="02040503050406030204" pitchFamily="18" charset="0"/>
                                      </a:rPr>
                                      <m:t>1</m:t>
                                    </m:r>
                                  </m:sub>
                                </m:sSub>
                              </m:e>
                              <m:e>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𝑤</m:t>
                                    </m:r>
                                  </m:e>
                                  <m:sub>
                                    <m:r>
                                      <a:rPr lang="fr-FR" sz="2000" b="0" i="1" smtClean="0">
                                        <a:effectLst>
                                          <a:outerShdw blurRad="38100" dist="38100" dir="2700000" algn="tl">
                                            <a:srgbClr val="000000">
                                              <a:alpha val="43137"/>
                                            </a:srgbClr>
                                          </a:outerShdw>
                                        </a:effectLst>
                                        <a:latin typeface="Cambria Math" panose="02040503050406030204" pitchFamily="18" charset="0"/>
                                      </a:rPr>
                                      <m:t>32</m:t>
                                    </m:r>
                                  </m:sub>
                                </m:sSub>
                              </m:e>
                              <m:e>
                                <m:r>
                                  <a:rPr lang="fr-FR" sz="2000" b="0" i="1" smtClean="0">
                                    <a:effectLst>
                                      <a:outerShdw blurRad="38100" dist="38100" dir="2700000" algn="tl">
                                        <a:srgbClr val="000000">
                                          <a:alpha val="43137"/>
                                        </a:srgbClr>
                                      </a:outerShdw>
                                    </a:effectLst>
                                    <a:latin typeface="Cambria Math" panose="02040503050406030204" pitchFamily="18" charset="0"/>
                                  </a:rPr>
                                  <m:t>0</m:t>
                                </m:r>
                              </m:e>
                            </m:mr>
                          </m:m>
                        </m:e>
                      </m:d>
                    </m:oMath>
                  </m:oMathPara>
                </a14:m>
                <a:endParaRPr lang="fr-FR" sz="2000" dirty="0"/>
              </a:p>
            </p:txBody>
          </p:sp>
        </mc:Choice>
        <mc:Fallback xmlns="">
          <p:sp>
            <p:nvSpPr>
              <p:cNvPr id="12" name="Rectangle 11"/>
              <p:cNvSpPr>
                <a:spLocks noRot="1" noChangeAspect="1" noMove="1" noResize="1" noEditPoints="1" noAdjustHandles="1" noChangeArrowheads="1" noChangeShapeType="1" noTextEdit="1"/>
              </p:cNvSpPr>
              <p:nvPr/>
            </p:nvSpPr>
            <p:spPr>
              <a:xfrm>
                <a:off x="7509486" y="4095984"/>
                <a:ext cx="2878993" cy="1070549"/>
              </a:xfrm>
              <a:prstGeom prst="rect">
                <a:avLst/>
              </a:prstGeom>
              <a:blipFill>
                <a:blip r:embed="rId8"/>
                <a:stretch>
                  <a:fillRect b="-568"/>
                </a:stretch>
              </a:blipFill>
            </p:spPr>
            <p:txBody>
              <a:bodyPr/>
              <a:lstStyle/>
              <a:p>
                <a:r>
                  <a:rPr lang="fr-FR">
                    <a:noFill/>
                  </a:rPr>
                  <a:t> </a:t>
                </a:r>
              </a:p>
            </p:txBody>
          </p:sp>
        </mc:Fallback>
      </mc:AlternateContent>
      <p:sp>
        <p:nvSpPr>
          <p:cNvPr id="13" name="ZoneTexte 12"/>
          <p:cNvSpPr txBox="1"/>
          <p:nvPr/>
        </p:nvSpPr>
        <p:spPr>
          <a:xfrm>
            <a:off x="5043081" y="4452935"/>
            <a:ext cx="1718034" cy="369332"/>
          </a:xfrm>
          <a:prstGeom prst="rect">
            <a:avLst/>
          </a:prstGeom>
          <a:noFill/>
        </p:spPr>
        <p:txBody>
          <a:bodyPr wrap="none" rtlCol="0">
            <a:spAutoFit/>
          </a:bodyPr>
          <a:lstStyle/>
          <a:p>
            <a:r>
              <a:rPr lang="fr-FR" dirty="0">
                <a:effectLst>
                  <a:outerShdw blurRad="38100" dist="38100" dir="2700000" algn="tl">
                    <a:srgbClr val="000000">
                      <a:alpha val="43137"/>
                    </a:srgbClr>
                  </a:outerShdw>
                </a:effectLst>
              </a:rPr>
              <a:t>Ce qu’implique </a:t>
            </a:r>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4" name="ZoneTexte 13"/>
              <p:cNvSpPr txBox="1"/>
              <p:nvPr/>
            </p:nvSpPr>
            <p:spPr>
              <a:xfrm>
                <a:off x="1285328" y="5343509"/>
                <a:ext cx="10262659" cy="668645"/>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Le tenseur de rotation est un tenseur anti symétrique autrement dite,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𝑤</m:t>
                        </m:r>
                      </m:e>
                      <m:sub>
                        <m:r>
                          <a:rPr lang="fr-FR" i="1">
                            <a:effectLst>
                              <a:outerShdw blurRad="38100" dist="38100" dir="2700000" algn="tl">
                                <a:srgbClr val="000000">
                                  <a:alpha val="43137"/>
                                </a:srgbClr>
                              </a:outerShdw>
                            </a:effectLst>
                            <a:latin typeface="Cambria Math" panose="02040503050406030204" pitchFamily="18" charset="0"/>
                          </a:rPr>
                          <m:t>12</m:t>
                        </m:r>
                      </m:sub>
                    </m:sSub>
                  </m:oMath>
                </a14:m>
                <a:r>
                  <a:rPr lang="fr-FR" dirty="0" smtClean="0">
                    <a:effectLst>
                      <a:outerShdw blurRad="38100" dist="38100" dir="2700000" algn="tl">
                        <a:srgbClr val="000000">
                          <a:alpha val="43137"/>
                        </a:srgbClr>
                      </a:outerShdw>
                    </a:effectLst>
                  </a:rPr>
                  <a:t>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rPr>
                          <m:t>𝑤</m:t>
                        </m:r>
                      </m:e>
                      <m:sub>
                        <m:r>
                          <a:rPr lang="fr-FR" b="0" i="1" smtClean="0">
                            <a:effectLst>
                              <a:outerShdw blurRad="38100" dist="38100" dir="2700000" algn="tl">
                                <a:srgbClr val="000000">
                                  <a:alpha val="43137"/>
                                </a:srgbClr>
                              </a:outerShdw>
                            </a:effectLst>
                            <a:latin typeface="Cambria Math" panose="02040503050406030204" pitchFamily="18" charset="0"/>
                          </a:rPr>
                          <m:t>21</m:t>
                        </m:r>
                      </m:sub>
                    </m:sSub>
                    <m:r>
                      <a:rPr lang="fr-FR" b="0" i="0" smtClean="0">
                        <a:effectLst>
                          <a:outerShdw blurRad="38100" dist="38100" dir="2700000" algn="tl">
                            <a:srgbClr val="000000">
                              <a:alpha val="43137"/>
                            </a:srgbClr>
                          </a:outerShdw>
                        </a:effectLst>
                        <a:latin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 </m:t>
                    </m:r>
                  </m:oMath>
                </a14:m>
                <a:r>
                  <a:rPr lang="fr-FR" dirty="0" smtClean="0">
                    <a:effectLst>
                      <a:outerShdw blurRad="38100" dist="38100" dir="2700000" algn="tl">
                        <a:srgbClr val="000000">
                          <a:alpha val="43137"/>
                        </a:srgbClr>
                      </a:outerShdw>
                    </a:effectLst>
                  </a:rPr>
                  <a:t>D’une manière générale,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𝑤</m:t>
                        </m:r>
                      </m:e>
                      <m:sub>
                        <m:r>
                          <a:rPr lang="fr-FR" b="0" i="1" smtClean="0">
                            <a:effectLst>
                              <a:outerShdw blurRad="38100" dist="38100" dir="2700000" algn="tl">
                                <a:srgbClr val="000000">
                                  <a:alpha val="43137"/>
                                </a:srgbClr>
                              </a:outerShdw>
                            </a:effectLst>
                            <a:latin typeface="Cambria Math" panose="02040503050406030204" pitchFamily="18" charset="0"/>
                          </a:rPr>
                          <m:t>𝑖𝑗</m:t>
                        </m:r>
                      </m:sub>
                    </m:sSub>
                  </m:oMath>
                </a14:m>
                <a:r>
                  <a:rPr lang="fr-FR" dirty="0">
                    <a:effectLst>
                      <a:outerShdw blurRad="38100" dist="38100" dir="2700000" algn="tl">
                        <a:srgbClr val="000000">
                          <a:alpha val="43137"/>
                        </a:srgbClr>
                      </a:outerShdw>
                    </a:effectLst>
                  </a:rPr>
                  <a:t>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𝑤</m:t>
                        </m:r>
                      </m:e>
                      <m:sub>
                        <m:r>
                          <a:rPr lang="fr-FR" b="0" i="1" smtClean="0">
                            <a:effectLst>
                              <a:outerShdw blurRad="38100" dist="38100" dir="2700000" algn="tl">
                                <a:srgbClr val="000000">
                                  <a:alpha val="43137"/>
                                </a:srgbClr>
                              </a:outerShdw>
                            </a:effectLst>
                            <a:latin typeface="Cambria Math" panose="02040503050406030204" pitchFamily="18" charset="0"/>
                          </a:rPr>
                          <m:t>𝑗𝑖</m:t>
                        </m:r>
                      </m:sub>
                    </m:sSub>
                    <m:r>
                      <a:rPr lang="fr-FR" i="1">
                        <a:effectLst>
                          <a:outerShdw blurRad="38100" dist="38100" dir="2700000" algn="tl">
                            <a:srgbClr val="000000">
                              <a:alpha val="43137"/>
                            </a:srgbClr>
                          </a:outerShdw>
                        </a:effectLst>
                        <a:latin typeface="Cambria Math" panose="02040503050406030204" pitchFamily="18" charset="0"/>
                      </a:rPr>
                      <m:t>.</m:t>
                    </m:r>
                  </m:oMath>
                </a14:m>
                <a:r>
                  <a:rPr lang="fr-FR" dirty="0" smtClean="0">
                    <a:effectLst>
                      <a:outerShdw blurRad="38100" dist="38100" dir="2700000" algn="tl">
                        <a:srgbClr val="000000">
                          <a:alpha val="43137"/>
                        </a:srgbClr>
                      </a:outerShdw>
                    </a:effectLst>
                  </a:rPr>
                  <a:t> En outre, l’ensemble de ces éléments diagonaux sont nuls.</a:t>
                </a:r>
                <a:endParaRPr lang="fr-FR" dirty="0">
                  <a:effectLst>
                    <a:outerShdw blurRad="38100" dist="38100" dir="2700000" algn="tl">
                      <a:srgbClr val="000000">
                        <a:alpha val="43137"/>
                      </a:srgbClr>
                    </a:outerShdw>
                  </a:effectLst>
                </a:endParaRPr>
              </a:p>
            </p:txBody>
          </p:sp>
        </mc:Choice>
        <mc:Fallback xmlns="">
          <p:sp>
            <p:nvSpPr>
              <p:cNvPr id="14" name="ZoneTexte 13"/>
              <p:cNvSpPr txBox="1">
                <a:spLocks noRot="1" noChangeAspect="1" noMove="1" noResize="1" noEditPoints="1" noAdjustHandles="1" noChangeArrowheads="1" noChangeShapeType="1" noTextEdit="1"/>
              </p:cNvSpPr>
              <p:nvPr/>
            </p:nvSpPr>
            <p:spPr>
              <a:xfrm>
                <a:off x="1285328" y="5343509"/>
                <a:ext cx="10262659" cy="668645"/>
              </a:xfrm>
              <a:prstGeom prst="rect">
                <a:avLst/>
              </a:prstGeom>
              <a:blipFill>
                <a:blip r:embed="rId9"/>
                <a:stretch>
                  <a:fillRect l="-535" t="-6422" r="-713" b="-15596"/>
                </a:stretch>
              </a:blipFill>
            </p:spPr>
            <p:txBody>
              <a:bodyPr/>
              <a:lstStyle/>
              <a:p>
                <a:r>
                  <a:rPr lang="fr-FR">
                    <a:noFill/>
                  </a:rPr>
                  <a:t> </a:t>
                </a:r>
              </a:p>
            </p:txBody>
          </p:sp>
        </mc:Fallback>
      </mc:AlternateContent>
    </p:spTree>
    <p:extLst>
      <p:ext uri="{BB962C8B-B14F-4D97-AF65-F5344CB8AC3E}">
        <p14:creationId xmlns:p14="http://schemas.microsoft.com/office/powerpoint/2010/main" val="1098273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1736685"/>
            <a:ext cx="677108" cy="2009717"/>
          </a:xfrm>
          <a:prstGeom prst="rect">
            <a:avLst/>
          </a:prstGeom>
        </p:spPr>
        <p:txBody>
          <a:bodyPr vert="vert270" wrap="none">
            <a:spAutoFit/>
          </a:bodyPr>
          <a:lstStyle/>
          <a:p>
            <a:r>
              <a:rPr lang="fr-FR" sz="3200" b="1" u="sng" dirty="0" smtClean="0">
                <a:solidFill>
                  <a:schemeClr val="bg1"/>
                </a:solidFill>
                <a:effectLst>
                  <a:outerShdw blurRad="38100" dist="38100" dir="2700000" algn="tl">
                    <a:srgbClr val="000000">
                      <a:alpha val="43137"/>
                    </a:srgbClr>
                  </a:outerShdw>
                </a:effectLst>
              </a:rPr>
              <a:t>Remarques</a:t>
            </a:r>
            <a:endParaRPr lang="fr-FR" sz="3200" b="1" u="sng" dirty="0">
              <a:solidFill>
                <a:schemeClr val="bg1"/>
              </a:solidFill>
              <a:effectLst>
                <a:outerShdw blurRad="38100" dist="38100" dir="2700000" algn="tl">
                  <a:srgbClr val="000000">
                    <a:alpha val="43137"/>
                  </a:srgbClr>
                </a:outerShdw>
              </a:effectLst>
            </a:endParaRPr>
          </a:p>
        </p:txBody>
      </p:sp>
      <p:sp>
        <p:nvSpPr>
          <p:cNvPr id="10" name="Rectangle à coins arrondis 9"/>
          <p:cNvSpPr/>
          <p:nvPr/>
        </p:nvSpPr>
        <p:spPr>
          <a:xfrm>
            <a:off x="985002" y="218277"/>
            <a:ext cx="10810568" cy="6126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 name="Rectangle 2"/>
              <p:cNvSpPr/>
              <p:nvPr/>
            </p:nvSpPr>
            <p:spPr>
              <a:xfrm>
                <a:off x="1208683" y="622301"/>
                <a:ext cx="10363200" cy="668645"/>
              </a:xfrm>
              <a:prstGeom prst="rect">
                <a:avLst/>
              </a:prstGeom>
            </p:spPr>
            <p:txBody>
              <a:bodyPr wrap="square">
                <a:spAutoFit/>
              </a:bodyPr>
              <a:lstStyle/>
              <a:p>
                <a:pPr marL="285750" indent="-285750" algn="just">
                  <a:buFont typeface="Arial" panose="020B0604020202020204" pitchFamily="34" charset="0"/>
                  <a:buChar char="•"/>
                </a:pPr>
                <a:r>
                  <a:rPr lang="fr-FR" dirty="0" smtClean="0">
                    <a:effectLst>
                      <a:outerShdw blurRad="38100" dist="38100" dir="2700000" algn="tl">
                        <a:srgbClr val="000000">
                          <a:alpha val="43137"/>
                        </a:srgbClr>
                      </a:outerShdw>
                    </a:effectLst>
                  </a:rPr>
                  <a:t>Le tenseur (</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rPr>
                          <m:t>𝑖</m:t>
                        </m:r>
                      </m:sub>
                    </m:sSub>
                  </m:oMath>
                </a14:m>
                <a:r>
                  <a:rPr lang="fr-FR" dirty="0">
                    <a:effectLst>
                      <a:outerShdw blurRad="38100" dist="38100" dir="2700000" algn="tl">
                        <a:srgbClr val="000000">
                          <a:alpha val="43137"/>
                        </a:srgbClr>
                      </a:outerShdw>
                    </a:effectLst>
                  </a:rPr>
                  <a:t>/</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𝑗</m:t>
                        </m:r>
                      </m:sub>
                    </m:sSub>
                  </m:oMath>
                </a14:m>
                <a:r>
                  <a:rPr lang="fr-FR" dirty="0">
                    <a:effectLst>
                      <a:outerShdw blurRad="38100" dist="38100" dir="2700000" algn="tl">
                        <a:srgbClr val="000000">
                          <a:alpha val="43137"/>
                        </a:srgbClr>
                      </a:outerShdw>
                    </a:effectLst>
                  </a:rPr>
                  <a:t>) est un tenseur symétrique d’ordre 2 qui peut être exprimé comme étant la somme d’un tenseur symétrique et </a:t>
                </a:r>
                <a:r>
                  <a:rPr lang="fr-FR" dirty="0" smtClean="0">
                    <a:effectLst>
                      <a:outerShdw blurRad="38100" dist="38100" dir="2700000" algn="tl">
                        <a:srgbClr val="000000">
                          <a:alpha val="43137"/>
                        </a:srgbClr>
                      </a:outerShdw>
                    </a:effectLst>
                  </a:rPr>
                  <a:t>un autre </a:t>
                </a:r>
                <a:r>
                  <a:rPr lang="fr-FR" dirty="0">
                    <a:effectLst>
                      <a:outerShdw blurRad="38100" dist="38100" dir="2700000" algn="tl">
                        <a:srgbClr val="000000">
                          <a:alpha val="43137"/>
                        </a:srgbClr>
                      </a:outerShdw>
                    </a:effectLst>
                  </a:rPr>
                  <a:t>anti symétrique tel que :</a:t>
                </a:r>
              </a:p>
            </p:txBody>
          </p:sp>
        </mc:Choice>
        <mc:Fallback xmlns="">
          <p:sp>
            <p:nvSpPr>
              <p:cNvPr id="3" name="Rectangle 2"/>
              <p:cNvSpPr>
                <a:spLocks noRot="1" noChangeAspect="1" noMove="1" noResize="1" noEditPoints="1" noAdjustHandles="1" noChangeArrowheads="1" noChangeShapeType="1" noTextEdit="1"/>
              </p:cNvSpPr>
              <p:nvPr/>
            </p:nvSpPr>
            <p:spPr>
              <a:xfrm>
                <a:off x="1208683" y="622301"/>
                <a:ext cx="10363200" cy="668645"/>
              </a:xfrm>
              <a:prstGeom prst="rect">
                <a:avLst/>
              </a:prstGeom>
              <a:blipFill>
                <a:blip r:embed="rId3"/>
                <a:stretch>
                  <a:fillRect l="-412" t="-4545" r="-765" b="-1727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813616" y="1290701"/>
                <a:ext cx="4719818" cy="601703"/>
              </a:xfrm>
              <a:prstGeom prst="rect">
                <a:avLst/>
              </a:prstGeom>
            </p:spPr>
            <p:txBody>
              <a:bodyPr wrap="none">
                <a:spAutoFit/>
              </a:bodyPr>
              <a:lstStyle/>
              <a:p>
                <a14:m>
                  <m:oMath xmlns:m="http://schemas.openxmlformats.org/officeDocument/2006/math">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rPr>
                              <m:t>𝑖</m:t>
                            </m:r>
                          </m:sub>
                        </m:sSub>
                      </m:num>
                      <m:den>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𝑗</m:t>
                            </m:r>
                          </m:sub>
                        </m:sSub>
                      </m:den>
                    </m:f>
                  </m:oMath>
                </a14:m>
                <a:r>
                  <a:rPr lang="fr-FR" dirty="0" smtClean="0"/>
                  <a:t> </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rPr>
                      <m:t>=</m:t>
                    </m:r>
                  </m:oMath>
                </a14:m>
                <a:r>
                  <a:rPr lang="fr-FR" dirty="0" smtClean="0"/>
                  <a:t> </a:t>
                </a:r>
                <a14:m>
                  <m:oMath xmlns:m="http://schemas.openxmlformats.org/officeDocument/2006/math">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r>
                      <a:rPr lang="fr-FR" i="1" dirty="0">
                        <a:effectLst>
                          <a:outerShdw blurRad="38100" dist="38100" dir="2700000" algn="tl">
                            <a:srgbClr val="000000">
                              <a:alpha val="43137"/>
                            </a:srgbClr>
                          </a:outerShdw>
                        </a:effectLst>
                        <a:latin typeface="Cambria Math" panose="02040503050406030204" pitchFamily="18" charset="0"/>
                      </a:rPr>
                      <m:t> </m:t>
                    </m:r>
                    <m:d>
                      <m:dPr>
                        <m:ctrlPr>
                          <a:rPr lang="fr-FR" i="1" dirty="0">
                            <a:effectLst>
                              <a:outerShdw blurRad="38100" dist="38100" dir="2700000" algn="tl">
                                <a:srgbClr val="000000">
                                  <a:alpha val="43137"/>
                                </a:srgbClr>
                              </a:outerShdw>
                            </a:effectLst>
                            <a:latin typeface="Cambria Math" panose="02040503050406030204" pitchFamily="18" charset="0"/>
                          </a:rPr>
                        </m:ctrlPr>
                      </m:dPr>
                      <m:e>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rPr>
                                  <m:t>𝑖</m:t>
                                </m:r>
                              </m:sub>
                            </m:sSub>
                          </m:num>
                          <m:den>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𝑗</m:t>
                                </m:r>
                              </m:sub>
                            </m:sSub>
                          </m:den>
                        </m:f>
                        <m:r>
                          <a:rPr lang="fr-FR" b="0" i="0" smtClean="0">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rPr>
                                  <m:t>𝑗</m:t>
                                </m:r>
                              </m:sub>
                            </m:sSub>
                          </m:num>
                          <m:den>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𝑖</m:t>
                                </m:r>
                              </m:sub>
                            </m:sSub>
                          </m:den>
                        </m:f>
                      </m:e>
                    </m:d>
                    <m:r>
                      <a:rPr lang="fr-FR" b="0" i="1" smtClean="0">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i="1" dirty="0">
                            <a:effectLst>
                              <a:outerShdw blurRad="38100" dist="38100" dir="2700000" algn="tl">
                                <a:srgbClr val="000000">
                                  <a:alpha val="43137"/>
                                </a:srgbClr>
                              </a:outerShdw>
                            </a:effectLst>
                            <a:latin typeface="Cambria Math" panose="02040503050406030204" pitchFamily="18" charset="0"/>
                          </a:rPr>
                          <m:t>1</m:t>
                        </m:r>
                      </m:num>
                      <m:den>
                        <m:r>
                          <a:rPr lang="fr-FR" i="1" dirty="0">
                            <a:effectLst>
                              <a:outerShdw blurRad="38100" dist="38100" dir="2700000" algn="tl">
                                <a:srgbClr val="000000">
                                  <a:alpha val="43137"/>
                                </a:srgbClr>
                              </a:outerShdw>
                            </a:effectLst>
                            <a:latin typeface="Cambria Math" panose="02040503050406030204" pitchFamily="18" charset="0"/>
                          </a:rPr>
                          <m:t>2</m:t>
                        </m:r>
                      </m:den>
                    </m:f>
                    <m:r>
                      <a:rPr lang="fr-FR" i="1" dirty="0">
                        <a:effectLst>
                          <a:outerShdw blurRad="38100" dist="38100" dir="2700000" algn="tl">
                            <a:srgbClr val="000000">
                              <a:alpha val="43137"/>
                            </a:srgbClr>
                          </a:outerShdw>
                        </a:effectLst>
                        <a:latin typeface="Cambria Math" panose="02040503050406030204" pitchFamily="18" charset="0"/>
                      </a:rPr>
                      <m:t> </m:t>
                    </m:r>
                    <m:d>
                      <m:dPr>
                        <m:ctrlPr>
                          <a:rPr lang="fr-FR" i="1" dirty="0">
                            <a:effectLst>
                              <a:outerShdw blurRad="38100" dist="38100" dir="2700000" algn="tl">
                                <a:srgbClr val="000000">
                                  <a:alpha val="43137"/>
                                </a:srgbClr>
                              </a:outerShdw>
                            </a:effectLst>
                            <a:latin typeface="Cambria Math" panose="02040503050406030204" pitchFamily="18" charset="0"/>
                          </a:rPr>
                        </m:ctrlPr>
                      </m:dPr>
                      <m:e>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rPr>
                                  <m:t>𝑖</m:t>
                                </m:r>
                              </m:sub>
                            </m:sSub>
                          </m:num>
                          <m:den>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𝑗</m:t>
                                </m:r>
                              </m:sub>
                            </m:sSub>
                          </m:den>
                        </m:f>
                        <m:r>
                          <a:rPr lang="fr-FR">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rPr>
                                  <m:t>𝑗</m:t>
                                </m:r>
                              </m:sub>
                            </m:sSub>
                          </m:num>
                          <m:den>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𝑖</m:t>
                                </m:r>
                              </m:sub>
                            </m:sSub>
                          </m:den>
                        </m:f>
                      </m:e>
                    </m:d>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el-GR" i="1" smtClean="0">
                            <a:effectLst>
                              <a:outerShdw blurRad="38100" dist="38100" dir="2700000" algn="tl">
                                <a:srgbClr val="000000">
                                  <a:alpha val="43137"/>
                                </a:srgbClr>
                              </a:outerShdw>
                            </a:effectLst>
                            <a:latin typeface="Cambria Math" panose="02040503050406030204" pitchFamily="18" charset="0"/>
                          </a:rPr>
                          <m:t>ε</m:t>
                        </m:r>
                      </m:e>
                      <m:sub>
                        <m:r>
                          <a:rPr lang="fr-FR" i="1">
                            <a:effectLst>
                              <a:outerShdw blurRad="38100" dist="38100" dir="2700000" algn="tl">
                                <a:srgbClr val="000000">
                                  <a:alpha val="43137"/>
                                </a:srgbClr>
                              </a:outerShdw>
                            </a:effectLst>
                            <a:latin typeface="Cambria Math" panose="02040503050406030204" pitchFamily="18" charset="0"/>
                          </a:rPr>
                          <m:t>𝑖𝑗</m:t>
                        </m:r>
                      </m:sub>
                    </m:sSub>
                  </m:oMath>
                </a14:m>
                <a:r>
                  <a:rPr lang="fr-FR" dirty="0" smtClean="0">
                    <a:effectLst>
                      <a:outerShdw blurRad="38100" dist="38100" dir="2700000" algn="tl">
                        <a:srgbClr val="000000">
                          <a:alpha val="43137"/>
                        </a:srgbClr>
                      </a:outerShdw>
                    </a:effectLst>
                  </a:rPr>
                  <a:t> +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𝑤</m:t>
                        </m:r>
                      </m:e>
                      <m:sub>
                        <m:r>
                          <a:rPr lang="fr-FR" i="1">
                            <a:effectLst>
                              <a:outerShdw blurRad="38100" dist="38100" dir="2700000" algn="tl">
                                <a:srgbClr val="000000">
                                  <a:alpha val="43137"/>
                                </a:srgbClr>
                              </a:outerShdw>
                            </a:effectLst>
                            <a:latin typeface="Cambria Math" panose="02040503050406030204" pitchFamily="18" charset="0"/>
                          </a:rPr>
                          <m:t>𝑖𝑗</m:t>
                        </m:r>
                      </m:sub>
                    </m:sSub>
                  </m:oMath>
                </a14:m>
                <a:endParaRPr lang="fr-FR" dirty="0">
                  <a:effectLst>
                    <a:outerShdw blurRad="38100" dist="38100" dir="2700000" algn="tl">
                      <a:srgbClr val="000000">
                        <a:alpha val="43137"/>
                      </a:srgbClr>
                    </a:outerShdw>
                  </a:effectLst>
                </a:endParaRPr>
              </a:p>
            </p:txBody>
          </p:sp>
        </mc:Choice>
        <mc:Fallback xmlns="">
          <p:sp>
            <p:nvSpPr>
              <p:cNvPr id="5" name="Rectangle 4"/>
              <p:cNvSpPr>
                <a:spLocks noRot="1" noChangeAspect="1" noMove="1" noResize="1" noEditPoints="1" noAdjustHandles="1" noChangeArrowheads="1" noChangeShapeType="1" noTextEdit="1"/>
              </p:cNvSpPr>
              <p:nvPr/>
            </p:nvSpPr>
            <p:spPr>
              <a:xfrm>
                <a:off x="3813616" y="1290701"/>
                <a:ext cx="4719818" cy="601703"/>
              </a:xfrm>
              <a:prstGeom prst="rect">
                <a:avLst/>
              </a:prstGeom>
              <a:blipFill>
                <a:blip r:embed="rId4"/>
                <a:stretch>
                  <a:fillRect b="-102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208684" y="2092873"/>
                <a:ext cx="10363199" cy="945643"/>
              </a:xfrm>
              <a:prstGeom prst="rect">
                <a:avLst/>
              </a:prstGeom>
            </p:spPr>
            <p:txBody>
              <a:bodyPr wrap="square">
                <a:spAutoFit/>
              </a:bodyPr>
              <a:lstStyle/>
              <a:p>
                <a:pPr marL="285750" indent="-285750" algn="just">
                  <a:spcAft>
                    <a:spcPts val="0"/>
                  </a:spcAft>
                  <a:buFont typeface="Arial" panose="020B0604020202020204" pitchFamily="34" charset="0"/>
                  <a:buChar char="•"/>
                </a:pPr>
                <a:r>
                  <a:rPr lang="fr-FR" dirty="0">
                    <a:effectLst>
                      <a:outerShdw blurRad="38100" dist="38100" dir="2700000" algn="tl">
                        <a:srgbClr val="000000">
                          <a:alpha val="43137"/>
                        </a:srgbClr>
                      </a:outerShdw>
                    </a:effectLst>
                  </a:rPr>
                  <a:t>Le trace du tenseur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el-GR" i="1">
                            <a:effectLst>
                              <a:outerShdw blurRad="38100" dist="38100" dir="2700000" algn="tl">
                                <a:srgbClr val="000000">
                                  <a:alpha val="43137"/>
                                </a:srgbClr>
                              </a:outerShdw>
                            </a:effectLst>
                            <a:latin typeface="Cambria Math" panose="02040503050406030204" pitchFamily="18" charset="0"/>
                          </a:rPr>
                          <m:t>ε</m:t>
                        </m:r>
                      </m:e>
                      <m:sub>
                        <m:r>
                          <a:rPr lang="fr-FR" i="1">
                            <a:effectLst>
                              <a:outerShdw blurRad="38100" dist="38100" dir="2700000" algn="tl">
                                <a:srgbClr val="000000">
                                  <a:alpha val="43137"/>
                                </a:srgbClr>
                              </a:outerShdw>
                            </a:effectLst>
                            <a:latin typeface="Cambria Math" panose="02040503050406030204" pitchFamily="18" charset="0"/>
                          </a:rPr>
                          <m:t>𝑖𝑗</m:t>
                        </m:r>
                      </m:sub>
                    </m:sSub>
                  </m:oMath>
                </a14:m>
                <a:r>
                  <a:rPr lang="fr-FR" dirty="0">
                    <a:effectLst>
                      <a:outerShdw blurRad="38100" dist="38100" dir="2700000" algn="tl">
                        <a:srgbClr val="000000">
                          <a:alpha val="43137"/>
                        </a:srgbClr>
                      </a:outerShdw>
                    </a:effectLst>
                  </a:rPr>
                  <a:t>) est définit par la quantité (</a:t>
                </a:r>
                <a:r>
                  <a:rPr lang="fr-FR" i="1" dirty="0">
                    <a:effectLst>
                      <a:outerShdw blurRad="38100" dist="38100" dir="2700000" algn="tl">
                        <a:srgbClr val="000000">
                          <a:alpha val="43137"/>
                        </a:srgbClr>
                      </a:outerShdw>
                    </a:effectLst>
                  </a:rPr>
                  <a:t>θ</a:t>
                </a:r>
                <a:r>
                  <a:rPr lang="fr-FR" dirty="0">
                    <a:effectLst>
                      <a:outerShdw blurRad="38100" dist="38100" dir="2700000" algn="tl">
                        <a:srgbClr val="000000">
                          <a:alpha val="43137"/>
                        </a:srgbClr>
                      </a:outerShdw>
                    </a:effectLst>
                  </a:rPr>
                  <a:t>) qui représente la somme des déformations longitudinales. Cette quantité </a:t>
                </a:r>
                <a:r>
                  <a:rPr lang="fr-FR" dirty="0" smtClean="0">
                    <a:effectLst>
                      <a:outerShdw blurRad="38100" dist="38100" dir="2700000" algn="tl">
                        <a:srgbClr val="000000">
                          <a:alpha val="43137"/>
                        </a:srgbClr>
                      </a:outerShdw>
                    </a:effectLst>
                  </a:rPr>
                  <a:t>exprime </a:t>
                </a:r>
                <a:r>
                  <a:rPr lang="fr-FR" dirty="0">
                    <a:effectLst>
                      <a:outerShdw blurRad="38100" dist="38100" dir="2700000" algn="tl">
                        <a:srgbClr val="000000">
                          <a:alpha val="43137"/>
                        </a:srgbClr>
                      </a:outerShdw>
                    </a:effectLst>
                  </a:rPr>
                  <a:t>la variation par unité de </a:t>
                </a:r>
                <a:r>
                  <a:rPr lang="fr-FR" dirty="0" smtClean="0">
                    <a:effectLst>
                      <a:outerShdw blurRad="38100" dist="38100" dir="2700000" algn="tl">
                        <a:srgbClr val="000000">
                          <a:alpha val="43137"/>
                        </a:srgbClr>
                      </a:outerShdw>
                    </a:effectLst>
                  </a:rPr>
                  <a:t>volume ce qu’est </a:t>
                </a:r>
                <a:r>
                  <a:rPr lang="fr-FR" dirty="0">
                    <a:effectLst>
                      <a:outerShdw blurRad="38100" dist="38100" dir="2700000" algn="tl">
                        <a:srgbClr val="000000">
                          <a:alpha val="43137"/>
                        </a:srgbClr>
                      </a:outerShdw>
                    </a:effectLst>
                  </a:rPr>
                  <a:t>aussi appelée dilatation cubique.</a:t>
                </a:r>
              </a:p>
            </p:txBody>
          </p:sp>
        </mc:Choice>
        <mc:Fallback xmlns="">
          <p:sp>
            <p:nvSpPr>
              <p:cNvPr id="6" name="Rectangle 5"/>
              <p:cNvSpPr>
                <a:spLocks noRot="1" noChangeAspect="1" noMove="1" noResize="1" noEditPoints="1" noAdjustHandles="1" noChangeArrowheads="1" noChangeShapeType="1" noTextEdit="1"/>
              </p:cNvSpPr>
              <p:nvPr/>
            </p:nvSpPr>
            <p:spPr>
              <a:xfrm>
                <a:off x="1208684" y="2092873"/>
                <a:ext cx="10363199" cy="945643"/>
              </a:xfrm>
              <a:prstGeom prst="rect">
                <a:avLst/>
              </a:prstGeom>
              <a:blipFill>
                <a:blip r:embed="rId5"/>
                <a:stretch>
                  <a:fillRect l="-412" t="-3226" r="-765" b="-1290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254169" y="2876251"/>
                <a:ext cx="6272230" cy="369332"/>
              </a:xfrm>
              <a:prstGeom prst="rect">
                <a:avLst/>
              </a:prstGeom>
            </p:spPr>
            <p:txBody>
              <a:bodyPr wrap="none">
                <a:spAutoFit/>
              </a:bodyPr>
              <a:lstStyle/>
              <a:p>
                <a:r>
                  <a:rPr lang="el-GR" i="1" dirty="0" smtClean="0">
                    <a:effectLst>
                      <a:outerShdw blurRad="38100" dist="38100" dir="2700000" algn="tl">
                        <a:srgbClr val="000000">
                          <a:alpha val="43137"/>
                        </a:srgbClr>
                      </a:outerShdw>
                    </a:effectLst>
                  </a:rPr>
                  <a:t>θ</a:t>
                </a:r>
                <a:r>
                  <a:rPr lang="fr-FR" i="1" dirty="0" smtClean="0">
                    <a:effectLst>
                      <a:outerShdw blurRad="38100" dist="38100" dir="2700000" algn="tl">
                        <a:srgbClr val="000000">
                          <a:alpha val="43137"/>
                        </a:srgbClr>
                      </a:outerShdw>
                    </a:effectLst>
                  </a:rPr>
                  <a:t> </a:t>
                </a:r>
                <a:r>
                  <a:rPr lang="fr-FR" dirty="0" smtClean="0">
                    <a:effectLst>
                      <a:outerShdw blurRad="38100" dist="38100" dir="2700000" algn="tl">
                        <a:srgbClr val="000000">
                          <a:alpha val="43137"/>
                        </a:srgbClr>
                      </a:outerShdw>
                    </a:effectLst>
                  </a:rPr>
                  <a:t>=</a:t>
                </a:r>
                <a:r>
                  <a:rPr lang="fr-FR" i="1" dirty="0" smtClean="0">
                    <a:effectLst>
                      <a:outerShdw blurRad="38100" dist="38100" dir="2700000" algn="tl">
                        <a:srgbClr val="000000">
                          <a:alpha val="43137"/>
                        </a:srgbClr>
                      </a:outerShdw>
                    </a:effectLst>
                  </a:rPr>
                  <a:t> </a:t>
                </a:r>
                <a14:m>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el-GR" i="1">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11</m:t>
                        </m:r>
                      </m:sub>
                    </m:sSub>
                  </m:oMath>
                </a14:m>
                <a:r>
                  <a:rPr lang="fr-FR" i="1" dirty="0" smtClean="0">
                    <a:effectLst>
                      <a:outerShdw blurRad="38100" dist="38100" dir="2700000" algn="tl">
                        <a:srgbClr val="000000">
                          <a:alpha val="43137"/>
                        </a:srgbClr>
                      </a:outerShdw>
                    </a:effectLst>
                  </a:rPr>
                  <a:t> </a:t>
                </a:r>
                <a:r>
                  <a:rPr lang="fr-FR" dirty="0" smtClean="0">
                    <a:effectLst>
                      <a:outerShdw blurRad="38100" dist="38100" dir="2700000" algn="tl">
                        <a:srgbClr val="000000">
                          <a:alpha val="43137"/>
                        </a:srgbClr>
                      </a:outerShdw>
                    </a:effectLst>
                  </a:rPr>
                  <a:t>+</a:t>
                </a:r>
                <a:r>
                  <a:rPr lang="fr-FR" i="1" dirty="0" smtClean="0">
                    <a:effectLst>
                      <a:outerShdw blurRad="38100" dist="38100" dir="2700000" algn="tl">
                        <a:srgbClr val="000000">
                          <a:alpha val="43137"/>
                        </a:srgbClr>
                      </a:outerShdw>
                    </a:effectLst>
                  </a:rPr>
                  <a:t> </a:t>
                </a:r>
                <a14:m>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el-GR" i="1">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22</m:t>
                        </m:r>
                      </m:sub>
                    </m:sSub>
                  </m:oMath>
                </a14:m>
                <a:r>
                  <a:rPr lang="fr-FR" i="1" dirty="0" smtClean="0">
                    <a:effectLst>
                      <a:outerShdw blurRad="38100" dist="38100" dir="2700000" algn="tl">
                        <a:srgbClr val="000000">
                          <a:alpha val="43137"/>
                        </a:srgbClr>
                      </a:outerShdw>
                    </a:effectLst>
                  </a:rPr>
                  <a:t> </a:t>
                </a:r>
                <a:r>
                  <a:rPr lang="fr-FR" dirty="0" smtClean="0">
                    <a:effectLst>
                      <a:outerShdw blurRad="38100" dist="38100" dir="2700000" algn="tl">
                        <a:srgbClr val="000000">
                          <a:alpha val="43137"/>
                        </a:srgbClr>
                      </a:outerShdw>
                    </a:effectLst>
                  </a:rPr>
                  <a:t>+</a:t>
                </a:r>
                <a14:m>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el-GR" i="1">
                            <a:effectLst>
                              <a:outerShdw blurRad="38100" dist="38100" dir="2700000" algn="tl">
                                <a:srgbClr val="000000">
                                  <a:alpha val="43137"/>
                                </a:srgbClr>
                              </a:outerShdw>
                            </a:effectLst>
                            <a:latin typeface="Cambria Math" panose="02040503050406030204" pitchFamily="18" charset="0"/>
                          </a:rPr>
                          <m:t>𝜀</m:t>
                        </m:r>
                      </m:e>
                      <m:sub>
                        <m:r>
                          <a:rPr lang="fr-FR" b="0" i="1" smtClean="0">
                            <a:effectLst>
                              <a:outerShdw blurRad="38100" dist="38100" dir="2700000" algn="tl">
                                <a:srgbClr val="000000">
                                  <a:alpha val="43137"/>
                                </a:srgbClr>
                              </a:outerShdw>
                            </a:effectLst>
                            <a:latin typeface="Cambria Math" panose="02040503050406030204" pitchFamily="18" charset="0"/>
                          </a:rPr>
                          <m:t>33</m:t>
                        </m:r>
                      </m:sub>
                    </m:sSub>
                  </m:oMath>
                </a14:m>
                <a:r>
                  <a:rPr lang="fr-FR" i="1" dirty="0" smtClean="0">
                    <a:effectLst>
                      <a:outerShdw blurRad="38100" dist="38100" dir="2700000" algn="tl">
                        <a:srgbClr val="000000">
                          <a:alpha val="43137"/>
                        </a:srgbClr>
                      </a:outerShdw>
                    </a:effectLst>
                  </a:rPr>
                  <a:t> </a:t>
                </a:r>
                <a:r>
                  <a:rPr lang="fr-FR" dirty="0" smtClean="0">
                    <a:effectLst>
                      <a:outerShdw blurRad="38100" dist="38100" dir="2700000" algn="tl">
                        <a:srgbClr val="000000">
                          <a:alpha val="43137"/>
                        </a:srgbClr>
                      </a:outerShdw>
                    </a:effectLst>
                  </a:rPr>
                  <a:t>=</a:t>
                </a:r>
                <a:r>
                  <a:rPr lang="fr-FR" i="1" dirty="0" smtClean="0">
                    <a:effectLst>
                      <a:outerShdw blurRad="38100" dist="38100" dir="2700000" algn="tl">
                        <a:srgbClr val="000000">
                          <a:alpha val="43137"/>
                        </a:srgbClr>
                      </a:outerShdw>
                    </a:effectLst>
                  </a:rPr>
                  <a:t> </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oMath>
                </a14:m>
                <a:r>
                  <a:rPr lang="fr-FR" i="1" dirty="0">
                    <a:effectLst>
                      <a:outerShdw blurRad="38100" dist="38100" dir="2700000" algn="tl">
                        <a:srgbClr val="000000">
                          <a:alpha val="43137"/>
                        </a:srgbClr>
                      </a:outerShdw>
                    </a:effectLst>
                  </a:rPr>
                  <a:t>/</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oMath>
                </a14:m>
                <a:r>
                  <a:rPr lang="fr-FR" i="1" dirty="0" smtClean="0">
                    <a:effectLst>
                      <a:outerShdw blurRad="38100" dist="38100" dir="2700000" algn="tl">
                        <a:srgbClr val="000000">
                          <a:alpha val="43137"/>
                        </a:srgbClr>
                      </a:outerShdw>
                    </a:effectLst>
                  </a:rPr>
                  <a:t> </a:t>
                </a:r>
                <a:r>
                  <a:rPr lang="fr-FR" dirty="0" smtClean="0">
                    <a:effectLst>
                      <a:outerShdw blurRad="38100" dist="38100" dir="2700000" algn="tl">
                        <a:srgbClr val="000000">
                          <a:alpha val="43137"/>
                        </a:srgbClr>
                      </a:outerShdw>
                    </a:effectLst>
                  </a:rPr>
                  <a:t>+</a:t>
                </a:r>
                <a14:m>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oMath>
                </a14:m>
                <a:r>
                  <a:rPr lang="fr-FR" i="1" dirty="0">
                    <a:effectLst>
                      <a:outerShdw blurRad="38100" dist="38100" dir="2700000" algn="tl">
                        <a:srgbClr val="000000">
                          <a:alpha val="43137"/>
                        </a:srgbClr>
                      </a:outerShdw>
                    </a:effectLst>
                  </a:rPr>
                  <a:t>/</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oMath>
                </a14:m>
                <a:r>
                  <a:rPr lang="fr-FR" i="1" dirty="0" smtClean="0">
                    <a:effectLst>
                      <a:outerShdw blurRad="38100" dist="38100" dir="2700000" algn="tl">
                        <a:srgbClr val="000000">
                          <a:alpha val="43137"/>
                        </a:srgbClr>
                      </a:outerShdw>
                    </a:effectLst>
                  </a:rPr>
                  <a:t> </a:t>
                </a:r>
                <a:r>
                  <a:rPr lang="fr-FR" dirty="0" smtClean="0">
                    <a:effectLst>
                      <a:outerShdw blurRad="38100" dist="38100" dir="2700000" algn="tl">
                        <a:srgbClr val="000000">
                          <a:alpha val="43137"/>
                        </a:srgbClr>
                      </a:outerShdw>
                    </a:effectLst>
                  </a:rPr>
                  <a:t>+</a:t>
                </a:r>
                <a14:m>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rPr>
                          <m:t>3</m:t>
                        </m:r>
                      </m:sub>
                    </m:sSub>
                  </m:oMath>
                </a14:m>
                <a:r>
                  <a:rPr lang="fr-FR" i="1" dirty="0">
                    <a:effectLst>
                      <a:outerShdw blurRad="38100" dist="38100" dir="2700000" algn="tl">
                        <a:srgbClr val="000000">
                          <a:alpha val="43137"/>
                        </a:srgbClr>
                      </a:outerShdw>
                    </a:effectLst>
                  </a:rPr>
                  <a:t>/</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3</m:t>
                        </m:r>
                      </m:sub>
                    </m:sSub>
                    <m:r>
                      <a:rPr lang="fr-FR" b="0" i="1" smtClean="0">
                        <a:effectLst>
                          <a:outerShdw blurRad="38100" dist="38100" dir="2700000" algn="tl">
                            <a:srgbClr val="000000">
                              <a:alpha val="43137"/>
                            </a:srgbClr>
                          </a:outerShdw>
                        </a:effectLst>
                        <a:latin typeface="Cambria Math" panose="02040503050406030204" pitchFamily="18" charset="0"/>
                      </a:rPr>
                      <m:t> = </m:t>
                    </m:r>
                  </m:oMath>
                </a14:m>
                <a:r>
                  <a:rPr lang="fr-FR" i="1" dirty="0" smtClean="0">
                    <a:effectLst>
                      <a:outerShdw blurRad="38100" dist="38100" dir="2700000" algn="tl">
                        <a:srgbClr val="000000">
                          <a:alpha val="43137"/>
                        </a:srgbClr>
                      </a:outerShdw>
                    </a:effectLst>
                  </a:rPr>
                  <a:t> </a:t>
                </a:r>
                <a:r>
                  <a:rPr lang="fr-FR" dirty="0" smtClean="0">
                    <a:effectLst>
                      <a:outerShdw blurRad="38100" dist="38100" dir="2700000" algn="tl">
                        <a:srgbClr val="000000">
                          <a:alpha val="43137"/>
                        </a:srgbClr>
                      </a:outerShdw>
                    </a:effectLst>
                  </a:rPr>
                  <a:t>div</a:t>
                </a:r>
                <a:r>
                  <a:rPr lang="fr-FR" i="1" dirty="0" smtClean="0">
                    <a:effectLst>
                      <a:outerShdw blurRad="38100" dist="38100" dir="2700000" algn="tl">
                        <a:srgbClr val="000000">
                          <a:alpha val="43137"/>
                        </a:srgbClr>
                      </a:outerShdw>
                    </a:effectLst>
                  </a:rPr>
                  <a:t> (U) </a:t>
                </a:r>
                <a:endParaRPr lang="fr-FR" dirty="0"/>
              </a:p>
            </p:txBody>
          </p:sp>
        </mc:Choice>
        <mc:Fallback xmlns="">
          <p:sp>
            <p:nvSpPr>
              <p:cNvPr id="7" name="Rectangle 6"/>
              <p:cNvSpPr>
                <a:spLocks noRot="1" noChangeAspect="1" noMove="1" noResize="1" noEditPoints="1" noAdjustHandles="1" noChangeArrowheads="1" noChangeShapeType="1" noTextEdit="1"/>
              </p:cNvSpPr>
              <p:nvPr/>
            </p:nvSpPr>
            <p:spPr>
              <a:xfrm>
                <a:off x="3254169" y="2876251"/>
                <a:ext cx="6272230" cy="369332"/>
              </a:xfrm>
              <a:prstGeom prst="rect">
                <a:avLst/>
              </a:prstGeom>
              <a:blipFill>
                <a:blip r:embed="rId6"/>
                <a:stretch>
                  <a:fillRect l="-875" t="-10000" r="-292" b="-33333"/>
                </a:stretch>
              </a:blipFill>
            </p:spPr>
            <p:txBody>
              <a:bodyPr/>
              <a:lstStyle/>
              <a:p>
                <a:r>
                  <a:rPr lang="fr-FR">
                    <a:noFill/>
                  </a:rPr>
                  <a:t> </a:t>
                </a:r>
              </a:p>
            </p:txBody>
          </p:sp>
        </mc:Fallback>
      </mc:AlternateContent>
      <p:sp>
        <p:nvSpPr>
          <p:cNvPr id="8" name="Rectangle 7"/>
          <p:cNvSpPr/>
          <p:nvPr/>
        </p:nvSpPr>
        <p:spPr>
          <a:xfrm>
            <a:off x="1208686" y="3478218"/>
            <a:ext cx="10363199" cy="923330"/>
          </a:xfrm>
          <a:prstGeom prst="rect">
            <a:avLst/>
          </a:prstGeom>
        </p:spPr>
        <p:txBody>
          <a:bodyPr wrap="square">
            <a:spAutoFit/>
          </a:bodyPr>
          <a:lstStyle/>
          <a:p>
            <a:pPr marL="285750" indent="-285750" algn="just">
              <a:spcAft>
                <a:spcPts val="0"/>
              </a:spcAft>
              <a:buFont typeface="Arial" panose="020B0604020202020204" pitchFamily="34" charset="0"/>
              <a:buChar char="•"/>
            </a:pPr>
            <a:r>
              <a:rPr lang="fr-FR" dirty="0" smtClean="0">
                <a:effectLst>
                  <a:outerShdw blurRad="38100" dist="38100" dir="2700000" algn="tl">
                    <a:srgbClr val="000000">
                      <a:alpha val="43137"/>
                    </a:srgbClr>
                  </a:outerShdw>
                </a:effectLst>
              </a:rPr>
              <a:t>Pour n’importe tenseur </a:t>
            </a:r>
            <a:r>
              <a:rPr lang="fr-FR" dirty="0">
                <a:effectLst>
                  <a:outerShdw blurRad="38100" dist="38100" dir="2700000" algn="tl">
                    <a:srgbClr val="000000">
                      <a:alpha val="43137"/>
                    </a:srgbClr>
                  </a:outerShdw>
                </a:effectLst>
              </a:rPr>
              <a:t>de </a:t>
            </a:r>
            <a:r>
              <a:rPr lang="fr-FR" dirty="0" smtClean="0">
                <a:effectLst>
                  <a:outerShdw blurRad="38100" dist="38100" dir="2700000" algn="tl">
                    <a:srgbClr val="000000">
                      <a:alpha val="43137"/>
                    </a:srgbClr>
                  </a:outerShdw>
                </a:effectLst>
              </a:rPr>
              <a:t>déformation, </a:t>
            </a:r>
            <a:r>
              <a:rPr lang="fr-FR" dirty="0">
                <a:effectLst>
                  <a:outerShdw blurRad="38100" dist="38100" dir="2700000" algn="tl">
                    <a:srgbClr val="000000">
                      <a:alpha val="43137"/>
                    </a:srgbClr>
                  </a:outerShdw>
                </a:effectLst>
              </a:rPr>
              <a:t>les déformations principales ainsi que les directions principales associées, sont déterminés de la même manière que celle des contraintes principales et cela en passant par la résolution de l’équation caractéristique :</a:t>
            </a:r>
          </a:p>
        </p:txBody>
      </p:sp>
      <mc:AlternateContent xmlns:mc="http://schemas.openxmlformats.org/markup-compatibility/2006" xmlns:a14="http://schemas.microsoft.com/office/drawing/2010/main">
        <mc:Choice Requires="a14">
          <p:sp>
            <p:nvSpPr>
              <p:cNvPr id="9" name="ZoneTexte 8"/>
              <p:cNvSpPr txBox="1"/>
              <p:nvPr/>
            </p:nvSpPr>
            <p:spPr>
              <a:xfrm>
                <a:off x="5382475" y="4545873"/>
                <a:ext cx="2015616" cy="332463"/>
              </a:xfrm>
              <a:prstGeom prst="rect">
                <a:avLst/>
              </a:prstGeom>
              <a:noFill/>
            </p:spPr>
            <p:txBody>
              <a:bodyPr wrap="none" lIns="0" tIns="0" rIns="0" bIns="0" rtlCol="0">
                <a:spAutoFit/>
              </a:bodyPr>
              <a:lstStyle/>
              <a:p>
                <a14:m>
                  <m:oMath xmlns:m="http://schemas.openxmlformats.org/officeDocument/2006/math">
                    <m:func>
                      <m:funcPr>
                        <m:ctrlPr>
                          <a:rPr lang="fr-FR" sz="2000" b="0" i="1" smtClean="0">
                            <a:effectLst>
                              <a:outerShdw blurRad="38100" dist="38100" dir="2700000" algn="tl">
                                <a:srgbClr val="000000">
                                  <a:alpha val="43137"/>
                                </a:srgbClr>
                              </a:outerShdw>
                            </a:effectLst>
                            <a:latin typeface="Cambria Math" panose="02040503050406030204" pitchFamily="18" charset="0"/>
                          </a:rPr>
                        </m:ctrlPr>
                      </m:funcPr>
                      <m:fName>
                        <m:r>
                          <m:rPr>
                            <m:sty m:val="p"/>
                          </m:rPr>
                          <a:rPr lang="fr-FR" sz="2000" b="0" i="0" smtClean="0">
                            <a:effectLst>
                              <a:outerShdw blurRad="38100" dist="38100" dir="2700000" algn="tl">
                                <a:srgbClr val="000000">
                                  <a:alpha val="43137"/>
                                </a:srgbClr>
                              </a:outerShdw>
                            </a:effectLst>
                            <a:latin typeface="Cambria Math" panose="02040503050406030204" pitchFamily="18" charset="0"/>
                          </a:rPr>
                          <m:t>det</m:t>
                        </m:r>
                      </m:fName>
                      <m:e>
                        <m:r>
                          <a:rPr lang="fr-FR" sz="2000" b="0" i="1" smtClean="0">
                            <a:effectLst>
                              <a:outerShdw blurRad="38100" dist="38100" dir="2700000" algn="tl">
                                <a:srgbClr val="000000">
                                  <a:alpha val="43137"/>
                                </a:srgbClr>
                              </a:outerShdw>
                            </a:effectLst>
                            <a:latin typeface="Cambria Math" panose="02040503050406030204" pitchFamily="18" charset="0"/>
                          </a:rPr>
                          <m:t>(</m:t>
                        </m:r>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m:rPr>
                                <m:sty m:val="p"/>
                              </m:rPr>
                              <a:rPr lang="el-GR" sz="2000" i="1">
                                <a:effectLst>
                                  <a:outerShdw blurRad="38100" dist="38100" dir="2700000" algn="tl">
                                    <a:srgbClr val="000000">
                                      <a:alpha val="43137"/>
                                    </a:srgbClr>
                                  </a:outerShdw>
                                </a:effectLst>
                                <a:latin typeface="Cambria Math" panose="02040503050406030204" pitchFamily="18" charset="0"/>
                              </a:rPr>
                              <m:t>ε</m:t>
                            </m:r>
                          </m:e>
                          <m:sub>
                            <m:r>
                              <a:rPr lang="fr-FR" sz="2000" i="1">
                                <a:effectLst>
                                  <a:outerShdw blurRad="38100" dist="38100" dir="2700000" algn="tl">
                                    <a:srgbClr val="000000">
                                      <a:alpha val="43137"/>
                                    </a:srgbClr>
                                  </a:outerShdw>
                                </a:effectLst>
                                <a:latin typeface="Cambria Math" panose="02040503050406030204" pitchFamily="18" charset="0"/>
                              </a:rPr>
                              <m:t>𝑖𝑗</m:t>
                            </m:r>
                          </m:sub>
                        </m:sSub>
                        <m:r>
                          <a:rPr lang="fr-FR" sz="2000" b="0" i="1" smtClean="0">
                            <a:effectLst>
                              <a:outerShdw blurRad="38100" dist="38100" dir="2700000" algn="tl">
                                <a:srgbClr val="000000">
                                  <a:alpha val="43137"/>
                                </a:srgbClr>
                              </a:outerShdw>
                            </a:effectLst>
                            <a:latin typeface="Cambria Math" panose="02040503050406030204" pitchFamily="18" charset="0"/>
                          </a:rPr>
                          <m:t>−</m:t>
                        </m:r>
                        <m:r>
                          <m:rPr>
                            <m:sty m:val="p"/>
                          </m:rPr>
                          <a:rPr lang="el-GR" sz="2000" b="0" i="1" smtClean="0">
                            <a:effectLst>
                              <a:outerShdw blurRad="38100" dist="38100" dir="2700000" algn="tl">
                                <a:srgbClr val="000000">
                                  <a:alpha val="43137"/>
                                </a:srgbClr>
                              </a:outerShdw>
                            </a:effectLst>
                            <a:latin typeface="Cambria Math" panose="02040503050406030204" pitchFamily="18" charset="0"/>
                          </a:rPr>
                          <m:t>λ</m:t>
                        </m:r>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b="0" i="1" smtClean="0">
                                <a:effectLst>
                                  <a:outerShdw blurRad="38100" dist="38100" dir="2700000" algn="tl">
                                    <a:srgbClr val="000000">
                                      <a:alpha val="43137"/>
                                    </a:srgbClr>
                                  </a:outerShdw>
                                </a:effectLst>
                                <a:latin typeface="Cambria Math" panose="02040503050406030204" pitchFamily="18" charset="0"/>
                              </a:rPr>
                              <m:t> </m:t>
                            </m:r>
                            <m:r>
                              <m:rPr>
                                <m:sty m:val="p"/>
                              </m:rPr>
                              <a:rPr lang="el-GR" sz="2000" i="1" smtClean="0">
                                <a:effectLst>
                                  <a:outerShdw blurRad="38100" dist="38100" dir="2700000" algn="tl">
                                    <a:srgbClr val="000000">
                                      <a:alpha val="43137"/>
                                    </a:srgbClr>
                                  </a:outerShdw>
                                </a:effectLst>
                                <a:latin typeface="Cambria Math" panose="02040503050406030204" pitchFamily="18" charset="0"/>
                              </a:rPr>
                              <m:t>δ</m:t>
                            </m:r>
                          </m:e>
                          <m:sub>
                            <m:r>
                              <a:rPr lang="fr-FR" sz="2000" i="1">
                                <a:effectLst>
                                  <a:outerShdw blurRad="38100" dist="38100" dir="2700000" algn="tl">
                                    <a:srgbClr val="000000">
                                      <a:alpha val="43137"/>
                                    </a:srgbClr>
                                  </a:outerShdw>
                                </a:effectLst>
                                <a:latin typeface="Cambria Math" panose="02040503050406030204" pitchFamily="18" charset="0"/>
                              </a:rPr>
                              <m:t>𝑖𝑗</m:t>
                            </m:r>
                          </m:sub>
                        </m:sSub>
                        <m:r>
                          <a:rPr lang="fr-FR" sz="2000" b="0" i="1" smtClean="0">
                            <a:effectLst>
                              <a:outerShdw blurRad="38100" dist="38100" dir="2700000" algn="tl">
                                <a:srgbClr val="000000">
                                  <a:alpha val="43137"/>
                                </a:srgbClr>
                              </a:outerShdw>
                            </a:effectLst>
                            <a:latin typeface="Cambria Math" panose="02040503050406030204" pitchFamily="18" charset="0"/>
                          </a:rPr>
                          <m:t>)</m:t>
                        </m:r>
                      </m:e>
                    </m:func>
                    <m:r>
                      <a:rPr lang="fr-FR" sz="2000" b="0" i="1" smtClean="0">
                        <a:effectLst>
                          <a:outerShdw blurRad="38100" dist="38100" dir="2700000" algn="tl">
                            <a:srgbClr val="000000">
                              <a:alpha val="43137"/>
                            </a:srgbClr>
                          </a:outerShdw>
                        </a:effectLst>
                        <a:latin typeface="Cambria Math" panose="02040503050406030204" pitchFamily="18" charset="0"/>
                      </a:rPr>
                      <m:t> </m:t>
                    </m:r>
                  </m:oMath>
                </a14:m>
                <a:r>
                  <a:rPr lang="fr-FR" sz="2000" dirty="0" smtClean="0">
                    <a:effectLst>
                      <a:outerShdw blurRad="38100" dist="38100" dir="2700000" algn="tl">
                        <a:srgbClr val="000000">
                          <a:alpha val="43137"/>
                        </a:srgbClr>
                      </a:outerShdw>
                    </a:effectLst>
                  </a:rPr>
                  <a:t>= 0</a:t>
                </a:r>
                <a:endParaRPr lang="fr-FR" sz="2000" dirty="0">
                  <a:effectLst>
                    <a:outerShdw blurRad="38100" dist="38100" dir="2700000" algn="tl">
                      <a:srgbClr val="000000">
                        <a:alpha val="43137"/>
                      </a:srgbClr>
                    </a:outerShdw>
                  </a:effectLst>
                </a:endParaRPr>
              </a:p>
            </p:txBody>
          </p:sp>
        </mc:Choice>
        <mc:Fallback xmlns="">
          <p:sp>
            <p:nvSpPr>
              <p:cNvPr id="9" name="ZoneTexte 8"/>
              <p:cNvSpPr txBox="1">
                <a:spLocks noRot="1" noChangeAspect="1" noMove="1" noResize="1" noEditPoints="1" noAdjustHandles="1" noChangeArrowheads="1" noChangeShapeType="1" noTextEdit="1"/>
              </p:cNvSpPr>
              <p:nvPr/>
            </p:nvSpPr>
            <p:spPr>
              <a:xfrm>
                <a:off x="5382475" y="4545873"/>
                <a:ext cx="2015616" cy="332463"/>
              </a:xfrm>
              <a:prstGeom prst="rect">
                <a:avLst/>
              </a:prstGeom>
              <a:blipFill>
                <a:blip r:embed="rId7"/>
                <a:stretch>
                  <a:fillRect l="-4834" t="-24074" r="-7855" b="-5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1208686" y="5022662"/>
                <a:ext cx="7052355" cy="923330"/>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effectLst>
                      <a:outerShdw blurRad="38100" dist="38100" dir="2700000" algn="tl">
                        <a:srgbClr val="000000">
                          <a:alpha val="43137"/>
                        </a:srgbClr>
                      </a:outerShdw>
                    </a:effectLst>
                  </a:rPr>
                  <a:t>Dans le repère principale formé par les trois directions principale (</a:t>
                </a:r>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𝐸</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oMath>
                </a14:m>
                <a:r>
                  <a:rPr lang="fr-FR" dirty="0" smtClean="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𝐸</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oMath>
                </a14:m>
                <a:r>
                  <a:rPr lang="fr-FR" dirty="0" smtClean="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𝐸</m:t>
                        </m:r>
                      </m:e>
                      <m:sub>
                        <m:r>
                          <a:rPr lang="fr-FR" b="0" i="1" smtClean="0">
                            <a:effectLst>
                              <a:outerShdw blurRad="38100" dist="38100" dir="2700000" algn="tl">
                                <a:srgbClr val="000000">
                                  <a:alpha val="43137"/>
                                </a:srgbClr>
                              </a:outerShdw>
                            </a:effectLst>
                            <a:latin typeface="Cambria Math" panose="02040503050406030204" pitchFamily="18" charset="0"/>
                          </a:rPr>
                          <m:t>3</m:t>
                        </m:r>
                      </m:sub>
                    </m:sSub>
                  </m:oMath>
                </a14:m>
                <a:r>
                  <a:rPr lang="fr-FR" dirty="0" smtClean="0">
                    <a:effectLst>
                      <a:outerShdw blurRad="38100" dist="38100" dir="2700000" algn="tl">
                        <a:srgbClr val="000000">
                          <a:alpha val="43137"/>
                        </a:srgbClr>
                      </a:outerShdw>
                    </a:effectLst>
                  </a:rPr>
                  <a:t>). Le tenseur de déformations prend la forme suivante, sachant que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el-GR" i="1">
                            <a:effectLst>
                              <a:outerShdw blurRad="38100" dist="38100" dir="2700000" algn="tl">
                                <a:srgbClr val="000000">
                                  <a:alpha val="43137"/>
                                </a:srgbClr>
                              </a:outerShdw>
                            </a:effectLst>
                            <a:latin typeface="Cambria Math" panose="02040503050406030204" pitchFamily="18" charset="0"/>
                          </a:rPr>
                          <m:t>ε</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oMath>
                </a14:m>
                <a:r>
                  <a:rPr lang="fr-FR" dirty="0" smtClean="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el-GR" i="1">
                            <a:effectLst>
                              <a:outerShdw blurRad="38100" dist="38100" dir="2700000" algn="tl">
                                <a:srgbClr val="000000">
                                  <a:alpha val="43137"/>
                                </a:srgbClr>
                              </a:outerShdw>
                            </a:effectLst>
                            <a:latin typeface="Cambria Math" panose="02040503050406030204" pitchFamily="18" charset="0"/>
                          </a:rPr>
                          <m:t>ε</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oMath>
                </a14:m>
                <a:r>
                  <a:rPr lang="fr-FR" dirty="0" smtClean="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m:rPr>
                            <m:sty m:val="p"/>
                          </m:rPr>
                          <a:rPr lang="el-GR" i="1">
                            <a:effectLst>
                              <a:outerShdw blurRad="38100" dist="38100" dir="2700000" algn="tl">
                                <a:srgbClr val="000000">
                                  <a:alpha val="43137"/>
                                </a:srgbClr>
                              </a:outerShdw>
                            </a:effectLst>
                            <a:latin typeface="Cambria Math" panose="02040503050406030204" pitchFamily="18" charset="0"/>
                          </a:rPr>
                          <m:t>ε</m:t>
                        </m:r>
                      </m:e>
                      <m:sub>
                        <m:r>
                          <a:rPr lang="fr-FR" b="0" i="1" smtClean="0">
                            <a:effectLst>
                              <a:outerShdw blurRad="38100" dist="38100" dir="2700000" algn="tl">
                                <a:srgbClr val="000000">
                                  <a:alpha val="43137"/>
                                </a:srgbClr>
                              </a:outerShdw>
                            </a:effectLst>
                            <a:latin typeface="Cambria Math" panose="02040503050406030204" pitchFamily="18" charset="0"/>
                          </a:rPr>
                          <m:t>3</m:t>
                        </m:r>
                      </m:sub>
                    </m:sSub>
                  </m:oMath>
                </a14:m>
                <a:r>
                  <a:rPr lang="fr-FR" dirty="0" smtClean="0">
                    <a:effectLst>
                      <a:outerShdw blurRad="38100" dist="38100" dir="2700000" algn="tl">
                        <a:srgbClr val="000000">
                          <a:alpha val="43137"/>
                        </a:srgbClr>
                      </a:outerShdw>
                    </a:effectLst>
                  </a:rPr>
                  <a:t>) représentent les valeurs de déformations principales.</a:t>
                </a:r>
                <a:endParaRPr lang="fr-FR" dirty="0">
                  <a:effectLst>
                    <a:outerShdw blurRad="38100" dist="38100" dir="2700000" algn="tl">
                      <a:srgbClr val="000000">
                        <a:alpha val="43137"/>
                      </a:srgbClr>
                    </a:outerShdw>
                  </a:effectLst>
                </a:endParaRPr>
              </a:p>
            </p:txBody>
          </p:sp>
        </mc:Choice>
        <mc:Fallback xmlns="">
          <p:sp>
            <p:nvSpPr>
              <p:cNvPr id="11" name="ZoneTexte 10"/>
              <p:cNvSpPr txBox="1">
                <a:spLocks noRot="1" noChangeAspect="1" noMove="1" noResize="1" noEditPoints="1" noAdjustHandles="1" noChangeArrowheads="1" noChangeShapeType="1" noTextEdit="1"/>
              </p:cNvSpPr>
              <p:nvPr/>
            </p:nvSpPr>
            <p:spPr>
              <a:xfrm>
                <a:off x="1208686" y="5022662"/>
                <a:ext cx="7052355" cy="923330"/>
              </a:xfrm>
              <a:prstGeom prst="rect">
                <a:avLst/>
              </a:prstGeom>
              <a:blipFill>
                <a:blip r:embed="rId8"/>
                <a:stretch>
                  <a:fillRect l="-605" t="-3974" r="-1124" b="-1258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8484725" y="5022662"/>
                <a:ext cx="2268891" cy="9707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2000" i="1" smtClean="0">
                              <a:effectLst>
                                <a:outerShdw blurRad="38100" dist="38100" dir="2700000" algn="tl">
                                  <a:srgbClr val="000000">
                                    <a:alpha val="43137"/>
                                  </a:srgbClr>
                                </a:outerShdw>
                              </a:effectLst>
                              <a:latin typeface="Cambria Math" panose="02040503050406030204" pitchFamily="18" charset="0"/>
                            </a:rPr>
                          </m:ctrlPr>
                        </m:sSubPr>
                        <m:e>
                          <m:r>
                            <a:rPr lang="el-GR" sz="2000" i="1">
                              <a:effectLst>
                                <a:outerShdw blurRad="38100" dist="38100" dir="2700000" algn="tl">
                                  <a:srgbClr val="000000">
                                    <a:alpha val="43137"/>
                                  </a:srgbClr>
                                </a:outerShdw>
                              </a:effectLst>
                              <a:latin typeface="Cambria Math" panose="02040503050406030204" pitchFamily="18" charset="0"/>
                            </a:rPr>
                            <m:t>𝜀</m:t>
                          </m:r>
                        </m:e>
                        <m:sub>
                          <m:r>
                            <a:rPr lang="fr-FR" sz="2000" b="0" i="1" smtClean="0">
                              <a:effectLst>
                                <a:outerShdw blurRad="38100" dist="38100" dir="2700000" algn="tl">
                                  <a:srgbClr val="000000">
                                    <a:alpha val="43137"/>
                                  </a:srgbClr>
                                </a:outerShdw>
                              </a:effectLst>
                              <a:latin typeface="Cambria Math" panose="02040503050406030204" pitchFamily="18" charset="0"/>
                            </a:rPr>
                            <m:t>𝑖𝑗</m:t>
                          </m:r>
                        </m:sub>
                      </m:sSub>
                      <m:r>
                        <a:rPr lang="fr-FR" sz="2000" b="0" i="1" smtClean="0">
                          <a:effectLst>
                            <a:outerShdw blurRad="38100" dist="38100" dir="2700000" algn="tl">
                              <a:srgbClr val="000000">
                                <a:alpha val="43137"/>
                              </a:srgbClr>
                            </a:outerShdw>
                          </a:effectLst>
                          <a:latin typeface="Cambria Math" panose="02040503050406030204" pitchFamily="18" charset="0"/>
                        </a:rPr>
                        <m:t>=</m:t>
                      </m:r>
                      <m:d>
                        <m:dPr>
                          <m:begChr m:val="["/>
                          <m:endChr m:val="]"/>
                          <m:ctrlPr>
                            <a:rPr lang="fr-FR" sz="2000" i="1" smtClean="0">
                              <a:effectLst>
                                <a:outerShdw blurRad="38100" dist="38100" dir="2700000" algn="tl">
                                  <a:srgbClr val="000000">
                                    <a:alpha val="43137"/>
                                  </a:srgbClr>
                                </a:outerShdw>
                              </a:effectLst>
                              <a:latin typeface="Cambria Math" panose="02040503050406030204" pitchFamily="18" charset="0"/>
                            </a:rPr>
                          </m:ctrlPr>
                        </m:dPr>
                        <m:e>
                          <m:m>
                            <m:mPr>
                              <m:mcs>
                                <m:mc>
                                  <m:mcPr>
                                    <m:count m:val="3"/>
                                    <m:mcJc m:val="center"/>
                                  </m:mcPr>
                                </m:mc>
                              </m:mcs>
                              <m:ctrlPr>
                                <a:rPr lang="fr-FR" sz="2000" i="1">
                                  <a:effectLst>
                                    <a:outerShdw blurRad="38100" dist="38100" dir="2700000" algn="tl">
                                      <a:srgbClr val="000000">
                                        <a:alpha val="43137"/>
                                      </a:srgbClr>
                                    </a:outerShdw>
                                  </a:effectLst>
                                  <a:latin typeface="Cambria Math" panose="02040503050406030204" pitchFamily="18" charset="0"/>
                                </a:rPr>
                              </m:ctrlPr>
                            </m:mPr>
                            <m:mr>
                              <m:e>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a:effectLst>
                                          <a:outerShdw blurRad="38100" dist="38100" dir="2700000" algn="tl">
                                            <a:srgbClr val="000000">
                                              <a:alpha val="43137"/>
                                            </a:srgbClr>
                                          </a:outerShdw>
                                        </a:effectLst>
                                        <a:latin typeface="Cambria Math" panose="02040503050406030204" pitchFamily="18" charset="0"/>
                                      </a:rPr>
                                      <m:t>𝜀</m:t>
                                    </m:r>
                                  </m:e>
                                  <m:sub>
                                    <m:r>
                                      <a:rPr lang="fr-FR" sz="2000" i="1">
                                        <a:effectLst>
                                          <a:outerShdw blurRad="38100" dist="38100" dir="2700000" algn="tl">
                                            <a:srgbClr val="000000">
                                              <a:alpha val="43137"/>
                                            </a:srgbClr>
                                          </a:outerShdw>
                                        </a:effectLst>
                                        <a:latin typeface="Cambria Math" panose="02040503050406030204" pitchFamily="18" charset="0"/>
                                      </a:rPr>
                                      <m:t>1</m:t>
                                    </m:r>
                                  </m:sub>
                                </m:sSub>
                              </m:e>
                              <m:e>
                                <m:r>
                                  <a:rPr lang="fr-FR" sz="2000" b="0" i="1" smtClean="0">
                                    <a:effectLst>
                                      <a:outerShdw blurRad="38100" dist="38100" dir="2700000" algn="tl">
                                        <a:srgbClr val="000000">
                                          <a:alpha val="43137"/>
                                        </a:srgbClr>
                                      </a:outerShdw>
                                    </a:effectLst>
                                    <a:latin typeface="Cambria Math" panose="02040503050406030204" pitchFamily="18" charset="0"/>
                                  </a:rPr>
                                  <m:t>0</m:t>
                                </m:r>
                              </m:e>
                              <m:e>
                                <m:r>
                                  <a:rPr lang="fr-FR" sz="2000" b="0" i="1" smtClean="0">
                                    <a:effectLst>
                                      <a:outerShdw blurRad="38100" dist="38100" dir="2700000" algn="tl">
                                        <a:srgbClr val="000000">
                                          <a:alpha val="43137"/>
                                        </a:srgbClr>
                                      </a:outerShdw>
                                    </a:effectLst>
                                    <a:latin typeface="Cambria Math" panose="02040503050406030204" pitchFamily="18" charset="0"/>
                                  </a:rPr>
                                  <m:t>0</m:t>
                                </m:r>
                              </m:e>
                            </m:mr>
                            <m:mr>
                              <m:e>
                                <m:r>
                                  <a:rPr lang="fr-FR" sz="2000" b="0" i="1" smtClean="0">
                                    <a:effectLst>
                                      <a:outerShdw blurRad="38100" dist="38100" dir="2700000" algn="tl">
                                        <a:srgbClr val="000000">
                                          <a:alpha val="43137"/>
                                        </a:srgbClr>
                                      </a:outerShdw>
                                    </a:effectLst>
                                    <a:latin typeface="Cambria Math" panose="02040503050406030204" pitchFamily="18" charset="0"/>
                                  </a:rPr>
                                  <m:t>0</m:t>
                                </m:r>
                              </m:e>
                              <m:e>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a:effectLst>
                                          <a:outerShdw blurRad="38100" dist="38100" dir="2700000" algn="tl">
                                            <a:srgbClr val="000000">
                                              <a:alpha val="43137"/>
                                            </a:srgbClr>
                                          </a:outerShdw>
                                        </a:effectLst>
                                        <a:latin typeface="Cambria Math" panose="02040503050406030204" pitchFamily="18" charset="0"/>
                                      </a:rPr>
                                      <m:t>𝜀</m:t>
                                    </m:r>
                                  </m:e>
                                  <m:sub>
                                    <m:r>
                                      <a:rPr lang="fr-FR" sz="2000" i="1">
                                        <a:effectLst>
                                          <a:outerShdw blurRad="38100" dist="38100" dir="2700000" algn="tl">
                                            <a:srgbClr val="000000">
                                              <a:alpha val="43137"/>
                                            </a:srgbClr>
                                          </a:outerShdw>
                                        </a:effectLst>
                                        <a:latin typeface="Cambria Math" panose="02040503050406030204" pitchFamily="18" charset="0"/>
                                      </a:rPr>
                                      <m:t>2</m:t>
                                    </m:r>
                                  </m:sub>
                                </m:sSub>
                              </m:e>
                              <m:e>
                                <m:r>
                                  <a:rPr lang="fr-FR" sz="2000" b="0" i="1" smtClean="0">
                                    <a:effectLst>
                                      <a:outerShdw blurRad="38100" dist="38100" dir="2700000" algn="tl">
                                        <a:srgbClr val="000000">
                                          <a:alpha val="43137"/>
                                        </a:srgbClr>
                                      </a:outerShdw>
                                    </a:effectLst>
                                    <a:latin typeface="Cambria Math" panose="02040503050406030204" pitchFamily="18" charset="0"/>
                                  </a:rPr>
                                  <m:t>0</m:t>
                                </m:r>
                              </m:e>
                            </m:mr>
                            <m:mr>
                              <m:e>
                                <m:r>
                                  <a:rPr lang="fr-FR" sz="2000" b="0" i="1" smtClean="0">
                                    <a:effectLst>
                                      <a:outerShdw blurRad="38100" dist="38100" dir="2700000" algn="tl">
                                        <a:srgbClr val="000000">
                                          <a:alpha val="43137"/>
                                        </a:srgbClr>
                                      </a:outerShdw>
                                    </a:effectLst>
                                    <a:latin typeface="Cambria Math" panose="02040503050406030204" pitchFamily="18" charset="0"/>
                                  </a:rPr>
                                  <m:t>0</m:t>
                                </m:r>
                              </m:e>
                              <m:e>
                                <m:r>
                                  <a:rPr lang="fr-FR" sz="2000" b="0" i="1" smtClean="0">
                                    <a:effectLst>
                                      <a:outerShdw blurRad="38100" dist="38100" dir="2700000" algn="tl">
                                        <a:srgbClr val="000000">
                                          <a:alpha val="43137"/>
                                        </a:srgbClr>
                                      </a:outerShdw>
                                    </a:effectLst>
                                    <a:latin typeface="Cambria Math" panose="02040503050406030204" pitchFamily="18" charset="0"/>
                                  </a:rPr>
                                  <m:t>0</m:t>
                                </m:r>
                              </m:e>
                              <m:e>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a:effectLst>
                                          <a:outerShdw blurRad="38100" dist="38100" dir="2700000" algn="tl">
                                            <a:srgbClr val="000000">
                                              <a:alpha val="43137"/>
                                            </a:srgbClr>
                                          </a:outerShdw>
                                        </a:effectLst>
                                        <a:latin typeface="Cambria Math" panose="02040503050406030204" pitchFamily="18" charset="0"/>
                                      </a:rPr>
                                      <m:t>𝜀</m:t>
                                    </m:r>
                                  </m:e>
                                  <m:sub>
                                    <m:r>
                                      <a:rPr lang="fr-FR" sz="2000" i="1">
                                        <a:effectLst>
                                          <a:outerShdw blurRad="38100" dist="38100" dir="2700000" algn="tl">
                                            <a:srgbClr val="000000">
                                              <a:alpha val="43137"/>
                                            </a:srgbClr>
                                          </a:outerShdw>
                                        </a:effectLst>
                                        <a:latin typeface="Cambria Math" panose="02040503050406030204" pitchFamily="18" charset="0"/>
                                      </a:rPr>
                                      <m:t>3</m:t>
                                    </m:r>
                                  </m:sub>
                                </m:sSub>
                              </m:e>
                            </m:mr>
                          </m:m>
                        </m:e>
                      </m:d>
                    </m:oMath>
                  </m:oMathPara>
                </a14:m>
                <a:endParaRPr lang="fr-FR" sz="1600" dirty="0"/>
              </a:p>
            </p:txBody>
          </p:sp>
        </mc:Choice>
        <mc:Fallback xmlns="">
          <p:sp>
            <p:nvSpPr>
              <p:cNvPr id="12" name="Rectangle 11"/>
              <p:cNvSpPr>
                <a:spLocks noRot="1" noChangeAspect="1" noMove="1" noResize="1" noEditPoints="1" noAdjustHandles="1" noChangeArrowheads="1" noChangeShapeType="1" noTextEdit="1"/>
              </p:cNvSpPr>
              <p:nvPr/>
            </p:nvSpPr>
            <p:spPr>
              <a:xfrm>
                <a:off x="8484725" y="5022662"/>
                <a:ext cx="2268891" cy="970779"/>
              </a:xfrm>
              <a:prstGeom prst="rect">
                <a:avLst/>
              </a:prstGeom>
              <a:blipFill>
                <a:blip r:embed="rId9"/>
                <a:stretch>
                  <a:fillRect b="-1887"/>
                </a:stretch>
              </a:blipFill>
            </p:spPr>
            <p:txBody>
              <a:bodyPr/>
              <a:lstStyle/>
              <a:p>
                <a:r>
                  <a:rPr lang="fr-FR">
                    <a:noFill/>
                  </a:rPr>
                  <a:t> </a:t>
                </a:r>
              </a:p>
            </p:txBody>
          </p:sp>
        </mc:Fallback>
      </mc:AlternateContent>
    </p:spTree>
    <p:extLst>
      <p:ext uri="{BB962C8B-B14F-4D97-AF65-F5344CB8AC3E}">
        <p14:creationId xmlns:p14="http://schemas.microsoft.com/office/powerpoint/2010/main" val="1404662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42517" y="335318"/>
            <a:ext cx="615553" cy="5200654"/>
          </a:xfrm>
          <a:prstGeom prst="rect">
            <a:avLst/>
          </a:prstGeom>
        </p:spPr>
        <p:txBody>
          <a:bodyPr vert="vert270" wrap="none">
            <a:spAutoFit/>
          </a:bodyPr>
          <a:lstStyle/>
          <a:p>
            <a:r>
              <a:rPr lang="fr-FR" sz="2800" b="1" u="sng" dirty="0" smtClean="0">
                <a:solidFill>
                  <a:schemeClr val="bg1"/>
                </a:solidFill>
                <a:effectLst>
                  <a:outerShdw blurRad="38100" dist="38100" dir="2700000" algn="tl">
                    <a:srgbClr val="000000">
                      <a:alpha val="43137"/>
                    </a:srgbClr>
                  </a:outerShdw>
                </a:effectLst>
              </a:rPr>
              <a:t>Cercles </a:t>
            </a:r>
            <a:r>
              <a:rPr lang="fr-FR" sz="2800" b="1" u="sng" dirty="0">
                <a:solidFill>
                  <a:schemeClr val="bg1"/>
                </a:solidFill>
                <a:effectLst>
                  <a:outerShdw blurRad="38100" dist="38100" dir="2700000" algn="tl">
                    <a:srgbClr val="000000">
                      <a:alpha val="43137"/>
                    </a:srgbClr>
                  </a:outerShdw>
                </a:effectLst>
              </a:rPr>
              <a:t>de </a:t>
            </a:r>
            <a:r>
              <a:rPr lang="fr-FR" sz="2800" b="1" u="sng" dirty="0" err="1">
                <a:solidFill>
                  <a:schemeClr val="bg1"/>
                </a:solidFill>
                <a:effectLst>
                  <a:outerShdw blurRad="38100" dist="38100" dir="2700000" algn="tl">
                    <a:srgbClr val="000000">
                      <a:alpha val="43137"/>
                    </a:srgbClr>
                  </a:outerShdw>
                </a:effectLst>
              </a:rPr>
              <a:t>Mohr</a:t>
            </a:r>
            <a:r>
              <a:rPr lang="fr-FR" sz="2800" b="1" u="sng" dirty="0">
                <a:solidFill>
                  <a:schemeClr val="bg1"/>
                </a:solidFill>
                <a:effectLst>
                  <a:outerShdw blurRad="38100" dist="38100" dir="2700000" algn="tl">
                    <a:srgbClr val="000000">
                      <a:alpha val="43137"/>
                    </a:srgbClr>
                  </a:outerShdw>
                </a:effectLst>
              </a:rPr>
              <a:t> des déformations</a:t>
            </a:r>
          </a:p>
        </p:txBody>
      </p:sp>
      <p:sp>
        <p:nvSpPr>
          <p:cNvPr id="10" name="Rectangle à coins arrondis 9"/>
          <p:cNvSpPr/>
          <p:nvPr/>
        </p:nvSpPr>
        <p:spPr>
          <a:xfrm>
            <a:off x="985002" y="218277"/>
            <a:ext cx="10810568" cy="6126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191479" y="722671"/>
            <a:ext cx="10192125" cy="646331"/>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D’une manière similaire de ce qu’on a vu avec le tenseur de contraintes, le tenseur de déformations peut être représenté graphiquement avec les cercles de </a:t>
            </a:r>
            <a:r>
              <a:rPr lang="fr-FR" dirty="0" err="1" smtClean="0">
                <a:effectLst>
                  <a:outerShdw blurRad="38100" dist="38100" dir="2700000" algn="tl">
                    <a:srgbClr val="000000">
                      <a:alpha val="43137"/>
                    </a:srgbClr>
                  </a:outerShdw>
                </a:effectLst>
              </a:rPr>
              <a:t>Mohr</a:t>
            </a:r>
            <a:r>
              <a:rPr lang="fr-FR" dirty="0">
                <a:effectLst>
                  <a:outerShdw blurRad="38100" dist="38100" dir="2700000" algn="tl">
                    <a:srgbClr val="000000">
                      <a:alpha val="43137"/>
                    </a:srgbClr>
                  </a:outerShdw>
                </a:effectLst>
              </a:rPr>
              <a:t>.</a:t>
            </a:r>
          </a:p>
        </p:txBody>
      </p:sp>
      <mc:AlternateContent xmlns:mc="http://schemas.openxmlformats.org/markup-compatibility/2006" xmlns:a14="http://schemas.microsoft.com/office/drawing/2010/main">
        <mc:Choice Requires="a14">
          <p:sp>
            <p:nvSpPr>
              <p:cNvPr id="5" name="ZoneTexte 4"/>
              <p:cNvSpPr txBox="1"/>
              <p:nvPr/>
            </p:nvSpPr>
            <p:spPr>
              <a:xfrm>
                <a:off x="1191479" y="1676774"/>
                <a:ext cx="10192125" cy="1258871"/>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Dans un état tri dimensionnel, les déformation forment dans un repère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oMath>
                </a14:m>
                <a:r>
                  <a:rPr lang="fr-FR" dirty="0" smtClean="0">
                    <a:effectLst>
                      <a:outerShdw blurRad="38100" dist="38100" dir="2700000" algn="tl">
                        <a:srgbClr val="000000">
                          <a:alpha val="43137"/>
                        </a:srgbClr>
                      </a:outerShdw>
                    </a:effectLst>
                  </a:rPr>
                  <a:t> , </a:t>
                </a:r>
                <a14:m>
                  <m:oMath xmlns:m="http://schemas.openxmlformats.org/officeDocument/2006/math">
                    <m:f>
                      <m:fPr>
                        <m:ctrlPr>
                          <a:rPr lang="fr-FR" i="1">
                            <a:effectLst>
                              <a:outerShdw blurRad="38100" dist="38100" dir="2700000" algn="tl">
                                <a:srgbClr val="000000">
                                  <a:alpha val="43137"/>
                                </a:srgbClr>
                              </a:outerShdw>
                            </a:effectLst>
                            <a:latin typeface="Cambria Math" panose="02040503050406030204" pitchFamily="18" charset="0"/>
                          </a:rPr>
                        </m:ctrlPr>
                      </m:fPr>
                      <m:num>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γ</m:t>
                        </m:r>
                      </m:num>
                      <m:den>
                        <m:r>
                          <a:rPr lang="fr-FR" i="1">
                            <a:effectLst>
                              <a:outerShdw blurRad="38100" dist="38100" dir="2700000" algn="tl">
                                <a:srgbClr val="000000">
                                  <a:alpha val="43137"/>
                                </a:srgbClr>
                              </a:outerShdw>
                            </a:effectLst>
                            <a:latin typeface="Cambria Math" panose="02040503050406030204" pitchFamily="18" charset="0"/>
                          </a:rPr>
                          <m:t>2</m:t>
                        </m:r>
                      </m:den>
                    </m:f>
                  </m:oMath>
                </a14:m>
                <a:r>
                  <a:rPr lang="fr-FR" dirty="0" smtClean="0">
                    <a:effectLst>
                      <a:outerShdw blurRad="38100" dist="38100" dir="2700000" algn="tl">
                        <a:srgbClr val="000000">
                          <a:alpha val="43137"/>
                        </a:srgbClr>
                      </a:outerShdw>
                    </a:effectLst>
                  </a:rPr>
                  <a:t>) trois cercles de centres </a:t>
                </a:r>
              </a:p>
              <a:p>
                <a:pPr algn="just"/>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𝐶</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r>
                      <a:rPr lang="fr-FR" b="0" i="1" smtClean="0">
                        <a:effectLst>
                          <a:outerShdw blurRad="38100" dist="38100" dir="2700000" algn="tl">
                            <a:srgbClr val="000000">
                              <a:alpha val="43137"/>
                            </a:srgbClr>
                          </a:outerShdw>
                        </a:effectLst>
                        <a:latin typeface="Cambria Math" panose="02040503050406030204" pitchFamily="18" charset="0"/>
                      </a:rPr>
                      <m:t>=(</m:t>
                    </m:r>
                    <m:f>
                      <m:fPr>
                        <m:ctrlPr>
                          <a:rPr lang="fr-FR" b="0" i="1" smtClean="0">
                            <a:effectLst>
                              <a:outerShdw blurRad="38100" dist="38100" dir="2700000" algn="tl">
                                <a:srgbClr val="000000">
                                  <a:alpha val="43137"/>
                                </a:srgbClr>
                              </a:outerShdw>
                            </a:effectLst>
                            <a:latin typeface="Cambria Math" panose="02040503050406030204" pitchFamily="18" charset="0"/>
                          </a:rPr>
                        </m:ctrlPr>
                      </m:fPr>
                      <m:num>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i="1" dirty="0">
                                <a:effectLst>
                                  <a:outerShdw blurRad="38100" dist="38100" dir="2700000" algn="tl">
                                    <a:srgbClr val="000000">
                                      <a:alpha val="43137"/>
                                    </a:srgbClr>
                                  </a:outerShdw>
                                </a:effectLst>
                                <a:latin typeface="Cambria Math" panose="02040503050406030204" pitchFamily="18" charset="0"/>
                              </a:rPr>
                              <m:t>1</m:t>
                            </m:r>
                          </m:sub>
                        </m:sSub>
                        <m:r>
                          <a:rPr lang="fr-FR" b="0" i="1" dirty="0" smtClean="0">
                            <a:effectLst>
                              <a:outerShdw blurRad="38100" dist="38100" dir="2700000" algn="tl">
                                <a:srgbClr val="000000">
                                  <a:alpha val="43137"/>
                                </a:srgbClr>
                              </a:outerShdw>
                            </a:effectLst>
                            <a:latin typeface="Cambria Math" panose="02040503050406030204" pitchFamily="18" charset="0"/>
                          </a:rPr>
                          <m:t>+</m:t>
                        </m:r>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b="0" i="1" dirty="0" smtClean="0">
                                <a:effectLst>
                                  <a:outerShdw blurRad="38100" dist="38100" dir="2700000" algn="tl">
                                    <a:srgbClr val="000000">
                                      <a:alpha val="43137"/>
                                    </a:srgbClr>
                                  </a:outerShdw>
                                </a:effectLst>
                                <a:latin typeface="Cambria Math" panose="02040503050406030204" pitchFamily="18" charset="0"/>
                              </a:rPr>
                              <m:t>2</m:t>
                            </m:r>
                          </m:sub>
                        </m:sSub>
                      </m:num>
                      <m:den>
                        <m:r>
                          <a:rPr lang="fr-FR" b="0" i="1" smtClean="0">
                            <a:effectLst>
                              <a:outerShdw blurRad="38100" dist="38100" dir="2700000" algn="tl">
                                <a:srgbClr val="000000">
                                  <a:alpha val="43137"/>
                                </a:srgbClr>
                              </a:outerShdw>
                            </a:effectLst>
                            <a:latin typeface="Cambria Math" panose="02040503050406030204" pitchFamily="18" charset="0"/>
                          </a:rPr>
                          <m:t>2</m:t>
                        </m:r>
                      </m:den>
                    </m:f>
                    <m:r>
                      <a:rPr lang="fr-FR" b="0" i="1" smtClean="0">
                        <a:effectLst>
                          <a:outerShdw blurRad="38100" dist="38100" dir="2700000" algn="tl">
                            <a:srgbClr val="000000">
                              <a:alpha val="43137"/>
                            </a:srgbClr>
                          </a:outerShdw>
                        </a:effectLst>
                        <a:latin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rPr>
                          <m:t>𝐶</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r>
                      <a:rPr lang="fr-FR" i="1">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b="0" i="1" dirty="0" smtClean="0">
                                <a:effectLst>
                                  <a:outerShdw blurRad="38100" dist="38100" dir="2700000" algn="tl">
                                    <a:srgbClr val="000000">
                                      <a:alpha val="43137"/>
                                    </a:srgbClr>
                                  </a:outerShdw>
                                </a:effectLst>
                                <a:latin typeface="Cambria Math" panose="02040503050406030204" pitchFamily="18" charset="0"/>
                              </a:rPr>
                              <m:t>2</m:t>
                            </m:r>
                          </m:sub>
                        </m:sSub>
                        <m:r>
                          <a:rPr lang="fr-FR" b="0" i="1" dirty="0" smtClean="0">
                            <a:effectLst>
                              <a:outerShdw blurRad="38100" dist="38100" dir="2700000" algn="tl">
                                <a:srgbClr val="000000">
                                  <a:alpha val="43137"/>
                                </a:srgbClr>
                              </a:outerShdw>
                            </a:effectLst>
                            <a:latin typeface="Cambria Math" panose="02040503050406030204" pitchFamily="18" charset="0"/>
                          </a:rPr>
                          <m:t>+</m:t>
                        </m:r>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b="0" i="1" dirty="0" smtClean="0">
                                <a:effectLst>
                                  <a:outerShdw blurRad="38100" dist="38100" dir="2700000" algn="tl">
                                    <a:srgbClr val="000000">
                                      <a:alpha val="43137"/>
                                    </a:srgbClr>
                                  </a:outerShdw>
                                </a:effectLst>
                                <a:latin typeface="Cambria Math" panose="02040503050406030204" pitchFamily="18" charset="0"/>
                              </a:rPr>
                              <m:t>3</m:t>
                            </m:r>
                          </m:sub>
                        </m:sSub>
                      </m:num>
                      <m:den>
                        <m:r>
                          <a:rPr lang="fr-FR" i="1">
                            <a:effectLst>
                              <a:outerShdw blurRad="38100" dist="38100" dir="2700000" algn="tl">
                                <a:srgbClr val="000000">
                                  <a:alpha val="43137"/>
                                </a:srgbClr>
                              </a:outerShdw>
                            </a:effectLst>
                            <a:latin typeface="Cambria Math" panose="02040503050406030204" pitchFamily="18" charset="0"/>
                          </a:rPr>
                          <m:t>2</m:t>
                        </m:r>
                      </m:den>
                    </m:f>
                    <m:r>
                      <a:rPr lang="fr-FR" i="1">
                        <a:effectLst>
                          <a:outerShdw blurRad="38100" dist="38100" dir="2700000" algn="tl">
                            <a:srgbClr val="000000">
                              <a:alpha val="43137"/>
                            </a:srgbClr>
                          </a:outerShdw>
                        </a:effectLst>
                        <a:latin typeface="Cambria Math" panose="02040503050406030204" pitchFamily="18" charset="0"/>
                      </a:rPr>
                      <m:t>),</m:t>
                    </m:r>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𝐶</m:t>
                        </m:r>
                      </m:e>
                      <m:sub>
                        <m:r>
                          <a:rPr lang="fr-FR" b="0" i="1" smtClean="0">
                            <a:effectLst>
                              <a:outerShdw blurRad="38100" dist="38100" dir="2700000" algn="tl">
                                <a:srgbClr val="000000">
                                  <a:alpha val="43137"/>
                                </a:srgbClr>
                              </a:outerShdw>
                            </a:effectLst>
                            <a:latin typeface="Cambria Math" panose="02040503050406030204" pitchFamily="18" charset="0"/>
                          </a:rPr>
                          <m:t>3</m:t>
                        </m:r>
                      </m:sub>
                    </m:sSub>
                    <m:r>
                      <a:rPr lang="fr-FR" i="1">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i="1" dirty="0">
                                <a:effectLst>
                                  <a:outerShdw blurRad="38100" dist="38100" dir="2700000" algn="tl">
                                    <a:srgbClr val="000000">
                                      <a:alpha val="43137"/>
                                    </a:srgbClr>
                                  </a:outerShdw>
                                </a:effectLst>
                                <a:latin typeface="Cambria Math" panose="02040503050406030204" pitchFamily="18" charset="0"/>
                              </a:rPr>
                              <m:t>1</m:t>
                            </m:r>
                          </m:sub>
                        </m:sSub>
                        <m:r>
                          <a:rPr lang="fr-FR" b="0" i="1" dirty="0" smtClean="0">
                            <a:effectLst>
                              <a:outerShdw blurRad="38100" dist="38100" dir="2700000" algn="tl">
                                <a:srgbClr val="000000">
                                  <a:alpha val="43137"/>
                                </a:srgbClr>
                              </a:outerShdw>
                            </a:effectLst>
                            <a:latin typeface="Cambria Math" panose="02040503050406030204" pitchFamily="18" charset="0"/>
                          </a:rPr>
                          <m:t>+</m:t>
                        </m:r>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b="0" i="1" dirty="0" smtClean="0">
                                <a:effectLst>
                                  <a:outerShdw blurRad="38100" dist="38100" dir="2700000" algn="tl">
                                    <a:srgbClr val="000000">
                                      <a:alpha val="43137"/>
                                    </a:srgbClr>
                                  </a:outerShdw>
                                </a:effectLst>
                                <a:latin typeface="Cambria Math" panose="02040503050406030204" pitchFamily="18" charset="0"/>
                              </a:rPr>
                              <m:t>3</m:t>
                            </m:r>
                          </m:sub>
                        </m:sSub>
                      </m:num>
                      <m:den>
                        <m:r>
                          <a:rPr lang="fr-FR" i="1">
                            <a:effectLst>
                              <a:outerShdw blurRad="38100" dist="38100" dir="2700000" algn="tl">
                                <a:srgbClr val="000000">
                                  <a:alpha val="43137"/>
                                </a:srgbClr>
                              </a:outerShdw>
                            </a:effectLst>
                            <a:latin typeface="Cambria Math" panose="02040503050406030204" pitchFamily="18" charset="0"/>
                          </a:rPr>
                          <m:t>2</m:t>
                        </m:r>
                      </m:den>
                    </m:f>
                    <m:r>
                      <a:rPr lang="fr-FR" i="1">
                        <a:effectLst>
                          <a:outerShdw blurRad="38100" dist="38100" dir="2700000" algn="tl">
                            <a:srgbClr val="000000">
                              <a:alpha val="43137"/>
                            </a:srgbClr>
                          </a:outerShdw>
                        </a:effectLst>
                        <a:latin typeface="Cambria Math" panose="02040503050406030204" pitchFamily="18" charset="0"/>
                      </a:rPr>
                      <m:t>)</m:t>
                    </m:r>
                  </m:oMath>
                </a14:m>
                <a:r>
                  <a:rPr lang="fr-FR" dirty="0" smtClean="0">
                    <a:effectLst>
                      <a:outerShdw blurRad="38100" dist="38100" dir="2700000" algn="tl">
                        <a:srgbClr val="000000">
                          <a:alpha val="43137"/>
                        </a:srgbClr>
                      </a:outerShdw>
                    </a:effectLst>
                  </a:rPr>
                  <a:t>. Les rayons de ces cercles sont donnés respectivement par:  </a:t>
                </a:r>
              </a:p>
              <a:p>
                <a:pPr algn="just"/>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𝑅</m:t>
                        </m:r>
                      </m:e>
                      <m:sub>
                        <m:r>
                          <a:rPr lang="fr-FR" i="1">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i="1" dirty="0">
                                <a:effectLst>
                                  <a:outerShdw blurRad="38100" dist="38100" dir="2700000" algn="tl">
                                    <a:srgbClr val="000000">
                                      <a:alpha val="43137"/>
                                    </a:srgbClr>
                                  </a:outerShdw>
                                </a:effectLst>
                                <a:latin typeface="Cambria Math" panose="02040503050406030204" pitchFamily="18" charset="0"/>
                              </a:rPr>
                              <m:t>1</m:t>
                            </m:r>
                          </m:sub>
                        </m:sSub>
                        <m:r>
                          <a:rPr lang="fr-FR" i="1" dirty="0">
                            <a:effectLst>
                              <a:outerShdw blurRad="38100" dist="38100" dir="2700000" algn="tl">
                                <a:srgbClr val="000000">
                                  <a:alpha val="43137"/>
                                </a:srgbClr>
                              </a:outerShdw>
                            </a:effectLst>
                            <a:latin typeface="Cambria Math" panose="02040503050406030204" pitchFamily="18" charset="0"/>
                          </a:rPr>
                          <m:t>−</m:t>
                        </m:r>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i="1" dirty="0">
                                <a:effectLst>
                                  <a:outerShdw blurRad="38100" dist="38100" dir="2700000" algn="tl">
                                    <a:srgbClr val="000000">
                                      <a:alpha val="43137"/>
                                    </a:srgbClr>
                                  </a:outerShdw>
                                </a:effectLst>
                                <a:latin typeface="Cambria Math" panose="02040503050406030204" pitchFamily="18" charset="0"/>
                              </a:rPr>
                              <m:t>2</m:t>
                            </m:r>
                          </m:sub>
                        </m:sSub>
                      </m:num>
                      <m:den>
                        <m:r>
                          <a:rPr lang="fr-FR" i="1">
                            <a:effectLst>
                              <a:outerShdw blurRad="38100" dist="38100" dir="2700000" algn="tl">
                                <a:srgbClr val="000000">
                                  <a:alpha val="43137"/>
                                </a:srgbClr>
                              </a:outerShdw>
                            </a:effectLst>
                            <a:latin typeface="Cambria Math" panose="02040503050406030204" pitchFamily="18" charset="0"/>
                          </a:rPr>
                          <m:t>2</m:t>
                        </m:r>
                      </m:den>
                    </m:f>
                    <m:r>
                      <a:rPr lang="fr-FR" i="1">
                        <a:effectLst>
                          <a:outerShdw blurRad="38100" dist="38100" dir="2700000" algn="tl">
                            <a:srgbClr val="000000">
                              <a:alpha val="43137"/>
                            </a:srgbClr>
                          </a:outerShdw>
                        </a:effectLst>
                        <a:latin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 </m:t>
                        </m:r>
                        <m:r>
                          <a:rPr lang="fr-FR" b="0" i="1" smtClean="0">
                            <a:effectLst>
                              <a:outerShdw blurRad="38100" dist="38100" dir="2700000" algn="tl">
                                <a:srgbClr val="000000">
                                  <a:alpha val="43137"/>
                                </a:srgbClr>
                              </a:outerShdw>
                            </a:effectLst>
                            <a:latin typeface="Cambria Math" panose="02040503050406030204" pitchFamily="18" charset="0"/>
                          </a:rPr>
                          <m:t> </m:t>
                        </m:r>
                        <m:r>
                          <a:rPr lang="fr-FR" b="0" i="1" smtClean="0">
                            <a:effectLst>
                              <a:outerShdw blurRad="38100" dist="38100" dir="2700000" algn="tl">
                                <a:srgbClr val="000000">
                                  <a:alpha val="43137"/>
                                </a:srgbClr>
                              </a:outerShdw>
                            </a:effectLst>
                            <a:latin typeface="Cambria Math" panose="02040503050406030204" pitchFamily="18" charset="0"/>
                          </a:rPr>
                          <m:t>𝑅</m:t>
                        </m:r>
                      </m:e>
                      <m:sub>
                        <m:r>
                          <a:rPr lang="fr-FR" i="1">
                            <a:effectLst>
                              <a:outerShdw blurRad="38100" dist="38100" dir="2700000" algn="tl">
                                <a:srgbClr val="000000">
                                  <a:alpha val="43137"/>
                                </a:srgbClr>
                              </a:outerShdw>
                            </a:effectLst>
                            <a:latin typeface="Cambria Math" panose="02040503050406030204" pitchFamily="18" charset="0"/>
                          </a:rPr>
                          <m:t>2</m:t>
                        </m:r>
                      </m:sub>
                    </m:sSub>
                    <m:r>
                      <a:rPr lang="fr-FR" i="1">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i="1" dirty="0">
                                <a:effectLst>
                                  <a:outerShdw blurRad="38100" dist="38100" dir="2700000" algn="tl">
                                    <a:srgbClr val="000000">
                                      <a:alpha val="43137"/>
                                    </a:srgbClr>
                                  </a:outerShdw>
                                </a:effectLst>
                                <a:latin typeface="Cambria Math" panose="02040503050406030204" pitchFamily="18" charset="0"/>
                              </a:rPr>
                              <m:t>2</m:t>
                            </m:r>
                          </m:sub>
                        </m:sSub>
                        <m:r>
                          <a:rPr lang="fr-FR" i="1" dirty="0">
                            <a:effectLst>
                              <a:outerShdw blurRad="38100" dist="38100" dir="2700000" algn="tl">
                                <a:srgbClr val="000000">
                                  <a:alpha val="43137"/>
                                </a:srgbClr>
                              </a:outerShdw>
                            </a:effectLst>
                            <a:latin typeface="Cambria Math" panose="02040503050406030204" pitchFamily="18" charset="0"/>
                          </a:rPr>
                          <m:t>−</m:t>
                        </m:r>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i="1" dirty="0">
                                <a:effectLst>
                                  <a:outerShdw blurRad="38100" dist="38100" dir="2700000" algn="tl">
                                    <a:srgbClr val="000000">
                                      <a:alpha val="43137"/>
                                    </a:srgbClr>
                                  </a:outerShdw>
                                </a:effectLst>
                                <a:latin typeface="Cambria Math" panose="02040503050406030204" pitchFamily="18" charset="0"/>
                              </a:rPr>
                              <m:t>3</m:t>
                            </m:r>
                          </m:sub>
                        </m:sSub>
                      </m:num>
                      <m:den>
                        <m:r>
                          <a:rPr lang="fr-FR" i="1">
                            <a:effectLst>
                              <a:outerShdw blurRad="38100" dist="38100" dir="2700000" algn="tl">
                                <a:srgbClr val="000000">
                                  <a:alpha val="43137"/>
                                </a:srgbClr>
                              </a:outerShdw>
                            </a:effectLst>
                            <a:latin typeface="Cambria Math" panose="02040503050406030204" pitchFamily="18" charset="0"/>
                          </a:rPr>
                          <m:t>2</m:t>
                        </m:r>
                      </m:den>
                    </m:f>
                    <m:r>
                      <a:rPr lang="fr-FR" i="1">
                        <a:effectLst>
                          <a:outerShdw blurRad="38100" dist="38100" dir="2700000" algn="tl">
                            <a:srgbClr val="000000">
                              <a:alpha val="43137"/>
                            </a:srgbClr>
                          </a:outerShdw>
                        </a:effectLst>
                        <a:latin typeface="Cambria Math" panose="02040503050406030204" pitchFamily="18" charset="0"/>
                      </a:rPr>
                      <m:t>),</m:t>
                    </m:r>
                  </m:oMath>
                </a14:m>
                <a:r>
                  <a:rPr lang="fr-FR" dirty="0">
                    <a:effectLst>
                      <a:outerShdw blurRad="38100" dist="38100" dir="2700000" algn="tl">
                        <a:srgbClr val="000000">
                          <a:alpha val="43137"/>
                        </a:srgbClr>
                      </a:outerShdw>
                    </a:effectLst>
                  </a:rPr>
                  <a: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 </m:t>
                        </m:r>
                        <m:r>
                          <a:rPr lang="fr-FR" b="0" i="1" smtClean="0">
                            <a:effectLst>
                              <a:outerShdw blurRad="38100" dist="38100" dir="2700000" algn="tl">
                                <a:srgbClr val="000000">
                                  <a:alpha val="43137"/>
                                </a:srgbClr>
                              </a:outerShdw>
                            </a:effectLst>
                            <a:latin typeface="Cambria Math" panose="02040503050406030204" pitchFamily="18" charset="0"/>
                          </a:rPr>
                          <m:t>𝑅</m:t>
                        </m:r>
                      </m:e>
                      <m:sub>
                        <m:r>
                          <a:rPr lang="fr-FR" i="1">
                            <a:effectLst>
                              <a:outerShdw blurRad="38100" dist="38100" dir="2700000" algn="tl">
                                <a:srgbClr val="000000">
                                  <a:alpha val="43137"/>
                                </a:srgbClr>
                              </a:outerShdw>
                            </a:effectLst>
                            <a:latin typeface="Cambria Math" panose="02040503050406030204" pitchFamily="18" charset="0"/>
                          </a:rPr>
                          <m:t>3</m:t>
                        </m:r>
                      </m:sub>
                    </m:sSub>
                    <m:r>
                      <a:rPr lang="fr-FR" i="1">
                        <a:effectLst>
                          <a:outerShdw blurRad="38100" dist="38100" dir="2700000" algn="tl">
                            <a:srgbClr val="000000">
                              <a:alpha val="43137"/>
                            </a:srgbClr>
                          </a:outerShdw>
                        </a:effectLst>
                        <a:latin typeface="Cambria Math" panose="02040503050406030204" pitchFamily="18" charset="0"/>
                      </a:rPr>
                      <m:t>=</m:t>
                    </m:r>
                    <m:d>
                      <m:dPr>
                        <m:ctrlPr>
                          <a:rPr lang="fr-FR" i="1">
                            <a:effectLst>
                              <a:outerShdw blurRad="38100" dist="38100" dir="2700000" algn="tl">
                                <a:srgbClr val="000000">
                                  <a:alpha val="43137"/>
                                </a:srgbClr>
                              </a:outerShdw>
                            </a:effectLst>
                            <a:latin typeface="Cambria Math" panose="02040503050406030204" pitchFamily="18" charset="0"/>
                          </a:rPr>
                        </m:ctrlPr>
                      </m:dPr>
                      <m:e>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i="1" dirty="0">
                                    <a:effectLst>
                                      <a:outerShdw blurRad="38100" dist="38100" dir="2700000" algn="tl">
                                        <a:srgbClr val="000000">
                                          <a:alpha val="43137"/>
                                        </a:srgbClr>
                                      </a:outerShdw>
                                    </a:effectLst>
                                    <a:latin typeface="Cambria Math" panose="02040503050406030204" pitchFamily="18" charset="0"/>
                                  </a:rPr>
                                  <m:t>1</m:t>
                                </m:r>
                              </m:sub>
                            </m:sSub>
                            <m:r>
                              <a:rPr lang="fr-FR" i="1" dirty="0">
                                <a:effectLst>
                                  <a:outerShdw blurRad="38100" dist="38100" dir="2700000" algn="tl">
                                    <a:srgbClr val="000000">
                                      <a:alpha val="43137"/>
                                    </a:srgbClr>
                                  </a:outerShdw>
                                </a:effectLst>
                                <a:latin typeface="Cambria Math" panose="02040503050406030204" pitchFamily="18" charset="0"/>
                              </a:rPr>
                              <m:t>−</m:t>
                            </m:r>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i="1" dirty="0">
                                    <a:effectLst>
                                      <a:outerShdw blurRad="38100" dist="38100" dir="2700000" algn="tl">
                                        <a:srgbClr val="000000">
                                          <a:alpha val="43137"/>
                                        </a:srgbClr>
                                      </a:outerShdw>
                                    </a:effectLst>
                                    <a:latin typeface="Cambria Math" panose="02040503050406030204" pitchFamily="18" charset="0"/>
                                  </a:rPr>
                                  <m:t>3</m:t>
                                </m:r>
                              </m:sub>
                            </m:sSub>
                          </m:num>
                          <m:den>
                            <m:r>
                              <a:rPr lang="fr-FR" i="1">
                                <a:effectLst>
                                  <a:outerShdw blurRad="38100" dist="38100" dir="2700000" algn="tl">
                                    <a:srgbClr val="000000">
                                      <a:alpha val="43137"/>
                                    </a:srgbClr>
                                  </a:outerShdw>
                                </a:effectLst>
                                <a:latin typeface="Cambria Math" panose="02040503050406030204" pitchFamily="18" charset="0"/>
                              </a:rPr>
                              <m:t>2</m:t>
                            </m:r>
                          </m:den>
                        </m:f>
                      </m:e>
                    </m:d>
                  </m:oMath>
                </a14:m>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mc:Choice>
        <mc:Fallback xmlns="">
          <p:sp>
            <p:nvSpPr>
              <p:cNvPr id="5" name="ZoneTexte 4"/>
              <p:cNvSpPr txBox="1">
                <a:spLocks noRot="1" noChangeAspect="1" noMove="1" noResize="1" noEditPoints="1" noAdjustHandles="1" noChangeArrowheads="1" noChangeShapeType="1" noTextEdit="1"/>
              </p:cNvSpPr>
              <p:nvPr/>
            </p:nvSpPr>
            <p:spPr>
              <a:xfrm>
                <a:off x="1191479" y="1676774"/>
                <a:ext cx="10192125" cy="1258871"/>
              </a:xfrm>
              <a:prstGeom prst="rect">
                <a:avLst/>
              </a:prstGeom>
              <a:blipFill>
                <a:blip r:embed="rId3"/>
                <a:stretch>
                  <a:fillRect l="-538" b="-386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191479" y="3241919"/>
                <a:ext cx="5369776" cy="1398332"/>
              </a:xfrm>
              <a:prstGeom prst="rect">
                <a:avLst/>
              </a:prstGeom>
            </p:spPr>
            <p:txBody>
              <a:bodyPr wrap="square">
                <a:spAutoFit/>
              </a:bodyPr>
              <a:lstStyle/>
              <a:p>
                <a:pPr algn="just"/>
                <a:r>
                  <a:rPr lang="fr-FR" dirty="0" smtClean="0">
                    <a:effectLst>
                      <a:outerShdw blurRad="38100" dist="38100" dir="2700000" algn="tl">
                        <a:srgbClr val="000000">
                          <a:alpha val="43137"/>
                        </a:srgbClr>
                      </a:outerShdw>
                    </a:effectLst>
                  </a:rPr>
                  <a:t>Comme auparavant vu avec les contraintes, dans un état plan de déformation, </a:t>
                </a:r>
                <a:r>
                  <a:rPr lang="fr-FR" dirty="0">
                    <a:effectLst>
                      <a:outerShdw blurRad="38100" dist="38100" dir="2700000" algn="tl">
                        <a:srgbClr val="000000">
                          <a:alpha val="43137"/>
                        </a:srgbClr>
                      </a:outerShdw>
                    </a:effectLst>
                  </a:rPr>
                  <a:t>les déformation forment dans un repère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oMath>
                </a14:m>
                <a:r>
                  <a:rPr lang="fr-FR" dirty="0">
                    <a:effectLst>
                      <a:outerShdw blurRad="38100" dist="38100" dir="2700000" algn="tl">
                        <a:srgbClr val="000000">
                          <a:alpha val="43137"/>
                        </a:srgbClr>
                      </a:outerShdw>
                    </a:effectLst>
                  </a:rPr>
                  <a:t> , </a:t>
                </a:r>
                <a14:m>
                  <m:oMath xmlns:m="http://schemas.openxmlformats.org/officeDocument/2006/math">
                    <m:f>
                      <m:fPr>
                        <m:ctrlPr>
                          <a:rPr lang="fr-FR" i="1">
                            <a:effectLst>
                              <a:outerShdw blurRad="38100" dist="38100" dir="2700000" algn="tl">
                                <a:srgbClr val="000000">
                                  <a:alpha val="43137"/>
                                </a:srgbClr>
                              </a:outerShdw>
                            </a:effectLst>
                            <a:latin typeface="Cambria Math" panose="02040503050406030204" pitchFamily="18" charset="0"/>
                          </a:rPr>
                        </m:ctrlPr>
                      </m:fPr>
                      <m:num>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γ</m:t>
                        </m:r>
                      </m:num>
                      <m:den>
                        <m:r>
                          <a:rPr lang="fr-FR" i="1">
                            <a:effectLst>
                              <a:outerShdw blurRad="38100" dist="38100" dir="2700000" algn="tl">
                                <a:srgbClr val="000000">
                                  <a:alpha val="43137"/>
                                </a:srgbClr>
                              </a:outerShdw>
                            </a:effectLst>
                            <a:latin typeface="Cambria Math" panose="02040503050406030204" pitchFamily="18" charset="0"/>
                          </a:rPr>
                          <m:t>2</m:t>
                        </m:r>
                      </m:den>
                    </m:f>
                  </m:oMath>
                </a14:m>
                <a:r>
                  <a:rPr lang="fr-FR" dirty="0">
                    <a:effectLst>
                      <a:outerShdw blurRad="38100" dist="38100" dir="2700000" algn="tl">
                        <a:srgbClr val="000000">
                          <a:alpha val="43137"/>
                        </a:srgbClr>
                      </a:outerShdw>
                    </a:effectLst>
                  </a:rPr>
                  <a:t>) </a:t>
                </a:r>
                <a:r>
                  <a:rPr lang="fr-FR" dirty="0" smtClean="0">
                    <a:effectLst>
                      <a:outerShdw blurRad="38100" dist="38100" dir="2700000" algn="tl">
                        <a:srgbClr val="000000">
                          <a:alpha val="43137"/>
                        </a:srgbClr>
                      </a:outerShdw>
                    </a:effectLst>
                  </a:rPr>
                  <a:t>un cercle </a:t>
                </a:r>
                <a:r>
                  <a:rPr lang="fr-FR" dirty="0">
                    <a:effectLst>
                      <a:outerShdw blurRad="38100" dist="38100" dir="2700000" algn="tl">
                        <a:srgbClr val="000000">
                          <a:alpha val="43137"/>
                        </a:srgbClr>
                      </a:outerShdw>
                    </a:effectLst>
                  </a:rPr>
                  <a:t>de </a:t>
                </a:r>
                <a:r>
                  <a:rPr lang="fr-FR" dirty="0" smtClean="0">
                    <a:effectLst>
                      <a:outerShdw blurRad="38100" dist="38100" dir="2700000" algn="tl">
                        <a:srgbClr val="000000">
                          <a:alpha val="43137"/>
                        </a:srgbClr>
                      </a:outerShdw>
                    </a:effectLst>
                  </a:rPr>
                  <a:t>centre  </a:t>
                </a:r>
                <a14:m>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𝐶</m:t>
                    </m:r>
                    <m:r>
                      <a:rPr lang="fr-FR" i="1">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i="1" dirty="0">
                                <a:effectLst>
                                  <a:outerShdw blurRad="38100" dist="38100" dir="2700000" algn="tl">
                                    <a:srgbClr val="000000">
                                      <a:alpha val="43137"/>
                                    </a:srgbClr>
                                  </a:outerShdw>
                                </a:effectLst>
                                <a:latin typeface="Cambria Math" panose="02040503050406030204" pitchFamily="18" charset="0"/>
                              </a:rPr>
                              <m:t>1</m:t>
                            </m:r>
                          </m:sub>
                        </m:sSub>
                        <m:r>
                          <a:rPr lang="fr-FR" i="1" dirty="0">
                            <a:effectLst>
                              <a:outerShdw blurRad="38100" dist="38100" dir="2700000" algn="tl">
                                <a:srgbClr val="000000">
                                  <a:alpha val="43137"/>
                                </a:srgbClr>
                              </a:outerShdw>
                            </a:effectLst>
                            <a:latin typeface="Cambria Math" panose="02040503050406030204" pitchFamily="18" charset="0"/>
                          </a:rPr>
                          <m:t>+</m:t>
                        </m:r>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i="1" dirty="0">
                                <a:effectLst>
                                  <a:outerShdw blurRad="38100" dist="38100" dir="2700000" algn="tl">
                                    <a:srgbClr val="000000">
                                      <a:alpha val="43137"/>
                                    </a:srgbClr>
                                  </a:outerShdw>
                                </a:effectLst>
                                <a:latin typeface="Cambria Math" panose="02040503050406030204" pitchFamily="18" charset="0"/>
                              </a:rPr>
                              <m:t>2</m:t>
                            </m:r>
                          </m:sub>
                        </m:sSub>
                      </m:num>
                      <m:den>
                        <m:r>
                          <a:rPr lang="fr-FR" i="1">
                            <a:effectLst>
                              <a:outerShdw blurRad="38100" dist="38100" dir="2700000" algn="tl">
                                <a:srgbClr val="000000">
                                  <a:alpha val="43137"/>
                                </a:srgbClr>
                              </a:outerShdw>
                            </a:effectLst>
                            <a:latin typeface="Cambria Math" panose="02040503050406030204" pitchFamily="18" charset="0"/>
                          </a:rPr>
                          <m:t>2</m:t>
                        </m:r>
                      </m:den>
                    </m:f>
                    <m:r>
                      <a:rPr lang="fr-FR" i="1" smtClean="0">
                        <a:effectLst>
                          <a:outerShdw blurRad="38100" dist="38100" dir="2700000" algn="tl">
                            <a:srgbClr val="000000">
                              <a:alpha val="43137"/>
                            </a:srgbClr>
                          </a:outerShdw>
                        </a:effectLst>
                        <a:latin typeface="Cambria Math" panose="02040503050406030204" pitchFamily="18" charset="0"/>
                      </a:rPr>
                      <m:t>)</m:t>
                    </m:r>
                  </m:oMath>
                </a14:m>
                <a:r>
                  <a:rPr lang="fr-FR" dirty="0" smtClean="0">
                    <a:effectLst>
                      <a:outerShdw blurRad="38100" dist="38100" dir="2700000" algn="tl">
                        <a:srgbClr val="000000">
                          <a:alpha val="43137"/>
                        </a:srgbClr>
                      </a:outerShdw>
                    </a:effectLst>
                  </a:rPr>
                  <a:t> et d’un rayon de</a:t>
                </a:r>
                <a14:m>
                  <m:oMath xmlns:m="http://schemas.openxmlformats.org/officeDocument/2006/math">
                    <m:r>
                      <a:rPr lang="fr-FR" b="0" i="0" smtClean="0">
                        <a:effectLst>
                          <a:outerShdw blurRad="38100" dist="38100" dir="2700000" algn="tl">
                            <a:srgbClr val="000000">
                              <a:alpha val="43137"/>
                            </a:srgbClr>
                          </a:outerShdw>
                        </a:effectLst>
                        <a:latin typeface="Cambria Math" panose="02040503050406030204" pitchFamily="18" charset="0"/>
                      </a:rPr>
                      <m:t> </m:t>
                    </m:r>
                    <m:r>
                      <a:rPr lang="fr-FR" b="0" i="1" smtClean="0">
                        <a:effectLst>
                          <a:outerShdw blurRad="38100" dist="38100" dir="2700000" algn="tl">
                            <a:srgbClr val="000000">
                              <a:alpha val="43137"/>
                            </a:srgbClr>
                          </a:outerShdw>
                        </a:effectLst>
                        <a:latin typeface="Cambria Math" panose="02040503050406030204" pitchFamily="18" charset="0"/>
                      </a:rPr>
                      <m:t>𝑅</m:t>
                    </m:r>
                    <m:r>
                      <a:rPr lang="fr-FR" i="1">
                        <a:effectLst>
                          <a:outerShdw blurRad="38100" dist="38100" dir="2700000" algn="tl">
                            <a:srgbClr val="000000">
                              <a:alpha val="43137"/>
                            </a:srgbClr>
                          </a:outerShdw>
                        </a:effectLst>
                        <a:latin typeface="Cambria Math" panose="02040503050406030204" pitchFamily="18" charset="0"/>
                      </a:rPr>
                      <m:t>=(</m:t>
                    </m:r>
                    <m:f>
                      <m:fPr>
                        <m:ctrlPr>
                          <a:rPr lang="fr-FR" i="1">
                            <a:effectLst>
                              <a:outerShdw blurRad="38100" dist="38100" dir="2700000" algn="tl">
                                <a:srgbClr val="000000">
                                  <a:alpha val="43137"/>
                                </a:srgbClr>
                              </a:outerShdw>
                            </a:effectLst>
                            <a:latin typeface="Cambria Math" panose="02040503050406030204" pitchFamily="18" charset="0"/>
                          </a:rPr>
                        </m:ctrlPr>
                      </m:fPr>
                      <m:num>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i="1" dirty="0">
                                <a:effectLst>
                                  <a:outerShdw blurRad="38100" dist="38100" dir="2700000" algn="tl">
                                    <a:srgbClr val="000000">
                                      <a:alpha val="43137"/>
                                    </a:srgbClr>
                                  </a:outerShdw>
                                </a:effectLst>
                                <a:latin typeface="Cambria Math" panose="02040503050406030204" pitchFamily="18" charset="0"/>
                              </a:rPr>
                              <m:t>1</m:t>
                            </m:r>
                          </m:sub>
                        </m:sSub>
                        <m:r>
                          <a:rPr lang="fr-FR" i="1" dirty="0">
                            <a:effectLst>
                              <a:outerShdw blurRad="38100" dist="38100" dir="2700000" algn="tl">
                                <a:srgbClr val="000000">
                                  <a:alpha val="43137"/>
                                </a:srgbClr>
                              </a:outerShdw>
                            </a:effectLst>
                            <a:latin typeface="Cambria Math" panose="02040503050406030204" pitchFamily="18" charset="0"/>
                          </a:rPr>
                          <m:t>−</m:t>
                        </m:r>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𝜀</m:t>
                            </m:r>
                          </m:e>
                          <m:sub>
                            <m:r>
                              <a:rPr lang="fr-FR" i="1" dirty="0">
                                <a:effectLst>
                                  <a:outerShdw blurRad="38100" dist="38100" dir="2700000" algn="tl">
                                    <a:srgbClr val="000000">
                                      <a:alpha val="43137"/>
                                    </a:srgbClr>
                                  </a:outerShdw>
                                </a:effectLst>
                                <a:latin typeface="Cambria Math" panose="02040503050406030204" pitchFamily="18" charset="0"/>
                              </a:rPr>
                              <m:t>2</m:t>
                            </m:r>
                          </m:sub>
                        </m:sSub>
                      </m:num>
                      <m:den>
                        <m:r>
                          <a:rPr lang="fr-FR" i="1">
                            <a:effectLst>
                              <a:outerShdw blurRad="38100" dist="38100" dir="2700000" algn="tl">
                                <a:srgbClr val="000000">
                                  <a:alpha val="43137"/>
                                </a:srgbClr>
                              </a:outerShdw>
                            </a:effectLst>
                            <a:latin typeface="Cambria Math" panose="02040503050406030204" pitchFamily="18" charset="0"/>
                          </a:rPr>
                          <m:t>2</m:t>
                        </m:r>
                      </m:den>
                    </m:f>
                    <m:r>
                      <a:rPr lang="fr-FR" i="1">
                        <a:effectLst>
                          <a:outerShdw blurRad="38100" dist="38100" dir="2700000" algn="tl">
                            <a:srgbClr val="000000">
                              <a:alpha val="43137"/>
                            </a:srgbClr>
                          </a:outerShdw>
                        </a:effectLst>
                        <a:latin typeface="Cambria Math" panose="02040503050406030204" pitchFamily="18" charset="0"/>
                      </a:rPr>
                      <m:t>)</m:t>
                    </m:r>
                  </m:oMath>
                </a14:m>
                <a:r>
                  <a:rPr lang="fr-FR" dirty="0">
                    <a:effectLst>
                      <a:outerShdw blurRad="38100" dist="38100" dir="2700000" algn="tl">
                        <a:srgbClr val="000000">
                          <a:alpha val="43137"/>
                        </a:srgbClr>
                      </a:outerShdw>
                    </a:effectLst>
                  </a:rPr>
                  <a:t>.</a:t>
                </a:r>
                <a:r>
                  <a:rPr lang="fr-FR" dirty="0" smtClean="0">
                    <a:effectLst>
                      <a:outerShdw blurRad="38100" dist="38100" dir="2700000" algn="tl">
                        <a:srgbClr val="000000">
                          <a:alpha val="43137"/>
                        </a:srgbClr>
                      </a:outerShdw>
                    </a:effectLst>
                  </a:rPr>
                  <a:t> </a:t>
                </a:r>
                <a:endParaRPr lang="fr-FR" dirty="0">
                  <a:effectLst>
                    <a:outerShdw blurRad="38100" dist="38100" dir="2700000" algn="tl">
                      <a:srgbClr val="000000">
                        <a:alpha val="43137"/>
                      </a:srgbClr>
                    </a:outerShdw>
                  </a:effectLst>
                </a:endParaRPr>
              </a:p>
            </p:txBody>
          </p:sp>
        </mc:Choice>
        <mc:Fallback xmlns="">
          <p:sp>
            <p:nvSpPr>
              <p:cNvPr id="6" name="Rectangle 5"/>
              <p:cNvSpPr>
                <a:spLocks noRot="1" noChangeAspect="1" noMove="1" noResize="1" noEditPoints="1" noAdjustHandles="1" noChangeArrowheads="1" noChangeShapeType="1" noTextEdit="1"/>
              </p:cNvSpPr>
              <p:nvPr/>
            </p:nvSpPr>
            <p:spPr>
              <a:xfrm>
                <a:off x="1191479" y="3241919"/>
                <a:ext cx="5369776" cy="1398332"/>
              </a:xfrm>
              <a:prstGeom prst="rect">
                <a:avLst/>
              </a:prstGeom>
              <a:blipFill>
                <a:blip r:embed="rId4"/>
                <a:stretch>
                  <a:fillRect l="-1022" t="-2620" r="-1476" b="-43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ZoneTexte 6"/>
              <p:cNvSpPr txBox="1"/>
              <p:nvPr/>
            </p:nvSpPr>
            <p:spPr>
              <a:xfrm>
                <a:off x="1191479" y="4946525"/>
                <a:ext cx="5369776" cy="923330"/>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L’angle (</a:t>
                </a:r>
                <a14:m>
                  <m:oMath xmlns:m="http://schemas.openxmlformats.org/officeDocument/2006/math">
                    <m: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oMath>
                </a14:m>
                <a:r>
                  <a:rPr lang="fr-FR" dirty="0" smtClean="0">
                    <a:effectLst>
                      <a:outerShdw blurRad="38100" dist="38100" dir="2700000" algn="tl">
                        <a:srgbClr val="000000">
                          <a:alpha val="43137"/>
                        </a:srgbClr>
                      </a:outerShdw>
                    </a:effectLst>
                  </a:rPr>
                  <a:t>) fait entre la normale de la facette et l’axe principale (</a:t>
                </a:r>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𝐸</m:t>
                        </m:r>
                      </m:e>
                      <m:sub>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oMath>
                </a14:m>
                <a:r>
                  <a:rPr lang="fr-FR" dirty="0" smtClean="0">
                    <a:effectLst>
                      <a:outerShdw blurRad="38100" dist="38100" dir="2700000" algn="tl">
                        <a:srgbClr val="000000">
                          <a:alpha val="43137"/>
                        </a:srgbClr>
                      </a:outerShdw>
                    </a:effectLst>
                  </a:rPr>
                  <a:t>) est égale a </a:t>
                </a:r>
                <a:r>
                  <a:rPr lang="fr-FR" dirty="0">
                    <a:effectLst>
                      <a:outerShdw blurRad="38100" dist="38100" dir="2700000" algn="tl">
                        <a:srgbClr val="000000">
                          <a:alpha val="43137"/>
                        </a:srgbClr>
                      </a:outerShdw>
                    </a:effectLst>
                  </a:rPr>
                  <a:t>(</a:t>
                </a:r>
                <a14:m>
                  <m:oMath xmlns:m="http://schemas.openxmlformats.org/officeDocument/2006/math">
                    <m:r>
                      <a:rPr lang="fr-FR" b="0" i="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r>
                      <a:rPr lang="fr-FR" b="0" i="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oMath>
                </a14:m>
                <a:r>
                  <a:rPr lang="fr-FR" dirty="0">
                    <a:effectLst>
                      <a:outerShdw blurRad="38100" dist="38100" dir="2700000" algn="tl">
                        <a:srgbClr val="000000">
                          <a:alpha val="43137"/>
                        </a:srgbClr>
                      </a:outerShdw>
                    </a:effectLst>
                  </a:rPr>
                  <a:t>)</a:t>
                </a:r>
                <a:r>
                  <a:rPr lang="fr-FR" dirty="0" smtClean="0">
                    <a:effectLst>
                      <a:outerShdw blurRad="38100" dist="38100" dir="2700000" algn="tl">
                        <a:srgbClr val="000000">
                          <a:alpha val="43137"/>
                        </a:srgbClr>
                      </a:outerShdw>
                    </a:effectLst>
                  </a:rPr>
                  <a:t> sur la représentation graphique de </a:t>
                </a:r>
                <a:r>
                  <a:rPr lang="fr-FR" dirty="0" err="1" smtClean="0">
                    <a:effectLst>
                      <a:outerShdw blurRad="38100" dist="38100" dir="2700000" algn="tl">
                        <a:srgbClr val="000000">
                          <a:alpha val="43137"/>
                        </a:srgbClr>
                      </a:outerShdw>
                    </a:effectLst>
                  </a:rPr>
                  <a:t>Mohr</a:t>
                </a:r>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mc:Choice>
        <mc:Fallback xmlns="">
          <p:sp>
            <p:nvSpPr>
              <p:cNvPr id="7" name="ZoneTexte 6"/>
              <p:cNvSpPr txBox="1">
                <a:spLocks noRot="1" noChangeAspect="1" noMove="1" noResize="1" noEditPoints="1" noAdjustHandles="1" noChangeArrowheads="1" noChangeShapeType="1" noTextEdit="1"/>
              </p:cNvSpPr>
              <p:nvPr/>
            </p:nvSpPr>
            <p:spPr>
              <a:xfrm>
                <a:off x="1191479" y="4946525"/>
                <a:ext cx="5369776" cy="923330"/>
              </a:xfrm>
              <a:prstGeom prst="rect">
                <a:avLst/>
              </a:prstGeom>
              <a:blipFill>
                <a:blip r:embed="rId5"/>
                <a:stretch>
                  <a:fillRect l="-1022" t="-3947" r="-1476" b="-12500"/>
                </a:stretch>
              </a:blipFill>
            </p:spPr>
            <p:txBody>
              <a:bodyPr/>
              <a:lstStyle/>
              <a:p>
                <a:r>
                  <a:rPr lang="fr-FR">
                    <a:noFill/>
                  </a:rPr>
                  <a:t> </a:t>
                </a:r>
              </a:p>
            </p:txBody>
          </p:sp>
        </mc:Fallback>
      </mc:AlternateContent>
      <p:pic>
        <p:nvPicPr>
          <p:cNvPr id="9" name="Image 8"/>
          <p:cNvPicPr/>
          <p:nvPr/>
        </p:nvPicPr>
        <p:blipFill>
          <a:blip r:embed="rId6"/>
          <a:stretch>
            <a:fillRect/>
          </a:stretch>
        </p:blipFill>
        <p:spPr>
          <a:xfrm>
            <a:off x="6665400" y="3518434"/>
            <a:ext cx="5026025" cy="2246630"/>
          </a:xfrm>
          <a:prstGeom prst="rect">
            <a:avLst/>
          </a:prstGeom>
        </p:spPr>
      </p:pic>
    </p:spTree>
    <p:extLst>
      <p:ext uri="{BB962C8B-B14F-4D97-AF65-F5344CB8AC3E}">
        <p14:creationId xmlns:p14="http://schemas.microsoft.com/office/powerpoint/2010/main" val="3820522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ZoneTexte 2"/>
          <p:cNvSpPr txBox="1"/>
          <p:nvPr/>
        </p:nvSpPr>
        <p:spPr>
          <a:xfrm>
            <a:off x="0" y="1329745"/>
            <a:ext cx="677108" cy="1959767"/>
          </a:xfrm>
          <a:prstGeom prst="rect">
            <a:avLst/>
          </a:prstGeom>
          <a:noFill/>
        </p:spPr>
        <p:txBody>
          <a:bodyPr vert="vert270" wrap="none" rtlCol="0">
            <a:spAutoFit/>
          </a:bodyPr>
          <a:lstStyle/>
          <a:p>
            <a:r>
              <a:rPr lang="fr-FR" sz="3200" b="1" dirty="0" smtClean="0">
                <a:solidFill>
                  <a:schemeClr val="bg1"/>
                </a:solidFill>
                <a:effectLst>
                  <a:outerShdw blurRad="38100" dist="38100" dir="2700000" algn="tl">
                    <a:srgbClr val="000000">
                      <a:alpha val="43137"/>
                    </a:srgbClr>
                  </a:outerShdw>
                </a:effectLst>
              </a:rPr>
              <a:t>Références</a:t>
            </a:r>
            <a:endParaRPr lang="fr-FR" sz="3200" b="1" dirty="0">
              <a:solidFill>
                <a:schemeClr val="bg1"/>
              </a:solidFill>
              <a:effectLst>
                <a:outerShdw blurRad="38100" dist="38100" dir="2700000" algn="tl">
                  <a:srgbClr val="000000">
                    <a:alpha val="43137"/>
                  </a:srgbClr>
                </a:outerShdw>
              </a:effectLst>
            </a:endParaRPr>
          </a:p>
        </p:txBody>
      </p:sp>
      <p:sp>
        <p:nvSpPr>
          <p:cNvPr id="10" name="ZoneTexte 9"/>
          <p:cNvSpPr txBox="1"/>
          <p:nvPr/>
        </p:nvSpPr>
        <p:spPr>
          <a:xfrm>
            <a:off x="1460091" y="1120877"/>
            <a:ext cx="10028902" cy="646331"/>
          </a:xfrm>
          <a:prstGeom prst="rect">
            <a:avLst/>
          </a:prstGeom>
          <a:noFill/>
        </p:spPr>
        <p:txBody>
          <a:bodyPr wrap="square" rtlCol="0">
            <a:spAutoFit/>
          </a:bodyPr>
          <a:lstStyle/>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Mécanique des solides, Elasticité, A</a:t>
            </a:r>
            <a:r>
              <a:rPr lang="fr-FR" dirty="0">
                <a:effectLst>
                  <a:outerShdw blurRad="38100" dist="38100" dir="2700000" algn="tl">
                    <a:srgbClr val="000000">
                      <a:alpha val="43137"/>
                    </a:srgbClr>
                  </a:outerShdw>
                </a:effectLst>
              </a:rPr>
              <a:t>. </a:t>
            </a:r>
            <a:r>
              <a:rPr lang="fr-FR" dirty="0" smtClean="0">
                <a:effectLst>
                  <a:outerShdw blurRad="38100" dist="38100" dir="2700000" algn="tl">
                    <a:srgbClr val="000000">
                      <a:alpha val="43137"/>
                    </a:srgbClr>
                  </a:outerShdw>
                </a:effectLst>
              </a:rPr>
              <a:t>ALLICHE, Maître </a:t>
            </a:r>
            <a:r>
              <a:rPr lang="fr-FR" dirty="0">
                <a:effectLst>
                  <a:outerShdw blurRad="38100" dist="38100" dir="2700000" algn="tl">
                    <a:srgbClr val="000000">
                      <a:alpha val="43137"/>
                    </a:srgbClr>
                  </a:outerShdw>
                </a:effectLst>
              </a:rPr>
              <a:t>de Conférences - Paris </a:t>
            </a:r>
            <a:r>
              <a:rPr lang="fr-FR" dirty="0" smtClean="0">
                <a:effectLst>
                  <a:outerShdw blurRad="38100" dist="38100" dir="2700000" algn="tl">
                    <a:srgbClr val="000000">
                      <a:alpha val="43137"/>
                    </a:srgbClr>
                  </a:outerShdw>
                </a:effectLst>
              </a:rPr>
              <a:t>6, Université pierre and marie curie la science à Paris</a:t>
            </a:r>
            <a:endParaRPr lang="fr-FR" dirty="0">
              <a:effectLst>
                <a:outerShdw blurRad="38100" dist="38100" dir="2700000" algn="tl">
                  <a:srgbClr val="000000">
                    <a:alpha val="43137"/>
                  </a:srgbClr>
                </a:outerShdw>
              </a:effectLst>
            </a:endParaRPr>
          </a:p>
        </p:txBody>
      </p:sp>
      <p:sp>
        <p:nvSpPr>
          <p:cNvPr id="11" name="ZoneTexte 10"/>
          <p:cNvSpPr txBox="1"/>
          <p:nvPr/>
        </p:nvSpPr>
        <p:spPr>
          <a:xfrm>
            <a:off x="1460090" y="2309628"/>
            <a:ext cx="10028903" cy="646331"/>
          </a:xfrm>
          <a:prstGeom prst="rect">
            <a:avLst/>
          </a:prstGeom>
          <a:noFill/>
        </p:spPr>
        <p:txBody>
          <a:bodyPr wrap="square" rtlCol="0">
            <a:spAutoFit/>
          </a:bodyPr>
          <a:lstStyle/>
          <a:p>
            <a:pPr marL="285750" indent="-285750">
              <a:buFont typeface="Arial" panose="020B0604020202020204" pitchFamily="34" charset="0"/>
              <a:buChar char="•"/>
            </a:pPr>
            <a:r>
              <a:rPr lang="fr-FR" dirty="0" err="1" smtClean="0">
                <a:effectLst>
                  <a:outerShdw blurRad="38100" dist="38100" dir="2700000" algn="tl">
                    <a:srgbClr val="000000">
                      <a:alpha val="43137"/>
                    </a:srgbClr>
                  </a:outerShdw>
                </a:effectLst>
              </a:rPr>
              <a:t>Mecanique</a:t>
            </a:r>
            <a:r>
              <a:rPr lang="fr-FR" dirty="0" smtClean="0">
                <a:effectLst>
                  <a:outerShdw blurRad="38100" dist="38100" dir="2700000" algn="tl">
                    <a:srgbClr val="000000">
                      <a:alpha val="43137"/>
                    </a:srgbClr>
                  </a:outerShdw>
                </a:effectLst>
              </a:rPr>
              <a:t> des milieux continus cours et applications, Dr. </a:t>
            </a:r>
            <a:r>
              <a:rPr lang="fr-FR" dirty="0" err="1" smtClean="0">
                <a:effectLst>
                  <a:outerShdw blurRad="38100" dist="38100" dir="2700000" algn="tl">
                    <a:srgbClr val="000000">
                      <a:alpha val="43137"/>
                    </a:srgbClr>
                  </a:outerShdw>
                </a:effectLst>
              </a:rPr>
              <a:t>Deghboudj</a:t>
            </a:r>
            <a:r>
              <a:rPr lang="fr-FR" dirty="0" smtClean="0">
                <a:effectLst>
                  <a:outerShdw blurRad="38100" dist="38100" dir="2700000" algn="tl">
                    <a:srgbClr val="000000">
                      <a:alpha val="43137"/>
                    </a:srgbClr>
                  </a:outerShdw>
                </a:effectLst>
              </a:rPr>
              <a:t> </a:t>
            </a:r>
            <a:r>
              <a:rPr lang="fr-FR" dirty="0" err="1" smtClean="0">
                <a:effectLst>
                  <a:outerShdw blurRad="38100" dist="38100" dir="2700000" algn="tl">
                    <a:srgbClr val="000000">
                      <a:alpha val="43137"/>
                    </a:srgbClr>
                  </a:outerShdw>
                </a:effectLst>
              </a:rPr>
              <a:t>samir</a:t>
            </a:r>
            <a:r>
              <a:rPr lang="fr-FR" dirty="0" smtClean="0">
                <a:effectLst>
                  <a:outerShdw blurRad="38100" dist="38100" dir="2700000" algn="tl">
                    <a:srgbClr val="000000">
                      <a:alpha val="43137"/>
                    </a:srgbClr>
                  </a:outerShdw>
                </a:effectLst>
              </a:rPr>
              <a:t>, Université Larbi </a:t>
            </a:r>
            <a:r>
              <a:rPr lang="fr-FR" dirty="0" err="1" smtClean="0">
                <a:effectLst>
                  <a:outerShdw blurRad="38100" dist="38100" dir="2700000" algn="tl">
                    <a:srgbClr val="000000">
                      <a:alpha val="43137"/>
                    </a:srgbClr>
                  </a:outerShdw>
                </a:effectLst>
              </a:rPr>
              <a:t>Tébessi</a:t>
            </a:r>
            <a:r>
              <a:rPr lang="fr-FR" dirty="0" smtClean="0">
                <a:effectLst>
                  <a:outerShdw blurRad="38100" dist="38100" dir="2700000" algn="tl">
                    <a:srgbClr val="000000">
                      <a:alpha val="43137"/>
                    </a:srgbClr>
                  </a:outerShdw>
                </a:effectLst>
              </a:rPr>
              <a:t> de Tébessa, 2016</a:t>
            </a:r>
            <a:endParaRPr lang="fr-F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6020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736200"/>
            <a:ext cx="615553" cy="3909853"/>
          </a:xfrm>
          <a:prstGeom prst="rect">
            <a:avLst/>
          </a:prstGeom>
        </p:spPr>
        <p:txBody>
          <a:bodyPr vert="vert270" wrap="none">
            <a:spAutoFit/>
          </a:bodyPr>
          <a:lstStyle/>
          <a:p>
            <a:r>
              <a:rPr lang="fr-FR" sz="2800" b="1" u="sng" dirty="0" smtClean="0">
                <a:solidFill>
                  <a:schemeClr val="bg1"/>
                </a:solidFill>
                <a:effectLst>
                  <a:outerShdw blurRad="38100" dist="38100" dir="2700000" algn="tl">
                    <a:srgbClr val="000000">
                      <a:alpha val="43137"/>
                    </a:srgbClr>
                  </a:outerShdw>
                </a:effectLst>
              </a:rPr>
              <a:t>Equations de mouvement</a:t>
            </a:r>
            <a:endParaRPr lang="fr-FR" sz="2800" b="1" u="sng" dirty="0">
              <a:solidFill>
                <a:schemeClr val="bg1"/>
              </a:solidFill>
              <a:effectLst>
                <a:outerShdw blurRad="38100" dist="38100" dir="2700000" algn="tl">
                  <a:srgbClr val="000000">
                    <a:alpha val="43137"/>
                  </a:srgbClr>
                </a:outerShdw>
              </a:effectLst>
            </a:endParaRPr>
          </a:p>
        </p:txBody>
      </p:sp>
      <p:sp>
        <p:nvSpPr>
          <p:cNvPr id="10" name="Rectangle à coins arrondis 9"/>
          <p:cNvSpPr/>
          <p:nvPr/>
        </p:nvSpPr>
        <p:spPr>
          <a:xfrm>
            <a:off x="870155" y="218277"/>
            <a:ext cx="11061290" cy="6271013"/>
          </a:xfrm>
          <a:prstGeom prst="roundRect">
            <a:avLst>
              <a:gd name="adj" fmla="val 99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985002" y="413034"/>
            <a:ext cx="10754714" cy="646331"/>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Les équations de mouvement sont des fonctions mathématiques qui décrivent les positions de l’ensemble de points a chaque instant (</a:t>
            </a:r>
            <a:r>
              <a:rPr lang="fr-FR" i="1" dirty="0" smtClean="0">
                <a:effectLst>
                  <a:outerShdw blurRad="38100" dist="38100" dir="2700000" algn="tl">
                    <a:srgbClr val="000000">
                      <a:alpha val="43137"/>
                    </a:srgbClr>
                  </a:outerShdw>
                </a:effectLst>
              </a:rPr>
              <a:t>t</a:t>
            </a:r>
            <a:r>
              <a:rPr lang="fr-FR" dirty="0" smtClean="0">
                <a:effectLst>
                  <a:outerShdw blurRad="38100" dist="38100" dir="2700000" algn="tl">
                    <a:srgbClr val="000000">
                      <a:alpha val="43137"/>
                    </a:srgbClr>
                  </a:outerShdw>
                </a:effectLst>
              </a:rPr>
              <a:t>) d’un milieu continu. </a:t>
            </a:r>
            <a:endParaRPr lang="fr-FR" dirty="0">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4" name="ZoneTexte 3"/>
              <p:cNvSpPr txBox="1"/>
              <p:nvPr/>
            </p:nvSpPr>
            <p:spPr>
              <a:xfrm>
                <a:off x="985003" y="1059365"/>
                <a:ext cx="11061290" cy="1200329"/>
              </a:xfrm>
              <a:prstGeom prst="rect">
                <a:avLst/>
              </a:prstGeom>
              <a:noFill/>
            </p:spPr>
            <p:txBody>
              <a:bodyPr wrap="square" rtlCol="0">
                <a:spAutoFit/>
              </a:bodyPr>
              <a:lstStyle/>
              <a:p>
                <a:r>
                  <a:rPr lang="fr-FR" b="1" u="sng" dirty="0" smtClean="0">
                    <a:effectLst>
                      <a:outerShdw blurRad="38100" dist="38100" dir="2700000" algn="tl">
                        <a:srgbClr val="000000">
                          <a:alpha val="43137"/>
                        </a:srgbClr>
                      </a:outerShdw>
                    </a:effectLst>
                  </a:rPr>
                  <a:t>Définitions:</a:t>
                </a:r>
              </a:p>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Un point spatial: est un point fixe dans l’espace.</a:t>
                </a:r>
              </a:p>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Un point matériel: est une particule </a:t>
                </a:r>
                <a:r>
                  <a:rPr lang="fr-FR" dirty="0" smtClean="0">
                    <a:effectLst>
                      <a:outerShdw blurRad="38100" dist="38100" dir="2700000" algn="tl">
                        <a:srgbClr val="000000">
                          <a:alpha val="43137"/>
                        </a:srgbClr>
                      </a:outerShdw>
                    </a:effectLst>
                  </a:rPr>
                  <a:t>d’un </a:t>
                </a:r>
                <a:r>
                  <a:rPr lang="fr-FR" dirty="0" smtClean="0">
                    <a:effectLst>
                      <a:outerShdw blurRad="38100" dist="38100" dir="2700000" algn="tl">
                        <a:srgbClr val="000000">
                          <a:alpha val="43137"/>
                        </a:srgbClr>
                      </a:outerShdw>
                    </a:effectLst>
                  </a:rPr>
                  <a:t>milieu qui peut </a:t>
                </a:r>
                <a:r>
                  <a:rPr lang="fr-FR" dirty="0" smtClean="0">
                    <a:effectLst>
                      <a:outerShdw blurRad="38100" dist="38100" dir="2700000" algn="tl">
                        <a:srgbClr val="000000">
                          <a:alpha val="43137"/>
                        </a:srgbClr>
                      </a:outerShdw>
                    </a:effectLst>
                  </a:rPr>
                  <a:t>occuper </a:t>
                </a:r>
                <a:r>
                  <a:rPr lang="fr-FR" dirty="0" smtClean="0">
                    <a:effectLst>
                      <a:outerShdw blurRad="38100" dist="38100" dir="2700000" algn="tl">
                        <a:srgbClr val="000000">
                          <a:alpha val="43137"/>
                        </a:srgbClr>
                      </a:outerShdw>
                    </a:effectLst>
                  </a:rPr>
                  <a:t>plusieurs points spatiaux durant le mouvement.</a:t>
                </a:r>
              </a:p>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rPr>
                  <a:t>La configuration (</a:t>
                </a:r>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𝛺</m:t>
                        </m:r>
                      </m:e>
                      <m:sub>
                        <m:r>
                          <a:rPr lang="fr-FR" b="0" i="1" smtClean="0">
                            <a:effectLst>
                              <a:outerShdw blurRad="38100" dist="38100" dir="2700000" algn="tl">
                                <a:srgbClr val="000000">
                                  <a:alpha val="43137"/>
                                </a:srgbClr>
                              </a:outerShdw>
                            </a:effectLst>
                            <a:latin typeface="Cambria Math" panose="02040503050406030204" pitchFamily="18" charset="0"/>
                          </a:rPr>
                          <m:t>𝑡</m:t>
                        </m:r>
                      </m:sub>
                    </m:sSub>
                  </m:oMath>
                </a14:m>
                <a:r>
                  <a:rPr lang="fr-FR" dirty="0" smtClean="0">
                    <a:effectLst>
                      <a:outerShdw blurRad="38100" dist="38100" dir="2700000" algn="tl">
                        <a:srgbClr val="000000">
                          <a:alpha val="43137"/>
                        </a:srgbClr>
                      </a:outerShdw>
                    </a:effectLst>
                  </a:rPr>
                  <a:t>) : est l’ensemble de points spatiaux occupés par les particules </a:t>
                </a:r>
                <a:r>
                  <a:rPr lang="fr-FR" dirty="0" smtClean="0">
                    <a:effectLst>
                      <a:outerShdw blurRad="38100" dist="38100" dir="2700000" algn="tl">
                        <a:srgbClr val="000000">
                          <a:alpha val="43137"/>
                        </a:srgbClr>
                      </a:outerShdw>
                    </a:effectLst>
                  </a:rPr>
                  <a:t>d’un </a:t>
                </a:r>
                <a:r>
                  <a:rPr lang="fr-FR" dirty="0" smtClean="0">
                    <a:effectLst>
                      <a:outerShdw blurRad="38100" dist="38100" dir="2700000" algn="tl">
                        <a:srgbClr val="000000">
                          <a:alpha val="43137"/>
                        </a:srgbClr>
                      </a:outerShdw>
                    </a:effectLst>
                  </a:rPr>
                  <a:t>milieu a l’instant (</a:t>
                </a:r>
                <a:r>
                  <a:rPr lang="fr-FR" i="1" dirty="0" smtClean="0">
                    <a:effectLst>
                      <a:outerShdw blurRad="38100" dist="38100" dir="2700000" algn="tl">
                        <a:srgbClr val="000000">
                          <a:alpha val="43137"/>
                        </a:srgbClr>
                      </a:outerShdw>
                    </a:effectLst>
                  </a:rPr>
                  <a:t>t</a:t>
                </a:r>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mc:Choice>
        <mc:Fallback>
          <p:sp>
            <p:nvSpPr>
              <p:cNvPr id="4" name="ZoneTexte 3"/>
              <p:cNvSpPr txBox="1">
                <a:spLocks noRot="1" noChangeAspect="1" noMove="1" noResize="1" noEditPoints="1" noAdjustHandles="1" noChangeArrowheads="1" noChangeShapeType="1" noTextEdit="1"/>
              </p:cNvSpPr>
              <p:nvPr/>
            </p:nvSpPr>
            <p:spPr>
              <a:xfrm>
                <a:off x="985003" y="1059365"/>
                <a:ext cx="11061290" cy="1200329"/>
              </a:xfrm>
              <a:prstGeom prst="rect">
                <a:avLst/>
              </a:prstGeom>
              <a:blipFill>
                <a:blip r:embed="rId3"/>
                <a:stretch>
                  <a:fillRect l="-551" t="-3046" r="-110" b="-9137"/>
                </a:stretch>
              </a:blipFill>
            </p:spPr>
            <p:txBody>
              <a:bodyPr/>
              <a:lstStyle/>
              <a:p>
                <a:r>
                  <a:rPr lang="fr-FR">
                    <a:noFill/>
                  </a:rPr>
                  <a:t> </a:t>
                </a:r>
              </a:p>
            </p:txBody>
          </p:sp>
        </mc:Fallback>
      </mc:AlternateContent>
      <p:pic>
        <p:nvPicPr>
          <p:cNvPr id="6" name="Image 5"/>
          <p:cNvPicPr>
            <a:picLocks noChangeAspect="1"/>
          </p:cNvPicPr>
          <p:nvPr/>
        </p:nvPicPr>
        <p:blipFill>
          <a:blip r:embed="rId4"/>
          <a:stretch>
            <a:fillRect/>
          </a:stretch>
        </p:blipFill>
        <p:spPr>
          <a:xfrm>
            <a:off x="7642370" y="2691126"/>
            <a:ext cx="4097345" cy="2781300"/>
          </a:xfrm>
          <a:prstGeom prst="rect">
            <a:avLst/>
          </a:prstGeom>
        </p:spPr>
      </p:pic>
      <mc:AlternateContent xmlns:mc="http://schemas.openxmlformats.org/markup-compatibility/2006" xmlns:a14="http://schemas.microsoft.com/office/drawing/2010/main">
        <mc:Choice Requires="a14">
          <p:sp>
            <p:nvSpPr>
              <p:cNvPr id="7" name="ZoneTexte 6"/>
              <p:cNvSpPr txBox="1"/>
              <p:nvPr/>
            </p:nvSpPr>
            <p:spPr>
              <a:xfrm>
                <a:off x="8753167" y="5173611"/>
                <a:ext cx="3082413" cy="1200329"/>
              </a:xfrm>
              <a:prstGeom prst="rect">
                <a:avLst/>
              </a:prstGeom>
              <a:noFill/>
            </p:spPr>
            <p:txBody>
              <a:bodyPr wrap="square" rtlCol="0">
                <a:spAutoFit/>
              </a:bodyPr>
              <a:lstStyle/>
              <a:p>
                <a:pPr algn="just"/>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𝛺</m:t>
                        </m:r>
                      </m:e>
                      <m:sub>
                        <m:r>
                          <a:rPr lang="fr-FR" b="0" i="1" smtClean="0">
                            <a:effectLst>
                              <a:outerShdw blurRad="38100" dist="38100" dir="2700000" algn="tl">
                                <a:srgbClr val="000000">
                                  <a:alpha val="43137"/>
                                </a:srgbClr>
                              </a:outerShdw>
                            </a:effectLst>
                            <a:latin typeface="Cambria Math" panose="02040503050406030204" pitchFamily="18" charset="0"/>
                          </a:rPr>
                          <m:t>0</m:t>
                        </m:r>
                      </m:sub>
                    </m:sSub>
                  </m:oMath>
                </a14:m>
                <a:r>
                  <a:rPr lang="fr-FR" dirty="0">
                    <a:effectLst>
                      <a:outerShdw blurRad="38100" dist="38100" dir="2700000" algn="tl">
                        <a:srgbClr val="000000">
                          <a:alpha val="43137"/>
                        </a:srgbClr>
                      </a:outerShdw>
                    </a:effectLst>
                  </a:rPr>
                  <a:t> </a:t>
                </a:r>
                <a:r>
                  <a:rPr lang="fr-FR" dirty="0" smtClean="0">
                    <a:effectLst>
                      <a:outerShdw blurRad="38100" dist="38100" dir="2700000" algn="tl">
                        <a:srgbClr val="000000">
                          <a:alpha val="43137"/>
                        </a:srgbClr>
                      </a:outerShdw>
                    </a:effectLst>
                  </a:rPr>
                  <a:t>: configuration de référence</a:t>
                </a:r>
                <a:endParaRPr lang="fr-FR" dirty="0">
                  <a:effectLst>
                    <a:outerShdw blurRad="38100" dist="38100" dir="2700000" algn="tl">
                      <a:srgbClr val="000000">
                        <a:alpha val="43137"/>
                      </a:srgbClr>
                    </a:outerShdw>
                  </a:effectLst>
                </a:endParaRPr>
              </a:p>
              <a:p>
                <a:pPr algn="just"/>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𝑡</m:t>
                        </m:r>
                      </m:e>
                      <m:sub>
                        <m:r>
                          <a:rPr lang="fr-FR" i="1">
                            <a:effectLst>
                              <a:outerShdw blurRad="38100" dist="38100" dir="2700000" algn="tl">
                                <a:srgbClr val="000000">
                                  <a:alpha val="43137"/>
                                </a:srgbClr>
                              </a:outerShdw>
                            </a:effectLst>
                            <a:latin typeface="Cambria Math" panose="02040503050406030204" pitchFamily="18" charset="0"/>
                          </a:rPr>
                          <m:t>0</m:t>
                        </m:r>
                      </m:sub>
                    </m:sSub>
                  </m:oMath>
                </a14:m>
                <a:r>
                  <a:rPr lang="fr-FR" dirty="0">
                    <a:effectLst>
                      <a:outerShdw blurRad="38100" dist="38100" dir="2700000" algn="tl">
                        <a:srgbClr val="000000">
                          <a:alpha val="43137"/>
                        </a:srgbClr>
                      </a:outerShdw>
                    </a:effectLst>
                  </a:rPr>
                  <a:t>  </a:t>
                </a:r>
                <a:r>
                  <a:rPr lang="fr-FR" dirty="0" smtClean="0">
                    <a:effectLst>
                      <a:outerShdw blurRad="38100" dist="38100" dir="2700000" algn="tl">
                        <a:srgbClr val="000000">
                          <a:alpha val="43137"/>
                        </a:srgbClr>
                      </a:outerShdw>
                    </a:effectLst>
                  </a:rPr>
                  <a:t>: temps de référence</a:t>
                </a:r>
                <a:endParaRPr lang="fr-FR" dirty="0">
                  <a:effectLst>
                    <a:outerShdw blurRad="38100" dist="38100" dir="2700000" algn="tl">
                      <a:srgbClr val="000000">
                        <a:alpha val="43137"/>
                      </a:srgbClr>
                    </a:outerShdw>
                  </a:effectLst>
                </a:endParaRPr>
              </a:p>
              <a:p>
                <a:pPr algn="just"/>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𝛺</m:t>
                        </m:r>
                      </m:e>
                      <m:sub>
                        <m:r>
                          <a:rPr lang="fr-FR" b="0" i="1" smtClean="0">
                            <a:effectLst>
                              <a:outerShdw blurRad="38100" dist="38100" dir="2700000" algn="tl">
                                <a:srgbClr val="000000">
                                  <a:alpha val="43137"/>
                                </a:srgbClr>
                              </a:outerShdw>
                            </a:effectLst>
                            <a:latin typeface="Cambria Math" panose="02040503050406030204" pitchFamily="18" charset="0"/>
                          </a:rPr>
                          <m:t>𝑡</m:t>
                        </m:r>
                      </m:sub>
                    </m:sSub>
                  </m:oMath>
                </a14:m>
                <a:r>
                  <a:rPr lang="fr-FR" dirty="0">
                    <a:effectLst>
                      <a:outerShdw blurRad="38100" dist="38100" dir="2700000" algn="tl">
                        <a:srgbClr val="000000">
                          <a:alpha val="43137"/>
                        </a:srgbClr>
                      </a:outerShdw>
                    </a:effectLst>
                  </a:rPr>
                  <a:t> </a:t>
                </a:r>
                <a:r>
                  <a:rPr lang="fr-FR" dirty="0" smtClean="0">
                    <a:effectLst>
                      <a:outerShdw blurRad="38100" dist="38100" dir="2700000" algn="tl">
                        <a:srgbClr val="000000">
                          <a:alpha val="43137"/>
                        </a:srgbClr>
                      </a:outerShdw>
                    </a:effectLst>
                  </a:rPr>
                  <a:t>: configuration actuelle</a:t>
                </a:r>
                <a:endParaRPr lang="fr-FR" dirty="0">
                  <a:effectLst>
                    <a:outerShdw blurRad="38100" dist="38100" dir="2700000" algn="tl">
                      <a:srgbClr val="000000">
                        <a:alpha val="43137"/>
                      </a:srgbClr>
                    </a:outerShdw>
                  </a:effectLst>
                </a:endParaRPr>
              </a:p>
              <a:p>
                <a:pPr algn="just"/>
                <a14:m>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𝑡</m:t>
                    </m:r>
                  </m:oMath>
                </a14:m>
                <a:r>
                  <a:rPr lang="fr-FR" dirty="0">
                    <a:effectLst>
                      <a:outerShdw blurRad="38100" dist="38100" dir="2700000" algn="tl">
                        <a:srgbClr val="000000">
                          <a:alpha val="43137"/>
                        </a:srgbClr>
                      </a:outerShdw>
                    </a:effectLst>
                  </a:rPr>
                  <a:t>  : temps </a:t>
                </a:r>
                <a:r>
                  <a:rPr lang="fr-FR" dirty="0" smtClean="0">
                    <a:effectLst>
                      <a:outerShdw blurRad="38100" dist="38100" dir="2700000" algn="tl">
                        <a:srgbClr val="000000">
                          <a:alpha val="43137"/>
                        </a:srgbClr>
                      </a:outerShdw>
                    </a:effectLst>
                  </a:rPr>
                  <a:t>actuel</a:t>
                </a:r>
                <a:endParaRPr lang="fr-FR" dirty="0">
                  <a:effectLst>
                    <a:outerShdw blurRad="38100" dist="38100" dir="2700000" algn="tl">
                      <a:srgbClr val="000000">
                        <a:alpha val="43137"/>
                      </a:srgbClr>
                    </a:outerShdw>
                  </a:effectLst>
                </a:endParaRPr>
              </a:p>
            </p:txBody>
          </p:sp>
        </mc:Choice>
        <mc:Fallback xmlns="">
          <p:sp>
            <p:nvSpPr>
              <p:cNvPr id="7" name="ZoneTexte 6"/>
              <p:cNvSpPr txBox="1">
                <a:spLocks noRot="1" noChangeAspect="1" noMove="1" noResize="1" noEditPoints="1" noAdjustHandles="1" noChangeArrowheads="1" noChangeShapeType="1" noTextEdit="1"/>
              </p:cNvSpPr>
              <p:nvPr/>
            </p:nvSpPr>
            <p:spPr>
              <a:xfrm>
                <a:off x="8753167" y="5173611"/>
                <a:ext cx="3082413" cy="1200329"/>
              </a:xfrm>
              <a:prstGeom prst="rect">
                <a:avLst/>
              </a:prstGeom>
              <a:blipFill>
                <a:blip r:embed="rId5"/>
                <a:stretch>
                  <a:fillRect t="-3553" r="-2569" b="-913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988564" y="2331657"/>
                <a:ext cx="6273720" cy="923330"/>
              </a:xfrm>
              <a:prstGeom prst="rect">
                <a:avLst/>
              </a:prstGeom>
            </p:spPr>
            <p:txBody>
              <a:bodyPr wrap="square">
                <a:spAutoFit/>
              </a:bodyPr>
              <a:lstStyle/>
              <a:p>
                <a:pPr algn="just"/>
                <a:r>
                  <a:rPr lang="fr-FR" dirty="0">
                    <a:effectLst>
                      <a:outerShdw blurRad="38100" dist="38100" dir="2700000" algn="tl">
                        <a:srgbClr val="000000">
                          <a:alpha val="43137"/>
                        </a:srgbClr>
                      </a:outerShdw>
                    </a:effectLst>
                  </a:rPr>
                  <a:t>Dans le repère cartésien (</a:t>
                </a:r>
                <a:r>
                  <a:rPr lang="fr-FR" i="1" dirty="0" smtClean="0">
                    <a:effectLst>
                      <a:outerShdw blurRad="38100" dist="38100" dir="2700000" algn="tl">
                        <a:srgbClr val="000000">
                          <a:alpha val="43137"/>
                        </a:srgbClr>
                      </a:outerShdw>
                    </a:effectLst>
                  </a:rPr>
                  <a:t>M, X, Y, </a:t>
                </a:r>
                <a:r>
                  <a:rPr lang="fr-FR" i="1" dirty="0">
                    <a:effectLst>
                      <a:outerShdw blurRad="38100" dist="38100" dir="2700000" algn="tl">
                        <a:srgbClr val="000000">
                          <a:alpha val="43137"/>
                        </a:srgbClr>
                      </a:outerShdw>
                    </a:effectLst>
                  </a:rPr>
                  <a:t>Z</a:t>
                </a:r>
                <a:r>
                  <a:rPr lang="fr-FR" dirty="0">
                    <a:effectLst>
                      <a:outerShdw blurRad="38100" dist="38100" dir="2700000" algn="tl">
                        <a:srgbClr val="000000">
                          <a:alpha val="43137"/>
                        </a:srgbClr>
                      </a:outerShdw>
                    </a:effectLst>
                  </a:rPr>
                  <a:t>), le vecteur position </a:t>
                </a:r>
                <a:r>
                  <a:rPr lang="fr-FR" dirty="0" smtClean="0">
                    <a:effectLst>
                      <a:outerShdw blurRad="38100" dist="38100" dir="2700000" algn="tl">
                        <a:srgbClr val="000000">
                          <a:alpha val="43137"/>
                        </a:srgbClr>
                      </a:outerShdw>
                    </a:effectLst>
                  </a:rPr>
                  <a:t>(</a:t>
                </a:r>
                <a:r>
                  <a:rPr lang="fr-FR" i="1" dirty="0" smtClean="0">
                    <a:effectLst>
                      <a:outerShdw blurRad="38100" dist="38100" dir="2700000" algn="tl">
                        <a:srgbClr val="000000">
                          <a:alpha val="43137"/>
                        </a:srgbClr>
                      </a:outerShdw>
                    </a:effectLst>
                  </a:rPr>
                  <a:t>X)</a:t>
                </a:r>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qui défini la position de la particule qui occupe le point de l’espace </a:t>
                </a:r>
                <a:r>
                  <a:rPr lang="fr-FR" dirty="0" smtClean="0">
                    <a:effectLst>
                      <a:outerShdw blurRad="38100" dist="38100" dir="2700000" algn="tl">
                        <a:srgbClr val="000000">
                          <a:alpha val="43137"/>
                        </a:srgbClr>
                      </a:outerShdw>
                    </a:effectLst>
                  </a:rPr>
                  <a:t>(</a:t>
                </a:r>
                <a:r>
                  <a:rPr lang="fr-FR" i="1" dirty="0" smtClean="0">
                    <a:effectLst>
                      <a:outerShdw blurRad="38100" dist="38100" dir="2700000" algn="tl">
                        <a:srgbClr val="000000">
                          <a:alpha val="43137"/>
                        </a:srgbClr>
                      </a:outerShdw>
                    </a:effectLst>
                  </a:rPr>
                  <a:t>P</a:t>
                </a:r>
                <a:r>
                  <a:rPr lang="fr-FR" dirty="0" smtClean="0">
                    <a:effectLst>
                      <a:outerShdw blurRad="38100" dist="38100" dir="2700000" algn="tl">
                        <a:srgbClr val="000000">
                          <a:alpha val="43137"/>
                        </a:srgbClr>
                      </a:outerShdw>
                    </a:effectLst>
                  </a:rPr>
                  <a:t>) a l’instant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𝑡</m:t>
                        </m:r>
                      </m:e>
                      <m:sub>
                        <m:r>
                          <a:rPr lang="fr-FR" i="1">
                            <a:effectLst>
                              <a:outerShdw blurRad="38100" dist="38100" dir="2700000" algn="tl">
                                <a:srgbClr val="000000">
                                  <a:alpha val="43137"/>
                                </a:srgbClr>
                              </a:outerShdw>
                            </a:effectLst>
                            <a:latin typeface="Cambria Math" panose="02040503050406030204" pitchFamily="18" charset="0"/>
                          </a:rPr>
                          <m:t>0</m:t>
                        </m:r>
                      </m:sub>
                    </m:sSub>
                  </m:oMath>
                </a14:m>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est donné par : </a:t>
                </a:r>
              </a:p>
            </p:txBody>
          </p:sp>
        </mc:Choice>
        <mc:Fallback xmlns="">
          <p:sp>
            <p:nvSpPr>
              <p:cNvPr id="9" name="Rectangle 8"/>
              <p:cNvSpPr>
                <a:spLocks noRot="1" noChangeAspect="1" noMove="1" noResize="1" noEditPoints="1" noAdjustHandles="1" noChangeArrowheads="1" noChangeShapeType="1" noTextEdit="1"/>
              </p:cNvSpPr>
              <p:nvPr/>
            </p:nvSpPr>
            <p:spPr>
              <a:xfrm>
                <a:off x="988564" y="2331657"/>
                <a:ext cx="6273720" cy="923330"/>
              </a:xfrm>
              <a:prstGeom prst="rect">
                <a:avLst/>
              </a:prstGeom>
              <a:blipFill>
                <a:blip r:embed="rId6"/>
                <a:stretch>
                  <a:fillRect l="-875" t="-3947" r="-1263" b="-125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1194619" y="3353783"/>
                <a:ext cx="1608389" cy="7852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effectLst>
                            <a:outerShdw blurRad="38100" dist="38100" dir="2700000" algn="tl">
                              <a:srgbClr val="000000">
                                <a:alpha val="43137"/>
                              </a:srgbClr>
                            </a:outerShdw>
                          </a:effectLst>
                          <a:latin typeface="Cambria Math" panose="02040503050406030204" pitchFamily="18" charset="0"/>
                        </a:rPr>
                        <m:t>𝑋</m:t>
                      </m:r>
                      <m: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d>
                        <m:dPr>
                          <m:begChr m:val="["/>
                          <m:endChr m:val="]"/>
                          <m:ctrlPr>
                            <a:rPr lang="fr-FR" i="1" smtClean="0">
                              <a:effectLst>
                                <a:outerShdw blurRad="38100" dist="38100" dir="2700000" algn="tl">
                                  <a:srgbClr val="000000">
                                    <a:alpha val="43137"/>
                                  </a:srgbClr>
                                </a:outerShdw>
                              </a:effectLst>
                              <a:latin typeface="Cambria Math" panose="02040503050406030204" pitchFamily="18" charset="0"/>
                            </a:rPr>
                          </m:ctrlPr>
                        </m:dPr>
                        <m:e>
                          <m:r>
                            <a:rPr lang="fr-FR" b="0" i="1" smtClean="0">
                              <a:effectLst>
                                <a:outerShdw blurRad="38100" dist="38100" dir="2700000" algn="tl">
                                  <a:srgbClr val="000000">
                                    <a:alpha val="43137"/>
                                  </a:srgbClr>
                                </a:outerShdw>
                              </a:effectLst>
                              <a:latin typeface="Cambria Math" panose="02040503050406030204" pitchFamily="18" charset="0"/>
                            </a:rPr>
                            <m:t>𝑋</m:t>
                          </m:r>
                        </m:e>
                      </m:d>
                      <m: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d>
                        <m:dPr>
                          <m:begChr m:val="["/>
                          <m:endChr m:val="]"/>
                          <m:ctrlP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m>
                            <m:mPr>
                              <m:mcs>
                                <m:mc>
                                  <m:mcPr>
                                    <m:count m:val="1"/>
                                    <m:mcJc m:val="center"/>
                                  </m:mcPr>
                                </m:mc>
                              </m:mcs>
                              <m:ctrlP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mPr>
                            <m:mr>
                              <m:e>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e>
                            </m:mr>
                            <m:mr>
                              <m:e>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e>
                            </m:mr>
                            <m:mr>
                              <m:e>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3</m:t>
                                    </m:r>
                                  </m:sub>
                                </m:sSub>
                              </m:e>
                            </m:mr>
                          </m:m>
                        </m:e>
                      </m:d>
                    </m:oMath>
                  </m:oMathPara>
                </a14:m>
                <a:endParaRPr lang="fr-FR" dirty="0">
                  <a:effectLst>
                    <a:outerShdw blurRad="38100" dist="38100" dir="2700000" algn="tl">
                      <a:srgbClr val="000000">
                        <a:alpha val="43137"/>
                      </a:srgbClr>
                    </a:outerShdw>
                  </a:effectLst>
                </a:endParaRPr>
              </a:p>
            </p:txBody>
          </p:sp>
        </mc:Choice>
        <mc:Fallback xmlns="">
          <p:sp>
            <p:nvSpPr>
              <p:cNvPr id="11" name="ZoneTexte 10"/>
              <p:cNvSpPr txBox="1">
                <a:spLocks noRot="1" noChangeAspect="1" noMove="1" noResize="1" noEditPoints="1" noAdjustHandles="1" noChangeArrowheads="1" noChangeShapeType="1" noTextEdit="1"/>
              </p:cNvSpPr>
              <p:nvPr/>
            </p:nvSpPr>
            <p:spPr>
              <a:xfrm>
                <a:off x="1194619" y="3353783"/>
                <a:ext cx="1608389" cy="785280"/>
              </a:xfrm>
              <a:prstGeom prst="rect">
                <a:avLst/>
              </a:prstGeom>
              <a:blipFill>
                <a:blip r:embed="rId7"/>
                <a:stretch>
                  <a:fillRect r="-379" b="-620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ZoneTexte 11"/>
              <p:cNvSpPr txBox="1"/>
              <p:nvPr/>
            </p:nvSpPr>
            <p:spPr>
              <a:xfrm>
                <a:off x="3057610" y="3389179"/>
                <a:ext cx="4281556" cy="646331"/>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Sachant que: les composants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r>
                      <a:rPr lang="fr-FR" b="0" i="1" smtClean="0">
                        <a:effectLst>
                          <a:outerShdw blurRad="38100" dist="38100" dir="2700000" algn="tl">
                            <a:srgbClr val="000000">
                              <a:alpha val="43137"/>
                            </a:srgbClr>
                          </a:outerShdw>
                        </a:effectLst>
                        <a:latin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3</m:t>
                        </m:r>
                      </m:sub>
                    </m:sSub>
                  </m:oMath>
                </a14:m>
                <a:r>
                  <a:rPr lang="fr-FR" dirty="0" smtClean="0">
                    <a:effectLst>
                      <a:outerShdw blurRad="38100" dist="38100" dir="2700000" algn="tl">
                        <a:srgbClr val="000000">
                          <a:alpha val="43137"/>
                        </a:srgbClr>
                      </a:outerShdw>
                    </a:effectLst>
                  </a:rPr>
                  <a:t>) sont dite : les coordonnées matériels. </a:t>
                </a:r>
                <a:endParaRPr lang="fr-FR" dirty="0">
                  <a:effectLst>
                    <a:outerShdw blurRad="38100" dist="38100" dir="2700000" algn="tl">
                      <a:srgbClr val="000000">
                        <a:alpha val="43137"/>
                      </a:srgbClr>
                    </a:outerShdw>
                  </a:effectLst>
                </a:endParaRPr>
              </a:p>
            </p:txBody>
          </p:sp>
        </mc:Choice>
        <mc:Fallback xmlns="">
          <p:sp>
            <p:nvSpPr>
              <p:cNvPr id="12" name="ZoneTexte 11"/>
              <p:cNvSpPr txBox="1">
                <a:spLocks noRot="1" noChangeAspect="1" noMove="1" noResize="1" noEditPoints="1" noAdjustHandles="1" noChangeArrowheads="1" noChangeShapeType="1" noTextEdit="1"/>
              </p:cNvSpPr>
              <p:nvPr/>
            </p:nvSpPr>
            <p:spPr>
              <a:xfrm>
                <a:off x="3057610" y="3389179"/>
                <a:ext cx="4281556" cy="646331"/>
              </a:xfrm>
              <a:prstGeom prst="rect">
                <a:avLst/>
              </a:prstGeom>
              <a:blipFill>
                <a:blip r:embed="rId8"/>
                <a:stretch>
                  <a:fillRect l="-1425" t="-5660" r="-1709" b="-1792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ZoneTexte 12"/>
              <p:cNvSpPr txBox="1"/>
              <p:nvPr/>
            </p:nvSpPr>
            <p:spPr>
              <a:xfrm>
                <a:off x="985002" y="4190785"/>
                <a:ext cx="6277282" cy="946991"/>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A l’instant (</a:t>
                </a:r>
                <a:r>
                  <a:rPr lang="fr-FR" i="1" dirty="0" smtClean="0">
                    <a:effectLst>
                      <a:outerShdw blurRad="38100" dist="38100" dir="2700000" algn="tl">
                        <a:srgbClr val="000000">
                          <a:alpha val="43137"/>
                        </a:srgbClr>
                      </a:outerShdw>
                    </a:effectLst>
                  </a:rPr>
                  <a:t>t</a:t>
                </a:r>
                <a:r>
                  <a:rPr lang="fr-FR" dirty="0" smtClean="0">
                    <a:effectLst>
                      <a:outerShdw blurRad="38100" dist="38100" dir="2700000" algn="tl">
                        <a:srgbClr val="000000">
                          <a:alpha val="43137"/>
                        </a:srgbClr>
                      </a:outerShdw>
                    </a:effectLst>
                  </a:rPr>
                  <a:t>), la particule qui occupait le point (</a:t>
                </a:r>
                <a:r>
                  <a:rPr lang="fr-FR" i="1" dirty="0" smtClean="0">
                    <a:effectLst>
                      <a:outerShdw blurRad="38100" dist="38100" dir="2700000" algn="tl">
                        <a:srgbClr val="000000">
                          <a:alpha val="43137"/>
                        </a:srgbClr>
                      </a:outerShdw>
                    </a:effectLst>
                  </a:rPr>
                  <a:t>P</a:t>
                </a:r>
                <a:r>
                  <a:rPr lang="fr-FR" dirty="0" smtClean="0">
                    <a:effectLst>
                      <a:outerShdw blurRad="38100" dist="38100" dir="2700000" algn="tl">
                        <a:srgbClr val="000000">
                          <a:alpha val="43137"/>
                        </a:srgbClr>
                      </a:outerShdw>
                    </a:effectLst>
                  </a:rPr>
                  <a:t>) occupe dans la configuration actuelle le point (</a:t>
                </a:r>
                <a:r>
                  <a:rPr lang="fr-FR" i="1" dirty="0" smtClean="0">
                    <a:effectLst>
                      <a:outerShdw blurRad="38100" dist="38100" dir="2700000" algn="tl">
                        <a:srgbClr val="000000">
                          <a:alpha val="43137"/>
                        </a:srgbClr>
                      </a:outerShdw>
                    </a:effectLst>
                  </a:rPr>
                  <a:t>P’</a:t>
                </a:r>
                <a:r>
                  <a:rPr lang="fr-FR" dirty="0" smtClean="0">
                    <a:effectLst>
                      <a:outerShdw blurRad="38100" dist="38100" dir="2700000" algn="tl">
                        <a:srgbClr val="000000">
                          <a:alpha val="43137"/>
                        </a:srgbClr>
                      </a:outerShdw>
                    </a:effectLst>
                  </a:rPr>
                  <a:t>). Sa position est définie par le vecteur position (</a:t>
                </a:r>
                <a14:m>
                  <m:oMath xmlns:m="http://schemas.openxmlformats.org/officeDocument/2006/math">
                    <m:r>
                      <a:rPr lang="fr-FR" i="1">
                        <a:latin typeface="Cambria Math" panose="02040503050406030204" pitchFamily="18" charset="0"/>
                      </a:rPr>
                      <m:t>𝑥</m:t>
                    </m:r>
                  </m:oMath>
                </a14:m>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mc:Choice>
        <mc:Fallback xmlns="">
          <p:sp>
            <p:nvSpPr>
              <p:cNvPr id="13" name="ZoneTexte 12"/>
              <p:cNvSpPr txBox="1">
                <a:spLocks noRot="1" noChangeAspect="1" noMove="1" noResize="1" noEditPoints="1" noAdjustHandles="1" noChangeArrowheads="1" noChangeShapeType="1" noTextEdit="1"/>
              </p:cNvSpPr>
              <p:nvPr/>
            </p:nvSpPr>
            <p:spPr>
              <a:xfrm>
                <a:off x="985002" y="4190785"/>
                <a:ext cx="6277282" cy="946991"/>
              </a:xfrm>
              <a:prstGeom prst="rect">
                <a:avLst/>
              </a:prstGeom>
              <a:blipFill>
                <a:blip r:embed="rId9"/>
                <a:stretch>
                  <a:fillRect l="-972" t="-3846" r="-1166" b="-96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ZoneTexte 13"/>
              <p:cNvSpPr txBox="1"/>
              <p:nvPr/>
            </p:nvSpPr>
            <p:spPr>
              <a:xfrm>
                <a:off x="1194619" y="5265732"/>
                <a:ext cx="1559786" cy="7411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𝑥</m:t>
                      </m:r>
                      <m: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d>
                        <m:dPr>
                          <m:begChr m:val="["/>
                          <m:endChr m:val="]"/>
                          <m:ctrlPr>
                            <a:rPr lang="fr-FR" i="1" smtClean="0">
                              <a:effectLst>
                                <a:outerShdw blurRad="38100" dist="38100" dir="2700000" algn="tl">
                                  <a:srgbClr val="000000">
                                    <a:alpha val="43137"/>
                                  </a:srgbClr>
                                </a:outerShdw>
                              </a:effectLst>
                              <a:latin typeface="Cambria Math" panose="02040503050406030204" pitchFamily="18" charset="0"/>
                            </a:rPr>
                          </m:ctrlPr>
                        </m:dPr>
                        <m:e>
                          <m:r>
                            <a:rPr lang="fr-FR" b="0" i="1" smtClean="0">
                              <a:effectLst>
                                <a:outerShdw blurRad="38100" dist="38100" dir="2700000" algn="tl">
                                  <a:srgbClr val="000000">
                                    <a:alpha val="43137"/>
                                  </a:srgbClr>
                                </a:outerShdw>
                              </a:effectLst>
                              <a:latin typeface="Cambria Math" panose="02040503050406030204" pitchFamily="18" charset="0"/>
                            </a:rPr>
                            <m:t>𝑥</m:t>
                          </m:r>
                        </m:e>
                      </m:d>
                      <m: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d>
                        <m:dPr>
                          <m:begChr m:val="["/>
                          <m:endChr m:val="]"/>
                          <m:ctrlP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m>
                            <m:mPr>
                              <m:mcs>
                                <m:mc>
                                  <m:mcPr>
                                    <m:count m:val="1"/>
                                    <m:mcJc m:val="center"/>
                                  </m:mcPr>
                                </m:mc>
                              </m:mcs>
                              <m:ctrlP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mPr>
                            <m:mr>
                              <m:e>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e>
                            </m:mr>
                            <m:mr>
                              <m:e>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e>
                            </m:mr>
                            <m:mr>
                              <m:e>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3</m:t>
                                    </m:r>
                                  </m:sub>
                                </m:sSub>
                              </m:e>
                            </m:mr>
                          </m:m>
                        </m:e>
                      </m:d>
                    </m:oMath>
                  </m:oMathPara>
                </a14:m>
                <a:endParaRPr lang="fr-FR" dirty="0">
                  <a:effectLst>
                    <a:outerShdw blurRad="38100" dist="38100" dir="2700000" algn="tl">
                      <a:srgbClr val="000000">
                        <a:alpha val="43137"/>
                      </a:srgbClr>
                    </a:outerShdw>
                  </a:effectLst>
                </a:endParaRPr>
              </a:p>
            </p:txBody>
          </p:sp>
        </mc:Choice>
        <mc:Fallback xmlns="">
          <p:sp>
            <p:nvSpPr>
              <p:cNvPr id="14" name="ZoneTexte 13"/>
              <p:cNvSpPr txBox="1">
                <a:spLocks noRot="1" noChangeAspect="1" noMove="1" noResize="1" noEditPoints="1" noAdjustHandles="1" noChangeArrowheads="1" noChangeShapeType="1" noTextEdit="1"/>
              </p:cNvSpPr>
              <p:nvPr/>
            </p:nvSpPr>
            <p:spPr>
              <a:xfrm>
                <a:off x="1194619" y="5265732"/>
                <a:ext cx="1559786" cy="741100"/>
              </a:xfrm>
              <a:prstGeom prst="rect">
                <a:avLst/>
              </a:prstGeom>
              <a:blipFill>
                <a:blip r:embed="rId10"/>
                <a:stretch>
                  <a:fillRect b="-661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ZoneTexte 14"/>
              <p:cNvSpPr txBox="1"/>
              <p:nvPr/>
            </p:nvSpPr>
            <p:spPr>
              <a:xfrm>
                <a:off x="3057610" y="5293051"/>
                <a:ext cx="4281556" cy="646331"/>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Sachant que: les composants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r>
                      <a:rPr lang="fr-FR" b="0" i="1" smtClean="0">
                        <a:effectLst>
                          <a:outerShdw blurRad="38100" dist="38100" dir="2700000" algn="tl">
                            <a:srgbClr val="000000">
                              <a:alpha val="43137"/>
                            </a:srgbClr>
                          </a:outerShdw>
                        </a:effectLst>
                        <a:latin typeface="Cambria Math" panose="02040503050406030204" pitchFamily="18" charset="0"/>
                      </a:rPr>
                      <m:t>, </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rPr>
                          <m:t>3</m:t>
                        </m:r>
                      </m:sub>
                    </m:sSub>
                  </m:oMath>
                </a14:m>
                <a:r>
                  <a:rPr lang="fr-FR" dirty="0" smtClean="0">
                    <a:effectLst>
                      <a:outerShdw blurRad="38100" dist="38100" dir="2700000" algn="tl">
                        <a:srgbClr val="000000">
                          <a:alpha val="43137"/>
                        </a:srgbClr>
                      </a:outerShdw>
                    </a:effectLst>
                  </a:rPr>
                  <a:t>) sont dite : les coordonnées spatiales. </a:t>
                </a:r>
                <a:endParaRPr lang="fr-FR" dirty="0">
                  <a:effectLst>
                    <a:outerShdw blurRad="38100" dist="38100" dir="2700000" algn="tl">
                      <a:srgbClr val="000000">
                        <a:alpha val="43137"/>
                      </a:srgbClr>
                    </a:outerShdw>
                  </a:effectLst>
                </a:endParaRPr>
              </a:p>
            </p:txBody>
          </p:sp>
        </mc:Choice>
        <mc:Fallback xmlns="">
          <p:sp>
            <p:nvSpPr>
              <p:cNvPr id="15" name="ZoneTexte 14"/>
              <p:cNvSpPr txBox="1">
                <a:spLocks noRot="1" noChangeAspect="1" noMove="1" noResize="1" noEditPoints="1" noAdjustHandles="1" noChangeArrowheads="1" noChangeShapeType="1" noTextEdit="1"/>
              </p:cNvSpPr>
              <p:nvPr/>
            </p:nvSpPr>
            <p:spPr>
              <a:xfrm>
                <a:off x="3057610" y="5293051"/>
                <a:ext cx="4281556" cy="646331"/>
              </a:xfrm>
              <a:prstGeom prst="rect">
                <a:avLst/>
              </a:prstGeom>
              <a:blipFill>
                <a:blip r:embed="rId11"/>
                <a:stretch>
                  <a:fillRect l="-1425" t="-5660" r="-1709" b="-18868"/>
                </a:stretch>
              </a:blipFill>
            </p:spPr>
            <p:txBody>
              <a:bodyPr/>
              <a:lstStyle/>
              <a:p>
                <a:r>
                  <a:rPr lang="fr-FR">
                    <a:noFill/>
                  </a:rPr>
                  <a:t> </a:t>
                </a:r>
              </a:p>
            </p:txBody>
          </p:sp>
        </mc:Fallback>
      </mc:AlternateContent>
    </p:spTree>
    <p:extLst>
      <p:ext uri="{BB962C8B-B14F-4D97-AF65-F5344CB8AC3E}">
        <p14:creationId xmlns:p14="http://schemas.microsoft.com/office/powerpoint/2010/main" val="339276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816710"/>
            <a:ext cx="615553" cy="4288931"/>
          </a:xfrm>
          <a:prstGeom prst="rect">
            <a:avLst/>
          </a:prstGeom>
        </p:spPr>
        <p:txBody>
          <a:bodyPr vert="vert270" wrap="none">
            <a:spAutoFit/>
          </a:bodyPr>
          <a:lstStyle/>
          <a:p>
            <a:r>
              <a:rPr lang="fr-FR" sz="2800" b="1" u="sng" dirty="0" smtClean="0">
                <a:solidFill>
                  <a:schemeClr val="bg1"/>
                </a:solidFill>
                <a:effectLst>
                  <a:outerShdw blurRad="38100" dist="38100" dir="2700000" algn="tl">
                    <a:srgbClr val="000000">
                      <a:alpha val="43137"/>
                    </a:srgbClr>
                  </a:outerShdw>
                </a:effectLst>
              </a:rPr>
              <a:t>Descriptions de mouvement</a:t>
            </a:r>
            <a:endParaRPr lang="fr-FR" sz="2800" b="1" u="sng" dirty="0">
              <a:solidFill>
                <a:schemeClr val="bg1"/>
              </a:solidFill>
              <a:effectLst>
                <a:outerShdw blurRad="38100" dist="38100" dir="2700000" algn="tl">
                  <a:srgbClr val="000000">
                    <a:alpha val="43137"/>
                  </a:srgbClr>
                </a:outerShdw>
              </a:effectLst>
            </a:endParaRPr>
          </a:p>
        </p:txBody>
      </p:sp>
      <p:sp>
        <p:nvSpPr>
          <p:cNvPr id="10" name="Rectangle à coins arrondis 9"/>
          <p:cNvSpPr/>
          <p:nvPr/>
        </p:nvSpPr>
        <p:spPr>
          <a:xfrm>
            <a:off x="985002" y="218277"/>
            <a:ext cx="10961192" cy="6447994"/>
          </a:xfrm>
          <a:prstGeom prst="roundRect">
            <a:avLst>
              <a:gd name="adj" fmla="val 99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 name="ZoneTexte 2"/>
              <p:cNvSpPr txBox="1"/>
              <p:nvPr/>
            </p:nvSpPr>
            <p:spPr>
              <a:xfrm>
                <a:off x="1165122" y="428785"/>
                <a:ext cx="10574593" cy="1477328"/>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Le mouvement d’une particule d’un milieu continu est décrit par l’évolution de ses coordonnées spatiales durant le temps (autrement dit son vecteur position). Il est nécessaire alors de définir l’équation de mouvement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m:rPr>
                            <m:sty m:val="p"/>
                          </m:rPr>
                          <a:rPr lang="el-G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φ</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oMath>
                </a14:m>
                <a:r>
                  <a:rPr lang="fr-FR" dirty="0" smtClean="0">
                    <a:effectLst>
                      <a:outerShdw blurRad="38100" dist="38100" dir="2700000" algn="tl">
                        <a:srgbClr val="000000">
                          <a:alpha val="43137"/>
                        </a:srgbClr>
                      </a:outerShdw>
                    </a:effectLst>
                  </a:rPr>
                  <a:t>) qui associe </a:t>
                </a:r>
                <a:r>
                  <a:rPr lang="fr-FR" dirty="0">
                    <a:effectLst>
                      <a:outerShdw blurRad="38100" dist="38100" dir="2700000" algn="tl">
                        <a:srgbClr val="000000">
                          <a:alpha val="43137"/>
                        </a:srgbClr>
                      </a:outerShdw>
                    </a:effectLst>
                  </a:rPr>
                  <a:t>dans chaque instant (t</a:t>
                </a:r>
                <a:r>
                  <a:rPr lang="fr-FR" dirty="0" smtClean="0">
                    <a:effectLst>
                      <a:outerShdw blurRad="38100" dist="38100" dir="2700000" algn="tl">
                        <a:srgbClr val="000000">
                          <a:alpha val="43137"/>
                        </a:srgbClr>
                      </a:outerShdw>
                    </a:effectLst>
                  </a:rPr>
                  <a:t>) à chaque particule (défini dans la configuration référentielle par sa vecteur position </a:t>
                </a:r>
                <a:r>
                  <a:rPr lang="fr-FR" dirty="0">
                    <a:effectLst>
                      <a:outerShdw blurRad="38100" dist="38100" dir="2700000" algn="tl">
                        <a:srgbClr val="000000">
                          <a:alpha val="43137"/>
                        </a:srgbClr>
                      </a:outerShdw>
                    </a:effectLst>
                  </a:rPr>
                  <a:t>(</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oMath>
                </a14:m>
                <a:r>
                  <a:rPr lang="fr-FR" dirty="0">
                    <a:effectLst>
                      <a:outerShdw blurRad="38100" dist="38100" dir="2700000" algn="tl">
                        <a:srgbClr val="000000">
                          <a:alpha val="43137"/>
                        </a:srgbClr>
                      </a:outerShdw>
                    </a:effectLst>
                  </a:rPr>
                  <a:t>)</a:t>
                </a:r>
                <a:r>
                  <a:rPr lang="fr-FR" dirty="0" smtClean="0">
                    <a:effectLst>
                      <a:outerShdw blurRad="38100" dist="38100" dir="2700000" algn="tl">
                        <a:srgbClr val="000000">
                          <a:alpha val="43137"/>
                        </a:srgbClr>
                      </a:outerShdw>
                    </a:effectLst>
                  </a:rPr>
                  <a:t> ), son vecteur position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oMath>
                </a14:m>
                <a:r>
                  <a:rPr lang="fr-FR" dirty="0" smtClean="0">
                    <a:effectLst>
                      <a:outerShdw blurRad="38100" dist="38100" dir="2700000" algn="tl">
                        <a:srgbClr val="000000">
                          <a:alpha val="43137"/>
                        </a:srgbClr>
                      </a:outerShdw>
                    </a:effectLst>
                  </a:rPr>
                  <a:t>). Cet fonction décrit les coordonnées spatiales de la particule en fonction de ses coordonnées matérielles.</a:t>
                </a:r>
                <a:endParaRPr lang="fr-FR" dirty="0">
                  <a:effectLst>
                    <a:outerShdw blurRad="38100" dist="38100" dir="2700000" algn="tl">
                      <a:srgbClr val="000000">
                        <a:alpha val="43137"/>
                      </a:srgbClr>
                    </a:outerShdw>
                  </a:effectLst>
                </a:endParaRPr>
              </a:p>
            </p:txBody>
          </p:sp>
        </mc:Choice>
        <mc:Fallback xmlns="">
          <p:sp>
            <p:nvSpPr>
              <p:cNvPr id="3" name="ZoneTexte 2"/>
              <p:cNvSpPr txBox="1">
                <a:spLocks noRot="1" noChangeAspect="1" noMove="1" noResize="1" noEditPoints="1" noAdjustHandles="1" noChangeArrowheads="1" noChangeShapeType="1" noTextEdit="1"/>
              </p:cNvSpPr>
              <p:nvPr/>
            </p:nvSpPr>
            <p:spPr>
              <a:xfrm>
                <a:off x="1165122" y="428785"/>
                <a:ext cx="10574593" cy="1477328"/>
              </a:xfrm>
              <a:prstGeom prst="rect">
                <a:avLst/>
              </a:prstGeom>
              <a:blipFill>
                <a:blip r:embed="rId3"/>
                <a:stretch>
                  <a:fillRect l="-519" t="-2469" r="-692" b="-740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ZoneTexte 3"/>
              <p:cNvSpPr txBox="1"/>
              <p:nvPr/>
            </p:nvSpPr>
            <p:spPr>
              <a:xfrm>
                <a:off x="1463398" y="2218099"/>
                <a:ext cx="20724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φ</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3</m:t>
                          </m:r>
                        </m:sub>
                      </m:sSub>
                      <m:r>
                        <a:rPr lang="fr-FR" b="0" i="1" smtClean="0">
                          <a:effectLst>
                            <a:outerShdw blurRad="38100" dist="38100" dir="2700000" algn="tl">
                              <a:srgbClr val="000000">
                                <a:alpha val="43137"/>
                              </a:srgbClr>
                            </a:outerShdw>
                          </a:effectLst>
                          <a:latin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𝑡</m:t>
                      </m:r>
                      <m:r>
                        <a:rPr lang="fr-FR" b="0" i="1" smtClean="0">
                          <a:effectLst>
                            <a:outerShdw blurRad="38100" dist="38100" dir="2700000" algn="tl">
                              <a:srgbClr val="000000">
                                <a:alpha val="43137"/>
                              </a:srgbClr>
                            </a:outerShdw>
                          </a:effectLst>
                          <a:latin typeface="Cambria Math" panose="02040503050406030204" pitchFamily="18" charset="0"/>
                        </a:rPr>
                        <m:t>)</m:t>
                      </m:r>
                    </m:oMath>
                  </m:oMathPara>
                </a14:m>
                <a:endParaRPr lang="fr-FR" dirty="0">
                  <a:effectLst>
                    <a:outerShdw blurRad="38100" dist="38100" dir="2700000" algn="tl">
                      <a:srgbClr val="000000">
                        <a:alpha val="43137"/>
                      </a:srgbClr>
                    </a:outerShdw>
                  </a:effectLst>
                </a:endParaRPr>
              </a:p>
            </p:txBody>
          </p:sp>
        </mc:Choice>
        <mc:Fallback xmlns="">
          <p:sp>
            <p:nvSpPr>
              <p:cNvPr id="4" name="ZoneTexte 3"/>
              <p:cNvSpPr txBox="1">
                <a:spLocks noRot="1" noChangeAspect="1" noMove="1" noResize="1" noEditPoints="1" noAdjustHandles="1" noChangeArrowheads="1" noChangeShapeType="1" noTextEdit="1"/>
              </p:cNvSpPr>
              <p:nvPr/>
            </p:nvSpPr>
            <p:spPr>
              <a:xfrm>
                <a:off x="1463398" y="2218099"/>
                <a:ext cx="2072426" cy="276999"/>
              </a:xfrm>
              <a:prstGeom prst="rect">
                <a:avLst/>
              </a:prstGeom>
              <a:blipFill>
                <a:blip r:embed="rId4"/>
                <a:stretch>
                  <a:fillRect l="-1471" t="-4444" r="-4706" b="-4444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ZoneTexte 5"/>
              <p:cNvSpPr txBox="1"/>
              <p:nvPr/>
            </p:nvSpPr>
            <p:spPr>
              <a:xfrm>
                <a:off x="5876639" y="1951396"/>
                <a:ext cx="2190728" cy="8225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fr-FR" i="1">
                              <a:effectLst>
                                <a:outerShdw blurRad="38100" dist="38100" dir="2700000" algn="tl">
                                  <a:srgbClr val="000000">
                                    <a:alpha val="43137"/>
                                  </a:srgbClr>
                                </a:outerShdw>
                              </a:effectLst>
                              <a:latin typeface="Cambria Math" panose="02040503050406030204" pitchFamily="18" charset="0"/>
                            </a:rPr>
                          </m:ctrlPr>
                        </m:mPr>
                        <m:mr>
                          <m:e>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e>
                        </m:mr>
                        <m:mr>
                          <m:e>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e>
                        </m:mr>
                        <m:mr>
                          <m:e>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3</m:t>
                                </m:r>
                              </m:sub>
                            </m:sSub>
                          </m:e>
                        </m:mr>
                      </m:m>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m>
                        <m:mPr>
                          <m:mcs>
                            <m:mc>
                              <m:mcPr>
                                <m:count m:val="1"/>
                                <m:mcJc m:val="center"/>
                              </m:mcPr>
                            </m:mc>
                          </m:mcs>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mPr>
                        <m:mr>
                          <m:e>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φ</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2</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3</m:t>
                                </m:r>
                              </m:sub>
                            </m:sSub>
                            <m:r>
                              <a:rPr lang="fr-FR" i="1">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𝑡</m:t>
                            </m:r>
                            <m:r>
                              <a:rPr lang="fr-FR" i="1">
                                <a:effectLst>
                                  <a:outerShdw blurRad="38100" dist="38100" dir="2700000" algn="tl">
                                    <a:srgbClr val="000000">
                                      <a:alpha val="43137"/>
                                    </a:srgbClr>
                                  </a:outerShdw>
                                </a:effectLst>
                                <a:latin typeface="Cambria Math" panose="02040503050406030204" pitchFamily="18" charset="0"/>
                              </a:rPr>
                              <m:t>)</m:t>
                            </m:r>
                            <m:r>
                              <m:rPr>
                                <m:nor/>
                              </m:rPr>
                              <a:rPr lang="fr-FR" dirty="0">
                                <a:effectLst>
                                  <a:outerShdw blurRad="38100" dist="38100" dir="2700000" algn="tl">
                                    <a:srgbClr val="000000">
                                      <a:alpha val="43137"/>
                                    </a:srgbClr>
                                  </a:outerShdw>
                                </a:effectLst>
                              </a:rPr>
                              <m:t> </m:t>
                            </m:r>
                          </m:e>
                        </m:mr>
                        <m:mr>
                          <m:e>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φ</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2</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3</m:t>
                                </m:r>
                              </m:sub>
                            </m:sSub>
                            <m:r>
                              <a:rPr lang="fr-FR" i="1">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𝑡</m:t>
                            </m:r>
                            <m:r>
                              <a:rPr lang="fr-FR" i="1">
                                <a:effectLst>
                                  <a:outerShdw blurRad="38100" dist="38100" dir="2700000" algn="tl">
                                    <a:srgbClr val="000000">
                                      <a:alpha val="43137"/>
                                    </a:srgbClr>
                                  </a:outerShdw>
                                </a:effectLst>
                                <a:latin typeface="Cambria Math" panose="02040503050406030204" pitchFamily="18" charset="0"/>
                              </a:rPr>
                              <m:t>)</m:t>
                            </m:r>
                            <m:r>
                              <m:rPr>
                                <m:nor/>
                              </m:rPr>
                              <a:rPr lang="fr-FR" dirty="0">
                                <a:effectLst>
                                  <a:outerShdw blurRad="38100" dist="38100" dir="2700000" algn="tl">
                                    <a:srgbClr val="000000">
                                      <a:alpha val="43137"/>
                                    </a:srgbClr>
                                  </a:outerShdw>
                                </a:effectLst>
                              </a:rPr>
                              <m:t> </m:t>
                            </m:r>
                          </m:e>
                        </m:mr>
                        <m:mr>
                          <m:e>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φ</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3</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2</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3</m:t>
                                </m:r>
                              </m:sub>
                            </m:sSub>
                            <m:r>
                              <a:rPr lang="fr-FR" i="1">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𝑡</m:t>
                            </m:r>
                            <m:r>
                              <a:rPr lang="fr-FR" i="1">
                                <a:effectLst>
                                  <a:outerShdw blurRad="38100" dist="38100" dir="2700000" algn="tl">
                                    <a:srgbClr val="000000">
                                      <a:alpha val="43137"/>
                                    </a:srgbClr>
                                  </a:outerShdw>
                                </a:effectLst>
                                <a:latin typeface="Cambria Math" panose="02040503050406030204" pitchFamily="18" charset="0"/>
                              </a:rPr>
                              <m:t>)</m:t>
                            </m:r>
                            <m:r>
                              <m:rPr>
                                <m:nor/>
                              </m:rPr>
                              <a:rPr lang="fr-FR" dirty="0">
                                <a:effectLst>
                                  <a:outerShdw blurRad="38100" dist="38100" dir="2700000" algn="tl">
                                    <a:srgbClr val="000000">
                                      <a:alpha val="43137"/>
                                    </a:srgbClr>
                                  </a:outerShdw>
                                </a:effectLst>
                              </a:rPr>
                              <m:t> </m:t>
                            </m:r>
                          </m:e>
                        </m:mr>
                      </m:m>
                    </m:oMath>
                  </m:oMathPara>
                </a14:m>
                <a:endParaRPr lang="fr-FR" dirty="0"/>
              </a:p>
            </p:txBody>
          </p:sp>
        </mc:Choice>
        <mc:Fallback xmlns="">
          <p:sp>
            <p:nvSpPr>
              <p:cNvPr id="6" name="ZoneTexte 5"/>
              <p:cNvSpPr txBox="1">
                <a:spLocks noRot="1" noChangeAspect="1" noMove="1" noResize="1" noEditPoints="1" noAdjustHandles="1" noChangeArrowheads="1" noChangeShapeType="1" noTextEdit="1"/>
              </p:cNvSpPr>
              <p:nvPr/>
            </p:nvSpPr>
            <p:spPr>
              <a:xfrm>
                <a:off x="5876639" y="1951396"/>
                <a:ext cx="2190728" cy="822533"/>
              </a:xfrm>
              <a:prstGeom prst="rect">
                <a:avLst/>
              </a:prstGeom>
              <a:blipFill>
                <a:blip r:embed="rId5"/>
                <a:stretch>
                  <a:fillRect b="-6667"/>
                </a:stretch>
              </a:blipFill>
            </p:spPr>
            <p:txBody>
              <a:bodyPr/>
              <a:lstStyle/>
              <a:p>
                <a:r>
                  <a:rPr lang="fr-FR">
                    <a:noFill/>
                  </a:rPr>
                  <a:t> </a:t>
                </a:r>
              </a:p>
            </p:txBody>
          </p:sp>
        </mc:Fallback>
      </mc:AlternateContent>
      <p:sp>
        <p:nvSpPr>
          <p:cNvPr id="7" name="Flèche droite 6"/>
          <p:cNvSpPr/>
          <p:nvPr/>
        </p:nvSpPr>
        <p:spPr>
          <a:xfrm>
            <a:off x="4142796" y="2293411"/>
            <a:ext cx="1386348" cy="138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9" name="ZoneTexte 8"/>
              <p:cNvSpPr txBox="1"/>
              <p:nvPr/>
            </p:nvSpPr>
            <p:spPr>
              <a:xfrm>
                <a:off x="1165122" y="3950310"/>
                <a:ext cx="10328617" cy="660758"/>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Les coordonnées matérielles peuvent être décrites en fonction des coordonnées spatiales ce qui définit l’inverse de la fonction de mouvement (</a:t>
                </a:r>
                <a14:m>
                  <m:oMath xmlns:m="http://schemas.openxmlformats.org/officeDocument/2006/math">
                    <m:sSubSup>
                      <m:sSubSupPr>
                        <m:ctrlPr>
                          <a:rPr lang="fr-FR" i="1">
                            <a:effectLst>
                              <a:outerShdw blurRad="38100" dist="38100" dir="2700000" algn="tl">
                                <a:srgbClr val="000000">
                                  <a:alpha val="43137"/>
                                </a:srgbClr>
                              </a:outerShdw>
                            </a:effectLst>
                            <a:latin typeface="Cambria Math" panose="02040503050406030204" pitchFamily="18" charset="0"/>
                          </a:rPr>
                        </m:ctrlPr>
                      </m:sSubSup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φ</m:t>
                        </m:r>
                      </m:e>
                      <m:sub>
                        <m:r>
                          <a:rPr lang="fr-FR" i="1">
                            <a:effectLst>
                              <a:outerShdw blurRad="38100" dist="38100" dir="2700000" algn="tl">
                                <a:srgbClr val="000000">
                                  <a:alpha val="43137"/>
                                </a:srgbClr>
                              </a:outerShdw>
                            </a:effectLst>
                            <a:latin typeface="Cambria Math" panose="02040503050406030204" pitchFamily="18" charset="0"/>
                          </a:rPr>
                          <m:t>𝑖</m:t>
                        </m:r>
                      </m:sub>
                      <m:sup>
                        <m:r>
                          <a:rPr lang="fr-FR" i="1">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1</m:t>
                        </m:r>
                      </m:sup>
                    </m:sSubSup>
                  </m:oMath>
                </a14:m>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mc:Choice>
        <mc:Fallback xmlns="">
          <p:sp>
            <p:nvSpPr>
              <p:cNvPr id="9" name="ZoneTexte 8"/>
              <p:cNvSpPr txBox="1">
                <a:spLocks noRot="1" noChangeAspect="1" noMove="1" noResize="1" noEditPoints="1" noAdjustHandles="1" noChangeArrowheads="1" noChangeShapeType="1" noTextEdit="1"/>
              </p:cNvSpPr>
              <p:nvPr/>
            </p:nvSpPr>
            <p:spPr>
              <a:xfrm>
                <a:off x="1165122" y="3950310"/>
                <a:ext cx="10328617" cy="660758"/>
              </a:xfrm>
              <a:prstGeom prst="rect">
                <a:avLst/>
              </a:prstGeom>
              <a:blipFill>
                <a:blip r:embed="rId6"/>
                <a:stretch>
                  <a:fillRect l="-531" t="-5556" r="-767" b="-1851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1480415" y="4905401"/>
                <a:ext cx="2242729" cy="2914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r>
                        <a:rPr lang="fr-FR" b="0" i="1" smtClean="0">
                          <a:effectLst>
                            <a:outerShdw blurRad="38100" dist="38100" dir="2700000" algn="tl">
                              <a:srgbClr val="000000">
                                <a:alpha val="43137"/>
                              </a:srgbClr>
                            </a:outerShdw>
                          </a:effectLst>
                          <a:latin typeface="Cambria Math" panose="02040503050406030204" pitchFamily="18" charset="0"/>
                        </a:rPr>
                        <m:t>=</m:t>
                      </m:r>
                      <m:sSubSup>
                        <m:sSubSupPr>
                          <m:ctrlPr>
                            <a:rPr lang="fr-FR" b="0" i="1" smtClean="0">
                              <a:effectLst>
                                <a:outerShdw blurRad="38100" dist="38100" dir="2700000" algn="tl">
                                  <a:srgbClr val="000000">
                                    <a:alpha val="43137"/>
                                  </a:srgbClr>
                                </a:outerShdw>
                              </a:effectLst>
                              <a:latin typeface="Cambria Math" panose="02040503050406030204" pitchFamily="18" charset="0"/>
                            </a:rPr>
                          </m:ctrlPr>
                        </m:sSubSup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φ</m:t>
                          </m:r>
                        </m:e>
                        <m:sub>
                          <m:r>
                            <a:rPr lang="fr-FR" b="0" i="1" smtClean="0">
                              <a:effectLst>
                                <a:outerShdw blurRad="38100" dist="38100" dir="2700000" algn="tl">
                                  <a:srgbClr val="000000">
                                    <a:alpha val="43137"/>
                                  </a:srgbClr>
                                </a:outerShdw>
                              </a:effectLst>
                              <a:latin typeface="Cambria Math" panose="02040503050406030204" pitchFamily="18" charset="0"/>
                            </a:rPr>
                            <m:t>𝑖</m:t>
                          </m:r>
                        </m:sub>
                        <m:sup>
                          <m:r>
                            <a:rPr lang="fr-FR" b="0" i="1" smtClean="0">
                              <a:effectLst>
                                <a:outerShdw blurRad="38100" dist="38100" dir="2700000" algn="tl">
                                  <a:srgbClr val="000000">
                                    <a:alpha val="43137"/>
                                  </a:srgbClr>
                                </a:outerShdw>
                              </a:effectLst>
                              <a:latin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1</m:t>
                          </m:r>
                        </m:sup>
                      </m:sSubSup>
                      <m:r>
                        <a:rPr lang="fr-FR"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rPr>
                            <m:t>1</m:t>
                          </m:r>
                        </m:sub>
                      </m:sSub>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rPr>
                            <m:t>2</m:t>
                          </m:r>
                        </m:sub>
                      </m:sSub>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rPr>
                            <m:t>3</m:t>
                          </m:r>
                        </m:sub>
                      </m:sSub>
                      <m:r>
                        <a:rPr lang="fr-FR" b="0" i="1" smtClean="0">
                          <a:effectLst>
                            <a:outerShdw blurRad="38100" dist="38100" dir="2700000" algn="tl">
                              <a:srgbClr val="000000">
                                <a:alpha val="43137"/>
                              </a:srgbClr>
                            </a:outerShdw>
                          </a:effectLst>
                          <a:latin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𝑡</m:t>
                      </m:r>
                      <m:r>
                        <a:rPr lang="fr-FR" b="0" i="1" smtClean="0">
                          <a:effectLst>
                            <a:outerShdw blurRad="38100" dist="38100" dir="2700000" algn="tl">
                              <a:srgbClr val="000000">
                                <a:alpha val="43137"/>
                              </a:srgbClr>
                            </a:outerShdw>
                          </a:effectLst>
                          <a:latin typeface="Cambria Math" panose="02040503050406030204" pitchFamily="18" charset="0"/>
                        </a:rPr>
                        <m:t>)</m:t>
                      </m:r>
                    </m:oMath>
                  </m:oMathPara>
                </a14:m>
                <a:endParaRPr lang="fr-FR" dirty="0">
                  <a:effectLst>
                    <a:outerShdw blurRad="38100" dist="38100" dir="2700000" algn="tl">
                      <a:srgbClr val="000000">
                        <a:alpha val="43137"/>
                      </a:srgbClr>
                    </a:outerShdw>
                  </a:effectLst>
                </a:endParaRPr>
              </a:p>
            </p:txBody>
          </p:sp>
        </mc:Choice>
        <mc:Fallback xmlns="">
          <p:sp>
            <p:nvSpPr>
              <p:cNvPr id="11" name="ZoneTexte 10"/>
              <p:cNvSpPr txBox="1">
                <a:spLocks noRot="1" noChangeAspect="1" noMove="1" noResize="1" noEditPoints="1" noAdjustHandles="1" noChangeArrowheads="1" noChangeShapeType="1" noTextEdit="1"/>
              </p:cNvSpPr>
              <p:nvPr/>
            </p:nvSpPr>
            <p:spPr>
              <a:xfrm>
                <a:off x="1480415" y="4905401"/>
                <a:ext cx="2242729" cy="291426"/>
              </a:xfrm>
              <a:prstGeom prst="rect">
                <a:avLst/>
              </a:prstGeom>
              <a:blipFill>
                <a:blip r:embed="rId7"/>
                <a:stretch>
                  <a:fillRect l="-2174" t="-2128" r="-4348" b="-4468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ZoneTexte 11"/>
              <p:cNvSpPr txBox="1"/>
              <p:nvPr/>
            </p:nvSpPr>
            <p:spPr>
              <a:xfrm>
                <a:off x="5871040" y="4673185"/>
                <a:ext cx="2277034" cy="9539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fr-FR" i="1" smtClean="0">
                              <a:effectLst>
                                <a:outerShdw blurRad="38100" dist="38100" dir="2700000" algn="tl">
                                  <a:srgbClr val="000000">
                                    <a:alpha val="43137"/>
                                  </a:srgbClr>
                                </a:outerShdw>
                              </a:effectLst>
                              <a:latin typeface="Cambria Math" panose="02040503050406030204" pitchFamily="18" charset="0"/>
                            </a:rPr>
                          </m:ctrlPr>
                        </m:mPr>
                        <m:mr>
                          <m:e>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Sub>
                          </m:e>
                        </m:mr>
                        <m:mr>
                          <m:e>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b>
                            </m:sSub>
                          </m:e>
                        </m:mr>
                        <m:mr>
                          <m:e>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3</m:t>
                                </m:r>
                              </m:sub>
                            </m:sSub>
                          </m:e>
                        </m:mr>
                      </m:m>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m>
                        <m:mPr>
                          <m:mcs>
                            <m:mc>
                              <m:mcPr>
                                <m:count m:val="1"/>
                                <m:mcJc m:val="center"/>
                              </m:mcPr>
                            </m:mc>
                          </m:mcs>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mPr>
                        <m:mr>
                          <m:e>
                            <m:sSubSup>
                              <m:sSubSupPr>
                                <m:ctrlPr>
                                  <a:rPr lang="fr-FR" i="1">
                                    <a:effectLst>
                                      <a:outerShdw blurRad="38100" dist="38100" dir="2700000" algn="tl">
                                        <a:srgbClr val="000000">
                                          <a:alpha val="43137"/>
                                        </a:srgbClr>
                                      </a:outerShdw>
                                    </a:effectLst>
                                    <a:latin typeface="Cambria Math" panose="02040503050406030204" pitchFamily="18" charset="0"/>
                                  </a:rPr>
                                </m:ctrlPr>
                              </m:sSubSup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φ</m:t>
                                </m:r>
                              </m:e>
                              <m:sub>
                                <m:r>
                                  <a:rPr lang="fr-FR" b="0" i="1" smtClean="0">
                                    <a:effectLst>
                                      <a:outerShdw blurRad="38100" dist="38100" dir="2700000" algn="tl">
                                        <a:srgbClr val="000000">
                                          <a:alpha val="43137"/>
                                        </a:srgbClr>
                                      </a:outerShdw>
                                    </a:effectLst>
                                    <a:latin typeface="Cambria Math" panose="02040503050406030204" pitchFamily="18" charset="0"/>
                                  </a:rPr>
                                  <m:t>1</m:t>
                                </m:r>
                              </m:sub>
                              <m:sup>
                                <m:r>
                                  <a:rPr lang="fr-FR" i="1">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1</m:t>
                                </m:r>
                              </m:sup>
                            </m:sSubSup>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2</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3</m:t>
                                </m:r>
                              </m:sub>
                            </m:sSub>
                            <m:r>
                              <a:rPr lang="fr-FR" i="1">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𝑡</m:t>
                            </m:r>
                            <m:r>
                              <a:rPr lang="fr-FR" i="1">
                                <a:effectLst>
                                  <a:outerShdw blurRad="38100" dist="38100" dir="2700000" algn="tl">
                                    <a:srgbClr val="000000">
                                      <a:alpha val="43137"/>
                                    </a:srgbClr>
                                  </a:outerShdw>
                                </a:effectLst>
                                <a:latin typeface="Cambria Math" panose="02040503050406030204" pitchFamily="18" charset="0"/>
                              </a:rPr>
                              <m:t>)</m:t>
                            </m:r>
                            <m:r>
                              <m:rPr>
                                <m:nor/>
                              </m:rPr>
                              <a:rPr lang="fr-FR" dirty="0">
                                <a:effectLst>
                                  <a:outerShdw blurRad="38100" dist="38100" dir="2700000" algn="tl">
                                    <a:srgbClr val="000000">
                                      <a:alpha val="43137"/>
                                    </a:srgbClr>
                                  </a:outerShdw>
                                </a:effectLst>
                              </a:rPr>
                              <m:t> </m:t>
                            </m:r>
                          </m:e>
                        </m:mr>
                        <m:mr>
                          <m:e>
                            <m:sSubSup>
                              <m:sSubSupPr>
                                <m:ctrlPr>
                                  <a:rPr lang="fr-FR" i="1">
                                    <a:effectLst>
                                      <a:outerShdw blurRad="38100" dist="38100" dir="2700000" algn="tl">
                                        <a:srgbClr val="000000">
                                          <a:alpha val="43137"/>
                                        </a:srgbClr>
                                      </a:outerShdw>
                                    </a:effectLst>
                                    <a:latin typeface="Cambria Math" panose="02040503050406030204" pitchFamily="18" charset="0"/>
                                  </a:rPr>
                                </m:ctrlPr>
                              </m:sSubSup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φ</m:t>
                                </m:r>
                              </m:e>
                              <m:sub>
                                <m:r>
                                  <a:rPr lang="fr-FR" b="0" i="1" smtClean="0">
                                    <a:effectLst>
                                      <a:outerShdw blurRad="38100" dist="38100" dir="2700000" algn="tl">
                                        <a:srgbClr val="000000">
                                          <a:alpha val="43137"/>
                                        </a:srgbClr>
                                      </a:outerShdw>
                                    </a:effectLst>
                                    <a:latin typeface="Cambria Math" panose="02040503050406030204" pitchFamily="18" charset="0"/>
                                  </a:rPr>
                                  <m:t>2</m:t>
                                </m:r>
                              </m:sub>
                              <m:sup>
                                <m:r>
                                  <a:rPr lang="fr-FR" i="1">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1</m:t>
                                </m:r>
                              </m:sup>
                            </m:sSubSup>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2</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3</m:t>
                                </m:r>
                              </m:sub>
                            </m:sSub>
                            <m:r>
                              <a:rPr lang="fr-FR" i="1">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𝑡</m:t>
                            </m:r>
                            <m:r>
                              <a:rPr lang="fr-FR" i="1">
                                <a:effectLst>
                                  <a:outerShdw blurRad="38100" dist="38100" dir="2700000" algn="tl">
                                    <a:srgbClr val="000000">
                                      <a:alpha val="43137"/>
                                    </a:srgbClr>
                                  </a:outerShdw>
                                </a:effectLst>
                                <a:latin typeface="Cambria Math" panose="02040503050406030204" pitchFamily="18" charset="0"/>
                              </a:rPr>
                              <m:t>)</m:t>
                            </m:r>
                            <m:r>
                              <m:rPr>
                                <m:nor/>
                              </m:rPr>
                              <a:rPr lang="fr-FR" dirty="0">
                                <a:effectLst>
                                  <a:outerShdw blurRad="38100" dist="38100" dir="2700000" algn="tl">
                                    <a:srgbClr val="000000">
                                      <a:alpha val="43137"/>
                                    </a:srgbClr>
                                  </a:outerShdw>
                                </a:effectLst>
                              </a:rPr>
                              <m:t> </m:t>
                            </m:r>
                          </m:e>
                        </m:mr>
                        <m:mr>
                          <m:e>
                            <m:sSubSup>
                              <m:sSubSupPr>
                                <m:ctrlPr>
                                  <a:rPr lang="fr-FR" i="1">
                                    <a:effectLst>
                                      <a:outerShdw blurRad="38100" dist="38100" dir="2700000" algn="tl">
                                        <a:srgbClr val="000000">
                                          <a:alpha val="43137"/>
                                        </a:srgbClr>
                                      </a:outerShdw>
                                    </a:effectLst>
                                    <a:latin typeface="Cambria Math" panose="02040503050406030204" pitchFamily="18" charset="0"/>
                                  </a:rPr>
                                </m:ctrlPr>
                              </m:sSubSup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φ</m:t>
                                </m:r>
                              </m:e>
                              <m:sub>
                                <m:r>
                                  <a:rPr lang="fr-FR" b="0" i="1" smtClean="0">
                                    <a:effectLst>
                                      <a:outerShdw blurRad="38100" dist="38100" dir="2700000" algn="tl">
                                        <a:srgbClr val="000000">
                                          <a:alpha val="43137"/>
                                        </a:srgbClr>
                                      </a:outerShdw>
                                    </a:effectLst>
                                    <a:latin typeface="Cambria Math" panose="02040503050406030204" pitchFamily="18" charset="0"/>
                                  </a:rPr>
                                  <m:t>3</m:t>
                                </m:r>
                              </m:sub>
                              <m:sup>
                                <m:r>
                                  <a:rPr lang="fr-FR" i="1">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1</m:t>
                                </m:r>
                              </m:sup>
                            </m:sSubSup>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2</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3</m:t>
                                </m:r>
                              </m:sub>
                            </m:sSub>
                            <m:r>
                              <a:rPr lang="fr-FR" i="1">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𝑡</m:t>
                            </m:r>
                            <m:r>
                              <a:rPr lang="fr-FR" i="1">
                                <a:effectLst>
                                  <a:outerShdw blurRad="38100" dist="38100" dir="2700000" algn="tl">
                                    <a:srgbClr val="000000">
                                      <a:alpha val="43137"/>
                                    </a:srgbClr>
                                  </a:outerShdw>
                                </a:effectLst>
                                <a:latin typeface="Cambria Math" panose="02040503050406030204" pitchFamily="18" charset="0"/>
                              </a:rPr>
                              <m:t>)</m:t>
                            </m:r>
                            <m:r>
                              <m:rPr>
                                <m:nor/>
                              </m:rPr>
                              <a:rPr lang="fr-FR" dirty="0">
                                <a:effectLst>
                                  <a:outerShdw blurRad="38100" dist="38100" dir="2700000" algn="tl">
                                    <a:srgbClr val="000000">
                                      <a:alpha val="43137"/>
                                    </a:srgbClr>
                                  </a:outerShdw>
                                </a:effectLst>
                              </a:rPr>
                              <m:t> </m:t>
                            </m:r>
                          </m:e>
                        </m:mr>
                      </m:m>
                    </m:oMath>
                  </m:oMathPara>
                </a14:m>
                <a:endParaRPr lang="fr-FR" dirty="0"/>
              </a:p>
            </p:txBody>
          </p:sp>
        </mc:Choice>
        <mc:Fallback xmlns="">
          <p:sp>
            <p:nvSpPr>
              <p:cNvPr id="12" name="ZoneTexte 11"/>
              <p:cNvSpPr txBox="1">
                <a:spLocks noRot="1" noChangeAspect="1" noMove="1" noResize="1" noEditPoints="1" noAdjustHandles="1" noChangeArrowheads="1" noChangeShapeType="1" noTextEdit="1"/>
              </p:cNvSpPr>
              <p:nvPr/>
            </p:nvSpPr>
            <p:spPr>
              <a:xfrm>
                <a:off x="5871040" y="4673185"/>
                <a:ext cx="2277034" cy="953915"/>
              </a:xfrm>
              <a:prstGeom prst="rect">
                <a:avLst/>
              </a:prstGeom>
              <a:blipFill>
                <a:blip r:embed="rId8"/>
                <a:stretch>
                  <a:fillRect b="-3205"/>
                </a:stretch>
              </a:blipFill>
            </p:spPr>
            <p:txBody>
              <a:bodyPr/>
              <a:lstStyle/>
              <a:p>
                <a:r>
                  <a:rPr lang="fr-FR">
                    <a:noFill/>
                  </a:rPr>
                  <a:t> </a:t>
                </a:r>
              </a:p>
            </p:txBody>
          </p:sp>
        </mc:Fallback>
      </mc:AlternateContent>
      <p:sp>
        <p:nvSpPr>
          <p:cNvPr id="13" name="Flèche droite 12"/>
          <p:cNvSpPr/>
          <p:nvPr/>
        </p:nvSpPr>
        <p:spPr>
          <a:xfrm>
            <a:off x="4142796" y="5058326"/>
            <a:ext cx="1386348" cy="138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p:cNvPicPr>
            <a:picLocks noChangeAspect="1"/>
          </p:cNvPicPr>
          <p:nvPr/>
        </p:nvPicPr>
        <p:blipFill>
          <a:blip r:embed="rId9"/>
          <a:stretch>
            <a:fillRect/>
          </a:stretch>
        </p:blipFill>
        <p:spPr>
          <a:xfrm>
            <a:off x="8886811" y="1810404"/>
            <a:ext cx="2819400" cy="1866900"/>
          </a:xfrm>
          <a:prstGeom prst="rect">
            <a:avLst/>
          </a:prstGeom>
        </p:spPr>
      </p:pic>
      <p:pic>
        <p:nvPicPr>
          <p:cNvPr id="16" name="Image 15"/>
          <p:cNvPicPr>
            <a:picLocks noChangeAspect="1"/>
          </p:cNvPicPr>
          <p:nvPr/>
        </p:nvPicPr>
        <p:blipFill>
          <a:blip r:embed="rId10"/>
          <a:stretch>
            <a:fillRect/>
          </a:stretch>
        </p:blipFill>
        <p:spPr>
          <a:xfrm>
            <a:off x="8881212" y="4463186"/>
            <a:ext cx="2495550" cy="1857375"/>
          </a:xfrm>
          <a:prstGeom prst="rect">
            <a:avLst/>
          </a:prstGeom>
        </p:spPr>
      </p:pic>
      <mc:AlternateContent xmlns:mc="http://schemas.openxmlformats.org/markup-compatibility/2006" xmlns:a14="http://schemas.microsoft.com/office/drawing/2010/main">
        <mc:Choice Requires="a14">
          <p:sp>
            <p:nvSpPr>
              <p:cNvPr id="17" name="ZoneTexte 16"/>
              <p:cNvSpPr txBox="1"/>
              <p:nvPr/>
            </p:nvSpPr>
            <p:spPr>
              <a:xfrm>
                <a:off x="1165123" y="2842933"/>
                <a:ext cx="7374194" cy="923330"/>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Fixant les coordonnées </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2</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3</m:t>
                        </m:r>
                      </m:sub>
                    </m:sSub>
                    <m:r>
                      <a:rPr lang="fr-FR" i="1">
                        <a:effectLst>
                          <a:outerShdw blurRad="38100" dist="38100" dir="2700000" algn="tl">
                            <a:srgbClr val="000000">
                              <a:alpha val="43137"/>
                            </a:srgbClr>
                          </a:outerShdw>
                        </a:effectLst>
                        <a:latin typeface="Cambria Math" panose="02040503050406030204" pitchFamily="18" charset="0"/>
                      </a:rPr>
                      <m:t>)</m:t>
                    </m:r>
                  </m:oMath>
                </a14:m>
                <a:r>
                  <a:rPr lang="fr-FR" dirty="0" smtClean="0">
                    <a:effectLst>
                      <a:outerShdw blurRad="38100" dist="38100" dir="2700000" algn="tl">
                        <a:srgbClr val="000000">
                          <a:alpha val="43137"/>
                        </a:srgbClr>
                      </a:outerShdw>
                    </a:effectLst>
                  </a:rPr>
                  <a:t>, on remarque que la fonction </a:t>
                </a:r>
                <a:r>
                  <a:rPr lang="fr-FR" dirty="0">
                    <a:effectLst>
                      <a:outerShdw blurRad="38100" dist="38100" dir="2700000" algn="tl">
                        <a:srgbClr val="000000">
                          <a:alpha val="43137"/>
                        </a:srgbClr>
                      </a:outerShdw>
                    </a:effectLst>
                  </a:rPr>
                  <a:t>(</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φ</m:t>
                        </m:r>
                      </m:e>
                      <m:sub>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oMath>
                </a14:m>
                <a:r>
                  <a:rPr lang="fr-FR" dirty="0">
                    <a:effectLst>
                      <a:outerShdw blurRad="38100" dist="38100" dir="2700000" algn="tl">
                        <a:srgbClr val="000000">
                          <a:alpha val="43137"/>
                        </a:srgbClr>
                      </a:outerShdw>
                    </a:effectLst>
                  </a:rPr>
                  <a:t>)</a:t>
                </a:r>
                <a:r>
                  <a:rPr lang="fr-FR" dirty="0" smtClean="0">
                    <a:effectLst>
                      <a:outerShdw blurRad="38100" dist="38100" dir="2700000" algn="tl">
                        <a:srgbClr val="000000">
                          <a:alpha val="43137"/>
                        </a:srgbClr>
                      </a:outerShdw>
                    </a:effectLst>
                  </a:rPr>
                  <a:t> nous permet de suivre, dans l’espace, la particule concernée durant le temps. Cet description est dite alors </a:t>
                </a:r>
                <a:r>
                  <a:rPr lang="fr-FR" dirty="0">
                    <a:effectLst>
                      <a:outerShdw blurRad="38100" dist="38100" dir="2700000" algn="tl">
                        <a:srgbClr val="000000">
                          <a:alpha val="43137"/>
                        </a:srgbClr>
                      </a:outerShdw>
                    </a:effectLst>
                  </a:rPr>
                  <a:t>matérielle </a:t>
                </a:r>
                <a:r>
                  <a:rPr lang="fr-FR" dirty="0" smtClean="0">
                    <a:effectLst>
                      <a:outerShdw blurRad="38100" dist="38100" dir="2700000" algn="tl">
                        <a:srgbClr val="000000">
                          <a:alpha val="43137"/>
                        </a:srgbClr>
                      </a:outerShdw>
                    </a:effectLst>
                  </a:rPr>
                  <a:t>(La description Lagrangienne).</a:t>
                </a:r>
                <a:endParaRPr lang="fr-FR" dirty="0">
                  <a:effectLst>
                    <a:outerShdw blurRad="38100" dist="38100" dir="2700000" algn="tl">
                      <a:srgbClr val="000000">
                        <a:alpha val="43137"/>
                      </a:srgbClr>
                    </a:outerShdw>
                  </a:effectLst>
                </a:endParaRPr>
              </a:p>
            </p:txBody>
          </p:sp>
        </mc:Choice>
        <mc:Fallback xmlns="">
          <p:sp>
            <p:nvSpPr>
              <p:cNvPr id="17" name="ZoneTexte 16"/>
              <p:cNvSpPr txBox="1">
                <a:spLocks noRot="1" noChangeAspect="1" noMove="1" noResize="1" noEditPoints="1" noAdjustHandles="1" noChangeArrowheads="1" noChangeShapeType="1" noTextEdit="1"/>
              </p:cNvSpPr>
              <p:nvPr/>
            </p:nvSpPr>
            <p:spPr>
              <a:xfrm>
                <a:off x="1165123" y="2842933"/>
                <a:ext cx="7374194" cy="923330"/>
              </a:xfrm>
              <a:prstGeom prst="rect">
                <a:avLst/>
              </a:prstGeom>
              <a:blipFill>
                <a:blip r:embed="rId11"/>
                <a:stretch>
                  <a:fillRect l="-744" t="-3947" r="-992" b="-125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ZoneTexte 17"/>
              <p:cNvSpPr txBox="1"/>
              <p:nvPr/>
            </p:nvSpPr>
            <p:spPr>
              <a:xfrm>
                <a:off x="1165121" y="5648231"/>
                <a:ext cx="7492181" cy="937757"/>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Fixant les coordonnées </a:t>
                </a:r>
                <a14:m>
                  <m:oMath xmlns:m="http://schemas.openxmlformats.org/officeDocument/2006/math">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1</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2</m:t>
                        </m:r>
                      </m:sub>
                    </m:sSub>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i="1">
                            <a:effectLst>
                              <a:outerShdw blurRad="38100" dist="38100" dir="2700000" algn="tl">
                                <a:srgbClr val="000000">
                                  <a:alpha val="43137"/>
                                </a:srgbClr>
                              </a:outerShdw>
                            </a:effectLst>
                            <a:latin typeface="Cambria Math" panose="02040503050406030204" pitchFamily="18" charset="0"/>
                          </a:rPr>
                          <m:t>3</m:t>
                        </m:r>
                      </m:sub>
                    </m:sSub>
                    <m:r>
                      <a:rPr lang="fr-FR" i="1">
                        <a:effectLst>
                          <a:outerShdw blurRad="38100" dist="38100" dir="2700000" algn="tl">
                            <a:srgbClr val="000000">
                              <a:alpha val="43137"/>
                            </a:srgbClr>
                          </a:outerShdw>
                        </a:effectLst>
                        <a:latin typeface="Cambria Math" panose="02040503050406030204" pitchFamily="18" charset="0"/>
                      </a:rPr>
                      <m:t>)</m:t>
                    </m:r>
                  </m:oMath>
                </a14:m>
                <a:r>
                  <a:rPr lang="fr-FR" dirty="0" smtClean="0">
                    <a:effectLst>
                      <a:outerShdw blurRad="38100" dist="38100" dir="2700000" algn="tl">
                        <a:srgbClr val="000000">
                          <a:alpha val="43137"/>
                        </a:srgbClr>
                      </a:outerShdw>
                    </a:effectLst>
                  </a:rPr>
                  <a:t>, on remarque que la fonction </a:t>
                </a:r>
                <a:r>
                  <a:rPr lang="fr-FR" dirty="0">
                    <a:effectLst>
                      <a:outerShdw blurRad="38100" dist="38100" dir="2700000" algn="tl">
                        <a:srgbClr val="000000">
                          <a:alpha val="43137"/>
                        </a:srgbClr>
                      </a:outerShdw>
                    </a:effectLst>
                  </a:rPr>
                  <a:t>(</a:t>
                </a:r>
                <a14:m>
                  <m:oMath xmlns:m="http://schemas.openxmlformats.org/officeDocument/2006/math">
                    <m:sSubSup>
                      <m:sSubSupPr>
                        <m:ctrlPr>
                          <a:rPr lang="fr-FR" i="1">
                            <a:effectLst>
                              <a:outerShdw blurRad="38100" dist="38100" dir="2700000" algn="tl">
                                <a:srgbClr val="000000">
                                  <a:alpha val="43137"/>
                                </a:srgbClr>
                              </a:outerShdw>
                            </a:effectLst>
                            <a:latin typeface="Cambria Math" panose="02040503050406030204" pitchFamily="18" charset="0"/>
                          </a:rPr>
                        </m:ctrlPr>
                      </m:sSubSupPr>
                      <m:e>
                        <m:r>
                          <m:rPr>
                            <m:sty m:val="p"/>
                          </m:rPr>
                          <a:rPr lang="el-GR"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φ</m:t>
                        </m:r>
                      </m:e>
                      <m:sub>
                        <m:r>
                          <a:rPr lang="fr-FR" i="1">
                            <a:effectLst>
                              <a:outerShdw blurRad="38100" dist="38100" dir="2700000" algn="tl">
                                <a:srgbClr val="000000">
                                  <a:alpha val="43137"/>
                                </a:srgbClr>
                              </a:outerShdw>
                            </a:effectLst>
                            <a:latin typeface="Cambria Math" panose="02040503050406030204" pitchFamily="18" charset="0"/>
                          </a:rPr>
                          <m:t>𝑖</m:t>
                        </m:r>
                      </m:sub>
                      <m:sup>
                        <m:r>
                          <a:rPr lang="fr-FR" i="1">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1</m:t>
                        </m:r>
                      </m:sup>
                    </m:sSubSup>
                  </m:oMath>
                </a14:m>
                <a:r>
                  <a:rPr lang="fr-FR" dirty="0">
                    <a:effectLst>
                      <a:outerShdw blurRad="38100" dist="38100" dir="2700000" algn="tl">
                        <a:srgbClr val="000000">
                          <a:alpha val="43137"/>
                        </a:srgbClr>
                      </a:outerShdw>
                    </a:effectLst>
                  </a:rPr>
                  <a:t>)</a:t>
                </a:r>
                <a:r>
                  <a:rPr lang="fr-FR" dirty="0" smtClean="0">
                    <a:effectLst>
                      <a:outerShdw blurRad="38100" dist="38100" dir="2700000" algn="tl">
                        <a:srgbClr val="000000">
                          <a:alpha val="43137"/>
                        </a:srgbClr>
                      </a:outerShdw>
                    </a:effectLst>
                  </a:rPr>
                  <a:t> permet de suivre l’évolutions des particules qui passent par le point spatial concerné durant le temps. Cet description est dite </a:t>
                </a:r>
                <a:r>
                  <a:rPr lang="fr-FR" dirty="0">
                    <a:effectLst>
                      <a:outerShdw blurRad="38100" dist="38100" dir="2700000" algn="tl">
                        <a:srgbClr val="000000">
                          <a:alpha val="43137"/>
                        </a:srgbClr>
                      </a:outerShdw>
                    </a:effectLst>
                  </a:rPr>
                  <a:t>spatiales </a:t>
                </a:r>
                <a:r>
                  <a:rPr lang="fr-FR" dirty="0" smtClean="0">
                    <a:effectLst>
                      <a:outerShdw blurRad="38100" dist="38100" dir="2700000" algn="tl">
                        <a:srgbClr val="000000">
                          <a:alpha val="43137"/>
                        </a:srgbClr>
                      </a:outerShdw>
                    </a:effectLst>
                  </a:rPr>
                  <a:t>(La </a:t>
                </a:r>
                <a:r>
                  <a:rPr lang="fr-FR" dirty="0">
                    <a:effectLst>
                      <a:outerShdw blurRad="38100" dist="38100" dir="2700000" algn="tl">
                        <a:srgbClr val="000000">
                          <a:alpha val="43137"/>
                        </a:srgbClr>
                      </a:outerShdw>
                    </a:effectLst>
                  </a:rPr>
                  <a:t>description </a:t>
                </a:r>
                <a:r>
                  <a:rPr lang="fr-FR" dirty="0" smtClean="0">
                    <a:effectLst>
                      <a:outerShdw blurRad="38100" dist="38100" dir="2700000" algn="tl">
                        <a:srgbClr val="000000">
                          <a:alpha val="43137"/>
                        </a:srgbClr>
                      </a:outerShdw>
                    </a:effectLst>
                  </a:rPr>
                  <a:t>Eulérienne).</a:t>
                </a:r>
                <a:endParaRPr lang="fr-FR" dirty="0">
                  <a:effectLst>
                    <a:outerShdw blurRad="38100" dist="38100" dir="2700000" algn="tl">
                      <a:srgbClr val="000000">
                        <a:alpha val="43137"/>
                      </a:srgbClr>
                    </a:outerShdw>
                  </a:effectLst>
                </a:endParaRPr>
              </a:p>
            </p:txBody>
          </p:sp>
        </mc:Choice>
        <mc:Fallback xmlns="">
          <p:sp>
            <p:nvSpPr>
              <p:cNvPr id="18" name="ZoneTexte 17"/>
              <p:cNvSpPr txBox="1">
                <a:spLocks noRot="1" noChangeAspect="1" noMove="1" noResize="1" noEditPoints="1" noAdjustHandles="1" noChangeArrowheads="1" noChangeShapeType="1" noTextEdit="1"/>
              </p:cNvSpPr>
              <p:nvPr/>
            </p:nvSpPr>
            <p:spPr>
              <a:xfrm>
                <a:off x="1165121" y="5648231"/>
                <a:ext cx="7492181" cy="937757"/>
              </a:xfrm>
              <a:prstGeom prst="rect">
                <a:avLst/>
              </a:prstGeom>
              <a:blipFill>
                <a:blip r:embed="rId12"/>
                <a:stretch>
                  <a:fillRect l="-732" t="-2614" r="-1058" b="-12418"/>
                </a:stretch>
              </a:blipFill>
            </p:spPr>
            <p:txBody>
              <a:bodyPr/>
              <a:lstStyle/>
              <a:p>
                <a:r>
                  <a:rPr lang="fr-FR">
                    <a:noFill/>
                  </a:rPr>
                  <a:t> </a:t>
                </a:r>
              </a:p>
            </p:txBody>
          </p:sp>
        </mc:Fallback>
      </mc:AlternateContent>
    </p:spTree>
    <p:extLst>
      <p:ext uri="{BB962C8B-B14F-4D97-AF65-F5344CB8AC3E}">
        <p14:creationId xmlns:p14="http://schemas.microsoft.com/office/powerpoint/2010/main" val="1613420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6812" y="819409"/>
            <a:ext cx="615553" cy="3796680"/>
          </a:xfrm>
          <a:prstGeom prst="rect">
            <a:avLst/>
          </a:prstGeom>
        </p:spPr>
        <p:txBody>
          <a:bodyPr vert="vert270" wrap="none">
            <a:spAutoFit/>
          </a:bodyPr>
          <a:lstStyle/>
          <a:p>
            <a:r>
              <a:rPr lang="fr-FR" sz="2800" b="1" u="sng" dirty="0" smtClean="0">
                <a:solidFill>
                  <a:schemeClr val="bg1"/>
                </a:solidFill>
                <a:effectLst>
                  <a:outerShdw blurRad="38100" dist="38100" dir="2700000" algn="tl">
                    <a:srgbClr val="000000">
                      <a:alpha val="43137"/>
                    </a:srgbClr>
                  </a:outerShdw>
                </a:effectLst>
              </a:rPr>
              <a:t>Gradient de déformation</a:t>
            </a:r>
            <a:endParaRPr lang="fr-FR" sz="2800" b="1" u="sng" dirty="0">
              <a:solidFill>
                <a:schemeClr val="bg1"/>
              </a:solidFill>
              <a:effectLst>
                <a:outerShdw blurRad="38100" dist="38100" dir="2700000" algn="tl">
                  <a:srgbClr val="000000">
                    <a:alpha val="43137"/>
                  </a:srgbClr>
                </a:outerShdw>
              </a:effectLst>
            </a:endParaRPr>
          </a:p>
        </p:txBody>
      </p:sp>
      <p:sp>
        <p:nvSpPr>
          <p:cNvPr id="10" name="Rectangle à coins arrondis 9"/>
          <p:cNvSpPr/>
          <p:nvPr/>
        </p:nvSpPr>
        <p:spPr>
          <a:xfrm>
            <a:off x="985002" y="218277"/>
            <a:ext cx="10810568" cy="6126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286" y="596455"/>
            <a:ext cx="5134692" cy="2391109"/>
          </a:xfrm>
          <a:prstGeom prst="rect">
            <a:avLst/>
          </a:prstGeom>
        </p:spPr>
      </p:pic>
      <mc:AlternateContent xmlns:mc="http://schemas.openxmlformats.org/markup-compatibility/2006" xmlns:a14="http://schemas.microsoft.com/office/drawing/2010/main">
        <mc:Choice Requires="a14">
          <p:sp>
            <p:nvSpPr>
              <p:cNvPr id="4" name="ZoneTexte 3"/>
              <p:cNvSpPr txBox="1"/>
              <p:nvPr/>
            </p:nvSpPr>
            <p:spPr>
              <a:xfrm>
                <a:off x="1297858" y="495376"/>
                <a:ext cx="4955458" cy="2915735"/>
              </a:xfrm>
              <a:prstGeom prst="rect">
                <a:avLst/>
              </a:prstGeom>
              <a:noFill/>
            </p:spPr>
            <p:txBody>
              <a:bodyPr wrap="square" rtlCol="0">
                <a:spAutoFit/>
              </a:bodyPr>
              <a:lstStyle/>
              <a:p>
                <a:pPr algn="just">
                  <a:lnSpc>
                    <a:spcPct val="114000"/>
                  </a:lnSpc>
                </a:pPr>
                <a:r>
                  <a:rPr lang="fr-FR" dirty="0" smtClean="0">
                    <a:effectLst>
                      <a:outerShdw blurRad="38100" dist="38100" dir="2700000" algn="tl">
                        <a:srgbClr val="000000">
                          <a:alpha val="43137"/>
                        </a:srgbClr>
                      </a:outerShdw>
                    </a:effectLst>
                  </a:rPr>
                  <a:t>Considérons le milieu continue (</a:t>
                </a:r>
                <a:r>
                  <a:rPr lang="fr-FR" dirty="0" smtClean="0">
                    <a:effectLst>
                      <a:outerShdw blurRad="38100" dist="38100" dir="2700000" algn="tl">
                        <a:srgbClr val="000000">
                          <a:alpha val="43137"/>
                        </a:srgbClr>
                      </a:outerShdw>
                    </a:effectLst>
                    <a:ea typeface="Cambria Math" panose="02040503050406030204" pitchFamily="18" charset="0"/>
                  </a:rPr>
                  <a:t>𝛺) </a:t>
                </a:r>
                <a:r>
                  <a:rPr lang="fr-FR" dirty="0" smtClean="0">
                    <a:effectLst>
                      <a:outerShdw blurRad="38100" dist="38100" dir="2700000" algn="tl">
                        <a:srgbClr val="000000">
                          <a:alpha val="43137"/>
                        </a:srgbClr>
                      </a:outerShdw>
                    </a:effectLst>
                  </a:rPr>
                  <a:t>dans un mouvement (</a:t>
                </a:r>
                <a:r>
                  <a:rPr lang="el-GR" dirty="0" smtClean="0">
                    <a:effectLst>
                      <a:outerShdw blurRad="38100" dist="38100" dir="2700000" algn="tl">
                        <a:srgbClr val="000000">
                          <a:alpha val="43137"/>
                        </a:srgbClr>
                      </a:outerShdw>
                    </a:effectLst>
                    <a:ea typeface="Cambria Math" panose="02040503050406030204" pitchFamily="18" charset="0"/>
                  </a:rPr>
                  <a:t>ϕ</a:t>
                </a:r>
                <a:r>
                  <a:rPr lang="fr-FR" dirty="0" smtClean="0">
                    <a:effectLst>
                      <a:outerShdw blurRad="38100" dist="38100" dir="2700000" algn="tl">
                        <a:srgbClr val="000000">
                          <a:alpha val="43137"/>
                        </a:srgbClr>
                      </a:outerShdw>
                    </a:effectLst>
                  </a:rPr>
                  <a:t>), sa configuration référentielle est donnée à l’instant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𝑡</m:t>
                    </m:r>
                  </m:oMath>
                </a14:m>
                <a:r>
                  <a:rPr lang="fr-FR" dirty="0" smtClean="0">
                    <a:effectLst>
                      <a:outerShdw blurRad="38100" dist="38100" dir="2700000" algn="tl">
                        <a:srgbClr val="000000">
                          <a:alpha val="43137"/>
                        </a:srgbClr>
                      </a:outerShdw>
                    </a:effectLst>
                  </a:rPr>
                  <a:t> = 0) par </a:t>
                </a:r>
                <a:r>
                  <a:rPr lang="fr-FR" dirty="0">
                    <a:effectLst>
                      <a:outerShdw blurRad="38100" dist="38100" dir="2700000" algn="tl">
                        <a:srgbClr val="000000">
                          <a:alpha val="43137"/>
                        </a:srgbClr>
                      </a:outerShdw>
                    </a:effectLst>
                  </a:rPr>
                  <a:t>(</a:t>
                </a:r>
                <a14:m>
                  <m:oMath xmlns:m="http://schemas.openxmlformats.org/officeDocument/2006/math">
                    <m:sSub>
                      <m:sSubPr>
                        <m:ctrlP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𝛺</m:t>
                        </m:r>
                      </m:e>
                      <m:sub>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0</m:t>
                        </m:r>
                      </m:sub>
                    </m:sSub>
                  </m:oMath>
                </a14:m>
                <a:r>
                  <a:rPr lang="fr-FR" dirty="0" smtClean="0">
                    <a:effectLst>
                      <a:outerShdw blurRad="38100" dist="38100" dir="2700000" algn="tl">
                        <a:srgbClr val="000000">
                          <a:alpha val="43137"/>
                        </a:srgbClr>
                      </a:outerShdw>
                    </a:effectLst>
                    <a:ea typeface="Cambria Math" panose="02040503050406030204" pitchFamily="18" charset="0"/>
                  </a:rPr>
                  <a:t>)</a:t>
                </a:r>
                <a:r>
                  <a:rPr lang="fr-FR" dirty="0" smtClean="0">
                    <a:effectLst>
                      <a:outerShdw blurRad="38100" dist="38100" dir="2700000" algn="tl">
                        <a:srgbClr val="000000">
                          <a:alpha val="43137"/>
                        </a:srgbClr>
                      </a:outerShdw>
                    </a:effectLst>
                  </a:rPr>
                  <a:t> et à l’instant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𝑡</m:t>
                    </m:r>
                  </m:oMath>
                </a14:m>
                <a:r>
                  <a:rPr lang="fr-FR" dirty="0" smtClean="0">
                    <a:effectLst>
                      <a:outerShdw blurRad="38100" dist="38100" dir="2700000" algn="tl">
                        <a:srgbClr val="000000">
                          <a:alpha val="43137"/>
                        </a:srgbClr>
                      </a:outerShdw>
                    </a:effectLst>
                  </a:rPr>
                  <a:t>) par </a:t>
                </a:r>
                <a:r>
                  <a:rPr lang="fr-FR" dirty="0">
                    <a:effectLst>
                      <a:outerShdw blurRad="38100" dist="38100" dir="2700000" algn="tl">
                        <a:srgbClr val="000000">
                          <a:alpha val="43137"/>
                        </a:srgbClr>
                      </a:outerShdw>
                    </a:effectLst>
                  </a:rPr>
                  <a:t>(</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𝛺</m:t>
                        </m:r>
                      </m:e>
                      <m:sub>
                        <m:r>
                          <a:rPr lang="fr-FR" b="0"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𝑡</m:t>
                        </m:r>
                      </m:sub>
                    </m:sSub>
                  </m:oMath>
                </a14:m>
                <a:r>
                  <a:rPr lang="fr-FR" dirty="0" smtClean="0">
                    <a:effectLst>
                      <a:outerShdw blurRad="38100" dist="38100" dir="2700000" algn="tl">
                        <a:srgbClr val="000000">
                          <a:alpha val="43137"/>
                        </a:srgbClr>
                      </a:outerShdw>
                    </a:effectLst>
                    <a:ea typeface="Cambria Math" panose="02040503050406030204" pitchFamily="18" charset="0"/>
                  </a:rPr>
                  <a:t>). Les particules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𝑃</m:t>
                    </m:r>
                  </m:oMath>
                </a14:m>
                <a:r>
                  <a:rPr lang="fr-FR" dirty="0" smtClean="0">
                    <a:effectLst>
                      <a:outerShdw blurRad="38100" dist="38100" dir="2700000" algn="tl">
                        <a:srgbClr val="000000">
                          <a:alpha val="43137"/>
                        </a:srgbClr>
                      </a:outerShdw>
                    </a:effectLst>
                    <a:ea typeface="Cambria Math" panose="02040503050406030204" pitchFamily="18" charset="0"/>
                  </a:rPr>
                  <a:t> et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𝑄</m:t>
                    </m:r>
                  </m:oMath>
                </a14:m>
                <a:r>
                  <a:rPr lang="fr-FR" dirty="0" smtClean="0">
                    <a:effectLst>
                      <a:outerShdw blurRad="38100" dist="38100" dir="2700000" algn="tl">
                        <a:srgbClr val="000000">
                          <a:alpha val="43137"/>
                        </a:srgbClr>
                      </a:outerShdw>
                    </a:effectLst>
                    <a:ea typeface="Cambria Math" panose="02040503050406030204" pitchFamily="18" charset="0"/>
                  </a:rPr>
                  <a:t> sont des particules voisins dans </a:t>
                </a:r>
                <a:r>
                  <a:rPr lang="fr-FR" dirty="0">
                    <a:effectLst>
                      <a:outerShdw blurRad="38100" dist="38100" dir="2700000" algn="tl">
                        <a:srgbClr val="000000">
                          <a:alpha val="43137"/>
                        </a:srgbClr>
                      </a:outerShdw>
                    </a:effectLst>
                  </a:rPr>
                  <a:t>(</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𝛺</m:t>
                        </m:r>
                      </m:e>
                      <m:sub>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0</m:t>
                        </m:r>
                      </m:sub>
                    </m:sSub>
                  </m:oMath>
                </a14:m>
                <a:r>
                  <a:rPr lang="fr-FR" dirty="0" smtClean="0">
                    <a:effectLst>
                      <a:outerShdw blurRad="38100" dist="38100" dir="2700000" algn="tl">
                        <a:srgbClr val="000000">
                          <a:alpha val="43137"/>
                        </a:srgbClr>
                      </a:outerShdw>
                    </a:effectLst>
                    <a:ea typeface="Cambria Math" panose="02040503050406030204" pitchFamily="18" charset="0"/>
                  </a:rPr>
                  <a:t>) ainsi,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𝑃</m:t>
                    </m:r>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fr-FR" dirty="0" smtClean="0">
                    <a:effectLst>
                      <a:outerShdw blurRad="38100" dist="38100" dir="2700000" algn="tl">
                        <a:srgbClr val="000000">
                          <a:alpha val="43137"/>
                        </a:srgbClr>
                      </a:outerShdw>
                    </a:effectLst>
                    <a:ea typeface="Cambria Math" panose="02040503050406030204" pitchFamily="18" charset="0"/>
                  </a:rPr>
                  <a:t> et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𝑄</m:t>
                    </m:r>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fr-FR" dirty="0" smtClean="0">
                    <a:effectLst>
                      <a:outerShdw blurRad="38100" dist="38100" dir="2700000" algn="tl">
                        <a:srgbClr val="000000">
                          <a:alpha val="43137"/>
                        </a:srgbClr>
                      </a:outerShdw>
                    </a:effectLst>
                    <a:ea typeface="Cambria Math" panose="02040503050406030204" pitchFamily="18" charset="0"/>
                  </a:rPr>
                  <a:t> ce sont les mêmes particules mais dans la configuration </a:t>
                </a:r>
                <a:r>
                  <a:rPr lang="fr-FR" dirty="0">
                    <a:effectLst>
                      <a:outerShdw blurRad="38100" dist="38100" dir="2700000" algn="tl">
                        <a:srgbClr val="000000">
                          <a:alpha val="43137"/>
                        </a:srgbClr>
                      </a:outerShdw>
                    </a:effectLst>
                  </a:rPr>
                  <a:t>(</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𝛺</m:t>
                        </m:r>
                      </m:e>
                      <m:sub>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𝑡</m:t>
                        </m:r>
                      </m:sub>
                    </m:sSub>
                  </m:oMath>
                </a14:m>
                <a:r>
                  <a:rPr lang="fr-FR" dirty="0" smtClean="0">
                    <a:effectLst>
                      <a:outerShdw blurRad="38100" dist="38100" dir="2700000" algn="tl">
                        <a:srgbClr val="000000">
                          <a:alpha val="43137"/>
                        </a:srgbClr>
                      </a:outerShdw>
                    </a:effectLst>
                    <a:ea typeface="Cambria Math" panose="02040503050406030204" pitchFamily="18" charset="0"/>
                  </a:rPr>
                  <a:t>). Les positions relatives des deux particules dans les configurations initiale et actuelle sont donnés respectivement par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𝑑𝑋</m:t>
                    </m:r>
                  </m:oMath>
                </a14:m>
                <a:r>
                  <a:rPr lang="fr-FR" dirty="0" smtClean="0">
                    <a:effectLst>
                      <a:outerShdw blurRad="38100" dist="38100" dir="2700000" algn="tl">
                        <a:srgbClr val="000000">
                          <a:alpha val="43137"/>
                        </a:srgbClr>
                      </a:outerShdw>
                    </a:effectLst>
                    <a:ea typeface="Cambria Math" panose="02040503050406030204" pitchFamily="18" charset="0"/>
                  </a:rPr>
                  <a:t> et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𝑑𝑥</m:t>
                    </m:r>
                  </m:oMath>
                </a14:m>
                <a:r>
                  <a:rPr lang="fr-FR" dirty="0" smtClean="0">
                    <a:effectLst>
                      <a:outerShdw blurRad="38100" dist="38100" dir="2700000" algn="tl">
                        <a:srgbClr val="000000">
                          <a:alpha val="43137"/>
                        </a:srgbClr>
                      </a:outerShdw>
                    </a:effectLst>
                    <a:ea typeface="Cambria Math" panose="02040503050406030204" pitchFamily="18" charset="0"/>
                  </a:rPr>
                  <a:t>.</a:t>
                </a:r>
                <a:endParaRPr lang="fr-FR" dirty="0">
                  <a:effectLst>
                    <a:outerShdw blurRad="38100" dist="38100" dir="2700000" algn="tl">
                      <a:srgbClr val="000000">
                        <a:alpha val="43137"/>
                      </a:srgbClr>
                    </a:outerShdw>
                  </a:effectLst>
                </a:endParaRPr>
              </a:p>
            </p:txBody>
          </p:sp>
        </mc:Choice>
        <mc:Fallback xmlns="">
          <p:sp>
            <p:nvSpPr>
              <p:cNvPr id="4" name="ZoneTexte 3"/>
              <p:cNvSpPr txBox="1">
                <a:spLocks noRot="1" noChangeAspect="1" noMove="1" noResize="1" noEditPoints="1" noAdjustHandles="1" noChangeArrowheads="1" noChangeShapeType="1" noTextEdit="1"/>
              </p:cNvSpPr>
              <p:nvPr/>
            </p:nvSpPr>
            <p:spPr>
              <a:xfrm>
                <a:off x="1297858" y="495376"/>
                <a:ext cx="4955458" cy="2915735"/>
              </a:xfrm>
              <a:prstGeom prst="rect">
                <a:avLst/>
              </a:prstGeom>
              <a:blipFill>
                <a:blip r:embed="rId4"/>
                <a:stretch>
                  <a:fillRect l="-1107" t="-1044" r="-1599" b="-334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ZoneTexte 4"/>
              <p:cNvSpPr txBox="1"/>
              <p:nvPr/>
            </p:nvSpPr>
            <p:spPr>
              <a:xfrm>
                <a:off x="1297858" y="3583867"/>
                <a:ext cx="10227120" cy="723916"/>
              </a:xfrm>
              <a:prstGeom prst="rect">
                <a:avLst/>
              </a:prstGeom>
              <a:noFill/>
            </p:spPr>
            <p:txBody>
              <a:bodyPr wrap="square" rtlCol="0">
                <a:spAutoFit/>
              </a:bodyPr>
              <a:lstStyle/>
              <a:p>
                <a:pPr algn="just">
                  <a:lnSpc>
                    <a:spcPct val="114000"/>
                  </a:lnSpc>
                </a:pPr>
                <a:r>
                  <a:rPr lang="fr-FR" dirty="0">
                    <a:effectLst>
                      <a:outerShdw blurRad="38100" dist="38100" dir="2700000" algn="tl">
                        <a:srgbClr val="000000">
                          <a:alpha val="43137"/>
                        </a:srgbClr>
                      </a:outerShdw>
                    </a:effectLst>
                    <a:ea typeface="Cambria Math" panose="02040503050406030204" pitchFamily="18" charset="0"/>
                  </a:rPr>
                  <a:t>Faisant la dérivée de l’équation de mouvement </a:t>
                </a:r>
                <a:r>
                  <a:rPr lang="fr-FR" dirty="0">
                    <a:effectLst>
                      <a:outerShdw blurRad="38100" dist="38100" dir="2700000" algn="tl">
                        <a:srgbClr val="000000">
                          <a:alpha val="43137"/>
                        </a:srgbClr>
                      </a:outerShdw>
                    </a:effectLst>
                  </a:rPr>
                  <a:t>(</a:t>
                </a:r>
                <a:r>
                  <a:rPr lang="el-GR" dirty="0">
                    <a:effectLst>
                      <a:outerShdw blurRad="38100" dist="38100" dir="2700000" algn="tl">
                        <a:srgbClr val="000000">
                          <a:alpha val="43137"/>
                        </a:srgbClr>
                      </a:outerShdw>
                    </a:effectLst>
                    <a:ea typeface="Cambria Math" panose="02040503050406030204" pitchFamily="18" charset="0"/>
                  </a:rPr>
                  <a:t>ϕ</a:t>
                </a:r>
                <a:r>
                  <a:rPr lang="fr-FR" dirty="0" smtClean="0">
                    <a:effectLst>
                      <a:outerShdw blurRad="38100" dist="38100" dir="2700000" algn="tl">
                        <a:srgbClr val="000000">
                          <a:alpha val="43137"/>
                        </a:srgbClr>
                      </a:outerShdw>
                    </a:effectLst>
                  </a:rPr>
                  <a:t>) </a:t>
                </a:r>
                <a:r>
                  <a:rPr lang="fr-FR" dirty="0" smtClean="0">
                    <a:effectLst>
                      <a:outerShdw blurRad="38100" dist="38100" dir="2700000" algn="tl">
                        <a:srgbClr val="000000">
                          <a:alpha val="43137"/>
                        </a:srgbClr>
                      </a:outerShdw>
                    </a:effectLst>
                    <a:ea typeface="Cambria Math" panose="02040503050406030204" pitchFamily="18" charset="0"/>
                  </a:rPr>
                  <a:t>par </a:t>
                </a:r>
                <a:r>
                  <a:rPr lang="fr-FR" dirty="0">
                    <a:effectLst>
                      <a:outerShdw blurRad="38100" dist="38100" dir="2700000" algn="tl">
                        <a:srgbClr val="000000">
                          <a:alpha val="43137"/>
                        </a:srgbClr>
                      </a:outerShdw>
                    </a:effectLst>
                    <a:ea typeface="Cambria Math" panose="02040503050406030204" pitchFamily="18" charset="0"/>
                  </a:rPr>
                  <a:t>rapport </a:t>
                </a:r>
                <a:r>
                  <a:rPr lang="fr-FR" dirty="0" smtClean="0">
                    <a:effectLst>
                      <a:outerShdw blurRad="38100" dist="38100" dir="2700000" algn="tl">
                        <a:srgbClr val="000000">
                          <a:alpha val="43137"/>
                        </a:srgbClr>
                      </a:outerShdw>
                    </a:effectLst>
                    <a:ea typeface="Cambria Math" panose="02040503050406030204" pitchFamily="18" charset="0"/>
                  </a:rPr>
                  <a:t>aux coordonnées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oMath>
                </a14:m>
                <a:r>
                  <a:rPr lang="fr-FR" dirty="0" smtClean="0">
                    <a:effectLst>
                      <a:outerShdw blurRad="38100" dist="38100" dir="2700000" algn="tl">
                        <a:srgbClr val="000000">
                          <a:alpha val="43137"/>
                        </a:srgbClr>
                      </a:outerShdw>
                    </a:effectLst>
                    <a:ea typeface="Cambria Math" panose="02040503050406030204" pitchFamily="18" charset="0"/>
                  </a:rPr>
                  <a:t> </a:t>
                </a:r>
                <a:r>
                  <a:rPr lang="fr-FR" dirty="0">
                    <a:effectLst>
                      <a:outerShdw blurRad="38100" dist="38100" dir="2700000" algn="tl">
                        <a:srgbClr val="000000">
                          <a:alpha val="43137"/>
                        </a:srgbClr>
                      </a:outerShdw>
                    </a:effectLst>
                    <a:ea typeface="Cambria Math" panose="02040503050406030204" pitchFamily="18" charset="0"/>
                  </a:rPr>
                  <a:t>de la configuration  </a:t>
                </a:r>
                <a:r>
                  <a:rPr lang="fr-FR" dirty="0" smtClean="0">
                    <a:effectLst>
                      <a:outerShdw blurRad="38100" dist="38100" dir="2700000" algn="tl">
                        <a:srgbClr val="000000">
                          <a:alpha val="43137"/>
                        </a:srgbClr>
                      </a:outerShdw>
                    </a:effectLst>
                    <a:ea typeface="Cambria Math" panose="02040503050406030204" pitchFamily="18" charset="0"/>
                  </a:rPr>
                  <a:t>initiale </a:t>
                </a:r>
                <a:r>
                  <a:rPr lang="fr-FR" dirty="0">
                    <a:effectLst>
                      <a:outerShdw blurRad="38100" dist="38100" dir="2700000" algn="tl">
                        <a:srgbClr val="000000">
                          <a:alpha val="43137"/>
                        </a:srgbClr>
                      </a:outerShdw>
                    </a:effectLst>
                  </a:rPr>
                  <a:t>(</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𝛺</m:t>
                        </m:r>
                      </m:e>
                      <m:sub>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0</m:t>
                        </m:r>
                      </m:sub>
                    </m:sSub>
                  </m:oMath>
                </a14:m>
                <a:r>
                  <a:rPr lang="fr-FR" dirty="0" smtClean="0">
                    <a:effectLst>
                      <a:outerShdw blurRad="38100" dist="38100" dir="2700000" algn="tl">
                        <a:srgbClr val="000000">
                          <a:alpha val="43137"/>
                        </a:srgbClr>
                      </a:outerShdw>
                    </a:effectLst>
                    <a:ea typeface="Cambria Math" panose="02040503050406030204" pitchFamily="18" charset="0"/>
                  </a:rPr>
                  <a:t>), </a:t>
                </a:r>
                <a:r>
                  <a:rPr lang="fr-FR" dirty="0">
                    <a:effectLst>
                      <a:outerShdw blurRad="38100" dist="38100" dir="2700000" algn="tl">
                        <a:srgbClr val="000000">
                          <a:alpha val="43137"/>
                        </a:srgbClr>
                      </a:outerShdw>
                    </a:effectLst>
                    <a:ea typeface="Cambria Math" panose="02040503050406030204" pitchFamily="18" charset="0"/>
                  </a:rPr>
                  <a:t>on </a:t>
                </a:r>
                <a:r>
                  <a:rPr lang="fr-FR" dirty="0" smtClean="0">
                    <a:effectLst>
                      <a:outerShdw blurRad="38100" dist="38100" dir="2700000" algn="tl">
                        <a:srgbClr val="000000">
                          <a:alpha val="43137"/>
                        </a:srgbClr>
                      </a:outerShdw>
                    </a:effectLst>
                    <a:ea typeface="Cambria Math" panose="02040503050406030204" pitchFamily="18" charset="0"/>
                  </a:rPr>
                  <a:t>obtient l’</a:t>
                </a:r>
                <a:r>
                  <a:rPr lang="fr-FR" dirty="0">
                    <a:effectLst>
                      <a:outerShdw blurRad="38100" dist="38100" dir="2700000" algn="tl">
                        <a:srgbClr val="000000">
                          <a:alpha val="43137"/>
                        </a:srgbClr>
                      </a:outerShdw>
                    </a:effectLst>
                    <a:ea typeface="Cambria Math" panose="02040503050406030204" pitchFamily="18" charset="0"/>
                  </a:rPr>
                  <a:t>é</a:t>
                </a:r>
                <a:r>
                  <a:rPr lang="fr-FR" dirty="0" smtClean="0">
                    <a:effectLst>
                      <a:outerShdw blurRad="38100" dist="38100" dir="2700000" algn="tl">
                        <a:srgbClr val="000000">
                          <a:alpha val="43137"/>
                        </a:srgbClr>
                      </a:outerShdw>
                    </a:effectLst>
                    <a:ea typeface="Cambria Math" panose="02040503050406030204" pitchFamily="18" charset="0"/>
                  </a:rPr>
                  <a:t>quation fondamentale de déformation comme suite:</a:t>
                </a:r>
                <a:endParaRPr lang="fr-FR" dirty="0">
                  <a:effectLst>
                    <a:outerShdw blurRad="38100" dist="38100" dir="2700000" algn="tl">
                      <a:srgbClr val="000000">
                        <a:alpha val="43137"/>
                      </a:srgbClr>
                    </a:outerShdw>
                  </a:effectLst>
                  <a:ea typeface="Cambria Math" panose="02040503050406030204" pitchFamily="18" charset="0"/>
                </a:endParaRPr>
              </a:p>
            </p:txBody>
          </p:sp>
        </mc:Choice>
        <mc:Fallback xmlns="">
          <p:sp>
            <p:nvSpPr>
              <p:cNvPr id="5" name="ZoneTexte 4"/>
              <p:cNvSpPr txBox="1">
                <a:spLocks noRot="1" noChangeAspect="1" noMove="1" noResize="1" noEditPoints="1" noAdjustHandles="1" noChangeArrowheads="1" noChangeShapeType="1" noTextEdit="1"/>
              </p:cNvSpPr>
              <p:nvPr/>
            </p:nvSpPr>
            <p:spPr>
              <a:xfrm>
                <a:off x="1297858" y="3583867"/>
                <a:ext cx="10227120" cy="723916"/>
              </a:xfrm>
              <a:prstGeom prst="rect">
                <a:avLst/>
              </a:prstGeom>
              <a:blipFill>
                <a:blip r:embed="rId5"/>
                <a:stretch>
                  <a:fillRect l="-536" t="-2521" r="-775" b="-1344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ZoneTexte 5"/>
              <p:cNvSpPr txBox="1"/>
              <p:nvPr/>
            </p:nvSpPr>
            <p:spPr>
              <a:xfrm>
                <a:off x="1393932" y="4866970"/>
                <a:ext cx="3059419" cy="400110"/>
              </a:xfrm>
              <a:prstGeom prst="rect">
                <a:avLst/>
              </a:prstGeom>
              <a:noFill/>
            </p:spPr>
            <p:txBody>
              <a:bodyPr wrap="square" rtlCol="0">
                <a:spAutoFit/>
              </a:bodyPr>
              <a:lstStyle/>
              <a:p>
                <a14:m>
                  <m:oMath xmlns:m="http://schemas.openxmlformats.org/officeDocument/2006/math">
                    <m:sSub>
                      <m:sSubPr>
                        <m:ctrlPr>
                          <a:rPr lang="fr-FR" sz="2000" i="1" smtClean="0">
                            <a:latin typeface="Cambria Math" panose="02040503050406030204" pitchFamily="18" charset="0"/>
                          </a:rPr>
                        </m:ctrlPr>
                      </m:sSubPr>
                      <m:e>
                        <m:r>
                          <a:rPr lang="fr-FR" sz="2000" b="0" i="1" smtClean="0">
                            <a:latin typeface="Cambria Math" panose="02040503050406030204" pitchFamily="18" charset="0"/>
                          </a:rPr>
                          <m:t>𝑥</m:t>
                        </m:r>
                      </m:e>
                      <m:sub>
                        <m:r>
                          <a:rPr lang="fr-FR" sz="2000" b="0" i="1" smtClean="0">
                            <a:latin typeface="Cambria Math" panose="02040503050406030204" pitchFamily="18" charset="0"/>
                          </a:rPr>
                          <m:t>𝑖</m:t>
                        </m:r>
                      </m:sub>
                    </m:sSub>
                    <m:r>
                      <a:rPr lang="fr-FR" sz="2000" b="0" i="1" smtClean="0">
                        <a:latin typeface="Cambria Math" panose="02040503050406030204" pitchFamily="18" charset="0"/>
                      </a:rPr>
                      <m:t>=</m:t>
                    </m:r>
                    <m:sSub>
                      <m:sSubPr>
                        <m:ctrlPr>
                          <a:rPr lang="fr-FR" sz="2000" i="1">
                            <a:latin typeface="Cambria Math" panose="02040503050406030204" pitchFamily="18" charset="0"/>
                          </a:rPr>
                        </m:ctrlPr>
                      </m:sSubPr>
                      <m:e>
                        <m:r>
                          <m:rPr>
                            <m:nor/>
                          </m:rPr>
                          <a:rPr lang="el-GR" sz="2000" dirty="0">
                            <a:effectLst>
                              <a:outerShdw blurRad="38100" dist="38100" dir="2700000" algn="tl">
                                <a:srgbClr val="000000">
                                  <a:alpha val="43137"/>
                                </a:srgbClr>
                              </a:outerShdw>
                            </a:effectLst>
                            <a:ea typeface="Cambria Math" panose="02040503050406030204" pitchFamily="18" charset="0"/>
                          </a:rPr>
                          <m:t>ϕ</m:t>
                        </m:r>
                      </m:e>
                      <m:sub>
                        <m:r>
                          <a:rPr lang="fr-FR" sz="2000" i="1">
                            <a:latin typeface="Cambria Math" panose="02040503050406030204" pitchFamily="18" charset="0"/>
                          </a:rPr>
                          <m:t>𝑖</m:t>
                        </m:r>
                      </m:sub>
                    </m:sSub>
                    <m:r>
                      <a:rPr lang="fr-FR" sz="2000" b="0" i="1" smtClean="0">
                        <a:latin typeface="Cambria Math" panose="02040503050406030204" pitchFamily="18" charset="0"/>
                      </a:rPr>
                      <m:t>(</m:t>
                    </m:r>
                    <m:sSub>
                      <m:sSubPr>
                        <m:ctrlPr>
                          <a:rPr lang="fr-FR" sz="2000" i="1">
                            <a:latin typeface="Cambria Math" panose="02040503050406030204" pitchFamily="18" charset="0"/>
                          </a:rPr>
                        </m:ctrlPr>
                      </m:sSubPr>
                      <m:e>
                        <m:r>
                          <a:rPr lang="fr-FR" sz="2000" b="0" i="1" smtClean="0">
                            <a:latin typeface="Cambria Math" panose="02040503050406030204" pitchFamily="18" charset="0"/>
                          </a:rPr>
                          <m:t>𝑋</m:t>
                        </m:r>
                      </m:e>
                      <m:sub>
                        <m:r>
                          <a:rPr lang="fr-FR" sz="2000" b="0" i="1" smtClean="0">
                            <a:latin typeface="Cambria Math" panose="02040503050406030204" pitchFamily="18" charset="0"/>
                          </a:rPr>
                          <m:t>1</m:t>
                        </m:r>
                      </m:sub>
                    </m:sSub>
                  </m:oMath>
                </a14:m>
                <a:r>
                  <a:rPr lang="fr-FR" sz="2000" dirty="0" smtClean="0"/>
                  <a:t>,</a:t>
                </a:r>
                <a:r>
                  <a:rPr lang="fr-FR" sz="2000" dirty="0"/>
                  <a:t> </a:t>
                </a:r>
                <a14:m>
                  <m:oMath xmlns:m="http://schemas.openxmlformats.org/officeDocument/2006/math">
                    <m:sSub>
                      <m:sSubPr>
                        <m:ctrlPr>
                          <a:rPr lang="fr-FR" sz="2000" i="1">
                            <a:latin typeface="Cambria Math" panose="02040503050406030204" pitchFamily="18" charset="0"/>
                          </a:rPr>
                        </m:ctrlPr>
                      </m:sSubPr>
                      <m:e>
                        <m:r>
                          <a:rPr lang="fr-FR" sz="2000" b="0" i="1" smtClean="0">
                            <a:latin typeface="Cambria Math" panose="02040503050406030204" pitchFamily="18" charset="0"/>
                          </a:rPr>
                          <m:t>𝑋</m:t>
                        </m:r>
                      </m:e>
                      <m:sub>
                        <m:r>
                          <a:rPr lang="fr-FR" sz="2000" b="0" i="1" smtClean="0">
                            <a:latin typeface="Cambria Math" panose="02040503050406030204" pitchFamily="18" charset="0"/>
                          </a:rPr>
                          <m:t>2</m:t>
                        </m:r>
                      </m:sub>
                    </m:sSub>
                  </m:oMath>
                </a14:m>
                <a:r>
                  <a:rPr lang="fr-FR" sz="2000" dirty="0" smtClean="0"/>
                  <a:t>,</a:t>
                </a:r>
                <a:r>
                  <a:rPr lang="fr-FR" sz="2000" dirty="0"/>
                  <a:t> </a:t>
                </a:r>
                <a14:m>
                  <m:oMath xmlns:m="http://schemas.openxmlformats.org/officeDocument/2006/math">
                    <m:sSub>
                      <m:sSubPr>
                        <m:ctrlPr>
                          <a:rPr lang="fr-FR" sz="2000" i="1">
                            <a:latin typeface="Cambria Math" panose="02040503050406030204" pitchFamily="18" charset="0"/>
                          </a:rPr>
                        </m:ctrlPr>
                      </m:sSubPr>
                      <m:e>
                        <m:r>
                          <a:rPr lang="fr-FR" sz="2000" b="0" i="1" smtClean="0">
                            <a:latin typeface="Cambria Math" panose="02040503050406030204" pitchFamily="18" charset="0"/>
                          </a:rPr>
                          <m:t>𝑋</m:t>
                        </m:r>
                      </m:e>
                      <m:sub>
                        <m:r>
                          <a:rPr lang="fr-FR" sz="2000" b="0" i="1" smtClean="0">
                            <a:latin typeface="Cambria Math" panose="02040503050406030204" pitchFamily="18" charset="0"/>
                          </a:rPr>
                          <m:t>3</m:t>
                        </m:r>
                      </m:sub>
                    </m:sSub>
                  </m:oMath>
                </a14:m>
                <a:r>
                  <a:rPr lang="fr-FR" sz="2000" dirty="0" smtClean="0"/>
                  <a:t>,</a:t>
                </a:r>
                <a14:m>
                  <m:oMath xmlns:m="http://schemas.openxmlformats.org/officeDocument/2006/math">
                    <m:r>
                      <a:rPr lang="fr-FR" sz="2000" i="1" dirty="0" smtClean="0">
                        <a:latin typeface="Cambria Math" panose="02040503050406030204" pitchFamily="18" charset="0"/>
                      </a:rPr>
                      <m:t>𝑡</m:t>
                    </m:r>
                    <m:r>
                      <a:rPr lang="fr-FR" sz="2000" b="0" i="1" dirty="0" smtClean="0">
                        <a:latin typeface="Cambria Math" panose="02040503050406030204" pitchFamily="18" charset="0"/>
                      </a:rPr>
                      <m:t>)</m:t>
                    </m:r>
                  </m:oMath>
                </a14:m>
                <a:r>
                  <a:rPr lang="fr-FR" sz="2000" dirty="0" smtClean="0"/>
                  <a:t> </a:t>
                </a:r>
                <a:endParaRPr lang="fr-FR" sz="2000" dirty="0"/>
              </a:p>
            </p:txBody>
          </p:sp>
        </mc:Choice>
        <mc:Fallback xmlns="">
          <p:sp>
            <p:nvSpPr>
              <p:cNvPr id="6" name="ZoneTexte 5"/>
              <p:cNvSpPr txBox="1">
                <a:spLocks noRot="1" noChangeAspect="1" noMove="1" noResize="1" noEditPoints="1" noAdjustHandles="1" noChangeArrowheads="1" noChangeShapeType="1" noTextEdit="1"/>
              </p:cNvSpPr>
              <p:nvPr/>
            </p:nvSpPr>
            <p:spPr>
              <a:xfrm>
                <a:off x="1393932" y="4866970"/>
                <a:ext cx="3059419" cy="400110"/>
              </a:xfrm>
              <a:prstGeom prst="rect">
                <a:avLst/>
              </a:prstGeom>
              <a:blipFill>
                <a:blip r:embed="rId6"/>
                <a:stretch>
                  <a:fillRect t="-7576" b="-25758"/>
                </a:stretch>
              </a:blipFill>
            </p:spPr>
            <p:txBody>
              <a:bodyPr/>
              <a:lstStyle/>
              <a:p>
                <a:r>
                  <a:rPr lang="fr-FR">
                    <a:noFill/>
                  </a:rPr>
                  <a:t> </a:t>
                </a:r>
              </a:p>
            </p:txBody>
          </p:sp>
        </mc:Fallback>
      </mc:AlternateContent>
      <p:sp>
        <p:nvSpPr>
          <p:cNvPr id="7" name="Flèche droite 6"/>
          <p:cNvSpPr/>
          <p:nvPr/>
        </p:nvSpPr>
        <p:spPr>
          <a:xfrm>
            <a:off x="4542504" y="5043946"/>
            <a:ext cx="338326" cy="11798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mc:AlternateContent xmlns:mc="http://schemas.openxmlformats.org/markup-compatibility/2006" xmlns:a14="http://schemas.microsoft.com/office/drawing/2010/main">
        <mc:Choice Requires="a14">
          <p:sp>
            <p:nvSpPr>
              <p:cNvPr id="8" name="Rectangle 7"/>
              <p:cNvSpPr/>
              <p:nvPr/>
            </p:nvSpPr>
            <p:spPr>
              <a:xfrm>
                <a:off x="5247381" y="4752259"/>
                <a:ext cx="2924583" cy="615810"/>
              </a:xfrm>
              <a:prstGeom prst="rect">
                <a:avLst/>
              </a:prstGeom>
            </p:spPr>
            <p:txBody>
              <a:bodyPr wrap="none">
                <a:spAutoFit/>
              </a:bodyPr>
              <a:lstStyle/>
              <a:p>
                <a14:m>
                  <m:oMath xmlns:m="http://schemas.openxmlformats.org/officeDocument/2006/math">
                    <m:sSub>
                      <m:sSubPr>
                        <m:ctrlPr>
                          <a:rPr lang="fr-FR" sz="2000" i="1" smtClean="0">
                            <a:latin typeface="Cambria Math" panose="02040503050406030204" pitchFamily="18" charset="0"/>
                          </a:rPr>
                        </m:ctrlPr>
                      </m:sSubPr>
                      <m:e>
                        <m:r>
                          <a:rPr lang="fr-FR" sz="2000" b="0" i="1" smtClean="0">
                            <a:latin typeface="Cambria Math" panose="02040503050406030204" pitchFamily="18" charset="0"/>
                          </a:rPr>
                          <m:t>𝑑</m:t>
                        </m:r>
                        <m:r>
                          <a:rPr lang="fr-FR" sz="2000" i="1">
                            <a:latin typeface="Cambria Math" panose="02040503050406030204" pitchFamily="18" charset="0"/>
                          </a:rPr>
                          <m:t>𝑥</m:t>
                        </m:r>
                      </m:e>
                      <m:sub>
                        <m:r>
                          <a:rPr lang="fr-FR" sz="2000" i="1">
                            <a:latin typeface="Cambria Math" panose="02040503050406030204" pitchFamily="18" charset="0"/>
                          </a:rPr>
                          <m:t>𝑖</m:t>
                        </m:r>
                      </m:sub>
                    </m:sSub>
                    <m:r>
                      <a:rPr lang="fr-FR" sz="2000" i="1">
                        <a:latin typeface="Cambria Math" panose="02040503050406030204" pitchFamily="18" charset="0"/>
                      </a:rPr>
                      <m:t>=</m:t>
                    </m:r>
                    <m:r>
                      <a:rPr lang="fr-FR" sz="2000" b="0" i="1" smtClean="0">
                        <a:latin typeface="Cambria Math" panose="02040503050406030204" pitchFamily="18" charset="0"/>
                      </a:rPr>
                      <m:t> </m:t>
                    </m:r>
                    <m:f>
                      <m:fPr>
                        <m:ctrlPr>
                          <a:rPr lang="fr-FR" sz="2000" i="1" smtClean="0">
                            <a:latin typeface="Cambria Math" panose="02040503050406030204" pitchFamily="18" charset="0"/>
                          </a:rPr>
                        </m:ctrlPr>
                      </m:fPr>
                      <m:num>
                        <m:sSub>
                          <m:sSubPr>
                            <m:ctrlPr>
                              <a:rPr lang="fr-FR" sz="2000" i="1">
                                <a:latin typeface="Cambria Math" panose="02040503050406030204" pitchFamily="18" charset="0"/>
                              </a:rPr>
                            </m:ctrlPr>
                          </m:sSubPr>
                          <m:e>
                            <m:r>
                              <a:rPr lang="fr-FR" sz="2000" i="1" smtClean="0">
                                <a:latin typeface="Cambria Math" panose="02040503050406030204" pitchFamily="18" charset="0"/>
                                <a:ea typeface="Cambria Math" panose="02040503050406030204" pitchFamily="18" charset="0"/>
                              </a:rPr>
                              <m:t>𝜕</m:t>
                            </m:r>
                            <m:r>
                              <a:rPr lang="fr-FR" sz="2000" i="1">
                                <a:latin typeface="Cambria Math" panose="02040503050406030204" pitchFamily="18" charset="0"/>
                              </a:rPr>
                              <m:t>𝑥</m:t>
                            </m:r>
                          </m:e>
                          <m:sub>
                            <m:r>
                              <a:rPr lang="fr-FR" sz="2000" i="1">
                                <a:latin typeface="Cambria Math" panose="02040503050406030204" pitchFamily="18" charset="0"/>
                              </a:rPr>
                              <m:t>𝑖</m:t>
                            </m:r>
                          </m:sub>
                        </m:sSub>
                      </m:num>
                      <m:den>
                        <m:sSub>
                          <m:sSubPr>
                            <m:ctrlPr>
                              <a:rPr lang="fr-FR" sz="2000" i="1">
                                <a:latin typeface="Cambria Math" panose="02040503050406030204" pitchFamily="18" charset="0"/>
                              </a:rPr>
                            </m:ctrlPr>
                          </m:sSubPr>
                          <m:e>
                            <m:r>
                              <a:rPr lang="fr-FR" sz="2000" i="1">
                                <a:latin typeface="Cambria Math" panose="02040503050406030204" pitchFamily="18" charset="0"/>
                                <a:ea typeface="Cambria Math" panose="02040503050406030204" pitchFamily="18" charset="0"/>
                              </a:rPr>
                              <m:t>𝜕</m:t>
                            </m:r>
                            <m:r>
                              <a:rPr lang="fr-FR" sz="2000" b="0" i="1" smtClean="0">
                                <a:latin typeface="Cambria Math" panose="02040503050406030204" pitchFamily="18" charset="0"/>
                              </a:rPr>
                              <m:t>𝑋</m:t>
                            </m:r>
                          </m:e>
                          <m:sub>
                            <m:r>
                              <a:rPr lang="fr-FR" sz="2000" b="0" i="1" smtClean="0">
                                <a:latin typeface="Cambria Math" panose="02040503050406030204" pitchFamily="18" charset="0"/>
                              </a:rPr>
                              <m:t>𝑗</m:t>
                            </m:r>
                          </m:sub>
                        </m:sSub>
                      </m:den>
                    </m:f>
                    <m:sSub>
                      <m:sSubPr>
                        <m:ctrlPr>
                          <a:rPr lang="fr-FR" sz="2000" i="1">
                            <a:latin typeface="Cambria Math" panose="02040503050406030204" pitchFamily="18" charset="0"/>
                          </a:rPr>
                        </m:ctrlPr>
                      </m:sSubPr>
                      <m:e>
                        <m:r>
                          <a:rPr lang="fr-FR" sz="2000" b="0" i="1">
                            <a:latin typeface="Cambria Math" panose="02040503050406030204" pitchFamily="18" charset="0"/>
                          </a:rPr>
                          <m:t>  </m:t>
                        </m:r>
                        <m:r>
                          <a:rPr lang="fr-FR" sz="2000" b="0" i="1" smtClean="0">
                            <a:latin typeface="Cambria Math" panose="02040503050406030204" pitchFamily="18" charset="0"/>
                          </a:rPr>
                          <m:t>𝑑𝑋</m:t>
                        </m:r>
                      </m:e>
                      <m:sub>
                        <m:r>
                          <a:rPr lang="fr-FR" sz="2000" b="0" i="1" smtClean="0">
                            <a:latin typeface="Cambria Math" panose="02040503050406030204" pitchFamily="18" charset="0"/>
                          </a:rPr>
                          <m:t>𝑗</m:t>
                        </m:r>
                      </m:sub>
                    </m:sSub>
                  </m:oMath>
                </a14:m>
                <a:r>
                  <a:rPr lang="fr-FR" sz="2000" dirty="0" smtClean="0"/>
                  <a:t>  =  </a:t>
                </a:r>
                <a14:m>
                  <m:oMath xmlns:m="http://schemas.openxmlformats.org/officeDocument/2006/math">
                    <m:sSub>
                      <m:sSubPr>
                        <m:ctrlPr>
                          <a:rPr lang="fr-FR" sz="2000" i="1" smtClean="0">
                            <a:latin typeface="Cambria Math" panose="02040503050406030204" pitchFamily="18" charset="0"/>
                          </a:rPr>
                        </m:ctrlPr>
                      </m:sSubPr>
                      <m:e>
                        <m:r>
                          <a:rPr lang="fr-FR" sz="2000" b="0" i="1" smtClean="0">
                            <a:latin typeface="Cambria Math" panose="02040503050406030204" pitchFamily="18" charset="0"/>
                          </a:rPr>
                          <m:t>𝐹</m:t>
                        </m:r>
                      </m:e>
                      <m:sub>
                        <m:r>
                          <a:rPr lang="fr-FR" sz="2000" b="0" i="1" smtClean="0">
                            <a:latin typeface="Cambria Math" panose="02040503050406030204" pitchFamily="18" charset="0"/>
                          </a:rPr>
                          <m:t>𝑖𝑗</m:t>
                        </m:r>
                      </m:sub>
                    </m:sSub>
                  </m:oMath>
                </a14:m>
                <a:r>
                  <a:rPr lang="fr-FR" sz="2000" dirty="0" smtClean="0"/>
                  <a:t> . </a:t>
                </a:r>
                <a14:m>
                  <m:oMath xmlns:m="http://schemas.openxmlformats.org/officeDocument/2006/math">
                    <m:r>
                      <a:rPr lang="fr-FR" sz="2000" i="1">
                        <a:latin typeface="Cambria Math" panose="02040503050406030204" pitchFamily="18" charset="0"/>
                      </a:rPr>
                      <m:t>𝑑𝑋</m:t>
                    </m:r>
                  </m:oMath>
                </a14:m>
                <a:endParaRPr lang="fr-FR" sz="2000" dirty="0"/>
              </a:p>
            </p:txBody>
          </p:sp>
        </mc:Choice>
        <mc:Fallback xmlns="">
          <p:sp>
            <p:nvSpPr>
              <p:cNvPr id="8" name="Rectangle 7"/>
              <p:cNvSpPr>
                <a:spLocks noRot="1" noChangeAspect="1" noMove="1" noResize="1" noEditPoints="1" noAdjustHandles="1" noChangeArrowheads="1" noChangeShapeType="1" noTextEdit="1"/>
              </p:cNvSpPr>
              <p:nvPr/>
            </p:nvSpPr>
            <p:spPr>
              <a:xfrm>
                <a:off x="5247381" y="4752259"/>
                <a:ext cx="2924583" cy="615810"/>
              </a:xfrm>
              <a:prstGeom prst="rect">
                <a:avLst/>
              </a:prstGeom>
              <a:blipFill>
                <a:blip r:embed="rId7"/>
                <a:stretch>
                  <a:fillRect/>
                </a:stretch>
              </a:blipFill>
            </p:spPr>
            <p:txBody>
              <a:bodyPr/>
              <a:lstStyle/>
              <a:p>
                <a:r>
                  <a:rPr lang="fr-FR">
                    <a:noFill/>
                  </a:rPr>
                  <a:t> </a:t>
                </a:r>
              </a:p>
            </p:txBody>
          </p:sp>
        </mc:Fallback>
      </mc:AlternateContent>
      <p:sp>
        <p:nvSpPr>
          <p:cNvPr id="11" name="Flèche droite 10"/>
          <p:cNvSpPr/>
          <p:nvPr/>
        </p:nvSpPr>
        <p:spPr>
          <a:xfrm>
            <a:off x="8788469" y="5043946"/>
            <a:ext cx="338326" cy="11798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mc:AlternateContent xmlns:mc="http://schemas.openxmlformats.org/markup-compatibility/2006" xmlns:a14="http://schemas.microsoft.com/office/drawing/2010/main">
        <mc:Choice Requires="a14">
          <p:sp>
            <p:nvSpPr>
              <p:cNvPr id="9" name="ZoneTexte 8"/>
              <p:cNvSpPr txBox="1"/>
              <p:nvPr/>
            </p:nvSpPr>
            <p:spPr>
              <a:xfrm>
                <a:off x="9287855" y="4866970"/>
                <a:ext cx="209476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000" b="1" i="1" smtClean="0">
                          <a:latin typeface="Cambria Math" panose="02040503050406030204" pitchFamily="18" charset="0"/>
                        </a:rPr>
                        <m:t>𝒅𝒙</m:t>
                      </m:r>
                      <m:r>
                        <a:rPr lang="fr-FR" sz="2000" b="1" i="1" smtClean="0">
                          <a:latin typeface="Cambria Math" panose="02040503050406030204" pitchFamily="18" charset="0"/>
                        </a:rPr>
                        <m:t>=</m:t>
                      </m:r>
                      <m:r>
                        <a:rPr lang="fr-FR" sz="2000" b="1" i="1" smtClean="0">
                          <a:latin typeface="Cambria Math" panose="02040503050406030204" pitchFamily="18" charset="0"/>
                        </a:rPr>
                        <m:t>𝑭</m:t>
                      </m:r>
                      <m:r>
                        <a:rPr lang="fr-FR" sz="2000" b="1" i="1" smtClean="0">
                          <a:latin typeface="Cambria Math" panose="02040503050406030204" pitchFamily="18" charset="0"/>
                        </a:rPr>
                        <m:t> . </m:t>
                      </m:r>
                      <m:r>
                        <a:rPr lang="fr-FR" sz="2000" b="1" i="1" smtClean="0">
                          <a:latin typeface="Cambria Math" panose="02040503050406030204" pitchFamily="18" charset="0"/>
                        </a:rPr>
                        <m:t>𝒅𝑿</m:t>
                      </m:r>
                    </m:oMath>
                  </m:oMathPara>
                </a14:m>
                <a:endParaRPr lang="fr-FR" sz="2000" b="1" dirty="0"/>
              </a:p>
            </p:txBody>
          </p:sp>
        </mc:Choice>
        <mc:Fallback xmlns="">
          <p:sp>
            <p:nvSpPr>
              <p:cNvPr id="9" name="ZoneTexte 8"/>
              <p:cNvSpPr txBox="1">
                <a:spLocks noRot="1" noChangeAspect="1" noMove="1" noResize="1" noEditPoints="1" noAdjustHandles="1" noChangeArrowheads="1" noChangeShapeType="1" noTextEdit="1"/>
              </p:cNvSpPr>
              <p:nvPr/>
            </p:nvSpPr>
            <p:spPr>
              <a:xfrm>
                <a:off x="9287855" y="4866970"/>
                <a:ext cx="2094760" cy="400110"/>
              </a:xfrm>
              <a:prstGeom prst="rect">
                <a:avLst/>
              </a:prstGeom>
              <a:blipFill>
                <a:blip r:embed="rId8"/>
                <a:stretch>
                  <a:fillRect/>
                </a:stretch>
              </a:blipFill>
            </p:spPr>
            <p:txBody>
              <a:bodyPr/>
              <a:lstStyle/>
              <a:p>
                <a:r>
                  <a:rPr lang="fr-FR">
                    <a:noFill/>
                  </a:rPr>
                  <a:t> </a:t>
                </a:r>
              </a:p>
            </p:txBody>
          </p:sp>
        </mc:Fallback>
      </mc:AlternateContent>
      <p:sp>
        <p:nvSpPr>
          <p:cNvPr id="12" name="ZoneTexte 11"/>
          <p:cNvSpPr txBox="1"/>
          <p:nvPr/>
        </p:nvSpPr>
        <p:spPr>
          <a:xfrm>
            <a:off x="1393932" y="5481222"/>
            <a:ext cx="10227120" cy="390107"/>
          </a:xfrm>
          <a:prstGeom prst="rect">
            <a:avLst/>
          </a:prstGeom>
          <a:noFill/>
        </p:spPr>
        <p:txBody>
          <a:bodyPr wrap="square" rtlCol="0">
            <a:spAutoFit/>
          </a:bodyPr>
          <a:lstStyle/>
          <a:p>
            <a:pPr>
              <a:lnSpc>
                <a:spcPct val="114000"/>
              </a:lnSpc>
            </a:pPr>
            <a:r>
              <a:rPr lang="fr-FR" dirty="0" smtClean="0">
                <a:effectLst>
                  <a:outerShdw blurRad="38100" dist="38100" dir="2700000" algn="tl">
                    <a:srgbClr val="000000">
                      <a:alpha val="43137"/>
                    </a:srgbClr>
                  </a:outerShdw>
                </a:effectLst>
                <a:ea typeface="Cambria Math" panose="02040503050406030204" pitchFamily="18" charset="0"/>
              </a:rPr>
              <a:t>Sachant que F est un tenseur d’ordre 2 rassemblant tous les termes de dérivation partiale.</a:t>
            </a:r>
            <a:endParaRPr lang="fr-FR" dirty="0">
              <a:effectLst>
                <a:outerShdw blurRad="38100" dist="38100" dir="2700000" algn="tl">
                  <a:srgbClr val="000000">
                    <a:alpha val="43137"/>
                  </a:srgbClr>
                </a:outerShdw>
              </a:effectLst>
              <a:ea typeface="Cambria Math" panose="02040503050406030204" pitchFamily="18" charset="0"/>
            </a:endParaRPr>
          </a:p>
        </p:txBody>
      </p:sp>
    </p:spTree>
    <p:extLst>
      <p:ext uri="{BB962C8B-B14F-4D97-AF65-F5344CB8AC3E}">
        <p14:creationId xmlns:p14="http://schemas.microsoft.com/office/powerpoint/2010/main" val="569127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686111"/>
            <a:ext cx="615553" cy="3796680"/>
          </a:xfrm>
          <a:prstGeom prst="rect">
            <a:avLst/>
          </a:prstGeom>
        </p:spPr>
        <p:txBody>
          <a:bodyPr vert="vert270" wrap="none">
            <a:spAutoFit/>
          </a:bodyPr>
          <a:lstStyle/>
          <a:p>
            <a:r>
              <a:rPr lang="fr-FR" sz="2800" b="1" u="sng" dirty="0" smtClean="0">
                <a:solidFill>
                  <a:schemeClr val="bg1"/>
                </a:solidFill>
                <a:effectLst>
                  <a:outerShdw blurRad="38100" dist="38100" dir="2700000" algn="tl">
                    <a:srgbClr val="000000">
                      <a:alpha val="43137"/>
                    </a:srgbClr>
                  </a:outerShdw>
                </a:effectLst>
              </a:rPr>
              <a:t>Gradient de déformation</a:t>
            </a:r>
            <a:endParaRPr lang="fr-FR" sz="2800" b="1" u="sng" dirty="0">
              <a:solidFill>
                <a:schemeClr val="bg1"/>
              </a:solidFill>
              <a:effectLst>
                <a:outerShdw blurRad="38100" dist="38100" dir="2700000" algn="tl">
                  <a:srgbClr val="000000">
                    <a:alpha val="43137"/>
                  </a:srgbClr>
                </a:outerShdw>
              </a:effectLst>
            </a:endParaRPr>
          </a:p>
        </p:txBody>
      </p:sp>
      <p:sp>
        <p:nvSpPr>
          <p:cNvPr id="10" name="Rectangle à coins arrondis 9"/>
          <p:cNvSpPr/>
          <p:nvPr/>
        </p:nvSpPr>
        <p:spPr>
          <a:xfrm>
            <a:off x="985001" y="218277"/>
            <a:ext cx="11079179" cy="6433246"/>
          </a:xfrm>
          <a:prstGeom prst="roundRect">
            <a:avLst>
              <a:gd name="adj" fmla="val 1185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2" name="ZoneTexte 11"/>
              <p:cNvSpPr txBox="1"/>
              <p:nvPr/>
            </p:nvSpPr>
            <p:spPr>
              <a:xfrm>
                <a:off x="4542504" y="357987"/>
                <a:ext cx="6025367" cy="17999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smtClean="0">
                              <a:effectLst/>
                              <a:latin typeface="Cambria Math" panose="02040503050406030204" pitchFamily="18" charset="0"/>
                            </a:rPr>
                          </m:ctrlPr>
                        </m:dPr>
                        <m:e>
                          <m:r>
                            <a:rPr lang="fr-FR" b="0" i="1" smtClean="0">
                              <a:effectLst/>
                              <a:latin typeface="Cambria Math" panose="02040503050406030204" pitchFamily="18" charset="0"/>
                            </a:rPr>
                            <m:t>𝐹</m:t>
                          </m:r>
                        </m:e>
                      </m:d>
                      <m:r>
                        <a:rPr lang="fr-FR" b="0" i="0" smtClean="0">
                          <a:effectLst/>
                          <a:latin typeface="Cambria Math" panose="02040503050406030204" pitchFamily="18" charset="0"/>
                        </a:rPr>
                        <m:t>=</m:t>
                      </m:r>
                      <m:d>
                        <m:dPr>
                          <m:begChr m:val="["/>
                          <m:endChr m:val="]"/>
                          <m:ctrlPr>
                            <a:rPr lang="fr-FR" i="1">
                              <a:effectLst/>
                              <a:latin typeface="Cambria Math" panose="02040503050406030204" pitchFamily="18" charset="0"/>
                            </a:rPr>
                          </m:ctrlPr>
                        </m:dPr>
                        <m:e>
                          <m:r>
                            <a:rPr lang="fr-FR" b="0" i="1" smtClean="0">
                              <a:effectLst/>
                              <a:latin typeface="Cambria Math" panose="02040503050406030204" pitchFamily="18" charset="0"/>
                            </a:rPr>
                            <m:t>𝑥</m:t>
                          </m:r>
                          <m:r>
                            <a:rPr lang="fr-FR" b="0" i="1" smtClean="0">
                              <a:effectLst/>
                              <a:latin typeface="Cambria Math" panose="02040503050406030204" pitchFamily="18" charset="0"/>
                            </a:rPr>
                            <m:t>⊗</m:t>
                          </m:r>
                          <m:r>
                            <a:rPr lang="fr-FR" b="0" i="1" smtClean="0">
                              <a:effectLst/>
                              <a:latin typeface="Cambria Math" panose="02040503050406030204" pitchFamily="18" charset="0"/>
                            </a:rPr>
                            <m:t>𝛻</m:t>
                          </m:r>
                        </m:e>
                      </m:d>
                      <m:r>
                        <a:rPr lang="fr-FR" b="0">
                          <a:effectLst/>
                          <a:latin typeface="Cambria Math" panose="02040503050406030204" pitchFamily="18" charset="0"/>
                        </a:rPr>
                        <m:t>=</m:t>
                      </m:r>
                      <m:d>
                        <m:dPr>
                          <m:begChr m:val="["/>
                          <m:endChr m:val="]"/>
                          <m:ctrlPr>
                            <a:rPr lang="fr-FR" i="1" smtClean="0">
                              <a:effectLst/>
                              <a:latin typeface="Cambria Math" panose="02040503050406030204" pitchFamily="18" charset="0"/>
                            </a:rPr>
                          </m:ctrlPr>
                        </m:dPr>
                        <m:e>
                          <m:m>
                            <m:mPr>
                              <m:mcs>
                                <m:mc>
                                  <m:mcPr>
                                    <m:count m:val="1"/>
                                    <m:mcJc m:val="center"/>
                                  </m:mcPr>
                                </m:mc>
                              </m:mcs>
                              <m:ctrlPr>
                                <a:rPr lang="fr-FR" i="1" smtClean="0">
                                  <a:effectLst/>
                                  <a:latin typeface="Cambria Math" panose="02040503050406030204" pitchFamily="18" charset="0"/>
                                </a:rPr>
                              </m:ctrlPr>
                            </m:mPr>
                            <m:mr>
                              <m:e>
                                <m:sSub>
                                  <m:sSubPr>
                                    <m:ctrlPr>
                                      <a:rPr lang="fr-FR" i="1" smtClean="0">
                                        <a:effectLst/>
                                        <a:latin typeface="Cambria Math" panose="02040503050406030204" pitchFamily="18" charset="0"/>
                                      </a:rPr>
                                    </m:ctrlPr>
                                  </m:sSubPr>
                                  <m:e>
                                    <m:r>
                                      <a:rPr lang="fr-FR" b="0" i="1" smtClean="0">
                                        <a:effectLst/>
                                        <a:latin typeface="Cambria Math" panose="02040503050406030204" pitchFamily="18" charset="0"/>
                                      </a:rPr>
                                      <m:t>𝑥</m:t>
                                    </m:r>
                                  </m:e>
                                  <m:sub>
                                    <m:r>
                                      <a:rPr lang="fr-FR" b="0" i="1" smtClean="0">
                                        <a:effectLst/>
                                        <a:latin typeface="Cambria Math" panose="02040503050406030204" pitchFamily="18" charset="0"/>
                                      </a:rPr>
                                      <m:t>1</m:t>
                                    </m:r>
                                  </m:sub>
                                </m:sSub>
                              </m:e>
                            </m:mr>
                            <m:mr>
                              <m:e>
                                <m:sSub>
                                  <m:sSubPr>
                                    <m:ctrlPr>
                                      <a:rPr lang="fr-FR" i="1" smtClean="0">
                                        <a:effectLst/>
                                        <a:latin typeface="Cambria Math" panose="02040503050406030204" pitchFamily="18" charset="0"/>
                                      </a:rPr>
                                    </m:ctrlPr>
                                  </m:sSubPr>
                                  <m:e>
                                    <m:r>
                                      <a:rPr lang="fr-FR" b="0" i="1" smtClean="0">
                                        <a:effectLst/>
                                        <a:latin typeface="Cambria Math" panose="02040503050406030204" pitchFamily="18" charset="0"/>
                                      </a:rPr>
                                      <m:t>𝑥</m:t>
                                    </m:r>
                                  </m:e>
                                  <m:sub>
                                    <m:r>
                                      <a:rPr lang="fr-FR" b="0" i="1" smtClean="0">
                                        <a:effectLst/>
                                        <a:latin typeface="Cambria Math" panose="02040503050406030204" pitchFamily="18" charset="0"/>
                                      </a:rPr>
                                      <m:t>2</m:t>
                                    </m:r>
                                  </m:sub>
                                </m:sSub>
                              </m:e>
                            </m:mr>
                            <m:mr>
                              <m:e>
                                <m:sSub>
                                  <m:sSubPr>
                                    <m:ctrlPr>
                                      <a:rPr lang="fr-FR" i="1" smtClean="0">
                                        <a:effectLst/>
                                        <a:latin typeface="Cambria Math" panose="02040503050406030204" pitchFamily="18" charset="0"/>
                                      </a:rPr>
                                    </m:ctrlPr>
                                  </m:sSubPr>
                                  <m:e>
                                    <m:r>
                                      <a:rPr lang="fr-FR" b="0" i="1" smtClean="0">
                                        <a:effectLst/>
                                        <a:latin typeface="Cambria Math" panose="02040503050406030204" pitchFamily="18" charset="0"/>
                                      </a:rPr>
                                      <m:t>𝑥</m:t>
                                    </m:r>
                                  </m:e>
                                  <m:sub>
                                    <m:r>
                                      <a:rPr lang="fr-FR" b="0" i="1" smtClean="0">
                                        <a:effectLst/>
                                        <a:latin typeface="Cambria Math" panose="02040503050406030204" pitchFamily="18" charset="0"/>
                                      </a:rPr>
                                      <m:t>3</m:t>
                                    </m:r>
                                  </m:sub>
                                </m:sSub>
                              </m:e>
                            </m:mr>
                          </m:m>
                        </m:e>
                      </m:d>
                      <m:d>
                        <m:dPr>
                          <m:begChr m:val="["/>
                          <m:endChr m:val="]"/>
                          <m:ctrlPr>
                            <a:rPr lang="fr-FR" i="1" smtClean="0">
                              <a:effectLst/>
                              <a:latin typeface="Cambria Math" panose="02040503050406030204" pitchFamily="18" charset="0"/>
                            </a:rPr>
                          </m:ctrlPr>
                        </m:dPr>
                        <m:e>
                          <m:m>
                            <m:mPr>
                              <m:mcs>
                                <m:mc>
                                  <m:mcPr>
                                    <m:count m:val="3"/>
                                    <m:mcJc m:val="center"/>
                                  </m:mcPr>
                                </m:mc>
                              </m:mcs>
                              <m:ctrlPr>
                                <a:rPr lang="fr-FR" i="1" smtClean="0">
                                  <a:effectLst/>
                                  <a:latin typeface="Cambria Math" panose="02040503050406030204" pitchFamily="18" charset="0"/>
                                </a:rPr>
                              </m:ctrlPr>
                            </m:mPr>
                            <m:mr>
                              <m:e>
                                <m:f>
                                  <m:fPr>
                                    <m:ctrlPr>
                                      <a:rPr lang="fr-FR" i="1" smtClean="0">
                                        <a:effectLst/>
                                        <a:latin typeface="Cambria Math" panose="02040503050406030204" pitchFamily="18" charset="0"/>
                                      </a:rPr>
                                    </m:ctrlPr>
                                  </m:fPr>
                                  <m:num>
                                    <m:r>
                                      <a:rPr lang="fr-FR" b="0" i="1" smtClean="0">
                                        <a:effectLst/>
                                        <a:latin typeface="Cambria Math" panose="02040503050406030204" pitchFamily="18" charset="0"/>
                                        <a:ea typeface="Cambria Math" panose="02040503050406030204" pitchFamily="18" charset="0"/>
                                      </a:rPr>
                                      <m:t>𝜕</m:t>
                                    </m:r>
                                  </m:num>
                                  <m:den>
                                    <m:r>
                                      <a:rPr lang="fr-FR" b="0" i="1" smtClean="0">
                                        <a:effectLst/>
                                        <a:latin typeface="Cambria Math" panose="02040503050406030204" pitchFamily="18" charset="0"/>
                                        <a:ea typeface="Cambria Math" panose="02040503050406030204" pitchFamily="18" charset="0"/>
                                      </a:rPr>
                                      <m:t>𝜕</m:t>
                                    </m:r>
                                    <m:sSub>
                                      <m:sSubPr>
                                        <m:ctrlPr>
                                          <a:rPr lang="fr-FR" i="1" smtClean="0">
                                            <a:effectLst/>
                                            <a:latin typeface="Cambria Math" panose="02040503050406030204" pitchFamily="18" charset="0"/>
                                            <a:ea typeface="Cambria Math" panose="02040503050406030204" pitchFamily="18" charset="0"/>
                                          </a:rPr>
                                        </m:ctrlPr>
                                      </m:sSubPr>
                                      <m:e>
                                        <m:r>
                                          <a:rPr lang="fr-FR" b="0" i="1" smtClean="0">
                                            <a:effectLst/>
                                            <a:latin typeface="Cambria Math" panose="02040503050406030204" pitchFamily="18" charset="0"/>
                                            <a:ea typeface="Cambria Math" panose="02040503050406030204" pitchFamily="18" charset="0"/>
                                          </a:rPr>
                                          <m:t>𝑋</m:t>
                                        </m:r>
                                      </m:e>
                                      <m:sub>
                                        <m:r>
                                          <a:rPr lang="fr-FR" b="0" i="1" smtClean="0">
                                            <a:effectLst/>
                                            <a:latin typeface="Cambria Math" panose="02040503050406030204" pitchFamily="18" charset="0"/>
                                            <a:ea typeface="Cambria Math" panose="02040503050406030204" pitchFamily="18" charset="0"/>
                                          </a:rPr>
                                          <m:t>1</m:t>
                                        </m:r>
                                      </m:sub>
                                    </m:sSub>
                                  </m:den>
                                </m:f>
                              </m:e>
                              <m:e>
                                <m:f>
                                  <m:fPr>
                                    <m:ctrlPr>
                                      <a:rPr lang="fr-FR" i="1" smtClean="0">
                                        <a:effectLst/>
                                        <a:latin typeface="Cambria Math" panose="02040503050406030204" pitchFamily="18" charset="0"/>
                                      </a:rPr>
                                    </m:ctrlPr>
                                  </m:fPr>
                                  <m:num>
                                    <m:r>
                                      <a:rPr lang="fr-FR" b="0" i="1" smtClean="0">
                                        <a:effectLst/>
                                        <a:latin typeface="Cambria Math" panose="02040503050406030204" pitchFamily="18" charset="0"/>
                                        <a:ea typeface="Cambria Math" panose="02040503050406030204" pitchFamily="18" charset="0"/>
                                      </a:rPr>
                                      <m:t>𝜕</m:t>
                                    </m:r>
                                  </m:num>
                                  <m:den>
                                    <m:r>
                                      <a:rPr lang="fr-FR" b="0" i="1" smtClean="0">
                                        <a:effectLst/>
                                        <a:latin typeface="Cambria Math" panose="02040503050406030204" pitchFamily="18" charset="0"/>
                                        <a:ea typeface="Cambria Math" panose="02040503050406030204" pitchFamily="18" charset="0"/>
                                      </a:rPr>
                                      <m:t>𝜕</m:t>
                                    </m:r>
                                    <m:sSub>
                                      <m:sSubPr>
                                        <m:ctrlPr>
                                          <a:rPr lang="fr-FR" i="1" smtClean="0">
                                            <a:effectLst/>
                                            <a:latin typeface="Cambria Math" panose="02040503050406030204" pitchFamily="18" charset="0"/>
                                            <a:ea typeface="Cambria Math" panose="02040503050406030204" pitchFamily="18" charset="0"/>
                                          </a:rPr>
                                        </m:ctrlPr>
                                      </m:sSubPr>
                                      <m:e>
                                        <m:r>
                                          <a:rPr lang="fr-FR" b="0" i="1" smtClean="0">
                                            <a:effectLst/>
                                            <a:latin typeface="Cambria Math" panose="02040503050406030204" pitchFamily="18" charset="0"/>
                                            <a:ea typeface="Cambria Math" panose="02040503050406030204" pitchFamily="18" charset="0"/>
                                          </a:rPr>
                                          <m:t>𝑋</m:t>
                                        </m:r>
                                      </m:e>
                                      <m:sub>
                                        <m:r>
                                          <a:rPr lang="fr-FR" b="0" i="1" smtClean="0">
                                            <a:effectLst/>
                                            <a:latin typeface="Cambria Math" panose="02040503050406030204" pitchFamily="18" charset="0"/>
                                            <a:ea typeface="Cambria Math" panose="02040503050406030204" pitchFamily="18" charset="0"/>
                                          </a:rPr>
                                          <m:t>2</m:t>
                                        </m:r>
                                      </m:sub>
                                    </m:sSub>
                                  </m:den>
                                </m:f>
                              </m:e>
                              <m:e>
                                <m:f>
                                  <m:fPr>
                                    <m:ctrlPr>
                                      <a:rPr lang="fr-FR" i="1" smtClean="0">
                                        <a:effectLst/>
                                        <a:latin typeface="Cambria Math" panose="02040503050406030204" pitchFamily="18" charset="0"/>
                                      </a:rPr>
                                    </m:ctrlPr>
                                  </m:fPr>
                                  <m:num>
                                    <m:r>
                                      <a:rPr lang="fr-FR" b="0" i="1" smtClean="0">
                                        <a:effectLst/>
                                        <a:latin typeface="Cambria Math" panose="02040503050406030204" pitchFamily="18" charset="0"/>
                                        <a:ea typeface="Cambria Math" panose="02040503050406030204" pitchFamily="18" charset="0"/>
                                      </a:rPr>
                                      <m:t>𝜕</m:t>
                                    </m:r>
                                  </m:num>
                                  <m:den>
                                    <m:r>
                                      <a:rPr lang="fr-FR" b="0" i="1" smtClean="0">
                                        <a:effectLst/>
                                        <a:latin typeface="Cambria Math" panose="02040503050406030204" pitchFamily="18" charset="0"/>
                                        <a:ea typeface="Cambria Math" panose="02040503050406030204" pitchFamily="18" charset="0"/>
                                      </a:rPr>
                                      <m:t>𝜕</m:t>
                                    </m:r>
                                    <m:sSub>
                                      <m:sSubPr>
                                        <m:ctrlPr>
                                          <a:rPr lang="fr-FR" i="1" smtClean="0">
                                            <a:effectLst/>
                                            <a:latin typeface="Cambria Math" panose="02040503050406030204" pitchFamily="18" charset="0"/>
                                            <a:ea typeface="Cambria Math" panose="02040503050406030204" pitchFamily="18" charset="0"/>
                                          </a:rPr>
                                        </m:ctrlPr>
                                      </m:sSubPr>
                                      <m:e>
                                        <m:r>
                                          <a:rPr lang="fr-FR" b="0" i="1" smtClean="0">
                                            <a:effectLst/>
                                            <a:latin typeface="Cambria Math" panose="02040503050406030204" pitchFamily="18" charset="0"/>
                                            <a:ea typeface="Cambria Math" panose="02040503050406030204" pitchFamily="18" charset="0"/>
                                          </a:rPr>
                                          <m:t>𝑋</m:t>
                                        </m:r>
                                      </m:e>
                                      <m:sub>
                                        <m:r>
                                          <a:rPr lang="fr-FR" b="0" i="1" smtClean="0">
                                            <a:effectLst/>
                                            <a:latin typeface="Cambria Math" panose="02040503050406030204" pitchFamily="18" charset="0"/>
                                            <a:ea typeface="Cambria Math" panose="02040503050406030204" pitchFamily="18" charset="0"/>
                                          </a:rPr>
                                          <m:t>3</m:t>
                                        </m:r>
                                      </m:sub>
                                    </m:sSub>
                                  </m:den>
                                </m:f>
                              </m:e>
                            </m:mr>
                          </m:m>
                        </m:e>
                      </m:d>
                      <m:r>
                        <a:rPr lang="fr-FR" b="0" i="0" smtClean="0">
                          <a:effectLst/>
                          <a:latin typeface="Cambria Math" panose="02040503050406030204" pitchFamily="18" charset="0"/>
                        </a:rPr>
                        <m:t>=</m:t>
                      </m:r>
                      <m:d>
                        <m:dPr>
                          <m:begChr m:val="["/>
                          <m:endChr m:val="]"/>
                          <m:ctrlPr>
                            <a:rPr lang="fr-FR" i="1" smtClean="0">
                              <a:effectLst/>
                              <a:latin typeface="Cambria Math" panose="02040503050406030204" pitchFamily="18" charset="0"/>
                            </a:rPr>
                          </m:ctrlPr>
                        </m:dPr>
                        <m:e>
                          <m:m>
                            <m:mPr>
                              <m:mcs>
                                <m:mc>
                                  <m:mcPr>
                                    <m:count m:val="3"/>
                                    <m:mcJc m:val="center"/>
                                  </m:mcPr>
                                </m:mc>
                              </m:mcs>
                              <m:ctrlPr>
                                <a:rPr lang="fr-FR" i="1" smtClean="0">
                                  <a:effectLst/>
                                  <a:latin typeface="Cambria Math" panose="02040503050406030204" pitchFamily="18" charset="0"/>
                                </a:rPr>
                              </m:ctrlPr>
                            </m:mPr>
                            <m:mr>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smtClean="0">
                                            <a:effectLst/>
                                            <a:latin typeface="Cambria Math" panose="02040503050406030204" pitchFamily="18" charset="0"/>
                                            <a:ea typeface="Cambria Math" panose="02040503050406030204" pitchFamily="18" charset="0"/>
                                          </a:rPr>
                                          <m:t>𝑥</m:t>
                                        </m:r>
                                      </m:e>
                                      <m:sub>
                                        <m:r>
                                          <a:rPr lang="fr-FR" b="0" i="1">
                                            <a:effectLst/>
                                            <a:latin typeface="Cambria Math" panose="02040503050406030204" pitchFamily="18" charset="0"/>
                                            <a:ea typeface="Cambria Math" panose="02040503050406030204" pitchFamily="18" charset="0"/>
                                          </a:rPr>
                                          <m:t>1</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𝑋</m:t>
                                        </m:r>
                                      </m:e>
                                      <m:sub>
                                        <m:r>
                                          <a:rPr lang="fr-FR" b="0" i="1">
                                            <a:effectLst/>
                                            <a:latin typeface="Cambria Math" panose="02040503050406030204" pitchFamily="18" charset="0"/>
                                            <a:ea typeface="Cambria Math" panose="02040503050406030204" pitchFamily="18" charset="0"/>
                                          </a:rPr>
                                          <m:t>1</m:t>
                                        </m:r>
                                      </m:sub>
                                    </m:sSub>
                                  </m:den>
                                </m:f>
                              </m:e>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𝑥</m:t>
                                        </m:r>
                                      </m:e>
                                      <m:sub>
                                        <m:r>
                                          <a:rPr lang="fr-FR" b="0" i="1">
                                            <a:effectLst/>
                                            <a:latin typeface="Cambria Math" panose="02040503050406030204" pitchFamily="18" charset="0"/>
                                            <a:ea typeface="Cambria Math" panose="02040503050406030204" pitchFamily="18" charset="0"/>
                                          </a:rPr>
                                          <m:t>1</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𝑋</m:t>
                                        </m:r>
                                      </m:e>
                                      <m:sub>
                                        <m:r>
                                          <a:rPr lang="fr-FR" b="0" i="1" smtClean="0">
                                            <a:effectLst/>
                                            <a:latin typeface="Cambria Math" panose="02040503050406030204" pitchFamily="18" charset="0"/>
                                            <a:ea typeface="Cambria Math" panose="02040503050406030204" pitchFamily="18" charset="0"/>
                                          </a:rPr>
                                          <m:t>2</m:t>
                                        </m:r>
                                      </m:sub>
                                    </m:sSub>
                                  </m:den>
                                </m:f>
                              </m:e>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𝑥</m:t>
                                        </m:r>
                                      </m:e>
                                      <m:sub>
                                        <m:r>
                                          <a:rPr lang="fr-FR" b="0" i="1">
                                            <a:effectLst/>
                                            <a:latin typeface="Cambria Math" panose="02040503050406030204" pitchFamily="18" charset="0"/>
                                            <a:ea typeface="Cambria Math" panose="02040503050406030204" pitchFamily="18" charset="0"/>
                                          </a:rPr>
                                          <m:t>1</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𝑋</m:t>
                                        </m:r>
                                      </m:e>
                                      <m:sub>
                                        <m:r>
                                          <a:rPr lang="fr-FR" b="0" i="1" smtClean="0">
                                            <a:effectLst/>
                                            <a:latin typeface="Cambria Math" panose="02040503050406030204" pitchFamily="18" charset="0"/>
                                            <a:ea typeface="Cambria Math" panose="02040503050406030204" pitchFamily="18" charset="0"/>
                                          </a:rPr>
                                          <m:t>3</m:t>
                                        </m:r>
                                      </m:sub>
                                    </m:sSub>
                                  </m:den>
                                </m:f>
                              </m:e>
                            </m:mr>
                            <m:mr>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𝑥</m:t>
                                        </m:r>
                                      </m:e>
                                      <m:sub>
                                        <m:r>
                                          <a:rPr lang="fr-FR" b="0" i="1" smtClean="0">
                                            <a:effectLst/>
                                            <a:latin typeface="Cambria Math" panose="02040503050406030204" pitchFamily="18" charset="0"/>
                                            <a:ea typeface="Cambria Math" panose="02040503050406030204" pitchFamily="18" charset="0"/>
                                          </a:rPr>
                                          <m:t>2</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𝑋</m:t>
                                        </m:r>
                                      </m:e>
                                      <m:sub>
                                        <m:r>
                                          <a:rPr lang="fr-FR" b="0" i="1">
                                            <a:effectLst/>
                                            <a:latin typeface="Cambria Math" panose="02040503050406030204" pitchFamily="18" charset="0"/>
                                            <a:ea typeface="Cambria Math" panose="02040503050406030204" pitchFamily="18" charset="0"/>
                                          </a:rPr>
                                          <m:t>1</m:t>
                                        </m:r>
                                      </m:sub>
                                    </m:sSub>
                                  </m:den>
                                </m:f>
                              </m:e>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𝑥</m:t>
                                        </m:r>
                                      </m:e>
                                      <m:sub>
                                        <m:r>
                                          <a:rPr lang="fr-FR" b="0" i="1" smtClean="0">
                                            <a:effectLst/>
                                            <a:latin typeface="Cambria Math" panose="02040503050406030204" pitchFamily="18" charset="0"/>
                                            <a:ea typeface="Cambria Math" panose="02040503050406030204" pitchFamily="18" charset="0"/>
                                          </a:rPr>
                                          <m:t>2</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𝑋</m:t>
                                        </m:r>
                                      </m:e>
                                      <m:sub>
                                        <m:r>
                                          <a:rPr lang="fr-FR" b="0" i="1" smtClean="0">
                                            <a:effectLst/>
                                            <a:latin typeface="Cambria Math" panose="02040503050406030204" pitchFamily="18" charset="0"/>
                                            <a:ea typeface="Cambria Math" panose="02040503050406030204" pitchFamily="18" charset="0"/>
                                          </a:rPr>
                                          <m:t>2</m:t>
                                        </m:r>
                                      </m:sub>
                                    </m:sSub>
                                  </m:den>
                                </m:f>
                              </m:e>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𝑥</m:t>
                                        </m:r>
                                      </m:e>
                                      <m:sub>
                                        <m:r>
                                          <a:rPr lang="fr-FR" b="0" i="1" smtClean="0">
                                            <a:effectLst/>
                                            <a:latin typeface="Cambria Math" panose="02040503050406030204" pitchFamily="18" charset="0"/>
                                            <a:ea typeface="Cambria Math" panose="02040503050406030204" pitchFamily="18" charset="0"/>
                                          </a:rPr>
                                          <m:t>2</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𝑋</m:t>
                                        </m:r>
                                      </m:e>
                                      <m:sub>
                                        <m:r>
                                          <a:rPr lang="fr-FR" b="0" i="1" smtClean="0">
                                            <a:effectLst/>
                                            <a:latin typeface="Cambria Math" panose="02040503050406030204" pitchFamily="18" charset="0"/>
                                            <a:ea typeface="Cambria Math" panose="02040503050406030204" pitchFamily="18" charset="0"/>
                                          </a:rPr>
                                          <m:t>3</m:t>
                                        </m:r>
                                      </m:sub>
                                    </m:sSub>
                                  </m:den>
                                </m:f>
                              </m:e>
                            </m:mr>
                            <m:mr>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𝑥</m:t>
                                        </m:r>
                                      </m:e>
                                      <m:sub>
                                        <m:r>
                                          <a:rPr lang="fr-FR" b="0" i="1" smtClean="0">
                                            <a:effectLst/>
                                            <a:latin typeface="Cambria Math" panose="02040503050406030204" pitchFamily="18" charset="0"/>
                                            <a:ea typeface="Cambria Math" panose="02040503050406030204" pitchFamily="18" charset="0"/>
                                          </a:rPr>
                                          <m:t>3</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𝑋</m:t>
                                        </m:r>
                                      </m:e>
                                      <m:sub>
                                        <m:r>
                                          <a:rPr lang="fr-FR" b="0" i="1">
                                            <a:effectLst/>
                                            <a:latin typeface="Cambria Math" panose="02040503050406030204" pitchFamily="18" charset="0"/>
                                            <a:ea typeface="Cambria Math" panose="02040503050406030204" pitchFamily="18" charset="0"/>
                                          </a:rPr>
                                          <m:t>1</m:t>
                                        </m:r>
                                      </m:sub>
                                    </m:sSub>
                                  </m:den>
                                </m:f>
                              </m:e>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smtClean="0">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𝑥</m:t>
                                        </m:r>
                                      </m:e>
                                      <m:sub>
                                        <m:r>
                                          <a:rPr lang="fr-FR" b="0" i="1" smtClean="0">
                                            <a:effectLst/>
                                            <a:latin typeface="Cambria Math" panose="02040503050406030204" pitchFamily="18" charset="0"/>
                                            <a:ea typeface="Cambria Math" panose="02040503050406030204" pitchFamily="18" charset="0"/>
                                          </a:rPr>
                                          <m:t>3</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𝑋</m:t>
                                        </m:r>
                                      </m:e>
                                      <m:sub>
                                        <m:r>
                                          <a:rPr lang="fr-FR" b="0" i="1" smtClean="0">
                                            <a:effectLst/>
                                            <a:latin typeface="Cambria Math" panose="02040503050406030204" pitchFamily="18" charset="0"/>
                                            <a:ea typeface="Cambria Math" panose="02040503050406030204" pitchFamily="18" charset="0"/>
                                          </a:rPr>
                                          <m:t>2</m:t>
                                        </m:r>
                                      </m:sub>
                                    </m:sSub>
                                  </m:den>
                                </m:f>
                              </m:e>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𝑥</m:t>
                                        </m:r>
                                      </m:e>
                                      <m:sub>
                                        <m:r>
                                          <a:rPr lang="fr-FR" b="0" i="1" smtClean="0">
                                            <a:effectLst/>
                                            <a:latin typeface="Cambria Math" panose="02040503050406030204" pitchFamily="18" charset="0"/>
                                            <a:ea typeface="Cambria Math" panose="02040503050406030204" pitchFamily="18" charset="0"/>
                                          </a:rPr>
                                          <m:t>3</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a:effectLst/>
                                            <a:latin typeface="Cambria Math" panose="02040503050406030204" pitchFamily="18" charset="0"/>
                                            <a:ea typeface="Cambria Math" panose="02040503050406030204" pitchFamily="18" charset="0"/>
                                          </a:rPr>
                                          <m:t>𝑋</m:t>
                                        </m:r>
                                      </m:e>
                                      <m:sub>
                                        <m:r>
                                          <a:rPr lang="fr-FR" b="0" i="1" smtClean="0">
                                            <a:effectLst/>
                                            <a:latin typeface="Cambria Math" panose="02040503050406030204" pitchFamily="18" charset="0"/>
                                            <a:ea typeface="Cambria Math" panose="02040503050406030204" pitchFamily="18" charset="0"/>
                                          </a:rPr>
                                          <m:t>3</m:t>
                                        </m:r>
                                      </m:sub>
                                    </m:sSub>
                                  </m:den>
                                </m:f>
                              </m:e>
                            </m:mr>
                          </m:m>
                        </m:e>
                      </m:d>
                    </m:oMath>
                  </m:oMathPara>
                </a14:m>
                <a:endParaRPr lang="fr-FR" dirty="0">
                  <a:effectLst/>
                </a:endParaRPr>
              </a:p>
            </p:txBody>
          </p:sp>
        </mc:Choice>
        <mc:Fallback xmlns="">
          <p:sp>
            <p:nvSpPr>
              <p:cNvPr id="12" name="ZoneTexte 11"/>
              <p:cNvSpPr txBox="1">
                <a:spLocks noRot="1" noChangeAspect="1" noMove="1" noResize="1" noEditPoints="1" noAdjustHandles="1" noChangeArrowheads="1" noChangeShapeType="1" noTextEdit="1"/>
              </p:cNvSpPr>
              <p:nvPr/>
            </p:nvSpPr>
            <p:spPr>
              <a:xfrm>
                <a:off x="4542504" y="357987"/>
                <a:ext cx="6025367" cy="1799916"/>
              </a:xfrm>
              <a:prstGeom prst="rect">
                <a:avLst/>
              </a:prstGeom>
              <a:blipFill>
                <a:blip r:embed="rId3"/>
                <a:stretch>
                  <a:fillRect/>
                </a:stretch>
              </a:blipFill>
            </p:spPr>
            <p:txBody>
              <a:bodyPr/>
              <a:lstStyle/>
              <a:p>
                <a:r>
                  <a:rPr lang="fr-FR">
                    <a:noFill/>
                  </a:rPr>
                  <a:t> </a:t>
                </a:r>
              </a:p>
            </p:txBody>
          </p:sp>
        </mc:Fallback>
      </mc:AlternateContent>
      <p:sp>
        <p:nvSpPr>
          <p:cNvPr id="13" name="ZoneTexte 12"/>
          <p:cNvSpPr txBox="1"/>
          <p:nvPr/>
        </p:nvSpPr>
        <p:spPr>
          <a:xfrm>
            <a:off x="1460090" y="313063"/>
            <a:ext cx="3805084" cy="369332"/>
          </a:xfrm>
          <a:prstGeom prst="rect">
            <a:avLst/>
          </a:prstGeom>
          <a:noFill/>
        </p:spPr>
        <p:txBody>
          <a:bodyPr wrap="square" rtlCol="0">
            <a:spAutoFit/>
          </a:bodyPr>
          <a:lstStyle/>
          <a:p>
            <a:r>
              <a:rPr lang="fr-FR" dirty="0" smtClean="0">
                <a:effectLst>
                  <a:outerShdw blurRad="38100" dist="38100" dir="2700000" algn="tl">
                    <a:srgbClr val="000000">
                      <a:alpha val="43137"/>
                    </a:srgbClr>
                  </a:outerShdw>
                </a:effectLst>
              </a:rPr>
              <a:t>Soit sous forme matricielle:</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4" name="ZoneTexte 13"/>
              <p:cNvSpPr txBox="1"/>
              <p:nvPr/>
            </p:nvSpPr>
            <p:spPr>
              <a:xfrm>
                <a:off x="1150374" y="2233725"/>
                <a:ext cx="10645196" cy="923330"/>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rPr>
                  <a:t>Le tenseur F est appelé le tenseur gradient de </a:t>
                </a:r>
                <a:r>
                  <a:rPr lang="fr-FR" dirty="0" smtClean="0">
                    <a:effectLst>
                      <a:outerShdw blurRad="38100" dist="38100" dir="2700000" algn="tl">
                        <a:srgbClr val="000000">
                          <a:alpha val="43137"/>
                        </a:srgbClr>
                      </a:outerShdw>
                    </a:effectLst>
                  </a:rPr>
                  <a:t>déformation (Le gradient matériel de déformation), </a:t>
                </a:r>
                <a:r>
                  <a:rPr lang="fr-FR" dirty="0">
                    <a:effectLst>
                      <a:outerShdw blurRad="38100" dist="38100" dir="2700000" algn="tl">
                        <a:srgbClr val="000000">
                          <a:alpha val="43137"/>
                        </a:srgbClr>
                      </a:outerShdw>
                    </a:effectLst>
                  </a:rPr>
                  <a:t>il contient les informations de mouvement relatif des particules durant le temps. Il relie la distance relative différentielle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𝑑𝑥</m:t>
                    </m:r>
                  </m:oMath>
                </a14:m>
                <a:r>
                  <a:rPr lang="fr-FR" dirty="0">
                    <a:effectLst>
                      <a:outerShdw blurRad="38100" dist="38100" dir="2700000" algn="tl">
                        <a:srgbClr val="000000">
                          <a:alpha val="43137"/>
                        </a:srgbClr>
                      </a:outerShdw>
                    </a:effectLst>
                  </a:rPr>
                  <a:t> actuelle avec la </a:t>
                </a:r>
                <a:r>
                  <a:rPr lang="fr-FR" dirty="0" smtClean="0">
                    <a:effectLst>
                      <a:outerShdw blurRad="38100" dist="38100" dir="2700000" algn="tl">
                        <a:srgbClr val="000000">
                          <a:alpha val="43137"/>
                        </a:srgbClr>
                      </a:outerShdw>
                    </a:effectLst>
                  </a:rPr>
                  <a:t>distance </a:t>
                </a:r>
                <a:r>
                  <a:rPr lang="fr-FR" dirty="0">
                    <a:effectLst>
                      <a:outerShdw blurRad="38100" dist="38100" dir="2700000" algn="tl">
                        <a:srgbClr val="000000">
                          <a:alpha val="43137"/>
                        </a:srgbClr>
                      </a:outerShdw>
                    </a:effectLst>
                  </a:rPr>
                  <a:t>relative différentielle initiale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𝑑𝑋</m:t>
                    </m:r>
                  </m:oMath>
                </a14:m>
                <a:r>
                  <a:rPr lang="fr-FR" dirty="0">
                    <a:effectLst>
                      <a:outerShdw blurRad="38100" dist="38100" dir="2700000" algn="tl">
                        <a:srgbClr val="000000">
                          <a:alpha val="43137"/>
                        </a:srgbClr>
                      </a:outerShdw>
                    </a:effectLst>
                  </a:rPr>
                  <a:t>. </a:t>
                </a:r>
              </a:p>
            </p:txBody>
          </p:sp>
        </mc:Choice>
        <mc:Fallback xmlns="">
          <p:sp>
            <p:nvSpPr>
              <p:cNvPr id="14" name="ZoneTexte 13"/>
              <p:cNvSpPr txBox="1">
                <a:spLocks noRot="1" noChangeAspect="1" noMove="1" noResize="1" noEditPoints="1" noAdjustHandles="1" noChangeArrowheads="1" noChangeShapeType="1" noTextEdit="1"/>
              </p:cNvSpPr>
              <p:nvPr/>
            </p:nvSpPr>
            <p:spPr>
              <a:xfrm>
                <a:off x="1150374" y="2233725"/>
                <a:ext cx="10645196" cy="923330"/>
              </a:xfrm>
              <a:prstGeom prst="rect">
                <a:avLst/>
              </a:prstGeom>
              <a:blipFill>
                <a:blip r:embed="rId4"/>
                <a:stretch>
                  <a:fillRect l="-573" t="-3947" r="-687" b="-12500"/>
                </a:stretch>
              </a:blipFill>
            </p:spPr>
            <p:txBody>
              <a:bodyPr/>
              <a:lstStyle/>
              <a:p>
                <a:r>
                  <a:rPr lang="fr-FR">
                    <a:noFill/>
                  </a:rPr>
                  <a:t> </a:t>
                </a:r>
              </a:p>
            </p:txBody>
          </p:sp>
        </mc:Fallback>
      </mc:AlternateContent>
      <p:sp>
        <p:nvSpPr>
          <p:cNvPr id="3" name="ZoneTexte 2"/>
          <p:cNvSpPr txBox="1"/>
          <p:nvPr/>
        </p:nvSpPr>
        <p:spPr>
          <a:xfrm>
            <a:off x="1148803" y="3157055"/>
            <a:ext cx="10751574" cy="923330"/>
          </a:xfrm>
          <a:prstGeom prst="rect">
            <a:avLst/>
          </a:prstGeom>
          <a:noFill/>
        </p:spPr>
        <p:txBody>
          <a:bodyPr wrap="square" rtlCol="0">
            <a:spAutoFit/>
          </a:bodyPr>
          <a:lstStyle/>
          <a:p>
            <a:r>
              <a:rPr lang="fr-FR" b="1" u="sng" dirty="0" smtClean="0">
                <a:effectLst>
                  <a:outerShdw blurRad="38100" dist="38100" dir="2700000" algn="tl">
                    <a:srgbClr val="000000">
                      <a:alpha val="43137"/>
                    </a:srgbClr>
                  </a:outerShdw>
                </a:effectLst>
              </a:rPr>
              <a:t>Remarque:</a:t>
            </a:r>
          </a:p>
          <a:p>
            <a:pPr algn="just"/>
            <a:r>
              <a:rPr lang="fr-FR" dirty="0" smtClean="0">
                <a:effectLst>
                  <a:outerShdw blurRad="38100" dist="38100" dir="2700000" algn="tl">
                    <a:srgbClr val="000000">
                      <a:alpha val="43137"/>
                    </a:srgbClr>
                  </a:outerShdw>
                </a:effectLst>
              </a:rPr>
              <a:t>Par la même analogie, la description spatiale nous permet de déterminer l’inverse du tenseur gradient de déformation dite aussi le gradient spatial de déformation. </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8" name="ZoneTexte 7"/>
              <p:cNvSpPr txBox="1"/>
              <p:nvPr/>
            </p:nvSpPr>
            <p:spPr>
              <a:xfrm>
                <a:off x="1393932" y="4144305"/>
                <a:ext cx="3059419" cy="416140"/>
              </a:xfrm>
              <a:prstGeom prst="rect">
                <a:avLst/>
              </a:prstGeom>
              <a:noFill/>
            </p:spPr>
            <p:txBody>
              <a:bodyPr wrap="square" rtlCol="0">
                <a:spAutoFit/>
              </a:bodyPr>
              <a:lstStyle/>
              <a:p>
                <a14:m>
                  <m:oMath xmlns:m="http://schemas.openxmlformats.org/officeDocument/2006/math">
                    <m:sSub>
                      <m:sSubPr>
                        <m:ctrlPr>
                          <a:rPr lang="fr-FR" sz="2000" i="1" smtClean="0">
                            <a:latin typeface="Cambria Math" panose="02040503050406030204" pitchFamily="18" charset="0"/>
                          </a:rPr>
                        </m:ctrlPr>
                      </m:sSubPr>
                      <m:e>
                        <m:r>
                          <a:rPr lang="fr-FR" sz="2000" b="0" i="1" smtClean="0">
                            <a:latin typeface="Cambria Math" panose="02040503050406030204" pitchFamily="18" charset="0"/>
                          </a:rPr>
                          <m:t>𝑋</m:t>
                        </m:r>
                      </m:e>
                      <m:sub>
                        <m:r>
                          <a:rPr lang="fr-FR" sz="2000" b="0" i="1" smtClean="0">
                            <a:latin typeface="Cambria Math" panose="02040503050406030204" pitchFamily="18" charset="0"/>
                          </a:rPr>
                          <m:t>𝑖</m:t>
                        </m:r>
                      </m:sub>
                    </m:sSub>
                    <m:r>
                      <a:rPr lang="fr-FR" sz="2000" b="0" i="1" smtClean="0">
                        <a:latin typeface="Cambria Math" panose="02040503050406030204" pitchFamily="18" charset="0"/>
                      </a:rPr>
                      <m:t>=</m:t>
                    </m:r>
                    <m:sSubSup>
                      <m:sSubSupPr>
                        <m:ctrlPr>
                          <a:rPr lang="fr-FR" sz="2000" i="1" smtClean="0">
                            <a:latin typeface="Cambria Math" panose="02040503050406030204" pitchFamily="18" charset="0"/>
                          </a:rPr>
                        </m:ctrlPr>
                      </m:sSubSupPr>
                      <m:e>
                        <m:r>
                          <m:rPr>
                            <m:nor/>
                          </m:rPr>
                          <a:rPr lang="el-GR" sz="2000" dirty="0">
                            <a:effectLst>
                              <a:outerShdw blurRad="38100" dist="38100" dir="2700000" algn="tl">
                                <a:srgbClr val="000000">
                                  <a:alpha val="43137"/>
                                </a:srgbClr>
                              </a:outerShdw>
                            </a:effectLst>
                            <a:ea typeface="Cambria Math" panose="02040503050406030204" pitchFamily="18" charset="0"/>
                          </a:rPr>
                          <m:t>ϕ</m:t>
                        </m:r>
                      </m:e>
                      <m:sub>
                        <m:r>
                          <a:rPr lang="fr-FR" sz="2000" b="0" i="1" smtClean="0">
                            <a:latin typeface="Cambria Math" panose="02040503050406030204" pitchFamily="18" charset="0"/>
                          </a:rPr>
                          <m:t>𝑖</m:t>
                        </m:r>
                      </m:sub>
                      <m:sup>
                        <m:r>
                          <a:rPr lang="fr-FR" sz="2000" b="0" i="1" smtClean="0">
                            <a:latin typeface="Cambria Math" panose="02040503050406030204" pitchFamily="18" charset="0"/>
                          </a:rPr>
                          <m:t>−</m:t>
                        </m:r>
                        <m:r>
                          <a:rPr lang="fr-FR" sz="2000" b="0" i="1" smtClean="0">
                            <a:latin typeface="Cambria Math" panose="02040503050406030204" pitchFamily="18" charset="0"/>
                          </a:rPr>
                          <m:t>1</m:t>
                        </m:r>
                      </m:sup>
                    </m:sSubSup>
                    <m:r>
                      <a:rPr lang="fr-FR" sz="2000" b="0" i="1" smtClean="0">
                        <a:latin typeface="Cambria Math" panose="02040503050406030204" pitchFamily="18" charset="0"/>
                      </a:rPr>
                      <m:t>(</m:t>
                    </m:r>
                    <m:sSub>
                      <m:sSubPr>
                        <m:ctrlPr>
                          <a:rPr lang="fr-FR" sz="2000" i="1">
                            <a:latin typeface="Cambria Math" panose="02040503050406030204" pitchFamily="18" charset="0"/>
                          </a:rPr>
                        </m:ctrlPr>
                      </m:sSubPr>
                      <m:e>
                        <m:r>
                          <a:rPr lang="fr-FR" sz="2000" i="1">
                            <a:latin typeface="Cambria Math" panose="02040503050406030204" pitchFamily="18" charset="0"/>
                          </a:rPr>
                          <m:t>𝑥</m:t>
                        </m:r>
                      </m:e>
                      <m:sub>
                        <m:r>
                          <a:rPr lang="fr-FR" sz="2000" b="0" i="1" smtClean="0">
                            <a:latin typeface="Cambria Math" panose="02040503050406030204" pitchFamily="18" charset="0"/>
                          </a:rPr>
                          <m:t>1</m:t>
                        </m:r>
                      </m:sub>
                    </m:sSub>
                  </m:oMath>
                </a14:m>
                <a:r>
                  <a:rPr lang="fr-FR" sz="2000" dirty="0" smtClean="0"/>
                  <a:t>,</a:t>
                </a:r>
                <a:r>
                  <a:rPr lang="fr-FR" sz="2000" dirty="0"/>
                  <a:t> </a:t>
                </a:r>
                <a14:m>
                  <m:oMath xmlns:m="http://schemas.openxmlformats.org/officeDocument/2006/math">
                    <m:sSub>
                      <m:sSubPr>
                        <m:ctrlPr>
                          <a:rPr lang="fr-FR" sz="2000" i="1">
                            <a:latin typeface="Cambria Math" panose="02040503050406030204" pitchFamily="18" charset="0"/>
                          </a:rPr>
                        </m:ctrlPr>
                      </m:sSubPr>
                      <m:e>
                        <m:r>
                          <a:rPr lang="fr-FR" sz="2000" i="1">
                            <a:latin typeface="Cambria Math" panose="02040503050406030204" pitchFamily="18" charset="0"/>
                          </a:rPr>
                          <m:t>𝑥</m:t>
                        </m:r>
                      </m:e>
                      <m:sub>
                        <m:r>
                          <a:rPr lang="fr-FR" sz="2000" b="0" i="1" smtClean="0">
                            <a:latin typeface="Cambria Math" panose="02040503050406030204" pitchFamily="18" charset="0"/>
                          </a:rPr>
                          <m:t>2</m:t>
                        </m:r>
                      </m:sub>
                    </m:sSub>
                  </m:oMath>
                </a14:m>
                <a:r>
                  <a:rPr lang="fr-FR" sz="2000" dirty="0" smtClean="0"/>
                  <a:t>,</a:t>
                </a:r>
                <a:r>
                  <a:rPr lang="fr-FR" sz="2000" dirty="0"/>
                  <a:t> </a:t>
                </a:r>
                <a14:m>
                  <m:oMath xmlns:m="http://schemas.openxmlformats.org/officeDocument/2006/math">
                    <m:sSub>
                      <m:sSubPr>
                        <m:ctrlPr>
                          <a:rPr lang="fr-FR" sz="2000" i="1">
                            <a:latin typeface="Cambria Math" panose="02040503050406030204" pitchFamily="18" charset="0"/>
                          </a:rPr>
                        </m:ctrlPr>
                      </m:sSubPr>
                      <m:e>
                        <m:r>
                          <a:rPr lang="fr-FR" sz="2000" i="1">
                            <a:latin typeface="Cambria Math" panose="02040503050406030204" pitchFamily="18" charset="0"/>
                          </a:rPr>
                          <m:t>𝑥</m:t>
                        </m:r>
                      </m:e>
                      <m:sub>
                        <m:r>
                          <a:rPr lang="fr-FR" sz="2000" b="0" i="1" smtClean="0">
                            <a:latin typeface="Cambria Math" panose="02040503050406030204" pitchFamily="18" charset="0"/>
                          </a:rPr>
                          <m:t>3</m:t>
                        </m:r>
                      </m:sub>
                    </m:sSub>
                  </m:oMath>
                </a14:m>
                <a:r>
                  <a:rPr lang="fr-FR" sz="2000" dirty="0" smtClean="0"/>
                  <a:t>,</a:t>
                </a:r>
                <a14:m>
                  <m:oMath xmlns:m="http://schemas.openxmlformats.org/officeDocument/2006/math">
                    <m:r>
                      <a:rPr lang="fr-FR" sz="2000" i="1" dirty="0" smtClean="0">
                        <a:latin typeface="Cambria Math" panose="02040503050406030204" pitchFamily="18" charset="0"/>
                      </a:rPr>
                      <m:t>𝑡</m:t>
                    </m:r>
                    <m:r>
                      <a:rPr lang="fr-FR" sz="2000" b="0" i="1" dirty="0" smtClean="0">
                        <a:latin typeface="Cambria Math" panose="02040503050406030204" pitchFamily="18" charset="0"/>
                      </a:rPr>
                      <m:t>)</m:t>
                    </m:r>
                  </m:oMath>
                </a14:m>
                <a:r>
                  <a:rPr lang="fr-FR" sz="2000" dirty="0" smtClean="0"/>
                  <a:t> </a:t>
                </a:r>
                <a:endParaRPr lang="fr-FR" sz="2000" dirty="0"/>
              </a:p>
            </p:txBody>
          </p:sp>
        </mc:Choice>
        <mc:Fallback xmlns="">
          <p:sp>
            <p:nvSpPr>
              <p:cNvPr id="8" name="ZoneTexte 7"/>
              <p:cNvSpPr txBox="1">
                <a:spLocks noRot="1" noChangeAspect="1" noMove="1" noResize="1" noEditPoints="1" noAdjustHandles="1" noChangeArrowheads="1" noChangeShapeType="1" noTextEdit="1"/>
              </p:cNvSpPr>
              <p:nvPr/>
            </p:nvSpPr>
            <p:spPr>
              <a:xfrm>
                <a:off x="1393932" y="4144305"/>
                <a:ext cx="3059419" cy="416140"/>
              </a:xfrm>
              <a:prstGeom prst="rect">
                <a:avLst/>
              </a:prstGeom>
              <a:blipFill>
                <a:blip r:embed="rId5"/>
                <a:stretch>
                  <a:fillRect t="-4412" b="-26471"/>
                </a:stretch>
              </a:blipFill>
            </p:spPr>
            <p:txBody>
              <a:bodyPr/>
              <a:lstStyle/>
              <a:p>
                <a:r>
                  <a:rPr lang="fr-FR">
                    <a:noFill/>
                  </a:rPr>
                  <a:t> </a:t>
                </a:r>
              </a:p>
            </p:txBody>
          </p:sp>
        </mc:Fallback>
      </mc:AlternateContent>
      <p:sp>
        <p:nvSpPr>
          <p:cNvPr id="9" name="Flèche droite 8"/>
          <p:cNvSpPr/>
          <p:nvPr/>
        </p:nvSpPr>
        <p:spPr>
          <a:xfrm>
            <a:off x="4542504" y="4321281"/>
            <a:ext cx="338326" cy="11798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mc:AlternateContent xmlns:mc="http://schemas.openxmlformats.org/markup-compatibility/2006" xmlns:a14="http://schemas.microsoft.com/office/drawing/2010/main">
        <mc:Choice Requires="a14">
          <p:sp>
            <p:nvSpPr>
              <p:cNvPr id="11" name="Rectangle 10"/>
              <p:cNvSpPr/>
              <p:nvPr/>
            </p:nvSpPr>
            <p:spPr>
              <a:xfrm>
                <a:off x="5247381" y="4029594"/>
                <a:ext cx="3149260" cy="615810"/>
              </a:xfrm>
              <a:prstGeom prst="rect">
                <a:avLst/>
              </a:prstGeom>
            </p:spPr>
            <p:txBody>
              <a:bodyPr wrap="none">
                <a:spAutoFit/>
              </a:bodyPr>
              <a:lstStyle/>
              <a:p>
                <a14:m>
                  <m:oMath xmlns:m="http://schemas.openxmlformats.org/officeDocument/2006/math">
                    <m:sSub>
                      <m:sSubPr>
                        <m:ctrlPr>
                          <a:rPr lang="fr-FR" sz="2000" i="1" smtClean="0">
                            <a:latin typeface="Cambria Math" panose="02040503050406030204" pitchFamily="18" charset="0"/>
                          </a:rPr>
                        </m:ctrlPr>
                      </m:sSubPr>
                      <m:e>
                        <m:r>
                          <a:rPr lang="fr-FR" sz="2000" b="0" i="1" smtClean="0">
                            <a:latin typeface="Cambria Math" panose="02040503050406030204" pitchFamily="18" charset="0"/>
                          </a:rPr>
                          <m:t>𝑑𝑋</m:t>
                        </m:r>
                      </m:e>
                      <m:sub>
                        <m:r>
                          <a:rPr lang="fr-FR" sz="2000" i="1">
                            <a:latin typeface="Cambria Math" panose="02040503050406030204" pitchFamily="18" charset="0"/>
                          </a:rPr>
                          <m:t>𝑖</m:t>
                        </m:r>
                      </m:sub>
                    </m:sSub>
                    <m:r>
                      <a:rPr lang="fr-FR" sz="2000" i="1">
                        <a:latin typeface="Cambria Math" panose="02040503050406030204" pitchFamily="18" charset="0"/>
                      </a:rPr>
                      <m:t>=</m:t>
                    </m:r>
                    <m:r>
                      <a:rPr lang="fr-FR" sz="2000" b="0" i="1" smtClean="0">
                        <a:latin typeface="Cambria Math" panose="02040503050406030204" pitchFamily="18" charset="0"/>
                      </a:rPr>
                      <m:t> </m:t>
                    </m:r>
                    <m:f>
                      <m:fPr>
                        <m:ctrlPr>
                          <a:rPr lang="fr-FR" sz="2000" i="1" smtClean="0">
                            <a:latin typeface="Cambria Math" panose="02040503050406030204" pitchFamily="18" charset="0"/>
                          </a:rPr>
                        </m:ctrlPr>
                      </m:fPr>
                      <m:num>
                        <m:sSub>
                          <m:sSubPr>
                            <m:ctrlPr>
                              <a:rPr lang="fr-FR" sz="2000" i="1">
                                <a:latin typeface="Cambria Math" panose="02040503050406030204" pitchFamily="18" charset="0"/>
                              </a:rPr>
                            </m:ctrlPr>
                          </m:sSubPr>
                          <m:e>
                            <m:r>
                              <a:rPr lang="fr-FR" sz="2000" i="1" smtClean="0">
                                <a:latin typeface="Cambria Math" panose="02040503050406030204" pitchFamily="18" charset="0"/>
                                <a:ea typeface="Cambria Math" panose="02040503050406030204" pitchFamily="18" charset="0"/>
                              </a:rPr>
                              <m:t>𝜕</m:t>
                            </m:r>
                            <m:r>
                              <a:rPr lang="fr-FR" sz="2000" b="0" i="1" smtClean="0">
                                <a:latin typeface="Cambria Math" panose="02040503050406030204" pitchFamily="18" charset="0"/>
                              </a:rPr>
                              <m:t>𝑋</m:t>
                            </m:r>
                          </m:e>
                          <m:sub>
                            <m:r>
                              <a:rPr lang="fr-FR" sz="2000" i="1">
                                <a:latin typeface="Cambria Math" panose="02040503050406030204" pitchFamily="18" charset="0"/>
                              </a:rPr>
                              <m:t>𝑖</m:t>
                            </m:r>
                          </m:sub>
                        </m:sSub>
                      </m:num>
                      <m:den>
                        <m:sSub>
                          <m:sSubPr>
                            <m:ctrlPr>
                              <a:rPr lang="fr-FR" sz="2000" i="1">
                                <a:latin typeface="Cambria Math" panose="02040503050406030204" pitchFamily="18" charset="0"/>
                              </a:rPr>
                            </m:ctrlPr>
                          </m:sSubPr>
                          <m:e>
                            <m:r>
                              <a:rPr lang="fr-FR" sz="2000" i="1">
                                <a:latin typeface="Cambria Math" panose="02040503050406030204" pitchFamily="18" charset="0"/>
                                <a:ea typeface="Cambria Math" panose="02040503050406030204" pitchFamily="18" charset="0"/>
                              </a:rPr>
                              <m:t>𝜕</m:t>
                            </m:r>
                            <m:r>
                              <a:rPr lang="fr-FR" sz="2000" i="1">
                                <a:latin typeface="Cambria Math" panose="02040503050406030204" pitchFamily="18" charset="0"/>
                              </a:rPr>
                              <m:t>𝑥</m:t>
                            </m:r>
                          </m:e>
                          <m:sub>
                            <m:r>
                              <a:rPr lang="fr-FR" sz="2000" b="0" i="1" smtClean="0">
                                <a:latin typeface="Cambria Math" panose="02040503050406030204" pitchFamily="18" charset="0"/>
                              </a:rPr>
                              <m:t>𝑗</m:t>
                            </m:r>
                          </m:sub>
                        </m:sSub>
                      </m:den>
                    </m:f>
                    <m:sSub>
                      <m:sSubPr>
                        <m:ctrlPr>
                          <a:rPr lang="fr-FR" sz="2000" i="1">
                            <a:latin typeface="Cambria Math" panose="02040503050406030204" pitchFamily="18" charset="0"/>
                          </a:rPr>
                        </m:ctrlPr>
                      </m:sSubPr>
                      <m:e>
                        <m:r>
                          <a:rPr lang="fr-FR" sz="2000" b="0" i="1">
                            <a:latin typeface="Cambria Math" panose="02040503050406030204" pitchFamily="18" charset="0"/>
                          </a:rPr>
                          <m:t>  </m:t>
                        </m:r>
                        <m:r>
                          <a:rPr lang="fr-FR" sz="2000" b="0" i="1" smtClean="0">
                            <a:latin typeface="Cambria Math" panose="02040503050406030204" pitchFamily="18" charset="0"/>
                          </a:rPr>
                          <m:t>𝑑</m:t>
                        </m:r>
                        <m:r>
                          <a:rPr lang="fr-FR" sz="2000" i="1">
                            <a:latin typeface="Cambria Math" panose="02040503050406030204" pitchFamily="18" charset="0"/>
                          </a:rPr>
                          <m:t>𝑥</m:t>
                        </m:r>
                      </m:e>
                      <m:sub>
                        <m:r>
                          <a:rPr lang="fr-FR" sz="2000" b="0" i="1" smtClean="0">
                            <a:latin typeface="Cambria Math" panose="02040503050406030204" pitchFamily="18" charset="0"/>
                          </a:rPr>
                          <m:t>𝑗</m:t>
                        </m:r>
                      </m:sub>
                    </m:sSub>
                  </m:oMath>
                </a14:m>
                <a:r>
                  <a:rPr lang="fr-FR" sz="2000" dirty="0" smtClean="0"/>
                  <a:t>  =  </a:t>
                </a:r>
                <a14:m>
                  <m:oMath xmlns:m="http://schemas.openxmlformats.org/officeDocument/2006/math">
                    <m:sSubSup>
                      <m:sSubSupPr>
                        <m:ctrlPr>
                          <a:rPr lang="fr-FR" sz="2000" i="1" smtClean="0">
                            <a:latin typeface="Cambria Math" panose="02040503050406030204" pitchFamily="18" charset="0"/>
                          </a:rPr>
                        </m:ctrlPr>
                      </m:sSubSupPr>
                      <m:e>
                        <m:r>
                          <a:rPr lang="fr-FR" sz="2000" b="0" i="1" smtClean="0">
                            <a:latin typeface="Cambria Math" panose="02040503050406030204" pitchFamily="18" charset="0"/>
                          </a:rPr>
                          <m:t>𝐹</m:t>
                        </m:r>
                      </m:e>
                      <m:sub>
                        <m:r>
                          <a:rPr lang="fr-FR" sz="2000" b="0" i="1" smtClean="0">
                            <a:latin typeface="Cambria Math" panose="02040503050406030204" pitchFamily="18" charset="0"/>
                          </a:rPr>
                          <m:t>𝑖𝑗</m:t>
                        </m:r>
                      </m:sub>
                      <m:sup>
                        <m:r>
                          <a:rPr lang="fr-FR" sz="2000" b="0" i="1" smtClean="0">
                            <a:latin typeface="Cambria Math" panose="02040503050406030204" pitchFamily="18" charset="0"/>
                          </a:rPr>
                          <m:t>−</m:t>
                        </m:r>
                        <m:r>
                          <a:rPr lang="fr-FR" sz="2000" b="0" i="1" smtClean="0">
                            <a:latin typeface="Cambria Math" panose="02040503050406030204" pitchFamily="18" charset="0"/>
                          </a:rPr>
                          <m:t>1</m:t>
                        </m:r>
                      </m:sup>
                    </m:sSubSup>
                  </m:oMath>
                </a14:m>
                <a:r>
                  <a:rPr lang="fr-FR" sz="2000" dirty="0" smtClean="0"/>
                  <a:t> .</a:t>
                </a:r>
                <a14:m>
                  <m:oMath xmlns:m="http://schemas.openxmlformats.org/officeDocument/2006/math">
                    <m:sSub>
                      <m:sSubPr>
                        <m:ctrlPr>
                          <a:rPr lang="fr-FR" sz="2000" i="1">
                            <a:latin typeface="Cambria Math" panose="02040503050406030204" pitchFamily="18" charset="0"/>
                          </a:rPr>
                        </m:ctrlPr>
                      </m:sSubPr>
                      <m:e>
                        <m:r>
                          <a:rPr lang="fr-FR" sz="2000" i="1">
                            <a:latin typeface="Cambria Math" panose="02040503050406030204" pitchFamily="18" charset="0"/>
                          </a:rPr>
                          <m:t>  </m:t>
                        </m:r>
                        <m:r>
                          <a:rPr lang="fr-FR" sz="2000" i="1">
                            <a:latin typeface="Cambria Math" panose="02040503050406030204" pitchFamily="18" charset="0"/>
                          </a:rPr>
                          <m:t>𝑑𝑥</m:t>
                        </m:r>
                      </m:e>
                      <m:sub>
                        <m:r>
                          <a:rPr lang="fr-FR" sz="2000" i="1">
                            <a:latin typeface="Cambria Math" panose="02040503050406030204" pitchFamily="18" charset="0"/>
                          </a:rPr>
                          <m:t>𝑗</m:t>
                        </m:r>
                      </m:sub>
                    </m:sSub>
                  </m:oMath>
                </a14:m>
                <a:endParaRPr lang="fr-FR" sz="2000" dirty="0"/>
              </a:p>
            </p:txBody>
          </p:sp>
        </mc:Choice>
        <mc:Fallback xmlns="">
          <p:sp>
            <p:nvSpPr>
              <p:cNvPr id="11" name="Rectangle 10"/>
              <p:cNvSpPr>
                <a:spLocks noRot="1" noChangeAspect="1" noMove="1" noResize="1" noEditPoints="1" noAdjustHandles="1" noChangeArrowheads="1" noChangeShapeType="1" noTextEdit="1"/>
              </p:cNvSpPr>
              <p:nvPr/>
            </p:nvSpPr>
            <p:spPr>
              <a:xfrm>
                <a:off x="5247381" y="4029594"/>
                <a:ext cx="3149260" cy="615810"/>
              </a:xfrm>
              <a:prstGeom prst="rect">
                <a:avLst/>
              </a:prstGeom>
              <a:blipFill>
                <a:blip r:embed="rId6"/>
                <a:stretch>
                  <a:fillRect/>
                </a:stretch>
              </a:blipFill>
            </p:spPr>
            <p:txBody>
              <a:bodyPr/>
              <a:lstStyle/>
              <a:p>
                <a:r>
                  <a:rPr lang="fr-FR">
                    <a:noFill/>
                  </a:rPr>
                  <a:t> </a:t>
                </a:r>
              </a:p>
            </p:txBody>
          </p:sp>
        </mc:Fallback>
      </mc:AlternateContent>
      <p:sp>
        <p:nvSpPr>
          <p:cNvPr id="15" name="Flèche droite 14"/>
          <p:cNvSpPr/>
          <p:nvPr/>
        </p:nvSpPr>
        <p:spPr>
          <a:xfrm>
            <a:off x="8788469" y="4321281"/>
            <a:ext cx="338326" cy="11798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mc:AlternateContent xmlns:mc="http://schemas.openxmlformats.org/markup-compatibility/2006" xmlns:a14="http://schemas.microsoft.com/office/drawing/2010/main">
        <mc:Choice Requires="a14">
          <p:sp>
            <p:nvSpPr>
              <p:cNvPr id="16" name="ZoneTexte 15"/>
              <p:cNvSpPr txBox="1"/>
              <p:nvPr/>
            </p:nvSpPr>
            <p:spPr>
              <a:xfrm>
                <a:off x="9287855" y="4144305"/>
                <a:ext cx="2094760" cy="4070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000" b="1" i="1" smtClean="0">
                          <a:latin typeface="Cambria Math" panose="02040503050406030204" pitchFamily="18" charset="0"/>
                        </a:rPr>
                        <m:t>𝒅𝑿</m:t>
                      </m:r>
                      <m:r>
                        <a:rPr lang="fr-FR" sz="2000" b="1" i="1" smtClean="0">
                          <a:latin typeface="Cambria Math" panose="02040503050406030204" pitchFamily="18" charset="0"/>
                        </a:rPr>
                        <m:t>=</m:t>
                      </m:r>
                      <m:sSup>
                        <m:sSupPr>
                          <m:ctrlPr>
                            <a:rPr lang="fr-FR" sz="2000" b="1" i="1" smtClean="0">
                              <a:latin typeface="Cambria Math" panose="02040503050406030204" pitchFamily="18" charset="0"/>
                            </a:rPr>
                          </m:ctrlPr>
                        </m:sSupPr>
                        <m:e>
                          <m:r>
                            <a:rPr lang="fr-FR" sz="2000" b="1" i="1">
                              <a:latin typeface="Cambria Math" panose="02040503050406030204" pitchFamily="18" charset="0"/>
                            </a:rPr>
                            <m:t>𝑭</m:t>
                          </m:r>
                        </m:e>
                        <m:sup>
                          <m:r>
                            <a:rPr lang="fr-FR" sz="2000" b="1" i="1" smtClean="0">
                              <a:latin typeface="Cambria Math" panose="02040503050406030204" pitchFamily="18" charset="0"/>
                            </a:rPr>
                            <m:t>−</m:t>
                          </m:r>
                          <m:r>
                            <a:rPr lang="fr-FR" sz="2000" b="1" i="1" smtClean="0">
                              <a:latin typeface="Cambria Math" panose="02040503050406030204" pitchFamily="18" charset="0"/>
                            </a:rPr>
                            <m:t>𝟏</m:t>
                          </m:r>
                        </m:sup>
                      </m:sSup>
                      <m:r>
                        <a:rPr lang="fr-FR" sz="2000" b="1" i="1" smtClean="0">
                          <a:latin typeface="Cambria Math" panose="02040503050406030204" pitchFamily="18" charset="0"/>
                        </a:rPr>
                        <m:t> . </m:t>
                      </m:r>
                      <m:r>
                        <a:rPr lang="fr-FR" sz="2000" b="1" i="1" smtClean="0">
                          <a:latin typeface="Cambria Math" panose="02040503050406030204" pitchFamily="18" charset="0"/>
                        </a:rPr>
                        <m:t>𝒅𝒙</m:t>
                      </m:r>
                    </m:oMath>
                  </m:oMathPara>
                </a14:m>
                <a:endParaRPr lang="fr-FR" sz="2000" b="1" dirty="0"/>
              </a:p>
            </p:txBody>
          </p:sp>
        </mc:Choice>
        <mc:Fallback xmlns="">
          <p:sp>
            <p:nvSpPr>
              <p:cNvPr id="16" name="ZoneTexte 15"/>
              <p:cNvSpPr txBox="1">
                <a:spLocks noRot="1" noChangeAspect="1" noMove="1" noResize="1" noEditPoints="1" noAdjustHandles="1" noChangeArrowheads="1" noChangeShapeType="1" noTextEdit="1"/>
              </p:cNvSpPr>
              <p:nvPr/>
            </p:nvSpPr>
            <p:spPr>
              <a:xfrm>
                <a:off x="9287855" y="4144305"/>
                <a:ext cx="2094760" cy="407099"/>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ZoneTexte 16"/>
              <p:cNvSpPr txBox="1"/>
              <p:nvPr/>
            </p:nvSpPr>
            <p:spPr>
              <a:xfrm>
                <a:off x="3952282" y="4708385"/>
                <a:ext cx="6376874" cy="17999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smtClean="0">
                              <a:effectLst/>
                              <a:latin typeface="Cambria Math" panose="02040503050406030204" pitchFamily="18" charset="0"/>
                            </a:rPr>
                          </m:ctrlPr>
                        </m:dPr>
                        <m:e>
                          <m:sSup>
                            <m:sSupPr>
                              <m:ctrlPr>
                                <a:rPr lang="fr-FR" b="1" i="1">
                                  <a:latin typeface="Cambria Math" panose="02040503050406030204" pitchFamily="18" charset="0"/>
                                </a:rPr>
                              </m:ctrlPr>
                            </m:sSupPr>
                            <m:e>
                              <m:r>
                                <a:rPr lang="fr-FR" b="1" i="1">
                                  <a:latin typeface="Cambria Math" panose="02040503050406030204" pitchFamily="18" charset="0"/>
                                </a:rPr>
                                <m:t>𝑭</m:t>
                              </m:r>
                            </m:e>
                            <m:sup>
                              <m:r>
                                <a:rPr lang="fr-FR" b="1" i="1">
                                  <a:latin typeface="Cambria Math" panose="02040503050406030204" pitchFamily="18" charset="0"/>
                                </a:rPr>
                                <m:t>−</m:t>
                              </m:r>
                              <m:r>
                                <a:rPr lang="fr-FR" b="1" i="1">
                                  <a:latin typeface="Cambria Math" panose="02040503050406030204" pitchFamily="18" charset="0"/>
                                </a:rPr>
                                <m:t>𝟏</m:t>
                              </m:r>
                            </m:sup>
                          </m:sSup>
                        </m:e>
                      </m:d>
                      <m:r>
                        <a:rPr lang="fr-FR" b="0" i="0" smtClean="0">
                          <a:effectLst/>
                          <a:latin typeface="Cambria Math" panose="02040503050406030204" pitchFamily="18" charset="0"/>
                        </a:rPr>
                        <m:t>=</m:t>
                      </m:r>
                      <m:d>
                        <m:dPr>
                          <m:begChr m:val="["/>
                          <m:endChr m:val="]"/>
                          <m:ctrlPr>
                            <a:rPr lang="fr-FR" i="1">
                              <a:effectLst/>
                              <a:latin typeface="Cambria Math" panose="02040503050406030204" pitchFamily="18" charset="0"/>
                            </a:rPr>
                          </m:ctrlPr>
                        </m:dPr>
                        <m:e>
                          <m:r>
                            <a:rPr lang="fr-FR" b="0" i="1" smtClean="0">
                              <a:effectLst/>
                              <a:latin typeface="Cambria Math" panose="02040503050406030204" pitchFamily="18" charset="0"/>
                            </a:rPr>
                            <m:t>𝑋</m:t>
                          </m:r>
                          <m:r>
                            <a:rPr lang="fr-FR" b="0" i="1" smtClean="0">
                              <a:effectLst/>
                              <a:latin typeface="Cambria Math" panose="02040503050406030204" pitchFamily="18" charset="0"/>
                            </a:rPr>
                            <m:t>⊗</m:t>
                          </m:r>
                          <m:r>
                            <a:rPr lang="fr-FR" b="0" i="1" smtClean="0">
                              <a:effectLst/>
                              <a:latin typeface="Cambria Math" panose="02040503050406030204" pitchFamily="18" charset="0"/>
                            </a:rPr>
                            <m:t>𝛻</m:t>
                          </m:r>
                        </m:e>
                      </m:d>
                      <m:r>
                        <a:rPr lang="fr-FR" b="0">
                          <a:effectLst/>
                          <a:latin typeface="Cambria Math" panose="02040503050406030204" pitchFamily="18" charset="0"/>
                        </a:rPr>
                        <m:t>=</m:t>
                      </m:r>
                      <m:d>
                        <m:dPr>
                          <m:begChr m:val="["/>
                          <m:endChr m:val="]"/>
                          <m:ctrlPr>
                            <a:rPr lang="fr-FR" i="1" smtClean="0">
                              <a:effectLst/>
                              <a:latin typeface="Cambria Math" panose="02040503050406030204" pitchFamily="18" charset="0"/>
                            </a:rPr>
                          </m:ctrlPr>
                        </m:dPr>
                        <m:e>
                          <m:m>
                            <m:mPr>
                              <m:mcs>
                                <m:mc>
                                  <m:mcPr>
                                    <m:count m:val="1"/>
                                    <m:mcJc m:val="center"/>
                                  </m:mcPr>
                                </m:mc>
                              </m:mcs>
                              <m:ctrlPr>
                                <a:rPr lang="fr-FR" i="1" smtClean="0">
                                  <a:effectLst/>
                                  <a:latin typeface="Cambria Math" panose="02040503050406030204" pitchFamily="18" charset="0"/>
                                </a:rPr>
                              </m:ctrlPr>
                            </m:mPr>
                            <m:mr>
                              <m:e>
                                <m:sSub>
                                  <m:sSubPr>
                                    <m:ctrlPr>
                                      <a:rPr lang="fr-FR" i="1" smtClean="0">
                                        <a:effectLst/>
                                        <a:latin typeface="Cambria Math" panose="02040503050406030204" pitchFamily="18" charset="0"/>
                                      </a:rPr>
                                    </m:ctrlPr>
                                  </m:sSubPr>
                                  <m:e>
                                    <m:r>
                                      <a:rPr lang="fr-FR" b="0" i="1" smtClean="0">
                                        <a:effectLst/>
                                        <a:latin typeface="Cambria Math" panose="02040503050406030204" pitchFamily="18" charset="0"/>
                                      </a:rPr>
                                      <m:t>𝑋</m:t>
                                    </m:r>
                                  </m:e>
                                  <m:sub>
                                    <m:r>
                                      <a:rPr lang="fr-FR" b="0" i="1" smtClean="0">
                                        <a:effectLst/>
                                        <a:latin typeface="Cambria Math" panose="02040503050406030204" pitchFamily="18" charset="0"/>
                                      </a:rPr>
                                      <m:t>1</m:t>
                                    </m:r>
                                  </m:sub>
                                </m:sSub>
                              </m:e>
                            </m:mr>
                            <m:mr>
                              <m:e>
                                <m:sSub>
                                  <m:sSubPr>
                                    <m:ctrlPr>
                                      <a:rPr lang="fr-FR" i="1" smtClean="0">
                                        <a:effectLst/>
                                        <a:latin typeface="Cambria Math" panose="02040503050406030204" pitchFamily="18" charset="0"/>
                                      </a:rPr>
                                    </m:ctrlPr>
                                  </m:sSubPr>
                                  <m:e>
                                    <m:r>
                                      <a:rPr lang="fr-FR" b="0" i="1" smtClean="0">
                                        <a:effectLst/>
                                        <a:latin typeface="Cambria Math" panose="02040503050406030204" pitchFamily="18" charset="0"/>
                                      </a:rPr>
                                      <m:t>𝑋</m:t>
                                    </m:r>
                                  </m:e>
                                  <m:sub>
                                    <m:r>
                                      <a:rPr lang="fr-FR" b="0" i="1" smtClean="0">
                                        <a:effectLst/>
                                        <a:latin typeface="Cambria Math" panose="02040503050406030204" pitchFamily="18" charset="0"/>
                                      </a:rPr>
                                      <m:t>2</m:t>
                                    </m:r>
                                  </m:sub>
                                </m:sSub>
                              </m:e>
                            </m:mr>
                            <m:mr>
                              <m:e>
                                <m:sSub>
                                  <m:sSubPr>
                                    <m:ctrlPr>
                                      <a:rPr lang="fr-FR" i="1" smtClean="0">
                                        <a:effectLst/>
                                        <a:latin typeface="Cambria Math" panose="02040503050406030204" pitchFamily="18" charset="0"/>
                                      </a:rPr>
                                    </m:ctrlPr>
                                  </m:sSubPr>
                                  <m:e>
                                    <m:r>
                                      <a:rPr lang="fr-FR" b="0" i="1" smtClean="0">
                                        <a:effectLst/>
                                        <a:latin typeface="Cambria Math" panose="02040503050406030204" pitchFamily="18" charset="0"/>
                                      </a:rPr>
                                      <m:t>𝑋</m:t>
                                    </m:r>
                                  </m:e>
                                  <m:sub>
                                    <m:r>
                                      <a:rPr lang="fr-FR" b="0" i="1" smtClean="0">
                                        <a:effectLst/>
                                        <a:latin typeface="Cambria Math" panose="02040503050406030204" pitchFamily="18" charset="0"/>
                                      </a:rPr>
                                      <m:t>3</m:t>
                                    </m:r>
                                  </m:sub>
                                </m:sSub>
                              </m:e>
                            </m:mr>
                          </m:m>
                        </m:e>
                      </m:d>
                      <m:d>
                        <m:dPr>
                          <m:begChr m:val="["/>
                          <m:endChr m:val="]"/>
                          <m:ctrlPr>
                            <a:rPr lang="fr-FR" i="1" smtClean="0">
                              <a:effectLst/>
                              <a:latin typeface="Cambria Math" panose="02040503050406030204" pitchFamily="18" charset="0"/>
                            </a:rPr>
                          </m:ctrlPr>
                        </m:dPr>
                        <m:e>
                          <m:m>
                            <m:mPr>
                              <m:mcs>
                                <m:mc>
                                  <m:mcPr>
                                    <m:count m:val="3"/>
                                    <m:mcJc m:val="center"/>
                                  </m:mcPr>
                                </m:mc>
                              </m:mcs>
                              <m:ctrlPr>
                                <a:rPr lang="fr-FR" i="1" smtClean="0">
                                  <a:effectLst/>
                                  <a:latin typeface="Cambria Math" panose="02040503050406030204" pitchFamily="18" charset="0"/>
                                </a:rPr>
                              </m:ctrlPr>
                            </m:mPr>
                            <m:mr>
                              <m:e>
                                <m:f>
                                  <m:fPr>
                                    <m:ctrlPr>
                                      <a:rPr lang="fr-FR" i="1" smtClean="0">
                                        <a:effectLst/>
                                        <a:latin typeface="Cambria Math" panose="02040503050406030204" pitchFamily="18" charset="0"/>
                                      </a:rPr>
                                    </m:ctrlPr>
                                  </m:fPr>
                                  <m:num>
                                    <m:r>
                                      <a:rPr lang="fr-FR" b="0" i="1" smtClean="0">
                                        <a:effectLst/>
                                        <a:latin typeface="Cambria Math" panose="02040503050406030204" pitchFamily="18" charset="0"/>
                                        <a:ea typeface="Cambria Math" panose="02040503050406030204" pitchFamily="18" charset="0"/>
                                      </a:rPr>
                                      <m:t>𝜕</m:t>
                                    </m:r>
                                  </m:num>
                                  <m:den>
                                    <m:r>
                                      <a:rPr lang="fr-FR" b="0" i="1" smtClean="0">
                                        <a:effectLst/>
                                        <a:latin typeface="Cambria Math" panose="02040503050406030204" pitchFamily="18" charset="0"/>
                                        <a:ea typeface="Cambria Math" panose="02040503050406030204" pitchFamily="18" charset="0"/>
                                      </a:rPr>
                                      <m:t>𝜕</m:t>
                                    </m:r>
                                    <m:sSub>
                                      <m:sSubPr>
                                        <m:ctrlPr>
                                          <a:rPr lang="fr-FR" i="1" smtClean="0">
                                            <a:effectLst/>
                                            <a:latin typeface="Cambria Math" panose="02040503050406030204" pitchFamily="18" charset="0"/>
                                            <a:ea typeface="Cambria Math" panose="02040503050406030204" pitchFamily="18" charset="0"/>
                                          </a:rPr>
                                        </m:ctrlPr>
                                      </m:sSubPr>
                                      <m:e>
                                        <m:r>
                                          <a:rPr lang="fr-FR" i="1">
                                            <a:latin typeface="Cambria Math" panose="02040503050406030204" pitchFamily="18" charset="0"/>
                                          </a:rPr>
                                          <m:t>𝑥</m:t>
                                        </m:r>
                                      </m:e>
                                      <m:sub>
                                        <m:r>
                                          <a:rPr lang="fr-FR" b="0" i="1" smtClean="0">
                                            <a:effectLst/>
                                            <a:latin typeface="Cambria Math" panose="02040503050406030204" pitchFamily="18" charset="0"/>
                                            <a:ea typeface="Cambria Math" panose="02040503050406030204" pitchFamily="18" charset="0"/>
                                          </a:rPr>
                                          <m:t>1</m:t>
                                        </m:r>
                                      </m:sub>
                                    </m:sSub>
                                  </m:den>
                                </m:f>
                              </m:e>
                              <m:e>
                                <m:f>
                                  <m:fPr>
                                    <m:ctrlPr>
                                      <a:rPr lang="fr-FR" i="1" smtClean="0">
                                        <a:effectLst/>
                                        <a:latin typeface="Cambria Math" panose="02040503050406030204" pitchFamily="18" charset="0"/>
                                      </a:rPr>
                                    </m:ctrlPr>
                                  </m:fPr>
                                  <m:num>
                                    <m:r>
                                      <a:rPr lang="fr-FR" b="0" i="1" smtClean="0">
                                        <a:effectLst/>
                                        <a:latin typeface="Cambria Math" panose="02040503050406030204" pitchFamily="18" charset="0"/>
                                        <a:ea typeface="Cambria Math" panose="02040503050406030204" pitchFamily="18" charset="0"/>
                                      </a:rPr>
                                      <m:t>𝜕</m:t>
                                    </m:r>
                                  </m:num>
                                  <m:den>
                                    <m:r>
                                      <a:rPr lang="fr-FR" b="0" i="1" smtClean="0">
                                        <a:effectLst/>
                                        <a:latin typeface="Cambria Math" panose="02040503050406030204" pitchFamily="18" charset="0"/>
                                        <a:ea typeface="Cambria Math" panose="02040503050406030204" pitchFamily="18" charset="0"/>
                                      </a:rPr>
                                      <m:t>𝜕</m:t>
                                    </m:r>
                                    <m:sSub>
                                      <m:sSubPr>
                                        <m:ctrlPr>
                                          <a:rPr lang="fr-FR" i="1" smtClean="0">
                                            <a:effectLst/>
                                            <a:latin typeface="Cambria Math" panose="02040503050406030204" pitchFamily="18" charset="0"/>
                                            <a:ea typeface="Cambria Math" panose="02040503050406030204" pitchFamily="18" charset="0"/>
                                          </a:rPr>
                                        </m:ctrlPr>
                                      </m:sSubPr>
                                      <m:e>
                                        <m:r>
                                          <a:rPr lang="fr-FR" i="1">
                                            <a:latin typeface="Cambria Math" panose="02040503050406030204" pitchFamily="18" charset="0"/>
                                          </a:rPr>
                                          <m:t>𝑥</m:t>
                                        </m:r>
                                      </m:e>
                                      <m:sub>
                                        <m:r>
                                          <a:rPr lang="fr-FR" b="0" i="1" smtClean="0">
                                            <a:effectLst/>
                                            <a:latin typeface="Cambria Math" panose="02040503050406030204" pitchFamily="18" charset="0"/>
                                            <a:ea typeface="Cambria Math" panose="02040503050406030204" pitchFamily="18" charset="0"/>
                                          </a:rPr>
                                          <m:t>2</m:t>
                                        </m:r>
                                      </m:sub>
                                    </m:sSub>
                                  </m:den>
                                </m:f>
                              </m:e>
                              <m:e>
                                <m:f>
                                  <m:fPr>
                                    <m:ctrlPr>
                                      <a:rPr lang="fr-FR" i="1" smtClean="0">
                                        <a:effectLst/>
                                        <a:latin typeface="Cambria Math" panose="02040503050406030204" pitchFamily="18" charset="0"/>
                                      </a:rPr>
                                    </m:ctrlPr>
                                  </m:fPr>
                                  <m:num>
                                    <m:r>
                                      <a:rPr lang="fr-FR" b="0" i="1" smtClean="0">
                                        <a:effectLst/>
                                        <a:latin typeface="Cambria Math" panose="02040503050406030204" pitchFamily="18" charset="0"/>
                                        <a:ea typeface="Cambria Math" panose="02040503050406030204" pitchFamily="18" charset="0"/>
                                      </a:rPr>
                                      <m:t>𝜕</m:t>
                                    </m:r>
                                  </m:num>
                                  <m:den>
                                    <m:r>
                                      <a:rPr lang="fr-FR" b="0" i="1" smtClean="0">
                                        <a:effectLst/>
                                        <a:latin typeface="Cambria Math" panose="02040503050406030204" pitchFamily="18" charset="0"/>
                                        <a:ea typeface="Cambria Math" panose="02040503050406030204" pitchFamily="18" charset="0"/>
                                      </a:rPr>
                                      <m:t>𝜕</m:t>
                                    </m:r>
                                    <m:sSub>
                                      <m:sSubPr>
                                        <m:ctrlPr>
                                          <a:rPr lang="fr-FR" i="1" smtClean="0">
                                            <a:effectLst/>
                                            <a:latin typeface="Cambria Math" panose="02040503050406030204" pitchFamily="18" charset="0"/>
                                            <a:ea typeface="Cambria Math" panose="02040503050406030204" pitchFamily="18" charset="0"/>
                                          </a:rPr>
                                        </m:ctrlPr>
                                      </m:sSubPr>
                                      <m:e>
                                        <m:r>
                                          <a:rPr lang="fr-FR" i="1">
                                            <a:latin typeface="Cambria Math" panose="02040503050406030204" pitchFamily="18" charset="0"/>
                                          </a:rPr>
                                          <m:t>𝑥</m:t>
                                        </m:r>
                                      </m:e>
                                      <m:sub>
                                        <m:r>
                                          <a:rPr lang="fr-FR" b="0" i="1" smtClean="0">
                                            <a:effectLst/>
                                            <a:latin typeface="Cambria Math" panose="02040503050406030204" pitchFamily="18" charset="0"/>
                                            <a:ea typeface="Cambria Math" panose="02040503050406030204" pitchFamily="18" charset="0"/>
                                          </a:rPr>
                                          <m:t>3</m:t>
                                        </m:r>
                                      </m:sub>
                                    </m:sSub>
                                  </m:den>
                                </m:f>
                              </m:e>
                            </m:mr>
                          </m:m>
                        </m:e>
                      </m:d>
                      <m:r>
                        <a:rPr lang="fr-FR" b="0" i="0" smtClean="0">
                          <a:effectLst/>
                          <a:latin typeface="Cambria Math" panose="02040503050406030204" pitchFamily="18" charset="0"/>
                        </a:rPr>
                        <m:t>=</m:t>
                      </m:r>
                      <m:d>
                        <m:dPr>
                          <m:begChr m:val="["/>
                          <m:endChr m:val="]"/>
                          <m:ctrlPr>
                            <a:rPr lang="fr-FR" i="1" smtClean="0">
                              <a:effectLst/>
                              <a:latin typeface="Cambria Math" panose="02040503050406030204" pitchFamily="18" charset="0"/>
                            </a:rPr>
                          </m:ctrlPr>
                        </m:dPr>
                        <m:e>
                          <m:m>
                            <m:mPr>
                              <m:mcs>
                                <m:mc>
                                  <m:mcPr>
                                    <m:count m:val="3"/>
                                    <m:mcJc m:val="center"/>
                                  </m:mcPr>
                                </m:mc>
                              </m:mcs>
                              <m:ctrlPr>
                                <a:rPr lang="fr-FR" i="1" smtClean="0">
                                  <a:effectLst/>
                                  <a:latin typeface="Cambria Math" panose="02040503050406030204" pitchFamily="18" charset="0"/>
                                </a:rPr>
                              </m:ctrlPr>
                            </m:mPr>
                            <m:mr>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smtClean="0">
                                            <a:effectLst/>
                                            <a:latin typeface="Cambria Math" panose="02040503050406030204" pitchFamily="18" charset="0"/>
                                            <a:ea typeface="Cambria Math" panose="02040503050406030204" pitchFamily="18" charset="0"/>
                                          </a:rPr>
                                          <m:t>𝑋</m:t>
                                        </m:r>
                                      </m:e>
                                      <m:sub>
                                        <m:r>
                                          <a:rPr lang="fr-FR" b="0" i="1">
                                            <a:effectLst/>
                                            <a:latin typeface="Cambria Math" panose="02040503050406030204" pitchFamily="18" charset="0"/>
                                            <a:ea typeface="Cambria Math" panose="02040503050406030204" pitchFamily="18" charset="0"/>
                                          </a:rPr>
                                          <m:t>1</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i="1">
                                            <a:latin typeface="Cambria Math" panose="02040503050406030204" pitchFamily="18" charset="0"/>
                                          </a:rPr>
                                          <m:t>𝑥</m:t>
                                        </m:r>
                                      </m:e>
                                      <m:sub>
                                        <m:r>
                                          <a:rPr lang="fr-FR" b="0" i="1">
                                            <a:effectLst/>
                                            <a:latin typeface="Cambria Math" panose="02040503050406030204" pitchFamily="18" charset="0"/>
                                            <a:ea typeface="Cambria Math" panose="02040503050406030204" pitchFamily="18" charset="0"/>
                                          </a:rPr>
                                          <m:t>1</m:t>
                                        </m:r>
                                      </m:sub>
                                    </m:sSub>
                                  </m:den>
                                </m:f>
                              </m:e>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smtClean="0">
                                            <a:effectLst/>
                                            <a:latin typeface="Cambria Math" panose="02040503050406030204" pitchFamily="18" charset="0"/>
                                            <a:ea typeface="Cambria Math" panose="02040503050406030204" pitchFamily="18" charset="0"/>
                                          </a:rPr>
                                          <m:t>𝑋</m:t>
                                        </m:r>
                                      </m:e>
                                      <m:sub>
                                        <m:r>
                                          <a:rPr lang="fr-FR" b="0" i="1">
                                            <a:effectLst/>
                                            <a:latin typeface="Cambria Math" panose="02040503050406030204" pitchFamily="18" charset="0"/>
                                            <a:ea typeface="Cambria Math" panose="02040503050406030204" pitchFamily="18" charset="0"/>
                                          </a:rPr>
                                          <m:t>1</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i="1">
                                            <a:latin typeface="Cambria Math" panose="02040503050406030204" pitchFamily="18" charset="0"/>
                                          </a:rPr>
                                          <m:t>𝑥</m:t>
                                        </m:r>
                                      </m:e>
                                      <m:sub>
                                        <m:r>
                                          <a:rPr lang="fr-FR" b="0" i="1" smtClean="0">
                                            <a:effectLst/>
                                            <a:latin typeface="Cambria Math" panose="02040503050406030204" pitchFamily="18" charset="0"/>
                                            <a:ea typeface="Cambria Math" panose="02040503050406030204" pitchFamily="18" charset="0"/>
                                          </a:rPr>
                                          <m:t>2</m:t>
                                        </m:r>
                                      </m:sub>
                                    </m:sSub>
                                  </m:den>
                                </m:f>
                              </m:e>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smtClean="0">
                                            <a:effectLst/>
                                            <a:latin typeface="Cambria Math" panose="02040503050406030204" pitchFamily="18" charset="0"/>
                                            <a:ea typeface="Cambria Math" panose="02040503050406030204" pitchFamily="18" charset="0"/>
                                          </a:rPr>
                                          <m:t>𝑋</m:t>
                                        </m:r>
                                      </m:e>
                                      <m:sub>
                                        <m:r>
                                          <a:rPr lang="fr-FR" b="0" i="1">
                                            <a:effectLst/>
                                            <a:latin typeface="Cambria Math" panose="02040503050406030204" pitchFamily="18" charset="0"/>
                                            <a:ea typeface="Cambria Math" panose="02040503050406030204" pitchFamily="18" charset="0"/>
                                          </a:rPr>
                                          <m:t>1</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i="1">
                                            <a:latin typeface="Cambria Math" panose="02040503050406030204" pitchFamily="18" charset="0"/>
                                          </a:rPr>
                                          <m:t>𝑥</m:t>
                                        </m:r>
                                      </m:e>
                                      <m:sub>
                                        <m:r>
                                          <a:rPr lang="fr-FR" b="0" i="1" smtClean="0">
                                            <a:effectLst/>
                                            <a:latin typeface="Cambria Math" panose="02040503050406030204" pitchFamily="18" charset="0"/>
                                            <a:ea typeface="Cambria Math" panose="02040503050406030204" pitchFamily="18" charset="0"/>
                                          </a:rPr>
                                          <m:t>3</m:t>
                                        </m:r>
                                      </m:sub>
                                    </m:sSub>
                                  </m:den>
                                </m:f>
                              </m:e>
                            </m:mr>
                            <m:mr>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smtClean="0">
                                            <a:effectLst/>
                                            <a:latin typeface="Cambria Math" panose="02040503050406030204" pitchFamily="18" charset="0"/>
                                            <a:ea typeface="Cambria Math" panose="02040503050406030204" pitchFamily="18" charset="0"/>
                                          </a:rPr>
                                          <m:t>𝑋</m:t>
                                        </m:r>
                                      </m:e>
                                      <m:sub>
                                        <m:r>
                                          <a:rPr lang="fr-FR" b="0" i="1" smtClean="0">
                                            <a:effectLst/>
                                            <a:latin typeface="Cambria Math" panose="02040503050406030204" pitchFamily="18" charset="0"/>
                                            <a:ea typeface="Cambria Math" panose="02040503050406030204" pitchFamily="18" charset="0"/>
                                          </a:rPr>
                                          <m:t>2</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i="1">
                                            <a:latin typeface="Cambria Math" panose="02040503050406030204" pitchFamily="18" charset="0"/>
                                          </a:rPr>
                                          <m:t>𝑥</m:t>
                                        </m:r>
                                      </m:e>
                                      <m:sub>
                                        <m:r>
                                          <a:rPr lang="fr-FR" b="0" i="1">
                                            <a:effectLst/>
                                            <a:latin typeface="Cambria Math" panose="02040503050406030204" pitchFamily="18" charset="0"/>
                                            <a:ea typeface="Cambria Math" panose="02040503050406030204" pitchFamily="18" charset="0"/>
                                          </a:rPr>
                                          <m:t>1</m:t>
                                        </m:r>
                                      </m:sub>
                                    </m:sSub>
                                  </m:den>
                                </m:f>
                              </m:e>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smtClean="0">
                                            <a:effectLst/>
                                            <a:latin typeface="Cambria Math" panose="02040503050406030204" pitchFamily="18" charset="0"/>
                                            <a:ea typeface="Cambria Math" panose="02040503050406030204" pitchFamily="18" charset="0"/>
                                          </a:rPr>
                                          <m:t>𝑋</m:t>
                                        </m:r>
                                      </m:e>
                                      <m:sub>
                                        <m:r>
                                          <a:rPr lang="fr-FR" b="0" i="1" smtClean="0">
                                            <a:effectLst/>
                                            <a:latin typeface="Cambria Math" panose="02040503050406030204" pitchFamily="18" charset="0"/>
                                            <a:ea typeface="Cambria Math" panose="02040503050406030204" pitchFamily="18" charset="0"/>
                                          </a:rPr>
                                          <m:t>2</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i="1">
                                            <a:latin typeface="Cambria Math" panose="02040503050406030204" pitchFamily="18" charset="0"/>
                                          </a:rPr>
                                          <m:t>𝑥</m:t>
                                        </m:r>
                                      </m:e>
                                      <m:sub>
                                        <m:r>
                                          <a:rPr lang="fr-FR" b="0" i="1" smtClean="0">
                                            <a:effectLst/>
                                            <a:latin typeface="Cambria Math" panose="02040503050406030204" pitchFamily="18" charset="0"/>
                                            <a:ea typeface="Cambria Math" panose="02040503050406030204" pitchFamily="18" charset="0"/>
                                          </a:rPr>
                                          <m:t>2</m:t>
                                        </m:r>
                                      </m:sub>
                                    </m:sSub>
                                  </m:den>
                                </m:f>
                              </m:e>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smtClean="0">
                                            <a:effectLst/>
                                            <a:latin typeface="Cambria Math" panose="02040503050406030204" pitchFamily="18" charset="0"/>
                                            <a:ea typeface="Cambria Math" panose="02040503050406030204" pitchFamily="18" charset="0"/>
                                          </a:rPr>
                                          <m:t>𝑋</m:t>
                                        </m:r>
                                      </m:e>
                                      <m:sub>
                                        <m:r>
                                          <a:rPr lang="fr-FR" b="0" i="1" smtClean="0">
                                            <a:effectLst/>
                                            <a:latin typeface="Cambria Math" panose="02040503050406030204" pitchFamily="18" charset="0"/>
                                            <a:ea typeface="Cambria Math" panose="02040503050406030204" pitchFamily="18" charset="0"/>
                                          </a:rPr>
                                          <m:t>2</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i="1">
                                            <a:latin typeface="Cambria Math" panose="02040503050406030204" pitchFamily="18" charset="0"/>
                                          </a:rPr>
                                          <m:t>𝑥</m:t>
                                        </m:r>
                                      </m:e>
                                      <m:sub>
                                        <m:r>
                                          <a:rPr lang="fr-FR" b="0" i="1" smtClean="0">
                                            <a:effectLst/>
                                            <a:latin typeface="Cambria Math" panose="02040503050406030204" pitchFamily="18" charset="0"/>
                                            <a:ea typeface="Cambria Math" panose="02040503050406030204" pitchFamily="18" charset="0"/>
                                          </a:rPr>
                                          <m:t>3</m:t>
                                        </m:r>
                                      </m:sub>
                                    </m:sSub>
                                  </m:den>
                                </m:f>
                              </m:e>
                            </m:mr>
                            <m:mr>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smtClean="0">
                                            <a:effectLst/>
                                            <a:latin typeface="Cambria Math" panose="02040503050406030204" pitchFamily="18" charset="0"/>
                                            <a:ea typeface="Cambria Math" panose="02040503050406030204" pitchFamily="18" charset="0"/>
                                          </a:rPr>
                                          <m:t>𝑋</m:t>
                                        </m:r>
                                      </m:e>
                                      <m:sub>
                                        <m:r>
                                          <a:rPr lang="fr-FR" b="0" i="1" smtClean="0">
                                            <a:effectLst/>
                                            <a:latin typeface="Cambria Math" panose="02040503050406030204" pitchFamily="18" charset="0"/>
                                            <a:ea typeface="Cambria Math" panose="02040503050406030204" pitchFamily="18" charset="0"/>
                                          </a:rPr>
                                          <m:t>3</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i="1">
                                            <a:latin typeface="Cambria Math" panose="02040503050406030204" pitchFamily="18" charset="0"/>
                                          </a:rPr>
                                          <m:t>𝑥</m:t>
                                        </m:r>
                                      </m:e>
                                      <m:sub>
                                        <m:r>
                                          <a:rPr lang="fr-FR" b="0" i="1">
                                            <a:effectLst/>
                                            <a:latin typeface="Cambria Math" panose="02040503050406030204" pitchFamily="18" charset="0"/>
                                            <a:ea typeface="Cambria Math" panose="02040503050406030204" pitchFamily="18" charset="0"/>
                                          </a:rPr>
                                          <m:t>1</m:t>
                                        </m:r>
                                      </m:sub>
                                    </m:sSub>
                                  </m:den>
                                </m:f>
                              </m:e>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smtClean="0">
                                            <a:effectLst/>
                                            <a:latin typeface="Cambria Math" panose="02040503050406030204" pitchFamily="18" charset="0"/>
                                            <a:ea typeface="Cambria Math" panose="02040503050406030204" pitchFamily="18" charset="0"/>
                                          </a:rPr>
                                        </m:ctrlPr>
                                      </m:sSubPr>
                                      <m:e>
                                        <m:r>
                                          <a:rPr lang="fr-FR" b="0" i="1" smtClean="0">
                                            <a:effectLst/>
                                            <a:latin typeface="Cambria Math" panose="02040503050406030204" pitchFamily="18" charset="0"/>
                                            <a:ea typeface="Cambria Math" panose="02040503050406030204" pitchFamily="18" charset="0"/>
                                          </a:rPr>
                                          <m:t>𝑋</m:t>
                                        </m:r>
                                      </m:e>
                                      <m:sub>
                                        <m:r>
                                          <a:rPr lang="fr-FR" b="0" i="1" smtClean="0">
                                            <a:effectLst/>
                                            <a:latin typeface="Cambria Math" panose="02040503050406030204" pitchFamily="18" charset="0"/>
                                            <a:ea typeface="Cambria Math" panose="02040503050406030204" pitchFamily="18" charset="0"/>
                                          </a:rPr>
                                          <m:t>3</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i="1">
                                            <a:latin typeface="Cambria Math" panose="02040503050406030204" pitchFamily="18" charset="0"/>
                                          </a:rPr>
                                          <m:t>𝑥</m:t>
                                        </m:r>
                                      </m:e>
                                      <m:sub>
                                        <m:r>
                                          <a:rPr lang="fr-FR" b="0" i="1" smtClean="0">
                                            <a:effectLst/>
                                            <a:latin typeface="Cambria Math" panose="02040503050406030204" pitchFamily="18" charset="0"/>
                                            <a:ea typeface="Cambria Math" panose="02040503050406030204" pitchFamily="18" charset="0"/>
                                          </a:rPr>
                                          <m:t>2</m:t>
                                        </m:r>
                                      </m:sub>
                                    </m:sSub>
                                  </m:den>
                                </m:f>
                              </m:e>
                              <m:e>
                                <m:f>
                                  <m:fPr>
                                    <m:ctrlPr>
                                      <a:rPr lang="fr-FR" i="1">
                                        <a:effectLst/>
                                        <a:latin typeface="Cambria Math" panose="02040503050406030204" pitchFamily="18" charset="0"/>
                                      </a:rPr>
                                    </m:ctrlPr>
                                  </m:fPr>
                                  <m:num>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b="0" i="1" smtClean="0">
                                            <a:effectLst/>
                                            <a:latin typeface="Cambria Math" panose="02040503050406030204" pitchFamily="18" charset="0"/>
                                            <a:ea typeface="Cambria Math" panose="02040503050406030204" pitchFamily="18" charset="0"/>
                                          </a:rPr>
                                          <m:t>𝑋</m:t>
                                        </m:r>
                                      </m:e>
                                      <m:sub>
                                        <m:r>
                                          <a:rPr lang="fr-FR" b="0" i="1" smtClean="0">
                                            <a:effectLst/>
                                            <a:latin typeface="Cambria Math" panose="02040503050406030204" pitchFamily="18" charset="0"/>
                                            <a:ea typeface="Cambria Math" panose="02040503050406030204" pitchFamily="18" charset="0"/>
                                          </a:rPr>
                                          <m:t>3</m:t>
                                        </m:r>
                                      </m:sub>
                                    </m:sSub>
                                  </m:num>
                                  <m:den>
                                    <m:r>
                                      <a:rPr lang="fr-FR" b="0" i="1">
                                        <a:effectLst/>
                                        <a:latin typeface="Cambria Math" panose="02040503050406030204" pitchFamily="18" charset="0"/>
                                        <a:ea typeface="Cambria Math" panose="02040503050406030204" pitchFamily="18" charset="0"/>
                                      </a:rPr>
                                      <m:t>𝜕</m:t>
                                    </m:r>
                                    <m:sSub>
                                      <m:sSubPr>
                                        <m:ctrlPr>
                                          <a:rPr lang="fr-FR" i="1">
                                            <a:effectLst/>
                                            <a:latin typeface="Cambria Math" panose="02040503050406030204" pitchFamily="18" charset="0"/>
                                            <a:ea typeface="Cambria Math" panose="02040503050406030204" pitchFamily="18" charset="0"/>
                                          </a:rPr>
                                        </m:ctrlPr>
                                      </m:sSubPr>
                                      <m:e>
                                        <m:r>
                                          <a:rPr lang="fr-FR" i="1">
                                            <a:latin typeface="Cambria Math" panose="02040503050406030204" pitchFamily="18" charset="0"/>
                                          </a:rPr>
                                          <m:t>𝑥</m:t>
                                        </m:r>
                                      </m:e>
                                      <m:sub>
                                        <m:r>
                                          <a:rPr lang="fr-FR" b="0" i="1" smtClean="0">
                                            <a:effectLst/>
                                            <a:latin typeface="Cambria Math" panose="02040503050406030204" pitchFamily="18" charset="0"/>
                                            <a:ea typeface="Cambria Math" panose="02040503050406030204" pitchFamily="18" charset="0"/>
                                          </a:rPr>
                                          <m:t>3</m:t>
                                        </m:r>
                                      </m:sub>
                                    </m:sSub>
                                  </m:den>
                                </m:f>
                              </m:e>
                            </m:mr>
                          </m:m>
                        </m:e>
                      </m:d>
                    </m:oMath>
                  </m:oMathPara>
                </a14:m>
                <a:endParaRPr lang="fr-FR" dirty="0">
                  <a:effectLst/>
                </a:endParaRPr>
              </a:p>
            </p:txBody>
          </p:sp>
        </mc:Choice>
        <mc:Fallback xmlns="">
          <p:sp>
            <p:nvSpPr>
              <p:cNvPr id="17" name="ZoneTexte 16"/>
              <p:cNvSpPr txBox="1">
                <a:spLocks noRot="1" noChangeAspect="1" noMove="1" noResize="1" noEditPoints="1" noAdjustHandles="1" noChangeArrowheads="1" noChangeShapeType="1" noTextEdit="1"/>
              </p:cNvSpPr>
              <p:nvPr/>
            </p:nvSpPr>
            <p:spPr>
              <a:xfrm>
                <a:off x="3952282" y="4708385"/>
                <a:ext cx="6376874" cy="1799916"/>
              </a:xfrm>
              <a:prstGeom prst="rect">
                <a:avLst/>
              </a:prstGeom>
              <a:blipFill>
                <a:blip r:embed="rId8"/>
                <a:stretch>
                  <a:fillRect/>
                </a:stretch>
              </a:blipFill>
            </p:spPr>
            <p:txBody>
              <a:bodyPr/>
              <a:lstStyle/>
              <a:p>
                <a:r>
                  <a:rPr lang="fr-FR">
                    <a:noFill/>
                  </a:rPr>
                  <a:t> </a:t>
                </a:r>
              </a:p>
            </p:txBody>
          </p:sp>
        </mc:Fallback>
      </mc:AlternateContent>
      <p:sp>
        <p:nvSpPr>
          <p:cNvPr id="18" name="ZoneTexte 17"/>
          <p:cNvSpPr txBox="1"/>
          <p:nvPr/>
        </p:nvSpPr>
        <p:spPr>
          <a:xfrm>
            <a:off x="1379071" y="5285177"/>
            <a:ext cx="2046566" cy="646331"/>
          </a:xfrm>
          <a:prstGeom prst="rect">
            <a:avLst/>
          </a:prstGeom>
          <a:noFill/>
        </p:spPr>
        <p:txBody>
          <a:bodyPr wrap="square" rtlCol="0">
            <a:spAutoFit/>
          </a:bodyPr>
          <a:lstStyle/>
          <a:p>
            <a:r>
              <a:rPr lang="fr-FR" dirty="0" smtClean="0">
                <a:effectLst>
                  <a:outerShdw blurRad="38100" dist="38100" dir="2700000" algn="tl">
                    <a:srgbClr val="000000">
                      <a:alpha val="43137"/>
                    </a:srgbClr>
                  </a:outerShdw>
                </a:effectLst>
              </a:rPr>
              <a:t>Soit sous forme matricielle:</a:t>
            </a:r>
            <a:endParaRPr lang="fr-F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194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16953" y="879953"/>
            <a:ext cx="615553" cy="3883307"/>
          </a:xfrm>
          <a:prstGeom prst="rect">
            <a:avLst/>
          </a:prstGeom>
        </p:spPr>
        <p:txBody>
          <a:bodyPr vert="vert270" wrap="none">
            <a:spAutoFit/>
          </a:bodyPr>
          <a:lstStyle/>
          <a:p>
            <a:r>
              <a:rPr lang="fr-FR" sz="2800" b="1" u="sng" dirty="0" smtClean="0">
                <a:solidFill>
                  <a:schemeClr val="bg1"/>
                </a:solidFill>
                <a:effectLst>
                  <a:outerShdw blurRad="38100" dist="38100" dir="2700000" algn="tl">
                    <a:srgbClr val="000000">
                      <a:alpha val="43137"/>
                    </a:srgbClr>
                  </a:outerShdw>
                </a:effectLst>
              </a:rPr>
              <a:t>Gradient de déplacement</a:t>
            </a:r>
            <a:endParaRPr lang="fr-FR" sz="2800" b="1" u="sng" dirty="0">
              <a:solidFill>
                <a:schemeClr val="bg1"/>
              </a:solidFill>
              <a:effectLst>
                <a:outerShdw blurRad="38100" dist="38100" dir="2700000" algn="tl">
                  <a:srgbClr val="000000">
                    <a:alpha val="43137"/>
                  </a:srgbClr>
                </a:outerShdw>
              </a:effectLst>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0232" y="362608"/>
            <a:ext cx="3746088" cy="2610916"/>
          </a:xfrm>
          <a:prstGeom prst="rect">
            <a:avLst/>
          </a:prstGeom>
        </p:spPr>
      </p:pic>
      <mc:AlternateContent xmlns:mc="http://schemas.openxmlformats.org/markup-compatibility/2006">
        <mc:Choice xmlns:a14="http://schemas.microsoft.com/office/drawing/2010/main" Requires="a14">
          <p:sp>
            <p:nvSpPr>
              <p:cNvPr id="4" name="ZoneTexte 3"/>
              <p:cNvSpPr txBox="1"/>
              <p:nvPr/>
            </p:nvSpPr>
            <p:spPr>
              <a:xfrm>
                <a:off x="1147330" y="442707"/>
                <a:ext cx="6820573" cy="646331"/>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Le vecteur déplacement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𝑈</m:t>
                        </m:r>
                      </m:e>
                      <m:sub>
                        <m:r>
                          <a:rPr lang="fr-FR" i="1">
                            <a:effectLst>
                              <a:outerShdw blurRad="38100" dist="38100" dir="2700000" algn="tl">
                                <a:srgbClr val="000000">
                                  <a:alpha val="43137"/>
                                </a:srgbClr>
                              </a:outerShdw>
                            </a:effectLst>
                            <a:latin typeface="Cambria Math" panose="02040503050406030204" pitchFamily="18" charset="0"/>
                          </a:rPr>
                          <m:t>𝑖</m:t>
                        </m:r>
                      </m:sub>
                    </m:sSub>
                    <m:r>
                      <a:rPr lang="fr-FR" b="0" i="1" dirty="0" smtClean="0">
                        <a:effectLst>
                          <a:outerShdw blurRad="38100" dist="38100" dir="2700000" algn="tl">
                            <a:srgbClr val="000000">
                              <a:alpha val="43137"/>
                            </a:srgbClr>
                          </a:outerShdw>
                        </a:effectLst>
                        <a:latin typeface="Cambria Math" panose="02040503050406030204" pitchFamily="18" charset="0"/>
                      </a:rPr>
                      <m:t>)</m:t>
                    </m:r>
                  </m:oMath>
                </a14:m>
                <a:r>
                  <a:rPr lang="fr-FR" dirty="0" smtClean="0">
                    <a:effectLst>
                      <a:outerShdw blurRad="38100" dist="38100" dir="2700000" algn="tl">
                        <a:srgbClr val="000000">
                          <a:alpha val="43137"/>
                        </a:srgbClr>
                      </a:outerShdw>
                    </a:effectLst>
                  </a:rPr>
                  <a:t> est défini par la différence entre les vecteurs position d’une particule à la configuration actuelle et initiale.</a:t>
                </a:r>
                <a:endParaRPr lang="fr-FR" dirty="0">
                  <a:effectLst>
                    <a:outerShdw blurRad="38100" dist="38100" dir="2700000" algn="tl">
                      <a:srgbClr val="000000">
                        <a:alpha val="43137"/>
                      </a:srgbClr>
                    </a:outerShdw>
                  </a:effectLst>
                </a:endParaRPr>
              </a:p>
            </p:txBody>
          </p:sp>
        </mc:Choice>
        <mc:Fallback>
          <p:sp>
            <p:nvSpPr>
              <p:cNvPr id="4" name="ZoneTexte 3"/>
              <p:cNvSpPr txBox="1">
                <a:spLocks noRot="1" noChangeAspect="1" noMove="1" noResize="1" noEditPoints="1" noAdjustHandles="1" noChangeArrowheads="1" noChangeShapeType="1" noTextEdit="1"/>
              </p:cNvSpPr>
              <p:nvPr/>
            </p:nvSpPr>
            <p:spPr>
              <a:xfrm>
                <a:off x="1147330" y="442707"/>
                <a:ext cx="6820573" cy="646331"/>
              </a:xfrm>
              <a:prstGeom prst="rect">
                <a:avLst/>
              </a:prstGeom>
              <a:blipFill>
                <a:blip r:embed="rId4"/>
                <a:stretch>
                  <a:fillRect l="-804" t="-6604" r="-1162" b="-17925"/>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5" name="ZoneTexte 4"/>
              <p:cNvSpPr txBox="1"/>
              <p:nvPr/>
            </p:nvSpPr>
            <p:spPr>
              <a:xfrm>
                <a:off x="1165123" y="1206401"/>
                <a:ext cx="6820573" cy="646331"/>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Les vecteurs déplacements </a:t>
                </a:r>
                <a14:m>
                  <m:oMath xmlns:m="http://schemas.openxmlformats.org/officeDocument/2006/math">
                    <m:sSub>
                      <m:sSubPr>
                        <m:ctrlPr>
                          <a:rPr lang="fr-FR"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𝑈</m:t>
                        </m:r>
                      </m:e>
                      <m:sub>
                        <m:r>
                          <a:rPr lang="fr-FR" b="0" i="1" smtClean="0">
                            <a:effectLst>
                              <a:outerShdw blurRad="38100" dist="38100" dir="2700000" algn="tl">
                                <a:srgbClr val="000000">
                                  <a:alpha val="43137"/>
                                </a:srgbClr>
                              </a:outerShdw>
                            </a:effectLst>
                            <a:latin typeface="Cambria Math" panose="02040503050406030204" pitchFamily="18" charset="0"/>
                          </a:rPr>
                          <m:t>𝑖</m:t>
                        </m:r>
                      </m:sub>
                    </m:sSub>
                    <m:r>
                      <a:rPr lang="fr-FR" b="0" i="1" smtClean="0">
                        <a:effectLst>
                          <a:outerShdw blurRad="38100" dist="38100" dir="2700000" algn="tl">
                            <a:srgbClr val="000000">
                              <a:alpha val="43137"/>
                            </a:srgbClr>
                          </a:outerShdw>
                        </a:effectLst>
                        <a:latin typeface="Cambria Math" panose="02040503050406030204" pitchFamily="18" charset="0"/>
                      </a:rPr>
                      <m:t>)</m:t>
                    </m:r>
                  </m:oMath>
                </a14:m>
                <a:r>
                  <a:rPr lang="fr-FR" dirty="0" smtClean="0">
                    <a:effectLst>
                      <a:outerShdw blurRad="38100" dist="38100" dir="2700000" algn="tl">
                        <a:srgbClr val="000000">
                          <a:alpha val="43137"/>
                        </a:srgbClr>
                      </a:outerShdw>
                    </a:effectLst>
                  </a:rPr>
                  <a:t> de l’ensemble de particules de milieux (</a:t>
                </a:r>
                <a:r>
                  <a:rPr lang="fr-FR"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𝛺) </a:t>
                </a:r>
                <a:r>
                  <a:rPr lang="fr-FR" dirty="0" smtClean="0">
                    <a:effectLst>
                      <a:outerShdw blurRad="38100" dist="38100" dir="2700000" algn="tl">
                        <a:srgbClr val="000000">
                          <a:alpha val="43137"/>
                        </a:srgbClr>
                      </a:outerShdw>
                    </a:effectLst>
                  </a:rPr>
                  <a:t>forment ce qu’on appelle le champ vectoriel de déplacement.</a:t>
                </a:r>
                <a:endParaRPr lang="fr-FR" dirty="0">
                  <a:effectLst>
                    <a:outerShdw blurRad="38100" dist="38100" dir="2700000" algn="tl">
                      <a:srgbClr val="000000">
                        <a:alpha val="43137"/>
                      </a:srgbClr>
                    </a:outerShdw>
                  </a:effectLst>
                </a:endParaRPr>
              </a:p>
            </p:txBody>
          </p:sp>
        </mc:Choice>
        <mc:Fallback>
          <p:sp>
            <p:nvSpPr>
              <p:cNvPr id="5" name="ZoneTexte 4"/>
              <p:cNvSpPr txBox="1">
                <a:spLocks noRot="1" noChangeAspect="1" noMove="1" noResize="1" noEditPoints="1" noAdjustHandles="1" noChangeArrowheads="1" noChangeShapeType="1" noTextEdit="1"/>
              </p:cNvSpPr>
              <p:nvPr/>
            </p:nvSpPr>
            <p:spPr>
              <a:xfrm>
                <a:off x="1165123" y="1206401"/>
                <a:ext cx="6820573" cy="646331"/>
              </a:xfrm>
              <a:prstGeom prst="rect">
                <a:avLst/>
              </a:prstGeom>
              <a:blipFill>
                <a:blip r:embed="rId5"/>
                <a:stretch>
                  <a:fillRect l="-804" t="-5660" r="-1162" b="-1792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ZoneTexte 5"/>
              <p:cNvSpPr txBox="1"/>
              <p:nvPr/>
            </p:nvSpPr>
            <p:spPr>
              <a:xfrm>
                <a:off x="3272650" y="1922134"/>
                <a:ext cx="256993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000" b="0" i="1" smtClean="0">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rPr>
                            <m:t>𝑈</m:t>
                          </m:r>
                        </m:e>
                        <m:sub>
                          <m:r>
                            <a:rPr lang="fr-FR" sz="2000" b="0" i="1" smtClean="0">
                              <a:effectLst>
                                <a:outerShdw blurRad="38100" dist="38100" dir="2700000" algn="tl">
                                  <a:srgbClr val="000000">
                                    <a:alpha val="43137"/>
                                  </a:srgbClr>
                                </a:outerShdw>
                              </a:effectLst>
                              <a:latin typeface="Cambria Math" panose="02040503050406030204" pitchFamily="18" charset="0"/>
                            </a:rPr>
                            <m:t>𝑖</m:t>
                          </m:r>
                        </m:sub>
                      </m:sSub>
                      <m:d>
                        <m:dPr>
                          <m:ctrlPr>
                            <a:rPr lang="fr-FR" sz="2000" b="0" i="1" smtClean="0">
                              <a:effectLst>
                                <a:outerShdw blurRad="38100" dist="38100" dir="2700000" algn="tl">
                                  <a:srgbClr val="000000">
                                    <a:alpha val="43137"/>
                                  </a:srgbClr>
                                </a:outerShdw>
                              </a:effectLst>
                              <a:latin typeface="Cambria Math" panose="02040503050406030204" pitchFamily="18" charset="0"/>
                            </a:rPr>
                          </m:ctrlPr>
                        </m:dPr>
                        <m:e>
                          <m:r>
                            <a:rPr lang="fr-FR" sz="2000" b="0" i="1" smtClean="0">
                              <a:effectLst>
                                <a:outerShdw blurRad="38100" dist="38100" dir="2700000" algn="tl">
                                  <a:srgbClr val="000000">
                                    <a:alpha val="43137"/>
                                  </a:srgbClr>
                                </a:outerShdw>
                              </a:effectLst>
                              <a:latin typeface="Cambria Math" panose="02040503050406030204" pitchFamily="18" charset="0"/>
                            </a:rPr>
                            <m:t>𝑋</m:t>
                          </m:r>
                          <m:r>
                            <a:rPr lang="fr-FR" sz="2000" b="0" i="1" smtClean="0">
                              <a:effectLst>
                                <a:outerShdw blurRad="38100" dist="38100" dir="2700000" algn="tl">
                                  <a:srgbClr val="000000">
                                    <a:alpha val="43137"/>
                                  </a:srgbClr>
                                </a:outerShdw>
                              </a:effectLst>
                              <a:latin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rPr>
                            <m:t>𝑡</m:t>
                          </m:r>
                        </m:e>
                      </m:d>
                      <m:r>
                        <a:rPr lang="fr-FR" sz="2000" b="0" i="1" smtClean="0">
                          <a:effectLst>
                            <a:outerShdw blurRad="38100" dist="38100" dir="2700000" algn="tl">
                              <a:srgbClr val="000000">
                                <a:alpha val="43137"/>
                              </a:srgbClr>
                            </a:outerShdw>
                          </a:effectLst>
                          <a:latin typeface="Cambria Math" panose="02040503050406030204" pitchFamily="18" charset="0"/>
                        </a:rPr>
                        <m:t>=</m:t>
                      </m:r>
                      <m:sSub>
                        <m:sSubPr>
                          <m:ctrlPr>
                            <a:rPr lang="fr-FR" sz="2000" b="0" i="1" smtClean="0">
                              <a:effectLst>
                                <a:outerShdw blurRad="38100" dist="38100" dir="2700000" algn="tl">
                                  <a:srgbClr val="000000">
                                    <a:alpha val="43137"/>
                                  </a:srgbClr>
                                </a:outerShdw>
                              </a:effectLst>
                              <a:latin typeface="Cambria Math" panose="02040503050406030204" pitchFamily="18" charset="0"/>
                            </a:rPr>
                          </m:ctrlPr>
                        </m:sSubPr>
                        <m:e>
                          <m:r>
                            <a:rPr lang="fr-FR" sz="2000" b="0" i="1" smtClean="0">
                              <a:effectLst>
                                <a:outerShdw blurRad="38100" dist="38100" dir="2700000" algn="tl">
                                  <a:srgbClr val="000000">
                                    <a:alpha val="43137"/>
                                  </a:srgbClr>
                                </a:outerShdw>
                              </a:effectLst>
                              <a:latin typeface="Cambria Math" panose="02040503050406030204" pitchFamily="18" charset="0"/>
                            </a:rPr>
                            <m:t>𝑥</m:t>
                          </m:r>
                        </m:e>
                        <m:sub>
                          <m:r>
                            <a:rPr lang="fr-FR" sz="2000" b="0" i="1" smtClean="0">
                              <a:effectLst>
                                <a:outerShdw blurRad="38100" dist="38100" dir="2700000" algn="tl">
                                  <a:srgbClr val="000000">
                                    <a:alpha val="43137"/>
                                  </a:srgbClr>
                                </a:outerShdw>
                              </a:effectLst>
                              <a:latin typeface="Cambria Math" panose="02040503050406030204" pitchFamily="18" charset="0"/>
                            </a:rPr>
                            <m:t>𝑖</m:t>
                          </m:r>
                        </m:sub>
                      </m:sSub>
                      <m:d>
                        <m:dPr>
                          <m:ctrlPr>
                            <a:rPr lang="fr-FR" sz="2000" b="0" i="1" smtClean="0">
                              <a:effectLst>
                                <a:outerShdw blurRad="38100" dist="38100" dir="2700000" algn="tl">
                                  <a:srgbClr val="000000">
                                    <a:alpha val="43137"/>
                                  </a:srgbClr>
                                </a:outerShdw>
                              </a:effectLst>
                              <a:latin typeface="Cambria Math" panose="02040503050406030204" pitchFamily="18" charset="0"/>
                            </a:rPr>
                          </m:ctrlPr>
                        </m:dPr>
                        <m:e>
                          <m:r>
                            <a:rPr lang="fr-FR" sz="2000" b="0" i="1" smtClean="0">
                              <a:effectLst>
                                <a:outerShdw blurRad="38100" dist="38100" dir="2700000" algn="tl">
                                  <a:srgbClr val="000000">
                                    <a:alpha val="43137"/>
                                  </a:srgbClr>
                                </a:outerShdw>
                              </a:effectLst>
                              <a:latin typeface="Cambria Math" panose="02040503050406030204" pitchFamily="18" charset="0"/>
                            </a:rPr>
                            <m:t>𝑋</m:t>
                          </m:r>
                          <m:r>
                            <a:rPr lang="fr-FR" sz="2000" b="0" i="1" smtClean="0">
                              <a:effectLst>
                                <a:outerShdw blurRad="38100" dist="38100" dir="2700000" algn="tl">
                                  <a:srgbClr val="000000">
                                    <a:alpha val="43137"/>
                                  </a:srgbClr>
                                </a:outerShdw>
                              </a:effectLst>
                              <a:latin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rPr>
                            <m:t>𝑡</m:t>
                          </m:r>
                        </m:e>
                      </m:d>
                      <m:r>
                        <a:rPr lang="fr-FR" sz="2000" b="0" i="1" smtClean="0">
                          <a:effectLst>
                            <a:outerShdw blurRad="38100" dist="38100" dir="2700000" algn="tl">
                              <a:srgbClr val="000000">
                                <a:alpha val="43137"/>
                              </a:srgbClr>
                            </a:outerShdw>
                          </a:effectLst>
                          <a:latin typeface="Cambria Math" panose="02040503050406030204" pitchFamily="18" charset="0"/>
                        </a:rPr>
                        <m:t>−</m:t>
                      </m:r>
                      <m:sSub>
                        <m:sSubPr>
                          <m:ctrlPr>
                            <a:rPr lang="fr-FR" sz="2000" b="0" i="1" smtClean="0">
                              <a:effectLst>
                                <a:outerShdw blurRad="38100" dist="38100" dir="2700000" algn="tl">
                                  <a:srgbClr val="000000">
                                    <a:alpha val="43137"/>
                                  </a:srgbClr>
                                </a:outerShdw>
                              </a:effectLst>
                              <a:latin typeface="Cambria Math" panose="02040503050406030204" pitchFamily="18" charset="0"/>
                            </a:rPr>
                          </m:ctrlPr>
                        </m:sSubPr>
                        <m:e>
                          <m:r>
                            <a:rPr lang="fr-FR" sz="2000" b="0" i="1" smtClean="0">
                              <a:effectLst>
                                <a:outerShdw blurRad="38100" dist="38100" dir="2700000" algn="tl">
                                  <a:srgbClr val="000000">
                                    <a:alpha val="43137"/>
                                  </a:srgbClr>
                                </a:outerShdw>
                              </a:effectLst>
                              <a:latin typeface="Cambria Math" panose="02040503050406030204" pitchFamily="18" charset="0"/>
                            </a:rPr>
                            <m:t>𝑋</m:t>
                          </m:r>
                        </m:e>
                        <m:sub>
                          <m:r>
                            <a:rPr lang="fr-FR" sz="2000" b="0" i="1" smtClean="0">
                              <a:effectLst>
                                <a:outerShdw blurRad="38100" dist="38100" dir="2700000" algn="tl">
                                  <a:srgbClr val="000000">
                                    <a:alpha val="43137"/>
                                  </a:srgbClr>
                                </a:outerShdw>
                              </a:effectLst>
                              <a:latin typeface="Cambria Math" panose="02040503050406030204" pitchFamily="18" charset="0"/>
                            </a:rPr>
                            <m:t>𝑖</m:t>
                          </m:r>
                        </m:sub>
                      </m:sSub>
                    </m:oMath>
                  </m:oMathPara>
                </a14:m>
                <a:endParaRPr lang="fr-FR" sz="2000" dirty="0">
                  <a:effectLst>
                    <a:outerShdw blurRad="38100" dist="38100" dir="2700000" algn="tl">
                      <a:srgbClr val="000000">
                        <a:alpha val="43137"/>
                      </a:srgbClr>
                    </a:outerShdw>
                  </a:effectLst>
                </a:endParaRPr>
              </a:p>
            </p:txBody>
          </p:sp>
        </mc:Choice>
        <mc:Fallback xmlns="">
          <p:sp>
            <p:nvSpPr>
              <p:cNvPr id="6" name="ZoneTexte 5"/>
              <p:cNvSpPr txBox="1">
                <a:spLocks noRot="1" noChangeAspect="1" noMove="1" noResize="1" noEditPoints="1" noAdjustHandles="1" noChangeArrowheads="1" noChangeShapeType="1" noTextEdit="1"/>
              </p:cNvSpPr>
              <p:nvPr/>
            </p:nvSpPr>
            <p:spPr>
              <a:xfrm>
                <a:off x="3272650" y="1922134"/>
                <a:ext cx="2569934" cy="307777"/>
              </a:xfrm>
              <a:prstGeom prst="rect">
                <a:avLst/>
              </a:prstGeom>
              <a:blipFill>
                <a:blip r:embed="rId6"/>
                <a:stretch>
                  <a:fillRect l="-1900" r="-1425" b="-254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Texte 7"/>
              <p:cNvSpPr txBox="1"/>
              <p:nvPr/>
            </p:nvSpPr>
            <p:spPr>
              <a:xfrm>
                <a:off x="1165123" y="2359942"/>
                <a:ext cx="6820574" cy="923330"/>
              </a:xfrm>
              <a:prstGeom prst="rect">
                <a:avLst/>
              </a:prstGeom>
              <a:noFill/>
            </p:spPr>
            <p:txBody>
              <a:bodyPr wrap="square" rtlCol="0">
                <a:spAutoFit/>
              </a:bodyPr>
              <a:lstStyle/>
              <a:p>
                <a:pPr algn="just"/>
                <a:r>
                  <a:rPr lang="fr-FR" dirty="0">
                    <a:effectLst>
                      <a:outerShdw blurRad="38100" dist="38100" dir="2700000" algn="tl">
                        <a:srgbClr val="000000">
                          <a:alpha val="43137"/>
                        </a:srgbClr>
                      </a:outerShdw>
                    </a:effectLst>
                    <a:ea typeface="Cambria Math" panose="02040503050406030204" pitchFamily="18" charset="0"/>
                  </a:rPr>
                  <a:t>Faisant la dérivée </a:t>
                </a:r>
                <a:r>
                  <a:rPr lang="fr-FR" dirty="0" smtClean="0">
                    <a:effectLst>
                      <a:outerShdw blurRad="38100" dist="38100" dir="2700000" algn="tl">
                        <a:srgbClr val="000000">
                          <a:alpha val="43137"/>
                        </a:srgbClr>
                      </a:outerShdw>
                    </a:effectLst>
                    <a:ea typeface="Cambria Math" panose="02040503050406030204" pitchFamily="18" charset="0"/>
                  </a:rPr>
                  <a:t>du champs de déplacement </a:t>
                </a:r>
                <a:r>
                  <a:rPr lang="fr-FR" dirty="0" smtClean="0">
                    <a:effectLst>
                      <a:outerShdw blurRad="38100" dist="38100" dir="2700000" algn="tl">
                        <a:srgbClr val="000000">
                          <a:alpha val="43137"/>
                        </a:srgbClr>
                      </a:outerShdw>
                    </a:effectLst>
                  </a:rPr>
                  <a:t>(</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𝑈</m:t>
                        </m:r>
                      </m:e>
                      <m:sub>
                        <m:r>
                          <a:rPr lang="fr-FR" i="1">
                            <a:latin typeface="Cambria Math" panose="02040503050406030204" pitchFamily="18" charset="0"/>
                          </a:rPr>
                          <m:t>𝑖</m:t>
                        </m:r>
                      </m:sub>
                    </m:sSub>
                  </m:oMath>
                </a14:m>
                <a:r>
                  <a:rPr lang="fr-FR" dirty="0" smtClean="0">
                    <a:effectLst>
                      <a:outerShdw blurRad="38100" dist="38100" dir="2700000" algn="tl">
                        <a:srgbClr val="000000">
                          <a:alpha val="43137"/>
                        </a:srgbClr>
                      </a:outerShdw>
                    </a:effectLst>
                  </a:rPr>
                  <a:t>) </a:t>
                </a:r>
                <a:r>
                  <a:rPr lang="fr-FR" dirty="0" smtClean="0">
                    <a:effectLst>
                      <a:outerShdw blurRad="38100" dist="38100" dir="2700000" algn="tl">
                        <a:srgbClr val="000000">
                          <a:alpha val="43137"/>
                        </a:srgbClr>
                      </a:outerShdw>
                    </a:effectLst>
                    <a:ea typeface="Cambria Math" panose="02040503050406030204" pitchFamily="18" charset="0"/>
                  </a:rPr>
                  <a:t>par </a:t>
                </a:r>
                <a:r>
                  <a:rPr lang="fr-FR" dirty="0">
                    <a:effectLst>
                      <a:outerShdw blurRad="38100" dist="38100" dir="2700000" algn="tl">
                        <a:srgbClr val="000000">
                          <a:alpha val="43137"/>
                        </a:srgbClr>
                      </a:outerShdw>
                    </a:effectLst>
                    <a:ea typeface="Cambria Math" panose="02040503050406030204" pitchFamily="18" charset="0"/>
                  </a:rPr>
                  <a:t>rapport </a:t>
                </a:r>
                <a:r>
                  <a:rPr lang="fr-FR" dirty="0" smtClean="0">
                    <a:effectLst>
                      <a:outerShdw blurRad="38100" dist="38100" dir="2700000" algn="tl">
                        <a:srgbClr val="000000">
                          <a:alpha val="43137"/>
                        </a:srgbClr>
                      </a:outerShdw>
                    </a:effectLst>
                    <a:ea typeface="Cambria Math" panose="02040503050406030204" pitchFamily="18" charset="0"/>
                  </a:rPr>
                  <a:t>aux coordonnées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oMath>
                </a14:m>
                <a:r>
                  <a:rPr lang="fr-FR" dirty="0" smtClean="0">
                    <a:effectLst>
                      <a:outerShdw blurRad="38100" dist="38100" dir="2700000" algn="tl">
                        <a:srgbClr val="000000">
                          <a:alpha val="43137"/>
                        </a:srgbClr>
                      </a:outerShdw>
                    </a:effectLst>
                    <a:ea typeface="Cambria Math" panose="02040503050406030204" pitchFamily="18" charset="0"/>
                  </a:rPr>
                  <a:t> </a:t>
                </a:r>
                <a:r>
                  <a:rPr lang="fr-FR" dirty="0">
                    <a:effectLst>
                      <a:outerShdw blurRad="38100" dist="38100" dir="2700000" algn="tl">
                        <a:srgbClr val="000000">
                          <a:alpha val="43137"/>
                        </a:srgbClr>
                      </a:outerShdw>
                    </a:effectLst>
                    <a:ea typeface="Cambria Math" panose="02040503050406030204" pitchFamily="18" charset="0"/>
                  </a:rPr>
                  <a:t>de la </a:t>
                </a:r>
                <a:r>
                  <a:rPr lang="fr-FR" dirty="0" smtClean="0">
                    <a:effectLst>
                      <a:outerShdw blurRad="38100" dist="38100" dir="2700000" algn="tl">
                        <a:srgbClr val="000000">
                          <a:alpha val="43137"/>
                        </a:srgbClr>
                      </a:outerShdw>
                    </a:effectLst>
                    <a:ea typeface="Cambria Math" panose="02040503050406030204" pitchFamily="18" charset="0"/>
                  </a:rPr>
                  <a:t>configuration initiale </a:t>
                </a:r>
                <a:r>
                  <a:rPr lang="fr-FR" dirty="0">
                    <a:effectLst>
                      <a:outerShdw blurRad="38100" dist="38100" dir="2700000" algn="tl">
                        <a:srgbClr val="000000">
                          <a:alpha val="43137"/>
                        </a:srgbClr>
                      </a:outerShdw>
                    </a:effectLst>
                  </a:rPr>
                  <a:t>(</a:t>
                </a:r>
                <a14:m>
                  <m:oMath xmlns:m="http://schemas.openxmlformats.org/officeDocument/2006/math">
                    <m:sSub>
                      <m:sSubPr>
                        <m:ctrlP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𝛺</m:t>
                        </m:r>
                      </m:e>
                      <m:sub>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0</m:t>
                        </m:r>
                      </m:sub>
                    </m:sSub>
                  </m:oMath>
                </a14:m>
                <a:r>
                  <a:rPr lang="fr-FR" dirty="0" smtClean="0">
                    <a:effectLst>
                      <a:outerShdw blurRad="38100" dist="38100" dir="2700000" algn="tl">
                        <a:srgbClr val="000000">
                          <a:alpha val="43137"/>
                        </a:srgbClr>
                      </a:outerShdw>
                    </a:effectLst>
                    <a:ea typeface="Cambria Math" panose="02040503050406030204" pitchFamily="18" charset="0"/>
                  </a:rPr>
                  <a:t>) on obtient ce qui appelé le tenseur matériel gradient de déplacement comme suite:</a:t>
                </a:r>
                <a:endParaRPr lang="fr-FR" dirty="0">
                  <a:effectLst>
                    <a:outerShdw blurRad="38100" dist="38100" dir="2700000" algn="tl">
                      <a:srgbClr val="000000">
                        <a:alpha val="43137"/>
                      </a:srgbClr>
                    </a:outerShdw>
                  </a:effectLst>
                  <a:ea typeface="Cambria Math" panose="02040503050406030204" pitchFamily="18" charset="0"/>
                </a:endParaRPr>
              </a:p>
            </p:txBody>
          </p:sp>
        </mc:Choice>
        <mc:Fallback xmlns="">
          <p:sp>
            <p:nvSpPr>
              <p:cNvPr id="8" name="ZoneTexte 7"/>
              <p:cNvSpPr txBox="1">
                <a:spLocks noRot="1" noChangeAspect="1" noMove="1" noResize="1" noEditPoints="1" noAdjustHandles="1" noChangeArrowheads="1" noChangeShapeType="1" noTextEdit="1"/>
              </p:cNvSpPr>
              <p:nvPr/>
            </p:nvSpPr>
            <p:spPr>
              <a:xfrm>
                <a:off x="1165123" y="2359942"/>
                <a:ext cx="6820574" cy="923330"/>
              </a:xfrm>
              <a:prstGeom prst="rect">
                <a:avLst/>
              </a:prstGeom>
              <a:blipFill>
                <a:blip r:embed="rId7"/>
                <a:stretch>
                  <a:fillRect l="-804" t="-3947" r="-1162" b="-1184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ZoneTexte 6"/>
              <p:cNvSpPr txBox="1"/>
              <p:nvPr/>
            </p:nvSpPr>
            <p:spPr>
              <a:xfrm>
                <a:off x="3315292" y="3377270"/>
                <a:ext cx="3698000" cy="523477"/>
              </a:xfrm>
              <a:prstGeom prst="rect">
                <a:avLst/>
              </a:prstGeom>
              <a:noFill/>
            </p:spPr>
            <p:txBody>
              <a:bodyPr wrap="none" lIns="0" tIns="0" rIns="0" bIns="0" rtlCol="0">
                <a:spAutoFit/>
              </a:bodyPr>
              <a:lstStyle/>
              <a:p>
                <a14:m>
                  <m:oMath xmlns:m="http://schemas.openxmlformats.org/officeDocument/2006/math">
                    <m:f>
                      <m:fPr>
                        <m:ctrlPr>
                          <a:rPr lang="fr-FR" sz="2000" i="1" smtClean="0">
                            <a:effectLst>
                              <a:outerShdw blurRad="38100" dist="38100" dir="2700000" algn="tl">
                                <a:srgbClr val="000000">
                                  <a:alpha val="43137"/>
                                </a:srgbClr>
                              </a:outerShdw>
                            </a:effectLst>
                            <a:latin typeface="Cambria Math" panose="02040503050406030204" pitchFamily="18" charset="0"/>
                          </a:rPr>
                        </m:ctrlPr>
                      </m:fPr>
                      <m:num>
                        <m:sSub>
                          <m:sSubPr>
                            <m:ctrlPr>
                              <a:rPr lang="fr-FR" sz="2000" i="1" smtClean="0">
                                <a:effectLst>
                                  <a:outerShdw blurRad="38100" dist="38100" dir="2700000" algn="tl">
                                    <a:srgbClr val="000000">
                                      <a:alpha val="43137"/>
                                    </a:srgbClr>
                                  </a:outerShdw>
                                </a:effectLst>
                                <a:latin typeface="Cambria Math" panose="02040503050406030204" pitchFamily="18" charset="0"/>
                              </a:rPr>
                            </m:ctrlPr>
                          </m:sSubPr>
                          <m:e>
                            <m:r>
                              <a:rPr lang="fr-FR" sz="20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2000" b="0" i="1" smtClean="0">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sz="2000" i="1" smtClean="0">
                                <a:effectLst>
                                  <a:outerShdw blurRad="38100" dist="38100" dir="2700000" algn="tl">
                                    <a:srgbClr val="000000">
                                      <a:alpha val="43137"/>
                                    </a:srgbClr>
                                  </a:outerShdw>
                                </a:effectLst>
                                <a:latin typeface="Cambria Math" panose="02040503050406030204" pitchFamily="18" charset="0"/>
                              </a:rPr>
                            </m:ctrlPr>
                          </m:sSubPr>
                          <m:e>
                            <m:r>
                              <a:rPr lang="fr-FR" sz="20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2000" b="0" i="1" smtClean="0">
                                <a:effectLst>
                                  <a:outerShdw blurRad="38100" dist="38100" dir="2700000" algn="tl">
                                    <a:srgbClr val="000000">
                                      <a:alpha val="43137"/>
                                    </a:srgbClr>
                                  </a:outerShdw>
                                </a:effectLst>
                                <a:latin typeface="Cambria Math" panose="02040503050406030204" pitchFamily="18" charset="0"/>
                              </a:rPr>
                              <m:t>𝑗</m:t>
                            </m:r>
                          </m:sub>
                        </m:sSub>
                      </m:den>
                    </m:f>
                    <m:r>
                      <a:rPr lang="fr-FR" sz="2000" b="0" i="1" smtClean="0">
                        <a:effectLst>
                          <a:outerShdw blurRad="38100" dist="38100" dir="2700000" algn="tl">
                            <a:srgbClr val="000000">
                              <a:alpha val="43137"/>
                            </a:srgbClr>
                          </a:outerShdw>
                        </a:effectLst>
                        <a:latin typeface="Cambria Math" panose="02040503050406030204" pitchFamily="18" charset="0"/>
                      </a:rPr>
                      <m:t>= </m:t>
                    </m:r>
                    <m:f>
                      <m:fPr>
                        <m:ctrlPr>
                          <a:rPr lang="fr-FR" sz="2000" i="1">
                            <a:effectLst>
                              <a:outerShdw blurRad="38100" dist="38100" dir="2700000" algn="tl">
                                <a:srgbClr val="000000">
                                  <a:alpha val="43137"/>
                                </a:srgbClr>
                              </a:outerShdw>
                            </a:effectLst>
                            <a:latin typeface="Cambria Math" panose="02040503050406030204" pitchFamily="18" charset="0"/>
                          </a:rPr>
                        </m:ctrlPr>
                      </m:fPr>
                      <m:num>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sz="2000" b="0" i="1" smtClean="0">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2000" i="1">
                                <a:effectLst>
                                  <a:outerShdw blurRad="38100" dist="38100" dir="2700000" algn="tl">
                                    <a:srgbClr val="000000">
                                      <a:alpha val="43137"/>
                                    </a:srgbClr>
                                  </a:outerShdw>
                                </a:effectLst>
                                <a:latin typeface="Cambria Math" panose="02040503050406030204" pitchFamily="18" charset="0"/>
                              </a:rPr>
                              <m:t>𝑗</m:t>
                            </m:r>
                          </m:sub>
                        </m:sSub>
                      </m:den>
                    </m:f>
                    <m:r>
                      <a:rPr lang="fr-FR" sz="2000" b="0" i="1" smtClean="0">
                        <a:effectLst>
                          <a:outerShdw blurRad="38100" dist="38100" dir="2700000" algn="tl">
                            <a:srgbClr val="000000">
                              <a:alpha val="43137"/>
                            </a:srgbClr>
                          </a:outerShdw>
                        </a:effectLst>
                        <a:latin typeface="Cambria Math" panose="02040503050406030204" pitchFamily="18" charset="0"/>
                      </a:rPr>
                      <m:t> − </m:t>
                    </m:r>
                    <m:f>
                      <m:fPr>
                        <m:ctrlPr>
                          <a:rPr lang="fr-FR" sz="2000" i="1">
                            <a:effectLst>
                              <a:outerShdw blurRad="38100" dist="38100" dir="2700000" algn="tl">
                                <a:srgbClr val="000000">
                                  <a:alpha val="43137"/>
                                </a:srgbClr>
                              </a:outerShdw>
                            </a:effectLst>
                            <a:latin typeface="Cambria Math" panose="02040503050406030204" pitchFamily="18" charset="0"/>
                          </a:rPr>
                        </m:ctrlPr>
                      </m:fPr>
                      <m:num>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2000" b="0" i="1" smtClean="0">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2000" i="1">
                                <a:effectLst>
                                  <a:outerShdw blurRad="38100" dist="38100" dir="2700000" algn="tl">
                                    <a:srgbClr val="000000">
                                      <a:alpha val="43137"/>
                                    </a:srgbClr>
                                  </a:outerShdw>
                                </a:effectLst>
                                <a:latin typeface="Cambria Math" panose="02040503050406030204" pitchFamily="18" charset="0"/>
                              </a:rPr>
                              <m:t>𝑗</m:t>
                            </m:r>
                          </m:sub>
                        </m:sSub>
                      </m:den>
                    </m:f>
                    <m:r>
                      <a:rPr lang="fr-FR" sz="2000" b="0" i="1" smtClean="0">
                        <a:effectLst>
                          <a:outerShdw blurRad="38100" dist="38100" dir="2700000" algn="tl">
                            <a:srgbClr val="000000">
                              <a:alpha val="43137"/>
                            </a:srgbClr>
                          </a:outerShdw>
                        </a:effectLst>
                        <a:latin typeface="Cambria Math" panose="02040503050406030204" pitchFamily="18" charset="0"/>
                      </a:rPr>
                      <m:t>=  </m:t>
                    </m:r>
                    <m:sSub>
                      <m:sSubPr>
                        <m:ctrlPr>
                          <a:rPr lang="fr-FR" sz="2000" b="0" i="1" smtClean="0">
                            <a:effectLst>
                              <a:outerShdw blurRad="38100" dist="38100" dir="2700000" algn="tl">
                                <a:srgbClr val="000000">
                                  <a:alpha val="43137"/>
                                </a:srgbClr>
                              </a:outerShdw>
                            </a:effectLst>
                            <a:latin typeface="Cambria Math" panose="02040503050406030204" pitchFamily="18" charset="0"/>
                          </a:rPr>
                        </m:ctrlPr>
                      </m:sSubPr>
                      <m:e>
                        <m:r>
                          <a:rPr lang="fr-FR" sz="2000" b="0" i="1" smtClean="0">
                            <a:effectLst>
                              <a:outerShdw blurRad="38100" dist="38100" dir="2700000" algn="tl">
                                <a:srgbClr val="000000">
                                  <a:alpha val="43137"/>
                                </a:srgbClr>
                              </a:outerShdw>
                            </a:effectLst>
                            <a:latin typeface="Cambria Math" panose="02040503050406030204" pitchFamily="18" charset="0"/>
                          </a:rPr>
                          <m:t>𝐹</m:t>
                        </m:r>
                      </m:e>
                      <m:sub>
                        <m:r>
                          <a:rPr lang="fr-FR" sz="2000" b="0" i="1" smtClean="0">
                            <a:effectLst>
                              <a:outerShdw blurRad="38100" dist="38100" dir="2700000" algn="tl">
                                <a:srgbClr val="000000">
                                  <a:alpha val="43137"/>
                                </a:srgbClr>
                              </a:outerShdw>
                            </a:effectLst>
                            <a:latin typeface="Cambria Math" panose="02040503050406030204" pitchFamily="18" charset="0"/>
                          </a:rPr>
                          <m:t>𝑖𝑗</m:t>
                        </m:r>
                      </m:sub>
                    </m:sSub>
                    <m:r>
                      <a:rPr lang="fr-FR" sz="2000" b="0" i="1" smtClean="0">
                        <a:effectLst>
                          <a:outerShdw blurRad="38100" dist="38100" dir="2700000" algn="tl">
                            <a:srgbClr val="000000">
                              <a:alpha val="43137"/>
                            </a:srgbClr>
                          </a:outerShdw>
                        </a:effectLst>
                        <a:latin typeface="Cambria Math" panose="02040503050406030204" pitchFamily="18" charset="0"/>
                      </a:rPr>
                      <m:t>− </m:t>
                    </m:r>
                    <m:sSub>
                      <m:sSubPr>
                        <m:ctrlPr>
                          <a:rPr lang="fr-FR" sz="2000" b="0" i="1" smtClean="0">
                            <a:effectLst>
                              <a:outerShdw blurRad="38100" dist="38100" dir="2700000" algn="tl">
                                <a:srgbClr val="000000">
                                  <a:alpha val="43137"/>
                                </a:srgbClr>
                              </a:outerShdw>
                            </a:effectLst>
                            <a:latin typeface="Cambria Math" panose="02040503050406030204" pitchFamily="18" charset="0"/>
                          </a:rPr>
                        </m:ctrlPr>
                      </m:sSubPr>
                      <m:e>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𝛿</m:t>
                        </m:r>
                      </m:e>
                      <m:sub>
                        <m:r>
                          <a:rPr lang="fr-FR" sz="2000" b="0" i="1" smtClean="0">
                            <a:effectLst>
                              <a:outerShdw blurRad="38100" dist="38100" dir="2700000" algn="tl">
                                <a:srgbClr val="000000">
                                  <a:alpha val="43137"/>
                                </a:srgbClr>
                              </a:outerShdw>
                            </a:effectLst>
                            <a:latin typeface="Cambria Math" panose="02040503050406030204" pitchFamily="18" charset="0"/>
                          </a:rPr>
                          <m:t>𝑖𝑗</m:t>
                        </m:r>
                      </m:sub>
                    </m:sSub>
                  </m:oMath>
                </a14:m>
                <a:r>
                  <a:rPr lang="fr-FR" sz="2000" dirty="0" smtClean="0">
                    <a:effectLst>
                      <a:outerShdw blurRad="38100" dist="38100" dir="2700000" algn="tl">
                        <a:srgbClr val="000000">
                          <a:alpha val="43137"/>
                        </a:srgbClr>
                      </a:outerShdw>
                    </a:effectLst>
                  </a:rPr>
                  <a:t> = </a:t>
                </a:r>
                <a14:m>
                  <m:oMath xmlns:m="http://schemas.openxmlformats.org/officeDocument/2006/math">
                    <m:sSub>
                      <m:sSubPr>
                        <m:ctrlPr>
                          <a:rPr lang="fr-FR" sz="2000" i="1" smtClean="0">
                            <a:effectLst>
                              <a:outerShdw blurRad="38100" dist="38100" dir="2700000" algn="tl">
                                <a:srgbClr val="000000">
                                  <a:alpha val="43137"/>
                                </a:srgbClr>
                              </a:outerShdw>
                            </a:effectLst>
                            <a:latin typeface="Cambria Math" panose="02040503050406030204" pitchFamily="18" charset="0"/>
                          </a:rPr>
                        </m:ctrlPr>
                      </m:sSubPr>
                      <m:e>
                        <m:r>
                          <a:rPr lang="fr-FR" sz="2000" b="0" i="1" smtClean="0">
                            <a:effectLst>
                              <a:outerShdw blurRad="38100" dist="38100" dir="2700000" algn="tl">
                                <a:srgbClr val="000000">
                                  <a:alpha val="43137"/>
                                </a:srgbClr>
                              </a:outerShdw>
                            </a:effectLst>
                            <a:latin typeface="Cambria Math" panose="02040503050406030204" pitchFamily="18" charset="0"/>
                          </a:rPr>
                          <m:t>𝐽</m:t>
                        </m:r>
                      </m:e>
                      <m:sub>
                        <m:r>
                          <a:rPr lang="fr-FR" sz="2000" b="0" i="1" smtClean="0">
                            <a:effectLst>
                              <a:outerShdw blurRad="38100" dist="38100" dir="2700000" algn="tl">
                                <a:srgbClr val="000000">
                                  <a:alpha val="43137"/>
                                </a:srgbClr>
                              </a:outerShdw>
                            </a:effectLst>
                            <a:latin typeface="Cambria Math" panose="02040503050406030204" pitchFamily="18" charset="0"/>
                          </a:rPr>
                          <m:t>𝑖𝑗</m:t>
                        </m:r>
                      </m:sub>
                    </m:sSub>
                  </m:oMath>
                </a14:m>
                <a:endParaRPr lang="fr-FR" sz="2000" dirty="0">
                  <a:effectLst>
                    <a:outerShdw blurRad="38100" dist="38100" dir="2700000" algn="tl">
                      <a:srgbClr val="000000">
                        <a:alpha val="43137"/>
                      </a:srgbClr>
                    </a:outerShdw>
                  </a:effectLst>
                </a:endParaRPr>
              </a:p>
            </p:txBody>
          </p:sp>
        </mc:Choice>
        <mc:Fallback xmlns="">
          <p:sp>
            <p:nvSpPr>
              <p:cNvPr id="7" name="ZoneTexte 6"/>
              <p:cNvSpPr txBox="1">
                <a:spLocks noRot="1" noChangeAspect="1" noMove="1" noResize="1" noEditPoints="1" noAdjustHandles="1" noChangeArrowheads="1" noChangeShapeType="1" noTextEdit="1"/>
              </p:cNvSpPr>
              <p:nvPr/>
            </p:nvSpPr>
            <p:spPr>
              <a:xfrm>
                <a:off x="3315292" y="3377270"/>
                <a:ext cx="3698000" cy="523477"/>
              </a:xfrm>
              <a:prstGeom prst="rect">
                <a:avLst/>
              </a:prstGeom>
              <a:blipFill>
                <a:blip r:embed="rId8"/>
                <a:stretch>
                  <a:fillRect l="-330" t="-1163" b="-930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144984" y="3904352"/>
                <a:ext cx="6528580" cy="433580"/>
              </a:xfrm>
              <a:prstGeom prst="rect">
                <a:avLst/>
              </a:prstGeom>
            </p:spPr>
            <p:txBody>
              <a:bodyPr wrap="square">
                <a:spAutoFit/>
              </a:bodyPr>
              <a:lstStyle/>
              <a:p>
                <a:pPr algn="just">
                  <a:lnSpc>
                    <a:spcPct val="114000"/>
                  </a:lnSpc>
                </a:pPr>
                <a:r>
                  <a:rPr lang="fr-FR" dirty="0" smtClean="0">
                    <a:effectLst>
                      <a:outerShdw blurRad="38100" dist="38100" dir="2700000" algn="tl">
                        <a:srgbClr val="000000">
                          <a:alpha val="43137"/>
                        </a:srgbClr>
                      </a:outerShdw>
                    </a:effectLst>
                    <a:ea typeface="Cambria Math" panose="02040503050406030204" pitchFamily="18" charset="0"/>
                  </a:rPr>
                  <a:t>On définit le </a:t>
                </a:r>
                <a:r>
                  <a:rPr lang="fr-FR" dirty="0">
                    <a:effectLst>
                      <a:outerShdw blurRad="38100" dist="38100" dir="2700000" algn="tl">
                        <a:srgbClr val="000000">
                          <a:alpha val="43137"/>
                        </a:srgbClr>
                      </a:outerShdw>
                    </a:effectLst>
                    <a:ea typeface="Cambria Math" panose="02040503050406030204" pitchFamily="18" charset="0"/>
                  </a:rPr>
                  <a:t>tenseur matériel gradient de </a:t>
                </a:r>
                <a:r>
                  <a:rPr lang="fr-FR" dirty="0" smtClean="0">
                    <a:effectLst>
                      <a:outerShdw blurRad="38100" dist="38100" dir="2700000" algn="tl">
                        <a:srgbClr val="000000">
                          <a:alpha val="43137"/>
                        </a:srgbClr>
                      </a:outerShdw>
                    </a:effectLst>
                    <a:ea typeface="Cambria Math" panose="02040503050406030204" pitchFamily="18" charset="0"/>
                  </a:rPr>
                  <a:t>déplacement </a:t>
                </a:r>
                <a14:m>
                  <m:oMath xmlns:m="http://schemas.openxmlformats.org/officeDocument/2006/math">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𝐽</m:t>
                        </m:r>
                      </m:e>
                      <m:sub>
                        <m:r>
                          <a:rPr lang="fr-FR" i="1">
                            <a:effectLst>
                              <a:outerShdw blurRad="38100" dist="38100" dir="2700000" algn="tl">
                                <a:srgbClr val="000000">
                                  <a:alpha val="43137"/>
                                </a:srgbClr>
                              </a:outerShdw>
                            </a:effectLst>
                            <a:latin typeface="Cambria Math" panose="02040503050406030204" pitchFamily="18" charset="0"/>
                          </a:rPr>
                          <m:t>𝑖𝑗</m:t>
                        </m:r>
                      </m:sub>
                    </m:sSub>
                  </m:oMath>
                </a14:m>
                <a:r>
                  <a:rPr lang="fr-FR" dirty="0" smtClean="0">
                    <a:effectLst>
                      <a:outerShdw blurRad="38100" dist="38100" dir="2700000" algn="tl">
                        <a:srgbClr val="000000">
                          <a:alpha val="43137"/>
                        </a:srgbClr>
                      </a:outerShdw>
                    </a:effectLst>
                    <a:ea typeface="Cambria Math" panose="02040503050406030204" pitchFamily="18" charset="0"/>
                  </a:rPr>
                  <a:t> </a:t>
                </a:r>
                <a:r>
                  <a:rPr lang="fr-FR" dirty="0">
                    <a:effectLst>
                      <a:outerShdw blurRad="38100" dist="38100" dir="2700000" algn="tl">
                        <a:srgbClr val="000000">
                          <a:alpha val="43137"/>
                        </a:srgbClr>
                      </a:outerShdw>
                    </a:effectLst>
                    <a:ea typeface="Cambria Math" panose="02040503050406030204" pitchFamily="18" charset="0"/>
                  </a:rPr>
                  <a:t>comme </a:t>
                </a:r>
                <a:r>
                  <a:rPr lang="fr-FR" dirty="0" smtClean="0">
                    <a:effectLst>
                      <a:outerShdw blurRad="38100" dist="38100" dir="2700000" algn="tl">
                        <a:srgbClr val="000000">
                          <a:alpha val="43137"/>
                        </a:srgbClr>
                      </a:outerShdw>
                    </a:effectLst>
                    <a:ea typeface="Cambria Math" panose="02040503050406030204" pitchFamily="18" charset="0"/>
                  </a:rPr>
                  <a:t>:</a:t>
                </a:r>
                <a:endParaRPr lang="fr-FR" dirty="0">
                  <a:effectLst>
                    <a:outerShdw blurRad="38100" dist="38100" dir="2700000" algn="tl">
                      <a:srgbClr val="000000">
                        <a:alpha val="43137"/>
                      </a:srgbClr>
                    </a:outerShdw>
                  </a:effectLst>
                  <a:ea typeface="Cambria Math" panose="020405030504060302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144984" y="3904352"/>
                <a:ext cx="6528580" cy="433580"/>
              </a:xfrm>
              <a:prstGeom prst="rect">
                <a:avLst/>
              </a:prstGeom>
              <a:blipFill>
                <a:blip r:embed="rId9"/>
                <a:stretch>
                  <a:fillRect l="-840" b="-208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873822" y="3827284"/>
                <a:ext cx="3008516" cy="615810"/>
              </a:xfrm>
              <a:prstGeom prst="rect">
                <a:avLst/>
              </a:prstGeom>
            </p:spPr>
            <p:txBody>
              <a:bodyPr wrap="none">
                <a:spAutoFit/>
              </a:bodyPr>
              <a:lstStyle/>
              <a:p>
                <a14:m>
                  <m:oMath xmlns:m="http://schemas.openxmlformats.org/officeDocument/2006/math">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b="0" i="1">
                            <a:effectLst>
                              <a:outerShdw blurRad="38100" dist="38100" dir="2700000" algn="tl">
                                <a:srgbClr val="000000">
                                  <a:alpha val="43137"/>
                                </a:srgbClr>
                              </a:outerShdw>
                            </a:effectLst>
                            <a:latin typeface="Cambria Math" panose="02040503050406030204" pitchFamily="18" charset="0"/>
                          </a:rPr>
                          <m:t>𝐽</m:t>
                        </m:r>
                      </m:e>
                      <m:sub>
                        <m:r>
                          <a:rPr lang="fr-FR" sz="2000" b="0" i="1">
                            <a:effectLst>
                              <a:outerShdw blurRad="38100" dist="38100" dir="2700000" algn="tl">
                                <a:srgbClr val="000000">
                                  <a:alpha val="43137"/>
                                </a:srgbClr>
                              </a:outerShdw>
                            </a:effectLst>
                            <a:latin typeface="Cambria Math" panose="02040503050406030204" pitchFamily="18" charset="0"/>
                          </a:rPr>
                          <m:t>𝑖𝑗</m:t>
                        </m:r>
                      </m:sub>
                    </m:sSub>
                  </m:oMath>
                </a14:m>
                <a:r>
                  <a:rPr lang="fr-FR" sz="2000" dirty="0" smtClean="0">
                    <a:effectLst>
                      <a:outerShdw blurRad="38100" dist="38100" dir="2700000" algn="tl">
                        <a:srgbClr val="000000">
                          <a:alpha val="43137"/>
                        </a:srgbClr>
                      </a:outerShdw>
                    </a:effectLst>
                  </a:rPr>
                  <a:t> = </a:t>
                </a:r>
                <a14:m>
                  <m:oMath xmlns:m="http://schemas.openxmlformats.org/officeDocument/2006/math">
                    <m:f>
                      <m:fPr>
                        <m:ctrlPr>
                          <a:rPr lang="fr-FR" sz="2000" i="1">
                            <a:effectLst>
                              <a:outerShdw blurRad="38100" dist="38100" dir="2700000" algn="tl">
                                <a:srgbClr val="000000">
                                  <a:alpha val="43137"/>
                                </a:srgbClr>
                              </a:outerShdw>
                            </a:effectLst>
                            <a:latin typeface="Cambria Math" panose="02040503050406030204" pitchFamily="18" charset="0"/>
                          </a:rPr>
                        </m:ctrlPr>
                      </m:fPr>
                      <m:num>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b="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𝑈</m:t>
                            </m:r>
                          </m:e>
                          <m:sub>
                            <m:r>
                              <a:rPr lang="fr-FR" sz="2000" b="0" i="1">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b="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2000" b="0" i="1">
                                <a:effectLst>
                                  <a:outerShdw blurRad="38100" dist="38100" dir="2700000" algn="tl">
                                    <a:srgbClr val="000000">
                                      <a:alpha val="43137"/>
                                    </a:srgbClr>
                                  </a:outerShdw>
                                </a:effectLst>
                                <a:latin typeface="Cambria Math" panose="02040503050406030204" pitchFamily="18" charset="0"/>
                              </a:rPr>
                              <m:t>𝑗</m:t>
                            </m:r>
                          </m:sub>
                        </m:sSub>
                      </m:den>
                    </m:f>
                  </m:oMath>
                </a14:m>
                <a:r>
                  <a:rPr lang="fr-FR" sz="2000" dirty="0" smtClean="0">
                    <a:effectLst>
                      <a:outerShdw blurRad="38100" dist="38100" dir="2700000" algn="tl">
                        <a:srgbClr val="000000">
                          <a:alpha val="43137"/>
                        </a:srgbClr>
                      </a:outerShdw>
                    </a:effectLst>
                  </a:rPr>
                  <a:t> = </a:t>
                </a:r>
                <a14:m>
                  <m:oMath xmlns:m="http://schemas.openxmlformats.org/officeDocument/2006/math">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b="0" i="1">
                            <a:effectLst>
                              <a:outerShdw blurRad="38100" dist="38100" dir="2700000" algn="tl">
                                <a:srgbClr val="000000">
                                  <a:alpha val="43137"/>
                                </a:srgbClr>
                              </a:outerShdw>
                            </a:effectLst>
                            <a:latin typeface="Cambria Math" panose="02040503050406030204" pitchFamily="18" charset="0"/>
                          </a:rPr>
                          <m:t>𝐹</m:t>
                        </m:r>
                      </m:e>
                      <m:sub>
                        <m:r>
                          <a:rPr lang="fr-FR" sz="2000" b="0" i="1">
                            <a:effectLst>
                              <a:outerShdw blurRad="38100" dist="38100" dir="2700000" algn="tl">
                                <a:srgbClr val="000000">
                                  <a:alpha val="43137"/>
                                </a:srgbClr>
                              </a:outerShdw>
                            </a:effectLst>
                            <a:latin typeface="Cambria Math" panose="02040503050406030204" pitchFamily="18" charset="0"/>
                          </a:rPr>
                          <m:t>𝑖𝑗</m:t>
                        </m:r>
                      </m:sub>
                    </m:sSub>
                    <m:r>
                      <a:rPr lang="fr-FR" sz="2000" b="0" i="1">
                        <a:effectLst>
                          <a:outerShdw blurRad="38100" dist="38100" dir="2700000" algn="tl">
                            <a:srgbClr val="000000">
                              <a:alpha val="43137"/>
                            </a:srgbClr>
                          </a:outerShdw>
                        </a:effectLst>
                        <a:latin typeface="Cambria Math" panose="02040503050406030204" pitchFamily="18" charset="0"/>
                      </a:rPr>
                      <m:t>− </m:t>
                    </m:r>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b="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𝛿</m:t>
                        </m:r>
                      </m:e>
                      <m:sub>
                        <m:r>
                          <a:rPr lang="fr-FR" sz="2000" b="0" i="1">
                            <a:effectLst>
                              <a:outerShdw blurRad="38100" dist="38100" dir="2700000" algn="tl">
                                <a:srgbClr val="000000">
                                  <a:alpha val="43137"/>
                                </a:srgbClr>
                              </a:outerShdw>
                            </a:effectLst>
                            <a:latin typeface="Cambria Math" panose="02040503050406030204" pitchFamily="18" charset="0"/>
                          </a:rPr>
                          <m:t>𝑖𝑗</m:t>
                        </m:r>
                      </m:sub>
                    </m:sSub>
                  </m:oMath>
                </a14:m>
                <a:r>
                  <a:rPr lang="fr-FR" sz="2000" dirty="0" smtClean="0">
                    <a:effectLst>
                      <a:outerShdw blurRad="38100" dist="38100" dir="2700000" algn="tl">
                        <a:srgbClr val="000000">
                          <a:alpha val="43137"/>
                        </a:srgbClr>
                      </a:outerShdw>
                    </a:effectLst>
                  </a:rPr>
                  <a:t> = </a:t>
                </a:r>
                <a14:m>
                  <m:oMath xmlns:m="http://schemas.openxmlformats.org/officeDocument/2006/math">
                    <m:r>
                      <a:rPr lang="fr-FR" sz="2000" i="1">
                        <a:effectLst>
                          <a:outerShdw blurRad="38100" dist="38100" dir="2700000" algn="tl">
                            <a:srgbClr val="000000">
                              <a:alpha val="43137"/>
                            </a:srgbClr>
                          </a:outerShdw>
                        </a:effectLst>
                        <a:latin typeface="Cambria Math" panose="02040503050406030204" pitchFamily="18" charset="0"/>
                      </a:rPr>
                      <m:t>𝐹</m:t>
                    </m:r>
                  </m:oMath>
                </a14:m>
                <a:r>
                  <a:rPr lang="fr-FR" sz="2000" dirty="0" smtClean="0">
                    <a:effectLst>
                      <a:outerShdw blurRad="38100" dist="38100" dir="2700000" algn="tl">
                        <a:srgbClr val="000000">
                          <a:alpha val="43137"/>
                        </a:srgbClr>
                      </a:outerShdw>
                    </a:effectLst>
                  </a:rPr>
                  <a:t> - </a:t>
                </a:r>
                <a:r>
                  <a:rPr lang="fr-FR" sz="2000" i="1" dirty="0" smtClean="0">
                    <a:effectLst>
                      <a:outerShdw blurRad="38100" dist="38100" dir="2700000" algn="tl">
                        <a:srgbClr val="000000">
                          <a:alpha val="43137"/>
                        </a:srgbClr>
                      </a:outerShdw>
                    </a:effectLst>
                  </a:rPr>
                  <a:t>1</a:t>
                </a:r>
                <a:r>
                  <a:rPr lang="fr-FR" sz="2000" dirty="0" smtClean="0">
                    <a:effectLst>
                      <a:outerShdw blurRad="38100" dist="38100" dir="2700000" algn="tl">
                        <a:srgbClr val="000000">
                          <a:alpha val="43137"/>
                        </a:srgbClr>
                      </a:outerShdw>
                    </a:effectLst>
                  </a:rPr>
                  <a:t> </a:t>
                </a:r>
                <a:endParaRPr lang="fr-FR" sz="2000" dirty="0">
                  <a:effectLst>
                    <a:outerShdw blurRad="38100" dist="38100" dir="2700000" algn="tl">
                      <a:srgbClr val="000000">
                        <a:alpha val="43137"/>
                      </a:srgbClr>
                    </a:outerShdw>
                  </a:effectLst>
                </a:endParaRPr>
              </a:p>
            </p:txBody>
          </p:sp>
        </mc:Choice>
        <mc:Fallback xmlns="">
          <p:sp>
            <p:nvSpPr>
              <p:cNvPr id="11" name="Rectangle 10"/>
              <p:cNvSpPr>
                <a:spLocks noRot="1" noChangeAspect="1" noMove="1" noResize="1" noEditPoints="1" noAdjustHandles="1" noChangeArrowheads="1" noChangeShapeType="1" noTextEdit="1"/>
              </p:cNvSpPr>
              <p:nvPr/>
            </p:nvSpPr>
            <p:spPr>
              <a:xfrm>
                <a:off x="7873822" y="3827284"/>
                <a:ext cx="3008516" cy="615810"/>
              </a:xfrm>
              <a:prstGeom prst="rect">
                <a:avLst/>
              </a:prstGeom>
              <a:blipFill>
                <a:blip r:embed="rId10"/>
                <a:stretch>
                  <a:fillRect r="-406"/>
                </a:stretch>
              </a:blipFill>
            </p:spPr>
            <p:txBody>
              <a:bodyPr/>
              <a:lstStyle/>
              <a:p>
                <a:r>
                  <a:rPr lang="fr-FR">
                    <a:noFill/>
                  </a:rPr>
                  <a:t> </a:t>
                </a:r>
              </a:p>
            </p:txBody>
          </p:sp>
        </mc:Fallback>
      </mc:AlternateContent>
      <p:sp>
        <p:nvSpPr>
          <p:cNvPr id="10" name="Rectangle à coins arrondis 9"/>
          <p:cNvSpPr/>
          <p:nvPr/>
        </p:nvSpPr>
        <p:spPr>
          <a:xfrm>
            <a:off x="985002" y="218277"/>
            <a:ext cx="10990688" cy="6418497"/>
          </a:xfrm>
          <a:prstGeom prst="roundRect">
            <a:avLst>
              <a:gd name="adj" fmla="val 1046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5122" y="4457436"/>
            <a:ext cx="10751574" cy="923330"/>
          </a:xfrm>
          <a:prstGeom prst="rect">
            <a:avLst/>
          </a:prstGeom>
          <a:noFill/>
        </p:spPr>
        <p:txBody>
          <a:bodyPr wrap="square" rtlCol="0">
            <a:spAutoFit/>
          </a:bodyPr>
          <a:lstStyle/>
          <a:p>
            <a:r>
              <a:rPr lang="fr-FR" b="1" u="sng" dirty="0" smtClean="0">
                <a:effectLst>
                  <a:outerShdw blurRad="38100" dist="38100" dir="2700000" algn="tl">
                    <a:srgbClr val="000000">
                      <a:alpha val="43137"/>
                    </a:srgbClr>
                  </a:outerShdw>
                </a:effectLst>
              </a:rPr>
              <a:t>Remarque:</a:t>
            </a:r>
          </a:p>
          <a:p>
            <a:pPr algn="just"/>
            <a:r>
              <a:rPr lang="fr-FR" dirty="0" smtClean="0">
                <a:effectLst>
                  <a:outerShdw blurRad="38100" dist="38100" dir="2700000" algn="tl">
                    <a:srgbClr val="000000">
                      <a:alpha val="43137"/>
                    </a:srgbClr>
                  </a:outerShdw>
                </a:effectLst>
              </a:rPr>
              <a:t>Par la même analogie, la description spatiale nous permet de déterminer le tenseur </a:t>
            </a:r>
            <a:r>
              <a:rPr lang="fr-FR" dirty="0">
                <a:effectLst>
                  <a:outerShdw blurRad="38100" dist="38100" dir="2700000" algn="tl">
                    <a:srgbClr val="000000">
                      <a:alpha val="43137"/>
                    </a:srgbClr>
                  </a:outerShdw>
                </a:effectLst>
              </a:rPr>
              <a:t>spatial </a:t>
            </a:r>
            <a:r>
              <a:rPr lang="fr-FR" dirty="0" smtClean="0">
                <a:effectLst>
                  <a:outerShdw blurRad="38100" dist="38100" dir="2700000" algn="tl">
                    <a:srgbClr val="000000">
                      <a:alpha val="43137"/>
                    </a:srgbClr>
                  </a:outerShdw>
                </a:effectLst>
              </a:rPr>
              <a:t>gradient de déplacement. </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3" name="ZoneTexte 12"/>
              <p:cNvSpPr txBox="1"/>
              <p:nvPr/>
            </p:nvSpPr>
            <p:spPr>
              <a:xfrm>
                <a:off x="2519820" y="5409537"/>
                <a:ext cx="252934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000" b="0" i="1" smtClean="0">
                              <a:effectLst>
                                <a:outerShdw blurRad="38100" dist="38100" dir="2700000" algn="tl">
                                  <a:srgbClr val="000000">
                                    <a:alpha val="43137"/>
                                  </a:srgbClr>
                                </a:outerShdw>
                              </a:effectLst>
                              <a:latin typeface="Cambria Math" panose="02040503050406030204" pitchFamily="18" charset="0"/>
                            </a:rPr>
                          </m:ctrlPr>
                        </m:sSubPr>
                        <m:e>
                          <m:r>
                            <a:rPr lang="fr-FR" sz="2000" b="0" i="1" smtClean="0">
                              <a:effectLst>
                                <a:outerShdw blurRad="38100" dist="38100" dir="2700000" algn="tl">
                                  <a:srgbClr val="000000">
                                    <a:alpha val="43137"/>
                                  </a:srgbClr>
                                </a:outerShdw>
                              </a:effectLst>
                              <a:latin typeface="Cambria Math" panose="02040503050406030204" pitchFamily="18" charset="0"/>
                            </a:rPr>
                            <m:t>𝑢</m:t>
                          </m:r>
                        </m:e>
                        <m:sub>
                          <m:r>
                            <a:rPr lang="fr-FR" sz="2000" b="0" i="1" smtClean="0">
                              <a:effectLst>
                                <a:outerShdw blurRad="38100" dist="38100" dir="2700000" algn="tl">
                                  <a:srgbClr val="000000">
                                    <a:alpha val="43137"/>
                                  </a:srgbClr>
                                </a:outerShdw>
                              </a:effectLst>
                              <a:latin typeface="Cambria Math" panose="02040503050406030204" pitchFamily="18" charset="0"/>
                            </a:rPr>
                            <m:t>𝑖</m:t>
                          </m:r>
                        </m:sub>
                      </m:sSub>
                      <m:d>
                        <m:dPr>
                          <m:ctrlPr>
                            <a:rPr lang="fr-FR" sz="2000" b="0" i="1" smtClean="0">
                              <a:effectLst>
                                <a:outerShdw blurRad="38100" dist="38100" dir="2700000" algn="tl">
                                  <a:srgbClr val="000000">
                                    <a:alpha val="43137"/>
                                  </a:srgbClr>
                                </a:outerShdw>
                              </a:effectLst>
                              <a:latin typeface="Cambria Math" panose="02040503050406030204" pitchFamily="18" charset="0"/>
                            </a:rPr>
                          </m:ctrlPr>
                        </m:dPr>
                        <m:e>
                          <m:r>
                            <a:rPr lang="fr-FR" sz="2000" b="0" i="1" smtClean="0">
                              <a:effectLst>
                                <a:outerShdw blurRad="38100" dist="38100" dir="2700000" algn="tl">
                                  <a:srgbClr val="000000">
                                    <a:alpha val="43137"/>
                                  </a:srgbClr>
                                </a:outerShdw>
                              </a:effectLst>
                              <a:latin typeface="Cambria Math" panose="02040503050406030204" pitchFamily="18" charset="0"/>
                            </a:rPr>
                            <m:t>𝑥</m:t>
                          </m:r>
                          <m:r>
                            <a:rPr lang="fr-FR" sz="2000" b="0" i="1" smtClean="0">
                              <a:effectLst>
                                <a:outerShdw blurRad="38100" dist="38100" dir="2700000" algn="tl">
                                  <a:srgbClr val="000000">
                                    <a:alpha val="43137"/>
                                  </a:srgbClr>
                                </a:outerShdw>
                              </a:effectLst>
                              <a:latin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rPr>
                            <m:t>𝑡</m:t>
                          </m:r>
                        </m:e>
                      </m:d>
                      <m:r>
                        <a:rPr lang="fr-FR" sz="2000" b="0" i="1" smtClean="0">
                          <a:effectLst>
                            <a:outerShdw blurRad="38100" dist="38100" dir="2700000" algn="tl">
                              <a:srgbClr val="000000">
                                <a:alpha val="43137"/>
                              </a:srgbClr>
                            </a:outerShdw>
                          </a:effectLst>
                          <a:latin typeface="Cambria Math" panose="02040503050406030204" pitchFamily="18" charset="0"/>
                        </a:rPr>
                        <m:t>=</m:t>
                      </m:r>
                      <m:sSub>
                        <m:sSubPr>
                          <m:ctrlPr>
                            <a:rPr lang="fr-FR" sz="2000" b="0" i="1" smtClean="0">
                              <a:effectLst>
                                <a:outerShdw blurRad="38100" dist="38100" dir="2700000" algn="tl">
                                  <a:srgbClr val="000000">
                                    <a:alpha val="43137"/>
                                  </a:srgbClr>
                                </a:outerShdw>
                              </a:effectLst>
                              <a:latin typeface="Cambria Math" panose="02040503050406030204" pitchFamily="18" charset="0"/>
                            </a:rPr>
                          </m:ctrlPr>
                        </m:sSubPr>
                        <m:e>
                          <m:r>
                            <a:rPr lang="fr-FR" sz="2000" b="0" i="1" smtClean="0">
                              <a:effectLst>
                                <a:outerShdw blurRad="38100" dist="38100" dir="2700000" algn="tl">
                                  <a:srgbClr val="000000">
                                    <a:alpha val="43137"/>
                                  </a:srgbClr>
                                </a:outerShdw>
                              </a:effectLst>
                              <a:latin typeface="Cambria Math" panose="02040503050406030204" pitchFamily="18" charset="0"/>
                            </a:rPr>
                            <m:t>𝑥</m:t>
                          </m:r>
                        </m:e>
                        <m:sub>
                          <m:r>
                            <a:rPr lang="fr-FR" sz="2000" b="0" i="1" smtClean="0">
                              <a:effectLst>
                                <a:outerShdw blurRad="38100" dist="38100" dir="2700000" algn="tl">
                                  <a:srgbClr val="000000">
                                    <a:alpha val="43137"/>
                                  </a:srgbClr>
                                </a:outerShdw>
                              </a:effectLst>
                              <a:latin typeface="Cambria Math" panose="02040503050406030204" pitchFamily="18" charset="0"/>
                            </a:rPr>
                            <m:t>𝑖</m:t>
                          </m:r>
                        </m:sub>
                      </m:sSub>
                      <m:r>
                        <a:rPr lang="fr-FR" sz="2000" b="0" i="1" smtClean="0">
                          <a:effectLst>
                            <a:outerShdw blurRad="38100" dist="38100" dir="2700000" algn="tl">
                              <a:srgbClr val="000000">
                                <a:alpha val="43137"/>
                              </a:srgbClr>
                            </a:outerShdw>
                          </a:effectLst>
                          <a:latin typeface="Cambria Math" panose="02040503050406030204" pitchFamily="18" charset="0"/>
                        </a:rPr>
                        <m:t>−</m:t>
                      </m:r>
                      <m:sSub>
                        <m:sSubPr>
                          <m:ctrlPr>
                            <a:rPr lang="fr-FR" sz="2000" b="0" i="1" smtClean="0">
                              <a:effectLst>
                                <a:outerShdw blurRad="38100" dist="38100" dir="2700000" algn="tl">
                                  <a:srgbClr val="000000">
                                    <a:alpha val="43137"/>
                                  </a:srgbClr>
                                </a:outerShdw>
                              </a:effectLst>
                              <a:latin typeface="Cambria Math" panose="02040503050406030204" pitchFamily="18" charset="0"/>
                            </a:rPr>
                          </m:ctrlPr>
                        </m:sSubPr>
                        <m:e>
                          <m:r>
                            <a:rPr lang="fr-FR" sz="2000" b="0" i="1" smtClean="0">
                              <a:effectLst>
                                <a:outerShdw blurRad="38100" dist="38100" dir="2700000" algn="tl">
                                  <a:srgbClr val="000000">
                                    <a:alpha val="43137"/>
                                  </a:srgbClr>
                                </a:outerShdw>
                              </a:effectLst>
                              <a:latin typeface="Cambria Math" panose="02040503050406030204" pitchFamily="18" charset="0"/>
                            </a:rPr>
                            <m:t>𝑋</m:t>
                          </m:r>
                        </m:e>
                        <m:sub>
                          <m:r>
                            <a:rPr lang="fr-FR" sz="2000" b="0" i="1" smtClean="0">
                              <a:effectLst>
                                <a:outerShdw blurRad="38100" dist="38100" dir="2700000" algn="tl">
                                  <a:srgbClr val="000000">
                                    <a:alpha val="43137"/>
                                  </a:srgbClr>
                                </a:outerShdw>
                              </a:effectLst>
                              <a:latin typeface="Cambria Math" panose="02040503050406030204" pitchFamily="18" charset="0"/>
                            </a:rPr>
                            <m:t>𝑖</m:t>
                          </m:r>
                        </m:sub>
                      </m:sSub>
                      <m:d>
                        <m:dPr>
                          <m:ctrlPr>
                            <a:rPr lang="fr-FR" sz="2000" i="1">
                              <a:effectLst>
                                <a:outerShdw blurRad="38100" dist="38100" dir="2700000" algn="tl">
                                  <a:srgbClr val="000000">
                                    <a:alpha val="43137"/>
                                  </a:srgbClr>
                                </a:outerShdw>
                              </a:effectLst>
                              <a:latin typeface="Cambria Math" panose="02040503050406030204" pitchFamily="18" charset="0"/>
                            </a:rPr>
                          </m:ctrlPr>
                        </m:dPr>
                        <m:e>
                          <m:r>
                            <a:rPr lang="fr-FR" sz="2000" i="1">
                              <a:effectLst>
                                <a:outerShdw blurRad="38100" dist="38100" dir="2700000" algn="tl">
                                  <a:srgbClr val="000000">
                                    <a:alpha val="43137"/>
                                  </a:srgbClr>
                                </a:outerShdw>
                              </a:effectLst>
                              <a:latin typeface="Cambria Math" panose="02040503050406030204" pitchFamily="18" charset="0"/>
                            </a:rPr>
                            <m:t>𝑥</m:t>
                          </m:r>
                          <m:r>
                            <a:rPr lang="fr-FR" sz="2000" i="1">
                              <a:effectLst>
                                <a:outerShdw blurRad="38100" dist="38100" dir="2700000" algn="tl">
                                  <a:srgbClr val="000000">
                                    <a:alpha val="43137"/>
                                  </a:srgbClr>
                                </a:outerShdw>
                              </a:effectLst>
                              <a:latin typeface="Cambria Math" panose="02040503050406030204" pitchFamily="18" charset="0"/>
                            </a:rPr>
                            <m:t>,</m:t>
                          </m:r>
                          <m:r>
                            <a:rPr lang="fr-FR" sz="2000" i="1">
                              <a:effectLst>
                                <a:outerShdw blurRad="38100" dist="38100" dir="2700000" algn="tl">
                                  <a:srgbClr val="000000">
                                    <a:alpha val="43137"/>
                                  </a:srgbClr>
                                </a:outerShdw>
                              </a:effectLst>
                              <a:latin typeface="Cambria Math" panose="02040503050406030204" pitchFamily="18" charset="0"/>
                            </a:rPr>
                            <m:t>𝑡</m:t>
                          </m:r>
                        </m:e>
                      </m:d>
                    </m:oMath>
                  </m:oMathPara>
                </a14:m>
                <a:endParaRPr lang="fr-FR" sz="2000" dirty="0">
                  <a:effectLst>
                    <a:outerShdw blurRad="38100" dist="38100" dir="2700000" algn="tl">
                      <a:srgbClr val="000000">
                        <a:alpha val="43137"/>
                      </a:srgbClr>
                    </a:outerShdw>
                  </a:effectLst>
                </a:endParaRPr>
              </a:p>
            </p:txBody>
          </p:sp>
        </mc:Choice>
        <mc:Fallback xmlns="">
          <p:sp>
            <p:nvSpPr>
              <p:cNvPr id="13" name="ZoneTexte 12"/>
              <p:cNvSpPr txBox="1">
                <a:spLocks noRot="1" noChangeAspect="1" noMove="1" noResize="1" noEditPoints="1" noAdjustHandles="1" noChangeArrowheads="1" noChangeShapeType="1" noTextEdit="1"/>
              </p:cNvSpPr>
              <p:nvPr/>
            </p:nvSpPr>
            <p:spPr>
              <a:xfrm>
                <a:off x="2519820" y="5409537"/>
                <a:ext cx="2529347" cy="307777"/>
              </a:xfrm>
              <a:prstGeom prst="rect">
                <a:avLst/>
              </a:prstGeom>
              <a:blipFill>
                <a:blip r:embed="rId11"/>
                <a:stretch>
                  <a:fillRect l="-482" b="-254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ZoneTexte 13"/>
              <p:cNvSpPr txBox="1"/>
              <p:nvPr/>
            </p:nvSpPr>
            <p:spPr>
              <a:xfrm>
                <a:off x="6911367" y="5353896"/>
                <a:ext cx="3666709" cy="523477"/>
              </a:xfrm>
              <a:prstGeom prst="rect">
                <a:avLst/>
              </a:prstGeom>
              <a:noFill/>
            </p:spPr>
            <p:txBody>
              <a:bodyPr wrap="none" lIns="0" tIns="0" rIns="0" bIns="0" rtlCol="0">
                <a:spAutoFit/>
              </a:bodyPr>
              <a:lstStyle/>
              <a:p>
                <a14:m>
                  <m:oMath xmlns:m="http://schemas.openxmlformats.org/officeDocument/2006/math">
                    <m:f>
                      <m:fPr>
                        <m:ctrlPr>
                          <a:rPr lang="fr-FR" sz="2000" i="1" smtClean="0">
                            <a:effectLst>
                              <a:outerShdw blurRad="38100" dist="38100" dir="2700000" algn="tl">
                                <a:srgbClr val="000000">
                                  <a:alpha val="43137"/>
                                </a:srgbClr>
                              </a:outerShdw>
                            </a:effectLst>
                            <a:latin typeface="Cambria Math" panose="02040503050406030204" pitchFamily="18" charset="0"/>
                          </a:rPr>
                        </m:ctrlPr>
                      </m:fPr>
                      <m:num>
                        <m:sSub>
                          <m:sSubPr>
                            <m:ctrlPr>
                              <a:rPr lang="fr-FR" sz="2000" i="1" smtClean="0">
                                <a:effectLst>
                                  <a:outerShdw blurRad="38100" dist="38100" dir="2700000" algn="tl">
                                    <a:srgbClr val="000000">
                                      <a:alpha val="43137"/>
                                    </a:srgbClr>
                                  </a:outerShdw>
                                </a:effectLst>
                                <a:latin typeface="Cambria Math" panose="02040503050406030204" pitchFamily="18" charset="0"/>
                              </a:rPr>
                            </m:ctrlPr>
                          </m:sSubPr>
                          <m:e>
                            <m:r>
                              <a:rPr lang="fr-FR" sz="20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𝑢</m:t>
                            </m:r>
                          </m:e>
                          <m:sub>
                            <m:r>
                              <a:rPr lang="fr-FR" sz="2000" b="0" i="1" smtClean="0">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sz="2000" i="1" smtClean="0">
                                <a:effectLst>
                                  <a:outerShdw blurRad="38100" dist="38100" dir="2700000" algn="tl">
                                    <a:srgbClr val="000000">
                                      <a:alpha val="43137"/>
                                    </a:srgbClr>
                                  </a:outerShdw>
                                </a:effectLst>
                                <a:latin typeface="Cambria Math" panose="02040503050406030204" pitchFamily="18" charset="0"/>
                              </a:rPr>
                            </m:ctrlPr>
                          </m:sSubPr>
                          <m:e>
                            <m:r>
                              <a:rPr lang="fr-FR" sz="200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sz="2000" b="0" i="1" smtClean="0">
                                <a:effectLst>
                                  <a:outerShdw blurRad="38100" dist="38100" dir="2700000" algn="tl">
                                    <a:srgbClr val="000000">
                                      <a:alpha val="43137"/>
                                    </a:srgbClr>
                                  </a:outerShdw>
                                </a:effectLst>
                                <a:latin typeface="Cambria Math" panose="02040503050406030204" pitchFamily="18" charset="0"/>
                              </a:rPr>
                              <m:t>𝑗</m:t>
                            </m:r>
                          </m:sub>
                        </m:sSub>
                      </m:den>
                    </m:f>
                    <m:r>
                      <a:rPr lang="fr-FR" sz="2000" b="0" i="1" smtClean="0">
                        <a:effectLst>
                          <a:outerShdw blurRad="38100" dist="38100" dir="2700000" algn="tl">
                            <a:srgbClr val="000000">
                              <a:alpha val="43137"/>
                            </a:srgbClr>
                          </a:outerShdw>
                        </a:effectLst>
                        <a:latin typeface="Cambria Math" panose="02040503050406030204" pitchFamily="18" charset="0"/>
                      </a:rPr>
                      <m:t>= </m:t>
                    </m:r>
                    <m:f>
                      <m:fPr>
                        <m:ctrlPr>
                          <a:rPr lang="fr-FR" sz="2000" i="1">
                            <a:effectLst>
                              <a:outerShdw blurRad="38100" dist="38100" dir="2700000" algn="tl">
                                <a:srgbClr val="000000">
                                  <a:alpha val="43137"/>
                                </a:srgbClr>
                              </a:outerShdw>
                            </a:effectLst>
                            <a:latin typeface="Cambria Math" panose="02040503050406030204" pitchFamily="18" charset="0"/>
                          </a:rPr>
                        </m:ctrlPr>
                      </m:fPr>
                      <m:num>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sz="2000" b="0" i="1" smtClean="0">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sz="2000" i="1">
                                <a:effectLst>
                                  <a:outerShdw blurRad="38100" dist="38100" dir="2700000" algn="tl">
                                    <a:srgbClr val="000000">
                                      <a:alpha val="43137"/>
                                    </a:srgbClr>
                                  </a:outerShdw>
                                </a:effectLst>
                                <a:latin typeface="Cambria Math" panose="02040503050406030204" pitchFamily="18" charset="0"/>
                              </a:rPr>
                              <m:t>𝑗</m:t>
                            </m:r>
                          </m:sub>
                        </m:sSub>
                      </m:den>
                    </m:f>
                    <m:r>
                      <a:rPr lang="fr-FR" sz="2000" b="0" i="1" smtClean="0">
                        <a:effectLst>
                          <a:outerShdw blurRad="38100" dist="38100" dir="2700000" algn="tl">
                            <a:srgbClr val="000000">
                              <a:alpha val="43137"/>
                            </a:srgbClr>
                          </a:outerShdw>
                        </a:effectLst>
                        <a:latin typeface="Cambria Math" panose="02040503050406030204" pitchFamily="18" charset="0"/>
                      </a:rPr>
                      <m:t> − </m:t>
                    </m:r>
                    <m:f>
                      <m:fPr>
                        <m:ctrlPr>
                          <a:rPr lang="fr-FR" sz="2000" i="1">
                            <a:effectLst>
                              <a:outerShdw blurRad="38100" dist="38100" dir="2700000" algn="tl">
                                <a:srgbClr val="000000">
                                  <a:alpha val="43137"/>
                                </a:srgbClr>
                              </a:outerShdw>
                            </a:effectLst>
                            <a:latin typeface="Cambria Math" panose="02040503050406030204" pitchFamily="18" charset="0"/>
                          </a:rPr>
                        </m:ctrlPr>
                      </m:fPr>
                      <m:num>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𝑋</m:t>
                            </m:r>
                          </m:e>
                          <m:sub>
                            <m:r>
                              <a:rPr lang="fr-FR" sz="2000" b="0" i="1" smtClean="0">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sz="2000" i="1">
                                <a:effectLst>
                                  <a:outerShdw blurRad="38100" dist="38100" dir="2700000" algn="tl">
                                    <a:srgbClr val="000000">
                                      <a:alpha val="43137"/>
                                    </a:srgbClr>
                                  </a:outerShdw>
                                </a:effectLst>
                                <a:latin typeface="Cambria Math" panose="02040503050406030204" pitchFamily="18" charset="0"/>
                              </a:rPr>
                              <m:t>𝑗</m:t>
                            </m:r>
                          </m:sub>
                        </m:sSub>
                      </m:den>
                    </m:f>
                    <m:r>
                      <a:rPr lang="fr-FR" sz="2000" b="0" i="1" smtClean="0">
                        <a:effectLst>
                          <a:outerShdw blurRad="38100" dist="38100" dir="2700000" algn="tl">
                            <a:srgbClr val="000000">
                              <a:alpha val="43137"/>
                            </a:srgbClr>
                          </a:outerShdw>
                        </a:effectLst>
                        <a:latin typeface="Cambria Math" panose="02040503050406030204" pitchFamily="18" charset="0"/>
                      </a:rPr>
                      <m:t>=</m:t>
                    </m:r>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𝛿</m:t>
                        </m:r>
                      </m:e>
                      <m:sub>
                        <m:r>
                          <a:rPr lang="fr-FR" sz="2000" i="1">
                            <a:effectLst>
                              <a:outerShdw blurRad="38100" dist="38100" dir="2700000" algn="tl">
                                <a:srgbClr val="000000">
                                  <a:alpha val="43137"/>
                                </a:srgbClr>
                              </a:outerShdw>
                            </a:effectLst>
                            <a:latin typeface="Cambria Math" panose="02040503050406030204" pitchFamily="18" charset="0"/>
                          </a:rPr>
                          <m:t>𝑖𝑗</m:t>
                        </m:r>
                      </m:sub>
                    </m:sSub>
                    <m:r>
                      <a:rPr lang="fr-FR" sz="2000" b="0" i="1" smtClean="0">
                        <a:effectLst>
                          <a:outerShdw blurRad="38100" dist="38100" dir="2700000" algn="tl">
                            <a:srgbClr val="000000">
                              <a:alpha val="43137"/>
                            </a:srgbClr>
                          </a:outerShdw>
                        </a:effectLst>
                        <a:latin typeface="Cambria Math" panose="02040503050406030204" pitchFamily="18" charset="0"/>
                      </a:rPr>
                      <m:t>−</m:t>
                    </m:r>
                    <m:sSubSup>
                      <m:sSubSupPr>
                        <m:ctrlPr>
                          <a:rPr lang="fr-FR" sz="2000" b="0" i="1" dirty="0" smtClean="0">
                            <a:effectLst>
                              <a:outerShdw blurRad="38100" dist="38100" dir="2700000" algn="tl">
                                <a:srgbClr val="000000">
                                  <a:alpha val="43137"/>
                                </a:srgbClr>
                              </a:outerShdw>
                            </a:effectLst>
                            <a:latin typeface="Cambria Math" panose="02040503050406030204" pitchFamily="18" charset="0"/>
                          </a:rPr>
                        </m:ctrlPr>
                      </m:sSubSupPr>
                      <m:e>
                        <m:r>
                          <a:rPr lang="fr-FR" sz="2000" b="0" i="1" dirty="0" smtClean="0">
                            <a:effectLst>
                              <a:outerShdw blurRad="38100" dist="38100" dir="2700000" algn="tl">
                                <a:srgbClr val="000000">
                                  <a:alpha val="43137"/>
                                </a:srgbClr>
                              </a:outerShdw>
                            </a:effectLst>
                            <a:latin typeface="Cambria Math" panose="02040503050406030204" pitchFamily="18" charset="0"/>
                          </a:rPr>
                          <m:t>𝐹</m:t>
                        </m:r>
                      </m:e>
                      <m:sub>
                        <m:r>
                          <a:rPr lang="fr-FR" sz="2000" b="0" i="1" smtClean="0">
                            <a:effectLst>
                              <a:outerShdw blurRad="38100" dist="38100" dir="2700000" algn="tl">
                                <a:srgbClr val="000000">
                                  <a:alpha val="43137"/>
                                </a:srgbClr>
                              </a:outerShdw>
                            </a:effectLst>
                            <a:latin typeface="Cambria Math" panose="02040503050406030204" pitchFamily="18" charset="0"/>
                          </a:rPr>
                          <m:t>𝑖𝑗</m:t>
                        </m:r>
                      </m:sub>
                      <m:sup>
                        <m:r>
                          <a:rPr lang="fr-FR" sz="2000" b="0" i="1" smtClean="0">
                            <a:effectLst>
                              <a:outerShdw blurRad="38100" dist="38100" dir="2700000" algn="tl">
                                <a:srgbClr val="000000">
                                  <a:alpha val="43137"/>
                                </a:srgbClr>
                              </a:outerShdw>
                            </a:effectLst>
                            <a:latin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rPr>
                          <m:t>1</m:t>
                        </m:r>
                      </m:sup>
                    </m:sSubSup>
                    <m:r>
                      <a:rPr lang="fr-FR" sz="2000" b="0" i="1" smtClean="0">
                        <a:effectLst>
                          <a:outerShdw blurRad="38100" dist="38100" dir="2700000" algn="tl">
                            <a:srgbClr val="000000">
                              <a:alpha val="43137"/>
                            </a:srgbClr>
                          </a:outerShdw>
                        </a:effectLst>
                        <a:latin typeface="Cambria Math" panose="02040503050406030204" pitchFamily="18" charset="0"/>
                      </a:rPr>
                      <m:t> </m:t>
                    </m:r>
                  </m:oMath>
                </a14:m>
                <a:r>
                  <a:rPr lang="fr-FR" sz="2000" dirty="0" smtClean="0">
                    <a:effectLst>
                      <a:outerShdw blurRad="38100" dist="38100" dir="2700000" algn="tl">
                        <a:srgbClr val="000000">
                          <a:alpha val="43137"/>
                        </a:srgbClr>
                      </a:outerShdw>
                    </a:effectLst>
                  </a:rPr>
                  <a:t>= </a:t>
                </a:r>
                <a14:m>
                  <m:oMath xmlns:m="http://schemas.openxmlformats.org/officeDocument/2006/math">
                    <m:sSub>
                      <m:sSubPr>
                        <m:ctrlPr>
                          <a:rPr lang="fr-FR" sz="2000" i="1" smtClean="0">
                            <a:effectLst>
                              <a:outerShdw blurRad="38100" dist="38100" dir="2700000" algn="tl">
                                <a:srgbClr val="000000">
                                  <a:alpha val="43137"/>
                                </a:srgbClr>
                              </a:outerShdw>
                            </a:effectLst>
                            <a:latin typeface="Cambria Math" panose="02040503050406030204" pitchFamily="18" charset="0"/>
                          </a:rPr>
                        </m:ctrlPr>
                      </m:sSubPr>
                      <m:e>
                        <m:r>
                          <a:rPr lang="fr-FR" sz="2000" b="0" i="1" smtClean="0">
                            <a:effectLst>
                              <a:outerShdw blurRad="38100" dist="38100" dir="2700000" algn="tl">
                                <a:srgbClr val="000000">
                                  <a:alpha val="43137"/>
                                </a:srgbClr>
                              </a:outerShdw>
                            </a:effectLst>
                            <a:latin typeface="Cambria Math" panose="02040503050406030204" pitchFamily="18" charset="0"/>
                          </a:rPr>
                          <m:t>𝑗</m:t>
                        </m:r>
                      </m:e>
                      <m:sub>
                        <m:r>
                          <a:rPr lang="fr-FR" sz="2000" b="0" i="1" smtClean="0">
                            <a:effectLst>
                              <a:outerShdw blurRad="38100" dist="38100" dir="2700000" algn="tl">
                                <a:srgbClr val="000000">
                                  <a:alpha val="43137"/>
                                </a:srgbClr>
                              </a:outerShdw>
                            </a:effectLst>
                            <a:latin typeface="Cambria Math" panose="02040503050406030204" pitchFamily="18" charset="0"/>
                          </a:rPr>
                          <m:t>𝑖𝑗</m:t>
                        </m:r>
                      </m:sub>
                    </m:sSub>
                  </m:oMath>
                </a14:m>
                <a:endParaRPr lang="fr-FR" sz="2000" dirty="0">
                  <a:effectLst>
                    <a:outerShdw blurRad="38100" dist="38100" dir="2700000" algn="tl">
                      <a:srgbClr val="000000">
                        <a:alpha val="43137"/>
                      </a:srgbClr>
                    </a:outerShdw>
                  </a:effectLst>
                </a:endParaRPr>
              </a:p>
            </p:txBody>
          </p:sp>
        </mc:Choice>
        <mc:Fallback xmlns="">
          <p:sp>
            <p:nvSpPr>
              <p:cNvPr id="14" name="ZoneTexte 13"/>
              <p:cNvSpPr txBox="1">
                <a:spLocks noRot="1" noChangeAspect="1" noMove="1" noResize="1" noEditPoints="1" noAdjustHandles="1" noChangeArrowheads="1" noChangeShapeType="1" noTextEdit="1"/>
              </p:cNvSpPr>
              <p:nvPr/>
            </p:nvSpPr>
            <p:spPr>
              <a:xfrm>
                <a:off x="6911367" y="5353896"/>
                <a:ext cx="3666709" cy="523477"/>
              </a:xfrm>
              <a:prstGeom prst="rect">
                <a:avLst/>
              </a:prstGeom>
              <a:blipFill>
                <a:blip r:embed="rId12"/>
                <a:stretch>
                  <a:fillRect l="-333" t="-1163" b="-930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883915" y="5986365"/>
                <a:ext cx="3192862" cy="615810"/>
              </a:xfrm>
              <a:prstGeom prst="rect">
                <a:avLst/>
              </a:prstGeom>
            </p:spPr>
            <p:txBody>
              <a:bodyPr wrap="none">
                <a:spAutoFit/>
              </a:bodyPr>
              <a:lstStyle/>
              <a:p>
                <a14:m>
                  <m:oMath xmlns:m="http://schemas.openxmlformats.org/officeDocument/2006/math">
                    <m:sSub>
                      <m:sSubPr>
                        <m:ctrlPr>
                          <a:rPr lang="fr-FR" sz="2000" i="1" smtClean="0">
                            <a:effectLst>
                              <a:outerShdw blurRad="38100" dist="38100" dir="2700000" algn="tl">
                                <a:srgbClr val="000000">
                                  <a:alpha val="43137"/>
                                </a:srgbClr>
                              </a:outerShdw>
                            </a:effectLst>
                            <a:latin typeface="Cambria Math" panose="02040503050406030204" pitchFamily="18" charset="0"/>
                          </a:rPr>
                        </m:ctrlPr>
                      </m:sSubPr>
                      <m:e>
                        <m:r>
                          <a:rPr lang="fr-FR" sz="2000" b="0" i="1" smtClean="0">
                            <a:effectLst>
                              <a:outerShdw blurRad="38100" dist="38100" dir="2700000" algn="tl">
                                <a:srgbClr val="000000">
                                  <a:alpha val="43137"/>
                                </a:srgbClr>
                              </a:outerShdw>
                            </a:effectLst>
                            <a:latin typeface="Cambria Math" panose="02040503050406030204" pitchFamily="18" charset="0"/>
                          </a:rPr>
                          <m:t>𝑗</m:t>
                        </m:r>
                      </m:e>
                      <m:sub>
                        <m:r>
                          <a:rPr lang="fr-FR" sz="2000" b="0" i="1">
                            <a:effectLst>
                              <a:outerShdw blurRad="38100" dist="38100" dir="2700000" algn="tl">
                                <a:srgbClr val="000000">
                                  <a:alpha val="43137"/>
                                </a:srgbClr>
                              </a:outerShdw>
                            </a:effectLst>
                            <a:latin typeface="Cambria Math" panose="02040503050406030204" pitchFamily="18" charset="0"/>
                          </a:rPr>
                          <m:t>𝑖𝑗</m:t>
                        </m:r>
                      </m:sub>
                    </m:sSub>
                  </m:oMath>
                </a14:m>
                <a:r>
                  <a:rPr lang="fr-FR" sz="2000" dirty="0" smtClean="0">
                    <a:effectLst>
                      <a:outerShdw blurRad="38100" dist="38100" dir="2700000" algn="tl">
                        <a:srgbClr val="000000">
                          <a:alpha val="43137"/>
                        </a:srgbClr>
                      </a:outerShdw>
                    </a:effectLst>
                  </a:rPr>
                  <a:t> = </a:t>
                </a:r>
                <a14:m>
                  <m:oMath xmlns:m="http://schemas.openxmlformats.org/officeDocument/2006/math">
                    <m:f>
                      <m:fPr>
                        <m:ctrlPr>
                          <a:rPr lang="fr-FR" sz="2000" i="1">
                            <a:effectLst>
                              <a:outerShdw blurRad="38100" dist="38100" dir="2700000" algn="tl">
                                <a:srgbClr val="000000">
                                  <a:alpha val="43137"/>
                                </a:srgbClr>
                              </a:outerShdw>
                            </a:effectLst>
                            <a:latin typeface="Cambria Math" panose="02040503050406030204" pitchFamily="18" charset="0"/>
                          </a:rPr>
                        </m:ctrlPr>
                      </m:fPr>
                      <m:num>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b="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𝑢</m:t>
                            </m:r>
                          </m:e>
                          <m:sub>
                            <m:r>
                              <a:rPr lang="fr-FR" sz="2000" b="0" i="1">
                                <a:effectLst>
                                  <a:outerShdw blurRad="38100" dist="38100" dir="2700000" algn="tl">
                                    <a:srgbClr val="000000">
                                      <a:alpha val="43137"/>
                                    </a:srgbClr>
                                  </a:outerShdw>
                                </a:effectLst>
                                <a:latin typeface="Cambria Math" panose="02040503050406030204" pitchFamily="18" charset="0"/>
                              </a:rPr>
                              <m:t>𝑖</m:t>
                            </m:r>
                          </m:sub>
                        </m:sSub>
                      </m:num>
                      <m:den>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b="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fr-FR" sz="2000" b="0" i="1">
                                <a:effectLst>
                                  <a:outerShdw blurRad="38100" dist="38100" dir="2700000" algn="tl">
                                    <a:srgbClr val="000000">
                                      <a:alpha val="43137"/>
                                    </a:srgbClr>
                                  </a:outerShdw>
                                </a:effectLst>
                                <a:latin typeface="Cambria Math" panose="02040503050406030204" pitchFamily="18" charset="0"/>
                              </a:rPr>
                              <m:t>𝑗</m:t>
                            </m:r>
                          </m:sub>
                        </m:sSub>
                      </m:den>
                    </m:f>
                  </m:oMath>
                </a14:m>
                <a:r>
                  <a:rPr lang="fr-FR" sz="2000" dirty="0" smtClean="0">
                    <a:effectLst>
                      <a:outerShdw blurRad="38100" dist="38100" dir="2700000" algn="tl">
                        <a:srgbClr val="000000">
                          <a:alpha val="43137"/>
                        </a:srgbClr>
                      </a:outerShdw>
                    </a:effectLst>
                  </a:rPr>
                  <a:t> =</a:t>
                </a:r>
                <a14:m>
                  <m:oMath xmlns:m="http://schemas.openxmlformats.org/officeDocument/2006/math">
                    <m:r>
                      <a:rPr lang="fr-FR" sz="2000" b="0" i="0" smtClean="0">
                        <a:effectLst>
                          <a:outerShdw blurRad="38100" dist="38100" dir="2700000" algn="tl">
                            <a:srgbClr val="000000">
                              <a:alpha val="43137"/>
                            </a:srgbClr>
                          </a:outerShdw>
                        </a:effectLst>
                        <a:latin typeface="Cambria Math" panose="02040503050406030204" pitchFamily="18" charset="0"/>
                      </a:rPr>
                      <m:t> </m:t>
                    </m:r>
                    <m:sSub>
                      <m:sSubPr>
                        <m:ctrlPr>
                          <a:rPr lang="fr-FR" sz="2000" i="1">
                            <a:effectLst>
                              <a:outerShdw blurRad="38100" dist="38100" dir="2700000" algn="tl">
                                <a:srgbClr val="000000">
                                  <a:alpha val="43137"/>
                                </a:srgbClr>
                              </a:outerShdw>
                            </a:effectLst>
                            <a:latin typeface="Cambria Math" panose="02040503050406030204" pitchFamily="18" charset="0"/>
                          </a:rPr>
                        </m:ctrlPr>
                      </m:sSubPr>
                      <m:e>
                        <m:r>
                          <a:rPr lang="fr-FR" sz="20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𝛿</m:t>
                        </m:r>
                      </m:e>
                      <m:sub>
                        <m:r>
                          <a:rPr lang="fr-FR" sz="2000" i="1">
                            <a:effectLst>
                              <a:outerShdw blurRad="38100" dist="38100" dir="2700000" algn="tl">
                                <a:srgbClr val="000000">
                                  <a:alpha val="43137"/>
                                </a:srgbClr>
                              </a:outerShdw>
                            </a:effectLst>
                            <a:latin typeface="Cambria Math" panose="02040503050406030204" pitchFamily="18" charset="0"/>
                          </a:rPr>
                          <m:t>𝑖𝑗</m:t>
                        </m:r>
                      </m:sub>
                    </m:sSub>
                    <m:r>
                      <a:rPr lang="fr-FR" sz="2000" i="1">
                        <a:effectLst>
                          <a:outerShdw blurRad="38100" dist="38100" dir="2700000" algn="tl">
                            <a:srgbClr val="000000">
                              <a:alpha val="43137"/>
                            </a:srgbClr>
                          </a:outerShdw>
                        </a:effectLst>
                        <a:latin typeface="Cambria Math" panose="02040503050406030204" pitchFamily="18" charset="0"/>
                      </a:rPr>
                      <m:t>−</m:t>
                    </m:r>
                    <m:sSubSup>
                      <m:sSubSupPr>
                        <m:ctrlPr>
                          <a:rPr lang="fr-FR" sz="2000" i="1" dirty="0">
                            <a:effectLst>
                              <a:outerShdw blurRad="38100" dist="38100" dir="2700000" algn="tl">
                                <a:srgbClr val="000000">
                                  <a:alpha val="43137"/>
                                </a:srgbClr>
                              </a:outerShdw>
                            </a:effectLst>
                            <a:latin typeface="Cambria Math" panose="02040503050406030204" pitchFamily="18" charset="0"/>
                          </a:rPr>
                        </m:ctrlPr>
                      </m:sSubSupPr>
                      <m:e>
                        <m:r>
                          <a:rPr lang="fr-FR" sz="2000" i="1" dirty="0">
                            <a:effectLst>
                              <a:outerShdw blurRad="38100" dist="38100" dir="2700000" algn="tl">
                                <a:srgbClr val="000000">
                                  <a:alpha val="43137"/>
                                </a:srgbClr>
                              </a:outerShdw>
                            </a:effectLst>
                            <a:latin typeface="Cambria Math" panose="02040503050406030204" pitchFamily="18" charset="0"/>
                          </a:rPr>
                          <m:t>𝐹</m:t>
                        </m:r>
                      </m:e>
                      <m:sub>
                        <m:r>
                          <a:rPr lang="fr-FR" sz="2000" i="1">
                            <a:effectLst>
                              <a:outerShdw blurRad="38100" dist="38100" dir="2700000" algn="tl">
                                <a:srgbClr val="000000">
                                  <a:alpha val="43137"/>
                                </a:srgbClr>
                              </a:outerShdw>
                            </a:effectLst>
                            <a:latin typeface="Cambria Math" panose="02040503050406030204" pitchFamily="18" charset="0"/>
                          </a:rPr>
                          <m:t>𝑖𝑗</m:t>
                        </m:r>
                      </m:sub>
                      <m:sup>
                        <m:r>
                          <a:rPr lang="fr-FR" sz="2000" i="1">
                            <a:effectLst>
                              <a:outerShdw blurRad="38100" dist="38100" dir="2700000" algn="tl">
                                <a:srgbClr val="000000">
                                  <a:alpha val="43137"/>
                                </a:srgbClr>
                              </a:outerShdw>
                            </a:effectLst>
                            <a:latin typeface="Cambria Math" panose="02040503050406030204" pitchFamily="18" charset="0"/>
                          </a:rPr>
                          <m:t>−</m:t>
                        </m:r>
                        <m:r>
                          <a:rPr lang="fr-FR" sz="2000" i="1">
                            <a:effectLst>
                              <a:outerShdw blurRad="38100" dist="38100" dir="2700000" algn="tl">
                                <a:srgbClr val="000000">
                                  <a:alpha val="43137"/>
                                </a:srgbClr>
                              </a:outerShdw>
                            </a:effectLst>
                            <a:latin typeface="Cambria Math" panose="02040503050406030204" pitchFamily="18" charset="0"/>
                          </a:rPr>
                          <m:t>1</m:t>
                        </m:r>
                      </m:sup>
                    </m:sSubSup>
                  </m:oMath>
                </a14:m>
                <a:r>
                  <a:rPr lang="fr-FR" sz="2000" dirty="0" smtClean="0">
                    <a:effectLst>
                      <a:outerShdw blurRad="38100" dist="38100" dir="2700000" algn="tl">
                        <a:srgbClr val="000000">
                          <a:alpha val="43137"/>
                        </a:srgbClr>
                      </a:outerShdw>
                    </a:effectLst>
                  </a:rPr>
                  <a:t>= </a:t>
                </a:r>
                <a:r>
                  <a:rPr lang="fr-FR" sz="2000" i="1" dirty="0" smtClean="0">
                    <a:effectLst>
                      <a:outerShdw blurRad="38100" dist="38100" dir="2700000" algn="tl">
                        <a:srgbClr val="000000">
                          <a:alpha val="43137"/>
                        </a:srgbClr>
                      </a:outerShdw>
                    </a:effectLst>
                  </a:rPr>
                  <a:t>1 </a:t>
                </a:r>
                <a:r>
                  <a:rPr lang="fr-FR" sz="2000" dirty="0" smtClean="0">
                    <a:effectLst>
                      <a:outerShdw blurRad="38100" dist="38100" dir="2700000" algn="tl">
                        <a:srgbClr val="000000">
                          <a:alpha val="43137"/>
                        </a:srgbClr>
                      </a:outerShdw>
                    </a:effectLst>
                  </a:rPr>
                  <a:t>- </a:t>
                </a:r>
                <a14:m>
                  <m:oMath xmlns:m="http://schemas.openxmlformats.org/officeDocument/2006/math">
                    <m:sSup>
                      <m:sSupPr>
                        <m:ctrlPr>
                          <a:rPr lang="fr-FR" sz="2000" i="1" smtClean="0">
                            <a:effectLst>
                              <a:outerShdw blurRad="38100" dist="38100" dir="2700000" algn="tl">
                                <a:srgbClr val="000000">
                                  <a:alpha val="43137"/>
                                </a:srgbClr>
                              </a:outerShdw>
                            </a:effectLst>
                            <a:latin typeface="Cambria Math" panose="02040503050406030204" pitchFamily="18" charset="0"/>
                          </a:rPr>
                        </m:ctrlPr>
                      </m:sSupPr>
                      <m:e>
                        <m:r>
                          <a:rPr lang="fr-FR" sz="2000" b="0" i="1" smtClean="0">
                            <a:effectLst>
                              <a:outerShdw blurRad="38100" dist="38100" dir="2700000" algn="tl">
                                <a:srgbClr val="000000">
                                  <a:alpha val="43137"/>
                                </a:srgbClr>
                              </a:outerShdw>
                            </a:effectLst>
                            <a:latin typeface="Cambria Math" panose="02040503050406030204" pitchFamily="18" charset="0"/>
                          </a:rPr>
                          <m:t>𝐹</m:t>
                        </m:r>
                      </m:e>
                      <m:sup>
                        <m:r>
                          <a:rPr lang="fr-FR" sz="2000" b="0" i="1" smtClean="0">
                            <a:effectLst>
                              <a:outerShdw blurRad="38100" dist="38100" dir="2700000" algn="tl">
                                <a:srgbClr val="000000">
                                  <a:alpha val="43137"/>
                                </a:srgbClr>
                              </a:outerShdw>
                            </a:effectLst>
                            <a:latin typeface="Cambria Math" panose="02040503050406030204" pitchFamily="18" charset="0"/>
                          </a:rPr>
                          <m:t>−</m:t>
                        </m:r>
                        <m:r>
                          <a:rPr lang="fr-FR" sz="2000" b="0" i="1" smtClean="0">
                            <a:effectLst>
                              <a:outerShdw blurRad="38100" dist="38100" dir="2700000" algn="tl">
                                <a:srgbClr val="000000">
                                  <a:alpha val="43137"/>
                                </a:srgbClr>
                              </a:outerShdw>
                            </a:effectLst>
                            <a:latin typeface="Cambria Math" panose="02040503050406030204" pitchFamily="18" charset="0"/>
                          </a:rPr>
                          <m:t>1</m:t>
                        </m:r>
                      </m:sup>
                    </m:sSup>
                  </m:oMath>
                </a14:m>
                <a:endParaRPr lang="fr-FR" sz="2000" dirty="0">
                  <a:effectLst>
                    <a:outerShdw blurRad="38100" dist="38100" dir="2700000" algn="tl">
                      <a:srgbClr val="000000">
                        <a:alpha val="43137"/>
                      </a:srgbClr>
                    </a:outerShdw>
                  </a:effectLst>
                </a:endParaRPr>
              </a:p>
            </p:txBody>
          </p:sp>
        </mc:Choice>
        <mc:Fallback xmlns="">
          <p:sp>
            <p:nvSpPr>
              <p:cNvPr id="15" name="Rectangle 14"/>
              <p:cNvSpPr>
                <a:spLocks noRot="1" noChangeAspect="1" noMove="1" noResize="1" noEditPoints="1" noAdjustHandles="1" noChangeArrowheads="1" noChangeShapeType="1" noTextEdit="1"/>
              </p:cNvSpPr>
              <p:nvPr/>
            </p:nvSpPr>
            <p:spPr>
              <a:xfrm>
                <a:off x="4883915" y="5986365"/>
                <a:ext cx="3192862" cy="615810"/>
              </a:xfrm>
              <a:prstGeom prst="rect">
                <a:avLst/>
              </a:prstGeom>
              <a:blipFill>
                <a:blip r:embed="rId13"/>
                <a:stretch>
                  <a:fillRect/>
                </a:stretch>
              </a:blipFill>
            </p:spPr>
            <p:txBody>
              <a:bodyPr/>
              <a:lstStyle/>
              <a:p>
                <a:r>
                  <a:rPr lang="fr-FR">
                    <a:noFill/>
                  </a:rPr>
                  <a:t> </a:t>
                </a:r>
              </a:p>
            </p:txBody>
          </p:sp>
        </mc:Fallback>
      </mc:AlternateContent>
      <p:sp>
        <p:nvSpPr>
          <p:cNvPr id="16" name="Flèche droite 15"/>
          <p:cNvSpPr/>
          <p:nvPr/>
        </p:nvSpPr>
        <p:spPr>
          <a:xfrm>
            <a:off x="5673421" y="5556640"/>
            <a:ext cx="338326" cy="11798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Tree>
    <p:extLst>
      <p:ext uri="{BB962C8B-B14F-4D97-AF65-F5344CB8AC3E}">
        <p14:creationId xmlns:p14="http://schemas.microsoft.com/office/powerpoint/2010/main" val="3951743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864595"/>
            <a:ext cx="615553" cy="3800912"/>
          </a:xfrm>
          <a:prstGeom prst="rect">
            <a:avLst/>
          </a:prstGeom>
        </p:spPr>
        <p:txBody>
          <a:bodyPr vert="vert270" wrap="none">
            <a:spAutoFit/>
          </a:bodyPr>
          <a:lstStyle/>
          <a:p>
            <a:r>
              <a:rPr lang="fr-FR" sz="2800" b="1" u="sng" dirty="0" smtClean="0">
                <a:solidFill>
                  <a:schemeClr val="bg1"/>
                </a:solidFill>
                <a:effectLst>
                  <a:outerShdw blurRad="38100" dist="38100" dir="2700000" algn="tl">
                    <a:srgbClr val="000000">
                      <a:alpha val="43137"/>
                    </a:srgbClr>
                  </a:outerShdw>
                </a:effectLst>
              </a:rPr>
              <a:t>Tenseur de déformations</a:t>
            </a:r>
            <a:endParaRPr lang="fr-FR" sz="2800" b="1" u="sng" dirty="0">
              <a:solidFill>
                <a:schemeClr val="bg1"/>
              </a:solidFill>
              <a:effectLst>
                <a:outerShdw blurRad="38100" dist="38100" dir="2700000" algn="tl">
                  <a:srgbClr val="000000">
                    <a:alpha val="43137"/>
                  </a:srgbClr>
                </a:outerShdw>
              </a:effectLst>
            </a:endParaRPr>
          </a:p>
        </p:txBody>
      </p:sp>
      <p:sp>
        <p:nvSpPr>
          <p:cNvPr id="10" name="Rectangle à coins arrondis 9"/>
          <p:cNvSpPr/>
          <p:nvPr/>
        </p:nvSpPr>
        <p:spPr>
          <a:xfrm>
            <a:off x="985002" y="218277"/>
            <a:ext cx="10810568" cy="6126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stretch>
            <a:fillRect/>
          </a:stretch>
        </p:blipFill>
        <p:spPr>
          <a:xfrm>
            <a:off x="6327059" y="439378"/>
            <a:ext cx="5053320" cy="3273363"/>
          </a:xfrm>
          <a:prstGeom prst="rect">
            <a:avLst/>
          </a:prstGeom>
        </p:spPr>
      </p:pic>
      <mc:AlternateContent xmlns:mc="http://schemas.openxmlformats.org/markup-compatibility/2006" xmlns:a14="http://schemas.microsoft.com/office/drawing/2010/main">
        <mc:Choice Requires="a14">
          <p:sp>
            <p:nvSpPr>
              <p:cNvPr id="4" name="ZoneTexte 3"/>
              <p:cNvSpPr txBox="1"/>
              <p:nvPr/>
            </p:nvSpPr>
            <p:spPr>
              <a:xfrm>
                <a:off x="1250592" y="737056"/>
                <a:ext cx="4768574" cy="1671291"/>
              </a:xfrm>
              <a:prstGeom prst="rect">
                <a:avLst/>
              </a:prstGeom>
              <a:noFill/>
            </p:spPr>
            <p:txBody>
              <a:bodyPr wrap="square" rtlCol="0">
                <a:spAutoFit/>
              </a:bodyPr>
              <a:lstStyle/>
              <a:p>
                <a:pPr algn="just">
                  <a:lnSpc>
                    <a:spcPct val="114000"/>
                  </a:lnSpc>
                </a:pPr>
                <a:r>
                  <a:rPr lang="fr-FR" dirty="0" smtClean="0">
                    <a:effectLst>
                      <a:outerShdw blurRad="38100" dist="38100" dir="2700000" algn="tl">
                        <a:srgbClr val="000000">
                          <a:alpha val="43137"/>
                        </a:srgbClr>
                      </a:outerShdw>
                    </a:effectLst>
                  </a:rPr>
                  <a:t>Considérons deux particules voisins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𝑃</m:t>
                    </m:r>
                  </m:oMath>
                </a14:m>
                <a:r>
                  <a:rPr lang="fr-FR" dirty="0" smtClean="0">
                    <a:effectLst>
                      <a:outerShdw blurRad="38100" dist="38100" dir="2700000" algn="tl">
                        <a:srgbClr val="000000">
                          <a:alpha val="43137"/>
                        </a:srgbClr>
                      </a:outerShdw>
                    </a:effectLst>
                  </a:rPr>
                  <a:t> et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𝑄</m:t>
                    </m:r>
                  </m:oMath>
                </a14:m>
                <a:r>
                  <a:rPr lang="fr-FR" dirty="0" smtClean="0">
                    <a:effectLst>
                      <a:outerShdw blurRad="38100" dist="38100" dir="2700000" algn="tl">
                        <a:srgbClr val="000000">
                          <a:alpha val="43137"/>
                        </a:srgbClr>
                      </a:outerShdw>
                    </a:effectLst>
                  </a:rPr>
                  <a:t> dans la configuration référentielle, soit leurs images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𝑃</m:t>
                    </m:r>
                    <m:r>
                      <a:rPr lang="fr-FR" i="1" dirty="0" smtClean="0">
                        <a:effectLst>
                          <a:outerShdw blurRad="38100" dist="38100" dir="2700000" algn="tl">
                            <a:srgbClr val="000000">
                              <a:alpha val="43137"/>
                            </a:srgbClr>
                          </a:outerShdw>
                        </a:effectLst>
                        <a:latin typeface="Cambria Math" panose="02040503050406030204" pitchFamily="18" charset="0"/>
                      </a:rPr>
                      <m:t>’</m:t>
                    </m:r>
                  </m:oMath>
                </a14:m>
                <a:r>
                  <a:rPr lang="fr-FR" dirty="0" smtClean="0">
                    <a:effectLst>
                      <a:outerShdw blurRad="38100" dist="38100" dir="2700000" algn="tl">
                        <a:srgbClr val="000000">
                          <a:alpha val="43137"/>
                        </a:srgbClr>
                      </a:outerShdw>
                    </a:effectLst>
                  </a:rPr>
                  <a:t> et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𝑄</m:t>
                    </m:r>
                    <m:r>
                      <a:rPr lang="fr-FR" i="1" dirty="0" smtClean="0">
                        <a:effectLst>
                          <a:outerShdw blurRad="38100" dist="38100" dir="2700000" algn="tl">
                            <a:srgbClr val="000000">
                              <a:alpha val="43137"/>
                            </a:srgbClr>
                          </a:outerShdw>
                        </a:effectLst>
                        <a:latin typeface="Cambria Math" panose="02040503050406030204" pitchFamily="18" charset="0"/>
                      </a:rPr>
                      <m:t>’</m:t>
                    </m:r>
                  </m:oMath>
                </a14:m>
                <a:r>
                  <a:rPr lang="fr-FR" dirty="0" smtClean="0">
                    <a:effectLst>
                      <a:outerShdw blurRad="38100" dist="38100" dir="2700000" algn="tl">
                        <a:srgbClr val="000000">
                          <a:alpha val="43137"/>
                        </a:srgbClr>
                      </a:outerShdw>
                    </a:effectLst>
                  </a:rPr>
                  <a:t> dans la configuration actuelle.  Les segments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𝑑𝑋</m:t>
                    </m:r>
                  </m:oMath>
                </a14:m>
                <a:r>
                  <a:rPr lang="fr-FR" dirty="0" smtClean="0">
                    <a:effectLst>
                      <a:outerShdw blurRad="38100" dist="38100" dir="2700000" algn="tl">
                        <a:srgbClr val="000000">
                          <a:alpha val="43137"/>
                        </a:srgbClr>
                      </a:outerShdw>
                    </a:effectLst>
                  </a:rPr>
                  <a:t> et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𝑑𝑥</m:t>
                    </m:r>
                  </m:oMath>
                </a14:m>
                <a:r>
                  <a:rPr lang="fr-FR" dirty="0" smtClean="0">
                    <a:effectLst>
                      <a:outerShdw blurRad="38100" dist="38100" dir="2700000" algn="tl">
                        <a:srgbClr val="000000">
                          <a:alpha val="43137"/>
                        </a:srgbClr>
                      </a:outerShdw>
                    </a:effectLst>
                  </a:rPr>
                  <a:t> sont relies entre eux par le tenseur gradient de déformation </a:t>
                </a:r>
                <a14:m>
                  <m:oMath xmlns:m="http://schemas.openxmlformats.org/officeDocument/2006/math">
                    <m:r>
                      <a:rPr lang="fr-FR" i="1" dirty="0" smtClean="0">
                        <a:effectLst>
                          <a:outerShdw blurRad="38100" dist="38100" dir="2700000" algn="tl">
                            <a:srgbClr val="000000">
                              <a:alpha val="43137"/>
                            </a:srgbClr>
                          </a:outerShdw>
                        </a:effectLst>
                        <a:latin typeface="Cambria Math" panose="02040503050406030204" pitchFamily="18" charset="0"/>
                      </a:rPr>
                      <m:t>𝐹</m:t>
                    </m:r>
                  </m:oMath>
                </a14:m>
                <a:r>
                  <a:rPr lang="fr-FR" dirty="0" smtClean="0">
                    <a:effectLst>
                      <a:outerShdw blurRad="38100" dist="38100" dir="2700000" algn="tl">
                        <a:srgbClr val="000000">
                          <a:alpha val="43137"/>
                        </a:srgbClr>
                      </a:outerShdw>
                    </a:effectLst>
                  </a:rPr>
                  <a:t> comme suit:</a:t>
                </a:r>
                <a:endParaRPr lang="fr-FR" dirty="0">
                  <a:effectLst>
                    <a:outerShdw blurRad="38100" dist="38100" dir="2700000" algn="tl">
                      <a:srgbClr val="000000">
                        <a:alpha val="43137"/>
                      </a:srgbClr>
                    </a:outerShdw>
                  </a:effectLst>
                </a:endParaRPr>
              </a:p>
            </p:txBody>
          </p:sp>
        </mc:Choice>
        <mc:Fallback xmlns="">
          <p:sp>
            <p:nvSpPr>
              <p:cNvPr id="4" name="ZoneTexte 3"/>
              <p:cNvSpPr txBox="1">
                <a:spLocks noRot="1" noChangeAspect="1" noMove="1" noResize="1" noEditPoints="1" noAdjustHandles="1" noChangeArrowheads="1" noChangeShapeType="1" noTextEdit="1"/>
              </p:cNvSpPr>
              <p:nvPr/>
            </p:nvSpPr>
            <p:spPr>
              <a:xfrm>
                <a:off x="1250592" y="737056"/>
                <a:ext cx="4768574" cy="1671291"/>
              </a:xfrm>
              <a:prstGeom prst="rect">
                <a:avLst/>
              </a:prstGeom>
              <a:blipFill>
                <a:blip r:embed="rId4"/>
                <a:stretch>
                  <a:fillRect l="-1151" t="-1095" r="-1662" b="-5474"/>
                </a:stretch>
              </a:blipFill>
            </p:spPr>
            <p:txBody>
              <a:bodyPr/>
              <a:lstStyle/>
              <a:p>
                <a:r>
                  <a:rPr lang="fr-FR">
                    <a:noFill/>
                  </a:rPr>
                  <a:t> </a:t>
                </a:r>
              </a:p>
            </p:txBody>
          </p:sp>
        </mc:Fallback>
      </mc:AlternateContent>
      <p:grpSp>
        <p:nvGrpSpPr>
          <p:cNvPr id="9" name="Groupe 8"/>
          <p:cNvGrpSpPr/>
          <p:nvPr/>
        </p:nvGrpSpPr>
        <p:grpSpPr>
          <a:xfrm>
            <a:off x="1553930" y="2953659"/>
            <a:ext cx="3738716" cy="369879"/>
            <a:chOff x="1585452" y="2315421"/>
            <a:chExt cx="3738716" cy="369879"/>
          </a:xfrm>
        </p:grpSpPr>
        <mc:AlternateContent xmlns:mc="http://schemas.openxmlformats.org/markup-compatibility/2006" xmlns:a14="http://schemas.microsoft.com/office/drawing/2010/main">
          <mc:Choice Requires="a14">
            <p:sp>
              <p:nvSpPr>
                <p:cNvPr id="5" name="ZoneTexte 4"/>
                <p:cNvSpPr txBox="1"/>
                <p:nvPr/>
              </p:nvSpPr>
              <p:spPr>
                <a:xfrm>
                  <a:off x="1585452" y="2350431"/>
                  <a:ext cx="1408472" cy="29931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𝑑</m:t>
                        </m:r>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rPr>
                              <m:t>𝑖</m:t>
                            </m:r>
                          </m:sub>
                        </m:sSub>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𝐹</m:t>
                            </m:r>
                          </m:e>
                          <m:sub>
                            <m:r>
                              <a:rPr lang="fr-FR" i="1">
                                <a:effectLst>
                                  <a:outerShdw blurRad="38100" dist="38100" dir="2700000" algn="tl">
                                    <a:srgbClr val="000000">
                                      <a:alpha val="43137"/>
                                    </a:srgbClr>
                                  </a:outerShdw>
                                </a:effectLst>
                                <a:latin typeface="Cambria Math" panose="02040503050406030204" pitchFamily="18" charset="0"/>
                              </a:rPr>
                              <m:t>𝑖</m:t>
                            </m:r>
                            <m:r>
                              <a:rPr lang="fr-FR" b="0" i="1" smtClean="0">
                                <a:effectLst>
                                  <a:outerShdw blurRad="38100" dist="38100" dir="2700000" algn="tl">
                                    <a:srgbClr val="000000">
                                      <a:alpha val="43137"/>
                                    </a:srgbClr>
                                  </a:outerShdw>
                                </a:effectLst>
                                <a:latin typeface="Cambria Math" panose="02040503050406030204" pitchFamily="18" charset="0"/>
                              </a:rPr>
                              <m:t>𝑗</m:t>
                            </m:r>
                          </m:sub>
                        </m:sSub>
                        <m:r>
                          <a:rPr lang="fr-FR" i="1">
                            <a:effectLst>
                              <a:outerShdw blurRad="38100" dist="38100" dir="2700000" algn="tl">
                                <a:srgbClr val="000000">
                                  <a:alpha val="43137"/>
                                </a:srgbClr>
                              </a:outerShdw>
                            </a:effectLst>
                            <a:latin typeface="Cambria Math" panose="02040503050406030204" pitchFamily="18" charset="0"/>
                          </a:rPr>
                          <m:t>𝑑</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𝑗</m:t>
                            </m:r>
                          </m:sub>
                        </m:sSub>
                      </m:oMath>
                    </m:oMathPara>
                  </a14:m>
                  <a:endParaRPr lang="fr-FR" dirty="0">
                    <a:effectLst>
                      <a:outerShdw blurRad="38100" dist="38100" dir="2700000" algn="tl">
                        <a:srgbClr val="000000">
                          <a:alpha val="43137"/>
                        </a:srgbClr>
                      </a:outerShdw>
                    </a:effectLst>
                  </a:endParaRPr>
                </a:p>
              </p:txBody>
            </p:sp>
          </mc:Choice>
          <mc:Fallback xmlns="">
            <p:sp>
              <p:nvSpPr>
                <p:cNvPr id="5" name="ZoneTexte 4"/>
                <p:cNvSpPr txBox="1">
                  <a:spLocks noRot="1" noChangeAspect="1" noMove="1" noResize="1" noEditPoints="1" noAdjustHandles="1" noChangeArrowheads="1" noChangeShapeType="1" noTextEdit="1"/>
                </p:cNvSpPr>
                <p:nvPr/>
              </p:nvSpPr>
              <p:spPr>
                <a:xfrm>
                  <a:off x="1585452" y="2350431"/>
                  <a:ext cx="1408472" cy="299313"/>
                </a:xfrm>
                <a:prstGeom prst="rect">
                  <a:avLst/>
                </a:prstGeom>
                <a:blipFill>
                  <a:blip r:embed="rId5"/>
                  <a:stretch>
                    <a:fillRect l="-866" r="-866" b="-34694"/>
                  </a:stretch>
                </a:blipFill>
              </p:spPr>
              <p:txBody>
                <a:bodyPr/>
                <a:lstStyle/>
                <a:p>
                  <a:r>
                    <a:rPr lang="fr-FR">
                      <a:noFill/>
                    </a:rPr>
                    <a:t> </a:t>
                  </a:r>
                </a:p>
              </p:txBody>
            </p:sp>
          </mc:Fallback>
        </mc:AlternateContent>
        <p:sp>
          <p:nvSpPr>
            <p:cNvPr id="7" name="ZoneTexte 6"/>
            <p:cNvSpPr txBox="1"/>
            <p:nvPr/>
          </p:nvSpPr>
          <p:spPr>
            <a:xfrm>
              <a:off x="3206866" y="2315421"/>
              <a:ext cx="387508" cy="369332"/>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et</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8" name="ZoneTexte 7"/>
                <p:cNvSpPr txBox="1"/>
                <p:nvPr/>
              </p:nvSpPr>
              <p:spPr>
                <a:xfrm>
                  <a:off x="3807316" y="2350978"/>
                  <a:ext cx="1516852" cy="3343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b="0" i="1" smtClean="0">
                            <a:effectLst>
                              <a:outerShdw blurRad="38100" dist="38100" dir="2700000" algn="tl">
                                <a:srgbClr val="000000">
                                  <a:alpha val="43137"/>
                                </a:srgbClr>
                              </a:outerShdw>
                            </a:effectLst>
                            <a:latin typeface="Cambria Math" panose="02040503050406030204" pitchFamily="18" charset="0"/>
                          </a:rPr>
                          <m:t>𝑑</m:t>
                        </m:r>
                        <m:sSub>
                          <m:sSubPr>
                            <m:ctrlPr>
                              <a:rPr lang="fr-FR" b="0" i="1" smtClean="0">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𝑋</m:t>
                            </m:r>
                          </m:e>
                          <m:sub>
                            <m:r>
                              <a:rPr lang="fr-FR" b="0" i="1" smtClean="0">
                                <a:effectLst>
                                  <a:outerShdw blurRad="38100" dist="38100" dir="2700000" algn="tl">
                                    <a:srgbClr val="000000">
                                      <a:alpha val="43137"/>
                                    </a:srgbClr>
                                  </a:outerShdw>
                                </a:effectLst>
                                <a:latin typeface="Cambria Math" panose="02040503050406030204" pitchFamily="18" charset="0"/>
                              </a:rPr>
                              <m:t>𝑖</m:t>
                            </m:r>
                          </m:sub>
                        </m:sSub>
                        <m:r>
                          <a:rPr lang="fr-FR" b="0" i="1" smtClean="0">
                            <a:effectLst>
                              <a:outerShdw blurRad="38100" dist="38100" dir="2700000" algn="tl">
                                <a:srgbClr val="000000">
                                  <a:alpha val="43137"/>
                                </a:srgbClr>
                              </a:outerShdw>
                            </a:effectLst>
                            <a:latin typeface="Cambria Math" panose="02040503050406030204" pitchFamily="18" charset="0"/>
                          </a:rPr>
                          <m:t>=</m:t>
                        </m:r>
                        <m:sSup>
                          <m:sSupPr>
                            <m:ctrlPr>
                              <a:rPr lang="fr-FR" i="1">
                                <a:effectLst>
                                  <a:outerShdw blurRad="38100" dist="38100" dir="2700000" algn="tl">
                                    <a:srgbClr val="000000">
                                      <a:alpha val="43137"/>
                                    </a:srgbClr>
                                  </a:outerShdw>
                                </a:effectLst>
                                <a:latin typeface="Cambria Math" panose="02040503050406030204" pitchFamily="18" charset="0"/>
                              </a:rPr>
                            </m:ctrlPr>
                          </m:sSupP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𝐹</m:t>
                                </m:r>
                              </m:e>
                              <m:sub>
                                <m:r>
                                  <a:rPr lang="fr-FR" i="1">
                                    <a:effectLst>
                                      <a:outerShdw blurRad="38100" dist="38100" dir="2700000" algn="tl">
                                        <a:srgbClr val="000000">
                                          <a:alpha val="43137"/>
                                        </a:srgbClr>
                                      </a:outerShdw>
                                    </a:effectLst>
                                    <a:latin typeface="Cambria Math" panose="02040503050406030204" pitchFamily="18" charset="0"/>
                                  </a:rPr>
                                  <m:t>𝑖𝑗</m:t>
                                </m:r>
                              </m:sub>
                            </m:sSub>
                          </m:e>
                          <m:sup>
                            <m:r>
                              <a:rPr lang="fr-FR" i="1" smtClean="0">
                                <a:effectLst>
                                  <a:outerShdw blurRad="38100" dist="38100" dir="2700000" algn="tl">
                                    <a:srgbClr val="000000">
                                      <a:alpha val="43137"/>
                                    </a:srgbClr>
                                  </a:outerShdw>
                                </a:effectLst>
                                <a:latin typeface="Cambria Math" panose="02040503050406030204" pitchFamily="18" charset="0"/>
                              </a:rPr>
                              <m:t>−</m:t>
                            </m:r>
                            <m:r>
                              <a:rPr lang="fr-FR" i="1" smtClean="0">
                                <a:effectLst>
                                  <a:outerShdw blurRad="38100" dist="38100" dir="2700000" algn="tl">
                                    <a:srgbClr val="000000">
                                      <a:alpha val="43137"/>
                                    </a:srgbClr>
                                  </a:outerShdw>
                                </a:effectLst>
                                <a:latin typeface="Cambria Math" panose="02040503050406030204" pitchFamily="18" charset="0"/>
                              </a:rPr>
                              <m:t>1</m:t>
                            </m:r>
                          </m:sup>
                        </m:sSup>
                        <m:r>
                          <a:rPr lang="fr-FR" i="1">
                            <a:effectLst>
                              <a:outerShdw blurRad="38100" dist="38100" dir="2700000" algn="tl">
                                <a:srgbClr val="000000">
                                  <a:alpha val="43137"/>
                                </a:srgbClr>
                              </a:outerShdw>
                            </a:effectLst>
                            <a:latin typeface="Cambria Math" panose="02040503050406030204" pitchFamily="18" charset="0"/>
                          </a:rPr>
                          <m:t>𝑑</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b="0" i="1" smtClean="0">
                                <a:effectLst>
                                  <a:outerShdw blurRad="38100" dist="38100" dir="2700000" algn="tl">
                                    <a:srgbClr val="000000">
                                      <a:alpha val="43137"/>
                                    </a:srgbClr>
                                  </a:outerShdw>
                                </a:effectLst>
                                <a:latin typeface="Cambria Math" panose="02040503050406030204" pitchFamily="18" charset="0"/>
                              </a:rPr>
                              <m:t>𝑥</m:t>
                            </m:r>
                          </m:e>
                          <m:sub>
                            <m:r>
                              <a:rPr lang="fr-FR" b="0" i="1" smtClean="0">
                                <a:effectLst>
                                  <a:outerShdw blurRad="38100" dist="38100" dir="2700000" algn="tl">
                                    <a:srgbClr val="000000">
                                      <a:alpha val="43137"/>
                                    </a:srgbClr>
                                  </a:outerShdw>
                                </a:effectLst>
                                <a:latin typeface="Cambria Math" panose="02040503050406030204" pitchFamily="18" charset="0"/>
                              </a:rPr>
                              <m:t>𝑗</m:t>
                            </m:r>
                          </m:sub>
                        </m:sSub>
                      </m:oMath>
                    </m:oMathPara>
                  </a14:m>
                  <a:endParaRPr lang="fr-FR" dirty="0">
                    <a:effectLst>
                      <a:outerShdw blurRad="38100" dist="38100" dir="2700000" algn="tl">
                        <a:srgbClr val="000000">
                          <a:alpha val="43137"/>
                        </a:srgbClr>
                      </a:outerShdw>
                    </a:effectLst>
                  </a:endParaRPr>
                </a:p>
              </p:txBody>
            </p:sp>
          </mc:Choice>
          <mc:Fallback xmlns="">
            <p:sp>
              <p:nvSpPr>
                <p:cNvPr id="8" name="ZoneTexte 7"/>
                <p:cNvSpPr txBox="1">
                  <a:spLocks noRot="1" noChangeAspect="1" noMove="1" noResize="1" noEditPoints="1" noAdjustHandles="1" noChangeArrowheads="1" noChangeShapeType="1" noTextEdit="1"/>
                </p:cNvSpPr>
                <p:nvPr/>
              </p:nvSpPr>
              <p:spPr>
                <a:xfrm>
                  <a:off x="3807316" y="2350978"/>
                  <a:ext cx="1516852" cy="334322"/>
                </a:xfrm>
                <a:prstGeom prst="rect">
                  <a:avLst/>
                </a:prstGeom>
                <a:blipFill>
                  <a:blip r:embed="rId6"/>
                  <a:stretch>
                    <a:fillRect l="-4418" t="-3636" r="-5221" b="-27273"/>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11" name="ZoneTexte 10"/>
              <p:cNvSpPr txBox="1"/>
              <p:nvPr/>
            </p:nvSpPr>
            <p:spPr>
              <a:xfrm>
                <a:off x="1250592" y="3888721"/>
                <a:ext cx="9153372" cy="369332"/>
              </a:xfrm>
              <a:prstGeom prst="rect">
                <a:avLst/>
              </a:prstGeom>
              <a:noFill/>
            </p:spPr>
            <p:txBody>
              <a:bodyPr wrap="square" rtlCol="0">
                <a:spAutoFit/>
              </a:bodyPr>
              <a:lstStyle/>
              <a:p>
                <a:r>
                  <a:rPr lang="fr-FR" dirty="0" smtClean="0">
                    <a:effectLst>
                      <a:outerShdw blurRad="38100" dist="38100" dir="2700000" algn="tl">
                        <a:srgbClr val="000000">
                          <a:alpha val="43137"/>
                        </a:srgbClr>
                      </a:outerShdw>
                    </a:effectLst>
                  </a:rPr>
                  <a:t>Les longueurs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rPr>
                      <m:t>𝑑𝑆</m:t>
                    </m:r>
                  </m:oMath>
                </a14:m>
                <a:r>
                  <a:rPr lang="fr-FR" dirty="0">
                    <a:effectLst>
                      <a:outerShdw blurRad="38100" dist="38100" dir="2700000" algn="tl">
                        <a:srgbClr val="000000">
                          <a:alpha val="43137"/>
                        </a:srgbClr>
                      </a:outerShdw>
                    </a:effectLst>
                  </a:rPr>
                  <a:t> et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rPr>
                      <m:t>𝑑𝑠</m:t>
                    </m:r>
                  </m:oMath>
                </a14:m>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de vecteurs position relatif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rPr>
                      <m:t>𝑑𝑋</m:t>
                    </m:r>
                  </m:oMath>
                </a14:m>
                <a:r>
                  <a:rPr lang="fr-FR" dirty="0">
                    <a:effectLst>
                      <a:outerShdw blurRad="38100" dist="38100" dir="2700000" algn="tl">
                        <a:srgbClr val="000000">
                          <a:alpha val="43137"/>
                        </a:srgbClr>
                      </a:outerShdw>
                    </a:effectLst>
                  </a:rPr>
                  <a:t> et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rPr>
                      <m:t>𝑑𝑥</m:t>
                    </m:r>
                  </m:oMath>
                </a14:m>
                <a:r>
                  <a:rPr lang="fr-FR" dirty="0">
                    <a:effectLst>
                      <a:outerShdw blurRad="38100" dist="38100" dir="2700000" algn="tl">
                        <a:srgbClr val="000000">
                          <a:alpha val="43137"/>
                        </a:srgbClr>
                      </a:outerShdw>
                    </a:effectLst>
                  </a:rPr>
                  <a:t> </a:t>
                </a:r>
                <a:r>
                  <a:rPr lang="fr-FR" dirty="0" smtClean="0">
                    <a:effectLst>
                      <a:outerShdw blurRad="38100" dist="38100" dir="2700000" algn="tl">
                        <a:srgbClr val="000000">
                          <a:alpha val="43137"/>
                        </a:srgbClr>
                      </a:outerShdw>
                    </a:effectLst>
                  </a:rPr>
                  <a:t>respectivement sont donnés par: </a:t>
                </a:r>
                <a:endParaRPr lang="fr-FR" dirty="0">
                  <a:effectLst>
                    <a:outerShdw blurRad="38100" dist="38100" dir="2700000" algn="tl">
                      <a:srgbClr val="000000">
                        <a:alpha val="43137"/>
                      </a:srgbClr>
                    </a:outerShdw>
                  </a:effectLst>
                </a:endParaRPr>
              </a:p>
            </p:txBody>
          </p:sp>
        </mc:Choice>
        <mc:Fallback xmlns="">
          <p:sp>
            <p:nvSpPr>
              <p:cNvPr id="11" name="ZoneTexte 10"/>
              <p:cNvSpPr txBox="1">
                <a:spLocks noRot="1" noChangeAspect="1" noMove="1" noResize="1" noEditPoints="1" noAdjustHandles="1" noChangeArrowheads="1" noChangeShapeType="1" noTextEdit="1"/>
              </p:cNvSpPr>
              <p:nvPr/>
            </p:nvSpPr>
            <p:spPr>
              <a:xfrm>
                <a:off x="1250592" y="3888721"/>
                <a:ext cx="9153372" cy="369332"/>
              </a:xfrm>
              <a:prstGeom prst="rect">
                <a:avLst/>
              </a:prstGeom>
              <a:blipFill>
                <a:blip r:embed="rId7"/>
                <a:stretch>
                  <a:fillRect l="-599" t="-10000" b="-3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ZoneTexte 11"/>
              <p:cNvSpPr txBox="1"/>
              <p:nvPr/>
            </p:nvSpPr>
            <p:spPr>
              <a:xfrm>
                <a:off x="1553930" y="5186462"/>
                <a:ext cx="8155859" cy="411651"/>
              </a:xfrm>
              <a:prstGeom prst="rect">
                <a:avLst/>
              </a:prstGeom>
              <a:noFill/>
            </p:spPr>
            <p:txBody>
              <a:bodyPr wrap="square" rtlCol="0">
                <a:spAutoFit/>
              </a:bodyPr>
              <a:lstStyle/>
              <a:p>
                <a14:m>
                  <m:oMath xmlns:m="http://schemas.openxmlformats.org/officeDocument/2006/math">
                    <m:sSup>
                      <m:sSupPr>
                        <m:ctrlPr>
                          <a:rPr lang="fr-FR" i="1" smtClean="0">
                            <a:effectLst>
                              <a:outerShdw blurRad="38100" dist="38100" dir="2700000" algn="tl">
                                <a:srgbClr val="000000">
                                  <a:alpha val="43137"/>
                                </a:srgbClr>
                              </a:outerShdw>
                            </a:effectLst>
                            <a:latin typeface="Cambria Math" panose="02040503050406030204" pitchFamily="18" charset="0"/>
                          </a:rPr>
                        </m:ctrlPr>
                      </m:sSupPr>
                      <m:e>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𝑑𝑠</m:t>
                            </m:r>
                          </m:e>
                        </m:d>
                      </m:e>
                      <m:sup>
                        <m:r>
                          <a:rPr lang="fr-FR" b="0" i="1" smtClean="0">
                            <a:effectLst>
                              <a:outerShdw blurRad="38100" dist="38100" dir="2700000" algn="tl">
                                <a:srgbClr val="000000">
                                  <a:alpha val="43137"/>
                                </a:srgbClr>
                              </a:outerShdw>
                            </a:effectLst>
                            <a:latin typeface="Cambria Math" panose="02040503050406030204" pitchFamily="18" charset="0"/>
                          </a:rPr>
                          <m:t>2</m:t>
                        </m:r>
                      </m:sup>
                    </m:sSup>
                    <m:r>
                      <a:rPr lang="fr-FR" i="1">
                        <a:effectLst>
                          <a:outerShdw blurRad="38100" dist="38100" dir="2700000" algn="tl">
                            <a:srgbClr val="000000">
                              <a:alpha val="43137"/>
                            </a:srgbClr>
                          </a:outerShdw>
                        </a:effectLst>
                        <a:latin typeface="Cambria Math" panose="02040503050406030204" pitchFamily="18" charset="0"/>
                      </a:rPr>
                      <m:t>=</m:t>
                    </m:r>
                    <m:sSup>
                      <m:sSupPr>
                        <m:ctrlPr>
                          <a:rPr lang="fr-FR" i="1" dirty="0">
                            <a:effectLst>
                              <a:outerShdw blurRad="38100" dist="38100" dir="2700000" algn="tl">
                                <a:srgbClr val="000000">
                                  <a:alpha val="43137"/>
                                </a:srgbClr>
                              </a:outerShdw>
                            </a:effectLst>
                            <a:latin typeface="Cambria Math" panose="02040503050406030204" pitchFamily="18" charset="0"/>
                          </a:rPr>
                        </m:ctrlPr>
                      </m:sSupPr>
                      <m:e>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𝑑𝑥</m:t>
                            </m:r>
                          </m:e>
                          <m:sub>
                            <m:r>
                              <a:rPr lang="fr-FR" i="1" dirty="0">
                                <a:effectLst>
                                  <a:outerShdw blurRad="38100" dist="38100" dir="2700000" algn="tl">
                                    <a:srgbClr val="000000">
                                      <a:alpha val="43137"/>
                                    </a:srgbClr>
                                  </a:outerShdw>
                                </a:effectLst>
                                <a:latin typeface="Cambria Math" panose="02040503050406030204" pitchFamily="18" charset="0"/>
                              </a:rPr>
                              <m:t>𝑘</m:t>
                            </m:r>
                          </m:sub>
                        </m:sSub>
                      </m:e>
                      <m:sup>
                        <m:r>
                          <a:rPr lang="fr-FR" i="1" dirty="0">
                            <a:effectLst>
                              <a:outerShdw blurRad="38100" dist="38100" dir="2700000" algn="tl">
                                <a:srgbClr val="000000">
                                  <a:alpha val="43137"/>
                                </a:srgbClr>
                              </a:outerShdw>
                            </a:effectLst>
                            <a:latin typeface="Cambria Math" panose="02040503050406030204" pitchFamily="18" charset="0"/>
                          </a:rPr>
                          <m:t>𝑇</m:t>
                        </m:r>
                      </m:sup>
                    </m:sSup>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𝑑𝑥</m:t>
                        </m:r>
                      </m:e>
                      <m:sub>
                        <m:r>
                          <a:rPr lang="fr-FR" i="1" dirty="0">
                            <a:effectLst>
                              <a:outerShdw blurRad="38100" dist="38100" dir="2700000" algn="tl">
                                <a:srgbClr val="000000">
                                  <a:alpha val="43137"/>
                                </a:srgbClr>
                              </a:outerShdw>
                            </a:effectLst>
                            <a:latin typeface="Cambria Math" panose="02040503050406030204" pitchFamily="18" charset="0"/>
                          </a:rPr>
                          <m:t>𝑘</m:t>
                        </m:r>
                      </m:sub>
                    </m:sSub>
                    <m:r>
                      <a:rPr lang="fr-FR" i="1">
                        <a:effectLst>
                          <a:outerShdw blurRad="38100" dist="38100" dir="2700000" algn="tl">
                            <a:srgbClr val="000000">
                              <a:alpha val="43137"/>
                            </a:srgbClr>
                          </a:outerShdw>
                        </a:effectLst>
                        <a:latin typeface="Cambria Math" panose="02040503050406030204" pitchFamily="18" charset="0"/>
                      </a:rPr>
                      <m:t>=</m:t>
                    </m:r>
                  </m:oMath>
                </a14:m>
                <a:r>
                  <a:rPr lang="fr-FR" i="1" dirty="0">
                    <a:effectLst>
                      <a:outerShdw blurRad="38100" dist="38100" dir="2700000" algn="tl">
                        <a:srgbClr val="000000">
                          <a:alpha val="43137"/>
                        </a:srgbClr>
                      </a:outerShdw>
                    </a:effectLst>
                    <a:latin typeface="Cambria Math" panose="02040503050406030204" pitchFamily="18" charset="0"/>
                  </a:rPr>
                  <a:t> </a:t>
                </a:r>
                <a14:m>
                  <m:oMath xmlns:m="http://schemas.openxmlformats.org/officeDocument/2006/math">
                    <m:sSup>
                      <m:sSupPr>
                        <m:ctrlPr>
                          <a:rPr lang="fr-FR" i="1" smtClean="0">
                            <a:effectLst>
                              <a:outerShdw blurRad="38100" dist="38100" dir="2700000" algn="tl">
                                <a:srgbClr val="000000">
                                  <a:alpha val="43137"/>
                                </a:srgbClr>
                              </a:outerShdw>
                            </a:effectLst>
                            <a:latin typeface="Cambria Math" panose="02040503050406030204" pitchFamily="18" charset="0"/>
                          </a:rPr>
                        </m:ctrlPr>
                      </m:sSupPr>
                      <m:e>
                        <m:d>
                          <m:dPr>
                            <m:ctrlPr>
                              <a:rPr lang="fr-FR" i="1" smtClean="0">
                                <a:effectLst>
                                  <a:outerShdw blurRad="38100" dist="38100" dir="2700000" algn="tl">
                                    <a:srgbClr val="000000">
                                      <a:alpha val="43137"/>
                                    </a:srgbClr>
                                  </a:outerShdw>
                                </a:effectLst>
                                <a:latin typeface="Cambria Math" panose="02040503050406030204" pitchFamily="18" charset="0"/>
                              </a:rPr>
                            </m:ctrlPr>
                          </m:dP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𝐹</m:t>
                                </m:r>
                              </m:e>
                              <m:sub>
                                <m:r>
                                  <a:rPr lang="fr-FR" i="1">
                                    <a:effectLst>
                                      <a:outerShdw blurRad="38100" dist="38100" dir="2700000" algn="tl">
                                        <a:srgbClr val="000000">
                                          <a:alpha val="43137"/>
                                        </a:srgbClr>
                                      </a:outerShdw>
                                    </a:effectLst>
                                    <a:latin typeface="Cambria Math" panose="02040503050406030204" pitchFamily="18" charset="0"/>
                                  </a:rPr>
                                  <m:t>𝑘𝑖</m:t>
                                </m:r>
                              </m:sub>
                            </m:sSub>
                            <m:r>
                              <a:rPr lang="fr-FR" i="1">
                                <a:effectLst>
                                  <a:outerShdw blurRad="38100" dist="38100" dir="2700000" algn="tl">
                                    <a:srgbClr val="000000">
                                      <a:alpha val="43137"/>
                                    </a:srgbClr>
                                  </a:outerShdw>
                                </a:effectLst>
                                <a:latin typeface="Cambria Math" panose="02040503050406030204" pitchFamily="18" charset="0"/>
                              </a:rPr>
                              <m:t>𝑑</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𝑖</m:t>
                                </m:r>
                              </m:sub>
                            </m:sSub>
                          </m:e>
                        </m:d>
                      </m:e>
                      <m:sup>
                        <m:r>
                          <a:rPr lang="fr-FR" b="0" i="1" smtClean="0">
                            <a:effectLst>
                              <a:outerShdw blurRad="38100" dist="38100" dir="2700000" algn="tl">
                                <a:srgbClr val="000000">
                                  <a:alpha val="43137"/>
                                </a:srgbClr>
                              </a:outerShdw>
                            </a:effectLst>
                            <a:latin typeface="Cambria Math" panose="02040503050406030204" pitchFamily="18" charset="0"/>
                          </a:rPr>
                          <m:t>𝑇</m:t>
                        </m:r>
                      </m:sup>
                    </m:sSup>
                    <m:d>
                      <m:dPr>
                        <m:ctrlPr>
                          <a:rPr lang="fr-FR" i="1" smtClean="0">
                            <a:effectLst>
                              <a:outerShdw blurRad="38100" dist="38100" dir="2700000" algn="tl">
                                <a:srgbClr val="000000">
                                  <a:alpha val="43137"/>
                                </a:srgbClr>
                              </a:outerShdw>
                            </a:effectLst>
                            <a:latin typeface="Cambria Math" panose="02040503050406030204" pitchFamily="18" charset="0"/>
                          </a:rPr>
                        </m:ctrlPr>
                      </m:dPr>
                      <m:e>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rPr>
                              <m:t>𝐹</m:t>
                            </m:r>
                          </m:e>
                          <m:sub>
                            <m:r>
                              <a:rPr lang="fr-FR" i="1">
                                <a:effectLst>
                                  <a:outerShdw blurRad="38100" dist="38100" dir="2700000" algn="tl">
                                    <a:srgbClr val="000000">
                                      <a:alpha val="43137"/>
                                    </a:srgbClr>
                                  </a:outerShdw>
                                </a:effectLst>
                                <a:latin typeface="Cambria Math" panose="02040503050406030204" pitchFamily="18" charset="0"/>
                              </a:rPr>
                              <m:t>𝑘𝑗</m:t>
                            </m:r>
                          </m:sub>
                        </m:sSub>
                        <m:r>
                          <a:rPr lang="fr-FR" i="1">
                            <a:effectLst>
                              <a:outerShdw blurRad="38100" dist="38100" dir="2700000" algn="tl">
                                <a:srgbClr val="000000">
                                  <a:alpha val="43137"/>
                                </a:srgbClr>
                              </a:outerShdw>
                            </a:effectLst>
                            <a:latin typeface="Cambria Math" panose="02040503050406030204" pitchFamily="18" charset="0"/>
                          </a:rPr>
                          <m:t>𝑑</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𝑗</m:t>
                            </m:r>
                          </m:sub>
                        </m:sSub>
                      </m:e>
                    </m:d>
                    <m:r>
                      <a:rPr lang="fr-FR" b="0" i="1" smtClean="0">
                        <a:effectLst>
                          <a:outerShdw blurRad="38100" dist="38100" dir="2700000" algn="tl">
                            <a:srgbClr val="000000">
                              <a:alpha val="43137"/>
                            </a:srgbClr>
                          </a:outerShdw>
                        </a:effectLst>
                        <a:latin typeface="Cambria Math" panose="02040503050406030204" pitchFamily="18" charset="0"/>
                      </a:rPr>
                      <m:t>=</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𝑑</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𝑖</m:t>
                            </m:r>
                          </m:sub>
                        </m:sSub>
                        <m:r>
                          <a:rPr lang="fr-FR" i="1">
                            <a:effectLst>
                              <a:outerShdw blurRad="38100" dist="38100" dir="2700000" algn="tl">
                                <a:srgbClr val="000000">
                                  <a:alpha val="43137"/>
                                </a:srgbClr>
                              </a:outerShdw>
                            </a:effectLst>
                            <a:latin typeface="Cambria Math" panose="02040503050406030204" pitchFamily="18" charset="0"/>
                          </a:rPr>
                          <m:t>𝐹</m:t>
                        </m:r>
                      </m:e>
                      <m:sub>
                        <m:r>
                          <a:rPr lang="fr-FR" i="1">
                            <a:effectLst>
                              <a:outerShdw blurRad="38100" dist="38100" dir="2700000" algn="tl">
                                <a:srgbClr val="000000">
                                  <a:alpha val="43137"/>
                                </a:srgbClr>
                              </a:outerShdw>
                            </a:effectLst>
                            <a:latin typeface="Cambria Math" panose="02040503050406030204" pitchFamily="18" charset="0"/>
                          </a:rPr>
                          <m:t>𝑖</m:t>
                        </m:r>
                        <m:r>
                          <a:rPr lang="fr-FR" b="0" i="1" smtClean="0">
                            <a:effectLst>
                              <a:outerShdw blurRad="38100" dist="38100" dir="2700000" algn="tl">
                                <a:srgbClr val="000000">
                                  <a:alpha val="43137"/>
                                </a:srgbClr>
                              </a:outerShdw>
                            </a:effectLst>
                            <a:latin typeface="Cambria Math" panose="02040503050406030204" pitchFamily="18" charset="0"/>
                          </a:rPr>
                          <m:t>𝑘</m:t>
                        </m:r>
                      </m:sub>
                    </m:sSub>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𝐹</m:t>
                        </m:r>
                      </m:e>
                      <m:sub>
                        <m:r>
                          <a:rPr lang="fr-FR" i="1">
                            <a:effectLst>
                              <a:outerShdw blurRad="38100" dist="38100" dir="2700000" algn="tl">
                                <a:srgbClr val="000000">
                                  <a:alpha val="43137"/>
                                </a:srgbClr>
                              </a:outerShdw>
                            </a:effectLst>
                            <a:latin typeface="Cambria Math" panose="02040503050406030204" pitchFamily="18" charset="0"/>
                          </a:rPr>
                          <m:t>𝑘𝑗</m:t>
                        </m:r>
                      </m:sub>
                    </m:sSub>
                    <m:r>
                      <a:rPr lang="fr-FR" i="1">
                        <a:effectLst>
                          <a:outerShdw blurRad="38100" dist="38100" dir="2700000" algn="tl">
                            <a:srgbClr val="000000">
                              <a:alpha val="43137"/>
                            </a:srgbClr>
                          </a:outerShdw>
                        </a:effectLst>
                        <a:latin typeface="Cambria Math" panose="02040503050406030204" pitchFamily="18" charset="0"/>
                      </a:rPr>
                      <m:t>𝑑</m:t>
                    </m:r>
                    <m:sSub>
                      <m:sSubPr>
                        <m:ctrlPr>
                          <a:rPr lang="fr-FR" i="1">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𝑋</m:t>
                        </m:r>
                      </m:e>
                      <m:sub>
                        <m:r>
                          <a:rPr lang="fr-FR" i="1">
                            <a:effectLst>
                              <a:outerShdw blurRad="38100" dist="38100" dir="2700000" algn="tl">
                                <a:srgbClr val="000000">
                                  <a:alpha val="43137"/>
                                </a:srgbClr>
                              </a:outerShdw>
                            </a:effectLst>
                            <a:latin typeface="Cambria Math" panose="02040503050406030204" pitchFamily="18" charset="0"/>
                          </a:rPr>
                          <m:t>𝑗</m:t>
                        </m:r>
                      </m:sub>
                    </m:sSub>
                  </m:oMath>
                </a14:m>
                <a:r>
                  <a:rPr lang="fr-FR" dirty="0" smtClean="0"/>
                  <a:t> </a:t>
                </a:r>
                <a:r>
                  <a:rPr lang="fr-FR" i="1" dirty="0">
                    <a:effectLst>
                      <a:outerShdw blurRad="38100" dist="38100" dir="2700000" algn="tl">
                        <a:srgbClr val="000000">
                          <a:alpha val="43137"/>
                        </a:srgbClr>
                      </a:outerShdw>
                    </a:effectLst>
                    <a:latin typeface="Cambria Math" panose="02040503050406030204" pitchFamily="18" charset="0"/>
                  </a:rPr>
                  <a:t>= dX  </a:t>
                </a:r>
                <a14:m>
                  <m:oMath xmlns:m="http://schemas.openxmlformats.org/officeDocument/2006/math">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i="1">
                            <a:effectLst>
                              <a:outerShdw blurRad="38100" dist="38100" dir="2700000" algn="tl">
                                <a:srgbClr val="000000">
                                  <a:alpha val="43137"/>
                                </a:srgbClr>
                              </a:outerShdw>
                            </a:effectLst>
                            <a:latin typeface="Cambria Math" panose="02040503050406030204" pitchFamily="18" charset="0"/>
                          </a:rPr>
                          <m:t>𝐹</m:t>
                        </m:r>
                      </m:e>
                      <m:sup>
                        <m:r>
                          <a:rPr lang="fr-FR" i="1">
                            <a:effectLst>
                              <a:outerShdw blurRad="38100" dist="38100" dir="2700000" algn="tl">
                                <a:srgbClr val="000000">
                                  <a:alpha val="43137"/>
                                </a:srgbClr>
                              </a:outerShdw>
                            </a:effectLst>
                            <a:latin typeface="Cambria Math" panose="02040503050406030204" pitchFamily="18" charset="0"/>
                          </a:rPr>
                          <m:t>𝑇</m:t>
                        </m:r>
                      </m:sup>
                    </m:sSup>
                    <m:r>
                      <a:rPr lang="fr-FR" i="1">
                        <a:effectLst>
                          <a:outerShdw blurRad="38100" dist="38100" dir="2700000" algn="tl">
                            <a:srgbClr val="000000">
                              <a:alpha val="43137"/>
                            </a:srgbClr>
                          </a:outerShdw>
                        </a:effectLst>
                        <a:latin typeface="Cambria Math" panose="02040503050406030204" pitchFamily="18" charset="0"/>
                      </a:rPr>
                      <m:t>𝐹</m:t>
                    </m:r>
                    <m:r>
                      <a:rPr lang="fr-FR" i="1">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rPr>
                      <m:t>𝑑𝑋</m:t>
                    </m:r>
                  </m:oMath>
                </a14:m>
                <a:endParaRPr lang="fr-FR" i="1" dirty="0">
                  <a:effectLst>
                    <a:outerShdw blurRad="38100" dist="38100" dir="2700000" algn="tl">
                      <a:srgbClr val="000000">
                        <a:alpha val="43137"/>
                      </a:srgbClr>
                    </a:outerShdw>
                  </a:effectLst>
                  <a:latin typeface="Cambria Math" panose="02040503050406030204" pitchFamily="18" charset="0"/>
                </a:endParaRPr>
              </a:p>
            </p:txBody>
          </p:sp>
        </mc:Choice>
        <mc:Fallback xmlns="">
          <p:sp>
            <p:nvSpPr>
              <p:cNvPr id="12" name="ZoneTexte 11"/>
              <p:cNvSpPr txBox="1">
                <a:spLocks noRot="1" noChangeAspect="1" noMove="1" noResize="1" noEditPoints="1" noAdjustHandles="1" noChangeArrowheads="1" noChangeShapeType="1" noTextEdit="1"/>
              </p:cNvSpPr>
              <p:nvPr/>
            </p:nvSpPr>
            <p:spPr>
              <a:xfrm>
                <a:off x="1553930" y="5186462"/>
                <a:ext cx="8155859" cy="411651"/>
              </a:xfrm>
              <a:prstGeom prst="rect">
                <a:avLst/>
              </a:prstGeom>
              <a:blipFill>
                <a:blip r:embed="rId8"/>
                <a:stretch>
                  <a:fillRect t="-5970" b="-2238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ZoneTexte 12"/>
              <p:cNvSpPr txBox="1"/>
              <p:nvPr/>
            </p:nvSpPr>
            <p:spPr>
              <a:xfrm>
                <a:off x="1553930" y="4468787"/>
                <a:ext cx="3319504" cy="39344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fr-FR" i="1" smtClean="0">
                              <a:effectLst>
                                <a:outerShdw blurRad="38100" dist="38100" dir="2700000" algn="tl">
                                  <a:srgbClr val="000000">
                                    <a:alpha val="43137"/>
                                  </a:srgbClr>
                                </a:outerShdw>
                              </a:effectLst>
                              <a:latin typeface="Cambria Math" panose="02040503050406030204" pitchFamily="18" charset="0"/>
                            </a:rPr>
                          </m:ctrlPr>
                        </m:sSupPr>
                        <m:e>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m:t>
                              </m:r>
                              <m:r>
                                <a:rPr lang="fr-FR" b="0" i="1" dirty="0" smtClean="0">
                                  <a:effectLst>
                                    <a:outerShdw blurRad="38100" dist="38100" dir="2700000" algn="tl">
                                      <a:srgbClr val="000000">
                                        <a:alpha val="43137"/>
                                      </a:srgbClr>
                                    </a:outerShdw>
                                  </a:effectLst>
                                  <a:latin typeface="Cambria Math" panose="02040503050406030204" pitchFamily="18" charset="0"/>
                                </a:rPr>
                                <m:t>𝑆</m:t>
                              </m:r>
                            </m:e>
                          </m:d>
                        </m:e>
                        <m:sup>
                          <m:r>
                            <a:rPr lang="fr-FR" b="0" i="1" smtClean="0">
                              <a:effectLst>
                                <a:outerShdw blurRad="38100" dist="38100" dir="2700000" algn="tl">
                                  <a:srgbClr val="000000">
                                    <a:alpha val="43137"/>
                                  </a:srgbClr>
                                </a:outerShdw>
                              </a:effectLst>
                              <a:latin typeface="Cambria Math" panose="02040503050406030204" pitchFamily="18" charset="0"/>
                            </a:rPr>
                            <m:t>2</m:t>
                          </m:r>
                        </m:sup>
                      </m:sSup>
                      <m:r>
                        <a:rPr lang="fr-FR" i="1">
                          <a:effectLst>
                            <a:outerShdw blurRad="38100" dist="38100" dir="2700000" algn="tl">
                              <a:srgbClr val="000000">
                                <a:alpha val="43137"/>
                              </a:srgbClr>
                            </a:outerShdw>
                          </a:effectLst>
                          <a:latin typeface="Cambria Math" panose="02040503050406030204" pitchFamily="18" charset="0"/>
                        </a:rPr>
                        <m:t>=</m:t>
                      </m:r>
                      <m:sSup>
                        <m:sSupPr>
                          <m:ctrlPr>
                            <a:rPr lang="fr-FR" i="1" dirty="0">
                              <a:effectLst>
                                <a:outerShdw blurRad="38100" dist="38100" dir="2700000" algn="tl">
                                  <a:srgbClr val="000000">
                                    <a:alpha val="43137"/>
                                  </a:srgbClr>
                                </a:outerShdw>
                              </a:effectLst>
                              <a:latin typeface="Cambria Math" panose="02040503050406030204" pitchFamily="18" charset="0"/>
                            </a:rPr>
                          </m:ctrlPr>
                        </m:sSupPr>
                        <m:e>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𝑑</m:t>
                              </m:r>
                              <m:r>
                                <a:rPr lang="fr-FR" b="0" i="1" smtClean="0">
                                  <a:effectLst>
                                    <a:outerShdw blurRad="38100" dist="38100" dir="2700000" algn="tl">
                                      <a:srgbClr val="000000">
                                        <a:alpha val="43137"/>
                                      </a:srgbClr>
                                    </a:outerShdw>
                                  </a:effectLst>
                                  <a:latin typeface="Cambria Math" panose="02040503050406030204" pitchFamily="18" charset="0"/>
                                </a:rPr>
                                <m:t>𝑋</m:t>
                              </m:r>
                            </m:e>
                            <m:sub>
                              <m:r>
                                <a:rPr lang="fr-FR" i="1" dirty="0">
                                  <a:effectLst>
                                    <a:outerShdw blurRad="38100" dist="38100" dir="2700000" algn="tl">
                                      <a:srgbClr val="000000">
                                        <a:alpha val="43137"/>
                                      </a:srgbClr>
                                    </a:outerShdw>
                                  </a:effectLst>
                                  <a:latin typeface="Cambria Math" panose="02040503050406030204" pitchFamily="18" charset="0"/>
                                </a:rPr>
                                <m:t>𝑘</m:t>
                              </m:r>
                            </m:sub>
                          </m:sSub>
                        </m:e>
                        <m:sup>
                          <m:r>
                            <a:rPr lang="fr-FR" i="1" dirty="0">
                              <a:effectLst>
                                <a:outerShdw blurRad="38100" dist="38100" dir="2700000" algn="tl">
                                  <a:srgbClr val="000000">
                                    <a:alpha val="43137"/>
                                  </a:srgbClr>
                                </a:outerShdw>
                              </a:effectLst>
                              <a:latin typeface="Cambria Math" panose="02040503050406030204" pitchFamily="18" charset="0"/>
                            </a:rPr>
                            <m:t>𝑇</m:t>
                          </m:r>
                        </m:sup>
                      </m:sSup>
                      <m:r>
                        <a:rPr lang="fr-FR" i="1">
                          <a:effectLst>
                            <a:outerShdw blurRad="38100" dist="38100" dir="2700000" algn="tl">
                              <a:srgbClr val="000000">
                                <a:alpha val="43137"/>
                              </a:srgbClr>
                            </a:outerShdw>
                          </a:effectLst>
                          <a:latin typeface="Cambria Math" panose="02040503050406030204" pitchFamily="18" charset="0"/>
                        </a:rPr>
                        <m:t>.</m:t>
                      </m:r>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a:effectLst>
                                <a:outerShdw blurRad="38100" dist="38100" dir="2700000" algn="tl">
                                  <a:srgbClr val="000000">
                                    <a:alpha val="43137"/>
                                  </a:srgbClr>
                                </a:outerShdw>
                              </a:effectLst>
                              <a:latin typeface="Cambria Math" panose="02040503050406030204" pitchFamily="18" charset="0"/>
                            </a:rPr>
                            <m:t>𝑑</m:t>
                          </m:r>
                          <m:r>
                            <a:rPr lang="fr-FR" b="0" i="1" smtClean="0">
                              <a:effectLst>
                                <a:outerShdw blurRad="38100" dist="38100" dir="2700000" algn="tl">
                                  <a:srgbClr val="000000">
                                    <a:alpha val="43137"/>
                                  </a:srgbClr>
                                </a:outerShdw>
                              </a:effectLst>
                              <a:latin typeface="Cambria Math" panose="02040503050406030204" pitchFamily="18" charset="0"/>
                            </a:rPr>
                            <m:t>𝑋</m:t>
                          </m:r>
                        </m:e>
                        <m:sub>
                          <m:r>
                            <a:rPr lang="fr-FR" i="1" dirty="0">
                              <a:effectLst>
                                <a:outerShdw blurRad="38100" dist="38100" dir="2700000" algn="tl">
                                  <a:srgbClr val="000000">
                                    <a:alpha val="43137"/>
                                  </a:srgbClr>
                                </a:outerShdw>
                              </a:effectLst>
                              <a:latin typeface="Cambria Math" panose="02040503050406030204" pitchFamily="18" charset="0"/>
                            </a:rPr>
                            <m:t>𝑘</m:t>
                          </m:r>
                        </m:sub>
                      </m:sSub>
                      <m:r>
                        <a:rPr lang="fr-FR" i="1" dirty="0" smtClean="0">
                          <a:effectLst>
                            <a:outerShdw blurRad="38100" dist="38100" dir="2700000" algn="tl">
                              <a:srgbClr val="000000">
                                <a:alpha val="43137"/>
                              </a:srgbClr>
                            </a:outerShdw>
                          </a:effectLst>
                          <a:latin typeface="Cambria Math" panose="02040503050406030204" pitchFamily="18" charset="0"/>
                        </a:rPr>
                        <m:t>= </m:t>
                      </m:r>
                      <m:r>
                        <a:rPr lang="fr-FR" i="1" dirty="0" err="1">
                          <a:effectLst>
                            <a:outerShdw blurRad="38100" dist="38100" dir="2700000" algn="tl">
                              <a:srgbClr val="000000">
                                <a:alpha val="43137"/>
                              </a:srgbClr>
                            </a:outerShdw>
                          </a:effectLst>
                          <a:latin typeface="Cambria Math" panose="02040503050406030204" pitchFamily="18" charset="0"/>
                        </a:rPr>
                        <m:t>𝑑𝑋</m:t>
                      </m:r>
                      <m:r>
                        <a:rPr lang="fr-FR" b="0" i="1" dirty="0" smtClean="0">
                          <a:effectLst>
                            <a:outerShdw blurRad="38100" dist="38100" dir="2700000" algn="tl">
                              <a:srgbClr val="000000">
                                <a:alpha val="43137"/>
                              </a:srgbClr>
                            </a:outerShdw>
                          </a:effectLst>
                          <a:latin typeface="Cambria Math" panose="02040503050406030204" pitchFamily="18" charset="0"/>
                        </a:rPr>
                        <m:t> </m:t>
                      </m:r>
                      <m:r>
                        <a:rPr lang="fr-FR" i="1" dirty="0" err="1">
                          <a:effectLst>
                            <a:outerShdw blurRad="38100" dist="38100" dir="2700000" algn="tl">
                              <a:srgbClr val="000000">
                                <a:alpha val="43137"/>
                              </a:srgbClr>
                            </a:outerShdw>
                          </a:effectLst>
                          <a:latin typeface="Cambria Math" panose="02040503050406030204" pitchFamily="18" charset="0"/>
                        </a:rPr>
                        <m:t>.</m:t>
                      </m:r>
                      <m:r>
                        <a:rPr lang="fr-FR" i="1" dirty="0" err="1">
                          <a:effectLst>
                            <a:outerShdw blurRad="38100" dist="38100" dir="2700000" algn="tl">
                              <a:srgbClr val="000000">
                                <a:alpha val="43137"/>
                              </a:srgbClr>
                            </a:outerShdw>
                          </a:effectLst>
                          <a:latin typeface="Cambria Math" panose="02040503050406030204" pitchFamily="18" charset="0"/>
                        </a:rPr>
                        <m:t>𝑑𝑋</m:t>
                      </m:r>
                    </m:oMath>
                  </m:oMathPara>
                </a14:m>
                <a:endParaRPr lang="fr-FR" dirty="0">
                  <a:effectLst>
                    <a:outerShdw blurRad="38100" dist="38100" dir="2700000" algn="tl">
                      <a:srgbClr val="000000">
                        <a:alpha val="43137"/>
                      </a:srgbClr>
                    </a:outerShdw>
                  </a:effectLst>
                  <a:latin typeface="Cambria Math" panose="02040503050406030204" pitchFamily="18" charset="0"/>
                </a:endParaRPr>
              </a:p>
            </p:txBody>
          </p:sp>
        </mc:Choice>
        <mc:Fallback xmlns="">
          <p:sp>
            <p:nvSpPr>
              <p:cNvPr id="13" name="ZoneTexte 12"/>
              <p:cNvSpPr txBox="1">
                <a:spLocks noRot="1" noChangeAspect="1" noMove="1" noResize="1" noEditPoints="1" noAdjustHandles="1" noChangeArrowheads="1" noChangeShapeType="1" noTextEdit="1"/>
              </p:cNvSpPr>
              <p:nvPr/>
            </p:nvSpPr>
            <p:spPr>
              <a:xfrm>
                <a:off x="1553930" y="4468787"/>
                <a:ext cx="3319504" cy="393441"/>
              </a:xfrm>
              <a:prstGeom prst="rect">
                <a:avLst/>
              </a:prstGeom>
              <a:blipFill>
                <a:blip r:embed="rId9"/>
                <a:stretch>
                  <a:fillRect b="-7692"/>
                </a:stretch>
              </a:blipFill>
            </p:spPr>
            <p:txBody>
              <a:bodyPr/>
              <a:lstStyle/>
              <a:p>
                <a:r>
                  <a:rPr lang="fr-FR">
                    <a:noFill/>
                  </a:rPr>
                  <a:t> </a:t>
                </a:r>
              </a:p>
            </p:txBody>
          </p:sp>
        </mc:Fallback>
      </mc:AlternateContent>
    </p:spTree>
    <p:extLst>
      <p:ext uri="{BB962C8B-B14F-4D97-AF65-F5344CB8AC3E}">
        <p14:creationId xmlns:p14="http://schemas.microsoft.com/office/powerpoint/2010/main" val="1367058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 name="Rectangle à coins arrondis 9"/>
          <p:cNvSpPr/>
          <p:nvPr/>
        </p:nvSpPr>
        <p:spPr>
          <a:xfrm>
            <a:off x="985001" y="176463"/>
            <a:ext cx="11062619" cy="6513095"/>
          </a:xfrm>
          <a:prstGeom prst="roundRect">
            <a:avLst>
              <a:gd name="adj" fmla="val 878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138989" y="326201"/>
            <a:ext cx="9729037" cy="370751"/>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Faisons la soustraction des deux expressions afin d'obtenir le changement de longueur </a:t>
            </a:r>
            <a:r>
              <a:rPr lang="fr-FR" dirty="0" smtClean="0">
                <a:effectLst>
                  <a:outerShdw blurRad="38100" dist="38100" dir="2700000" algn="tl">
                    <a:srgbClr val="000000">
                      <a:alpha val="43137"/>
                    </a:srgbClr>
                  </a:outerShdw>
                </a:effectLst>
              </a:rPr>
              <a:t>carré produit </a:t>
            </a:r>
            <a:r>
              <a:rPr lang="fr-FR" dirty="0">
                <a:effectLst>
                  <a:outerShdw blurRad="38100" dist="38100" dir="2700000" algn="tl">
                    <a:srgbClr val="000000">
                      <a:alpha val="43137"/>
                    </a:srgbClr>
                  </a:outerShdw>
                </a:effectLst>
              </a:rPr>
              <a:t>:</a:t>
            </a:r>
          </a:p>
        </p:txBody>
      </p:sp>
      <mc:AlternateContent xmlns:mc="http://schemas.openxmlformats.org/markup-compatibility/2006" xmlns:a14="http://schemas.microsoft.com/office/drawing/2010/main">
        <mc:Choice Requires="a14">
          <p:sp>
            <p:nvSpPr>
              <p:cNvPr id="4" name="Rectangle 3"/>
              <p:cNvSpPr/>
              <p:nvPr/>
            </p:nvSpPr>
            <p:spPr>
              <a:xfrm>
                <a:off x="1681313" y="789317"/>
                <a:ext cx="9804834" cy="426142"/>
              </a:xfrm>
              <a:prstGeom prst="rect">
                <a:avLst/>
              </a:prstGeom>
            </p:spPr>
            <p:txBody>
              <a:bodyPr wrap="square">
                <a:spAutoFit/>
              </a:bodyPr>
              <a:lstStyle/>
              <a:p>
                <a:pPr>
                  <a:lnSpc>
                    <a:spcPct val="130000"/>
                  </a:lnSpc>
                </a:pPr>
                <a14:m>
                  <m:oMath xmlns:m="http://schemas.openxmlformats.org/officeDocument/2006/math">
                    <m:sSup>
                      <m:sSupPr>
                        <m:ctrlPr>
                          <a:rPr lang="fr-FR" i="1" smtClean="0">
                            <a:effectLst>
                              <a:outerShdw blurRad="38100" dist="38100" dir="2700000" algn="tl">
                                <a:srgbClr val="000000">
                                  <a:alpha val="43137"/>
                                </a:srgbClr>
                              </a:outerShdw>
                            </a:effectLst>
                            <a:latin typeface="Cambria Math" panose="02040503050406030204" pitchFamily="18" charset="0"/>
                          </a:rPr>
                        </m:ctrlPr>
                      </m:sSupPr>
                      <m:e>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𝑑𝑠</m:t>
                            </m:r>
                          </m:e>
                        </m:d>
                      </m:e>
                      <m:sup>
                        <m:r>
                          <a:rPr lang="fr-FR" i="1">
                            <a:effectLst>
                              <a:outerShdw blurRad="38100" dist="38100" dir="2700000" algn="tl">
                                <a:srgbClr val="000000">
                                  <a:alpha val="43137"/>
                                </a:srgbClr>
                              </a:outerShdw>
                            </a:effectLst>
                            <a:latin typeface="Cambria Math" panose="02040503050406030204" pitchFamily="18" charset="0"/>
                          </a:rPr>
                          <m:t>2</m:t>
                        </m:r>
                      </m:sup>
                    </m:sSup>
                    <m:r>
                      <a:rPr lang="fr-FR" i="1" dirty="0" smtClean="0">
                        <a:latin typeface="Cambria Math" panose="02040503050406030204" pitchFamily="18" charset="0"/>
                      </a:rPr>
                      <m:t>−</m:t>
                    </m:r>
                    <m:sSup>
                      <m:sSupPr>
                        <m:ctrlPr>
                          <a:rPr lang="fr-FR" i="1">
                            <a:effectLst>
                              <a:outerShdw blurRad="38100" dist="38100" dir="2700000" algn="tl">
                                <a:srgbClr val="000000">
                                  <a:alpha val="43137"/>
                                </a:srgbClr>
                              </a:outerShdw>
                            </a:effectLst>
                            <a:latin typeface="Cambria Math" panose="02040503050406030204" pitchFamily="18" charset="0"/>
                          </a:rPr>
                        </m:ctrlPr>
                      </m:sSupPr>
                      <m:e>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m:t>
                            </m:r>
                            <m:r>
                              <a:rPr lang="fr-FR" b="0" i="1" dirty="0" smtClean="0">
                                <a:effectLst>
                                  <a:outerShdw blurRad="38100" dist="38100" dir="2700000" algn="tl">
                                    <a:srgbClr val="000000">
                                      <a:alpha val="43137"/>
                                    </a:srgbClr>
                                  </a:outerShdw>
                                </a:effectLst>
                                <a:latin typeface="Cambria Math" panose="02040503050406030204" pitchFamily="18" charset="0"/>
                              </a:rPr>
                              <m:t>𝑆</m:t>
                            </m:r>
                          </m:e>
                        </m:d>
                      </m:e>
                      <m:sup>
                        <m:r>
                          <a:rPr lang="fr-FR" i="1">
                            <a:effectLst>
                              <a:outerShdw blurRad="38100" dist="38100" dir="2700000" algn="tl">
                                <a:srgbClr val="000000">
                                  <a:alpha val="43137"/>
                                </a:srgbClr>
                              </a:outerShdw>
                            </a:effectLst>
                            <a:latin typeface="Cambria Math" panose="02040503050406030204" pitchFamily="18" charset="0"/>
                          </a:rPr>
                          <m:t>2</m:t>
                        </m:r>
                      </m:sup>
                    </m:sSup>
                    <m:r>
                      <a:rPr lang="fr-FR" b="0" i="0" smtClean="0">
                        <a:effectLst>
                          <a:outerShdw blurRad="38100" dist="38100" dir="2700000" algn="tl">
                            <a:srgbClr val="000000">
                              <a:alpha val="43137"/>
                            </a:srgbClr>
                          </a:outerShdw>
                        </a:effectLst>
                        <a:latin typeface="Cambria Math" panose="02040503050406030204" pitchFamily="18" charset="0"/>
                      </a:rPr>
                      <m:t>=</m:t>
                    </m:r>
                    <m:r>
                      <m:rPr>
                        <m:nor/>
                      </m:rPr>
                      <a:rPr lang="fr-FR" b="0" i="1" smtClean="0">
                        <a:effectLst>
                          <a:outerShdw blurRad="38100" dist="38100" dir="2700000" algn="tl">
                            <a:srgbClr val="000000">
                              <a:alpha val="43137"/>
                            </a:srgbClr>
                          </a:outerShdw>
                        </a:effectLst>
                        <a:latin typeface="Cambria Math" panose="02040503050406030204" pitchFamily="18" charset="0"/>
                      </a:rPr>
                      <m:t> </m:t>
                    </m:r>
                    <m:r>
                      <m:rPr>
                        <m:nor/>
                      </m:rPr>
                      <a:rPr lang="fr-FR" i="1" dirty="0">
                        <a:effectLst>
                          <a:outerShdw blurRad="38100" dist="38100" dir="2700000" algn="tl">
                            <a:srgbClr val="000000">
                              <a:alpha val="43137"/>
                            </a:srgbClr>
                          </a:outerShdw>
                        </a:effectLst>
                        <a:latin typeface="Cambria Math" panose="02040503050406030204" pitchFamily="18" charset="0"/>
                      </a:rPr>
                      <m:t>dX</m:t>
                    </m:r>
                    <m:r>
                      <m:rPr>
                        <m:nor/>
                      </m:rPr>
                      <a:rPr lang="fr-FR" i="1" dirty="0">
                        <a:effectLst>
                          <a:outerShdw blurRad="38100" dist="38100" dir="2700000" algn="tl">
                            <a:srgbClr val="000000">
                              <a:alpha val="43137"/>
                            </a:srgbClr>
                          </a:outerShdw>
                        </a:effectLst>
                        <a:latin typeface="Cambria Math" panose="02040503050406030204" pitchFamily="18" charset="0"/>
                      </a:rPr>
                      <m:t>  </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i="1">
                            <a:effectLst>
                              <a:outerShdw blurRad="38100" dist="38100" dir="2700000" algn="tl">
                                <a:srgbClr val="000000">
                                  <a:alpha val="43137"/>
                                </a:srgbClr>
                              </a:outerShdw>
                            </a:effectLst>
                            <a:latin typeface="Cambria Math" panose="02040503050406030204" pitchFamily="18" charset="0"/>
                          </a:rPr>
                          <m:t>𝐹</m:t>
                        </m:r>
                      </m:e>
                      <m:sup>
                        <m:r>
                          <a:rPr lang="fr-FR" i="1">
                            <a:effectLst>
                              <a:outerShdw blurRad="38100" dist="38100" dir="2700000" algn="tl">
                                <a:srgbClr val="000000">
                                  <a:alpha val="43137"/>
                                </a:srgbClr>
                              </a:outerShdw>
                            </a:effectLst>
                            <a:latin typeface="Cambria Math" panose="02040503050406030204" pitchFamily="18" charset="0"/>
                          </a:rPr>
                          <m:t>𝑇</m:t>
                        </m:r>
                      </m:sup>
                    </m:sSup>
                    <m:r>
                      <a:rPr lang="fr-FR" i="1">
                        <a:effectLst>
                          <a:outerShdw blurRad="38100" dist="38100" dir="2700000" algn="tl">
                            <a:srgbClr val="000000">
                              <a:alpha val="43137"/>
                            </a:srgbClr>
                          </a:outerShdw>
                        </a:effectLst>
                        <a:latin typeface="Cambria Math" panose="02040503050406030204" pitchFamily="18" charset="0"/>
                      </a:rPr>
                      <m:t>𝐹</m:t>
                    </m:r>
                    <m:r>
                      <a:rPr lang="fr-FR" i="1">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rPr>
                      <m:t>𝑑𝑋</m:t>
                    </m:r>
                  </m:oMath>
                </a14:m>
                <a:r>
                  <a:rPr lang="fr-FR" dirty="0" smtClean="0"/>
                  <a:t> </a:t>
                </a:r>
                <a14:m>
                  <m:oMath xmlns:m="http://schemas.openxmlformats.org/officeDocument/2006/math">
                    <m:r>
                      <a:rPr lang="fr-FR" i="1" dirty="0" smtClean="0">
                        <a:latin typeface="Cambria Math" panose="02040503050406030204" pitchFamily="18" charset="0"/>
                      </a:rPr>
                      <m:t>−</m:t>
                    </m:r>
                  </m:oMath>
                </a14:m>
                <a:r>
                  <a:rPr lang="fr-FR" dirty="0">
                    <a:effectLst>
                      <a:outerShdw blurRad="38100" dist="38100" dir="2700000" algn="tl">
                        <a:srgbClr val="000000">
                          <a:alpha val="43137"/>
                        </a:srgbClr>
                      </a:outerShdw>
                    </a:effectLst>
                  </a:rPr>
                  <a:t> </a:t>
                </a:r>
                <a14:m>
                  <m:oMath xmlns:m="http://schemas.openxmlformats.org/officeDocument/2006/math">
                    <m:r>
                      <a:rPr lang="fr-FR" i="1" dirty="0" err="1">
                        <a:effectLst>
                          <a:outerShdw blurRad="38100" dist="38100" dir="2700000" algn="tl">
                            <a:srgbClr val="000000">
                              <a:alpha val="43137"/>
                            </a:srgbClr>
                          </a:outerShdw>
                        </a:effectLst>
                        <a:latin typeface="Cambria Math" panose="02040503050406030204" pitchFamily="18" charset="0"/>
                      </a:rPr>
                      <m:t>𝑑𝑋</m:t>
                    </m:r>
                    <m:r>
                      <a:rPr lang="fr-FR" i="1" dirty="0">
                        <a:effectLst>
                          <a:outerShdw blurRad="38100" dist="38100" dir="2700000" algn="tl">
                            <a:srgbClr val="000000">
                              <a:alpha val="43137"/>
                            </a:srgbClr>
                          </a:outerShdw>
                        </a:effectLst>
                        <a:latin typeface="Cambria Math" panose="02040503050406030204" pitchFamily="18" charset="0"/>
                      </a:rPr>
                      <m:t> </m:t>
                    </m:r>
                    <m:r>
                      <a:rPr lang="fr-FR" i="1" dirty="0" err="1">
                        <a:effectLst>
                          <a:outerShdw blurRad="38100" dist="38100" dir="2700000" algn="tl">
                            <a:srgbClr val="000000">
                              <a:alpha val="43137"/>
                            </a:srgbClr>
                          </a:outerShdw>
                        </a:effectLst>
                        <a:latin typeface="Cambria Math" panose="02040503050406030204" pitchFamily="18" charset="0"/>
                      </a:rPr>
                      <m:t>.</m:t>
                    </m:r>
                    <m:r>
                      <a:rPr lang="fr-FR" i="1" dirty="0" err="1">
                        <a:effectLst>
                          <a:outerShdw blurRad="38100" dist="38100" dir="2700000" algn="tl">
                            <a:srgbClr val="000000">
                              <a:alpha val="43137"/>
                            </a:srgbClr>
                          </a:outerShdw>
                        </a:effectLst>
                        <a:latin typeface="Cambria Math" panose="02040503050406030204" pitchFamily="18" charset="0"/>
                      </a:rPr>
                      <m:t>𝑑𝑋</m:t>
                    </m:r>
                  </m:oMath>
                </a14:m>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latin typeface="Cambria Math" panose="02040503050406030204" pitchFamily="18" charset="0"/>
                  </a:rPr>
                  <a:t> </a:t>
                </a:r>
                <a:r>
                  <a:rPr lang="fr-FR" dirty="0" smtClean="0">
                    <a:effectLst>
                      <a:outerShdw blurRad="38100" dist="38100" dir="2700000" algn="tl">
                        <a:srgbClr val="000000">
                          <a:alpha val="43137"/>
                        </a:srgbClr>
                      </a:outerShdw>
                    </a:effectLst>
                    <a:latin typeface="Cambria Math" panose="02040503050406030204" pitchFamily="18" charset="0"/>
                  </a:rPr>
                  <a:t>=  </a:t>
                </a:r>
                <a14:m>
                  <m:oMath xmlns:m="http://schemas.openxmlformats.org/officeDocument/2006/math">
                    <m:r>
                      <m:rPr>
                        <m:nor/>
                      </m:rPr>
                      <a:rPr lang="fr-FR" i="1" dirty="0">
                        <a:effectLst>
                          <a:outerShdw blurRad="38100" dist="38100" dir="2700000" algn="tl">
                            <a:srgbClr val="000000">
                              <a:alpha val="43137"/>
                            </a:srgbClr>
                          </a:outerShdw>
                        </a:effectLst>
                        <a:latin typeface="Cambria Math" panose="02040503050406030204" pitchFamily="18" charset="0"/>
                      </a:rPr>
                      <m:t>dX</m:t>
                    </m:r>
                    <m:r>
                      <m:rPr>
                        <m:nor/>
                      </m:rPr>
                      <a:rPr lang="fr-FR" i="1" dirty="0">
                        <a:effectLst>
                          <a:outerShdw blurRad="38100" dist="38100" dir="2700000" algn="tl">
                            <a:srgbClr val="000000">
                              <a:alpha val="43137"/>
                            </a:srgbClr>
                          </a:outerShdw>
                        </a:effectLst>
                        <a:latin typeface="Cambria Math" panose="02040503050406030204" pitchFamily="18" charset="0"/>
                      </a:rPr>
                      <m:t>  </m:t>
                    </m:r>
                    <m:sSup>
                      <m:sSupPr>
                        <m:ctrlPr>
                          <a:rPr lang="fr-FR" b="1" i="1">
                            <a:effectLst>
                              <a:outerShdw blurRad="38100" dist="38100" dir="2700000" algn="tl">
                                <a:srgbClr val="000000">
                                  <a:alpha val="43137"/>
                                </a:srgbClr>
                              </a:outerShdw>
                            </a:effectLst>
                            <a:latin typeface="Cambria Math" panose="02040503050406030204" pitchFamily="18" charset="0"/>
                          </a:rPr>
                        </m:ctrlPr>
                      </m:sSupPr>
                      <m:e>
                        <m:r>
                          <a:rPr lang="fr-FR" b="1" i="1">
                            <a:effectLst>
                              <a:outerShdw blurRad="38100" dist="38100" dir="2700000" algn="tl">
                                <a:srgbClr val="000000">
                                  <a:alpha val="43137"/>
                                </a:srgbClr>
                              </a:outerShdw>
                            </a:effectLst>
                            <a:latin typeface="Cambria Math" panose="02040503050406030204" pitchFamily="18" charset="0"/>
                          </a:rPr>
                          <m:t>𝑭</m:t>
                        </m:r>
                      </m:e>
                      <m:sup>
                        <m:r>
                          <a:rPr lang="fr-FR" b="1" i="1">
                            <a:effectLst>
                              <a:outerShdw blurRad="38100" dist="38100" dir="2700000" algn="tl">
                                <a:srgbClr val="000000">
                                  <a:alpha val="43137"/>
                                </a:srgbClr>
                              </a:outerShdw>
                            </a:effectLst>
                            <a:latin typeface="Cambria Math" panose="02040503050406030204" pitchFamily="18" charset="0"/>
                          </a:rPr>
                          <m:t>𝑻</m:t>
                        </m:r>
                      </m:sup>
                    </m:sSup>
                    <m:r>
                      <a:rPr lang="fr-FR" b="1" i="1">
                        <a:effectLst>
                          <a:outerShdw blurRad="38100" dist="38100" dir="2700000" algn="tl">
                            <a:srgbClr val="000000">
                              <a:alpha val="43137"/>
                            </a:srgbClr>
                          </a:outerShdw>
                        </a:effectLst>
                        <a:latin typeface="Cambria Math" panose="02040503050406030204" pitchFamily="18" charset="0"/>
                      </a:rPr>
                      <m:t>𝑭</m:t>
                    </m:r>
                    <m:r>
                      <a:rPr lang="fr-FR" b="1" i="1">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rPr>
                      <m:t>𝑑𝑋</m:t>
                    </m:r>
                  </m:oMath>
                </a14:m>
                <a:r>
                  <a:rPr lang="fr-FR" dirty="0"/>
                  <a:t> </a:t>
                </a:r>
                <a14:m>
                  <m:oMath xmlns:m="http://schemas.openxmlformats.org/officeDocument/2006/math">
                    <m:r>
                      <a:rPr lang="fr-FR" i="1" dirty="0">
                        <a:latin typeface="Cambria Math" panose="02040503050406030204" pitchFamily="18" charset="0"/>
                      </a:rPr>
                      <m:t>−</m:t>
                    </m:r>
                  </m:oMath>
                </a14:m>
                <a:r>
                  <a:rPr lang="fr-FR" dirty="0">
                    <a:effectLst>
                      <a:outerShdw blurRad="38100" dist="38100" dir="2700000" algn="tl">
                        <a:srgbClr val="000000">
                          <a:alpha val="43137"/>
                        </a:srgbClr>
                      </a:outerShdw>
                    </a:effectLst>
                  </a:rPr>
                  <a:t> </a:t>
                </a:r>
                <a14:m>
                  <m:oMath xmlns:m="http://schemas.openxmlformats.org/officeDocument/2006/math">
                    <m:r>
                      <a:rPr lang="fr-FR" i="1" dirty="0" err="1">
                        <a:effectLst>
                          <a:outerShdw blurRad="38100" dist="38100" dir="2700000" algn="tl">
                            <a:srgbClr val="000000">
                              <a:alpha val="43137"/>
                            </a:srgbClr>
                          </a:outerShdw>
                        </a:effectLst>
                        <a:latin typeface="Cambria Math" panose="02040503050406030204" pitchFamily="18" charset="0"/>
                      </a:rPr>
                      <m:t>𝑑𝑋</m:t>
                    </m:r>
                    <m:r>
                      <a:rPr lang="fr-FR" i="1" dirty="0">
                        <a:effectLst>
                          <a:outerShdw blurRad="38100" dist="38100" dir="2700000" algn="tl">
                            <a:srgbClr val="000000">
                              <a:alpha val="43137"/>
                            </a:srgbClr>
                          </a:outerShdw>
                        </a:effectLst>
                        <a:latin typeface="Cambria Math" panose="02040503050406030204" pitchFamily="18" charset="0"/>
                      </a:rPr>
                      <m:t> </m:t>
                    </m:r>
                    <m:r>
                      <a:rPr lang="fr-FR" i="1" dirty="0" err="1">
                        <a:effectLst>
                          <a:outerShdw blurRad="38100" dist="38100" dir="2700000" algn="tl">
                            <a:srgbClr val="000000">
                              <a:alpha val="43137"/>
                            </a:srgbClr>
                          </a:outerShdw>
                        </a:effectLst>
                        <a:latin typeface="Cambria Math" panose="02040503050406030204" pitchFamily="18" charset="0"/>
                      </a:rPr>
                      <m:t>.</m:t>
                    </m:r>
                    <m:r>
                      <a:rPr lang="fr-FR" i="1" dirty="0">
                        <a:effectLst>
                          <a:outerShdw blurRad="38100" dist="38100" dir="2700000" algn="tl">
                            <a:srgbClr val="000000">
                              <a:alpha val="43137"/>
                            </a:srgbClr>
                          </a:outerShdw>
                        </a:effectLst>
                        <a:latin typeface="Cambria Math" panose="02040503050406030204" pitchFamily="18" charset="0"/>
                      </a:rPr>
                      <m:t> </m:t>
                    </m:r>
                    <m:r>
                      <a:rPr lang="fr-FR" b="1" i="1" dirty="0">
                        <a:effectLst>
                          <a:outerShdw blurRad="38100" dist="38100" dir="2700000" algn="tl">
                            <a:srgbClr val="000000">
                              <a:alpha val="43137"/>
                            </a:srgbClr>
                          </a:outerShdw>
                        </a:effectLst>
                        <a:latin typeface="Cambria Math" panose="02040503050406030204" pitchFamily="18" charset="0"/>
                      </a:rPr>
                      <m:t>𝟏</m:t>
                    </m:r>
                    <m:r>
                      <a:rPr lang="fr-FR" i="1" dirty="0">
                        <a:effectLst>
                          <a:outerShdw blurRad="38100" dist="38100" dir="2700000" algn="tl">
                            <a:srgbClr val="000000">
                              <a:alpha val="43137"/>
                            </a:srgbClr>
                          </a:outerShdw>
                        </a:effectLst>
                        <a:latin typeface="Cambria Math" panose="02040503050406030204" pitchFamily="18" charset="0"/>
                      </a:rPr>
                      <m:t> .</m:t>
                    </m:r>
                    <m:r>
                      <a:rPr lang="fr-FR" i="1" dirty="0" err="1">
                        <a:effectLst>
                          <a:outerShdw blurRad="38100" dist="38100" dir="2700000" algn="tl">
                            <a:srgbClr val="000000">
                              <a:alpha val="43137"/>
                            </a:srgbClr>
                          </a:outerShdw>
                        </a:effectLst>
                        <a:latin typeface="Cambria Math" panose="02040503050406030204" pitchFamily="18" charset="0"/>
                      </a:rPr>
                      <m:t>𝑑𝑋</m:t>
                    </m:r>
                  </m:oMath>
                </a14:m>
                <a:r>
                  <a:rPr lang="fr-FR" dirty="0">
                    <a:effectLst>
                      <a:outerShdw blurRad="38100" dist="38100" dir="2700000" algn="tl">
                        <a:srgbClr val="000000">
                          <a:alpha val="43137"/>
                        </a:srgbClr>
                      </a:outerShdw>
                    </a:effectLst>
                  </a:rPr>
                  <a:t>   </a:t>
                </a:r>
                <a:r>
                  <a:rPr lang="fr-FR" dirty="0" smtClean="0">
                    <a:effectLst>
                      <a:outerShdw blurRad="38100" dist="38100" dir="2700000" algn="tl">
                        <a:srgbClr val="000000">
                          <a:alpha val="43137"/>
                        </a:srgbClr>
                      </a:outerShdw>
                    </a:effectLst>
                    <a:latin typeface="Cambria Math" panose="02040503050406030204" pitchFamily="18" charset="0"/>
                  </a:rPr>
                  <a:t>= </a:t>
                </a:r>
                <a:r>
                  <a:rPr lang="fr-FR" dirty="0" smtClean="0">
                    <a:effectLst>
                      <a:outerShdw blurRad="38100" dist="38100" dir="2700000" algn="tl">
                        <a:srgbClr val="000000">
                          <a:alpha val="43137"/>
                        </a:srgbClr>
                      </a:outerShdw>
                    </a:effectLst>
                  </a:rPr>
                  <a:t> </a:t>
                </a:r>
                <a14:m>
                  <m:oMath xmlns:m="http://schemas.openxmlformats.org/officeDocument/2006/math">
                    <m:r>
                      <m:rPr>
                        <m:nor/>
                      </m:rPr>
                      <a:rPr lang="fr-FR" i="1" dirty="0">
                        <a:effectLst>
                          <a:outerShdw blurRad="38100" dist="38100" dir="2700000" algn="tl">
                            <a:srgbClr val="000000">
                              <a:alpha val="43137"/>
                            </a:srgbClr>
                          </a:outerShdw>
                        </a:effectLst>
                        <a:latin typeface="Cambria Math" panose="02040503050406030204" pitchFamily="18" charset="0"/>
                      </a:rPr>
                      <m:t>dX</m:t>
                    </m:r>
                    <m:r>
                      <m:rPr>
                        <m:nor/>
                      </m:rPr>
                      <a:rPr lang="fr-FR" i="1" dirty="0">
                        <a:effectLst>
                          <a:outerShdw blurRad="38100" dist="38100" dir="2700000" algn="tl">
                            <a:srgbClr val="000000">
                              <a:alpha val="43137"/>
                            </a:srgbClr>
                          </a:outerShdw>
                        </a:effectLst>
                        <a:latin typeface="Cambria Math" panose="02040503050406030204" pitchFamily="18" charset="0"/>
                      </a:rPr>
                      <m:t>  </m:t>
                    </m:r>
                    <m:sSup>
                      <m:sSupPr>
                        <m:ctrlPr>
                          <a:rPr lang="fr-FR" b="1" i="1">
                            <a:effectLst>
                              <a:outerShdw blurRad="38100" dist="38100" dir="2700000" algn="tl">
                                <a:srgbClr val="000000">
                                  <a:alpha val="43137"/>
                                </a:srgbClr>
                              </a:outerShdw>
                            </a:effectLst>
                            <a:latin typeface="Cambria Math" panose="02040503050406030204" pitchFamily="18" charset="0"/>
                          </a:rPr>
                        </m:ctrlPr>
                      </m:sSupPr>
                      <m:e>
                        <m:r>
                          <a:rPr lang="fr-FR" b="1" i="1">
                            <a:effectLst>
                              <a:outerShdw blurRad="38100" dist="38100" dir="2700000" algn="tl">
                                <a:srgbClr val="000000">
                                  <a:alpha val="43137"/>
                                </a:srgbClr>
                              </a:outerShdw>
                            </a:effectLst>
                            <a:latin typeface="Cambria Math" panose="02040503050406030204" pitchFamily="18" charset="0"/>
                          </a:rPr>
                          <m:t>(</m:t>
                        </m:r>
                        <m:r>
                          <a:rPr lang="fr-FR" b="1" i="1">
                            <a:effectLst>
                              <a:outerShdw blurRad="38100" dist="38100" dir="2700000" algn="tl">
                                <a:srgbClr val="000000">
                                  <a:alpha val="43137"/>
                                </a:srgbClr>
                              </a:outerShdw>
                            </a:effectLst>
                            <a:latin typeface="Cambria Math" panose="02040503050406030204" pitchFamily="18" charset="0"/>
                          </a:rPr>
                          <m:t>𝑭</m:t>
                        </m:r>
                      </m:e>
                      <m:sup>
                        <m:r>
                          <a:rPr lang="fr-FR" b="1" i="1">
                            <a:effectLst>
                              <a:outerShdw blurRad="38100" dist="38100" dir="2700000" algn="tl">
                                <a:srgbClr val="000000">
                                  <a:alpha val="43137"/>
                                </a:srgbClr>
                              </a:outerShdw>
                            </a:effectLst>
                            <a:latin typeface="Cambria Math" panose="02040503050406030204" pitchFamily="18" charset="0"/>
                          </a:rPr>
                          <m:t>𝑻</m:t>
                        </m:r>
                      </m:sup>
                    </m:sSup>
                    <m:r>
                      <a:rPr lang="fr-FR" b="1" i="1">
                        <a:effectLst>
                          <a:outerShdw blurRad="38100" dist="38100" dir="2700000" algn="tl">
                            <a:srgbClr val="000000">
                              <a:alpha val="43137"/>
                            </a:srgbClr>
                          </a:outerShdw>
                        </a:effectLst>
                        <a:latin typeface="Cambria Math" panose="02040503050406030204" pitchFamily="18" charset="0"/>
                      </a:rPr>
                      <m:t>𝑭</m:t>
                    </m:r>
                    <m:r>
                      <a:rPr lang="fr-FR" b="1" i="1">
                        <a:effectLst>
                          <a:outerShdw blurRad="38100" dist="38100" dir="2700000" algn="tl">
                            <a:srgbClr val="000000">
                              <a:alpha val="43137"/>
                            </a:srgbClr>
                          </a:outerShdw>
                        </a:effectLst>
                        <a:latin typeface="Cambria Math" panose="02040503050406030204" pitchFamily="18" charset="0"/>
                      </a:rPr>
                      <m:t>−</m:t>
                    </m:r>
                    <m:r>
                      <a:rPr lang="fr-FR" b="1" i="1">
                        <a:effectLst>
                          <a:outerShdw blurRad="38100" dist="38100" dir="2700000" algn="tl">
                            <a:srgbClr val="000000">
                              <a:alpha val="43137"/>
                            </a:srgbClr>
                          </a:outerShdw>
                        </a:effectLst>
                        <a:latin typeface="Cambria Math" panose="02040503050406030204" pitchFamily="18" charset="0"/>
                      </a:rPr>
                      <m:t>𝟏</m:t>
                    </m:r>
                    <m:r>
                      <a:rPr lang="fr-FR" b="1" i="1">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rPr>
                      <m:t>𝑑𝑋</m:t>
                    </m:r>
                  </m:oMath>
                </a14:m>
                <a:r>
                  <a:rPr lang="fr-FR" dirty="0"/>
                  <a:t> </a:t>
                </a:r>
                <a:endParaRPr lang="fr-FR" dirty="0" smtClean="0">
                  <a:effectLst>
                    <a:outerShdw blurRad="38100" dist="38100" dir="2700000" algn="tl">
                      <a:srgbClr val="000000">
                        <a:alpha val="43137"/>
                      </a:srgbClr>
                    </a:outerShdw>
                  </a:effectLst>
                </a:endParaRPr>
              </a:p>
            </p:txBody>
          </p:sp>
        </mc:Choice>
        <mc:Fallback xmlns="">
          <p:sp>
            <p:nvSpPr>
              <p:cNvPr id="4" name="Rectangle 3"/>
              <p:cNvSpPr>
                <a:spLocks noRot="1" noChangeAspect="1" noMove="1" noResize="1" noEditPoints="1" noAdjustHandles="1" noChangeArrowheads="1" noChangeShapeType="1" noTextEdit="1"/>
              </p:cNvSpPr>
              <p:nvPr/>
            </p:nvSpPr>
            <p:spPr>
              <a:xfrm>
                <a:off x="1681313" y="789317"/>
                <a:ext cx="9804834" cy="426142"/>
              </a:xfrm>
              <a:prstGeom prst="rect">
                <a:avLst/>
              </a:prstGeom>
              <a:blipFill>
                <a:blip r:embed="rId3"/>
                <a:stretch>
                  <a:fillRect b="-2714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ZoneTexte 4"/>
              <p:cNvSpPr txBox="1"/>
              <p:nvPr/>
            </p:nvSpPr>
            <p:spPr>
              <a:xfrm>
                <a:off x="1138989" y="1354491"/>
                <a:ext cx="3760839" cy="374270"/>
              </a:xfrm>
              <a:prstGeom prst="rect">
                <a:avLst/>
              </a:prstGeom>
              <a:noFill/>
            </p:spPr>
            <p:txBody>
              <a:bodyPr wrap="square" rtlCol="0">
                <a:spAutoFit/>
              </a:bodyPr>
              <a:lstStyle/>
              <a:p>
                <a:r>
                  <a:rPr lang="fr-FR" dirty="0" smtClean="0">
                    <a:effectLst>
                      <a:outerShdw blurRad="38100" dist="38100" dir="2700000" algn="tl">
                        <a:srgbClr val="000000">
                          <a:alpha val="43137"/>
                        </a:srgbClr>
                      </a:outerShdw>
                    </a:effectLst>
                  </a:rPr>
                  <a:t>Mettant </a:t>
                </a:r>
                <a14:m>
                  <m:oMath xmlns:m="http://schemas.openxmlformats.org/officeDocument/2006/math">
                    <m:sSup>
                      <m:sSupPr>
                        <m:ctrlPr>
                          <a:rPr lang="fr-FR" b="1" i="1" smtClean="0">
                            <a:effectLst>
                              <a:outerShdw blurRad="38100" dist="38100" dir="2700000" algn="tl">
                                <a:srgbClr val="000000">
                                  <a:alpha val="43137"/>
                                </a:srgbClr>
                              </a:outerShdw>
                            </a:effectLst>
                            <a:latin typeface="Cambria Math" panose="02040503050406030204" pitchFamily="18" charset="0"/>
                          </a:rPr>
                        </m:ctrlPr>
                      </m:sSupPr>
                      <m:e>
                        <m:r>
                          <a:rPr lang="fr-FR" b="1" i="0">
                            <a:effectLst>
                              <a:outerShdw blurRad="38100" dist="38100" dir="2700000" algn="tl">
                                <a:srgbClr val="000000">
                                  <a:alpha val="43137"/>
                                </a:srgbClr>
                              </a:outerShdw>
                            </a:effectLst>
                            <a:latin typeface="Cambria Math" panose="02040503050406030204" pitchFamily="18" charset="0"/>
                          </a:rPr>
                          <m:t>(</m:t>
                        </m:r>
                        <m:r>
                          <a:rPr lang="fr-FR" b="1" i="0">
                            <a:effectLst>
                              <a:outerShdw blurRad="38100" dist="38100" dir="2700000" algn="tl">
                                <a:srgbClr val="000000">
                                  <a:alpha val="43137"/>
                                </a:srgbClr>
                              </a:outerShdw>
                            </a:effectLst>
                            <a:latin typeface="Cambria Math" panose="02040503050406030204" pitchFamily="18" charset="0"/>
                          </a:rPr>
                          <m:t>𝐅</m:t>
                        </m:r>
                      </m:e>
                      <m:sup>
                        <m:r>
                          <a:rPr lang="fr-FR" b="1" i="0">
                            <a:effectLst>
                              <a:outerShdw blurRad="38100" dist="38100" dir="2700000" algn="tl">
                                <a:srgbClr val="000000">
                                  <a:alpha val="43137"/>
                                </a:srgbClr>
                              </a:outerShdw>
                            </a:effectLst>
                            <a:latin typeface="Cambria Math" panose="02040503050406030204" pitchFamily="18" charset="0"/>
                          </a:rPr>
                          <m:t>𝐓</m:t>
                        </m:r>
                      </m:sup>
                    </m:sSup>
                    <m:r>
                      <a:rPr lang="fr-FR" b="1" i="0" smtClean="0">
                        <a:effectLst>
                          <a:outerShdw blurRad="38100" dist="38100" dir="2700000" algn="tl">
                            <a:srgbClr val="000000">
                              <a:alpha val="43137"/>
                            </a:srgbClr>
                          </a:outerShdw>
                        </a:effectLst>
                        <a:latin typeface="Cambria Math" panose="02040503050406030204" pitchFamily="18" charset="0"/>
                      </a:rPr>
                      <m:t>𝐅</m:t>
                    </m:r>
                    <m:r>
                      <a:rPr lang="fr-FR" b="1" i="0" smtClean="0">
                        <a:effectLst>
                          <a:outerShdw blurRad="38100" dist="38100" dir="2700000" algn="tl">
                            <a:srgbClr val="000000">
                              <a:alpha val="43137"/>
                            </a:srgbClr>
                          </a:outerShdw>
                        </a:effectLst>
                        <a:latin typeface="Cambria Math" panose="02040503050406030204" pitchFamily="18" charset="0"/>
                      </a:rPr>
                      <m:t>−</m:t>
                    </m:r>
                    <m:r>
                      <a:rPr lang="fr-FR" b="1" i="0" smtClean="0">
                        <a:effectLst>
                          <a:outerShdw blurRad="38100" dist="38100" dir="2700000" algn="tl">
                            <a:srgbClr val="000000">
                              <a:alpha val="43137"/>
                            </a:srgbClr>
                          </a:outerShdw>
                        </a:effectLst>
                        <a:latin typeface="Cambria Math" panose="02040503050406030204" pitchFamily="18" charset="0"/>
                      </a:rPr>
                      <m:t>𝟏</m:t>
                    </m:r>
                    <m:r>
                      <a:rPr lang="fr-FR" b="1" i="0" smtClean="0">
                        <a:effectLst>
                          <a:outerShdw blurRad="38100" dist="38100" dir="2700000" algn="tl">
                            <a:srgbClr val="000000">
                              <a:alpha val="43137"/>
                            </a:srgbClr>
                          </a:outerShdw>
                        </a:effectLst>
                        <a:latin typeface="Cambria Math" panose="02040503050406030204" pitchFamily="18" charset="0"/>
                      </a:rPr>
                      <m:t>) </m:t>
                    </m:r>
                  </m:oMath>
                </a14:m>
                <a:r>
                  <a:rPr lang="fr-FR" dirty="0" smtClean="0">
                    <a:effectLst>
                      <a:outerShdw blurRad="38100" dist="38100" dir="2700000" algn="tl">
                        <a:srgbClr val="000000">
                          <a:alpha val="43137"/>
                        </a:srgbClr>
                      </a:outerShdw>
                    </a:effectLst>
                  </a:rPr>
                  <a:t>= </a:t>
                </a:r>
                <a:r>
                  <a:rPr lang="fr-FR" b="1" dirty="0" smtClean="0">
                    <a:effectLst>
                      <a:outerShdw blurRad="38100" dist="38100" dir="2700000" algn="tl">
                        <a:srgbClr val="000000">
                          <a:alpha val="43137"/>
                        </a:srgbClr>
                      </a:outerShdw>
                    </a:effectLst>
                    <a:latin typeface="Cambria Math" panose="02040503050406030204" pitchFamily="18" charset="0"/>
                  </a:rPr>
                  <a:t>2 E </a:t>
                </a:r>
                <a:r>
                  <a:rPr lang="fr-FR" dirty="0">
                    <a:effectLst>
                      <a:outerShdw blurRad="38100" dist="38100" dir="2700000" algn="tl">
                        <a:srgbClr val="000000">
                          <a:alpha val="43137"/>
                        </a:srgbClr>
                      </a:outerShdw>
                    </a:effectLst>
                  </a:rPr>
                  <a:t>, on obtient </a:t>
                </a:r>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mc:Choice>
        <mc:Fallback xmlns="">
          <p:sp>
            <p:nvSpPr>
              <p:cNvPr id="5" name="ZoneTexte 4"/>
              <p:cNvSpPr txBox="1">
                <a:spLocks noRot="1" noChangeAspect="1" noMove="1" noResize="1" noEditPoints="1" noAdjustHandles="1" noChangeArrowheads="1" noChangeShapeType="1" noTextEdit="1"/>
              </p:cNvSpPr>
              <p:nvPr/>
            </p:nvSpPr>
            <p:spPr>
              <a:xfrm>
                <a:off x="1138989" y="1354491"/>
                <a:ext cx="3760839" cy="374270"/>
              </a:xfrm>
              <a:prstGeom prst="rect">
                <a:avLst/>
              </a:prstGeom>
              <a:blipFill>
                <a:blip r:embed="rId4"/>
                <a:stretch>
                  <a:fillRect l="-1459" t="-11290" r="-1621" b="-3225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696018" y="1403025"/>
                <a:ext cx="33020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fr-FR" i="1" smtClean="0">
                              <a:effectLst>
                                <a:outerShdw blurRad="38100" dist="38100" dir="2700000" algn="tl">
                                  <a:srgbClr val="000000">
                                    <a:alpha val="43137"/>
                                  </a:srgbClr>
                                </a:outerShdw>
                              </a:effectLst>
                              <a:latin typeface="Cambria Math" panose="02040503050406030204" pitchFamily="18" charset="0"/>
                            </a:rPr>
                          </m:ctrlPr>
                        </m:sSupPr>
                        <m:e>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𝑑𝑠</m:t>
                              </m:r>
                            </m:e>
                          </m:d>
                        </m:e>
                        <m:sup>
                          <m:r>
                            <a:rPr lang="fr-FR" i="1">
                              <a:effectLst>
                                <a:outerShdw blurRad="38100" dist="38100" dir="2700000" algn="tl">
                                  <a:srgbClr val="000000">
                                    <a:alpha val="43137"/>
                                  </a:srgbClr>
                                </a:outerShdw>
                              </a:effectLst>
                              <a:latin typeface="Cambria Math" panose="02040503050406030204" pitchFamily="18" charset="0"/>
                            </a:rPr>
                            <m:t>2</m:t>
                          </m:r>
                        </m:sup>
                      </m:sSup>
                      <m:r>
                        <a:rPr lang="fr-FR" b="0" i="1" smtClean="0">
                          <a:effectLst>
                            <a:outerShdw blurRad="38100" dist="38100" dir="2700000" algn="tl">
                              <a:srgbClr val="000000">
                                <a:alpha val="43137"/>
                              </a:srgbClr>
                            </a:outerShdw>
                          </a:effectLst>
                          <a:latin typeface="Cambria Math" panose="02040503050406030204" pitchFamily="18" charset="0"/>
                        </a:rPr>
                        <m:t> </m:t>
                      </m:r>
                      <m:r>
                        <a:rPr lang="fr-FR" i="1" dirty="0" smtClean="0">
                          <a:latin typeface="Cambria Math" panose="02040503050406030204" pitchFamily="18" charset="0"/>
                        </a:rPr>
                        <m:t>−</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b="0" i="1" smtClean="0">
                              <a:effectLst>
                                <a:outerShdw blurRad="38100" dist="38100" dir="2700000" algn="tl">
                                  <a:srgbClr val="000000">
                                    <a:alpha val="43137"/>
                                  </a:srgbClr>
                                </a:outerShdw>
                              </a:effectLst>
                              <a:latin typeface="Cambria Math" panose="02040503050406030204" pitchFamily="18" charset="0"/>
                            </a:rPr>
                            <m:t> </m:t>
                          </m:r>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𝑑𝑆</m:t>
                              </m:r>
                            </m:e>
                          </m:d>
                        </m:e>
                        <m:sup>
                          <m:r>
                            <a:rPr lang="fr-FR" i="1">
                              <a:effectLst>
                                <a:outerShdw blurRad="38100" dist="38100" dir="2700000" algn="tl">
                                  <a:srgbClr val="000000">
                                    <a:alpha val="43137"/>
                                  </a:srgbClr>
                                </a:outerShdw>
                              </a:effectLst>
                              <a:latin typeface="Cambria Math" panose="02040503050406030204" pitchFamily="18" charset="0"/>
                            </a:rPr>
                            <m:t>2</m:t>
                          </m:r>
                        </m:sup>
                      </m:sSup>
                      <m:r>
                        <m:rPr>
                          <m:nor/>
                        </m:rPr>
                        <a:rPr lang="fr-FR" b="0" i="0" smtClean="0">
                          <a:effectLst>
                            <a:outerShdw blurRad="38100" dist="38100" dir="2700000" algn="tl">
                              <a:srgbClr val="000000">
                                <a:alpha val="43137"/>
                              </a:srgbClr>
                            </a:outerShdw>
                          </a:effectLst>
                          <a:latin typeface="Cambria Math" panose="02040503050406030204" pitchFamily="18" charset="0"/>
                        </a:rPr>
                        <m:t> </m:t>
                      </m:r>
                      <m:r>
                        <m:rPr>
                          <m:nor/>
                        </m:rPr>
                        <a:rPr lang="fr-FR" dirty="0">
                          <a:effectLst>
                            <a:outerShdw blurRad="38100" dist="38100" dir="2700000" algn="tl">
                              <a:srgbClr val="000000">
                                <a:alpha val="43137"/>
                              </a:srgbClr>
                            </a:outerShdw>
                          </a:effectLst>
                          <a:latin typeface="Cambria Math" panose="02040503050406030204" pitchFamily="18" charset="0"/>
                        </a:rPr>
                        <m:t>=</m:t>
                      </m:r>
                      <m:r>
                        <m:rPr>
                          <m:nor/>
                        </m:rPr>
                        <a:rPr lang="fr-FR" dirty="0">
                          <a:effectLst>
                            <a:outerShdw blurRad="38100" dist="38100" dir="2700000" algn="tl">
                              <a:srgbClr val="000000">
                                <a:alpha val="43137"/>
                              </a:srgbClr>
                            </a:outerShdw>
                          </a:effectLst>
                        </a:rPr>
                        <m:t> </m:t>
                      </m:r>
                      <m:r>
                        <m:rPr>
                          <m:nor/>
                        </m:rPr>
                        <a:rPr lang="fr-FR" b="0" i="1" dirty="0" smtClean="0">
                          <a:effectLst>
                            <a:outerShdw blurRad="38100" dist="38100" dir="2700000" algn="tl">
                              <a:srgbClr val="000000">
                                <a:alpha val="43137"/>
                              </a:srgbClr>
                            </a:outerShdw>
                          </a:effectLst>
                        </a:rPr>
                        <m:t>2 </m:t>
                      </m:r>
                      <m:r>
                        <m:rPr>
                          <m:nor/>
                        </m:rPr>
                        <a:rPr lang="fr-FR" i="1" dirty="0">
                          <a:effectLst>
                            <a:outerShdw blurRad="38100" dist="38100" dir="2700000" algn="tl">
                              <a:srgbClr val="000000">
                                <a:alpha val="43137"/>
                              </a:srgbClr>
                            </a:outerShdw>
                          </a:effectLst>
                          <a:latin typeface="Cambria Math" panose="02040503050406030204" pitchFamily="18" charset="0"/>
                        </a:rPr>
                        <m:t>dX</m:t>
                      </m:r>
                      <m:r>
                        <m:rPr>
                          <m:nor/>
                        </m:rPr>
                        <a:rPr lang="fr-FR" i="1" dirty="0">
                          <a:effectLst>
                            <a:outerShdw blurRad="38100" dist="38100" dir="2700000" algn="tl">
                              <a:srgbClr val="000000">
                                <a:alpha val="43137"/>
                              </a:srgbClr>
                            </a:outerShdw>
                          </a:effectLst>
                          <a:latin typeface="Cambria Math" panose="02040503050406030204" pitchFamily="18" charset="0"/>
                        </a:rPr>
                        <m:t>  . </m:t>
                      </m:r>
                      <m:r>
                        <a:rPr lang="fr-FR" b="1" i="1" smtClean="0">
                          <a:effectLst>
                            <a:outerShdw blurRad="38100" dist="38100" dir="2700000" algn="tl">
                              <a:srgbClr val="000000">
                                <a:alpha val="43137"/>
                              </a:srgbClr>
                            </a:outerShdw>
                          </a:effectLst>
                          <a:latin typeface="Cambria Math" panose="02040503050406030204" pitchFamily="18" charset="0"/>
                        </a:rPr>
                        <m:t>𝑬</m:t>
                      </m:r>
                      <m:r>
                        <a:rPr lang="fr-FR" b="1" i="1" smtClean="0">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𝑑𝑋</m:t>
                      </m:r>
                      <m:r>
                        <m:rPr>
                          <m:nor/>
                        </m:rPr>
                        <a:rPr lang="fr-FR" dirty="0"/>
                        <m:t> </m:t>
                      </m:r>
                    </m:oMath>
                  </m:oMathPara>
                </a14:m>
                <a:endParaRPr lang="fr-FR" dirty="0">
                  <a:effectLst>
                    <a:outerShdw blurRad="38100" dist="38100" dir="2700000" algn="tl">
                      <a:srgbClr val="000000">
                        <a:alpha val="43137"/>
                      </a:srgbClr>
                    </a:outerShdw>
                  </a:effectLst>
                </a:endParaRPr>
              </a:p>
            </p:txBody>
          </p:sp>
        </mc:Choice>
        <mc:Fallback xmlns="">
          <p:sp>
            <p:nvSpPr>
              <p:cNvPr id="6" name="Rectangle 5"/>
              <p:cNvSpPr>
                <a:spLocks noRot="1" noChangeAspect="1" noMove="1" noResize="1" noEditPoints="1" noAdjustHandles="1" noChangeArrowheads="1" noChangeShapeType="1" noTextEdit="1"/>
              </p:cNvSpPr>
              <p:nvPr/>
            </p:nvSpPr>
            <p:spPr>
              <a:xfrm>
                <a:off x="5696018" y="1403025"/>
                <a:ext cx="3302058" cy="369332"/>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ZoneTexte 6"/>
              <p:cNvSpPr txBox="1"/>
              <p:nvPr/>
            </p:nvSpPr>
            <p:spPr>
              <a:xfrm>
                <a:off x="1138989" y="1876115"/>
                <a:ext cx="10722197" cy="646331"/>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Le nouveau tenseur </a:t>
                </a:r>
                <a14:m>
                  <m:oMath xmlns:m="http://schemas.openxmlformats.org/officeDocument/2006/math">
                    <m:r>
                      <a:rPr lang="fr-FR" b="1" i="1" dirty="0" smtClean="0">
                        <a:effectLst>
                          <a:outerShdw blurRad="38100" dist="38100" dir="2700000" algn="tl">
                            <a:srgbClr val="000000">
                              <a:alpha val="43137"/>
                            </a:srgbClr>
                          </a:outerShdw>
                        </a:effectLst>
                        <a:latin typeface="Cambria Math" panose="02040503050406030204" pitchFamily="18" charset="0"/>
                      </a:rPr>
                      <m:t>𝑬</m:t>
                    </m:r>
                  </m:oMath>
                </a14:m>
                <a:r>
                  <a:rPr lang="fr-FR" dirty="0" smtClean="0">
                    <a:effectLst>
                      <a:outerShdw blurRad="38100" dist="38100" dir="2700000" algn="tl">
                        <a:srgbClr val="000000">
                          <a:alpha val="43137"/>
                        </a:srgbClr>
                      </a:outerShdw>
                    </a:effectLst>
                  </a:rPr>
                  <a:t> est défini comme le tenseur de déformation de Green-Lagrange (Tenseur de déformation en description matérielle). D’une manière explicite, il est défini comme suite:</a:t>
                </a:r>
                <a:endParaRPr lang="fr-FR" dirty="0">
                  <a:effectLst>
                    <a:outerShdw blurRad="38100" dist="38100" dir="2700000" algn="tl">
                      <a:srgbClr val="000000">
                        <a:alpha val="43137"/>
                      </a:srgbClr>
                    </a:outerShdw>
                  </a:effectLst>
                </a:endParaRPr>
              </a:p>
            </p:txBody>
          </p:sp>
        </mc:Choice>
        <mc:Fallback xmlns="">
          <p:sp>
            <p:nvSpPr>
              <p:cNvPr id="7" name="ZoneTexte 6"/>
              <p:cNvSpPr txBox="1">
                <a:spLocks noRot="1" noChangeAspect="1" noMove="1" noResize="1" noEditPoints="1" noAdjustHandles="1" noChangeArrowheads="1" noChangeShapeType="1" noTextEdit="1"/>
              </p:cNvSpPr>
              <p:nvPr/>
            </p:nvSpPr>
            <p:spPr>
              <a:xfrm>
                <a:off x="1138989" y="1876115"/>
                <a:ext cx="10722197" cy="646331"/>
              </a:xfrm>
              <a:prstGeom prst="rect">
                <a:avLst/>
              </a:prstGeom>
              <a:blipFill>
                <a:blip r:embed="rId6"/>
                <a:stretch>
                  <a:fillRect l="-512" t="-5660" r="-739" b="-1792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Texte 7"/>
              <p:cNvSpPr txBox="1"/>
              <p:nvPr/>
            </p:nvSpPr>
            <p:spPr>
              <a:xfrm>
                <a:off x="4616184" y="2256350"/>
                <a:ext cx="6603283" cy="1117998"/>
              </a:xfrm>
              <a:prstGeom prst="rect">
                <a:avLst/>
              </a:prstGeom>
              <a:noFill/>
            </p:spPr>
            <p:txBody>
              <a:bodyPr wrap="none" rtlCol="0">
                <a:spAutoFit/>
              </a:bodyPr>
              <a:lstStyle/>
              <a:p>
                <a:r>
                  <a:rPr lang="fr-FR" dirty="0" smtClean="0">
                    <a:effectLst>
                      <a:outerShdw blurRad="38100" dist="38100" dir="2700000" algn="tl">
                        <a:srgbClr val="000000">
                          <a:alpha val="43137"/>
                        </a:srgbClr>
                      </a:outerShdw>
                    </a:effectLst>
                  </a:rPr>
                  <a:t>Tenseur de deformation de Green-Lagrange </a:t>
                </a:r>
                <a14:m>
                  <m:oMath xmlns:m="http://schemas.openxmlformats.org/officeDocument/2006/math">
                    <m:r>
                      <a:rPr lang="fr-FR" b="0" i="1" dirty="0" smtClean="0">
                        <a:effectLst>
                          <a:outerShdw blurRad="38100" dist="38100" dir="2700000" algn="tl">
                            <a:srgbClr val="000000">
                              <a:alpha val="43137"/>
                            </a:srgbClr>
                          </a:outerShdw>
                        </a:effectLst>
                        <a:latin typeface="Cambria Math" panose="02040503050406030204" pitchFamily="18" charset="0"/>
                      </a:rPr>
                      <m:t> </m:t>
                    </m:r>
                    <m:d>
                      <m:dPr>
                        <m:begChr m:val="{"/>
                        <m:endChr m:val=""/>
                        <m:ctrlPr>
                          <a:rPr lang="fr-FR" i="1" dirty="0" smtClean="0">
                            <a:effectLst>
                              <a:outerShdw blurRad="38100" dist="38100" dir="2700000" algn="tl">
                                <a:srgbClr val="000000">
                                  <a:alpha val="43137"/>
                                </a:srgbClr>
                              </a:outerShdw>
                            </a:effectLst>
                            <a:latin typeface="Cambria Math" panose="02040503050406030204" pitchFamily="18" charset="0"/>
                          </a:rPr>
                        </m:ctrlPr>
                      </m:dPr>
                      <m:e>
                        <m:eqArr>
                          <m:eqArrPr>
                            <m:ctrlPr>
                              <a:rPr lang="fr-FR" i="1" dirty="0" smtClean="0">
                                <a:effectLst>
                                  <a:outerShdw blurRad="38100" dist="38100" dir="2700000" algn="tl">
                                    <a:srgbClr val="000000">
                                      <a:alpha val="43137"/>
                                    </a:srgbClr>
                                  </a:outerShdw>
                                </a:effectLst>
                                <a:latin typeface="Cambria Math" panose="02040503050406030204" pitchFamily="18" charset="0"/>
                              </a:rPr>
                            </m:ctrlPr>
                          </m:eqArrPr>
                          <m:e>
                            <m:r>
                              <a:rPr lang="fr-FR" b="0" i="1" dirty="0" smtClean="0">
                                <a:effectLst>
                                  <a:outerShdw blurRad="38100" dist="38100" dir="2700000" algn="tl">
                                    <a:srgbClr val="000000">
                                      <a:alpha val="43137"/>
                                    </a:srgbClr>
                                  </a:outerShdw>
                                </a:effectLst>
                                <a:latin typeface="Cambria Math" panose="02040503050406030204" pitchFamily="18" charset="0"/>
                              </a:rPr>
                              <m:t>𝐸</m:t>
                            </m:r>
                            <m:r>
                              <a:rPr lang="fr-FR" b="0" i="1" dirty="0" smtClean="0">
                                <a:effectLst>
                                  <a:outerShdw blurRad="38100" dist="38100" dir="2700000" algn="tl">
                                    <a:srgbClr val="000000">
                                      <a:alpha val="43137"/>
                                    </a:srgbClr>
                                  </a:outerShdw>
                                </a:effectLst>
                                <a:latin typeface="Cambria Math" panose="02040503050406030204" pitchFamily="18" charset="0"/>
                              </a:rPr>
                              <m:t>=</m:t>
                            </m:r>
                            <m:f>
                              <m:fPr>
                                <m:ctrlPr>
                                  <a:rPr lang="fr-FR" i="1" dirty="0" smtClean="0">
                                    <a:effectLst>
                                      <a:outerShdw blurRad="38100" dist="38100" dir="2700000" algn="tl">
                                        <a:srgbClr val="000000">
                                          <a:alpha val="43137"/>
                                        </a:srgbClr>
                                      </a:outerShdw>
                                    </a:effectLst>
                                    <a:latin typeface="Cambria Math" panose="02040503050406030204" pitchFamily="18" charset="0"/>
                                  </a:rPr>
                                </m:ctrlPr>
                              </m:fPr>
                              <m:num>
                                <m:r>
                                  <a:rPr lang="fr-FR" b="0" i="1" dirty="0" smtClean="0">
                                    <a:effectLst>
                                      <a:outerShdw blurRad="38100" dist="38100" dir="2700000" algn="tl">
                                        <a:srgbClr val="000000">
                                          <a:alpha val="43137"/>
                                        </a:srgbClr>
                                      </a:outerShdw>
                                    </a:effectLst>
                                    <a:latin typeface="Cambria Math" panose="02040503050406030204" pitchFamily="18" charset="0"/>
                                  </a:rPr>
                                  <m:t>1</m:t>
                                </m:r>
                              </m:num>
                              <m:den>
                                <m:r>
                                  <a:rPr lang="fr-FR" b="0" i="1" dirty="0" smtClean="0">
                                    <a:effectLst>
                                      <a:outerShdw blurRad="38100" dist="38100" dir="2700000" algn="tl">
                                        <a:srgbClr val="000000">
                                          <a:alpha val="43137"/>
                                        </a:srgbClr>
                                      </a:outerShdw>
                                    </a:effectLst>
                                    <a:latin typeface="Cambria Math" panose="02040503050406030204" pitchFamily="18" charset="0"/>
                                  </a:rPr>
                                  <m:t>2</m:t>
                                </m:r>
                              </m:den>
                            </m:f>
                            <m:d>
                              <m:dPr>
                                <m:ctrlPr>
                                  <a:rPr lang="fr-FR" i="1" dirty="0" smtClean="0">
                                    <a:effectLst>
                                      <a:outerShdw blurRad="38100" dist="38100" dir="2700000" algn="tl">
                                        <a:srgbClr val="000000">
                                          <a:alpha val="43137"/>
                                        </a:srgbClr>
                                      </a:outerShdw>
                                    </a:effectLst>
                                    <a:latin typeface="Cambria Math" panose="02040503050406030204" pitchFamily="18" charset="0"/>
                                  </a:rPr>
                                </m:ctrlPr>
                              </m:dPr>
                              <m:e>
                                <m:sSup>
                                  <m:sSupPr>
                                    <m:ctrlPr>
                                      <a:rPr lang="fr-FR" i="1" dirty="0" smtClean="0">
                                        <a:effectLst>
                                          <a:outerShdw blurRad="38100" dist="38100" dir="2700000" algn="tl">
                                            <a:srgbClr val="000000">
                                              <a:alpha val="43137"/>
                                            </a:srgbClr>
                                          </a:outerShdw>
                                        </a:effectLst>
                                        <a:latin typeface="Cambria Math" panose="02040503050406030204" pitchFamily="18" charset="0"/>
                                      </a:rPr>
                                    </m:ctrlPr>
                                  </m:sSupPr>
                                  <m:e>
                                    <m:r>
                                      <a:rPr lang="fr-FR" b="0" i="1" dirty="0" smtClean="0">
                                        <a:effectLst>
                                          <a:outerShdw blurRad="38100" dist="38100" dir="2700000" algn="tl">
                                            <a:srgbClr val="000000">
                                              <a:alpha val="43137"/>
                                            </a:srgbClr>
                                          </a:outerShdw>
                                        </a:effectLst>
                                        <a:latin typeface="Cambria Math" panose="02040503050406030204" pitchFamily="18" charset="0"/>
                                      </a:rPr>
                                      <m:t>𝐹</m:t>
                                    </m:r>
                                  </m:e>
                                  <m:sup>
                                    <m:r>
                                      <a:rPr lang="fr-FR" b="0" i="1" dirty="0" smtClean="0">
                                        <a:effectLst>
                                          <a:outerShdw blurRad="38100" dist="38100" dir="2700000" algn="tl">
                                            <a:srgbClr val="000000">
                                              <a:alpha val="43137"/>
                                            </a:srgbClr>
                                          </a:outerShdw>
                                        </a:effectLst>
                                        <a:latin typeface="Cambria Math" panose="02040503050406030204" pitchFamily="18" charset="0"/>
                                      </a:rPr>
                                      <m:t>𝑇</m:t>
                                    </m:r>
                                  </m:sup>
                                </m:sSup>
                                <m:r>
                                  <a:rPr lang="fr-FR" b="0" i="1" dirty="0" smtClean="0">
                                    <a:effectLst>
                                      <a:outerShdw blurRad="38100" dist="38100" dir="2700000" algn="tl">
                                        <a:srgbClr val="000000">
                                          <a:alpha val="43137"/>
                                        </a:srgbClr>
                                      </a:outerShdw>
                                    </a:effectLst>
                                    <a:latin typeface="Cambria Math" panose="02040503050406030204" pitchFamily="18" charset="0"/>
                                  </a:rPr>
                                  <m:t>𝐹</m:t>
                                </m:r>
                                <m:r>
                                  <a:rPr lang="fr-FR" b="0" i="1" dirty="0" smtClean="0">
                                    <a:effectLst>
                                      <a:outerShdw blurRad="38100" dist="38100" dir="2700000" algn="tl">
                                        <a:srgbClr val="000000">
                                          <a:alpha val="43137"/>
                                        </a:srgbClr>
                                      </a:outerShdw>
                                    </a:effectLst>
                                    <a:latin typeface="Cambria Math" panose="02040503050406030204" pitchFamily="18" charset="0"/>
                                  </a:rPr>
                                  <m:t>−</m:t>
                                </m:r>
                                <m:r>
                                  <a:rPr lang="fr-FR" b="0" i="1" dirty="0" smtClean="0">
                                    <a:effectLst>
                                      <a:outerShdw blurRad="38100" dist="38100" dir="2700000" algn="tl">
                                        <a:srgbClr val="000000">
                                          <a:alpha val="43137"/>
                                        </a:srgbClr>
                                      </a:outerShdw>
                                    </a:effectLst>
                                    <a:latin typeface="Cambria Math" panose="02040503050406030204" pitchFamily="18" charset="0"/>
                                  </a:rPr>
                                  <m:t>1</m:t>
                                </m:r>
                              </m:e>
                            </m:d>
                          </m:e>
                          <m:e>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𝐸</m:t>
                                </m:r>
                              </m:e>
                              <m:sub>
                                <m:r>
                                  <a:rPr lang="fr-FR" b="0" i="1" dirty="0" smtClean="0">
                                    <a:effectLst>
                                      <a:outerShdw blurRad="38100" dist="38100" dir="2700000" algn="tl">
                                        <a:srgbClr val="000000">
                                          <a:alpha val="43137"/>
                                        </a:srgbClr>
                                      </a:outerShdw>
                                    </a:effectLst>
                                    <a:latin typeface="Cambria Math" panose="02040503050406030204" pitchFamily="18" charset="0"/>
                                  </a:rPr>
                                  <m:t>𝑖𝑗</m:t>
                                </m:r>
                              </m:sub>
                            </m:sSub>
                            <m:r>
                              <a:rPr lang="fr-FR" b="0" i="1" dirty="0">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b="0" i="1" dirty="0">
                                    <a:effectLst>
                                      <a:outerShdw blurRad="38100" dist="38100" dir="2700000" algn="tl">
                                        <a:srgbClr val="000000">
                                          <a:alpha val="43137"/>
                                        </a:srgbClr>
                                      </a:outerShdw>
                                    </a:effectLst>
                                    <a:latin typeface="Cambria Math" panose="02040503050406030204" pitchFamily="18" charset="0"/>
                                  </a:rPr>
                                  <m:t>1</m:t>
                                </m:r>
                              </m:num>
                              <m:den>
                                <m:r>
                                  <a:rPr lang="fr-FR" b="0" i="1" dirty="0">
                                    <a:effectLst>
                                      <a:outerShdw blurRad="38100" dist="38100" dir="2700000" algn="tl">
                                        <a:srgbClr val="000000">
                                          <a:alpha val="43137"/>
                                        </a:srgbClr>
                                      </a:outerShdw>
                                    </a:effectLst>
                                    <a:latin typeface="Cambria Math" panose="02040503050406030204" pitchFamily="18" charset="0"/>
                                  </a:rPr>
                                  <m:t>2</m:t>
                                </m:r>
                              </m:den>
                            </m:f>
                            <m:d>
                              <m:dPr>
                                <m:ctrlPr>
                                  <a:rPr lang="fr-FR" i="1" dirty="0">
                                    <a:effectLst>
                                      <a:outerShdw blurRad="38100" dist="38100" dir="2700000" algn="tl">
                                        <a:srgbClr val="000000">
                                          <a:alpha val="43137"/>
                                        </a:srgbClr>
                                      </a:outerShdw>
                                    </a:effectLst>
                                    <a:latin typeface="Cambria Math" panose="02040503050406030204" pitchFamily="18" charset="0"/>
                                  </a:rPr>
                                </m:ctrlPr>
                              </m:dPr>
                              <m:e>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𝐹</m:t>
                                    </m:r>
                                  </m:e>
                                  <m:sub>
                                    <m:r>
                                      <a:rPr lang="fr-FR" b="0" i="1" dirty="0">
                                        <a:effectLst>
                                          <a:outerShdw blurRad="38100" dist="38100" dir="2700000" algn="tl">
                                            <a:srgbClr val="000000">
                                              <a:alpha val="43137"/>
                                            </a:srgbClr>
                                          </a:outerShdw>
                                        </a:effectLst>
                                        <a:latin typeface="Cambria Math" panose="02040503050406030204" pitchFamily="18" charset="0"/>
                                      </a:rPr>
                                      <m:t>𝑖</m:t>
                                    </m:r>
                                    <m:r>
                                      <a:rPr lang="fr-FR" b="0" i="1" dirty="0" smtClean="0">
                                        <a:effectLst>
                                          <a:outerShdw blurRad="38100" dist="38100" dir="2700000" algn="tl">
                                            <a:srgbClr val="000000">
                                              <a:alpha val="43137"/>
                                            </a:srgbClr>
                                          </a:outerShdw>
                                        </a:effectLst>
                                        <a:latin typeface="Cambria Math" panose="02040503050406030204" pitchFamily="18" charset="0"/>
                                      </a:rPr>
                                      <m:t>𝑘</m:t>
                                    </m:r>
                                  </m:sub>
                                </m:sSub>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b="0" i="1" dirty="0">
                                        <a:effectLst>
                                          <a:outerShdw blurRad="38100" dist="38100" dir="2700000" algn="tl">
                                            <a:srgbClr val="000000">
                                              <a:alpha val="43137"/>
                                            </a:srgbClr>
                                          </a:outerShdw>
                                        </a:effectLst>
                                        <a:latin typeface="Cambria Math" panose="02040503050406030204" pitchFamily="18" charset="0"/>
                                      </a:rPr>
                                      <m:t>𝐹</m:t>
                                    </m:r>
                                  </m:e>
                                  <m:sub>
                                    <m:r>
                                      <a:rPr lang="fr-FR" b="0" i="1" dirty="0">
                                        <a:effectLst>
                                          <a:outerShdw blurRad="38100" dist="38100" dir="2700000" algn="tl">
                                            <a:srgbClr val="000000">
                                              <a:alpha val="43137"/>
                                            </a:srgbClr>
                                          </a:outerShdw>
                                        </a:effectLst>
                                        <a:latin typeface="Cambria Math" panose="02040503050406030204" pitchFamily="18" charset="0"/>
                                      </a:rPr>
                                      <m:t>𝑘</m:t>
                                    </m:r>
                                    <m:r>
                                      <a:rPr lang="fr-FR" b="0" i="1" dirty="0" smtClean="0">
                                        <a:effectLst>
                                          <a:outerShdw blurRad="38100" dist="38100" dir="2700000" algn="tl">
                                            <a:srgbClr val="000000">
                                              <a:alpha val="43137"/>
                                            </a:srgbClr>
                                          </a:outerShdw>
                                        </a:effectLst>
                                        <a:latin typeface="Cambria Math" panose="02040503050406030204" pitchFamily="18" charset="0"/>
                                      </a:rPr>
                                      <m:t>𝑗</m:t>
                                    </m:r>
                                  </m:sub>
                                </m:sSub>
                                <m:r>
                                  <a:rPr lang="fr-FR" b="0" i="1" dirty="0">
                                    <a:effectLst>
                                      <a:outerShdw blurRad="38100" dist="38100" dir="2700000" algn="tl">
                                        <a:srgbClr val="000000">
                                          <a:alpha val="43137"/>
                                        </a:srgbClr>
                                      </a:outerShdw>
                                    </a:effectLst>
                                    <a:latin typeface="Cambria Math" panose="02040503050406030204" pitchFamily="18" charset="0"/>
                                  </a:rPr>
                                  <m:t>−</m:t>
                                </m:r>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b="0"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𝛿</m:t>
                                    </m:r>
                                  </m:e>
                                  <m:sub>
                                    <m:r>
                                      <a:rPr lang="fr-FR" b="0" i="1" dirty="0" smtClean="0">
                                        <a:effectLst>
                                          <a:outerShdw blurRad="38100" dist="38100" dir="2700000" algn="tl">
                                            <a:srgbClr val="000000">
                                              <a:alpha val="43137"/>
                                            </a:srgbClr>
                                          </a:outerShdw>
                                        </a:effectLst>
                                        <a:latin typeface="Cambria Math" panose="02040503050406030204" pitchFamily="18" charset="0"/>
                                      </a:rPr>
                                      <m:t>𝑖𝑗</m:t>
                                    </m:r>
                                  </m:sub>
                                </m:sSub>
                              </m:e>
                            </m:d>
                          </m:e>
                        </m:eqArr>
                      </m:e>
                    </m:d>
                  </m:oMath>
                </a14:m>
                <a:endParaRPr lang="fr-FR" dirty="0">
                  <a:effectLst>
                    <a:outerShdw blurRad="38100" dist="38100" dir="2700000" algn="tl">
                      <a:srgbClr val="000000">
                        <a:alpha val="43137"/>
                      </a:srgbClr>
                    </a:outerShdw>
                  </a:effectLst>
                </a:endParaRPr>
              </a:p>
            </p:txBody>
          </p:sp>
        </mc:Choice>
        <mc:Fallback xmlns="">
          <p:sp>
            <p:nvSpPr>
              <p:cNvPr id="8" name="ZoneTexte 7"/>
              <p:cNvSpPr txBox="1">
                <a:spLocks noRot="1" noChangeAspect="1" noMove="1" noResize="1" noEditPoints="1" noAdjustHandles="1" noChangeArrowheads="1" noChangeShapeType="1" noTextEdit="1"/>
              </p:cNvSpPr>
              <p:nvPr/>
            </p:nvSpPr>
            <p:spPr>
              <a:xfrm>
                <a:off x="4616184" y="2256350"/>
                <a:ext cx="6603283" cy="1117998"/>
              </a:xfrm>
              <a:prstGeom prst="rect">
                <a:avLst/>
              </a:prstGeom>
              <a:blipFill>
                <a:blip r:embed="rId7"/>
                <a:stretch>
                  <a:fillRect l="-923"/>
                </a:stretch>
              </a:blipFill>
            </p:spPr>
            <p:txBody>
              <a:bodyPr/>
              <a:lstStyle/>
              <a:p>
                <a:r>
                  <a:rPr lang="fr-FR">
                    <a:noFill/>
                  </a:rPr>
                  <a:t> </a:t>
                </a:r>
              </a:p>
            </p:txBody>
          </p:sp>
        </mc:Fallback>
      </mc:AlternateContent>
      <p:sp>
        <p:nvSpPr>
          <p:cNvPr id="11" name="Rectangle 10"/>
          <p:cNvSpPr/>
          <p:nvPr/>
        </p:nvSpPr>
        <p:spPr>
          <a:xfrm>
            <a:off x="-15322" y="801705"/>
            <a:ext cx="615553" cy="3800912"/>
          </a:xfrm>
          <a:prstGeom prst="rect">
            <a:avLst/>
          </a:prstGeom>
        </p:spPr>
        <p:txBody>
          <a:bodyPr vert="vert270" wrap="none">
            <a:spAutoFit/>
          </a:bodyPr>
          <a:lstStyle/>
          <a:p>
            <a:r>
              <a:rPr lang="fr-FR" sz="2800" b="1" u="sng" dirty="0" smtClean="0">
                <a:solidFill>
                  <a:schemeClr val="bg1"/>
                </a:solidFill>
                <a:effectLst>
                  <a:outerShdw blurRad="38100" dist="38100" dir="2700000" algn="tl">
                    <a:srgbClr val="000000">
                      <a:alpha val="43137"/>
                    </a:srgbClr>
                  </a:outerShdw>
                </a:effectLst>
              </a:rPr>
              <a:t>Tenseur de déformations</a:t>
            </a:r>
            <a:endParaRPr lang="fr-FR" sz="2800" b="1" u="sng"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2" name="Rectangle 11"/>
              <p:cNvSpPr/>
              <p:nvPr/>
            </p:nvSpPr>
            <p:spPr>
              <a:xfrm>
                <a:off x="1414633" y="4239737"/>
                <a:ext cx="9804834" cy="426142"/>
              </a:xfrm>
              <a:prstGeom prst="rect">
                <a:avLst/>
              </a:prstGeom>
            </p:spPr>
            <p:txBody>
              <a:bodyPr wrap="square">
                <a:spAutoFit/>
              </a:bodyPr>
              <a:lstStyle/>
              <a:p>
                <a:pPr>
                  <a:lnSpc>
                    <a:spcPct val="130000"/>
                  </a:lnSpc>
                </a:pPr>
                <a14:m>
                  <m:oMath xmlns:m="http://schemas.openxmlformats.org/officeDocument/2006/math">
                    <m:sSup>
                      <m:sSupPr>
                        <m:ctrlPr>
                          <a:rPr lang="fr-FR" i="1" smtClean="0">
                            <a:effectLst>
                              <a:outerShdw blurRad="38100" dist="38100" dir="2700000" algn="tl">
                                <a:srgbClr val="000000">
                                  <a:alpha val="43137"/>
                                </a:srgbClr>
                              </a:outerShdw>
                            </a:effectLst>
                            <a:latin typeface="Cambria Math" panose="02040503050406030204" pitchFamily="18" charset="0"/>
                          </a:rPr>
                        </m:ctrlPr>
                      </m:sSupPr>
                      <m:e>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𝑑𝑠</m:t>
                            </m:r>
                          </m:e>
                        </m:d>
                      </m:e>
                      <m:sup>
                        <m:r>
                          <a:rPr lang="fr-FR" i="1">
                            <a:effectLst>
                              <a:outerShdw blurRad="38100" dist="38100" dir="2700000" algn="tl">
                                <a:srgbClr val="000000">
                                  <a:alpha val="43137"/>
                                </a:srgbClr>
                              </a:outerShdw>
                            </a:effectLst>
                            <a:latin typeface="Cambria Math" panose="02040503050406030204" pitchFamily="18" charset="0"/>
                          </a:rPr>
                          <m:t>2</m:t>
                        </m:r>
                      </m:sup>
                    </m:sSup>
                    <m:r>
                      <a:rPr lang="fr-FR" i="1" dirty="0" smtClean="0">
                        <a:latin typeface="Cambria Math" panose="02040503050406030204" pitchFamily="18" charset="0"/>
                      </a:rPr>
                      <m:t>−</m:t>
                    </m:r>
                    <m:sSup>
                      <m:sSupPr>
                        <m:ctrlPr>
                          <a:rPr lang="fr-FR" i="1">
                            <a:effectLst>
                              <a:outerShdw blurRad="38100" dist="38100" dir="2700000" algn="tl">
                                <a:srgbClr val="000000">
                                  <a:alpha val="43137"/>
                                </a:srgbClr>
                              </a:outerShdw>
                            </a:effectLst>
                            <a:latin typeface="Cambria Math" panose="02040503050406030204" pitchFamily="18" charset="0"/>
                          </a:rPr>
                        </m:ctrlPr>
                      </m:sSupPr>
                      <m:e>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m:t>
                            </m:r>
                            <m:r>
                              <a:rPr lang="fr-FR" b="0" i="1" dirty="0" smtClean="0">
                                <a:effectLst>
                                  <a:outerShdw blurRad="38100" dist="38100" dir="2700000" algn="tl">
                                    <a:srgbClr val="000000">
                                      <a:alpha val="43137"/>
                                    </a:srgbClr>
                                  </a:outerShdw>
                                </a:effectLst>
                                <a:latin typeface="Cambria Math" panose="02040503050406030204" pitchFamily="18" charset="0"/>
                              </a:rPr>
                              <m:t>𝑆</m:t>
                            </m:r>
                          </m:e>
                        </m:d>
                      </m:e>
                      <m:sup>
                        <m:r>
                          <a:rPr lang="fr-FR" i="1">
                            <a:effectLst>
                              <a:outerShdw blurRad="38100" dist="38100" dir="2700000" algn="tl">
                                <a:srgbClr val="000000">
                                  <a:alpha val="43137"/>
                                </a:srgbClr>
                              </a:outerShdw>
                            </a:effectLst>
                            <a:latin typeface="Cambria Math" panose="02040503050406030204" pitchFamily="18" charset="0"/>
                          </a:rPr>
                          <m:t>2</m:t>
                        </m:r>
                      </m:sup>
                    </m:sSup>
                    <m:r>
                      <a:rPr lang="fr-FR" b="0" i="0" smtClean="0">
                        <a:effectLst>
                          <a:outerShdw blurRad="38100" dist="38100" dir="2700000" algn="tl">
                            <a:srgbClr val="000000">
                              <a:alpha val="43137"/>
                            </a:srgbClr>
                          </a:outerShdw>
                        </a:effectLst>
                        <a:latin typeface="Cambria Math" panose="02040503050406030204" pitchFamily="18" charset="0"/>
                      </a:rPr>
                      <m:t>=</m:t>
                    </m:r>
                    <m:r>
                      <m:rPr>
                        <m:nor/>
                      </m:rPr>
                      <a:rPr lang="fr-FR" b="0" i="1" smtClean="0">
                        <a:effectLst>
                          <a:outerShdw blurRad="38100" dist="38100" dir="2700000" algn="tl">
                            <a:srgbClr val="000000">
                              <a:alpha val="43137"/>
                            </a:srgbClr>
                          </a:outerShdw>
                        </a:effectLst>
                        <a:latin typeface="Cambria Math" panose="02040503050406030204" pitchFamily="18" charset="0"/>
                      </a:rPr>
                      <m:t> </m:t>
                    </m:r>
                    <m:r>
                      <m:rPr>
                        <m:nor/>
                      </m:rPr>
                      <a:rPr lang="fr-FR" i="1" dirty="0">
                        <a:effectLst>
                          <a:outerShdw blurRad="38100" dist="38100" dir="2700000" algn="tl">
                            <a:srgbClr val="000000">
                              <a:alpha val="43137"/>
                            </a:srgbClr>
                          </a:outerShdw>
                        </a:effectLst>
                        <a:latin typeface="Cambria Math" panose="02040503050406030204" pitchFamily="18" charset="0"/>
                      </a:rPr>
                      <m:t>d</m:t>
                    </m:r>
                    <m:r>
                      <a:rPr lang="fr-FR" i="1">
                        <a:effectLst>
                          <a:outerShdw blurRad="38100" dist="38100" dir="2700000" algn="tl">
                            <a:srgbClr val="000000">
                              <a:alpha val="43137"/>
                            </a:srgbClr>
                          </a:outerShdw>
                        </a:effectLst>
                        <a:latin typeface="Cambria Math" panose="02040503050406030204" pitchFamily="18" charset="0"/>
                      </a:rPr>
                      <m:t>𝑥</m:t>
                    </m:r>
                    <m:r>
                      <a:rPr lang="fr-FR" b="0" i="1" dirty="0" smtClean="0">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𝑑𝑥</m:t>
                    </m:r>
                    <m:r>
                      <a:rPr lang="fr-FR" i="1" dirty="0" smtClean="0">
                        <a:latin typeface="Cambria Math" panose="02040503050406030204" pitchFamily="18" charset="0"/>
                      </a:rPr>
                      <m:t>−</m:t>
                    </m:r>
                  </m:oMath>
                </a14:m>
                <a:r>
                  <a:rPr lang="fr-FR" dirty="0">
                    <a:effectLst>
                      <a:outerShdw blurRad="38100" dist="38100" dir="2700000" algn="tl">
                        <a:srgbClr val="000000">
                          <a:alpha val="43137"/>
                        </a:srgbClr>
                      </a:outerShdw>
                    </a:effectLst>
                  </a:rPr>
                  <a:t> </a:t>
                </a:r>
                <a14:m>
                  <m:oMath xmlns:m="http://schemas.openxmlformats.org/officeDocument/2006/math">
                    <m:r>
                      <a:rPr lang="fr-FR" i="1" dirty="0" err="1">
                        <a:effectLst>
                          <a:outerShdw blurRad="38100" dist="38100" dir="2700000" algn="tl">
                            <a:srgbClr val="000000">
                              <a:alpha val="43137"/>
                            </a:srgbClr>
                          </a:outerShdw>
                        </a:effectLst>
                        <a:latin typeface="Cambria Math" panose="02040503050406030204" pitchFamily="18" charset="0"/>
                      </a:rPr>
                      <m:t>𝑑</m:t>
                    </m:r>
                    <m:r>
                      <a:rPr lang="fr-FR" i="1">
                        <a:effectLst>
                          <a:outerShdw blurRad="38100" dist="38100" dir="2700000" algn="tl">
                            <a:srgbClr val="000000">
                              <a:alpha val="43137"/>
                            </a:srgbClr>
                          </a:outerShdw>
                        </a:effectLst>
                        <a:latin typeface="Cambria Math" panose="02040503050406030204" pitchFamily="18" charset="0"/>
                      </a:rPr>
                      <m:t>𝑥</m:t>
                    </m:r>
                    <m:r>
                      <a:rPr lang="fr-FR" b="0" i="1" smtClean="0">
                        <a:effectLst>
                          <a:outerShdw blurRad="38100" dist="38100" dir="2700000" algn="tl">
                            <a:srgbClr val="000000">
                              <a:alpha val="43137"/>
                            </a:srgbClr>
                          </a:outerShdw>
                        </a:effectLst>
                        <a:latin typeface="Cambria Math" panose="02040503050406030204" pitchFamily="18" charset="0"/>
                      </a:rPr>
                      <m:t> </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i="1">
                            <a:effectLst>
                              <a:outerShdw blurRad="38100" dist="38100" dir="2700000" algn="tl">
                                <a:srgbClr val="000000">
                                  <a:alpha val="43137"/>
                                </a:srgbClr>
                              </a:outerShdw>
                            </a:effectLst>
                            <a:latin typeface="Cambria Math" panose="02040503050406030204" pitchFamily="18" charset="0"/>
                          </a:rPr>
                          <m:t>𝐹</m:t>
                        </m:r>
                      </m:e>
                      <m:sup>
                        <m:r>
                          <a:rPr lang="fr-FR" b="0" i="1" smtClean="0">
                            <a:effectLst>
                              <a:outerShdw blurRad="38100" dist="38100" dir="2700000" algn="tl">
                                <a:srgbClr val="000000">
                                  <a:alpha val="43137"/>
                                </a:srgbClr>
                              </a:outerShdw>
                            </a:effectLst>
                            <a:latin typeface="Cambria Math" panose="02040503050406030204" pitchFamily="18" charset="0"/>
                          </a:rPr>
                          <m:t>−</m:t>
                        </m:r>
                        <m:r>
                          <a:rPr lang="fr-FR" i="1">
                            <a:effectLst>
                              <a:outerShdw blurRad="38100" dist="38100" dir="2700000" algn="tl">
                                <a:srgbClr val="000000">
                                  <a:alpha val="43137"/>
                                </a:srgbClr>
                              </a:outerShdw>
                            </a:effectLst>
                            <a:latin typeface="Cambria Math" panose="02040503050406030204" pitchFamily="18" charset="0"/>
                          </a:rPr>
                          <m:t>𝑇</m:t>
                        </m:r>
                      </m:sup>
                    </m:sSup>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i="1">
                            <a:effectLst>
                              <a:outerShdw blurRad="38100" dist="38100" dir="2700000" algn="tl">
                                <a:srgbClr val="000000">
                                  <a:alpha val="43137"/>
                                </a:srgbClr>
                              </a:outerShdw>
                            </a:effectLst>
                            <a:latin typeface="Cambria Math" panose="02040503050406030204" pitchFamily="18" charset="0"/>
                          </a:rPr>
                          <m:t>𝐹</m:t>
                        </m:r>
                      </m:e>
                      <m:sup>
                        <m:r>
                          <a:rPr lang="fr-FR" b="0" i="1" smtClean="0">
                            <a:effectLst>
                              <a:outerShdw blurRad="38100" dist="38100" dir="2700000" algn="tl">
                                <a:srgbClr val="000000">
                                  <a:alpha val="43137"/>
                                </a:srgbClr>
                              </a:outerShdw>
                            </a:effectLst>
                            <a:latin typeface="Cambria Math" panose="02040503050406030204" pitchFamily="18" charset="0"/>
                          </a:rPr>
                          <m:t>−</m:t>
                        </m:r>
                        <m:r>
                          <a:rPr lang="fr-FR" b="0" i="1" smtClean="0">
                            <a:effectLst>
                              <a:outerShdw blurRad="38100" dist="38100" dir="2700000" algn="tl">
                                <a:srgbClr val="000000">
                                  <a:alpha val="43137"/>
                                </a:srgbClr>
                              </a:outerShdw>
                            </a:effectLst>
                            <a:latin typeface="Cambria Math" panose="02040503050406030204" pitchFamily="18" charset="0"/>
                          </a:rPr>
                          <m:t>1</m:t>
                        </m:r>
                      </m:sup>
                    </m:sSup>
                    <m:r>
                      <a:rPr lang="fr-FR" i="1" dirty="0" err="1">
                        <a:effectLst>
                          <a:outerShdw blurRad="38100" dist="38100" dir="2700000" algn="tl">
                            <a:srgbClr val="000000">
                              <a:alpha val="43137"/>
                            </a:srgbClr>
                          </a:outerShdw>
                        </a:effectLst>
                        <a:latin typeface="Cambria Math" panose="02040503050406030204" pitchFamily="18" charset="0"/>
                      </a:rPr>
                      <m:t>𝑑</m:t>
                    </m:r>
                    <m:r>
                      <a:rPr lang="fr-FR" i="1">
                        <a:effectLst>
                          <a:outerShdw blurRad="38100" dist="38100" dir="2700000" algn="tl">
                            <a:srgbClr val="000000">
                              <a:alpha val="43137"/>
                            </a:srgbClr>
                          </a:outerShdw>
                        </a:effectLst>
                        <a:latin typeface="Cambria Math" panose="02040503050406030204" pitchFamily="18" charset="0"/>
                      </a:rPr>
                      <m:t>𝑥</m:t>
                    </m:r>
                  </m:oMath>
                </a14:m>
                <a:r>
                  <a:rPr lang="fr-FR" dirty="0" smtClean="0">
                    <a:effectLst>
                      <a:outerShdw blurRad="38100" dist="38100" dir="2700000" algn="tl">
                        <a:srgbClr val="000000">
                          <a:alpha val="43137"/>
                        </a:srgbClr>
                      </a:outerShdw>
                    </a:effectLst>
                    <a:latin typeface="Cambria Math" panose="02040503050406030204" pitchFamily="18" charset="0"/>
                  </a:rPr>
                  <a:t>=  </a:t>
                </a:r>
                <a14:m>
                  <m:oMath xmlns:m="http://schemas.openxmlformats.org/officeDocument/2006/math">
                    <m:r>
                      <a:rPr lang="fr-FR" i="1" dirty="0">
                        <a:effectLst>
                          <a:outerShdw blurRad="38100" dist="38100" dir="2700000" algn="tl">
                            <a:srgbClr val="000000">
                              <a:alpha val="43137"/>
                            </a:srgbClr>
                          </a:outerShdw>
                        </a:effectLst>
                        <a:latin typeface="Cambria Math" panose="02040503050406030204" pitchFamily="18" charset="0"/>
                      </a:rPr>
                      <m:t>𝑑</m:t>
                    </m:r>
                    <m:r>
                      <a:rPr lang="fr-FR" i="1">
                        <a:effectLst>
                          <a:outerShdw blurRad="38100" dist="38100" dir="2700000" algn="tl">
                            <a:srgbClr val="000000">
                              <a:alpha val="43137"/>
                            </a:srgbClr>
                          </a:outerShdw>
                        </a:effectLst>
                        <a:latin typeface="Cambria Math" panose="02040503050406030204" pitchFamily="18" charset="0"/>
                      </a:rPr>
                      <m:t>𝑥</m:t>
                    </m:r>
                    <m:r>
                      <a:rPr lang="fr-FR" i="1" dirty="0" err="1">
                        <a:effectLst>
                          <a:outerShdw blurRad="38100" dist="38100" dir="2700000" algn="tl">
                            <a:srgbClr val="000000">
                              <a:alpha val="43137"/>
                            </a:srgbClr>
                          </a:outerShdw>
                        </a:effectLst>
                        <a:latin typeface="Cambria Math" panose="02040503050406030204" pitchFamily="18" charset="0"/>
                      </a:rPr>
                      <m:t>.</m:t>
                    </m:r>
                    <m:r>
                      <a:rPr lang="fr-FR" i="1" dirty="0">
                        <a:effectLst>
                          <a:outerShdw blurRad="38100" dist="38100" dir="2700000" algn="tl">
                            <a:srgbClr val="000000">
                              <a:alpha val="43137"/>
                            </a:srgbClr>
                          </a:outerShdw>
                        </a:effectLst>
                        <a:latin typeface="Cambria Math" panose="02040503050406030204" pitchFamily="18" charset="0"/>
                      </a:rPr>
                      <m:t> </m:t>
                    </m:r>
                    <m:r>
                      <a:rPr lang="fr-FR" b="1" i="1" dirty="0">
                        <a:effectLst>
                          <a:outerShdw blurRad="38100" dist="38100" dir="2700000" algn="tl">
                            <a:srgbClr val="000000">
                              <a:alpha val="43137"/>
                            </a:srgbClr>
                          </a:outerShdw>
                        </a:effectLst>
                        <a:latin typeface="Cambria Math" panose="02040503050406030204" pitchFamily="18" charset="0"/>
                      </a:rPr>
                      <m:t>𝟏</m:t>
                    </m:r>
                    <m:r>
                      <a:rPr lang="fr-FR" i="1" dirty="0">
                        <a:effectLst>
                          <a:outerShdw blurRad="38100" dist="38100" dir="2700000" algn="tl">
                            <a:srgbClr val="000000">
                              <a:alpha val="43137"/>
                            </a:srgbClr>
                          </a:outerShdw>
                        </a:effectLst>
                        <a:latin typeface="Cambria Math" panose="02040503050406030204" pitchFamily="18" charset="0"/>
                      </a:rPr>
                      <m:t> .</m:t>
                    </m:r>
                    <m:r>
                      <a:rPr lang="fr-FR" i="1" dirty="0" err="1">
                        <a:effectLst>
                          <a:outerShdw blurRad="38100" dist="38100" dir="2700000" algn="tl">
                            <a:srgbClr val="000000">
                              <a:alpha val="43137"/>
                            </a:srgbClr>
                          </a:outerShdw>
                        </a:effectLst>
                        <a:latin typeface="Cambria Math" panose="02040503050406030204" pitchFamily="18" charset="0"/>
                      </a:rPr>
                      <m:t>𝑑</m:t>
                    </m:r>
                    <m:r>
                      <a:rPr lang="fr-FR" i="1">
                        <a:effectLst>
                          <a:outerShdw blurRad="38100" dist="38100" dir="2700000" algn="tl">
                            <a:srgbClr val="000000">
                              <a:alpha val="43137"/>
                            </a:srgbClr>
                          </a:outerShdw>
                        </a:effectLst>
                        <a:latin typeface="Cambria Math" panose="02040503050406030204" pitchFamily="18" charset="0"/>
                      </a:rPr>
                      <m:t>𝑥</m:t>
                    </m:r>
                    <m:r>
                      <a:rPr lang="fr-FR" i="1" dirty="0">
                        <a:latin typeface="Cambria Math" panose="02040503050406030204" pitchFamily="18" charset="0"/>
                      </a:rPr>
                      <m:t>−</m:t>
                    </m:r>
                    <m:r>
                      <m:rPr>
                        <m:nor/>
                      </m:rPr>
                      <a:rPr lang="fr-FR" i="1" dirty="0">
                        <a:effectLst>
                          <a:outerShdw blurRad="38100" dist="38100" dir="2700000" algn="tl">
                            <a:srgbClr val="000000">
                              <a:alpha val="43137"/>
                            </a:srgbClr>
                          </a:outerShdw>
                        </a:effectLst>
                        <a:latin typeface="Cambria Math" panose="02040503050406030204" pitchFamily="18" charset="0"/>
                      </a:rPr>
                      <m:t>d</m:t>
                    </m:r>
                    <m:r>
                      <a:rPr lang="fr-FR" i="1">
                        <a:effectLst>
                          <a:outerShdw blurRad="38100" dist="38100" dir="2700000" algn="tl">
                            <a:srgbClr val="000000">
                              <a:alpha val="43137"/>
                            </a:srgbClr>
                          </a:outerShdw>
                        </a:effectLst>
                        <a:latin typeface="Cambria Math" panose="02040503050406030204" pitchFamily="18" charset="0"/>
                      </a:rPr>
                      <m:t>𝑥</m:t>
                    </m:r>
                    <m:sSup>
                      <m:sSupPr>
                        <m:ctrlPr>
                          <a:rPr lang="fr-FR" b="1" i="1">
                            <a:effectLst>
                              <a:outerShdw blurRad="38100" dist="38100" dir="2700000" algn="tl">
                                <a:srgbClr val="000000">
                                  <a:alpha val="43137"/>
                                </a:srgbClr>
                              </a:outerShdw>
                            </a:effectLst>
                            <a:latin typeface="Cambria Math" panose="02040503050406030204" pitchFamily="18" charset="0"/>
                          </a:rPr>
                        </m:ctrlPr>
                      </m:sSupPr>
                      <m:e>
                        <m:r>
                          <a:rPr lang="fr-FR" b="1" i="1" smtClean="0">
                            <a:effectLst>
                              <a:outerShdw blurRad="38100" dist="38100" dir="2700000" algn="tl">
                                <a:srgbClr val="000000">
                                  <a:alpha val="43137"/>
                                </a:srgbClr>
                              </a:outerShdw>
                            </a:effectLst>
                            <a:latin typeface="Cambria Math" panose="02040503050406030204" pitchFamily="18" charset="0"/>
                          </a:rPr>
                          <m:t> </m:t>
                        </m:r>
                        <m:r>
                          <a:rPr lang="fr-FR" b="1" i="1">
                            <a:effectLst>
                              <a:outerShdw blurRad="38100" dist="38100" dir="2700000" algn="tl">
                                <a:srgbClr val="000000">
                                  <a:alpha val="43137"/>
                                </a:srgbClr>
                              </a:outerShdw>
                            </a:effectLst>
                            <a:latin typeface="Cambria Math" panose="02040503050406030204" pitchFamily="18" charset="0"/>
                          </a:rPr>
                          <m:t>𝑭</m:t>
                        </m:r>
                      </m:e>
                      <m:sup>
                        <m:r>
                          <a:rPr lang="fr-FR" b="1" i="1">
                            <a:effectLst>
                              <a:outerShdw blurRad="38100" dist="38100" dir="2700000" algn="tl">
                                <a:srgbClr val="000000">
                                  <a:alpha val="43137"/>
                                </a:srgbClr>
                              </a:outerShdw>
                            </a:effectLst>
                            <a:latin typeface="Cambria Math" panose="02040503050406030204" pitchFamily="18" charset="0"/>
                          </a:rPr>
                          <m:t>−</m:t>
                        </m:r>
                        <m:r>
                          <a:rPr lang="fr-FR" b="1" i="1">
                            <a:effectLst>
                              <a:outerShdw blurRad="38100" dist="38100" dir="2700000" algn="tl">
                                <a:srgbClr val="000000">
                                  <a:alpha val="43137"/>
                                </a:srgbClr>
                              </a:outerShdw>
                            </a:effectLst>
                            <a:latin typeface="Cambria Math" panose="02040503050406030204" pitchFamily="18" charset="0"/>
                          </a:rPr>
                          <m:t>𝑻</m:t>
                        </m:r>
                      </m:sup>
                    </m:sSup>
                    <m:sSup>
                      <m:sSupPr>
                        <m:ctrlPr>
                          <a:rPr lang="fr-FR" b="1" i="1">
                            <a:effectLst>
                              <a:outerShdw blurRad="38100" dist="38100" dir="2700000" algn="tl">
                                <a:srgbClr val="000000">
                                  <a:alpha val="43137"/>
                                </a:srgbClr>
                              </a:outerShdw>
                            </a:effectLst>
                            <a:latin typeface="Cambria Math" panose="02040503050406030204" pitchFamily="18" charset="0"/>
                          </a:rPr>
                        </m:ctrlPr>
                      </m:sSupPr>
                      <m:e>
                        <m:r>
                          <a:rPr lang="fr-FR" b="1" i="1">
                            <a:effectLst>
                              <a:outerShdw blurRad="38100" dist="38100" dir="2700000" algn="tl">
                                <a:srgbClr val="000000">
                                  <a:alpha val="43137"/>
                                </a:srgbClr>
                              </a:outerShdw>
                            </a:effectLst>
                            <a:latin typeface="Cambria Math" panose="02040503050406030204" pitchFamily="18" charset="0"/>
                          </a:rPr>
                          <m:t>𝑭</m:t>
                        </m:r>
                      </m:e>
                      <m:sup>
                        <m:r>
                          <a:rPr lang="fr-FR" b="1" i="1">
                            <a:effectLst>
                              <a:outerShdw blurRad="38100" dist="38100" dir="2700000" algn="tl">
                                <a:srgbClr val="000000">
                                  <a:alpha val="43137"/>
                                </a:srgbClr>
                              </a:outerShdw>
                            </a:effectLst>
                            <a:latin typeface="Cambria Math" panose="02040503050406030204" pitchFamily="18" charset="0"/>
                          </a:rPr>
                          <m:t>−</m:t>
                        </m:r>
                        <m:r>
                          <a:rPr lang="fr-FR" b="1" i="1">
                            <a:effectLst>
                              <a:outerShdw blurRad="38100" dist="38100" dir="2700000" algn="tl">
                                <a:srgbClr val="000000">
                                  <a:alpha val="43137"/>
                                </a:srgbClr>
                              </a:outerShdw>
                            </a:effectLst>
                            <a:latin typeface="Cambria Math" panose="02040503050406030204" pitchFamily="18" charset="0"/>
                          </a:rPr>
                          <m:t>𝟏</m:t>
                        </m:r>
                      </m:sup>
                    </m:sSup>
                    <m:r>
                      <a:rPr lang="fr-FR" i="1">
                        <a:effectLst>
                          <a:outerShdw blurRad="38100" dist="38100" dir="2700000" algn="tl">
                            <a:srgbClr val="000000">
                              <a:alpha val="43137"/>
                            </a:srgbClr>
                          </a:outerShdw>
                        </a:effectLst>
                        <a:latin typeface="Cambria Math" panose="02040503050406030204" pitchFamily="18" charset="0"/>
                      </a:rPr>
                      <m:t>𝑑𝑥</m:t>
                    </m:r>
                  </m:oMath>
                </a14:m>
                <a:r>
                  <a:rPr lang="fr-FR" dirty="0" smtClean="0">
                    <a:effectLst>
                      <a:outerShdw blurRad="38100" dist="38100" dir="2700000" algn="tl">
                        <a:srgbClr val="000000">
                          <a:alpha val="43137"/>
                        </a:srgbClr>
                      </a:outerShdw>
                    </a:effectLst>
                    <a:latin typeface="Cambria Math" panose="02040503050406030204" pitchFamily="18" charset="0"/>
                  </a:rPr>
                  <a:t> = </a:t>
                </a:r>
                <a:r>
                  <a:rPr lang="fr-FR" dirty="0" smtClean="0">
                    <a:effectLst>
                      <a:outerShdw blurRad="38100" dist="38100" dir="2700000" algn="tl">
                        <a:srgbClr val="000000">
                          <a:alpha val="43137"/>
                        </a:srgbClr>
                      </a:outerShdw>
                    </a:effectLst>
                  </a:rPr>
                  <a:t> </a:t>
                </a:r>
                <a14:m>
                  <m:oMath xmlns:m="http://schemas.openxmlformats.org/officeDocument/2006/math">
                    <m:r>
                      <m:rPr>
                        <m:nor/>
                      </m:rPr>
                      <a:rPr lang="fr-FR" i="1" dirty="0">
                        <a:effectLst>
                          <a:outerShdw blurRad="38100" dist="38100" dir="2700000" algn="tl">
                            <a:srgbClr val="000000">
                              <a:alpha val="43137"/>
                            </a:srgbClr>
                          </a:outerShdw>
                        </a:effectLst>
                        <a:latin typeface="Cambria Math" panose="02040503050406030204" pitchFamily="18" charset="0"/>
                      </a:rPr>
                      <m:t>d</m:t>
                    </m:r>
                    <m:r>
                      <a:rPr lang="fr-FR" i="1">
                        <a:effectLst>
                          <a:outerShdw blurRad="38100" dist="38100" dir="2700000" algn="tl">
                            <a:srgbClr val="000000">
                              <a:alpha val="43137"/>
                            </a:srgbClr>
                          </a:outerShdw>
                        </a:effectLst>
                        <a:latin typeface="Cambria Math" panose="02040503050406030204" pitchFamily="18" charset="0"/>
                      </a:rPr>
                      <m:t>𝑥</m:t>
                    </m:r>
                    <m:r>
                      <a:rPr lang="fr-FR" b="1" i="1" smtClean="0">
                        <a:effectLst>
                          <a:outerShdw blurRad="38100" dist="38100" dir="2700000" algn="tl">
                            <a:srgbClr val="000000">
                              <a:alpha val="43137"/>
                            </a:srgbClr>
                          </a:outerShdw>
                        </a:effectLst>
                        <a:latin typeface="Cambria Math" panose="02040503050406030204" pitchFamily="18" charset="0"/>
                      </a:rPr>
                      <m:t>(</m:t>
                    </m:r>
                    <m:r>
                      <a:rPr lang="fr-FR" b="1" i="1" smtClean="0">
                        <a:effectLst>
                          <a:outerShdw blurRad="38100" dist="38100" dir="2700000" algn="tl">
                            <a:srgbClr val="000000">
                              <a:alpha val="43137"/>
                            </a:srgbClr>
                          </a:outerShdw>
                        </a:effectLst>
                        <a:latin typeface="Cambria Math" panose="02040503050406030204" pitchFamily="18" charset="0"/>
                      </a:rPr>
                      <m:t>𝟏</m:t>
                    </m:r>
                    <m:r>
                      <a:rPr lang="fr-FR" b="1" i="1">
                        <a:effectLst>
                          <a:outerShdw blurRad="38100" dist="38100" dir="2700000" algn="tl">
                            <a:srgbClr val="000000">
                              <a:alpha val="43137"/>
                            </a:srgbClr>
                          </a:outerShdw>
                        </a:effectLst>
                        <a:latin typeface="Cambria Math" panose="02040503050406030204" pitchFamily="18" charset="0"/>
                      </a:rPr>
                      <m:t>−</m:t>
                    </m:r>
                    <m:sSup>
                      <m:sSupPr>
                        <m:ctrlPr>
                          <a:rPr lang="fr-FR" b="1" i="1">
                            <a:effectLst>
                              <a:outerShdw blurRad="38100" dist="38100" dir="2700000" algn="tl">
                                <a:srgbClr val="000000">
                                  <a:alpha val="43137"/>
                                </a:srgbClr>
                              </a:outerShdw>
                            </a:effectLst>
                            <a:latin typeface="Cambria Math" panose="02040503050406030204" pitchFamily="18" charset="0"/>
                          </a:rPr>
                        </m:ctrlPr>
                      </m:sSupPr>
                      <m:e>
                        <m:r>
                          <a:rPr lang="fr-FR" b="1" i="1">
                            <a:effectLst>
                              <a:outerShdw blurRad="38100" dist="38100" dir="2700000" algn="tl">
                                <a:srgbClr val="000000">
                                  <a:alpha val="43137"/>
                                </a:srgbClr>
                              </a:outerShdw>
                            </a:effectLst>
                            <a:latin typeface="Cambria Math" panose="02040503050406030204" pitchFamily="18" charset="0"/>
                          </a:rPr>
                          <m:t>𝑭</m:t>
                        </m:r>
                      </m:e>
                      <m:sup>
                        <m:r>
                          <a:rPr lang="fr-FR" b="1" i="1" smtClean="0">
                            <a:effectLst>
                              <a:outerShdw blurRad="38100" dist="38100" dir="2700000" algn="tl">
                                <a:srgbClr val="000000">
                                  <a:alpha val="43137"/>
                                </a:srgbClr>
                              </a:outerShdw>
                            </a:effectLst>
                            <a:latin typeface="Cambria Math" panose="02040503050406030204" pitchFamily="18" charset="0"/>
                          </a:rPr>
                          <m:t>−</m:t>
                        </m:r>
                        <m:r>
                          <a:rPr lang="fr-FR" b="1" i="1">
                            <a:effectLst>
                              <a:outerShdw blurRad="38100" dist="38100" dir="2700000" algn="tl">
                                <a:srgbClr val="000000">
                                  <a:alpha val="43137"/>
                                </a:srgbClr>
                              </a:outerShdw>
                            </a:effectLst>
                            <a:latin typeface="Cambria Math" panose="02040503050406030204" pitchFamily="18" charset="0"/>
                          </a:rPr>
                          <m:t>𝑻</m:t>
                        </m:r>
                      </m:sup>
                    </m:sSup>
                    <m:sSup>
                      <m:sSupPr>
                        <m:ctrlPr>
                          <a:rPr lang="fr-FR" b="1" i="1">
                            <a:effectLst>
                              <a:outerShdw blurRad="38100" dist="38100" dir="2700000" algn="tl">
                                <a:srgbClr val="000000">
                                  <a:alpha val="43137"/>
                                </a:srgbClr>
                              </a:outerShdw>
                            </a:effectLst>
                            <a:latin typeface="Cambria Math" panose="02040503050406030204" pitchFamily="18" charset="0"/>
                          </a:rPr>
                        </m:ctrlPr>
                      </m:sSupPr>
                      <m:e>
                        <m:r>
                          <a:rPr lang="fr-FR" b="1" i="1">
                            <a:effectLst>
                              <a:outerShdw blurRad="38100" dist="38100" dir="2700000" algn="tl">
                                <a:srgbClr val="000000">
                                  <a:alpha val="43137"/>
                                </a:srgbClr>
                              </a:outerShdw>
                            </a:effectLst>
                            <a:latin typeface="Cambria Math" panose="02040503050406030204" pitchFamily="18" charset="0"/>
                          </a:rPr>
                          <m:t>𝑭</m:t>
                        </m:r>
                      </m:e>
                      <m:sup>
                        <m:r>
                          <a:rPr lang="fr-FR" b="1" i="1">
                            <a:effectLst>
                              <a:outerShdw blurRad="38100" dist="38100" dir="2700000" algn="tl">
                                <a:srgbClr val="000000">
                                  <a:alpha val="43137"/>
                                </a:srgbClr>
                              </a:outerShdw>
                            </a:effectLst>
                            <a:latin typeface="Cambria Math" panose="02040503050406030204" pitchFamily="18" charset="0"/>
                          </a:rPr>
                          <m:t>−</m:t>
                        </m:r>
                        <m:r>
                          <a:rPr lang="fr-FR" b="1" i="1" smtClean="0">
                            <a:effectLst>
                              <a:outerShdw blurRad="38100" dist="38100" dir="2700000" algn="tl">
                                <a:srgbClr val="000000">
                                  <a:alpha val="43137"/>
                                </a:srgbClr>
                              </a:outerShdw>
                            </a:effectLst>
                            <a:latin typeface="Cambria Math" panose="02040503050406030204" pitchFamily="18" charset="0"/>
                          </a:rPr>
                          <m:t>𝟏</m:t>
                        </m:r>
                      </m:sup>
                    </m:sSup>
                    <m:r>
                      <a:rPr lang="fr-FR" b="1" i="1">
                        <a:effectLst>
                          <a:outerShdw blurRad="38100" dist="38100" dir="2700000" algn="tl">
                            <a:srgbClr val="000000">
                              <a:alpha val="43137"/>
                            </a:srgbClr>
                          </a:outerShdw>
                        </a:effectLst>
                        <a:latin typeface="Cambria Math" panose="02040503050406030204" pitchFamily="18" charset="0"/>
                      </a:rPr>
                      <m:t>) </m:t>
                    </m:r>
                    <m:r>
                      <a:rPr lang="fr-FR" i="1">
                        <a:effectLst>
                          <a:outerShdw blurRad="38100" dist="38100" dir="2700000" algn="tl">
                            <a:srgbClr val="000000">
                              <a:alpha val="43137"/>
                            </a:srgbClr>
                          </a:outerShdw>
                        </a:effectLst>
                        <a:latin typeface="Cambria Math" panose="02040503050406030204" pitchFamily="18" charset="0"/>
                      </a:rPr>
                      <m:t>𝑑𝑥</m:t>
                    </m:r>
                  </m:oMath>
                </a14:m>
                <a:endParaRPr lang="fr-FR" dirty="0" smtClean="0">
                  <a:effectLst>
                    <a:outerShdw blurRad="38100" dist="38100" dir="2700000" algn="tl">
                      <a:srgbClr val="000000">
                        <a:alpha val="43137"/>
                      </a:srgbClr>
                    </a:outerShdw>
                  </a:effectLst>
                </a:endParaRPr>
              </a:p>
            </p:txBody>
          </p:sp>
        </mc:Choice>
        <mc:Fallback xmlns="">
          <p:sp>
            <p:nvSpPr>
              <p:cNvPr id="12" name="Rectangle 11"/>
              <p:cNvSpPr>
                <a:spLocks noRot="1" noChangeAspect="1" noMove="1" noResize="1" noEditPoints="1" noAdjustHandles="1" noChangeArrowheads="1" noChangeShapeType="1" noTextEdit="1"/>
              </p:cNvSpPr>
              <p:nvPr/>
            </p:nvSpPr>
            <p:spPr>
              <a:xfrm>
                <a:off x="1414633" y="4239737"/>
                <a:ext cx="9804834" cy="426142"/>
              </a:xfrm>
              <a:prstGeom prst="rect">
                <a:avLst/>
              </a:prstGeom>
              <a:blipFill>
                <a:blip r:embed="rId8"/>
                <a:stretch>
                  <a:fillRect b="-2714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ZoneTexte 12"/>
              <p:cNvSpPr txBox="1"/>
              <p:nvPr/>
            </p:nvSpPr>
            <p:spPr>
              <a:xfrm>
                <a:off x="1138989" y="4693424"/>
                <a:ext cx="4871867" cy="375552"/>
              </a:xfrm>
              <a:prstGeom prst="rect">
                <a:avLst/>
              </a:prstGeom>
              <a:noFill/>
            </p:spPr>
            <p:txBody>
              <a:bodyPr wrap="square" rtlCol="0">
                <a:spAutoFit/>
              </a:bodyPr>
              <a:lstStyle/>
              <a:p>
                <a:r>
                  <a:rPr lang="fr-FR" dirty="0" smtClean="0">
                    <a:effectLst>
                      <a:outerShdw blurRad="38100" dist="38100" dir="2700000" algn="tl">
                        <a:srgbClr val="000000">
                          <a:alpha val="43137"/>
                        </a:srgbClr>
                      </a:outerShdw>
                    </a:effectLst>
                  </a:rPr>
                  <a:t>Mettant </a:t>
                </a:r>
                <a14:m>
                  <m:oMath xmlns:m="http://schemas.openxmlformats.org/officeDocument/2006/math">
                    <m:r>
                      <a:rPr lang="fr-FR" b="0" i="0" smtClean="0">
                        <a:effectLst>
                          <a:outerShdw blurRad="38100" dist="38100" dir="2700000" algn="tl">
                            <a:srgbClr val="000000">
                              <a:alpha val="43137"/>
                            </a:srgbClr>
                          </a:outerShdw>
                        </a:effectLst>
                        <a:latin typeface="Cambria Math" panose="02040503050406030204" pitchFamily="18" charset="0"/>
                      </a:rPr>
                      <m:t>(</m:t>
                    </m:r>
                    <m:r>
                      <a:rPr lang="fr-FR" b="1" i="1">
                        <a:effectLst>
                          <a:outerShdw blurRad="38100" dist="38100" dir="2700000" algn="tl">
                            <a:srgbClr val="000000">
                              <a:alpha val="43137"/>
                            </a:srgbClr>
                          </a:outerShdw>
                        </a:effectLst>
                        <a:latin typeface="Cambria Math" panose="02040503050406030204" pitchFamily="18" charset="0"/>
                      </a:rPr>
                      <m:t>𝟏</m:t>
                    </m:r>
                    <m:r>
                      <a:rPr lang="fr-FR" b="1" i="1">
                        <a:effectLst>
                          <a:outerShdw blurRad="38100" dist="38100" dir="2700000" algn="tl">
                            <a:srgbClr val="000000">
                              <a:alpha val="43137"/>
                            </a:srgbClr>
                          </a:outerShdw>
                        </a:effectLst>
                        <a:latin typeface="Cambria Math" panose="02040503050406030204" pitchFamily="18" charset="0"/>
                      </a:rPr>
                      <m:t>−</m:t>
                    </m:r>
                    <m:sSup>
                      <m:sSupPr>
                        <m:ctrlPr>
                          <a:rPr lang="fr-FR" b="1" i="1">
                            <a:effectLst>
                              <a:outerShdw blurRad="38100" dist="38100" dir="2700000" algn="tl">
                                <a:srgbClr val="000000">
                                  <a:alpha val="43137"/>
                                </a:srgbClr>
                              </a:outerShdw>
                            </a:effectLst>
                            <a:latin typeface="Cambria Math" panose="02040503050406030204" pitchFamily="18" charset="0"/>
                          </a:rPr>
                        </m:ctrlPr>
                      </m:sSupPr>
                      <m:e>
                        <m:r>
                          <a:rPr lang="fr-FR" b="1" i="1">
                            <a:effectLst>
                              <a:outerShdw blurRad="38100" dist="38100" dir="2700000" algn="tl">
                                <a:srgbClr val="000000">
                                  <a:alpha val="43137"/>
                                </a:srgbClr>
                              </a:outerShdw>
                            </a:effectLst>
                            <a:latin typeface="Cambria Math" panose="02040503050406030204" pitchFamily="18" charset="0"/>
                          </a:rPr>
                          <m:t>𝑭</m:t>
                        </m:r>
                      </m:e>
                      <m:sup>
                        <m:r>
                          <a:rPr lang="fr-FR" b="1" i="1">
                            <a:effectLst>
                              <a:outerShdw blurRad="38100" dist="38100" dir="2700000" algn="tl">
                                <a:srgbClr val="000000">
                                  <a:alpha val="43137"/>
                                </a:srgbClr>
                              </a:outerShdw>
                            </a:effectLst>
                            <a:latin typeface="Cambria Math" panose="02040503050406030204" pitchFamily="18" charset="0"/>
                          </a:rPr>
                          <m:t>−</m:t>
                        </m:r>
                        <m:r>
                          <a:rPr lang="fr-FR" b="1" i="1">
                            <a:effectLst>
                              <a:outerShdw blurRad="38100" dist="38100" dir="2700000" algn="tl">
                                <a:srgbClr val="000000">
                                  <a:alpha val="43137"/>
                                </a:srgbClr>
                              </a:outerShdw>
                            </a:effectLst>
                            <a:latin typeface="Cambria Math" panose="02040503050406030204" pitchFamily="18" charset="0"/>
                          </a:rPr>
                          <m:t>𝑻</m:t>
                        </m:r>
                      </m:sup>
                    </m:sSup>
                    <m:sSup>
                      <m:sSupPr>
                        <m:ctrlPr>
                          <a:rPr lang="fr-FR" b="1" i="1">
                            <a:effectLst>
                              <a:outerShdw blurRad="38100" dist="38100" dir="2700000" algn="tl">
                                <a:srgbClr val="000000">
                                  <a:alpha val="43137"/>
                                </a:srgbClr>
                              </a:outerShdw>
                            </a:effectLst>
                            <a:latin typeface="Cambria Math" panose="02040503050406030204" pitchFamily="18" charset="0"/>
                          </a:rPr>
                        </m:ctrlPr>
                      </m:sSupPr>
                      <m:e>
                        <m:r>
                          <a:rPr lang="fr-FR" b="1" i="1">
                            <a:effectLst>
                              <a:outerShdw blurRad="38100" dist="38100" dir="2700000" algn="tl">
                                <a:srgbClr val="000000">
                                  <a:alpha val="43137"/>
                                </a:srgbClr>
                              </a:outerShdw>
                            </a:effectLst>
                            <a:latin typeface="Cambria Math" panose="02040503050406030204" pitchFamily="18" charset="0"/>
                          </a:rPr>
                          <m:t>𝑭</m:t>
                        </m:r>
                      </m:e>
                      <m:sup>
                        <m:r>
                          <a:rPr lang="fr-FR" b="1" i="1">
                            <a:effectLst>
                              <a:outerShdw blurRad="38100" dist="38100" dir="2700000" algn="tl">
                                <a:srgbClr val="000000">
                                  <a:alpha val="43137"/>
                                </a:srgbClr>
                              </a:outerShdw>
                            </a:effectLst>
                            <a:latin typeface="Cambria Math" panose="02040503050406030204" pitchFamily="18" charset="0"/>
                          </a:rPr>
                          <m:t>−</m:t>
                        </m:r>
                        <m:r>
                          <a:rPr lang="fr-FR" b="1" i="1">
                            <a:effectLst>
                              <a:outerShdw blurRad="38100" dist="38100" dir="2700000" algn="tl">
                                <a:srgbClr val="000000">
                                  <a:alpha val="43137"/>
                                </a:srgbClr>
                              </a:outerShdw>
                            </a:effectLst>
                            <a:latin typeface="Cambria Math" panose="02040503050406030204" pitchFamily="18" charset="0"/>
                          </a:rPr>
                          <m:t>𝟏</m:t>
                        </m:r>
                      </m:sup>
                    </m:sSup>
                    <m:r>
                      <a:rPr lang="fr-FR" b="1" i="0" smtClean="0">
                        <a:effectLst>
                          <a:outerShdw blurRad="38100" dist="38100" dir="2700000" algn="tl">
                            <a:srgbClr val="000000">
                              <a:alpha val="43137"/>
                            </a:srgbClr>
                          </a:outerShdw>
                        </a:effectLst>
                        <a:latin typeface="Cambria Math" panose="02040503050406030204" pitchFamily="18" charset="0"/>
                      </a:rPr>
                      <m:t>) </m:t>
                    </m:r>
                  </m:oMath>
                </a14:m>
                <a:r>
                  <a:rPr lang="fr-FR" dirty="0" smtClean="0">
                    <a:effectLst>
                      <a:outerShdw blurRad="38100" dist="38100" dir="2700000" algn="tl">
                        <a:srgbClr val="000000">
                          <a:alpha val="43137"/>
                        </a:srgbClr>
                      </a:outerShdw>
                    </a:effectLst>
                  </a:rPr>
                  <a:t>= </a:t>
                </a:r>
                <a:r>
                  <a:rPr lang="fr-FR" b="1" dirty="0" smtClean="0">
                    <a:effectLst>
                      <a:outerShdw blurRad="38100" dist="38100" dir="2700000" algn="tl">
                        <a:srgbClr val="000000">
                          <a:alpha val="43137"/>
                        </a:srgbClr>
                      </a:outerShdw>
                    </a:effectLst>
                    <a:latin typeface="Cambria Math" panose="02040503050406030204" pitchFamily="18" charset="0"/>
                  </a:rPr>
                  <a:t>2 e </a:t>
                </a:r>
                <a:r>
                  <a:rPr lang="fr-FR" dirty="0">
                    <a:effectLst>
                      <a:outerShdw blurRad="38100" dist="38100" dir="2700000" algn="tl">
                        <a:srgbClr val="000000">
                          <a:alpha val="43137"/>
                        </a:srgbClr>
                      </a:outerShdw>
                    </a:effectLst>
                  </a:rPr>
                  <a:t>, on obtient </a:t>
                </a:r>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mc:Choice>
        <mc:Fallback xmlns="">
          <p:sp>
            <p:nvSpPr>
              <p:cNvPr id="13" name="ZoneTexte 12"/>
              <p:cNvSpPr txBox="1">
                <a:spLocks noRot="1" noChangeAspect="1" noMove="1" noResize="1" noEditPoints="1" noAdjustHandles="1" noChangeArrowheads="1" noChangeShapeType="1" noTextEdit="1"/>
              </p:cNvSpPr>
              <p:nvPr/>
            </p:nvSpPr>
            <p:spPr>
              <a:xfrm>
                <a:off x="1138989" y="4693424"/>
                <a:ext cx="4871867" cy="375552"/>
              </a:xfrm>
              <a:prstGeom prst="rect">
                <a:avLst/>
              </a:prstGeom>
              <a:blipFill>
                <a:blip r:embed="rId9"/>
                <a:stretch>
                  <a:fillRect l="-1126" t="-11290" b="-3064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746287" y="4693424"/>
                <a:ext cx="30958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fr-FR" i="1" smtClean="0">
                              <a:effectLst>
                                <a:outerShdw blurRad="38100" dist="38100" dir="2700000" algn="tl">
                                  <a:srgbClr val="000000">
                                    <a:alpha val="43137"/>
                                  </a:srgbClr>
                                </a:outerShdw>
                              </a:effectLst>
                              <a:latin typeface="Cambria Math" panose="02040503050406030204" pitchFamily="18" charset="0"/>
                            </a:rPr>
                          </m:ctrlPr>
                        </m:sSupPr>
                        <m:e>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𝑑𝑠</m:t>
                              </m:r>
                            </m:e>
                          </m:d>
                        </m:e>
                        <m:sup>
                          <m:r>
                            <a:rPr lang="fr-FR" i="1">
                              <a:effectLst>
                                <a:outerShdw blurRad="38100" dist="38100" dir="2700000" algn="tl">
                                  <a:srgbClr val="000000">
                                    <a:alpha val="43137"/>
                                  </a:srgbClr>
                                </a:outerShdw>
                              </a:effectLst>
                              <a:latin typeface="Cambria Math" panose="02040503050406030204" pitchFamily="18" charset="0"/>
                            </a:rPr>
                            <m:t>2</m:t>
                          </m:r>
                        </m:sup>
                      </m:sSup>
                      <m:r>
                        <a:rPr lang="fr-FR" b="0" i="1" smtClean="0">
                          <a:effectLst>
                            <a:outerShdw blurRad="38100" dist="38100" dir="2700000" algn="tl">
                              <a:srgbClr val="000000">
                                <a:alpha val="43137"/>
                              </a:srgbClr>
                            </a:outerShdw>
                          </a:effectLst>
                          <a:latin typeface="Cambria Math" panose="02040503050406030204" pitchFamily="18" charset="0"/>
                        </a:rPr>
                        <m:t> </m:t>
                      </m:r>
                      <m:r>
                        <a:rPr lang="fr-FR" i="1" dirty="0" smtClean="0">
                          <a:latin typeface="Cambria Math" panose="02040503050406030204" pitchFamily="18" charset="0"/>
                        </a:rPr>
                        <m:t>−</m:t>
                      </m:r>
                      <m:sSup>
                        <m:sSupPr>
                          <m:ctrlPr>
                            <a:rPr lang="fr-FR" i="1">
                              <a:effectLst>
                                <a:outerShdw blurRad="38100" dist="38100" dir="2700000" algn="tl">
                                  <a:srgbClr val="000000">
                                    <a:alpha val="43137"/>
                                  </a:srgbClr>
                                </a:outerShdw>
                              </a:effectLst>
                              <a:latin typeface="Cambria Math" panose="02040503050406030204" pitchFamily="18" charset="0"/>
                            </a:rPr>
                          </m:ctrlPr>
                        </m:sSupPr>
                        <m:e>
                          <m:r>
                            <a:rPr lang="fr-FR" b="0" i="1" smtClean="0">
                              <a:effectLst>
                                <a:outerShdw blurRad="38100" dist="38100" dir="2700000" algn="tl">
                                  <a:srgbClr val="000000">
                                    <a:alpha val="43137"/>
                                  </a:srgbClr>
                                </a:outerShdw>
                              </a:effectLst>
                              <a:latin typeface="Cambria Math" panose="02040503050406030204" pitchFamily="18" charset="0"/>
                            </a:rPr>
                            <m:t> </m:t>
                          </m:r>
                          <m:d>
                            <m:dPr>
                              <m:ctrlPr>
                                <a:rPr lang="fr-FR" i="1" dirty="0">
                                  <a:effectLst>
                                    <a:outerShdw blurRad="38100" dist="38100" dir="2700000" algn="tl">
                                      <a:srgbClr val="000000">
                                        <a:alpha val="43137"/>
                                      </a:srgbClr>
                                    </a:outerShdw>
                                  </a:effectLst>
                                  <a:latin typeface="Cambria Math" panose="02040503050406030204" pitchFamily="18" charset="0"/>
                                </a:rPr>
                              </m:ctrlPr>
                            </m:dPr>
                            <m:e>
                              <m:r>
                                <a:rPr lang="fr-FR" i="1" dirty="0">
                                  <a:effectLst>
                                    <a:outerShdw blurRad="38100" dist="38100" dir="2700000" algn="tl">
                                      <a:srgbClr val="000000">
                                        <a:alpha val="43137"/>
                                      </a:srgbClr>
                                    </a:outerShdw>
                                  </a:effectLst>
                                  <a:latin typeface="Cambria Math" panose="02040503050406030204" pitchFamily="18" charset="0"/>
                                </a:rPr>
                                <m:t>𝑑𝑆</m:t>
                              </m:r>
                            </m:e>
                          </m:d>
                        </m:e>
                        <m:sup>
                          <m:r>
                            <a:rPr lang="fr-FR" i="1">
                              <a:effectLst>
                                <a:outerShdw blurRad="38100" dist="38100" dir="2700000" algn="tl">
                                  <a:srgbClr val="000000">
                                    <a:alpha val="43137"/>
                                  </a:srgbClr>
                                </a:outerShdw>
                              </a:effectLst>
                              <a:latin typeface="Cambria Math" panose="02040503050406030204" pitchFamily="18" charset="0"/>
                            </a:rPr>
                            <m:t>2</m:t>
                          </m:r>
                        </m:sup>
                      </m:sSup>
                      <m:r>
                        <m:rPr>
                          <m:nor/>
                        </m:rPr>
                        <a:rPr lang="fr-FR" b="0" i="0" smtClean="0">
                          <a:effectLst>
                            <a:outerShdw blurRad="38100" dist="38100" dir="2700000" algn="tl">
                              <a:srgbClr val="000000">
                                <a:alpha val="43137"/>
                              </a:srgbClr>
                            </a:outerShdw>
                          </a:effectLst>
                          <a:latin typeface="Cambria Math" panose="02040503050406030204" pitchFamily="18" charset="0"/>
                        </a:rPr>
                        <m:t> </m:t>
                      </m:r>
                      <m:r>
                        <m:rPr>
                          <m:nor/>
                        </m:rPr>
                        <a:rPr lang="fr-FR" dirty="0">
                          <a:effectLst>
                            <a:outerShdw blurRad="38100" dist="38100" dir="2700000" algn="tl">
                              <a:srgbClr val="000000">
                                <a:alpha val="43137"/>
                              </a:srgbClr>
                            </a:outerShdw>
                          </a:effectLst>
                          <a:latin typeface="Cambria Math" panose="02040503050406030204" pitchFamily="18" charset="0"/>
                        </a:rPr>
                        <m:t>=</m:t>
                      </m:r>
                      <m:r>
                        <m:rPr>
                          <m:nor/>
                        </m:rPr>
                        <a:rPr lang="fr-FR" dirty="0">
                          <a:effectLst>
                            <a:outerShdw blurRad="38100" dist="38100" dir="2700000" algn="tl">
                              <a:srgbClr val="000000">
                                <a:alpha val="43137"/>
                              </a:srgbClr>
                            </a:outerShdw>
                          </a:effectLst>
                        </a:rPr>
                        <m:t> </m:t>
                      </m:r>
                      <m:r>
                        <m:rPr>
                          <m:nor/>
                        </m:rPr>
                        <a:rPr lang="fr-FR" b="0" i="1" dirty="0" smtClean="0">
                          <a:effectLst>
                            <a:outerShdw blurRad="38100" dist="38100" dir="2700000" algn="tl">
                              <a:srgbClr val="000000">
                                <a:alpha val="43137"/>
                              </a:srgbClr>
                            </a:outerShdw>
                          </a:effectLst>
                        </a:rPr>
                        <m:t>2 </m:t>
                      </m:r>
                      <m:r>
                        <m:rPr>
                          <m:nor/>
                        </m:rPr>
                        <a:rPr lang="fr-FR" i="1" dirty="0">
                          <a:effectLst>
                            <a:outerShdw blurRad="38100" dist="38100" dir="2700000" algn="tl">
                              <a:srgbClr val="000000">
                                <a:alpha val="43137"/>
                              </a:srgbClr>
                            </a:outerShdw>
                          </a:effectLst>
                          <a:latin typeface="Cambria Math" panose="02040503050406030204" pitchFamily="18" charset="0"/>
                        </a:rPr>
                        <m:t>d</m:t>
                      </m:r>
                      <m:r>
                        <a:rPr lang="fr-FR" i="1">
                          <a:effectLst>
                            <a:outerShdw blurRad="38100" dist="38100" dir="2700000" algn="tl">
                              <a:srgbClr val="000000">
                                <a:alpha val="43137"/>
                              </a:srgbClr>
                            </a:outerShdw>
                          </a:effectLst>
                          <a:latin typeface="Cambria Math" panose="02040503050406030204" pitchFamily="18" charset="0"/>
                        </a:rPr>
                        <m:t>𝑥</m:t>
                      </m:r>
                      <m:r>
                        <m:rPr>
                          <m:nor/>
                        </m:rPr>
                        <a:rPr lang="fr-FR" i="1" dirty="0">
                          <a:effectLst>
                            <a:outerShdw blurRad="38100" dist="38100" dir="2700000" algn="tl">
                              <a:srgbClr val="000000">
                                <a:alpha val="43137"/>
                              </a:srgbClr>
                            </a:outerShdw>
                          </a:effectLst>
                          <a:latin typeface="Cambria Math" panose="02040503050406030204" pitchFamily="18" charset="0"/>
                        </a:rPr>
                        <m:t>. </m:t>
                      </m:r>
                      <m:r>
                        <a:rPr lang="fr-FR" b="1" i="1" smtClean="0">
                          <a:effectLst>
                            <a:outerShdw blurRad="38100" dist="38100" dir="2700000" algn="tl">
                              <a:srgbClr val="000000">
                                <a:alpha val="43137"/>
                              </a:srgbClr>
                            </a:outerShdw>
                          </a:effectLst>
                          <a:latin typeface="Cambria Math" panose="02040503050406030204" pitchFamily="18" charset="0"/>
                        </a:rPr>
                        <m:t>𝒆</m:t>
                      </m:r>
                      <m:r>
                        <a:rPr lang="fr-FR" b="1" i="1" smtClean="0">
                          <a:effectLst>
                            <a:outerShdw blurRad="38100" dist="38100" dir="2700000" algn="tl">
                              <a:srgbClr val="000000">
                                <a:alpha val="43137"/>
                              </a:srgbClr>
                            </a:outerShdw>
                          </a:effectLst>
                          <a:latin typeface="Cambria Math" panose="02040503050406030204" pitchFamily="18" charset="0"/>
                        </a:rPr>
                        <m:t> .  </m:t>
                      </m:r>
                      <m:r>
                        <a:rPr lang="fr-FR" i="1">
                          <a:effectLst>
                            <a:outerShdw blurRad="38100" dist="38100" dir="2700000" algn="tl">
                              <a:srgbClr val="000000">
                                <a:alpha val="43137"/>
                              </a:srgbClr>
                            </a:outerShdw>
                          </a:effectLst>
                          <a:latin typeface="Cambria Math" panose="02040503050406030204" pitchFamily="18" charset="0"/>
                        </a:rPr>
                        <m:t>𝑑𝑥</m:t>
                      </m:r>
                    </m:oMath>
                  </m:oMathPara>
                </a14:m>
                <a:endParaRPr lang="fr-FR" dirty="0">
                  <a:effectLst>
                    <a:outerShdw blurRad="38100" dist="38100" dir="2700000" algn="tl">
                      <a:srgbClr val="000000">
                        <a:alpha val="43137"/>
                      </a:srgbClr>
                    </a:outerShdw>
                  </a:effectLst>
                </a:endParaRPr>
              </a:p>
            </p:txBody>
          </p:sp>
        </mc:Choice>
        <mc:Fallback xmlns="">
          <p:sp>
            <p:nvSpPr>
              <p:cNvPr id="14" name="Rectangle 13"/>
              <p:cNvSpPr>
                <a:spLocks noRot="1" noChangeAspect="1" noMove="1" noResize="1" noEditPoints="1" noAdjustHandles="1" noChangeArrowheads="1" noChangeShapeType="1" noTextEdit="1"/>
              </p:cNvSpPr>
              <p:nvPr/>
            </p:nvSpPr>
            <p:spPr>
              <a:xfrm>
                <a:off x="6746287" y="4693424"/>
                <a:ext cx="3095847" cy="369332"/>
              </a:xfrm>
              <a:prstGeom prst="rect">
                <a:avLst/>
              </a:prstGeom>
              <a:blipFill>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ZoneTexte 14"/>
              <p:cNvSpPr txBox="1"/>
              <p:nvPr/>
            </p:nvSpPr>
            <p:spPr>
              <a:xfrm>
                <a:off x="1138989" y="5177838"/>
                <a:ext cx="10722197" cy="646331"/>
              </a:xfrm>
              <a:prstGeom prst="rect">
                <a:avLst/>
              </a:prstGeom>
              <a:noFill/>
            </p:spPr>
            <p:txBody>
              <a:bodyPr wrap="square" rtlCol="0">
                <a:spAutoFit/>
              </a:bodyPr>
              <a:lstStyle/>
              <a:p>
                <a:pPr algn="just"/>
                <a:r>
                  <a:rPr lang="fr-FR" dirty="0" smtClean="0">
                    <a:effectLst>
                      <a:outerShdw blurRad="38100" dist="38100" dir="2700000" algn="tl">
                        <a:srgbClr val="000000">
                          <a:alpha val="43137"/>
                        </a:srgbClr>
                      </a:outerShdw>
                    </a:effectLst>
                  </a:rPr>
                  <a:t>Le nouveau tenseur </a:t>
                </a:r>
                <a14:m>
                  <m:oMath xmlns:m="http://schemas.openxmlformats.org/officeDocument/2006/math">
                    <m:r>
                      <a:rPr lang="fr-FR" b="1" i="1" dirty="0" smtClean="0">
                        <a:effectLst>
                          <a:outerShdw blurRad="38100" dist="38100" dir="2700000" algn="tl">
                            <a:srgbClr val="000000">
                              <a:alpha val="43137"/>
                            </a:srgbClr>
                          </a:outerShdw>
                        </a:effectLst>
                        <a:latin typeface="Cambria Math" panose="02040503050406030204" pitchFamily="18" charset="0"/>
                      </a:rPr>
                      <m:t>𝒆</m:t>
                    </m:r>
                  </m:oMath>
                </a14:m>
                <a:r>
                  <a:rPr lang="fr-FR" dirty="0" smtClean="0">
                    <a:effectLst>
                      <a:outerShdw blurRad="38100" dist="38100" dir="2700000" algn="tl">
                        <a:srgbClr val="000000">
                          <a:alpha val="43137"/>
                        </a:srgbClr>
                      </a:outerShdw>
                    </a:effectLst>
                  </a:rPr>
                  <a:t> est défini comme le tenseur de déformation de </a:t>
                </a:r>
                <a:r>
                  <a:rPr lang="fr-FR" dirty="0" err="1" smtClean="0">
                    <a:effectLst>
                      <a:outerShdw blurRad="38100" dist="38100" dir="2700000" algn="tl">
                        <a:srgbClr val="000000">
                          <a:alpha val="43137"/>
                        </a:srgbClr>
                      </a:outerShdw>
                    </a:effectLst>
                  </a:rPr>
                  <a:t>Almansi</a:t>
                </a:r>
                <a:r>
                  <a:rPr lang="fr-FR" dirty="0" smtClean="0">
                    <a:effectLst>
                      <a:outerShdw blurRad="38100" dist="38100" dir="2700000" algn="tl">
                        <a:srgbClr val="000000">
                          <a:alpha val="43137"/>
                        </a:srgbClr>
                      </a:outerShdw>
                    </a:effectLst>
                  </a:rPr>
                  <a:t> (Tenseur de déformation en description spatiale. D’une manière explicite, il est défini comme suite:</a:t>
                </a:r>
                <a:endParaRPr lang="fr-FR" dirty="0">
                  <a:effectLst>
                    <a:outerShdw blurRad="38100" dist="38100" dir="2700000" algn="tl">
                      <a:srgbClr val="000000">
                        <a:alpha val="43137"/>
                      </a:srgbClr>
                    </a:outerShdw>
                  </a:effectLst>
                </a:endParaRPr>
              </a:p>
            </p:txBody>
          </p:sp>
        </mc:Choice>
        <mc:Fallback xmlns="">
          <p:sp>
            <p:nvSpPr>
              <p:cNvPr id="15" name="ZoneTexte 14"/>
              <p:cNvSpPr txBox="1">
                <a:spLocks noRot="1" noChangeAspect="1" noMove="1" noResize="1" noEditPoints="1" noAdjustHandles="1" noChangeArrowheads="1" noChangeShapeType="1" noTextEdit="1"/>
              </p:cNvSpPr>
              <p:nvPr/>
            </p:nvSpPr>
            <p:spPr>
              <a:xfrm>
                <a:off x="1138989" y="5177838"/>
                <a:ext cx="10722197" cy="646331"/>
              </a:xfrm>
              <a:prstGeom prst="rect">
                <a:avLst/>
              </a:prstGeom>
              <a:blipFill>
                <a:blip r:embed="rId11"/>
                <a:stretch>
                  <a:fillRect l="-512" t="-5660" r="-739" b="-1886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ZoneTexte 15"/>
              <p:cNvSpPr txBox="1"/>
              <p:nvPr/>
            </p:nvSpPr>
            <p:spPr>
              <a:xfrm>
                <a:off x="5235457" y="5534610"/>
                <a:ext cx="5984010" cy="1117998"/>
              </a:xfrm>
              <a:prstGeom prst="rect">
                <a:avLst/>
              </a:prstGeom>
              <a:noFill/>
            </p:spPr>
            <p:txBody>
              <a:bodyPr wrap="none" rtlCol="0">
                <a:spAutoFit/>
              </a:bodyPr>
              <a:lstStyle/>
              <a:p>
                <a:r>
                  <a:rPr lang="fr-FR" dirty="0" smtClean="0">
                    <a:effectLst>
                      <a:outerShdw blurRad="38100" dist="38100" dir="2700000" algn="tl">
                        <a:srgbClr val="000000">
                          <a:alpha val="43137"/>
                        </a:srgbClr>
                      </a:outerShdw>
                    </a:effectLst>
                  </a:rPr>
                  <a:t>Tenseur de deformation de Almansi </a:t>
                </a:r>
                <a14:m>
                  <m:oMath xmlns:m="http://schemas.openxmlformats.org/officeDocument/2006/math">
                    <m:r>
                      <a:rPr lang="fr-FR" b="0" i="1" dirty="0" smtClean="0">
                        <a:effectLst>
                          <a:outerShdw blurRad="38100" dist="38100" dir="2700000" algn="tl">
                            <a:srgbClr val="000000">
                              <a:alpha val="43137"/>
                            </a:srgbClr>
                          </a:outerShdw>
                        </a:effectLst>
                        <a:latin typeface="Cambria Math" panose="02040503050406030204" pitchFamily="18" charset="0"/>
                      </a:rPr>
                      <m:t> </m:t>
                    </m:r>
                    <m:d>
                      <m:dPr>
                        <m:begChr m:val="{"/>
                        <m:endChr m:val=""/>
                        <m:ctrlPr>
                          <a:rPr lang="fr-FR" i="1" dirty="0" smtClean="0">
                            <a:effectLst>
                              <a:outerShdw blurRad="38100" dist="38100" dir="2700000" algn="tl">
                                <a:srgbClr val="000000">
                                  <a:alpha val="43137"/>
                                </a:srgbClr>
                              </a:outerShdw>
                            </a:effectLst>
                            <a:latin typeface="Cambria Math" panose="02040503050406030204" pitchFamily="18" charset="0"/>
                          </a:rPr>
                        </m:ctrlPr>
                      </m:dPr>
                      <m:e>
                        <m:eqArr>
                          <m:eqArrPr>
                            <m:ctrlPr>
                              <a:rPr lang="fr-FR" i="1" dirty="0" smtClean="0">
                                <a:effectLst>
                                  <a:outerShdw blurRad="38100" dist="38100" dir="2700000" algn="tl">
                                    <a:srgbClr val="000000">
                                      <a:alpha val="43137"/>
                                    </a:srgbClr>
                                  </a:outerShdw>
                                </a:effectLst>
                                <a:latin typeface="Cambria Math" panose="02040503050406030204" pitchFamily="18" charset="0"/>
                              </a:rPr>
                            </m:ctrlPr>
                          </m:eqArrPr>
                          <m:e>
                            <m:r>
                              <a:rPr lang="fr-FR" b="0" i="1" dirty="0" smtClean="0">
                                <a:effectLst>
                                  <a:outerShdw blurRad="38100" dist="38100" dir="2700000" algn="tl">
                                    <a:srgbClr val="000000">
                                      <a:alpha val="43137"/>
                                    </a:srgbClr>
                                  </a:outerShdw>
                                </a:effectLst>
                                <a:latin typeface="Cambria Math" panose="02040503050406030204" pitchFamily="18" charset="0"/>
                              </a:rPr>
                              <m:t>𝑒</m:t>
                            </m:r>
                            <m:r>
                              <a:rPr lang="fr-FR" b="0" i="1" dirty="0" smtClean="0">
                                <a:effectLst>
                                  <a:outerShdw blurRad="38100" dist="38100" dir="2700000" algn="tl">
                                    <a:srgbClr val="000000">
                                      <a:alpha val="43137"/>
                                    </a:srgbClr>
                                  </a:outerShdw>
                                </a:effectLst>
                                <a:latin typeface="Cambria Math" panose="02040503050406030204" pitchFamily="18" charset="0"/>
                              </a:rPr>
                              <m:t>=</m:t>
                            </m:r>
                            <m:f>
                              <m:fPr>
                                <m:ctrlPr>
                                  <a:rPr lang="fr-FR" i="1" dirty="0" smtClean="0">
                                    <a:effectLst>
                                      <a:outerShdw blurRad="38100" dist="38100" dir="2700000" algn="tl">
                                        <a:srgbClr val="000000">
                                          <a:alpha val="43137"/>
                                        </a:srgbClr>
                                      </a:outerShdw>
                                    </a:effectLst>
                                    <a:latin typeface="Cambria Math" panose="02040503050406030204" pitchFamily="18" charset="0"/>
                                  </a:rPr>
                                </m:ctrlPr>
                              </m:fPr>
                              <m:num>
                                <m:r>
                                  <a:rPr lang="fr-FR" b="0" i="1" dirty="0" smtClean="0">
                                    <a:effectLst>
                                      <a:outerShdw blurRad="38100" dist="38100" dir="2700000" algn="tl">
                                        <a:srgbClr val="000000">
                                          <a:alpha val="43137"/>
                                        </a:srgbClr>
                                      </a:outerShdw>
                                    </a:effectLst>
                                    <a:latin typeface="Cambria Math" panose="02040503050406030204" pitchFamily="18" charset="0"/>
                                  </a:rPr>
                                  <m:t>1</m:t>
                                </m:r>
                              </m:num>
                              <m:den>
                                <m:r>
                                  <a:rPr lang="fr-FR" b="0" i="1" dirty="0" smtClean="0">
                                    <a:effectLst>
                                      <a:outerShdw blurRad="38100" dist="38100" dir="2700000" algn="tl">
                                        <a:srgbClr val="000000">
                                          <a:alpha val="43137"/>
                                        </a:srgbClr>
                                      </a:outerShdw>
                                    </a:effectLst>
                                    <a:latin typeface="Cambria Math" panose="02040503050406030204" pitchFamily="18" charset="0"/>
                                  </a:rPr>
                                  <m:t>2</m:t>
                                </m:r>
                              </m:den>
                            </m:f>
                            <m:d>
                              <m:dPr>
                                <m:ctrlPr>
                                  <a:rPr lang="fr-FR" i="1" dirty="0" smtClean="0">
                                    <a:effectLst>
                                      <a:outerShdw blurRad="38100" dist="38100" dir="2700000" algn="tl">
                                        <a:srgbClr val="000000">
                                          <a:alpha val="43137"/>
                                        </a:srgbClr>
                                      </a:outerShdw>
                                    </a:effectLst>
                                    <a:latin typeface="Cambria Math" panose="02040503050406030204" pitchFamily="18" charset="0"/>
                                  </a:rPr>
                                </m:ctrlPr>
                              </m:dPr>
                              <m:e>
                                <m:r>
                                  <a:rPr lang="fr-FR" b="1" i="1">
                                    <a:effectLst>
                                      <a:outerShdw blurRad="38100" dist="38100" dir="2700000" algn="tl">
                                        <a:srgbClr val="000000">
                                          <a:alpha val="43137"/>
                                        </a:srgbClr>
                                      </a:outerShdw>
                                    </a:effectLst>
                                    <a:latin typeface="Cambria Math" panose="02040503050406030204" pitchFamily="18" charset="0"/>
                                  </a:rPr>
                                  <m:t>𝟏</m:t>
                                </m:r>
                                <m:r>
                                  <a:rPr lang="fr-FR" b="1" i="1">
                                    <a:effectLst>
                                      <a:outerShdw blurRad="38100" dist="38100" dir="2700000" algn="tl">
                                        <a:srgbClr val="000000">
                                          <a:alpha val="43137"/>
                                        </a:srgbClr>
                                      </a:outerShdw>
                                    </a:effectLst>
                                    <a:latin typeface="Cambria Math" panose="02040503050406030204" pitchFamily="18" charset="0"/>
                                  </a:rPr>
                                  <m:t>−</m:t>
                                </m:r>
                                <m:sSup>
                                  <m:sSupPr>
                                    <m:ctrlPr>
                                      <a:rPr lang="fr-FR" b="1" i="1">
                                        <a:effectLst>
                                          <a:outerShdw blurRad="38100" dist="38100" dir="2700000" algn="tl">
                                            <a:srgbClr val="000000">
                                              <a:alpha val="43137"/>
                                            </a:srgbClr>
                                          </a:outerShdw>
                                        </a:effectLst>
                                        <a:latin typeface="Cambria Math" panose="02040503050406030204" pitchFamily="18" charset="0"/>
                                      </a:rPr>
                                    </m:ctrlPr>
                                  </m:sSupPr>
                                  <m:e>
                                    <m:r>
                                      <a:rPr lang="fr-FR" b="1" i="1">
                                        <a:effectLst>
                                          <a:outerShdw blurRad="38100" dist="38100" dir="2700000" algn="tl">
                                            <a:srgbClr val="000000">
                                              <a:alpha val="43137"/>
                                            </a:srgbClr>
                                          </a:outerShdw>
                                        </a:effectLst>
                                        <a:latin typeface="Cambria Math" panose="02040503050406030204" pitchFamily="18" charset="0"/>
                                      </a:rPr>
                                      <m:t>𝑭</m:t>
                                    </m:r>
                                  </m:e>
                                  <m:sup>
                                    <m:r>
                                      <a:rPr lang="fr-FR" b="1" i="1">
                                        <a:effectLst>
                                          <a:outerShdw blurRad="38100" dist="38100" dir="2700000" algn="tl">
                                            <a:srgbClr val="000000">
                                              <a:alpha val="43137"/>
                                            </a:srgbClr>
                                          </a:outerShdw>
                                        </a:effectLst>
                                        <a:latin typeface="Cambria Math" panose="02040503050406030204" pitchFamily="18" charset="0"/>
                                      </a:rPr>
                                      <m:t>−</m:t>
                                    </m:r>
                                    <m:r>
                                      <a:rPr lang="fr-FR" b="1" i="1">
                                        <a:effectLst>
                                          <a:outerShdw blurRad="38100" dist="38100" dir="2700000" algn="tl">
                                            <a:srgbClr val="000000">
                                              <a:alpha val="43137"/>
                                            </a:srgbClr>
                                          </a:outerShdw>
                                        </a:effectLst>
                                        <a:latin typeface="Cambria Math" panose="02040503050406030204" pitchFamily="18" charset="0"/>
                                      </a:rPr>
                                      <m:t>𝑻</m:t>
                                    </m:r>
                                  </m:sup>
                                </m:sSup>
                                <m:sSup>
                                  <m:sSupPr>
                                    <m:ctrlPr>
                                      <a:rPr lang="fr-FR" b="1" i="1">
                                        <a:effectLst>
                                          <a:outerShdw blurRad="38100" dist="38100" dir="2700000" algn="tl">
                                            <a:srgbClr val="000000">
                                              <a:alpha val="43137"/>
                                            </a:srgbClr>
                                          </a:outerShdw>
                                        </a:effectLst>
                                        <a:latin typeface="Cambria Math" panose="02040503050406030204" pitchFamily="18" charset="0"/>
                                      </a:rPr>
                                    </m:ctrlPr>
                                  </m:sSupPr>
                                  <m:e>
                                    <m:r>
                                      <a:rPr lang="fr-FR" b="1" i="1">
                                        <a:effectLst>
                                          <a:outerShdw blurRad="38100" dist="38100" dir="2700000" algn="tl">
                                            <a:srgbClr val="000000">
                                              <a:alpha val="43137"/>
                                            </a:srgbClr>
                                          </a:outerShdw>
                                        </a:effectLst>
                                        <a:latin typeface="Cambria Math" panose="02040503050406030204" pitchFamily="18" charset="0"/>
                                      </a:rPr>
                                      <m:t>𝑭</m:t>
                                    </m:r>
                                  </m:e>
                                  <m:sup>
                                    <m:r>
                                      <a:rPr lang="fr-FR" b="1" i="1">
                                        <a:effectLst>
                                          <a:outerShdw blurRad="38100" dist="38100" dir="2700000" algn="tl">
                                            <a:srgbClr val="000000">
                                              <a:alpha val="43137"/>
                                            </a:srgbClr>
                                          </a:outerShdw>
                                        </a:effectLst>
                                        <a:latin typeface="Cambria Math" panose="02040503050406030204" pitchFamily="18" charset="0"/>
                                      </a:rPr>
                                      <m:t>−</m:t>
                                    </m:r>
                                    <m:r>
                                      <a:rPr lang="fr-FR" b="1" i="1">
                                        <a:effectLst>
                                          <a:outerShdw blurRad="38100" dist="38100" dir="2700000" algn="tl">
                                            <a:srgbClr val="000000">
                                              <a:alpha val="43137"/>
                                            </a:srgbClr>
                                          </a:outerShdw>
                                        </a:effectLst>
                                        <a:latin typeface="Cambria Math" panose="02040503050406030204" pitchFamily="18" charset="0"/>
                                      </a:rPr>
                                      <m:t>𝟏</m:t>
                                    </m:r>
                                  </m:sup>
                                </m:sSup>
                              </m:e>
                            </m:d>
                          </m:e>
                          <m:e>
                            <m:sSub>
                              <m:sSubPr>
                                <m:ctrlPr>
                                  <a:rPr lang="fr-FR" i="1" dirty="0" smtClean="0">
                                    <a:effectLst>
                                      <a:outerShdw blurRad="38100" dist="38100" dir="2700000" algn="tl">
                                        <a:srgbClr val="000000">
                                          <a:alpha val="43137"/>
                                        </a:srgbClr>
                                      </a:outerShdw>
                                    </a:effectLst>
                                    <a:latin typeface="Cambria Math" panose="02040503050406030204" pitchFamily="18" charset="0"/>
                                  </a:rPr>
                                </m:ctrlPr>
                              </m:sSubPr>
                              <m:e>
                                <m:r>
                                  <a:rPr lang="fr-FR" b="0" i="1" dirty="0" smtClean="0">
                                    <a:effectLst>
                                      <a:outerShdw blurRad="38100" dist="38100" dir="2700000" algn="tl">
                                        <a:srgbClr val="000000">
                                          <a:alpha val="43137"/>
                                        </a:srgbClr>
                                      </a:outerShdw>
                                    </a:effectLst>
                                    <a:latin typeface="Cambria Math" panose="02040503050406030204" pitchFamily="18" charset="0"/>
                                  </a:rPr>
                                  <m:t>𝑒</m:t>
                                </m:r>
                              </m:e>
                              <m:sub>
                                <m:r>
                                  <a:rPr lang="fr-FR" b="0" i="1" dirty="0" smtClean="0">
                                    <a:effectLst>
                                      <a:outerShdw blurRad="38100" dist="38100" dir="2700000" algn="tl">
                                        <a:srgbClr val="000000">
                                          <a:alpha val="43137"/>
                                        </a:srgbClr>
                                      </a:outerShdw>
                                    </a:effectLst>
                                    <a:latin typeface="Cambria Math" panose="02040503050406030204" pitchFamily="18" charset="0"/>
                                  </a:rPr>
                                  <m:t>𝑖𝑗</m:t>
                                </m:r>
                              </m:sub>
                            </m:sSub>
                            <m:r>
                              <a:rPr lang="fr-FR" b="0" i="1" dirty="0">
                                <a:effectLst>
                                  <a:outerShdw blurRad="38100" dist="38100" dir="2700000" algn="tl">
                                    <a:srgbClr val="000000">
                                      <a:alpha val="43137"/>
                                    </a:srgbClr>
                                  </a:outerShdw>
                                </a:effectLst>
                                <a:latin typeface="Cambria Math" panose="02040503050406030204" pitchFamily="18" charset="0"/>
                              </a:rPr>
                              <m:t>=</m:t>
                            </m:r>
                            <m:f>
                              <m:fPr>
                                <m:ctrlPr>
                                  <a:rPr lang="fr-FR" i="1" dirty="0">
                                    <a:effectLst>
                                      <a:outerShdw blurRad="38100" dist="38100" dir="2700000" algn="tl">
                                        <a:srgbClr val="000000">
                                          <a:alpha val="43137"/>
                                        </a:srgbClr>
                                      </a:outerShdw>
                                    </a:effectLst>
                                    <a:latin typeface="Cambria Math" panose="02040503050406030204" pitchFamily="18" charset="0"/>
                                  </a:rPr>
                                </m:ctrlPr>
                              </m:fPr>
                              <m:num>
                                <m:r>
                                  <a:rPr lang="fr-FR" b="0" i="1" dirty="0">
                                    <a:effectLst>
                                      <a:outerShdw blurRad="38100" dist="38100" dir="2700000" algn="tl">
                                        <a:srgbClr val="000000">
                                          <a:alpha val="43137"/>
                                        </a:srgbClr>
                                      </a:outerShdw>
                                    </a:effectLst>
                                    <a:latin typeface="Cambria Math" panose="02040503050406030204" pitchFamily="18" charset="0"/>
                                  </a:rPr>
                                  <m:t>1</m:t>
                                </m:r>
                              </m:num>
                              <m:den>
                                <m:r>
                                  <a:rPr lang="fr-FR" b="0" i="1" dirty="0">
                                    <a:effectLst>
                                      <a:outerShdw blurRad="38100" dist="38100" dir="2700000" algn="tl">
                                        <a:srgbClr val="000000">
                                          <a:alpha val="43137"/>
                                        </a:srgbClr>
                                      </a:outerShdw>
                                    </a:effectLst>
                                    <a:latin typeface="Cambria Math" panose="02040503050406030204" pitchFamily="18" charset="0"/>
                                  </a:rPr>
                                  <m:t>2</m:t>
                                </m:r>
                              </m:den>
                            </m:f>
                            <m:d>
                              <m:dPr>
                                <m:ctrlPr>
                                  <a:rPr lang="fr-FR" i="1" dirty="0">
                                    <a:effectLst>
                                      <a:outerShdw blurRad="38100" dist="38100" dir="2700000" algn="tl">
                                        <a:srgbClr val="000000">
                                          <a:alpha val="43137"/>
                                        </a:srgbClr>
                                      </a:outerShdw>
                                    </a:effectLst>
                                    <a:latin typeface="Cambria Math" panose="02040503050406030204" pitchFamily="18" charset="0"/>
                                  </a:rPr>
                                </m:ctrlPr>
                              </m:dPr>
                              <m:e>
                                <m:sSub>
                                  <m:sSubPr>
                                    <m:ctrlPr>
                                      <a:rPr lang="fr-FR" i="1" dirty="0">
                                        <a:effectLst>
                                          <a:outerShdw blurRad="38100" dist="38100" dir="2700000" algn="tl">
                                            <a:srgbClr val="000000">
                                              <a:alpha val="43137"/>
                                            </a:srgbClr>
                                          </a:outerShdw>
                                        </a:effectLst>
                                        <a:latin typeface="Cambria Math" panose="02040503050406030204" pitchFamily="18" charset="0"/>
                                      </a:rPr>
                                    </m:ctrlPr>
                                  </m:sSubPr>
                                  <m:e>
                                    <m:r>
                                      <a:rPr lang="fr-FR"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𝛿</m:t>
                                    </m:r>
                                  </m:e>
                                  <m:sub>
                                    <m:r>
                                      <a:rPr lang="fr-FR" i="1" dirty="0">
                                        <a:effectLst>
                                          <a:outerShdw blurRad="38100" dist="38100" dir="2700000" algn="tl">
                                            <a:srgbClr val="000000">
                                              <a:alpha val="43137"/>
                                            </a:srgbClr>
                                          </a:outerShdw>
                                        </a:effectLst>
                                        <a:latin typeface="Cambria Math" panose="02040503050406030204" pitchFamily="18" charset="0"/>
                                      </a:rPr>
                                      <m:t>𝑖𝑗</m:t>
                                    </m:r>
                                  </m:sub>
                                </m:sSub>
                                <m:r>
                                  <a:rPr lang="fr-FR" b="0" i="1" dirty="0">
                                    <a:effectLst>
                                      <a:outerShdw blurRad="38100" dist="38100" dir="2700000" algn="tl">
                                        <a:srgbClr val="000000">
                                          <a:alpha val="43137"/>
                                        </a:srgbClr>
                                      </a:outerShdw>
                                    </a:effectLst>
                                    <a:latin typeface="Cambria Math" panose="02040503050406030204" pitchFamily="18" charset="0"/>
                                  </a:rPr>
                                  <m:t>−</m:t>
                                </m:r>
                                <m:sSubSup>
                                  <m:sSubSupPr>
                                    <m:ctrlPr>
                                      <a:rPr lang="fr-FR" b="0" i="1" dirty="0" smtClean="0">
                                        <a:effectLst>
                                          <a:outerShdw blurRad="38100" dist="38100" dir="2700000" algn="tl">
                                            <a:srgbClr val="000000">
                                              <a:alpha val="43137"/>
                                            </a:srgbClr>
                                          </a:outerShdw>
                                        </a:effectLst>
                                        <a:latin typeface="Cambria Math" panose="02040503050406030204" pitchFamily="18" charset="0"/>
                                      </a:rPr>
                                    </m:ctrlPr>
                                  </m:sSubSupPr>
                                  <m:e>
                                    <m:r>
                                      <a:rPr lang="fr-FR" b="0" i="1" dirty="0" smtClean="0">
                                        <a:effectLst>
                                          <a:outerShdw blurRad="38100" dist="38100" dir="2700000" algn="tl">
                                            <a:srgbClr val="000000">
                                              <a:alpha val="43137"/>
                                            </a:srgbClr>
                                          </a:outerShdw>
                                        </a:effectLst>
                                        <a:latin typeface="Cambria Math" panose="02040503050406030204" pitchFamily="18" charset="0"/>
                                      </a:rPr>
                                      <m:t>𝐹</m:t>
                                    </m:r>
                                  </m:e>
                                  <m:sub>
                                    <m:r>
                                      <a:rPr lang="fr-FR" b="0" i="1" dirty="0" smtClean="0">
                                        <a:effectLst>
                                          <a:outerShdw blurRad="38100" dist="38100" dir="2700000" algn="tl">
                                            <a:srgbClr val="000000">
                                              <a:alpha val="43137"/>
                                            </a:srgbClr>
                                          </a:outerShdw>
                                        </a:effectLst>
                                        <a:latin typeface="Cambria Math" panose="02040503050406030204" pitchFamily="18" charset="0"/>
                                      </a:rPr>
                                      <m:t>𝑖𝑘</m:t>
                                    </m:r>
                                  </m:sub>
                                  <m:sup>
                                    <m:r>
                                      <a:rPr lang="fr-FR" b="0" i="1" dirty="0" smtClean="0">
                                        <a:effectLst>
                                          <a:outerShdw blurRad="38100" dist="38100" dir="2700000" algn="tl">
                                            <a:srgbClr val="000000">
                                              <a:alpha val="43137"/>
                                            </a:srgbClr>
                                          </a:outerShdw>
                                        </a:effectLst>
                                        <a:latin typeface="Cambria Math" panose="02040503050406030204" pitchFamily="18" charset="0"/>
                                      </a:rPr>
                                      <m:t>−</m:t>
                                    </m:r>
                                    <m:r>
                                      <a:rPr lang="fr-FR" b="0" i="1" dirty="0" smtClean="0">
                                        <a:effectLst>
                                          <a:outerShdw blurRad="38100" dist="38100" dir="2700000" algn="tl">
                                            <a:srgbClr val="000000">
                                              <a:alpha val="43137"/>
                                            </a:srgbClr>
                                          </a:outerShdw>
                                        </a:effectLst>
                                        <a:latin typeface="Cambria Math" panose="02040503050406030204" pitchFamily="18" charset="0"/>
                                      </a:rPr>
                                      <m:t>1</m:t>
                                    </m:r>
                                  </m:sup>
                                </m:sSubSup>
                                <m:sSubSup>
                                  <m:sSubSupPr>
                                    <m:ctrlPr>
                                      <a:rPr lang="fr-FR" i="1" dirty="0">
                                        <a:effectLst>
                                          <a:outerShdw blurRad="38100" dist="38100" dir="2700000" algn="tl">
                                            <a:srgbClr val="000000">
                                              <a:alpha val="43137"/>
                                            </a:srgbClr>
                                          </a:outerShdw>
                                        </a:effectLst>
                                        <a:latin typeface="Cambria Math" panose="02040503050406030204" pitchFamily="18" charset="0"/>
                                      </a:rPr>
                                    </m:ctrlPr>
                                  </m:sSubSupPr>
                                  <m:e>
                                    <m:r>
                                      <a:rPr lang="fr-FR" i="1" dirty="0">
                                        <a:effectLst>
                                          <a:outerShdw blurRad="38100" dist="38100" dir="2700000" algn="tl">
                                            <a:srgbClr val="000000">
                                              <a:alpha val="43137"/>
                                            </a:srgbClr>
                                          </a:outerShdw>
                                        </a:effectLst>
                                        <a:latin typeface="Cambria Math" panose="02040503050406030204" pitchFamily="18" charset="0"/>
                                      </a:rPr>
                                      <m:t>𝐹</m:t>
                                    </m:r>
                                  </m:e>
                                  <m:sub>
                                    <m:r>
                                      <a:rPr lang="fr-FR" b="0" i="1" dirty="0" smtClean="0">
                                        <a:effectLst>
                                          <a:outerShdw blurRad="38100" dist="38100" dir="2700000" algn="tl">
                                            <a:srgbClr val="000000">
                                              <a:alpha val="43137"/>
                                            </a:srgbClr>
                                          </a:outerShdw>
                                        </a:effectLst>
                                        <a:latin typeface="Cambria Math" panose="02040503050406030204" pitchFamily="18" charset="0"/>
                                      </a:rPr>
                                      <m:t>𝑘𝑗</m:t>
                                    </m:r>
                                  </m:sub>
                                  <m:sup>
                                    <m:r>
                                      <a:rPr lang="fr-FR" i="1" dirty="0">
                                        <a:effectLst>
                                          <a:outerShdw blurRad="38100" dist="38100" dir="2700000" algn="tl">
                                            <a:srgbClr val="000000">
                                              <a:alpha val="43137"/>
                                            </a:srgbClr>
                                          </a:outerShdw>
                                        </a:effectLst>
                                        <a:latin typeface="Cambria Math" panose="02040503050406030204" pitchFamily="18" charset="0"/>
                                      </a:rPr>
                                      <m:t>−</m:t>
                                    </m:r>
                                    <m:r>
                                      <a:rPr lang="fr-FR" i="1" dirty="0">
                                        <a:effectLst>
                                          <a:outerShdw blurRad="38100" dist="38100" dir="2700000" algn="tl">
                                            <a:srgbClr val="000000">
                                              <a:alpha val="43137"/>
                                            </a:srgbClr>
                                          </a:outerShdw>
                                        </a:effectLst>
                                        <a:latin typeface="Cambria Math" panose="02040503050406030204" pitchFamily="18" charset="0"/>
                                      </a:rPr>
                                      <m:t>1</m:t>
                                    </m:r>
                                  </m:sup>
                                </m:sSubSup>
                              </m:e>
                            </m:d>
                          </m:e>
                        </m:eqArr>
                      </m:e>
                    </m:d>
                  </m:oMath>
                </a14:m>
                <a:endParaRPr lang="fr-FR" dirty="0">
                  <a:effectLst>
                    <a:outerShdw blurRad="38100" dist="38100" dir="2700000" algn="tl">
                      <a:srgbClr val="000000">
                        <a:alpha val="43137"/>
                      </a:srgbClr>
                    </a:outerShdw>
                  </a:effectLst>
                </a:endParaRPr>
              </a:p>
            </p:txBody>
          </p:sp>
        </mc:Choice>
        <mc:Fallback xmlns="">
          <p:sp>
            <p:nvSpPr>
              <p:cNvPr id="16" name="ZoneTexte 15"/>
              <p:cNvSpPr txBox="1">
                <a:spLocks noRot="1" noChangeAspect="1" noMove="1" noResize="1" noEditPoints="1" noAdjustHandles="1" noChangeArrowheads="1" noChangeShapeType="1" noTextEdit="1"/>
              </p:cNvSpPr>
              <p:nvPr/>
            </p:nvSpPr>
            <p:spPr>
              <a:xfrm>
                <a:off x="5235457" y="5534610"/>
                <a:ext cx="5984010" cy="1117998"/>
              </a:xfrm>
              <a:prstGeom prst="rect">
                <a:avLst/>
              </a:prstGeom>
              <a:blipFill>
                <a:blip r:embed="rId12"/>
                <a:stretch>
                  <a:fillRect l="-1019" b="-546"/>
                </a:stretch>
              </a:blipFill>
            </p:spPr>
            <p:txBody>
              <a:bodyPr/>
              <a:lstStyle/>
              <a:p>
                <a:r>
                  <a:rPr lang="fr-FR">
                    <a:noFill/>
                  </a:rPr>
                  <a:t> </a:t>
                </a:r>
              </a:p>
            </p:txBody>
          </p:sp>
        </mc:Fallback>
      </mc:AlternateContent>
      <p:sp>
        <p:nvSpPr>
          <p:cNvPr id="2" name="ZoneTexte 1"/>
          <p:cNvSpPr txBox="1"/>
          <p:nvPr/>
        </p:nvSpPr>
        <p:spPr>
          <a:xfrm>
            <a:off x="1138989" y="3183102"/>
            <a:ext cx="10722197" cy="1000274"/>
          </a:xfrm>
          <a:prstGeom prst="rect">
            <a:avLst/>
          </a:prstGeom>
          <a:noFill/>
        </p:spPr>
        <p:txBody>
          <a:bodyPr wrap="square" rtlCol="0">
            <a:spAutoFit/>
          </a:bodyPr>
          <a:lstStyle/>
          <a:p>
            <a:pPr>
              <a:spcAft>
                <a:spcPts val="600"/>
              </a:spcAft>
            </a:pPr>
            <a:r>
              <a:rPr lang="fr-FR" b="1" u="sng" dirty="0" smtClean="0">
                <a:effectLst>
                  <a:outerShdw blurRad="38100" dist="38100" dir="2700000" algn="tl">
                    <a:srgbClr val="000000">
                      <a:alpha val="43137"/>
                    </a:srgbClr>
                  </a:outerShdw>
                </a:effectLst>
              </a:rPr>
              <a:t>Remarque:</a:t>
            </a:r>
          </a:p>
          <a:p>
            <a:pPr algn="just"/>
            <a:r>
              <a:rPr lang="fr-FR" dirty="0" smtClean="0">
                <a:effectLst>
                  <a:outerShdw blurRad="38100" dist="38100" dir="2700000" algn="tl">
                    <a:srgbClr val="000000">
                      <a:alpha val="43137"/>
                    </a:srgbClr>
                  </a:outerShdw>
                </a:effectLst>
              </a:rPr>
              <a:t>En utilisant la description spatiale, on peut déduire en reprenant les mêmes étape, le tenseur de déformation de Euler </a:t>
            </a:r>
            <a:r>
              <a:rPr lang="fr-FR" dirty="0" err="1" smtClean="0">
                <a:effectLst>
                  <a:outerShdw blurRad="38100" dist="38100" dir="2700000" algn="tl">
                    <a:srgbClr val="000000">
                      <a:alpha val="43137"/>
                    </a:srgbClr>
                  </a:outerShdw>
                </a:effectLst>
              </a:rPr>
              <a:t>Almansi</a:t>
            </a:r>
            <a:r>
              <a:rPr lang="fr-FR"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644321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6081</TotalTime>
  <Words>1885</Words>
  <Application>Microsoft Office PowerPoint</Application>
  <PresentationFormat>Grand écran</PresentationFormat>
  <Paragraphs>248</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23</vt:i4>
      </vt:variant>
    </vt:vector>
  </HeadingPairs>
  <TitlesOfParts>
    <vt:vector size="29" baseType="lpstr">
      <vt:lpstr>Arial</vt:lpstr>
      <vt:lpstr>Calibri</vt:lpstr>
      <vt:lpstr>Calibri Light</vt:lpstr>
      <vt:lpstr>Cambria Math</vt:lpstr>
      <vt:lpstr>Verdana</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Hossem</dc:creator>
  <cp:lastModifiedBy>Hossem</cp:lastModifiedBy>
  <cp:revision>336</cp:revision>
  <dcterms:created xsi:type="dcterms:W3CDTF">2019-12-28T14:14:41Z</dcterms:created>
  <dcterms:modified xsi:type="dcterms:W3CDTF">2020-07-05T14:56:43Z</dcterms:modified>
</cp:coreProperties>
</file>