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mf" ContentType="image/x-wmf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3.xml" ContentType="application/vnd.openxmlformats-officedocument.theme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72" r:id="rId1"/>
  </p:sldMasterIdLst>
  <p:notesMasterIdLst>
    <p:notesMasterId r:id="rId2"/>
  </p:notesMasterIdLst>
  <p:sldIdLst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</p:sldIdLst>
  <p:sldSz type="screen4x3" cy="6858000" cx="9144000"/>
  <p:notesSz cx="6858000" cy="9144000"/>
  <p:defaultTextStyle>
    <a:lvl1pPr algn="l" eaLnBrk="0" fontAlgn="base" hangingPunct="0" indent="0" latinLnBrk="0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1pPr>
    <a:lvl2pPr algn="l" eaLnBrk="0" fontAlgn="base" hangingPunct="0" indent="0" latinLnBrk="0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2pPr>
    <a:lvl3pPr algn="l" eaLnBrk="0" fontAlgn="base" hangingPunct="0" indent="0" latinLnBrk="0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3pPr>
    <a:lvl4pPr algn="l" eaLnBrk="0" fontAlgn="base" hangingPunct="0" indent="0" latinLnBrk="0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4pPr>
    <a:lvl5pPr algn="l" eaLnBrk="0" fontAlgn="base" hangingPunct="0" indent="0" latinLnBrk="0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1800" i="0" u="none">
        <a:solidFill>
          <a:schemeClr val="dk1"/>
        </a:solidFill>
        <a:latin typeface="Arial" pitchFamily="0" charset="0"/>
        <a:ea typeface="Arial" pitchFamily="0" charset="0"/>
        <a:sym typeface="Arial" pitchFamily="0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normalViewPr showOutlineIcons="1" snapVertSplitter="0" vertBarState="restored" horzBarState="restored" preferSingleView="0">
    <p:restoredLeft sz="15620"/>
    <p:restoredTop sz="71562" autoAdjust="0"/>
  </p:normalViewPr>
  <p:slideViewPr>
    <p:cSldViewPr showGuides="0" snapToGrid="1" snapToObjects="0">
      <p:cViewPr varScale="1">
        <p:scale>
          <a:sx n="44" d="100"/>
          <a:sy n="44" d="100"/>
        </p:scale>
        <p:origin x="-1829" y="-82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tableStyles" Target="tableStyle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3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27" name="Espace réservé de l'en-tête 1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vl="0"/>
            <a:endParaRPr altLang="en-US" sz="1200" lang="fr-FR"/>
          </a:p>
        </p:txBody>
      </p:sp>
      <p:sp>
        <p:nvSpPr>
          <p:cNvPr id="1048728" name="Espace réservé de la date 2"/>
          <p:cNvSpPr/>
          <p:nvPr>
            <p:ph type="dt" sz="full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vl="0"/>
            <a:fld id="{566ABCEB-ACFC-4714-9973-3DA970169C29}" type="datetime1">
              <a:rPr altLang="en-US" sz="1200" lang="fr-FR"/>
              <a:pPr algn="r" eaLnBrk="1" hangingPunct="1" lvl="0"/>
            </a:fld>
            <a:endParaRPr altLang="en-US" sz="1200" lang="fr-FR"/>
          </a:p>
        </p:txBody>
      </p:sp>
      <p:sp>
        <p:nvSpPr>
          <p:cNvPr id="1048729" name="Espace réservé de l'image des diapositives 3"/>
          <p:cNvSpPr/>
          <p:nvPr>
            <p:ph type="sldImg" sz="full" idx="2"/>
          </p:nvPr>
        </p:nvSpPr>
        <p:spPr>
          <a:xfrm rot="0">
            <a:off x="1143000" y="685800"/>
            <a:ext cx="4572000" cy="3429000"/>
          </a:xfrm>
          <a:prstGeom prst="rect"/>
          <a:noFill/>
          <a:ln w="12700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p/>
        </p:txBody>
      </p:sp>
      <p:sp>
        <p:nvSpPr>
          <p:cNvPr id="1048730" name="Espace réservé des commentaires 4"/>
          <p:cNvSpPr/>
          <p:nvPr>
            <p:ph type="body" sz="quarter" idx="3"/>
          </p:nvPr>
        </p:nvSpPr>
        <p:spPr>
          <a:xfrm rot="0"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fr-FR"/>
              <a:t>Cliquez pour modifier les styles du texte du masque</a:t>
            </a:r>
          </a:p>
          <a:p>
            <a:pPr lvl="1"/>
            <a:r>
              <a:rPr altLang="en-US" lang="fr-FR"/>
              <a:t>Deuxième niveau</a:t>
            </a:r>
          </a:p>
          <a:p>
            <a:pPr lvl="2"/>
            <a:r>
              <a:rPr altLang="en-US" lang="fr-FR"/>
              <a:t>Troisième niveau</a:t>
            </a:r>
          </a:p>
          <a:p>
            <a:pPr lvl="3"/>
            <a:r>
              <a:rPr altLang="en-US" lang="fr-FR"/>
              <a:t>Quatrième niveau</a:t>
            </a:r>
          </a:p>
          <a:p>
            <a:pPr lvl="4"/>
            <a:r>
              <a:rPr altLang="en-US" lang="fr-FR"/>
              <a:t>Cinquième niveau</a:t>
            </a:r>
          </a:p>
        </p:txBody>
      </p:sp>
      <p:sp>
        <p:nvSpPr>
          <p:cNvPr id="1048731" name="Espace réservé du pied de page 5"/>
          <p:cNvSpPr/>
          <p:nvPr>
            <p:ph type="ftr" sz="quarter" idx="4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vl="0"/>
            <a:endParaRPr altLang="en-US" sz="1200" lang="fr-FR"/>
          </a:p>
        </p:txBody>
      </p:sp>
      <p:sp>
        <p:nvSpPr>
          <p:cNvPr id="1048732" name="Espace réservé du numéro de diapositive 6"/>
          <p:cNvSpPr/>
          <p:nvPr>
            <p:ph type="sldNum" sz="quarter" idx="5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fr-FR"/>
              <a:pPr algn="r" eaLnBrk="1" hangingPunct="1" lvl="0"/>
            </a:fld>
            <a:endParaRPr altLang="en-US" sz="1200" lang="fr-FR"/>
          </a:p>
        </p:txBody>
      </p:sp>
    </p:spTree>
  </p:cSld>
  <p:clrMap accent1="dk1" accent2="dk1" accent3="dk1" accent4="dk1" accent5="dk1" accent6="dk1" bg1="dk1" bg2="dk1" tx1="dk1" tx2="dk1" hlink="dk1" folHlink="dk1"/>
  <p:notesStyle>
    <a:lvl1pPr algn="l" eaLnBrk="0" fontAlgn="base" hangingPunct="0" indent="0" latinLnBrk="0" marL="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1pPr>
    <a:lvl2pPr algn="l" eaLnBrk="0" fontAlgn="base" hangingPunct="0" indent="0" latinLnBrk="0" marL="4572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2pPr>
    <a:lvl3pPr algn="l" eaLnBrk="0" fontAlgn="base" hangingPunct="0" indent="0" latinLnBrk="0" marL="9144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3pPr>
    <a:lvl4pPr algn="l" eaLnBrk="0" fontAlgn="base" hangingPunct="0" indent="0" latinLnBrk="0" marL="13716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4pPr>
    <a:lvl5pPr algn="l" eaLnBrk="0" fontAlgn="base" hangingPunct="0" indent="0" latinLnBrk="0" marL="1828800" rtl="0">
      <a:lnSpc>
        <a:spcPct val="100000"/>
      </a:lnSpc>
      <a:spcBef>
        <a:spcPct val="30000"/>
      </a:spcBef>
      <a:spcAft>
        <a:spcPct val="0"/>
      </a:spcAft>
      <a:buFontTx/>
      <a:buNone/>
      <a:defRPr baseline="0" b="0" sz="1200" i="0" u="none">
        <a:solidFill>
          <a:schemeClr val="dk1"/>
        </a:solidFill>
        <a:latin typeface="Calibri" pitchFamily="34" charset="0"/>
        <a:sym typeface="Arial" pitchFamily="0" charset="0"/>
      </a:defRPr>
    </a:lvl5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5" name="Espace réservé de l'image des diapositives 1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16" name="Espace réservé des commentaires 2"/>
          <p:cNvSpPr/>
          <p:nvPr>
            <p:ph type="body" sz="full" idx="1"/>
          </p:nvPr>
        </p:nvSpPr>
        <p:spPr>
          <a:xfrm rot="0">
            <a:off x="685800" y="4343400"/>
            <a:ext cx="5486400" cy="4114800"/>
          </a:xfrm>
          <a:prstGeom prst="rect"/>
        </p:spPr>
        <p:txBody>
          <a:bodyPr anchor="t" bIns="45720" lIns="91440" rIns="91440" tIns="45720" vert="horz"/>
          <a:p>
            <a:pPr lvl="0">
              <a:lnSpc>
                <a:spcPct val="90000"/>
              </a:lnSpc>
            </a:pPr>
            <a:endParaRPr altLang="en-US" lang="fr-FR"/>
          </a:p>
        </p:txBody>
      </p:sp>
      <p:sp>
        <p:nvSpPr>
          <p:cNvPr id="1048617" name="Espace réservé du numéro de diapositive 3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fr-FR"/>
              <a:pPr algn="r" eaLnBrk="1" hangingPunct="1" lvl="0"/>
            </a:fld>
            <a:endParaRPr altLang="en-US" sz="1200"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3" name="Espace réservé de l'image des diapositives 1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44" name="Espace réservé des commentaires 2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</p:spPr>
        <p:txBody>
          <a:bodyPr anchor="t" bIns="45720" lIns="91440" rIns="91440" tIns="45720" vert="horz"/>
          <a:p>
            <a:pPr lvl="0"/>
            <a:endParaRPr altLang="en-US" lang="fr-FR"/>
          </a:p>
          <a:p>
            <a:pPr lvl="0"/>
            <a:r>
              <a:rPr altLang="en-US" lang="fr-FR"/>
              <a:t>Exercice: (Généralisation de ce problème)</a:t>
            </a:r>
          </a:p>
          <a:p>
            <a:pPr lvl="0"/>
            <a:r>
              <a:rPr altLang="en-US" lang="fr-FR"/>
              <a:t>Une entreprise dispose de m ressources r</a:t>
            </a:r>
            <a:r>
              <a:rPr altLang="en-US" baseline="-25000" lang="fr-FR"/>
              <a:t>1</a:t>
            </a:r>
            <a:r>
              <a:rPr altLang="en-US" lang="fr-FR"/>
              <a:t>, r</a:t>
            </a:r>
            <a:r>
              <a:rPr altLang="en-US" baseline="-25000" lang="fr-FR"/>
              <a:t>2,</a:t>
            </a:r>
            <a:r>
              <a:rPr altLang="en-US" lang="fr-FR"/>
              <a:t> …, r</a:t>
            </a:r>
            <a:r>
              <a:rPr altLang="en-US" baseline="-25000" lang="fr-FR"/>
              <a:t>m </a:t>
            </a:r>
            <a:r>
              <a:rPr altLang="en-US" lang="fr-FR"/>
              <a:t>disponibles en b</a:t>
            </a:r>
            <a:r>
              <a:rPr altLang="en-US" baseline="-25000" lang="fr-FR"/>
              <a:t>1</a:t>
            </a:r>
            <a:r>
              <a:rPr altLang="en-US" lang="fr-FR"/>
              <a:t>, b</a:t>
            </a:r>
            <a:r>
              <a:rPr altLang="en-US" baseline="-25000" lang="fr-FR"/>
              <a:t>2</a:t>
            </a:r>
            <a:r>
              <a:rPr altLang="en-US" lang="fr-FR"/>
              <a:t>, …b</a:t>
            </a:r>
            <a:r>
              <a:rPr altLang="en-US" baseline="-25000" lang="fr-FR"/>
              <a:t>m</a:t>
            </a:r>
            <a:r>
              <a:rPr altLang="en-US" lang="fr-FR"/>
              <a:t>. Ces ressources sont combinées pour produire n sorte de biens B</a:t>
            </a:r>
            <a:r>
              <a:rPr altLang="en-US" baseline="-25000" lang="fr-FR"/>
              <a:t>1</a:t>
            </a:r>
            <a:r>
              <a:rPr altLang="en-US" lang="fr-FR"/>
              <a:t>, …, B</a:t>
            </a:r>
            <a:r>
              <a:rPr altLang="en-US" baseline="-25000" lang="fr-FR"/>
              <a:t>n</a:t>
            </a:r>
            <a:r>
              <a:rPr altLang="en-US" lang="fr-FR"/>
              <a:t>. Soit a</a:t>
            </a:r>
            <a:r>
              <a:rPr altLang="en-US" baseline="-25000" lang="fr-FR"/>
              <a:t>ij </a:t>
            </a:r>
            <a:r>
              <a:rPr altLang="en-US" lang="fr-FR"/>
              <a:t>(i=1, …, m; j=1, …, n) le nombre d’unités de la ressource i nécessaire pour fabriquer une unité du bien j. Chaque unité du bien j procure un bénéfice </a:t>
            </a:r>
            <a:r>
              <a:rPr altLang="en-US" lang="fr-FR">
                <a:sym typeface="Symbol" pitchFamily="18" charset="2"/>
              </a:rPr>
              <a:t></a:t>
            </a:r>
            <a:r>
              <a:rPr altLang="en-US" baseline="-25000" lang="fr-FR">
                <a:sym typeface="Symbol" pitchFamily="18" charset="2"/>
              </a:rPr>
              <a:t>j</a:t>
            </a:r>
            <a:r>
              <a:rPr altLang="en-US" lang="fr-FR">
                <a:sym typeface="Symbol" pitchFamily="18" charset="2"/>
              </a:rPr>
              <a:t>. </a:t>
            </a:r>
          </a:p>
          <a:p>
            <a:pPr lvl="0"/>
            <a:r>
              <a:rPr altLang="en-US" lang="fr-FR">
                <a:sym typeface="Symbol" pitchFamily="18" charset="2"/>
              </a:rPr>
              <a:t>Modéliser mathématiquement ce problème.</a:t>
            </a:r>
          </a:p>
        </p:txBody>
      </p:sp>
      <p:sp>
        <p:nvSpPr>
          <p:cNvPr id="1048645" name="Espace réservé du numéro de diapositive 3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fr-FR"/>
              <a:pPr algn="r" eaLnBrk="1" hangingPunct="1" lvl="0"/>
            </a:fld>
            <a:endParaRPr altLang="en-US" sz="1200"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5" name="Espace réservé de l'image des diapositives 1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56" name="Espace réservé des commentaires 2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</p:spPr>
        <p:txBody>
          <a:bodyPr anchor="t" bIns="45720" lIns="91440" rIns="91440" tIns="45720" vert="horz"/>
          <a:p>
            <a:pPr lvl="0"/>
            <a:r>
              <a:rPr altLang="en-US" lang="fr-FR"/>
              <a:t>La forme matricielle d’un Pl est:</a:t>
            </a:r>
          </a:p>
          <a:p>
            <a:pPr lvl="0"/>
            <a:r>
              <a:rPr altLang="en-US" lang="fr-FR"/>
              <a:t> 	Opt Z= c x</a:t>
            </a:r>
          </a:p>
          <a:p>
            <a:pPr lvl="0"/>
            <a:r>
              <a:rPr altLang="en-US" lang="en-US"/>
              <a:t>	A x   R   b</a:t>
            </a:r>
          </a:p>
          <a:p>
            <a:pPr lvl="0"/>
            <a:r>
              <a:rPr altLang="en-US" lang="en-US"/>
              <a:t>   A : matrice mn</a:t>
            </a:r>
          </a:p>
          <a:p>
            <a:pPr lvl="0"/>
            <a:r>
              <a:rPr altLang="en-US" lang="en-US"/>
              <a:t>   C=(c</a:t>
            </a:r>
            <a:r>
              <a:rPr altLang="en-US" baseline="-25000" lang="en-US"/>
              <a:t>1</a:t>
            </a:r>
            <a:r>
              <a:rPr altLang="en-US" lang="en-US"/>
              <a:t>, …., c</a:t>
            </a:r>
            <a:r>
              <a:rPr altLang="en-US" baseline="-25000" lang="en-US"/>
              <a:t>n</a:t>
            </a:r>
            <a:r>
              <a:rPr altLang="en-US" lang="fr-FR"/>
              <a:t>)</a:t>
            </a:r>
          </a:p>
          <a:p>
            <a:pPr lvl="0"/>
            <a:r>
              <a:rPr altLang="en-US" lang="en-US"/>
              <a:t>    x</a:t>
            </a:r>
            <a:r>
              <a:rPr altLang="en-US" baseline="30000" lang="en-US"/>
              <a:t>t</a:t>
            </a:r>
            <a:r>
              <a:rPr altLang="en-US" lang="en-US"/>
              <a:t>=(x</a:t>
            </a:r>
            <a:r>
              <a:rPr altLang="en-US" baseline="-25000" lang="en-US"/>
              <a:t>1</a:t>
            </a:r>
            <a:r>
              <a:rPr altLang="en-US" lang="en-US"/>
              <a:t>, …, x</a:t>
            </a:r>
            <a:r>
              <a:rPr altLang="en-US" baseline="-25000" lang="en-US"/>
              <a:t>n</a:t>
            </a:r>
            <a:r>
              <a:rPr altLang="en-US" lang="fr-FR"/>
              <a:t>)</a:t>
            </a:r>
          </a:p>
          <a:p>
            <a:pPr lvl="0"/>
            <a:r>
              <a:rPr altLang="en-US" lang="en-US"/>
              <a:t>    b</a:t>
            </a:r>
            <a:r>
              <a:rPr altLang="en-US" baseline="30000" lang="en-US"/>
              <a:t>t</a:t>
            </a:r>
            <a:r>
              <a:rPr altLang="en-US" lang="en-US"/>
              <a:t> =(b</a:t>
            </a:r>
            <a:r>
              <a:rPr altLang="en-US" baseline="-25000" lang="en-US"/>
              <a:t>1</a:t>
            </a:r>
            <a:r>
              <a:rPr altLang="en-US" lang="en-US"/>
              <a:t>, …, b</a:t>
            </a:r>
            <a:r>
              <a:rPr altLang="en-US" baseline="-25000" lang="en-US"/>
              <a:t>m</a:t>
            </a:r>
            <a:r>
              <a:rPr altLang="en-US" lang="fr-FR"/>
              <a:t>)</a:t>
            </a:r>
          </a:p>
          <a:p>
            <a:pPr lvl="0"/>
            <a:endParaRPr altLang="en-US" lang="fr-FR"/>
          </a:p>
        </p:txBody>
      </p:sp>
      <p:sp>
        <p:nvSpPr>
          <p:cNvPr id="1048657" name="Espace réservé du numéro de diapositive 3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fr-FR"/>
              <a:pPr algn="r" eaLnBrk="1" hangingPunct="1" lvl="0"/>
            </a:fld>
            <a:endParaRPr altLang="en-US" sz="1200"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7" name="Espace réservé de l'image des diapositives 1"/>
          <p:cNvSpPr/>
          <p:nvPr>
            <p:ph type="sldImg" sz="full" idx="0"/>
          </p:nvPr>
        </p:nvSpPr>
        <p:spPr bwMode="auto">
          <a:xfrm rot="0">
            <a:off x="1143000" y="685800"/>
            <a:ext cx="4572000" cy="3429000"/>
          </a:xfrm>
          <a:prstGeom prst="rect"/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miter/>
          </a:ln>
        </p:spPr>
        <p:txBody>
          <a:bodyPr anchor="ctr" bIns="45720" lIns="91440" rIns="91440" tIns="45720" vert="horz"/>
          <a:p/>
        </p:txBody>
      </p:sp>
      <p:sp>
        <p:nvSpPr>
          <p:cNvPr id="1048668" name="Espace réservé des commentaires 2"/>
          <p:cNvSpPr/>
          <p:nvPr>
            <p:ph type="body" sz="full" idx="1"/>
          </p:nvPr>
        </p:nvSpPr>
        <p:spPr bwMode="auto">
          <a:xfrm rot="0">
            <a:off x="685800" y="4343400"/>
            <a:ext cx="5486400" cy="4114800"/>
          </a:xfrm>
          <a:prstGeom prst="rect"/>
          <a:noFill/>
        </p:spPr>
        <p:txBody>
          <a:bodyPr anchor="t" bIns="45720" lIns="91440" rIns="91440" tIns="45720" vert="horz"/>
          <a:p>
            <a:pPr lvl="0"/>
            <a:r>
              <a:rPr altLang="en-US" lang="fr-FR">
                <a:sym typeface="Symbol" pitchFamily="18" charset="2"/>
              </a:rPr>
              <a:t>En effet, soient x</a:t>
            </a:r>
            <a:r>
              <a:rPr altLang="en-US" baseline="-25000" lang="fr-FR">
                <a:sym typeface="Symbol" pitchFamily="18" charset="2"/>
              </a:rPr>
              <a:t>1</a:t>
            </a:r>
            <a:r>
              <a:rPr altLang="en-US" lang="fr-FR">
                <a:sym typeface="Symbol" pitchFamily="18" charset="2"/>
              </a:rPr>
              <a:t> et x</a:t>
            </a:r>
            <a:r>
              <a:rPr altLang="en-US" baseline="-25000" lang="fr-FR">
                <a:sym typeface="Symbol" pitchFamily="18" charset="2"/>
              </a:rPr>
              <a:t>2</a:t>
            </a:r>
            <a:r>
              <a:rPr altLang="en-US" lang="fr-FR">
                <a:sym typeface="Symbol" pitchFamily="18" charset="2"/>
              </a:rPr>
              <a:t> deux solutions de S, c’est-à-dire, Ax</a:t>
            </a:r>
            <a:r>
              <a:rPr altLang="en-US" baseline="-25000" lang="fr-FR">
                <a:sym typeface="Symbol" pitchFamily="18" charset="2"/>
              </a:rPr>
              <a:t>1</a:t>
            </a:r>
            <a:r>
              <a:rPr altLang="en-US" lang="fr-FR">
                <a:sym typeface="Symbol" pitchFamily="18" charset="2"/>
              </a:rPr>
              <a:t>=b x</a:t>
            </a:r>
            <a:r>
              <a:rPr altLang="en-US" baseline="-25000" lang="fr-FR">
                <a:sym typeface="Symbol" pitchFamily="18" charset="2"/>
              </a:rPr>
              <a:t>1</a:t>
            </a:r>
            <a:r>
              <a:rPr altLang="en-US" lang="fr-FR">
                <a:sym typeface="Symbol" pitchFamily="18" charset="2"/>
              </a:rPr>
              <a:t>0 et Ax</a:t>
            </a:r>
            <a:r>
              <a:rPr altLang="en-US" baseline="-25000" lang="fr-FR">
                <a:sym typeface="Symbol" pitchFamily="18" charset="2"/>
              </a:rPr>
              <a:t>2</a:t>
            </a:r>
            <a:r>
              <a:rPr altLang="en-US" lang="fr-FR">
                <a:sym typeface="Symbol" pitchFamily="18" charset="2"/>
              </a:rPr>
              <a:t>=b x</a:t>
            </a:r>
            <a:r>
              <a:rPr altLang="en-US" baseline="-25000" lang="fr-FR">
                <a:sym typeface="Symbol" pitchFamily="18" charset="2"/>
              </a:rPr>
              <a:t>2</a:t>
            </a:r>
            <a:r>
              <a:rPr altLang="en-US" lang="fr-FR">
                <a:sym typeface="Symbol" pitchFamily="18" charset="2"/>
              </a:rPr>
              <a:t> 0.</a:t>
            </a:r>
          </a:p>
          <a:p>
            <a:pPr lvl="0">
              <a:buFont typeface="Symbol" pitchFamily="18" charset="2"/>
              <a:buChar char="&quot;"/>
            </a:pPr>
            <a:r>
              <a:rPr altLang="en-US" lang="fr-FR">
                <a:sym typeface="Symbol" pitchFamily="18" charset="2"/>
              </a:rPr>
              <a:t> [0,1]  x</a:t>
            </a:r>
            <a:r>
              <a:rPr altLang="en-US" baseline="-25000" lang="fr-FR">
                <a:sym typeface="Symbol" pitchFamily="18" charset="2"/>
              </a:rPr>
              <a:t>1 </a:t>
            </a:r>
            <a:r>
              <a:rPr altLang="en-US" lang="fr-FR">
                <a:sym typeface="Symbol" pitchFamily="18" charset="2"/>
              </a:rPr>
              <a:t>+ (1- ) x</a:t>
            </a:r>
            <a:r>
              <a:rPr altLang="en-US" baseline="-25000" lang="fr-FR">
                <a:sym typeface="Symbol" pitchFamily="18" charset="2"/>
              </a:rPr>
              <a:t>2 </a:t>
            </a:r>
            <a:r>
              <a:rPr altLang="en-US" lang="fr-FR">
                <a:sym typeface="Symbol" pitchFamily="18" charset="2"/>
              </a:rPr>
              <a:t> 0</a:t>
            </a:r>
          </a:p>
          <a:p>
            <a:pPr lvl="0">
              <a:buFont typeface="Symbol" pitchFamily="18" charset="2"/>
              <a:buNone/>
            </a:pPr>
            <a:r>
              <a:rPr altLang="en-US" lang="fr-FR">
                <a:sym typeface="Symbol" pitchFamily="18" charset="2"/>
              </a:rPr>
              <a:t>A(x</a:t>
            </a:r>
            <a:r>
              <a:rPr altLang="en-US" baseline="-25000" lang="fr-FR">
                <a:sym typeface="Symbol" pitchFamily="18" charset="2"/>
              </a:rPr>
              <a:t>1 </a:t>
            </a:r>
            <a:r>
              <a:rPr altLang="en-US" lang="fr-FR">
                <a:sym typeface="Symbol" pitchFamily="18" charset="2"/>
              </a:rPr>
              <a:t>+ (1- ) x</a:t>
            </a:r>
            <a:r>
              <a:rPr altLang="en-US" baseline="-25000" lang="fr-FR">
                <a:sym typeface="Symbol" pitchFamily="18" charset="2"/>
              </a:rPr>
              <a:t>2 )</a:t>
            </a:r>
            <a:r>
              <a:rPr altLang="en-US" lang="fr-FR">
                <a:sym typeface="Symbol" pitchFamily="18" charset="2"/>
              </a:rPr>
              <a:t>= A(x</a:t>
            </a:r>
            <a:r>
              <a:rPr altLang="en-US" baseline="-25000" lang="fr-FR">
                <a:sym typeface="Symbol" pitchFamily="18" charset="2"/>
              </a:rPr>
              <a:t>1</a:t>
            </a:r>
            <a:r>
              <a:rPr altLang="en-US" lang="fr-FR">
                <a:sym typeface="Symbol" pitchFamily="18" charset="2"/>
              </a:rPr>
              <a:t>)</a:t>
            </a:r>
            <a:r>
              <a:rPr altLang="en-US" baseline="-25000" lang="fr-FR">
                <a:sym typeface="Symbol" pitchFamily="18" charset="2"/>
              </a:rPr>
              <a:t> </a:t>
            </a:r>
            <a:r>
              <a:rPr altLang="en-US" lang="fr-FR">
                <a:sym typeface="Symbol" pitchFamily="18" charset="2"/>
              </a:rPr>
              <a:t>+</a:t>
            </a:r>
            <a:r>
              <a:rPr altLang="en-US" baseline="-25000" lang="fr-FR">
                <a:sym typeface="Symbol" pitchFamily="18" charset="2"/>
              </a:rPr>
              <a:t> </a:t>
            </a:r>
            <a:r>
              <a:rPr altLang="en-US" lang="fr-FR">
                <a:sym typeface="Symbol" pitchFamily="18" charset="2"/>
              </a:rPr>
              <a:t>(1- ) A( x</a:t>
            </a:r>
            <a:r>
              <a:rPr altLang="en-US" baseline="-25000" lang="fr-FR">
                <a:sym typeface="Symbol" pitchFamily="18" charset="2"/>
              </a:rPr>
              <a:t>2 </a:t>
            </a:r>
            <a:r>
              <a:rPr altLang="en-US" lang="fr-FR">
                <a:sym typeface="Symbol" pitchFamily="18" charset="2"/>
              </a:rPr>
              <a:t>)= b + (1- ) b=b, il s’ensuit que: x</a:t>
            </a:r>
            <a:r>
              <a:rPr altLang="en-US" baseline="-25000" lang="fr-FR">
                <a:sym typeface="Symbol" pitchFamily="18" charset="2"/>
              </a:rPr>
              <a:t>1 </a:t>
            </a:r>
            <a:r>
              <a:rPr altLang="en-US" lang="fr-FR">
                <a:sym typeface="Symbol" pitchFamily="18" charset="2"/>
              </a:rPr>
              <a:t>+ (1- ) x</a:t>
            </a:r>
            <a:r>
              <a:rPr altLang="en-US" baseline="-25000" lang="fr-FR">
                <a:sym typeface="Symbol" pitchFamily="18" charset="2"/>
              </a:rPr>
              <a:t>2 </a:t>
            </a:r>
            <a:r>
              <a:rPr altLang="en-US" lang="fr-FR">
                <a:sym typeface="Symbol" pitchFamily="18" charset="2"/>
              </a:rPr>
              <a:t> est solution de S</a:t>
            </a:r>
          </a:p>
          <a:p>
            <a:pPr lvl="0">
              <a:buFont typeface="Symbol" pitchFamily="18" charset="2"/>
              <a:buNone/>
            </a:pPr>
            <a:endParaRPr altLang="en-US" lang="fr-FR"/>
          </a:p>
        </p:txBody>
      </p:sp>
      <p:sp>
        <p:nvSpPr>
          <p:cNvPr id="1048669" name="Espace réservé du numéro de diapositive 3"/>
          <p:cNvSpPr txBox="1"/>
          <p:nvPr/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vl="0"/>
            <a:fld id="{566ABCEB-ACFC-4714-9973-3DA970169C29}" type="slidenum">
              <a:rPr altLang="en-US" sz="1200" lang="fr-FR"/>
              <a:pPr algn="r" eaLnBrk="1" hangingPunct="1" lvl="0"/>
            </a:fld>
            <a:endParaRPr altLang="en-US" sz="1200"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e de titre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60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1048609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10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11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re et texte vertical">
    <p:spTree>
      <p:nvGrpSpPr>
        <p:cNvPr id="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695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696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97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98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itre vertical et texte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684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685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86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87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re et contenu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58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583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4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85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Titre de section">
    <p:spTree>
      <p:nvGrpSpPr>
        <p:cNvPr id="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700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48701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02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03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eux contenus">
    <p:spTree>
      <p:nvGrpSpPr>
        <p:cNvPr id="7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4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705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706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707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08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09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ison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711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48712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713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48714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715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16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17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re seul">
    <p:spTree>
      <p:nvGrpSpPr>
        <p:cNvPr id="7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itr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680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81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82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Vide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19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20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u avec légende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722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048723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48724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25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726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 avec légende">
    <p:spTree>
      <p:nvGrpSpPr>
        <p:cNvPr id="7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1048689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</a:pPr>
            <a:endParaRPr baseline="0" b="0" cap="none" sz="3200" i="0" kern="1200" kumimoji="0" lang="fr-FR" noProof="0" normalizeH="0" spc="0" strike="noStrike" u="none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48690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048691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92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93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2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Espace réservé du titre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fr-FR"/>
              <a:t>Cliquez pour modifier le style du titre</a:t>
            </a:r>
          </a:p>
        </p:txBody>
      </p:sp>
      <p:sp>
        <p:nvSpPr>
          <p:cNvPr id="1048577" name="Espace réservé du texte 2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fr-FR"/>
              <a:t>Cliquez pour modifier les styles du texte du masque</a:t>
            </a:r>
          </a:p>
          <a:p>
            <a:pPr lvl="1"/>
            <a:r>
              <a:rPr altLang="en-US" lang="fr-FR"/>
              <a:t>Deuxième niveau</a:t>
            </a:r>
          </a:p>
          <a:p>
            <a:pPr lvl="2"/>
            <a:r>
              <a:rPr altLang="en-US" lang="fr-FR"/>
              <a:t>Troisième niveau</a:t>
            </a:r>
          </a:p>
          <a:p>
            <a:pPr lvl="3"/>
            <a:r>
              <a:rPr altLang="en-US" lang="fr-FR"/>
              <a:t>Quatrième niveau</a:t>
            </a:r>
          </a:p>
          <a:p>
            <a:pPr lvl="4"/>
            <a:r>
              <a:rPr altLang="en-US" lang="fr-FR"/>
              <a:t>Cinquième niveau</a:t>
            </a:r>
          </a:p>
        </p:txBody>
      </p:sp>
      <p:sp>
        <p:nvSpPr>
          <p:cNvPr id="1048578" name="Espace réservé de la date 3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eaLnBrk="1" hangingPunct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579" name="Espace réservé du pied de page 4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eaLnBrk="1" hangingPunct="1" lvl="0"/>
            <a:r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t>Techniques d'Optimisation                        ed2c'2012</a:t>
            </a:r>
          </a:p>
        </p:txBody>
      </p:sp>
      <p:sp>
        <p:nvSpPr>
          <p:cNvPr id="1048580" name="Espace réservé du numéro de diapositive 5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1" fontAlgn="base" hangingPunct="1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1" fontAlgn="base" hangingPunct="1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1" fontAlgn="base" hangingPunct="1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1" fontAlgn="base" hangingPunct="1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dt="0" ftr="1" hdr="0" sldNum="1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algn="ctr" fontAlgn="base" marL="4572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algn="ctr" fontAlgn="base" marL="9144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algn="ctr" fontAlgn="base" marL="13716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algn="ctr" fontAlgn="base" marL="18288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0.bin"/><Relationship Id="rId2" Type="http://schemas.openxmlformats.org/officeDocument/2006/relationships/image" Target="../media/image2.wmf"/><Relationship Id="rId3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1.bin"/><Relationship Id="rId2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5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oleObject" Target="../embeddings/oleObject3.bin"/><Relationship Id="rId2" Type="http://schemas.openxmlformats.org/officeDocument/2006/relationships/image" Target="../media/image5.wmf"/><Relationship Id="rId3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2" name="Sous-titre 2"/>
          <p:cNvSpPr/>
          <p:nvPr>
            <p:ph type="subTitle" sz="full" idx="1"/>
          </p:nvPr>
        </p:nvSpPr>
        <p:spPr>
          <a:xfrm rot="0">
            <a:off x="1428750" y="571500"/>
            <a:ext cx="6400800" cy="11509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ctr" marL="0">
              <a:buNone/>
              <a:defRPr sz="3200">
                <a:solidFill>
                  <a:schemeClr val="dk1"/>
                </a:solidFill>
              </a:defRPr>
            </a:lvl1pPr>
            <a:lvl2pPr algn="ctr" marL="457200">
              <a:buNone/>
            </a:lvl2pPr>
            <a:lvl3pPr algn="ctr" marL="914400">
              <a:buNone/>
            </a:lvl3pPr>
            <a:lvl4pPr algn="ctr" marL="1371600">
              <a:buNone/>
            </a:lvl4pPr>
            <a:lvl5pPr algn="ctr" marL="1828800">
              <a:buNone/>
            </a:lvl5pPr>
          </a:lstStyle>
          <a:p>
            <a:pPr lvl="0"/>
          </a:p>
          <a:p>
            <a:pPr lvl="0"/>
            <a:endParaRPr altLang="en-US" lang="fr-FR">
              <a:solidFill>
                <a:srgbClr val="898989"/>
              </a:solidFill>
            </a:endParaRPr>
          </a:p>
          <a:p>
            <a:pPr lvl="0"/>
            <a:endParaRPr altLang="en-US" lang="fr-FR">
              <a:solidFill>
                <a:srgbClr val="898989"/>
              </a:solidFill>
            </a:endParaRPr>
          </a:p>
        </p:txBody>
      </p:sp>
      <p:sp>
        <p:nvSpPr>
          <p:cNvPr id="1048613" name=""/>
          <p:cNvSpPr txBox="1"/>
          <p:nvPr/>
        </p:nvSpPr>
        <p:spPr>
          <a:xfrm>
            <a:off x="2572000" y="3219450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sz="2800" lang="en-FR">
                <a:solidFill>
                  <a:srgbClr val="000000"/>
                </a:solidFill>
              </a:rPr>
              <a:t/>
            </a:r>
            <a:endParaRPr sz="2800" lang="en-FR">
              <a:solidFill>
                <a:srgbClr val="000000"/>
              </a:solidFill>
            </a:endParaRPr>
          </a:p>
        </p:txBody>
      </p:sp>
      <p:sp>
        <p:nvSpPr>
          <p:cNvPr id="1048614" name=""/>
          <p:cNvSpPr txBox="1"/>
          <p:nvPr/>
        </p:nvSpPr>
        <p:spPr>
          <a:xfrm>
            <a:off x="2572000" y="3219450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sz="2800" lang="en-FR">
                <a:solidFill>
                  <a:srgbClr val="000000"/>
                </a:solidFill>
              </a:rPr>
              <a:t/>
            </a:r>
            <a:endParaRPr sz="2800" lang="en-FR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6" name="Titre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Quelques exemples de modélisation (2/2)</a:t>
            </a:r>
          </a:p>
        </p:txBody>
      </p:sp>
      <p:sp>
        <p:nvSpPr>
          <p:cNvPr id="1048647" name="Espace réservé du contenu 2"/>
          <p:cNvSpPr/>
          <p:nvPr>
            <p:ph sz="full" idx="1"/>
          </p:nvPr>
        </p:nvSpPr>
        <p:spPr>
          <a:xfrm rot="0">
            <a:off x="457200" y="1268412"/>
            <a:ext cx="8229600" cy="5160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sz="2800" lang="fr-FR" u="sng">
                <a:solidFill>
                  <a:srgbClr val="0070C0"/>
                </a:solidFill>
              </a:rPr>
              <a:t>Exemple 2: </a:t>
            </a:r>
            <a:r>
              <a:rPr altLang="en-US" sz="2800" lang="fr-FR" u="sng">
                <a:solidFill>
                  <a:srgbClr val="7030A0"/>
                </a:solidFill>
              </a:rPr>
              <a:t>P</a:t>
            </a:r>
            <a:r>
              <a:rPr altLang="en-US" sz="2800" lang="fr-FR">
                <a:solidFill>
                  <a:srgbClr val="7030A0"/>
                </a:solidFill>
              </a:rPr>
              <a:t>roblème de régime alimentaire</a:t>
            </a:r>
          </a:p>
          <a:p>
            <a:pPr algn="just" lvl="0">
              <a:buNone/>
            </a:pPr>
            <a:r>
              <a:rPr altLang="en-US" sz="2400" lang="fr-FR"/>
              <a:t>Supposons que les régimes alimentaires acceptables  pour certains animaux sont décrits par les quantités journalières minimales des divers éléments nécessaires à la nutrition (calories, vitamines, éléments minéraux etc.). </a:t>
            </a:r>
          </a:p>
          <a:p>
            <a:pPr algn="just" lvl="0">
              <a:buNone/>
            </a:pPr>
            <a:r>
              <a:rPr altLang="en-US" sz="2400" lang="fr-FR"/>
              <a:t>Supposons que nous disposons de n aliments et m éléments nutritifs. La disponibilité de chaque aliment j est b</a:t>
            </a:r>
            <a:r>
              <a:rPr altLang="en-US" baseline="-25000" sz="2400" lang="fr-FR"/>
              <a:t>j</a:t>
            </a:r>
            <a:r>
              <a:rPr altLang="en-US" sz="2400" lang="fr-FR"/>
              <a:t> (j=1, …, n) unités de poids. Les besoins pour chaque élément nutritif i (i=1,…, m) est  a</a:t>
            </a:r>
            <a:r>
              <a:rPr altLang="en-US" baseline="-25000" sz="2400" lang="fr-FR"/>
              <a:t>i</a:t>
            </a:r>
            <a:r>
              <a:rPr altLang="en-US" sz="2400" lang="fr-FR"/>
              <a:t> (mg). </a:t>
            </a:r>
          </a:p>
          <a:p>
            <a:pPr algn="just" lvl="0">
              <a:buNone/>
            </a:pPr>
            <a:r>
              <a:rPr altLang="en-US" sz="2400" lang="fr-FR"/>
              <a:t>Soient a</a:t>
            </a:r>
            <a:r>
              <a:rPr altLang="en-US" baseline="-25000" sz="2400" lang="fr-FR"/>
              <a:t>ij </a:t>
            </a:r>
            <a:r>
              <a:rPr altLang="en-US" sz="2400" lang="fr-FR"/>
              <a:t>la quantité d’éléments nutritifs i contenue dans une unité de poids de l’aliment j et  c</a:t>
            </a:r>
            <a:r>
              <a:rPr altLang="en-US" baseline="-25000" sz="2400" lang="fr-FR"/>
              <a:t>j</a:t>
            </a:r>
            <a:r>
              <a:rPr altLang="en-US" sz="2400" lang="fr-FR"/>
              <a:t>  le coût unitaire de l’aliment j. </a:t>
            </a:r>
          </a:p>
          <a:p>
            <a:pPr algn="just" lvl="0">
              <a:buNone/>
            </a:pPr>
            <a:r>
              <a:rPr altLang="en-US" sz="2400" lang="fr-FR"/>
              <a:t>Quelle est la composition minimale à inclure dans le régime alimentaire ?</a:t>
            </a:r>
          </a:p>
          <a:p>
            <a:pPr algn="just" lvl="0">
              <a:buNone/>
            </a:pPr>
            <a:endParaRPr altLang="en-US" sz="2400" lang="fr-FR"/>
          </a:p>
        </p:txBody>
      </p:sp>
      <p:sp>
        <p:nvSpPr>
          <p:cNvPr id="1048648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10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9" name="Titre 1"/>
          <p:cNvSpPr/>
          <p:nvPr>
            <p:ph type="title" sz="full" idx="0"/>
          </p:nvPr>
        </p:nvSpPr>
        <p:spPr>
          <a:xfrm rot="0">
            <a:off x="457200" y="274637"/>
            <a:ext cx="8229600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Modélisation de l’Exemple 2</a:t>
            </a:r>
          </a:p>
        </p:txBody>
      </p:sp>
      <p:sp>
        <p:nvSpPr>
          <p:cNvPr id="1048650" name="Espace réservé du contenu 2"/>
          <p:cNvSpPr/>
          <p:nvPr>
            <p:ph sz="full" idx="1"/>
          </p:nvPr>
        </p:nvSpPr>
        <p:spPr>
          <a:xfrm rot="0">
            <a:off x="457200" y="1125537"/>
            <a:ext cx="8229600" cy="53990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b="1" sz="2400" i="1" lang="fr-FR"/>
              <a:t>Objectif: </a:t>
            </a:r>
            <a:r>
              <a:rPr altLang="en-US" sz="2400" lang="fr-FR"/>
              <a:t>Minimiser le coût total du régime alimentaire</a:t>
            </a:r>
          </a:p>
          <a:p>
            <a:pPr lvl="0">
              <a:buNone/>
            </a:pPr>
            <a:r>
              <a:rPr altLang="en-US" b="1" sz="2400" i="1" lang="fr-FR"/>
              <a:t>Contraintes:  </a:t>
            </a:r>
            <a:r>
              <a:rPr altLang="en-US" sz="2400" lang="fr-FR"/>
              <a:t>Besoins totaux du régime alimentaire en éléments nutritifs </a:t>
            </a:r>
          </a:p>
          <a:p>
            <a:pPr lvl="0">
              <a:buNone/>
            </a:pPr>
            <a:r>
              <a:rPr altLang="en-US" sz="2400" lang="fr-FR"/>
              <a:t>Disponibilité de chaque aliment</a:t>
            </a:r>
          </a:p>
          <a:p>
            <a:pPr lvl="0">
              <a:buNone/>
            </a:pPr>
            <a:r>
              <a:rPr altLang="en-US" b="1" sz="2400" i="1" lang="fr-FR"/>
              <a:t>Variables de décision</a:t>
            </a:r>
            <a:r>
              <a:rPr altLang="en-US" sz="2400" lang="fr-FR"/>
              <a:t>:</a:t>
            </a:r>
          </a:p>
          <a:p>
            <a:pPr lvl="0">
              <a:buNone/>
            </a:pPr>
            <a:r>
              <a:rPr altLang="en-US" sz="2400" lang="fr-FR"/>
              <a:t>	xj (j=1,…, n):  Nombre d’unités de l’aliment j à inclure dans le régime alimentaire</a:t>
            </a:r>
          </a:p>
          <a:p>
            <a:pPr lvl="0">
              <a:buNone/>
            </a:pPr>
            <a:r>
              <a:rPr altLang="en-US" b="1" sz="2400" i="1" lang="fr-FR"/>
              <a:t>Le modèle mathématique est</a:t>
            </a:r>
            <a:r>
              <a:rPr altLang="en-US" sz="2400" lang="fr-FR"/>
              <a:t>:</a:t>
            </a:r>
          </a:p>
          <a:p>
            <a:pPr lvl="0">
              <a:buNone/>
            </a:pPr>
            <a:r>
              <a:rPr altLang="en-US" sz="2400" lang="fr-FR"/>
              <a:t>	</a:t>
            </a:r>
          </a:p>
        </p:txBody>
      </p:sp>
      <p:sp>
        <p:nvSpPr>
          <p:cNvPr id="1048651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11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4194308" name=""/>
          <p:cNvGraphicFramePr>
            <a:graphicFrameLocks/>
          </p:cNvGraphicFramePr>
          <p:nvPr/>
        </p:nvGraphicFramePr>
        <p:xfrm rot="0">
          <a:off x="1979612" y="4076700"/>
          <a:ext cx="4681537" cy="237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1" spid="" imgH="2376487" imgW="4681537" showAsIcon="0" progId="Equation.3">
                  <p:embed followColorScheme="full"/>
                  <p:pic>
                    <p:nvPicPr>
                      <p:cNvPr id="2097159" name="Object 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979612" y="4076700"/>
                        <a:ext cx="4681537" cy="2376487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Équation" r:id="rId1" spid="" imgH="2376487" imgW="4681537" showAsIcon="0" progId="Equation.3">
                  <p:embed followColorScheme="full"/>
                  <p:pic>
                    <p:nvPicPr>
                      <p:cNvPr id="2097160" name="Object 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979612" y="4076700"/>
                        <a:ext cx="4681537" cy="2376487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650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>
                                            <p:txEl>
                                              <p:charRg st="56" end="1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50">
                                            <p:txEl>
                                              <p:charRg st="56" end="1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>
                                            <p:txEl>
                                              <p:charRg st="130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50">
                                            <p:txEl>
                                              <p:charRg st="130" end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>
                                            <p:txEl>
                                              <p:charRg st="162" end="18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650">
                                            <p:txEl>
                                              <p:charRg st="162" end="18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>
                                            <p:txEl>
                                              <p:charRg st="185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5"/>
                                        <p:tgtEl>
                                          <p:spTgt spid="1048650">
                                            <p:txEl>
                                              <p:charRg st="185" end="2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id="28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0">
                                            <p:txEl>
                                              <p:charRg st="27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0"/>
                                        <p:tgtEl>
                                          <p:spTgt spid="1048650">
                                            <p:txEl>
                                              <p:charRg st="270" end="2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5"/>
                                        <p:tgtEl>
                                          <p:spTgt spid="419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2" name="Titre 1"/>
          <p:cNvSpPr/>
          <p:nvPr>
            <p:ph type="title" sz="full" idx="0"/>
          </p:nvPr>
        </p:nvSpPr>
        <p:spPr>
          <a:xfrm rot="0">
            <a:off x="457200" y="274637"/>
            <a:ext cx="8229600" cy="63341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Définition d’un Programme Linéaire (PL)</a:t>
            </a:r>
          </a:p>
        </p:txBody>
      </p:sp>
      <p:sp>
        <p:nvSpPr>
          <p:cNvPr id="1048653" name="Espace réservé du contenu 2"/>
          <p:cNvSpPr/>
          <p:nvPr>
            <p:ph sz="full" idx="1"/>
          </p:nvPr>
        </p:nvSpPr>
        <p:spPr>
          <a:xfrm rot="0">
            <a:off x="395287" y="1052512"/>
            <a:ext cx="8291512" cy="58054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just" indent="0" lvl="0" marL="0">
              <a:buNone/>
            </a:pPr>
            <a:r>
              <a:rPr altLang="en-US" b="1" sz="2400" i="1" lang="fr-FR" u="sng"/>
              <a:t>Définition 1:</a:t>
            </a:r>
            <a:r>
              <a:rPr altLang="en-US" b="1" sz="2400" i="1" lang="fr-FR"/>
              <a:t> </a:t>
            </a:r>
            <a:r>
              <a:rPr altLang="en-US" sz="2400" lang="fr-FR"/>
              <a:t>Un programme linéaire est un problème qui consiste à optimiser (maximiser ou minimiser) une fonction objectif linéaire à plusieurs variables soumise à un ensemble de contraintes linéaires. En général , ce PL s’exprime comme suit:</a:t>
            </a:r>
          </a:p>
          <a:p>
            <a:pPr indent="0" lvl="0" marL="0">
              <a:buNone/>
            </a:pPr>
            <a:r>
              <a:rPr altLang="en-US" sz="2400" lang="fr-FR"/>
              <a:t>   </a:t>
            </a:r>
            <a:r>
              <a:rPr altLang="en-US" b="1" sz="2400" lang="fr-FR"/>
              <a:t> </a:t>
            </a:r>
            <a:r>
              <a:rPr altLang="en-US" sz="2400" lang="fr-FR"/>
              <a:t>	Opt Z= c</a:t>
            </a:r>
            <a:r>
              <a:rPr altLang="en-US" baseline="-25000" sz="2400" lang="fr-FR"/>
              <a:t>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+ c</a:t>
            </a:r>
            <a:r>
              <a:rPr altLang="en-US" baseline="-25000" sz="2400" lang="fr-FR"/>
              <a:t>2</a:t>
            </a:r>
            <a:r>
              <a:rPr altLang="en-US" sz="2400" lang="fr-FR"/>
              <a:t> x</a:t>
            </a:r>
            <a:r>
              <a:rPr altLang="en-US" baseline="-25000" sz="2400" lang="fr-FR"/>
              <a:t>2</a:t>
            </a:r>
            <a:r>
              <a:rPr altLang="en-US" sz="2400" lang="fr-FR"/>
              <a:t> + ….+ c</a:t>
            </a:r>
            <a:r>
              <a:rPr altLang="en-US" baseline="-25000" sz="2400" lang="fr-FR"/>
              <a:t>n</a:t>
            </a:r>
            <a:r>
              <a:rPr altLang="en-US" sz="2400" lang="fr-FR"/>
              <a:t>x</a:t>
            </a:r>
            <a:r>
              <a:rPr altLang="en-US" baseline="-25000" sz="2400" lang="fr-FR"/>
              <a:t>n</a:t>
            </a:r>
          </a:p>
          <a:p>
            <a:pPr indent="0" lvl="0" marL="0">
              <a:buNone/>
            </a:pPr>
            <a:r>
              <a:rPr altLang="en-US" sz="2400" lang="fr-FR"/>
              <a:t>       	a</a:t>
            </a:r>
            <a:r>
              <a:rPr altLang="en-US" baseline="-25000" sz="2400" lang="fr-FR"/>
              <a:t>11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1n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 R</a:t>
            </a:r>
            <a:r>
              <a:rPr altLang="en-US" baseline="-25000" sz="2400" lang="fr-FR"/>
              <a:t>1</a:t>
            </a:r>
            <a:r>
              <a:rPr altLang="en-US" sz="2400" lang="fr-FR"/>
              <a:t>  b</a:t>
            </a:r>
            <a:r>
              <a:rPr altLang="en-US" baseline="-25000" sz="2400" lang="fr-FR"/>
              <a:t>1     </a:t>
            </a:r>
          </a:p>
          <a:p>
            <a:pPr indent="0" lvl="0" marL="0">
              <a:buNone/>
            </a:pPr>
            <a:r>
              <a:rPr altLang="en-US" sz="2400" lang="en-US"/>
              <a:t>		a</a:t>
            </a:r>
            <a:r>
              <a:rPr altLang="en-US" baseline="-25000" sz="2400" lang="en-US"/>
              <a:t>21</a:t>
            </a:r>
            <a:r>
              <a:rPr altLang="en-US" sz="2400" lang="en-US"/>
              <a:t> x</a:t>
            </a:r>
            <a:r>
              <a:rPr altLang="en-US" baseline="-25000" sz="2400" lang="en-US"/>
              <a:t>1</a:t>
            </a:r>
            <a:r>
              <a:rPr altLang="en-US" sz="2400" lang="en-US"/>
              <a:t> + …..+ a</a:t>
            </a:r>
            <a:r>
              <a:rPr altLang="en-US" baseline="-25000" sz="2400" lang="en-US"/>
              <a:t>2n</a:t>
            </a:r>
            <a:r>
              <a:rPr altLang="en-US" sz="2400" lang="en-US"/>
              <a:t> x</a:t>
            </a:r>
            <a:r>
              <a:rPr altLang="en-US" baseline="-25000" sz="2400" lang="en-US"/>
              <a:t>n </a:t>
            </a:r>
            <a:r>
              <a:rPr altLang="en-US" sz="2400" lang="en-US"/>
              <a:t>  R</a:t>
            </a:r>
            <a:r>
              <a:rPr altLang="en-US" baseline="-25000" sz="2400" lang="en-US"/>
              <a:t>2</a:t>
            </a:r>
            <a:r>
              <a:rPr altLang="en-US" sz="2400" lang="en-US"/>
              <a:t>  b</a:t>
            </a:r>
            <a:r>
              <a:rPr altLang="en-US" baseline="-25000" sz="2400" lang="en-US"/>
              <a:t>2</a:t>
            </a:r>
          </a:p>
          <a:p>
            <a:pPr indent="0" lvl="0" marL="0">
              <a:buNone/>
            </a:pPr>
            <a:r>
              <a:rPr altLang="en-US" baseline="-25000" sz="2400" lang="en-US"/>
              <a:t>		</a:t>
            </a:r>
            <a:r>
              <a:rPr altLang="en-US" sz="2400" lang="fr-FR"/>
              <a:t>.</a:t>
            </a:r>
          </a:p>
          <a:p>
            <a:pPr indent="0" lvl="0" marL="0">
              <a:buNone/>
            </a:pPr>
            <a:r>
              <a:rPr altLang="en-US" sz="2400" lang="en-US"/>
              <a:t>		.</a:t>
            </a:r>
          </a:p>
          <a:p>
            <a:pPr indent="0" lvl="0" marL="0">
              <a:buNone/>
            </a:pPr>
            <a:r>
              <a:rPr altLang="en-US" sz="2400" lang="fr-FR"/>
              <a:t>		</a:t>
            </a:r>
            <a:r>
              <a:rPr altLang="en-US" sz="2400" lang="en-US"/>
              <a:t>.</a:t>
            </a:r>
          </a:p>
          <a:p>
            <a:pPr indent="0" lvl="0" marL="0">
              <a:buNone/>
            </a:pPr>
            <a:r>
              <a:rPr altLang="en-US" sz="2400" lang="en-US"/>
              <a:t>		a</a:t>
            </a:r>
            <a:r>
              <a:rPr altLang="en-US" baseline="-25000" sz="2400" lang="en-US"/>
              <a:t>m1</a:t>
            </a:r>
            <a:r>
              <a:rPr altLang="en-US" sz="2400" lang="en-US"/>
              <a:t> x</a:t>
            </a:r>
            <a:r>
              <a:rPr altLang="en-US" baseline="-25000" sz="2400" lang="en-US"/>
              <a:t>1</a:t>
            </a:r>
            <a:r>
              <a:rPr altLang="en-US" sz="2400" lang="en-US"/>
              <a:t> + …..+ a</a:t>
            </a:r>
            <a:r>
              <a:rPr altLang="en-US" baseline="-25000" sz="2400" lang="en-US"/>
              <a:t>mn</a:t>
            </a:r>
            <a:r>
              <a:rPr altLang="en-US" sz="2400" lang="en-US"/>
              <a:t> x</a:t>
            </a:r>
            <a:r>
              <a:rPr altLang="en-US" baseline="-25000" sz="2400" lang="en-US"/>
              <a:t>n </a:t>
            </a:r>
            <a:r>
              <a:rPr altLang="en-US" sz="2400" lang="en-US"/>
              <a:t>  R</a:t>
            </a:r>
            <a:r>
              <a:rPr altLang="en-US" baseline="-25000" sz="2400" lang="en-US"/>
              <a:t>m</a:t>
            </a:r>
            <a:r>
              <a:rPr altLang="en-US" sz="2400" lang="en-US"/>
              <a:t>  b</a:t>
            </a:r>
            <a:r>
              <a:rPr altLang="en-US" baseline="-25000" sz="2400" lang="en-US"/>
              <a:t>m</a:t>
            </a:r>
          </a:p>
          <a:p>
            <a:pPr indent="0" lvl="0" marL="0">
              <a:buNone/>
            </a:pPr>
            <a:r>
              <a:rPr altLang="en-US" sz="2400" lang="fr-FR"/>
              <a:t>R</a:t>
            </a:r>
            <a:r>
              <a:rPr altLang="en-US" baseline="-25000" sz="2400" lang="fr-FR"/>
              <a:t>1</a:t>
            </a:r>
            <a:r>
              <a:rPr altLang="en-US" sz="2400" lang="fr-FR"/>
              <a:t> ,…,  R</a:t>
            </a:r>
            <a:r>
              <a:rPr altLang="en-US" baseline="-25000" sz="2400" lang="fr-FR"/>
              <a:t>m</a:t>
            </a:r>
            <a:r>
              <a:rPr altLang="en-US" sz="2400" lang="fr-FR"/>
              <a:t> sont des égalités ou inégalités</a:t>
            </a:r>
          </a:p>
          <a:p>
            <a:pPr indent="0" lvl="0" marL="0">
              <a:buNone/>
            </a:pPr>
            <a:r>
              <a:rPr altLang="en-US" sz="2400" lang="fr-FR"/>
              <a:t> c</a:t>
            </a:r>
            <a:r>
              <a:rPr altLang="en-US" baseline="-25000" sz="2400" lang="fr-FR"/>
              <a:t>1</a:t>
            </a:r>
            <a:r>
              <a:rPr altLang="en-US" sz="2400" lang="fr-FR"/>
              <a:t>, …,</a:t>
            </a:r>
            <a:r>
              <a:rPr altLang="en-US" baseline="-25000" sz="2400" lang="fr-FR"/>
              <a:t> </a:t>
            </a:r>
            <a:r>
              <a:rPr altLang="en-US" sz="2400" lang="fr-FR"/>
              <a:t>c</a:t>
            </a:r>
            <a:r>
              <a:rPr altLang="en-US" baseline="-25000" sz="2400" lang="fr-FR"/>
              <a:t>m </a:t>
            </a:r>
            <a:r>
              <a:rPr altLang="en-US" sz="2400" lang="fr-FR"/>
              <a:t>et b</a:t>
            </a:r>
            <a:r>
              <a:rPr altLang="en-US" baseline="-25000" sz="2400" lang="fr-FR"/>
              <a:t>1</a:t>
            </a:r>
            <a:r>
              <a:rPr altLang="en-US" sz="2400" lang="fr-FR"/>
              <a:t>, …, b</a:t>
            </a:r>
            <a:r>
              <a:rPr altLang="en-US" baseline="-25000" sz="2400" lang="fr-FR"/>
              <a:t>m    </a:t>
            </a:r>
            <a:r>
              <a:rPr altLang="en-US" sz="2400" lang="fr-FR"/>
              <a:t>sont des réels</a:t>
            </a:r>
          </a:p>
          <a:p>
            <a:pPr indent="0" lvl="0" marL="0">
              <a:buNone/>
            </a:pPr>
            <a:r>
              <a:rPr altLang="en-US" sz="2400" lang="fr-FR"/>
              <a:t> </a:t>
            </a:r>
          </a:p>
          <a:p>
            <a:pPr algn="just" indent="0" lvl="0" marL="0">
              <a:buNone/>
            </a:pPr>
            <a:endParaRPr altLang="en-US" sz="2400" lang="fr-FR"/>
          </a:p>
          <a:p>
            <a:pPr algn="just" indent="0" lvl="0" marL="0">
              <a:buNone/>
            </a:pPr>
            <a:endParaRPr altLang="en-US" sz="2400" lang="fr-FR"/>
          </a:p>
          <a:p>
            <a:pPr algn="just" indent="0" lvl="0" marL="0">
              <a:buNone/>
            </a:pPr>
            <a:r>
              <a:rPr altLang="en-US" sz="2400" lang="fr-FR"/>
              <a:t>                                                                                                                      </a:t>
            </a:r>
          </a:p>
          <a:p>
            <a:pPr algn="just" indent="0" lvl="0" marL="0">
              <a:buNone/>
            </a:pPr>
            <a:r>
              <a:rPr altLang="en-US" sz="2400" lang="fr-FR"/>
              <a:t>                                                                                                                       </a:t>
            </a:r>
          </a:p>
          <a:p>
            <a:pPr algn="just" indent="0" lvl="0" marL="0">
              <a:buNone/>
            </a:pPr>
            <a:r>
              <a:rPr altLang="en-US" sz="2400" lang="fr-FR"/>
              <a:t>                                                                                                                     </a:t>
            </a:r>
          </a:p>
          <a:p>
            <a:pPr indent="0" lvl="0" marL="0">
              <a:buNone/>
            </a:pPr>
            <a:endParaRPr altLang="en-US" sz="2400" lang="fr-FR"/>
          </a:p>
          <a:p>
            <a:pPr indent="0" lvl="0" marL="0">
              <a:buNone/>
            </a:pPr>
            <a:endParaRPr altLang="en-US" sz="2400" lang="fr-FR"/>
          </a:p>
          <a:p>
            <a:pPr indent="0" lvl="0" marL="0">
              <a:buNone/>
            </a:pPr>
            <a:endParaRPr altLang="en-US" sz="2400" lang="fr-FR"/>
          </a:p>
          <a:p>
            <a:pPr indent="0" lvl="0" marL="0">
              <a:buNone/>
            </a:pPr>
            <a:endParaRPr altLang="en-US" sz="2400" lang="fr-FR"/>
          </a:p>
          <a:p>
            <a:pPr indent="0" lvl="0" marL="0">
              <a:buNone/>
            </a:pPr>
            <a:endParaRPr altLang="en-US" sz="2400" lang="fr-FR"/>
          </a:p>
          <a:p>
            <a:pPr indent="0" lvl="0" marL="0">
              <a:buNone/>
            </a:pPr>
            <a:endParaRPr altLang="en-US" lang="fr-FR"/>
          </a:p>
        </p:txBody>
      </p:sp>
      <p:sp>
        <p:nvSpPr>
          <p:cNvPr id="1048654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12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4" name="Titre 1"/>
          <p:cNvSpPr/>
          <p:nvPr>
            <p:ph type="title" sz="full" idx="0"/>
          </p:nvPr>
        </p:nvSpPr>
        <p:spPr>
          <a:xfrm rot="0">
            <a:off x="457200" y="274637"/>
            <a:ext cx="8229600" cy="70643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b="1" sz="3600" lang="fr-FR"/>
              <a:t>Différentes formes d’un PL  (1/2)</a:t>
            </a:r>
          </a:p>
        </p:txBody>
      </p:sp>
      <p:sp>
        <p:nvSpPr>
          <p:cNvPr id="1048605" name="Espace réservé du contenu 2"/>
          <p:cNvSpPr/>
          <p:nvPr>
            <p:ph sz="full" idx="1"/>
          </p:nvPr>
        </p:nvSpPr>
        <p:spPr>
          <a:xfrm rot="0">
            <a:off x="457200" y="1052512"/>
            <a:ext cx="8229600" cy="54721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b="1" sz="2800" i="1" lang="fr-FR" u="sng"/>
              <a:t>Définition 2</a:t>
            </a:r>
            <a:r>
              <a:rPr altLang="en-US" b="1" sz="2800" i="1" lang="fr-FR"/>
              <a:t>: </a:t>
            </a:r>
            <a:r>
              <a:rPr altLang="en-US" b="1" sz="2800" i="1" lang="fr-FR">
                <a:solidFill>
                  <a:srgbClr val="0070C0"/>
                </a:solidFill>
              </a:rPr>
              <a:t>Forme standard</a:t>
            </a:r>
          </a:p>
          <a:p>
            <a:pPr lvl="0">
              <a:buNone/>
            </a:pPr>
            <a:r>
              <a:rPr altLang="en-US" lang="fr-FR"/>
              <a:t>		</a:t>
            </a:r>
          </a:p>
          <a:p>
            <a:pPr lvl="0">
              <a:buNone/>
            </a:pPr>
            <a:endParaRPr altLang="en-US" lang="fr-FR"/>
          </a:p>
          <a:p>
            <a:pPr lvl="0">
              <a:buNone/>
            </a:pPr>
            <a:endParaRPr altLang="en-US" lang="fr-FR"/>
          </a:p>
          <a:p>
            <a:pPr lvl="0">
              <a:buNone/>
            </a:pPr>
            <a:endParaRPr altLang="en-US" lang="fr-FR"/>
          </a:p>
          <a:p>
            <a:pPr lvl="0">
              <a:buNone/>
            </a:pPr>
            <a:endParaRPr altLang="en-US" lang="fr-FR"/>
          </a:p>
          <a:p>
            <a:pPr lvl="0">
              <a:spcBef>
                <a:spcPct val="0"/>
              </a:spcBef>
              <a:buNone/>
            </a:pPr>
            <a:r>
              <a:rPr altLang="en-US" lang="fr-FR"/>
              <a:t>Ou encore:     </a:t>
            </a:r>
          </a:p>
          <a:p>
            <a:pPr lvl="0">
              <a:spcBef>
                <a:spcPct val="0"/>
              </a:spcBef>
              <a:buNone/>
            </a:pPr>
            <a:r>
              <a:rPr altLang="en-US" lang="fr-FR"/>
              <a:t>			</a:t>
            </a:r>
            <a:r>
              <a:rPr altLang="en-US" sz="2400" lang="fr-FR"/>
              <a:t>Max Z = c x</a:t>
            </a:r>
          </a:p>
          <a:p>
            <a:pPr lvl="0">
              <a:spcBef>
                <a:spcPct val="0"/>
              </a:spcBef>
              <a:buNone/>
            </a:pPr>
            <a:r>
              <a:rPr altLang="en-US" sz="2400" lang="fr-FR"/>
              <a:t>			   A x= b</a:t>
            </a:r>
          </a:p>
          <a:p>
            <a:pPr lvl="0">
              <a:spcBef>
                <a:spcPct val="0"/>
              </a:spcBef>
              <a:buNone/>
            </a:pPr>
            <a:r>
              <a:rPr altLang="en-US" sz="2400" lang="fr-FR"/>
              <a:t>                             x </a:t>
            </a:r>
            <a:r>
              <a:rPr altLang="en-US" sz="2400" lang="fr-FR">
                <a:sym typeface="Symbol" pitchFamily="18" charset="2"/>
              </a:rPr>
              <a:t> 0</a:t>
            </a:r>
          </a:p>
        </p:txBody>
      </p:sp>
      <p:sp>
        <p:nvSpPr>
          <p:cNvPr id="1048606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13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4194305" name=""/>
          <p:cNvGraphicFramePr>
            <a:graphicFrameLocks/>
          </p:cNvGraphicFramePr>
          <p:nvPr/>
        </p:nvGraphicFramePr>
        <p:xfrm rot="0"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1" spid="" imgH="215900" imgW="114300" showAsIcon="0" progId="Equation.3">
                  <p:embed followColorScheme="full"/>
                  <p:pic>
                    <p:nvPicPr>
                      <p:cNvPr id="2097154" name="Object 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4514850" y="3321050"/>
                        <a:ext cx="114300" cy="2159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Équation" r:id="rId1" spid="" imgH="215900" imgW="114300" showAsIcon="0" progId="Equation.3">
                  <p:embed followColorScheme="full"/>
                  <p:pic>
                    <p:nvPicPr>
                      <p:cNvPr id="2097155" name="Object 2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4514850" y="3321050"/>
                        <a:ext cx="114300" cy="21590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4306" name=""/>
          <p:cNvGraphicFramePr>
            <a:graphicFrameLocks/>
          </p:cNvGraphicFramePr>
          <p:nvPr/>
        </p:nvGraphicFramePr>
        <p:xfrm rot="0">
          <a:off x="1116012" y="1700212"/>
          <a:ext cx="5616575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3" spid="" imgH="2520950" imgW="5616575" showAsIcon="0" progId="Equation.3">
                  <p:embed followColorScheme="full"/>
                  <p:pic>
                    <p:nvPicPr>
                      <p:cNvPr id="2097156" name="Object 3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116012" y="1700212"/>
                        <a:ext cx="5616575" cy="25209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Équation" r:id="rId3" spid="" imgH="2520950" imgW="5616575" showAsIcon="0" progId="Equation.3">
                  <p:embed followColorScheme="full"/>
                  <p:pic>
                    <p:nvPicPr>
                      <p:cNvPr id="2097157" name="Object 3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4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116012" y="1700212"/>
                        <a:ext cx="5616575" cy="2520950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8" name="Titre 1"/>
          <p:cNvSpPr/>
          <p:nvPr>
            <p:ph type="title" sz="full" idx="0"/>
          </p:nvPr>
        </p:nvSpPr>
        <p:spPr>
          <a:xfrm rot="0">
            <a:off x="457200" y="274637"/>
            <a:ext cx="8229600" cy="5619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b="1" sz="3600" lang="fr-FR"/>
              <a:t>Différentes formes d’un PL  (2/2)</a:t>
            </a:r>
          </a:p>
        </p:txBody>
      </p:sp>
      <p:sp>
        <p:nvSpPr>
          <p:cNvPr id="1048599" name="Espace réservé du contenu 2"/>
          <p:cNvSpPr/>
          <p:nvPr>
            <p:ph sz="full" idx="1"/>
          </p:nvPr>
        </p:nvSpPr>
        <p:spPr>
          <a:xfrm rot="0">
            <a:off x="457200" y="908050"/>
            <a:ext cx="8229600" cy="55451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b="1" sz="2400" i="1" lang="fr-FR" u="sng"/>
              <a:t>Définition 3</a:t>
            </a:r>
            <a:r>
              <a:rPr altLang="en-US" b="1" sz="2400" i="1" lang="fr-FR"/>
              <a:t>:  </a:t>
            </a:r>
            <a:r>
              <a:rPr altLang="en-US" b="1" sz="2400" i="1" lang="fr-FR">
                <a:solidFill>
                  <a:srgbClr val="0070C0"/>
                </a:solidFill>
              </a:rPr>
              <a:t>Forme canonique</a:t>
            </a:r>
          </a:p>
          <a:p>
            <a:pPr lvl="0">
              <a:buNone/>
            </a:pPr>
            <a:endParaRPr altLang="en-US" b="1" i="1" lang="fr-FR" u="sng">
              <a:solidFill>
                <a:srgbClr val="0070C0"/>
              </a:solidFill>
            </a:endParaRPr>
          </a:p>
          <a:p>
            <a:pPr lvl="0">
              <a:buNone/>
            </a:pPr>
            <a:endParaRPr altLang="en-US" b="1" i="1" lang="fr-FR" u="sng">
              <a:solidFill>
                <a:srgbClr val="0070C0"/>
              </a:solidFill>
            </a:endParaRPr>
          </a:p>
          <a:p>
            <a:pPr lvl="0">
              <a:buNone/>
            </a:pPr>
            <a:endParaRPr altLang="en-US" b="1" i="1" lang="fr-FR" u="sng">
              <a:solidFill>
                <a:srgbClr val="0070C0"/>
              </a:solidFill>
            </a:endParaRPr>
          </a:p>
          <a:p>
            <a:pPr lvl="0">
              <a:buNone/>
            </a:pPr>
            <a:endParaRPr altLang="en-US" b="1" i="1" lang="fr-FR" u="sng">
              <a:solidFill>
                <a:srgbClr val="0070C0"/>
              </a:solidFill>
            </a:endParaRPr>
          </a:p>
          <a:p>
            <a:pPr lvl="0">
              <a:spcBef>
                <a:spcPct val="0"/>
              </a:spcBef>
              <a:buNone/>
            </a:pPr>
            <a:r>
              <a:rPr altLang="en-US" sz="2400" lang="fr-FR"/>
              <a:t>						Ou encore: Max Z = c x</a:t>
            </a:r>
          </a:p>
          <a:p>
            <a:pPr lvl="0">
              <a:spcBef>
                <a:spcPct val="0"/>
              </a:spcBef>
              <a:buNone/>
            </a:pPr>
            <a:r>
              <a:rPr altLang="en-US" sz="2400" lang="fr-FR"/>
              <a:t>			   					A x </a:t>
            </a:r>
            <a:r>
              <a:rPr altLang="en-US" sz="2400" lang="fr-FR">
                <a:sym typeface="Symbol" pitchFamily="18" charset="2"/>
              </a:rPr>
              <a:t></a:t>
            </a:r>
            <a:r>
              <a:rPr altLang="en-US" sz="2400" lang="fr-FR"/>
              <a:t> b</a:t>
            </a:r>
          </a:p>
          <a:p>
            <a:pPr lvl="0">
              <a:spcBef>
                <a:spcPct val="0"/>
              </a:spcBef>
              <a:buNone/>
            </a:pPr>
            <a:r>
              <a:rPr altLang="en-US" sz="2400" lang="fr-FR"/>
              <a:t>                        						x </a:t>
            </a:r>
            <a:r>
              <a:rPr altLang="en-US" sz="2400" lang="fr-FR">
                <a:sym typeface="Symbol" pitchFamily="18" charset="2"/>
              </a:rPr>
              <a:t> 0</a:t>
            </a:r>
          </a:p>
          <a:p>
            <a:pPr lvl="0">
              <a:spcBef>
                <a:spcPct val="0"/>
              </a:spcBef>
              <a:buNone/>
            </a:pPr>
            <a:r>
              <a:rPr altLang="en-US" b="1" sz="2400" i="1" lang="fr-FR" u="sng"/>
              <a:t>Définition 4</a:t>
            </a:r>
            <a:r>
              <a:rPr altLang="en-US" b="1" sz="2400" i="1" lang="fr-FR"/>
              <a:t>: </a:t>
            </a:r>
            <a:r>
              <a:rPr altLang="en-US" b="1" sz="2400" i="1" lang="fr-FR">
                <a:solidFill>
                  <a:srgbClr val="0070C0"/>
                </a:solidFill>
                <a:sym typeface="Symbol" pitchFamily="18" charset="2"/>
              </a:rPr>
              <a:t>Forme mixte</a:t>
            </a:r>
            <a:r>
              <a:rPr altLang="en-US" sz="2400" lang="fr-FR">
                <a:sym typeface="Symbol" pitchFamily="18" charset="2"/>
              </a:rPr>
              <a:t>   </a:t>
            </a:r>
          </a:p>
          <a:p>
            <a:pPr lvl="0">
              <a:spcBef>
                <a:spcPct val="0"/>
              </a:spcBef>
              <a:buNone/>
            </a:pPr>
            <a:r>
              <a:rPr altLang="en-US" sz="2400" lang="fr-FR">
                <a:sym typeface="Symbol" pitchFamily="18" charset="2"/>
              </a:rPr>
              <a:t>Même fonction objectif que les deux précédentes formes sauf que certaines contraintes sont des « = » d’autres sont des inégalités «  »</a:t>
            </a:r>
          </a:p>
          <a:p>
            <a:pPr lvl="0">
              <a:buNone/>
            </a:pPr>
            <a:endParaRPr altLang="en-US" lang="fr-FR"/>
          </a:p>
          <a:p>
            <a:pPr lvl="0">
              <a:buNone/>
            </a:pPr>
            <a:endParaRPr altLang="en-US" lang="fr-FR"/>
          </a:p>
          <a:p>
            <a:pPr lvl="0">
              <a:buNone/>
            </a:pPr>
            <a:endParaRPr altLang="en-US" lang="fr-FR"/>
          </a:p>
        </p:txBody>
      </p:sp>
      <p:sp>
        <p:nvSpPr>
          <p:cNvPr id="1048600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14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4194304" name=""/>
          <p:cNvGraphicFramePr>
            <a:graphicFrameLocks/>
          </p:cNvGraphicFramePr>
          <p:nvPr/>
        </p:nvGraphicFramePr>
        <p:xfrm rot="0">
          <a:off x="1331912" y="1484312"/>
          <a:ext cx="5543550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1" spid="" imgH="2449512" imgW="5543550" showAsIcon="0" progId="Equation.3">
                  <p:embed followColorScheme="full"/>
                  <p:pic>
                    <p:nvPicPr>
                      <p:cNvPr id="2097152" name="Object 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331912" y="1484312"/>
                        <a:ext cx="5543550" cy="2449512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Choice>
              <mc:Fallback>
                <p:oleObj name="Équation" r:id="rId1" spid="" imgH="2449512" imgW="5543550" showAsIcon="0" progId="Equation.3">
                  <p:embed followColorScheme="full"/>
                  <p:pic>
                    <p:nvPicPr>
                      <p:cNvPr id="2097153" name="Object 4"/>
                      <p:cNvPicPr>
                        <a:picLocks/>
                      </p:cNvPicPr>
                      <p:nvPr/>
                    </p:nvPicPr>
                    <p:blipFill>
                      <a:blip xmlns:r="http://schemas.openxmlformats.org/officeDocument/2006/relationships" r:embed="rId2"/>
                      <a:srcRect l="0" t="0" r="0" b="0"/>
                      <a:stretch>
                        <a:fillRect/>
                      </a:stretch>
                    </p:blipFill>
                    <p:spPr>
                      <a:xfrm rot="0">
                        <a:off x="1331912" y="1484312"/>
                        <a:ext cx="5543550" cy="2449512"/>
                      </a:xfrm>
                      <a:prstGeom prst="rect"/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2" name="Titre 1"/>
          <p:cNvSpPr/>
          <p:nvPr>
            <p:ph type="title" sz="full" idx="0"/>
          </p:nvPr>
        </p:nvSpPr>
        <p:spPr>
          <a:xfrm rot="0">
            <a:off x="457200" y="274637"/>
            <a:ext cx="8229600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b="1" sz="3600" i="1" lang="fr-FR"/>
              <a:t>Proposition (1/2)</a:t>
            </a:r>
          </a:p>
        </p:txBody>
      </p:sp>
      <p:sp>
        <p:nvSpPr>
          <p:cNvPr id="1048593" name="Espace réservé du contenu 2"/>
          <p:cNvSpPr/>
          <p:nvPr>
            <p:ph sz="full" idx="1"/>
          </p:nvPr>
        </p:nvSpPr>
        <p:spPr>
          <a:xfrm rot="0">
            <a:off x="457200" y="1125537"/>
            <a:ext cx="8229600" cy="50006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indent="0" lvl="0" marL="0">
              <a:buNone/>
            </a:pPr>
            <a:r>
              <a:rPr altLang="en-US" b="1" sz="2400" lang="fr-FR">
                <a:solidFill>
                  <a:srgbClr val="0070C0"/>
                </a:solidFill>
              </a:rPr>
              <a:t>Tout programme linéaire PL peut se mettre sous la forme standard ou canonique.</a:t>
            </a:r>
          </a:p>
          <a:p>
            <a:pPr indent="0" lvl="0" marL="0">
              <a:buNone/>
            </a:pPr>
            <a:r>
              <a:rPr altLang="en-US" sz="2400" lang="fr-FR"/>
              <a:t>En effet, il suffit de faire les transformations suivantes: </a:t>
            </a:r>
          </a:p>
          <a:p>
            <a:pPr indent="0" lvl="0" marL="0">
              <a:buNone/>
            </a:pPr>
            <a:r>
              <a:rPr altLang="en-US" sz="2400" lang="fr-FR"/>
              <a:t>T1) Min Z=  - Max (-Z)</a:t>
            </a:r>
          </a:p>
          <a:p>
            <a:pPr indent="0" lvl="0" marL="0">
              <a:buNone/>
            </a:pPr>
            <a:r>
              <a:rPr altLang="en-US" sz="2400" lang="fr-FR"/>
              <a:t>T2) Lorsque une contrainte est sous forme d’une inégalité. Deux cas se présentent:</a:t>
            </a:r>
          </a:p>
          <a:p>
            <a:pPr indent="0" lvl="0" marL="0">
              <a:buNone/>
            </a:pPr>
            <a:r>
              <a:rPr altLang="en-US" sz="2400" lang="fr-FR"/>
              <a:t> 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 </a:t>
            </a:r>
            <a:r>
              <a:rPr altLang="en-US" sz="2400" lang="fr-FR">
                <a:sym typeface="Symbol" pitchFamily="18" charset="2"/>
              </a:rPr>
              <a:t></a:t>
            </a:r>
            <a:r>
              <a:rPr altLang="en-US" sz="2400" lang="fr-FR"/>
              <a:t>  b</a:t>
            </a:r>
            <a:r>
              <a:rPr altLang="en-US" baseline="-25000" sz="2400" lang="fr-FR"/>
              <a:t>i </a:t>
            </a:r>
            <a:r>
              <a:rPr altLang="en-US" sz="2400" lang="fr-FR"/>
              <a:t>. On introduit une variable d’écart e</a:t>
            </a:r>
            <a:r>
              <a:rPr altLang="en-US" baseline="-25000" sz="2400" lang="fr-FR"/>
              <a:t>i</a:t>
            </a:r>
            <a:r>
              <a:rPr altLang="en-US" sz="2400" lang="fr-FR"/>
              <a:t> et on obtient: 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+ e</a:t>
            </a:r>
            <a:r>
              <a:rPr altLang="en-US" baseline="-25000" sz="2400" lang="fr-FR"/>
              <a:t>i </a:t>
            </a:r>
            <a:r>
              <a:rPr altLang="en-US" sz="2400" lang="fr-FR"/>
              <a:t>=  b</a:t>
            </a:r>
            <a:r>
              <a:rPr altLang="en-US" baseline="-25000" sz="2400" lang="fr-FR"/>
              <a:t>i </a:t>
            </a:r>
          </a:p>
          <a:p>
            <a:pPr indent="0" lvl="0" marL="0">
              <a:buNone/>
            </a:pPr>
            <a:r>
              <a:rPr altLang="en-US" sz="2400" lang="fr-FR"/>
              <a:t>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  </a:t>
            </a:r>
            <a:r>
              <a:rPr altLang="en-US" sz="2400" lang="fr-FR">
                <a:sym typeface="Symbol" pitchFamily="18" charset="2"/>
              </a:rPr>
              <a:t> </a:t>
            </a:r>
            <a:r>
              <a:rPr altLang="en-US" sz="2400" lang="fr-FR"/>
              <a:t>b</a:t>
            </a:r>
            <a:r>
              <a:rPr altLang="en-US" baseline="-25000" sz="2400" lang="fr-FR"/>
              <a:t>i </a:t>
            </a:r>
            <a:r>
              <a:rPr altLang="en-US" sz="2400" lang="fr-FR"/>
              <a:t> . On introduit une variable d’écart e</a:t>
            </a:r>
            <a:r>
              <a:rPr altLang="en-US" baseline="-25000" sz="2400" lang="fr-FR"/>
              <a:t>i</a:t>
            </a:r>
            <a:r>
              <a:rPr altLang="en-US" sz="2400" lang="fr-FR"/>
              <a:t> et on obtient: 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- e</a:t>
            </a:r>
            <a:r>
              <a:rPr altLang="en-US" baseline="-25000" sz="2400" lang="fr-FR"/>
              <a:t>i </a:t>
            </a:r>
            <a:r>
              <a:rPr altLang="en-US" sz="2400" lang="fr-FR"/>
              <a:t>=  b</a:t>
            </a:r>
            <a:r>
              <a:rPr altLang="en-US" baseline="-25000" sz="2400" lang="fr-FR"/>
              <a:t>i </a:t>
            </a:r>
          </a:p>
        </p:txBody>
      </p:sp>
      <p:sp>
        <p:nvSpPr>
          <p:cNvPr id="1048594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15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593">
                                            <p:txEl>
                                              <p:charRg st="0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charRg st="79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593">
                                            <p:txEl>
                                              <p:charRg st="79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charRg st="14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593">
                                            <p:txEl>
                                              <p:charRg st="140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charRg st="163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593">
                                            <p:txEl>
                                              <p:charRg st="163" end="2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charRg st="246" end="3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593">
                                            <p:txEl>
                                              <p:charRg st="246" end="3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charRg st="364" end="4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593">
                                            <p:txEl>
                                              <p:charRg st="364" end="4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 uiExpand="0" build="p" bldLvl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6" name="Titre 1"/>
          <p:cNvSpPr/>
          <p:nvPr>
            <p:ph type="title" sz="full" idx="0"/>
          </p:nvPr>
        </p:nvSpPr>
        <p:spPr>
          <a:xfrm rot="0">
            <a:off x="395287" y="0"/>
            <a:ext cx="8229600" cy="63341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b="1" sz="3600" i="1" lang="fr-FR"/>
              <a:t>Proposition (2/2)</a:t>
            </a:r>
          </a:p>
        </p:txBody>
      </p:sp>
      <p:sp>
        <p:nvSpPr>
          <p:cNvPr id="1048587" name="Espace réservé du contenu 2"/>
          <p:cNvSpPr/>
          <p:nvPr>
            <p:ph sz="full" idx="1"/>
          </p:nvPr>
        </p:nvSpPr>
        <p:spPr>
          <a:xfrm rot="0">
            <a:off x="457200" y="692150"/>
            <a:ext cx="8229600" cy="576103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sz="2400" lang="fr-FR"/>
              <a:t>T3) Lorsqu’une contrainte est sous forme d’une égalité:</a:t>
            </a:r>
          </a:p>
          <a:p>
            <a:pPr lvl="0">
              <a:buNone/>
            </a:pPr>
            <a:r>
              <a:rPr altLang="en-US" sz="2400" lang="fr-FR"/>
              <a:t>		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</a:t>
            </a:r>
            <a:r>
              <a:rPr altLang="en-US" baseline="-25000" sz="2400" lang="fr-FR"/>
              <a:t> </a:t>
            </a:r>
            <a:r>
              <a:rPr altLang="en-US" sz="2400" lang="fr-FR"/>
              <a:t>=  b</a:t>
            </a:r>
            <a:r>
              <a:rPr altLang="en-US" baseline="-25000" sz="2400" lang="fr-FR"/>
              <a:t>i</a:t>
            </a:r>
          </a:p>
          <a:p>
            <a:pPr lvl="0">
              <a:buNone/>
            </a:pPr>
            <a:r>
              <a:rPr altLang="en-US" sz="2400" lang="fr-FR"/>
              <a:t>On la transforme en deux inégalités</a:t>
            </a:r>
          </a:p>
          <a:p>
            <a:pPr lvl="0">
              <a:buNone/>
            </a:pPr>
            <a:r>
              <a:rPr altLang="en-US" sz="2400" lang="fr-FR"/>
              <a:t>	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 </a:t>
            </a:r>
            <a:r>
              <a:rPr altLang="en-US" sz="2400" lang="fr-FR">
                <a:sym typeface="Symbol" pitchFamily="18" charset="2"/>
              </a:rPr>
              <a:t></a:t>
            </a:r>
            <a:r>
              <a:rPr altLang="en-US" sz="2400" lang="fr-FR"/>
              <a:t>  b</a:t>
            </a:r>
            <a:r>
              <a:rPr altLang="en-US" baseline="-25000" sz="2400" lang="fr-FR"/>
              <a:t>i</a:t>
            </a:r>
          </a:p>
          <a:p>
            <a:pPr lvl="0">
              <a:buNone/>
            </a:pPr>
            <a:r>
              <a:rPr altLang="en-US" baseline="-25000" sz="2400" lang="fr-FR"/>
              <a:t>		</a:t>
            </a:r>
            <a:r>
              <a:rPr altLang="en-US" sz="2400" lang="fr-FR"/>
              <a:t>et  </a:t>
            </a:r>
          </a:p>
          <a:p>
            <a:pPr lvl="0">
              <a:buNone/>
            </a:pPr>
            <a:r>
              <a:rPr altLang="en-US" sz="2400" lang="fr-FR"/>
              <a:t> 	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  </a:t>
            </a:r>
            <a:r>
              <a:rPr altLang="en-US" sz="2400" lang="fr-FR">
                <a:sym typeface="Symbol" pitchFamily="18" charset="2"/>
              </a:rPr>
              <a:t> </a:t>
            </a:r>
            <a:r>
              <a:rPr altLang="en-US" sz="2400" lang="fr-FR"/>
              <a:t>b</a:t>
            </a:r>
            <a:r>
              <a:rPr altLang="en-US" baseline="-25000" sz="2400" lang="fr-FR"/>
              <a:t>i   </a:t>
            </a:r>
            <a:r>
              <a:rPr altLang="en-US" sz="2400" lang="fr-FR">
                <a:sym typeface="Symbol" pitchFamily="18" charset="2"/>
              </a:rPr>
              <a:t> -</a:t>
            </a:r>
            <a:r>
              <a:rPr altLang="en-US" sz="2400" lang="fr-FR"/>
              <a:t>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…..-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>
                <a:sym typeface="Symbol" pitchFamily="18" charset="2"/>
              </a:rPr>
              <a:t></a:t>
            </a:r>
            <a:r>
              <a:rPr altLang="en-US" sz="2400" lang="fr-FR"/>
              <a:t> -b</a:t>
            </a:r>
            <a:r>
              <a:rPr altLang="en-US" baseline="-25000" sz="2400" lang="fr-FR"/>
              <a:t>i        </a:t>
            </a:r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r>
              <a:rPr altLang="en-US" sz="2400" lang="fr-FR"/>
              <a:t>T4)  Si un bi est négatif</a:t>
            </a:r>
          </a:p>
          <a:p>
            <a:pPr lvl="0">
              <a:buNone/>
            </a:pPr>
            <a:r>
              <a:rPr altLang="en-US" sz="2400" lang="fr-FR"/>
              <a:t>	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…..+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</a:t>
            </a:r>
            <a:r>
              <a:rPr altLang="en-US" baseline="-25000" sz="2400" lang="fr-FR"/>
              <a:t> </a:t>
            </a:r>
            <a:r>
              <a:rPr altLang="en-US" sz="2400" lang="fr-FR"/>
              <a:t>=  b</a:t>
            </a:r>
            <a:r>
              <a:rPr altLang="en-US" baseline="-25000" sz="2400" lang="fr-FR"/>
              <a:t>i    </a:t>
            </a:r>
            <a:r>
              <a:rPr altLang="en-US" sz="2400" lang="fr-FR"/>
              <a:t>   avec b</a:t>
            </a:r>
            <a:r>
              <a:rPr altLang="en-US" baseline="-25000" sz="2400" lang="fr-FR"/>
              <a:t>i</a:t>
            </a:r>
            <a:r>
              <a:rPr altLang="en-US" sz="2400" lang="fr-FR"/>
              <a:t> &lt; 0</a:t>
            </a:r>
          </a:p>
          <a:p>
            <a:pPr lvl="0">
              <a:buNone/>
            </a:pPr>
            <a:r>
              <a:rPr altLang="en-US" sz="2400" lang="fr-FR"/>
              <a:t>     - a</a:t>
            </a:r>
            <a:r>
              <a:rPr altLang="en-US" baseline="-25000" sz="2400" lang="fr-FR"/>
              <a:t>i1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 …..- a</a:t>
            </a:r>
            <a:r>
              <a:rPr altLang="en-US" baseline="-25000" sz="2400" lang="fr-FR"/>
              <a:t>in</a:t>
            </a:r>
            <a:r>
              <a:rPr altLang="en-US" sz="2400" lang="fr-FR"/>
              <a:t> x</a:t>
            </a:r>
            <a:r>
              <a:rPr altLang="en-US" baseline="-25000" sz="2400" lang="fr-FR"/>
              <a:t>n </a:t>
            </a:r>
            <a:r>
              <a:rPr altLang="en-US" sz="2400" lang="fr-FR"/>
              <a:t> </a:t>
            </a:r>
            <a:r>
              <a:rPr altLang="en-US" baseline="-25000" sz="2400" lang="fr-FR"/>
              <a:t> </a:t>
            </a:r>
            <a:r>
              <a:rPr altLang="en-US" sz="2400" lang="fr-FR"/>
              <a:t>=  - b</a:t>
            </a:r>
            <a:r>
              <a:rPr altLang="en-US" baseline="-25000" sz="2400" lang="fr-FR"/>
              <a:t>i</a:t>
            </a:r>
            <a:r>
              <a:rPr altLang="en-US" sz="2400" lang="fr-FR"/>
              <a:t>   et - b</a:t>
            </a:r>
            <a:r>
              <a:rPr altLang="en-US" baseline="-25000" sz="2400" lang="fr-FR"/>
              <a:t>i</a:t>
            </a:r>
            <a:r>
              <a:rPr altLang="en-US" sz="2400" lang="fr-FR"/>
              <a:t> &gt; 0</a:t>
            </a:r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r>
              <a:rPr altLang="en-US" sz="2400" lang="fr-FR"/>
              <a:t>T5)  Si une variable x</a:t>
            </a:r>
            <a:r>
              <a:rPr altLang="en-US" baseline="-25000" sz="2400" lang="fr-FR"/>
              <a:t>j</a:t>
            </a:r>
            <a:r>
              <a:rPr altLang="en-US" sz="2400" lang="fr-FR"/>
              <a:t>  est quelconque </a:t>
            </a:r>
          </a:p>
          <a:p>
            <a:pPr lvl="0">
              <a:buNone/>
            </a:pPr>
            <a:r>
              <a:rPr altLang="en-US" sz="2400" lang="fr-FR"/>
              <a:t>       On pose x</a:t>
            </a:r>
            <a:r>
              <a:rPr altLang="en-US" baseline="-25000" sz="2400" lang="fr-FR"/>
              <a:t>j</a:t>
            </a:r>
            <a:r>
              <a:rPr altLang="en-US" sz="2400" lang="fr-FR"/>
              <a:t>= x</a:t>
            </a:r>
            <a:r>
              <a:rPr altLang="en-US" baseline="30000" sz="2400" lang="fr-FR"/>
              <a:t>1</a:t>
            </a:r>
            <a:r>
              <a:rPr altLang="en-US" baseline="-25000" sz="2400" lang="fr-FR"/>
              <a:t>j</a:t>
            </a:r>
            <a:r>
              <a:rPr altLang="en-US" sz="2400" lang="fr-FR"/>
              <a:t> – x</a:t>
            </a:r>
            <a:r>
              <a:rPr altLang="en-US" baseline="30000" sz="2400" lang="fr-FR"/>
              <a:t>2</a:t>
            </a:r>
            <a:r>
              <a:rPr altLang="en-US" baseline="-25000" sz="2400" lang="fr-FR"/>
              <a:t>j </a:t>
            </a:r>
            <a:r>
              <a:rPr altLang="en-US" sz="2400" lang="fr-FR"/>
              <a:t>avec x</a:t>
            </a:r>
            <a:r>
              <a:rPr altLang="en-US" baseline="30000" sz="2400" lang="fr-FR"/>
              <a:t>1</a:t>
            </a:r>
            <a:r>
              <a:rPr altLang="en-US" baseline="-25000" sz="2400" lang="fr-FR"/>
              <a:t>j</a:t>
            </a:r>
            <a:r>
              <a:rPr altLang="en-US" sz="2400" lang="fr-FR"/>
              <a:t>  </a:t>
            </a:r>
            <a:r>
              <a:rPr altLang="en-US" sz="2400" lang="fr-FR">
                <a:sym typeface="Symbol" pitchFamily="18" charset="2"/>
              </a:rPr>
              <a:t> 0 et </a:t>
            </a:r>
            <a:r>
              <a:rPr altLang="en-US" sz="2400" lang="fr-FR"/>
              <a:t> x</a:t>
            </a:r>
            <a:r>
              <a:rPr altLang="en-US" baseline="30000" sz="2400" lang="fr-FR"/>
              <a:t>2</a:t>
            </a:r>
            <a:r>
              <a:rPr altLang="en-US" baseline="-25000" sz="2400" lang="fr-FR"/>
              <a:t>j </a:t>
            </a:r>
            <a:r>
              <a:rPr altLang="en-US" sz="2400" lang="fr-FR">
                <a:sym typeface="Symbol" pitchFamily="18" charset="2"/>
              </a:rPr>
              <a:t> 0</a:t>
            </a:r>
          </a:p>
          <a:p>
            <a:pPr lvl="0">
              <a:buNone/>
            </a:pPr>
            <a:r>
              <a:rPr altLang="en-US" lang="fr-FR"/>
              <a:t>		</a:t>
            </a:r>
          </a:p>
        </p:txBody>
      </p:sp>
      <p:sp>
        <p:nvSpPr>
          <p:cNvPr id="1048588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16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587">
                                            <p:txEl>
                                              <p:charRg st="0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56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587">
                                            <p:txEl>
                                              <p:charRg st="56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87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587">
                                            <p:txEl>
                                              <p:charRg st="87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123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587">
                                            <p:txEl>
                                              <p:charRg st="123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153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587">
                                            <p:txEl>
                                              <p:charRg st="153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160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587">
                                            <p:txEl>
                                              <p:charRg st="160" end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231" end="2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587">
                                            <p:txEl>
                                              <p:charRg st="231" end="2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257" end="3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587">
                                            <p:txEl>
                                              <p:charRg st="257" end="3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305" end="3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7"/>
                                        <p:tgtEl>
                                          <p:spTgt spid="1048587">
                                            <p:txEl>
                                              <p:charRg st="305" end="3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357" end="3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2"/>
                                        <p:tgtEl>
                                          <p:spTgt spid="1048587">
                                            <p:txEl>
                                              <p:charRg st="357" end="3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398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7"/>
                                        <p:tgtEl>
                                          <p:spTgt spid="1048587">
                                            <p:txEl>
                                              <p:charRg st="398" end="4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charRg st="453" end="4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62"/>
                                        <p:tgtEl>
                                          <p:spTgt spid="1048587">
                                            <p:txEl>
                                              <p:charRg st="453" end="4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7" grpId="0" uiExpand="0" build="p" bldLvl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9" name="Titre 1"/>
          <p:cNvSpPr/>
          <p:nvPr>
            <p:ph type="title" sz="full" idx="0"/>
          </p:nvPr>
        </p:nvSpPr>
        <p:spPr>
          <a:xfrm rot="0">
            <a:off x="457200" y="274637"/>
            <a:ext cx="8229600" cy="3683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Exemple</a:t>
            </a:r>
          </a:p>
        </p:txBody>
      </p:sp>
      <p:sp>
        <p:nvSpPr>
          <p:cNvPr id="1048590" name="Espace réservé du contenu 2"/>
          <p:cNvSpPr/>
          <p:nvPr>
            <p:ph sz="full" idx="1"/>
          </p:nvPr>
        </p:nvSpPr>
        <p:spPr>
          <a:xfrm rot="0">
            <a:off x="457200" y="714375"/>
            <a:ext cx="8229600" cy="61436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sz="2400" lang="fr-FR"/>
              <a:t>Soit le PL suivant</a:t>
            </a:r>
          </a:p>
          <a:p>
            <a:pPr lvl="0">
              <a:buNone/>
            </a:pPr>
            <a:r>
              <a:rPr altLang="en-US" sz="2400" lang="fr-FR"/>
              <a:t>	Min Z = 2 x</a:t>
            </a:r>
            <a:r>
              <a:rPr altLang="en-US" baseline="-25000" sz="2400" lang="fr-FR"/>
              <a:t>1</a:t>
            </a:r>
            <a:r>
              <a:rPr altLang="en-US" sz="2400" lang="fr-FR"/>
              <a:t> + x</a:t>
            </a:r>
            <a:r>
              <a:rPr altLang="en-US" baseline="-25000" sz="2400" lang="fr-FR"/>
              <a:t>2</a:t>
            </a:r>
            <a:r>
              <a:rPr altLang="en-US" sz="2400" lang="fr-FR"/>
              <a:t> – x</a:t>
            </a:r>
            <a:r>
              <a:rPr altLang="en-US" baseline="-25000" sz="2400" lang="fr-FR"/>
              <a:t>3 </a:t>
            </a:r>
            <a:r>
              <a:rPr altLang="en-US" sz="2400" lang="fr-FR"/>
              <a:t>+ x</a:t>
            </a:r>
            <a:r>
              <a:rPr altLang="en-US" baseline="-25000" sz="2400" lang="fr-FR"/>
              <a:t>4</a:t>
            </a:r>
          </a:p>
          <a:p>
            <a:pPr lvl="0">
              <a:buNone/>
            </a:pPr>
            <a:r>
              <a:rPr altLang="en-US" sz="2400" lang="fr-FR"/>
              <a:t>		3 x</a:t>
            </a:r>
            <a:r>
              <a:rPr altLang="en-US" baseline="-25000" sz="2400" lang="fr-FR"/>
              <a:t>1</a:t>
            </a:r>
            <a:r>
              <a:rPr altLang="en-US" sz="2400" lang="fr-FR"/>
              <a:t> – x</a:t>
            </a:r>
            <a:r>
              <a:rPr altLang="en-US" baseline="-25000" sz="2400" lang="fr-FR"/>
              <a:t>2                        </a:t>
            </a:r>
            <a:r>
              <a:rPr altLang="en-US" sz="2400" lang="fr-FR">
                <a:sym typeface="Symbol" pitchFamily="18" charset="2"/>
              </a:rPr>
              <a:t> 5</a:t>
            </a:r>
          </a:p>
          <a:p>
            <a:pPr lvl="0">
              <a:buNone/>
            </a:pPr>
            <a:r>
              <a:rPr altLang="en-US" sz="2400" lang="fr-FR">
                <a:sym typeface="Symbol" pitchFamily="18" charset="2"/>
              </a:rPr>
              <a:t>		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              3 x</a:t>
            </a:r>
            <a:r>
              <a:rPr altLang="en-US" baseline="-25000" sz="2400" lang="fr-FR"/>
              <a:t>4   </a:t>
            </a:r>
            <a:r>
              <a:rPr altLang="en-US" sz="2400" lang="fr-FR">
                <a:sym typeface="Symbol" pitchFamily="18" charset="2"/>
              </a:rPr>
              <a:t>  8</a:t>
            </a:r>
          </a:p>
          <a:p>
            <a:pPr lvl="0">
              <a:buNone/>
            </a:pPr>
            <a:r>
              <a:rPr altLang="en-US" sz="2400" lang="fr-FR"/>
              <a:t>		2 x</a:t>
            </a:r>
            <a:r>
              <a:rPr altLang="en-US" baseline="-25000" sz="2400" lang="fr-FR"/>
              <a:t>1</a:t>
            </a:r>
            <a:r>
              <a:rPr altLang="en-US" sz="2400" lang="fr-FR"/>
              <a:t>         – x</a:t>
            </a:r>
            <a:r>
              <a:rPr altLang="en-US" baseline="-25000" sz="2400" lang="fr-FR"/>
              <a:t>3             </a:t>
            </a:r>
            <a:r>
              <a:rPr altLang="en-US" sz="2400" lang="fr-FR">
                <a:sym typeface="Symbol" pitchFamily="18" charset="2"/>
              </a:rPr>
              <a:t> 1</a:t>
            </a:r>
          </a:p>
          <a:p>
            <a:pPr lvl="0">
              <a:buNone/>
            </a:pPr>
            <a:r>
              <a:rPr altLang="en-US" sz="2400" lang="fr-FR">
                <a:sym typeface="Symbol" pitchFamily="18" charset="2"/>
              </a:rPr>
              <a:t>Ecrire la forme standard et la forme canonique de ce PL</a:t>
            </a:r>
          </a:p>
          <a:p>
            <a:pPr lvl="0">
              <a:buNone/>
            </a:pPr>
            <a:r>
              <a:rPr altLang="en-US" b="1" sz="2400" i="1" lang="fr-FR"/>
              <a:t>Forme standard:</a:t>
            </a:r>
          </a:p>
          <a:p>
            <a:pPr lvl="0">
              <a:buNone/>
            </a:pPr>
            <a:r>
              <a:rPr altLang="en-US" sz="2400" lang="fr-FR"/>
              <a:t>Min Z </a:t>
            </a:r>
            <a:r>
              <a:rPr altLang="en-US" sz="2400" lang="fr-FR">
                <a:sym typeface="Symbol" pitchFamily="18" charset="2"/>
              </a:rPr>
              <a:t> Max (-Z) . On introduit les variables d’écart  e1, e2 et e3 aux trois contraintes respectives et on obtient</a:t>
            </a:r>
          </a:p>
          <a:p>
            <a:pPr lvl="0">
              <a:buNone/>
            </a:pPr>
            <a:r>
              <a:rPr altLang="en-US" sz="2400" lang="fr-FR"/>
              <a:t>		Max Z’ = - 2 x</a:t>
            </a:r>
            <a:r>
              <a:rPr altLang="en-US" baseline="-25000" sz="2400" lang="fr-FR"/>
              <a:t>1</a:t>
            </a:r>
            <a:r>
              <a:rPr altLang="en-US" sz="2400" lang="fr-FR"/>
              <a:t> - x</a:t>
            </a:r>
            <a:r>
              <a:rPr altLang="en-US" baseline="-25000" sz="2400" lang="fr-FR"/>
              <a:t>2</a:t>
            </a:r>
            <a:r>
              <a:rPr altLang="en-US" sz="2400" lang="fr-FR"/>
              <a:t> + x</a:t>
            </a:r>
            <a:r>
              <a:rPr altLang="en-US" baseline="-25000" sz="2400" lang="fr-FR"/>
              <a:t>3 </a:t>
            </a:r>
            <a:r>
              <a:rPr altLang="en-US" sz="2400" lang="fr-FR"/>
              <a:t>- x</a:t>
            </a:r>
            <a:r>
              <a:rPr altLang="en-US" baseline="-25000" sz="2400" lang="fr-FR"/>
              <a:t>4</a:t>
            </a:r>
          </a:p>
          <a:p>
            <a:pPr lvl="0">
              <a:buNone/>
            </a:pPr>
            <a:r>
              <a:rPr altLang="en-US" sz="2400" lang="fr-FR"/>
              <a:t>		3 x</a:t>
            </a:r>
            <a:r>
              <a:rPr altLang="en-US" baseline="-25000" sz="2400" lang="fr-FR"/>
              <a:t>1</a:t>
            </a:r>
            <a:r>
              <a:rPr altLang="en-US" sz="2400" lang="fr-FR"/>
              <a:t> – x</a:t>
            </a:r>
            <a:r>
              <a:rPr altLang="en-US" baseline="-25000" sz="2400" lang="fr-FR"/>
              <a:t>2   </a:t>
            </a:r>
            <a:r>
              <a:rPr altLang="en-US" sz="2400" lang="fr-FR"/>
              <a:t>           - e</a:t>
            </a:r>
            <a:r>
              <a:rPr altLang="en-US" baseline="-25000" sz="2400" lang="fr-FR"/>
              <a:t>1 </a:t>
            </a:r>
            <a:r>
              <a:rPr altLang="en-US" sz="2400" lang="fr-FR"/>
              <a:t>                 =</a:t>
            </a:r>
            <a:r>
              <a:rPr altLang="en-US" baseline="-25000" sz="2400" lang="fr-FR"/>
              <a:t>    </a:t>
            </a:r>
            <a:r>
              <a:rPr altLang="en-US" sz="2400" lang="fr-FR">
                <a:sym typeface="Symbol" pitchFamily="18" charset="2"/>
              </a:rPr>
              <a:t>5</a:t>
            </a:r>
          </a:p>
          <a:p>
            <a:pPr lvl="0">
              <a:buNone/>
            </a:pPr>
            <a:r>
              <a:rPr altLang="en-US" sz="2400" lang="fr-FR">
                <a:sym typeface="Symbol" pitchFamily="18" charset="2"/>
              </a:rPr>
              <a:t>		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            3 x</a:t>
            </a:r>
            <a:r>
              <a:rPr altLang="en-US" baseline="-25000" sz="2400" lang="fr-FR"/>
              <a:t>4         </a:t>
            </a:r>
            <a:r>
              <a:rPr altLang="en-US" sz="2400" lang="fr-FR"/>
              <a:t>+ e</a:t>
            </a:r>
            <a:r>
              <a:rPr altLang="en-US" baseline="-25000" sz="2400" lang="fr-FR"/>
              <a:t>2 </a:t>
            </a:r>
            <a:r>
              <a:rPr altLang="en-US" sz="2400" lang="fr-FR"/>
              <a:t>          = </a:t>
            </a:r>
            <a:r>
              <a:rPr altLang="en-US" sz="2400" lang="fr-FR">
                <a:sym typeface="Symbol" pitchFamily="18" charset="2"/>
              </a:rPr>
              <a:t>  8</a:t>
            </a:r>
          </a:p>
          <a:p>
            <a:pPr lvl="0">
              <a:buNone/>
            </a:pPr>
            <a:r>
              <a:rPr altLang="en-US" sz="2400" lang="fr-FR"/>
              <a:t>		2 x</a:t>
            </a:r>
            <a:r>
              <a:rPr altLang="en-US" baseline="-25000" sz="2400" lang="fr-FR"/>
              <a:t>1</a:t>
            </a:r>
            <a:r>
              <a:rPr altLang="en-US" sz="2400" lang="fr-FR"/>
              <a:t>        – x</a:t>
            </a:r>
            <a:r>
              <a:rPr altLang="en-US" baseline="-25000" sz="2400" lang="fr-FR"/>
              <a:t>3                               </a:t>
            </a:r>
            <a:r>
              <a:rPr altLang="en-US" sz="2400" lang="fr-FR"/>
              <a:t>-e</a:t>
            </a:r>
            <a:r>
              <a:rPr altLang="en-US" baseline="-25000" sz="2400" lang="fr-FR"/>
              <a:t>3   </a:t>
            </a:r>
            <a:r>
              <a:rPr altLang="en-US" sz="2400" lang="fr-FR"/>
              <a:t> </a:t>
            </a:r>
            <a:r>
              <a:rPr altLang="en-US" sz="2400" lang="fr-FR">
                <a:sym typeface="Symbol" pitchFamily="18" charset="2"/>
              </a:rPr>
              <a:t>=  1</a:t>
            </a:r>
          </a:p>
          <a:p>
            <a:pPr lvl="0">
              <a:buNone/>
            </a:pPr>
            <a:endParaRPr altLang="en-US" sz="2400" lang="fr-FR"/>
          </a:p>
        </p:txBody>
      </p:sp>
      <p:sp>
        <p:nvSpPr>
          <p:cNvPr id="1048591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17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590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19" end="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0"/>
                                        <p:tgtEl>
                                          <p:spTgt spid="1048590">
                                            <p:txEl>
                                              <p:charRg st="19" end="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48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3"/>
                                        <p:tgtEl>
                                          <p:spTgt spid="1048590">
                                            <p:txEl>
                                              <p:charRg st="48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87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6"/>
                                        <p:tgtEl>
                                          <p:spTgt spid="1048590">
                                            <p:txEl>
                                              <p:charRg st="87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121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9"/>
                                        <p:tgtEl>
                                          <p:spTgt spid="1048590">
                                            <p:txEl>
                                              <p:charRg st="121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157" end="2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590">
                                            <p:txEl>
                                              <p:charRg st="157" end="2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213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590">
                                            <p:txEl>
                                              <p:charRg st="213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229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0"/>
                                        <p:tgtEl>
                                          <p:spTgt spid="1048590">
                                            <p:txEl>
                                              <p:charRg st="229" end="3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345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3"/>
                                        <p:tgtEl>
                                          <p:spTgt spid="1048590">
                                            <p:txEl>
                                              <p:charRg st="345" end="3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378" end="4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590">
                                            <p:txEl>
                                              <p:charRg st="378" end="4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432" end="4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9"/>
                                        <p:tgtEl>
                                          <p:spTgt spid="1048590">
                                            <p:txEl>
                                              <p:charRg st="432" end="4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>
                                            <p:txEl>
                                              <p:charRg st="486" end="5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590">
                                            <p:txEl>
                                              <p:charRg st="486" end="54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5" name="Titre 1"/>
          <p:cNvSpPr/>
          <p:nvPr>
            <p:ph type="title" sz="full" idx="0"/>
          </p:nvPr>
        </p:nvSpPr>
        <p:spPr>
          <a:xfrm rot="0">
            <a:off x="457200" y="274637"/>
            <a:ext cx="8229600" cy="43973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Concepts et définitions (1/5)</a:t>
            </a:r>
          </a:p>
        </p:txBody>
      </p:sp>
      <p:sp>
        <p:nvSpPr>
          <p:cNvPr id="1048596" name="Espace réservé du contenu 2"/>
          <p:cNvSpPr/>
          <p:nvPr>
            <p:ph sz="full" idx="1"/>
          </p:nvPr>
        </p:nvSpPr>
        <p:spPr>
          <a:xfrm rot="0">
            <a:off x="457200" y="857250"/>
            <a:ext cx="8229600" cy="52689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just" lvl="0">
              <a:buNone/>
            </a:pPr>
            <a:r>
              <a:rPr altLang="en-US" b="1" sz="2400" i="1" lang="fr-FR" u="sng"/>
              <a:t>Définition 5:  </a:t>
            </a:r>
            <a:r>
              <a:rPr altLang="en-US" b="1" sz="2400" i="1" lang="fr-FR"/>
              <a:t>Espace de solution</a:t>
            </a:r>
          </a:p>
          <a:p>
            <a:pPr algn="just" lvl="0">
              <a:buNone/>
            </a:pPr>
            <a:r>
              <a:rPr altLang="en-US" sz="2400" i="1" lang="fr-FR"/>
              <a:t>			S</a:t>
            </a:r>
            <a:r>
              <a:rPr altLang="en-US" sz="2400" lang="fr-FR"/>
              <a:t>oit le PL mis sous sa forme standard (S):</a:t>
            </a:r>
          </a:p>
          <a:p>
            <a:pPr algn="just" lvl="0">
              <a:spcBef>
                <a:spcPct val="0"/>
              </a:spcBef>
              <a:buNone/>
            </a:pPr>
            <a:r>
              <a:rPr altLang="en-US" sz="2400" lang="fr-FR"/>
              <a:t>			Max Z = c x   (i)</a:t>
            </a:r>
          </a:p>
          <a:p>
            <a:pPr algn="just" lvl="0">
              <a:spcBef>
                <a:spcPct val="0"/>
              </a:spcBef>
              <a:buNone/>
            </a:pPr>
            <a:r>
              <a:rPr altLang="en-US" sz="2400" lang="fr-FR"/>
              <a:t>			   A x= b          (ii)                           A= A(mxn)</a:t>
            </a:r>
          </a:p>
          <a:p>
            <a:pPr algn="just" lvl="0">
              <a:spcBef>
                <a:spcPct val="0"/>
              </a:spcBef>
              <a:buNone/>
            </a:pPr>
            <a:r>
              <a:rPr altLang="en-US" sz="2400" lang="fr-FR"/>
              <a:t>                       	   x </a:t>
            </a:r>
            <a:r>
              <a:rPr altLang="en-US" sz="2400" lang="fr-FR">
                <a:sym typeface="Symbol" pitchFamily="18" charset="2"/>
              </a:rPr>
              <a:t> 0              (iii)                           r(A)= m</a:t>
            </a:r>
          </a:p>
          <a:p>
            <a:pPr algn="just" lvl="0">
              <a:buNone/>
            </a:pPr>
            <a:endParaRPr altLang="en-US" b="1" sz="2400" i="1" lang="fr-FR"/>
          </a:p>
          <a:p>
            <a:pPr algn="just" lvl="0">
              <a:buNone/>
            </a:pPr>
            <a:r>
              <a:rPr altLang="en-US" b="1" sz="2400" i="1" lang="fr-FR"/>
              <a:t>Une solution </a:t>
            </a:r>
            <a:r>
              <a:rPr altLang="en-US" sz="2400" lang="fr-FR"/>
              <a:t>du PL est un vecteur (x</a:t>
            </a:r>
            <a:r>
              <a:rPr altLang="en-US" baseline="-25000" sz="2400" lang="fr-FR"/>
              <a:t>1</a:t>
            </a:r>
            <a:r>
              <a:rPr altLang="en-US" sz="2400" lang="fr-FR"/>
              <a:t>, …, x</a:t>
            </a:r>
            <a:r>
              <a:rPr altLang="en-US" baseline="-25000" sz="2400" lang="fr-FR"/>
              <a:t>n </a:t>
            </a:r>
            <a:r>
              <a:rPr altLang="en-US" sz="2400" lang="fr-FR"/>
              <a:t>)</a:t>
            </a:r>
            <a:r>
              <a:rPr altLang="en-US" sz="2400" lang="fr-FR">
                <a:sym typeface="Symbol" pitchFamily="18" charset="2"/>
              </a:rPr>
              <a:t>R</a:t>
            </a:r>
            <a:r>
              <a:rPr altLang="en-US" baseline="30000" sz="2400" lang="fr-FR">
                <a:sym typeface="Symbol" pitchFamily="18" charset="2"/>
              </a:rPr>
              <a:t>n  </a:t>
            </a:r>
            <a:r>
              <a:rPr altLang="en-US" sz="2400" lang="fr-FR">
                <a:sym typeface="Symbol" pitchFamily="18" charset="2"/>
              </a:rPr>
              <a:t> (ii). Si de plus, elle vérifie (iii) elle est dite </a:t>
            </a:r>
            <a:r>
              <a:rPr altLang="en-US" b="1" sz="2400" i="1" lang="fr-FR">
                <a:sym typeface="Symbol" pitchFamily="18" charset="2"/>
              </a:rPr>
              <a:t>solution réalisable</a:t>
            </a:r>
            <a:r>
              <a:rPr altLang="en-US" sz="2400" lang="fr-FR">
                <a:sym typeface="Symbol" pitchFamily="18" charset="2"/>
              </a:rPr>
              <a:t>.</a:t>
            </a:r>
          </a:p>
          <a:p>
            <a:pPr algn="just" lvl="0">
              <a:buNone/>
            </a:pPr>
            <a:r>
              <a:rPr altLang="en-US" sz="2400" lang="fr-FR">
                <a:sym typeface="Symbol" pitchFamily="18" charset="2"/>
              </a:rPr>
              <a:t>Une base du système représente tout ensemble de m vecteurs linéairement indépendants. </a:t>
            </a:r>
          </a:p>
          <a:p>
            <a:pPr algn="just" lvl="0">
              <a:buNone/>
            </a:pPr>
            <a:r>
              <a:rPr altLang="en-US" sz="2400" lang="fr-FR">
                <a:sym typeface="Symbol" pitchFamily="18" charset="2"/>
              </a:rPr>
              <a:t>Les m variables associées aux vecteurs de base sont appelées </a:t>
            </a:r>
            <a:r>
              <a:rPr altLang="en-US" b="1" sz="2400" i="1" lang="fr-FR">
                <a:sym typeface="Symbol" pitchFamily="18" charset="2"/>
              </a:rPr>
              <a:t>variables de base</a:t>
            </a:r>
            <a:r>
              <a:rPr altLang="en-US" sz="2400" lang="fr-FR">
                <a:sym typeface="Symbol" pitchFamily="18" charset="2"/>
              </a:rPr>
              <a:t>, on les désigne par x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. </a:t>
            </a:r>
          </a:p>
          <a:p>
            <a:pPr algn="just" lvl="0">
              <a:buNone/>
            </a:pPr>
            <a:r>
              <a:rPr altLang="en-US" sz="2400" lang="fr-FR">
                <a:sym typeface="Symbol" pitchFamily="18" charset="2"/>
              </a:rPr>
              <a:t>Les autres </a:t>
            </a:r>
            <a:r>
              <a:rPr altLang="en-US" b="1" sz="2400" i="1" lang="fr-FR">
                <a:sym typeface="Symbol" pitchFamily="18" charset="2"/>
              </a:rPr>
              <a:t>variables</a:t>
            </a:r>
            <a:r>
              <a:rPr altLang="en-US" sz="2400" lang="fr-FR">
                <a:sym typeface="Symbol" pitchFamily="18" charset="2"/>
              </a:rPr>
              <a:t> sont dites </a:t>
            </a:r>
            <a:r>
              <a:rPr altLang="en-US" b="1" sz="2400" i="1" lang="fr-FR">
                <a:sym typeface="Symbol" pitchFamily="18" charset="2"/>
              </a:rPr>
              <a:t>hors base</a:t>
            </a:r>
            <a:r>
              <a:rPr altLang="en-US" sz="2400" lang="fr-FR">
                <a:sym typeface="Symbol" pitchFamily="18" charset="2"/>
              </a:rPr>
              <a:t>, nous les notons x</a:t>
            </a:r>
            <a:r>
              <a:rPr altLang="en-US" baseline="-25000" sz="2400" lang="fr-FR">
                <a:sym typeface="Symbol" pitchFamily="18" charset="2"/>
              </a:rPr>
              <a:t>HB</a:t>
            </a:r>
            <a:r>
              <a:rPr altLang="en-US" sz="2400" lang="fr-FR">
                <a:sym typeface="Symbol" pitchFamily="18" charset="2"/>
              </a:rPr>
              <a:t>. </a:t>
            </a:r>
          </a:p>
          <a:p>
            <a:pPr algn="just" lvl="0">
              <a:buNone/>
            </a:pPr>
            <a:endParaRPr altLang="en-US" sz="2400" lang="fr-FR"/>
          </a:p>
        </p:txBody>
      </p:sp>
      <p:sp>
        <p:nvSpPr>
          <p:cNvPr id="1048597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18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1" name="Titre 1"/>
          <p:cNvSpPr/>
          <p:nvPr>
            <p:ph type="title" sz="full" idx="0"/>
          </p:nvPr>
        </p:nvSpPr>
        <p:spPr>
          <a:xfrm rot="0">
            <a:off x="457200" y="274637"/>
            <a:ext cx="8229600" cy="3683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Concepts et définitions (2/5)</a:t>
            </a:r>
          </a:p>
        </p:txBody>
      </p:sp>
      <p:sp>
        <p:nvSpPr>
          <p:cNvPr id="1048602" name="Espace réservé du contenu 2"/>
          <p:cNvSpPr/>
          <p:nvPr>
            <p:ph sz="full" idx="1"/>
          </p:nvPr>
        </p:nvSpPr>
        <p:spPr>
          <a:xfrm rot="0">
            <a:off x="457200" y="714375"/>
            <a:ext cx="8229600" cy="54117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just" indent="0" lvl="0" marL="0">
              <a:buNone/>
            </a:pPr>
            <a:r>
              <a:rPr altLang="en-US" sz="2400" lang="fr-FR"/>
              <a:t>Notons par:</a:t>
            </a:r>
          </a:p>
          <a:p>
            <a:pPr algn="just" indent="0" lvl="0" marL="0">
              <a:buNone/>
            </a:pPr>
            <a:r>
              <a:rPr altLang="en-US" sz="2400" lang="fr-FR"/>
              <a:t>I: l’ensemble des indices des variables de base </a:t>
            </a:r>
          </a:p>
          <a:p>
            <a:pPr algn="just" indent="0" lvl="0" marL="0">
              <a:buNone/>
            </a:pPr>
            <a:r>
              <a:rPr altLang="en-US" sz="2400" lang="fr-FR"/>
              <a:t>J: l’ensemble des indices des variables hors base</a:t>
            </a:r>
          </a:p>
          <a:p>
            <a:pPr algn="just" indent="0" lvl="0" marL="0">
              <a:buNone/>
            </a:pPr>
            <a:r>
              <a:rPr altLang="en-US" sz="2400" lang="fr-FR"/>
              <a:t>A</a:t>
            </a:r>
            <a:r>
              <a:rPr altLang="en-US" baseline="-25000" sz="2400" lang="fr-FR"/>
              <a:t>B </a:t>
            </a:r>
            <a:r>
              <a:rPr altLang="en-US" sz="2400" lang="fr-FR"/>
              <a:t>= (a</a:t>
            </a:r>
            <a:r>
              <a:rPr altLang="en-US" baseline="-25000" lang="fr-FR"/>
              <a:t>j</a:t>
            </a:r>
            <a:r>
              <a:rPr altLang="en-US" sz="2400" lang="fr-FR"/>
              <a:t>) j</a:t>
            </a:r>
            <a:r>
              <a:rPr altLang="en-US" sz="2400" lang="fr-FR">
                <a:sym typeface="Symbol" pitchFamily="18" charset="2"/>
              </a:rPr>
              <a:t> I, A</a:t>
            </a:r>
            <a:r>
              <a:rPr altLang="en-US" baseline="-25000" sz="2400" lang="fr-FR">
                <a:sym typeface="Symbol" pitchFamily="18" charset="2"/>
              </a:rPr>
              <a:t>HB</a:t>
            </a:r>
            <a:r>
              <a:rPr altLang="en-US" sz="2400" lang="fr-FR">
                <a:sym typeface="Symbol" pitchFamily="18" charset="2"/>
              </a:rPr>
              <a:t>=(a</a:t>
            </a:r>
            <a:r>
              <a:rPr altLang="en-US" baseline="-25000" sz="3600" lang="fr-FR">
                <a:sym typeface="Symbol" pitchFamily="18" charset="2"/>
              </a:rPr>
              <a:t>j</a:t>
            </a:r>
            <a:r>
              <a:rPr altLang="en-US" sz="2400" lang="fr-FR">
                <a:sym typeface="Symbol" pitchFamily="18" charset="2"/>
              </a:rPr>
              <a:t>) j J, c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=(c</a:t>
            </a:r>
            <a:r>
              <a:rPr altLang="en-US" baseline="-25000" sz="3600" lang="fr-FR">
                <a:sym typeface="Symbol" pitchFamily="18" charset="2"/>
              </a:rPr>
              <a:t>j</a:t>
            </a:r>
            <a:r>
              <a:rPr altLang="en-US" sz="2400" lang="fr-FR">
                <a:sym typeface="Symbol" pitchFamily="18" charset="2"/>
              </a:rPr>
              <a:t>)</a:t>
            </a:r>
            <a:r>
              <a:rPr altLang="en-US" sz="2400" lang="fr-FR"/>
              <a:t> j</a:t>
            </a:r>
            <a:r>
              <a:rPr altLang="en-US" sz="2400" lang="fr-FR">
                <a:sym typeface="Symbol" pitchFamily="18" charset="2"/>
              </a:rPr>
              <a:t> I et c</a:t>
            </a:r>
            <a:r>
              <a:rPr altLang="en-US" baseline="-25000" sz="2400" lang="fr-FR">
                <a:sym typeface="Symbol" pitchFamily="18" charset="2"/>
              </a:rPr>
              <a:t>HB</a:t>
            </a:r>
            <a:r>
              <a:rPr altLang="en-US" sz="2400" lang="fr-FR">
                <a:sym typeface="Symbol" pitchFamily="18" charset="2"/>
              </a:rPr>
              <a:t>=(c</a:t>
            </a:r>
            <a:r>
              <a:rPr altLang="en-US" baseline="-25000" sz="2400" lang="fr-FR">
                <a:sym typeface="Symbol" pitchFamily="18" charset="2"/>
              </a:rPr>
              <a:t>j</a:t>
            </a:r>
            <a:r>
              <a:rPr altLang="en-US" sz="2400" lang="fr-FR">
                <a:sym typeface="Symbol" pitchFamily="18" charset="2"/>
              </a:rPr>
              <a:t>) j J</a:t>
            </a:r>
          </a:p>
          <a:p>
            <a:pPr algn="just" indent="0" lvl="0" marL="0">
              <a:buNone/>
            </a:pPr>
            <a:r>
              <a:rPr altLang="en-US" sz="2400" lang="fr-FR">
                <a:sym typeface="Symbol" pitchFamily="18" charset="2"/>
              </a:rPr>
              <a:t>Alors (S) peut être réécrit sous la forme suivante:</a:t>
            </a:r>
          </a:p>
          <a:p>
            <a:pPr algn="just" indent="0" lvl="0" marL="0">
              <a:buNone/>
            </a:pPr>
            <a:r>
              <a:rPr altLang="en-US" sz="2400" lang="fr-FR"/>
              <a:t>	Max Z = </a:t>
            </a:r>
            <a:r>
              <a:rPr altLang="en-US" sz="2400" lang="fr-FR">
                <a:sym typeface="Symbol" pitchFamily="18" charset="2"/>
              </a:rPr>
              <a:t>c</a:t>
            </a:r>
            <a:r>
              <a:rPr altLang="en-US" baseline="-25000" sz="2400" lang="fr-FR">
                <a:sym typeface="Symbol" pitchFamily="18" charset="2"/>
              </a:rPr>
              <a:t>B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2400" lang="fr-FR">
                <a:sym typeface="Symbol" pitchFamily="18" charset="2"/>
              </a:rPr>
              <a:t>B + </a:t>
            </a:r>
            <a:r>
              <a:rPr altLang="en-US" sz="2400" lang="fr-FR">
                <a:sym typeface="Symbol" pitchFamily="18" charset="2"/>
              </a:rPr>
              <a:t>c</a:t>
            </a:r>
            <a:r>
              <a:rPr altLang="en-US" baseline="-25000" sz="2400" lang="fr-FR">
                <a:sym typeface="Symbol" pitchFamily="18" charset="2"/>
              </a:rPr>
              <a:t>HB</a:t>
            </a:r>
            <a:r>
              <a:rPr altLang="en-US" sz="2400" lang="fr-FR">
                <a:sym typeface="Symbol" pitchFamily="18" charset="2"/>
              </a:rPr>
              <a:t> x </a:t>
            </a:r>
            <a:r>
              <a:rPr altLang="en-US" baseline="-25000" sz="2400" lang="fr-FR">
                <a:sym typeface="Symbol" pitchFamily="18" charset="2"/>
              </a:rPr>
              <a:t>HB</a:t>
            </a:r>
          </a:p>
          <a:p>
            <a:pPr algn="just" indent="0" lvl="0" marL="0">
              <a:buNone/>
            </a:pPr>
            <a:r>
              <a:rPr altLang="en-US" baseline="-25000" sz="2400" lang="fr-FR">
                <a:sym typeface="Symbol" pitchFamily="18" charset="2"/>
              </a:rPr>
              <a:t>	</a:t>
            </a:r>
            <a:r>
              <a:rPr altLang="en-US" sz="2400" lang="fr-FR">
                <a:sym typeface="Symbol" pitchFamily="18" charset="2"/>
              </a:rPr>
              <a:t>A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+ A</a:t>
            </a:r>
            <a:r>
              <a:rPr altLang="en-US" baseline="-25000" sz="2400" lang="fr-FR">
                <a:sym typeface="Symbol" pitchFamily="18" charset="2"/>
              </a:rPr>
              <a:t>HB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HB</a:t>
            </a:r>
            <a:r>
              <a:rPr altLang="en-US" sz="2400" lang="fr-FR">
                <a:sym typeface="Symbol" pitchFamily="18" charset="2"/>
              </a:rPr>
              <a:t> = b</a:t>
            </a:r>
          </a:p>
          <a:p>
            <a:pPr algn="just" indent="0" lvl="0" marL="0">
              <a:buNone/>
            </a:pPr>
            <a:r>
              <a:rPr altLang="en-US" sz="2400" lang="fr-FR">
                <a:sym typeface="Symbol" pitchFamily="18" charset="2"/>
              </a:rPr>
              <a:t> 	  x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, x</a:t>
            </a:r>
            <a:r>
              <a:rPr altLang="en-US" baseline="-25000" sz="2400" lang="fr-FR">
                <a:sym typeface="Symbol" pitchFamily="18" charset="2"/>
              </a:rPr>
              <a:t>HB  </a:t>
            </a:r>
            <a:r>
              <a:rPr altLang="en-US" sz="2400" lang="fr-FR">
                <a:sym typeface="Symbol" pitchFamily="18" charset="2"/>
              </a:rPr>
              <a:t> 0 </a:t>
            </a:r>
          </a:p>
          <a:p>
            <a:pPr algn="just" indent="0" lvl="0" marL="0">
              <a:buNone/>
            </a:pPr>
            <a:r>
              <a:rPr altLang="en-US" sz="2400" lang="fr-FR">
                <a:sym typeface="Symbol" pitchFamily="18" charset="2"/>
              </a:rPr>
              <a:t>Or x</a:t>
            </a:r>
            <a:r>
              <a:rPr altLang="en-US" baseline="-25000" sz="2400" lang="fr-FR">
                <a:sym typeface="Symbol" pitchFamily="18" charset="2"/>
              </a:rPr>
              <a:t>HB </a:t>
            </a:r>
            <a:r>
              <a:rPr altLang="en-US" sz="2400" lang="fr-FR">
                <a:sym typeface="Symbol" pitchFamily="18" charset="2"/>
              </a:rPr>
              <a:t>= 0   et r(A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)  = m  on aura A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= b  x’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= A</a:t>
            </a:r>
            <a:r>
              <a:rPr altLang="en-US" baseline="30000" sz="2400" lang="fr-FR">
                <a:sym typeface="Symbol" pitchFamily="18" charset="2"/>
              </a:rPr>
              <a:t>-1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 b    </a:t>
            </a:r>
          </a:p>
          <a:p>
            <a:pPr algn="just" indent="0" lvl="0" marL="0">
              <a:buNone/>
            </a:pPr>
            <a:r>
              <a:rPr altLang="en-US" sz="2400" lang="fr-FR">
                <a:sym typeface="Symbol" pitchFamily="18" charset="2"/>
              </a:rPr>
              <a:t>La solution (A</a:t>
            </a:r>
            <a:r>
              <a:rPr altLang="en-US" baseline="30000" sz="2400" lang="fr-FR">
                <a:sym typeface="Symbol" pitchFamily="18" charset="2"/>
              </a:rPr>
              <a:t>-1</a:t>
            </a:r>
            <a:r>
              <a:rPr altLang="en-US" baseline="-25000" sz="2400" lang="fr-FR">
                <a:sym typeface="Symbol" pitchFamily="18" charset="2"/>
              </a:rPr>
              <a:t>B</a:t>
            </a:r>
            <a:r>
              <a:rPr altLang="en-US" sz="2400" lang="fr-FR">
                <a:sym typeface="Symbol" pitchFamily="18" charset="2"/>
              </a:rPr>
              <a:t>  b , 0) est appelée </a:t>
            </a:r>
            <a:r>
              <a:rPr altLang="en-US" b="1" sz="2400" i="1" lang="fr-FR">
                <a:sym typeface="Symbol" pitchFamily="18" charset="2"/>
              </a:rPr>
              <a:t>solution de base </a:t>
            </a:r>
            <a:r>
              <a:rPr altLang="en-US" sz="2400" lang="fr-FR">
                <a:sym typeface="Symbol" pitchFamily="18" charset="2"/>
              </a:rPr>
              <a:t>de (S). Elle est dite </a:t>
            </a:r>
            <a:r>
              <a:rPr altLang="en-US" b="1" sz="2400" i="1" lang="fr-FR">
                <a:sym typeface="Symbol" pitchFamily="18" charset="2"/>
              </a:rPr>
              <a:t>solution de base réalisable </a:t>
            </a:r>
            <a:r>
              <a:rPr altLang="en-US" sz="2400" lang="fr-FR">
                <a:sym typeface="Symbol" pitchFamily="18" charset="2"/>
              </a:rPr>
              <a:t>si x’</a:t>
            </a:r>
            <a:r>
              <a:rPr altLang="en-US" baseline="-25000" sz="2400" lang="fr-FR">
                <a:sym typeface="Symbol" pitchFamily="18" charset="2"/>
              </a:rPr>
              <a:t>B </a:t>
            </a:r>
            <a:r>
              <a:rPr altLang="en-US" sz="2400" lang="fr-FR">
                <a:sym typeface="Symbol" pitchFamily="18" charset="2"/>
              </a:rPr>
              <a:t> 0. Une solution de </a:t>
            </a:r>
            <a:r>
              <a:rPr altLang="en-US" b="1" sz="2400" i="1" lang="fr-FR">
                <a:sym typeface="Symbol" pitchFamily="18" charset="2"/>
              </a:rPr>
              <a:t>base réalisable </a:t>
            </a:r>
            <a:r>
              <a:rPr altLang="en-US" sz="2400" lang="fr-FR">
                <a:sym typeface="Symbol" pitchFamily="18" charset="2"/>
              </a:rPr>
              <a:t>est dite </a:t>
            </a:r>
            <a:r>
              <a:rPr altLang="en-US" b="1" sz="2400" i="1" lang="fr-FR">
                <a:sym typeface="Symbol" pitchFamily="18" charset="2"/>
              </a:rPr>
              <a:t>optimale</a:t>
            </a:r>
            <a:r>
              <a:rPr altLang="en-US" sz="2400" lang="fr-FR">
                <a:sym typeface="Symbol" pitchFamily="18" charset="2"/>
              </a:rPr>
              <a:t> si elle maximise Z.</a:t>
            </a:r>
          </a:p>
        </p:txBody>
      </p:sp>
      <p:sp>
        <p:nvSpPr>
          <p:cNvPr id="1048603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19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4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Espace réservé du contenu 2"/>
          <p:cNvSpPr/>
          <p:nvPr>
            <p:ph sz="full" idx="1"/>
          </p:nvPr>
        </p:nvSpPr>
        <p:spPr>
          <a:xfrm rot="0">
            <a:off x="539750" y="0"/>
            <a:ext cx="8229600" cy="63817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algn="ctr" lvl="0">
              <a:buNone/>
            </a:pPr>
            <a:r>
              <a:rPr altLang="en-US" sz="7200" i="1" lang="fr-FR" u="sng"/>
              <a:t>Chapitre 1</a:t>
            </a:r>
          </a:p>
          <a:p>
            <a:pPr lvl="0">
              <a:buNone/>
            </a:pPr>
            <a:r>
              <a:rPr altLang="en-US" lang="fr-FR"/>
              <a:t> </a:t>
            </a:r>
          </a:p>
          <a:p>
            <a:pPr algn="ctr" lvl="0">
              <a:buNone/>
            </a:pPr>
            <a:r>
              <a:rPr altLang="en-US" sz="6600" lang="fr-FR"/>
              <a:t>Introduction à la Programmation Linéaire </a:t>
            </a:r>
          </a:p>
          <a:p>
            <a:pPr algn="ctr" lvl="0">
              <a:buNone/>
            </a:pPr>
            <a:r>
              <a:rPr altLang="en-US" sz="6600" lang="fr-FR"/>
              <a:t>(PL)</a:t>
            </a:r>
          </a:p>
          <a:p>
            <a:pPr lvl="0">
              <a:buNone/>
            </a:pPr>
            <a:endParaRPr altLang="en-US" lang="fr-FR"/>
          </a:p>
        </p:txBody>
      </p:sp>
      <p:sp>
        <p:nvSpPr>
          <p:cNvPr id="1048619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2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8" name="Titre 1"/>
          <p:cNvSpPr/>
          <p:nvPr>
            <p:ph type="title" sz="full" idx="0"/>
          </p:nvPr>
        </p:nvSpPr>
        <p:spPr>
          <a:xfrm rot="0">
            <a:off x="457200" y="0"/>
            <a:ext cx="8229600" cy="5000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lang="fr-FR"/>
              <a:t>C</a:t>
            </a:r>
            <a:r>
              <a:rPr altLang="en-US" sz="3600" lang="fr-FR"/>
              <a:t>oncepts et définitions (3/5)</a:t>
            </a:r>
          </a:p>
        </p:txBody>
      </p:sp>
      <p:sp>
        <p:nvSpPr>
          <p:cNvPr id="1048659" name="Espace réservé du contenu 2"/>
          <p:cNvSpPr/>
          <p:nvPr>
            <p:ph sz="full" idx="1"/>
          </p:nvPr>
        </p:nvSpPr>
        <p:spPr>
          <a:xfrm rot="0">
            <a:off x="457200" y="642937"/>
            <a:ext cx="8229600" cy="57388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b="1" sz="2400" i="1" lang="fr-FR" u="sng"/>
              <a:t>Définition 6</a:t>
            </a:r>
            <a:r>
              <a:rPr altLang="en-US" b="1" sz="2400" i="1" lang="fr-FR"/>
              <a:t>: </a:t>
            </a:r>
            <a:r>
              <a:rPr altLang="en-US" sz="2400" lang="fr-FR"/>
              <a:t>Un ensemble C de R</a:t>
            </a:r>
            <a:r>
              <a:rPr altLang="en-US" baseline="30000" sz="2400" lang="fr-FR"/>
              <a:t>n </a:t>
            </a:r>
            <a:r>
              <a:rPr altLang="en-US" sz="2400" lang="fr-FR"/>
              <a:t>est dit convexe s’il vérifie: </a:t>
            </a:r>
          </a:p>
          <a:p>
            <a:pPr lvl="0">
              <a:buNone/>
            </a:pPr>
            <a:r>
              <a:rPr altLang="en-US" sz="2400" lang="fr-FR"/>
              <a:t>		</a:t>
            </a:r>
            <a:r>
              <a:rPr altLang="en-US" sz="2400" lang="fr-FR">
                <a:sym typeface="Symbol" pitchFamily="18" charset="2"/>
              </a:rPr>
              <a:t> x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, x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 C, 0    1 alors  x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 + (1- ) x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 C</a:t>
            </a:r>
          </a:p>
          <a:p>
            <a:pPr lvl="0">
              <a:buNone/>
            </a:pPr>
            <a:r>
              <a:rPr altLang="en-US" b="1" sz="2400" i="1" lang="fr-FR">
                <a:sym typeface="Symbol" pitchFamily="18" charset="2"/>
              </a:rPr>
              <a:t>Exemples:</a:t>
            </a: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endParaRPr altLang="en-US" b="1" sz="2400" i="1" lang="fr-FR">
              <a:sym typeface="Symbol" pitchFamily="18" charset="2"/>
            </a:endParaRPr>
          </a:p>
          <a:p>
            <a:pPr lvl="0">
              <a:buNone/>
            </a:pPr>
            <a:r>
              <a:rPr altLang="en-US" b="1" sz="2400" i="1" lang="fr-FR">
                <a:sym typeface="Symbol" pitchFamily="18" charset="2"/>
              </a:rPr>
              <a:t>Proposition</a:t>
            </a:r>
            <a:r>
              <a:rPr altLang="en-US" sz="2400" lang="fr-FR">
                <a:sym typeface="Symbol" pitchFamily="18" charset="2"/>
              </a:rPr>
              <a:t>:  L’ensemble des solutions réalisables de S est un ensemble convexe.</a:t>
            </a:r>
          </a:p>
          <a:p>
            <a:pPr lvl="0">
              <a:buNone/>
            </a:pPr>
            <a:endParaRPr altLang="en-US" sz="2400" lang="fr-FR">
              <a:sym typeface="Symbol" pitchFamily="18" charset="2"/>
            </a:endParaRPr>
          </a:p>
          <a:p>
            <a:pPr lvl="0">
              <a:buNone/>
            </a:pPr>
            <a:endParaRPr altLang="en-US" sz="2400" lang="fr-FR"/>
          </a:p>
        </p:txBody>
      </p:sp>
      <p:sp>
        <p:nvSpPr>
          <p:cNvPr id="1048660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20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61" name="ZoneTexte 5"/>
          <p:cNvSpPr txBox="1"/>
          <p:nvPr/>
        </p:nvSpPr>
        <p:spPr>
          <a:xfrm rot="0">
            <a:off x="755650" y="1916112"/>
            <a:ext cx="8064500" cy="16916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</p:txBody>
      </p:sp>
      <p:sp>
        <p:nvSpPr>
          <p:cNvPr id="1048662" name="ZoneTexte 6"/>
          <p:cNvSpPr txBox="1"/>
          <p:nvPr/>
        </p:nvSpPr>
        <p:spPr>
          <a:xfrm rot="0">
            <a:off x="827087" y="1989137"/>
            <a:ext cx="7551737" cy="2758441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r>
              <a:rPr altLang="en-US" lang="fr-FR"/>
              <a:t>Ensembles convexes:</a:t>
            </a:r>
          </a:p>
          <a:p>
            <a:pPr eaLnBrk="1" hangingPunct="1" lvl="0"/>
            <a:r>
              <a:rPr altLang="en-US" lang="fr-FR"/>
              <a:t>                                                            </a:t>
            </a:r>
          </a:p>
          <a:p>
            <a:pPr eaLnBrk="1" hangingPunct="1" lvl="0"/>
            <a:r>
              <a:rPr altLang="en-US" lang="fr-FR"/>
              <a:t>                                                                                             </a:t>
            </a:r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r>
              <a:rPr altLang="en-US" lang="fr-FR"/>
              <a:t> Ensembles non convexes</a:t>
            </a:r>
          </a:p>
          <a:p>
            <a:pPr eaLnBrk="1" hangingPunct="1" lvl="0"/>
            <a:r>
              <a:rPr altLang="en-US" lang="fr-FR"/>
              <a:t>             </a:t>
            </a:r>
          </a:p>
          <a:p>
            <a:pPr eaLnBrk="1" hangingPunct="1" lvl="0"/>
            <a:endParaRPr altLang="en-US" lang="fr-FR"/>
          </a:p>
          <a:p>
            <a:pPr eaLnBrk="1" hangingPunct="1" lvl="0"/>
            <a:r>
              <a:rPr altLang="en-US" lang="fr-FR"/>
              <a:t>                                                        </a:t>
            </a:r>
          </a:p>
          <a:p>
            <a:pPr eaLnBrk="1" hangingPunct="1" lvl="0"/>
            <a:endParaRPr altLang="en-US" lang="fr-FR"/>
          </a:p>
        </p:txBody>
      </p:sp>
      <p:cxnSp>
        <p:nvCxnSpPr>
          <p:cNvPr id="3145728" name="Connecteur droit 8"/>
          <p:cNvCxnSpPr>
            <a:cxnSpLocks/>
          </p:cNvCxnSpPr>
          <p:nvPr/>
        </p:nvCxnSpPr>
        <p:spPr>
          <a:xfrm rot="0" flipV="1">
            <a:off x="1979612" y="2636837"/>
            <a:ext cx="1296987" cy="504825"/>
          </a:xfrm>
          <a:prstGeom prst="line"/>
          <a:noFill/>
          <a:ln w="9525" cap="flat" cmpd="sng">
            <a:solidFill>
              <a:srgbClr val="4A7EBB">
                <a:alpha val="100000"/>
              </a:srgbClr>
            </a:solidFill>
            <a:prstDash val="solid"/>
            <a:round/>
          </a:ln>
        </p:spPr>
      </p:cxnSp>
      <p:sp>
        <p:nvSpPr>
          <p:cNvPr id="1048663" name="Ellipse 9"/>
          <p:cNvSpPr/>
          <p:nvPr/>
        </p:nvSpPr>
        <p:spPr>
          <a:xfrm rot="0">
            <a:off x="4067175" y="2349500"/>
            <a:ext cx="1512887" cy="792162"/>
          </a:xfrm>
          <a:prstGeom prst="ellipse"/>
          <a:solidFill>
            <a:schemeClr val="accent1"/>
          </a:solidFill>
          <a:ln w="25400" cap="flat" cmpd="sng">
            <a:solidFill>
              <a:srgbClr val="385D8A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48664" name="Cylindre 10"/>
          <p:cNvSpPr/>
          <p:nvPr/>
        </p:nvSpPr>
        <p:spPr>
          <a:xfrm rot="0">
            <a:off x="6516687" y="2349500"/>
            <a:ext cx="863600" cy="863600"/>
          </a:xfrm>
          <a:prstGeom prst="can"/>
          <a:solidFill>
            <a:schemeClr val="accent1"/>
          </a:solidFill>
          <a:ln w="25400" cap="flat" cmpd="sng">
            <a:solidFill>
              <a:srgbClr val="385D8A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lang="en-U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48665" name="Secteurs 11"/>
          <p:cNvSpPr/>
          <p:nvPr/>
        </p:nvSpPr>
        <p:spPr>
          <a:xfrm rot="0">
            <a:off x="2411412" y="4149725"/>
            <a:ext cx="914400" cy="914400"/>
          </a:xfrm>
          <a:custGeom>
            <a:avLst/>
            <a:gdLst>
              <a:gd name="l" fmla="*/ 133911 w 914400"/>
              <a:gd name="t" fmla="*/ 133911 h 914400"/>
              <a:gd name="r" fmla="*/ 780489 w 914400"/>
              <a:gd name="b" fmla="*/ 780489 h 914400"/>
            </a:gdLst>
            <a:ahLst/>
            <a:rect l="l" t="t" r="r" b="b"/>
            <a:pathLst>
              <a:path w="914400" h="914400">
                <a:moveTo>
                  <a:pt x="914400" y="457200"/>
                </a:moveTo>
                <a:arcTo wR="457200" hR="457200" stAng="0" swAng="16200007"/>
                <a:lnTo>
                  <a:pt x="457200" y="457200"/>
                </a:lnTo>
              </a:path>
            </a:pathLst>
          </a:custGeom>
          <a:solidFill>
            <a:schemeClr val="accent1"/>
          </a:solidFill>
          <a:ln w="25400" cap="flat" cmpd="sng">
            <a:solidFill>
              <a:srgbClr val="385D8A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lang="en-US">
              <a:latin typeface="Calibri" pitchFamily="34" charset="0"/>
            </a:endParaRPr>
          </a:p>
        </p:txBody>
      </p:sp>
      <p:sp>
        <p:nvSpPr>
          <p:cNvPr id="1048666" name="Forme en L 12"/>
          <p:cNvSpPr/>
          <p:nvPr/>
        </p:nvSpPr>
        <p:spPr>
          <a:xfrm rot="0">
            <a:off x="5940425" y="4076700"/>
            <a:ext cx="914400" cy="914400"/>
          </a:xfrm>
          <a:custGeom>
            <a:avLst/>
            <a:gdLst>
              <a:gd name="l" fmla="*/ 0 w 914400"/>
              <a:gd name="t" fmla="*/ 0 h 914400"/>
              <a:gd name="r" fmla="*/ 457200 w 914400"/>
              <a:gd name="b" fmla="*/ 914400 h 914400"/>
            </a:gdLst>
            <a:ahLst/>
            <a:rect l="l" t="t" r="r" b="b"/>
            <a:pathLst>
              <a:path w="914400" h="914400">
                <a:moveTo>
                  <a:pt x="0" y="0"/>
                </a:moveTo>
                <a:lnTo>
                  <a:pt x="457200" y="0"/>
                </a:lnTo>
                <a:lnTo>
                  <a:pt x="457200" y="457200"/>
                </a:lnTo>
                <a:lnTo>
                  <a:pt x="914400" y="457200"/>
                </a:lnTo>
                <a:lnTo>
                  <a:pt x="914400" y="914400"/>
                </a:lnTo>
                <a:lnTo>
                  <a:pt x="0" y="914400"/>
                </a:lnTo>
              </a:path>
            </a:pathLst>
          </a:custGeom>
          <a:solidFill>
            <a:schemeClr val="accent1"/>
          </a:solidFill>
          <a:ln w="25400" cap="flat" cmpd="sng">
            <a:solidFill>
              <a:srgbClr val="385D8A">
                <a:alpha val="100000"/>
              </a:srgb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lang="en-U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0" name="Titre 1"/>
          <p:cNvSpPr/>
          <p:nvPr>
            <p:ph type="title" sz="full" idx="0"/>
          </p:nvPr>
        </p:nvSpPr>
        <p:spPr>
          <a:xfrm rot="0">
            <a:off x="457200" y="274637"/>
            <a:ext cx="8229600" cy="63341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Concepts et définitions (4/5)</a:t>
            </a:r>
          </a:p>
        </p:txBody>
      </p:sp>
      <p:sp>
        <p:nvSpPr>
          <p:cNvPr id="1048671" name="Espace réservé du contenu 2"/>
          <p:cNvSpPr/>
          <p:nvPr>
            <p:ph sz="full" idx="1"/>
          </p:nvPr>
        </p:nvSpPr>
        <p:spPr>
          <a:xfrm rot="0">
            <a:off x="457200" y="1052512"/>
            <a:ext cx="8229600" cy="58054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indent="0" lvl="0" marL="0">
              <a:buNone/>
            </a:pPr>
            <a:r>
              <a:rPr altLang="en-US" b="1" sz="2400" i="1" lang="fr-FR" u="sng"/>
              <a:t>Définition 7:</a:t>
            </a:r>
            <a:r>
              <a:rPr altLang="en-US" b="1" sz="2400" i="1" lang="fr-FR"/>
              <a:t> </a:t>
            </a:r>
            <a:r>
              <a:rPr altLang="en-US" sz="2400" lang="fr-FR"/>
              <a:t>On appelle combinaison convexe des points (solutions) x</a:t>
            </a:r>
            <a:r>
              <a:rPr altLang="en-US" baseline="-25000" sz="2400" lang="fr-FR"/>
              <a:t>1</a:t>
            </a:r>
            <a:r>
              <a:rPr altLang="en-US" sz="2400" lang="fr-FR"/>
              <a:t>, …, x</a:t>
            </a:r>
            <a:r>
              <a:rPr altLang="en-US" baseline="-25000" sz="3600" lang="fr-FR"/>
              <a:t>n</a:t>
            </a:r>
            <a:r>
              <a:rPr altLang="en-US" sz="2400" lang="fr-FR"/>
              <a:t> de R</a:t>
            </a:r>
            <a:r>
              <a:rPr altLang="en-US" baseline="30000" sz="2400" lang="fr-FR"/>
              <a:t>n </a:t>
            </a:r>
            <a:r>
              <a:rPr altLang="en-US" sz="2400" lang="fr-FR"/>
              <a:t>toute combinaison linéaire de ces points, ie, </a:t>
            </a:r>
          </a:p>
          <a:p>
            <a:pPr indent="0" lvl="0" marL="0">
              <a:buNone/>
            </a:pPr>
            <a:r>
              <a:rPr altLang="en-US" sz="2400" lang="fr-FR"/>
              <a:t>   </a:t>
            </a:r>
            <a:r>
              <a:rPr altLang="en-US" sz="2400" lang="fr-FR">
                <a:sym typeface="Symbol" pitchFamily="18" charset="2"/>
              </a:rPr>
              <a:t></a:t>
            </a:r>
            <a:r>
              <a:rPr altLang="en-US" baseline="-25000" sz="3600" lang="fr-FR">
                <a:sym typeface="Symbol" pitchFamily="18" charset="2"/>
              </a:rPr>
              <a:t>1</a:t>
            </a:r>
            <a:r>
              <a:rPr altLang="en-US" sz="36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3600" lang="fr-FR">
                <a:sym typeface="Symbol" pitchFamily="18" charset="2"/>
              </a:rPr>
              <a:t>1 </a:t>
            </a:r>
            <a:r>
              <a:rPr altLang="en-US" sz="2400" lang="fr-FR">
                <a:sym typeface="Symbol" pitchFamily="18" charset="2"/>
              </a:rPr>
              <a:t>+ </a:t>
            </a:r>
            <a:r>
              <a:rPr altLang="en-US" baseline="-25000" sz="3600" lang="fr-FR">
                <a:sym typeface="Symbol" pitchFamily="18" charset="2"/>
              </a:rPr>
              <a:t>2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3600" lang="fr-FR">
                <a:sym typeface="Symbol" pitchFamily="18" charset="2"/>
              </a:rPr>
              <a:t>2</a:t>
            </a:r>
            <a:r>
              <a:rPr altLang="en-US" sz="36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+…+ </a:t>
            </a:r>
            <a:r>
              <a:rPr altLang="en-US" baseline="-25000" sz="3600" lang="fr-FR">
                <a:sym typeface="Symbol" pitchFamily="18" charset="2"/>
              </a:rPr>
              <a:t>n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3600" lang="fr-FR">
                <a:sym typeface="Symbol" pitchFamily="18" charset="2"/>
              </a:rPr>
              <a:t>n </a:t>
            </a:r>
            <a:r>
              <a:rPr altLang="en-US" sz="2400" lang="fr-FR">
                <a:sym typeface="Symbol" pitchFamily="18" charset="2"/>
              </a:rPr>
              <a:t>avec 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+…+ </a:t>
            </a:r>
            <a:r>
              <a:rPr altLang="en-US" baseline="-25000" sz="2400" lang="fr-FR">
                <a:sym typeface="Symbol" pitchFamily="18" charset="2"/>
              </a:rPr>
              <a:t>n</a:t>
            </a:r>
            <a:r>
              <a:rPr altLang="en-US" sz="2400" lang="fr-FR">
                <a:sym typeface="Symbol" pitchFamily="18" charset="2"/>
              </a:rPr>
              <a:t> =1</a:t>
            </a:r>
          </a:p>
          <a:p>
            <a:pPr indent="0" lvl="0" marL="0">
              <a:buNone/>
            </a:pPr>
            <a:r>
              <a:rPr altLang="en-US" b="1" sz="2400" i="1" lang="fr-FR" u="sng"/>
              <a:t>Définition 8: </a:t>
            </a:r>
            <a:r>
              <a:rPr altLang="en-US" sz="2400" lang="fr-FR"/>
              <a:t>Un point x d’un ensemble convexe  C est dit point extrême si x ne peut pas s’exprimer comme combinaison linéaire convexe des autres points de C.</a:t>
            </a:r>
          </a:p>
          <a:p>
            <a:pPr indent="0" lvl="0" marL="0">
              <a:buNone/>
            </a:pPr>
            <a:r>
              <a:rPr altLang="en-US" sz="2400" lang="fr-FR"/>
              <a:t> </a:t>
            </a:r>
            <a:r>
              <a:rPr altLang="en-US" b="1" sz="2400" i="1" lang="fr-FR" u="sng"/>
              <a:t>Définition 9: </a:t>
            </a:r>
            <a:r>
              <a:rPr altLang="en-US" sz="2400" lang="fr-FR"/>
              <a:t>Un hyperplan de R</a:t>
            </a:r>
            <a:r>
              <a:rPr altLang="en-US" baseline="30000" sz="2400" lang="fr-FR"/>
              <a:t>n  </a:t>
            </a:r>
            <a:r>
              <a:rPr altLang="en-US" sz="2400" lang="fr-FR"/>
              <a:t>est l’ensemble suivant:  </a:t>
            </a:r>
          </a:p>
          <a:p>
            <a:pPr indent="0" lvl="0" marL="0">
              <a:buNone/>
            </a:pPr>
            <a:r>
              <a:rPr altLang="en-US" sz="2400" lang="fr-FR"/>
              <a:t>	H = {x</a:t>
            </a:r>
            <a:r>
              <a:rPr altLang="en-US" sz="2400" lang="fr-FR">
                <a:sym typeface="Symbol" pitchFamily="18" charset="2"/>
              </a:rPr>
              <a:t> R</a:t>
            </a:r>
            <a:r>
              <a:rPr altLang="en-US" baseline="30000" sz="2400" lang="fr-FR">
                <a:sym typeface="Symbol" pitchFamily="18" charset="2"/>
              </a:rPr>
              <a:t>n</a:t>
            </a:r>
            <a:r>
              <a:rPr altLang="en-US" sz="2400" lang="fr-FR">
                <a:sym typeface="Symbol" pitchFamily="18" charset="2"/>
              </a:rPr>
              <a:t>:  </a:t>
            </a:r>
            <a:r>
              <a:rPr altLang="en-US" sz="2400" lang="fr-FR"/>
              <a:t> </a:t>
            </a:r>
            <a:r>
              <a:rPr altLang="en-US" sz="2400" lang="fr-FR">
                <a:sym typeface="Symbol" pitchFamily="18" charset="2"/>
              </a:rPr>
              <a:t></a:t>
            </a:r>
            <a:r>
              <a:rPr altLang="en-US" baseline="-25000" sz="3600" lang="fr-FR">
                <a:sym typeface="Symbol" pitchFamily="18" charset="2"/>
              </a:rPr>
              <a:t>1</a:t>
            </a:r>
            <a:r>
              <a:rPr altLang="en-US" sz="36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3600" lang="fr-FR">
                <a:sym typeface="Symbol" pitchFamily="18" charset="2"/>
              </a:rPr>
              <a:t>1 </a:t>
            </a:r>
            <a:r>
              <a:rPr altLang="en-US" sz="2400" lang="fr-FR">
                <a:sym typeface="Symbol" pitchFamily="18" charset="2"/>
              </a:rPr>
              <a:t>+ </a:t>
            </a:r>
            <a:r>
              <a:rPr altLang="en-US" baseline="-25000" sz="3600" lang="fr-FR">
                <a:sym typeface="Symbol" pitchFamily="18" charset="2"/>
              </a:rPr>
              <a:t>2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3600" lang="fr-FR">
                <a:sym typeface="Symbol" pitchFamily="18" charset="2"/>
              </a:rPr>
              <a:t>2</a:t>
            </a:r>
            <a:r>
              <a:rPr altLang="en-US" sz="36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+…+ </a:t>
            </a:r>
            <a:r>
              <a:rPr altLang="en-US" baseline="-25000" sz="3600" lang="fr-FR">
                <a:sym typeface="Symbol" pitchFamily="18" charset="2"/>
              </a:rPr>
              <a:t>n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3600" lang="fr-FR">
                <a:sym typeface="Symbol" pitchFamily="18" charset="2"/>
              </a:rPr>
              <a:t>n </a:t>
            </a:r>
            <a:r>
              <a:rPr altLang="en-US" sz="2400" lang="fr-FR">
                <a:sym typeface="Symbol" pitchFamily="18" charset="2"/>
              </a:rPr>
              <a:t>=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}</a:t>
            </a:r>
          </a:p>
          <a:p>
            <a:pPr indent="0" lvl="0" marL="0">
              <a:buNone/>
            </a:pPr>
            <a:r>
              <a:rPr altLang="en-US" sz="2400" lang="fr-FR">
                <a:sym typeface="Symbol" pitchFamily="18" charset="2"/>
              </a:rPr>
              <a:t>Un hyperplan est de dimension (n-1), dim (H)= (n-1)</a:t>
            </a:r>
          </a:p>
          <a:p>
            <a:pPr indent="0" lvl="0" marL="0">
              <a:buNone/>
            </a:pPr>
            <a:r>
              <a:rPr altLang="en-US" sz="2400" lang="fr-FR">
                <a:sym typeface="Symbol" pitchFamily="18" charset="2"/>
              </a:rPr>
              <a:t>L’ensemble H</a:t>
            </a:r>
            <a:r>
              <a:rPr altLang="en-US" baseline="30000" sz="2400" lang="fr-FR">
                <a:sym typeface="Symbol" pitchFamily="18" charset="2"/>
              </a:rPr>
              <a:t>+</a:t>
            </a:r>
            <a:r>
              <a:rPr altLang="en-US" sz="2400" lang="fr-FR">
                <a:sym typeface="Symbol" pitchFamily="18" charset="2"/>
              </a:rPr>
              <a:t>=</a:t>
            </a:r>
            <a:r>
              <a:rPr altLang="en-US" sz="2400" lang="fr-FR"/>
              <a:t> {x</a:t>
            </a:r>
            <a:r>
              <a:rPr altLang="en-US" sz="2400" lang="fr-FR">
                <a:sym typeface="Symbol" pitchFamily="18" charset="2"/>
              </a:rPr>
              <a:t> R</a:t>
            </a:r>
            <a:r>
              <a:rPr altLang="en-US" baseline="30000" sz="2400" lang="fr-FR">
                <a:sym typeface="Symbol" pitchFamily="18" charset="2"/>
              </a:rPr>
              <a:t>n</a:t>
            </a:r>
            <a:r>
              <a:rPr altLang="en-US" sz="2400" lang="fr-FR">
                <a:sym typeface="Symbol" pitchFamily="18" charset="2"/>
              </a:rPr>
              <a:t>:  </a:t>
            </a:r>
            <a:r>
              <a:rPr altLang="en-US" sz="2400" lang="fr-FR"/>
              <a:t> </a:t>
            </a:r>
            <a:r>
              <a:rPr altLang="en-US" sz="2400" lang="fr-FR">
                <a:sym typeface="Symbol" pitchFamily="18" charset="2"/>
              </a:rPr>
              <a:t></a:t>
            </a:r>
            <a:r>
              <a:rPr altLang="en-US" baseline="-25000" sz="3600" lang="fr-FR">
                <a:sym typeface="Symbol" pitchFamily="18" charset="2"/>
              </a:rPr>
              <a:t>1</a:t>
            </a:r>
            <a:r>
              <a:rPr altLang="en-US" sz="36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3600" lang="fr-FR">
                <a:sym typeface="Symbol" pitchFamily="18" charset="2"/>
              </a:rPr>
              <a:t>1 </a:t>
            </a:r>
            <a:r>
              <a:rPr altLang="en-US" sz="2400" lang="fr-FR">
                <a:sym typeface="Symbol" pitchFamily="18" charset="2"/>
              </a:rPr>
              <a:t>+ </a:t>
            </a:r>
            <a:r>
              <a:rPr altLang="en-US" baseline="-25000" sz="3600" lang="fr-FR">
                <a:sym typeface="Symbol" pitchFamily="18" charset="2"/>
              </a:rPr>
              <a:t>2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3600" lang="fr-FR">
                <a:sym typeface="Symbol" pitchFamily="18" charset="2"/>
              </a:rPr>
              <a:t>2</a:t>
            </a:r>
            <a:r>
              <a:rPr altLang="en-US" sz="36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+…+ </a:t>
            </a:r>
            <a:r>
              <a:rPr altLang="en-US" baseline="-25000" sz="3600" lang="fr-FR">
                <a:sym typeface="Symbol" pitchFamily="18" charset="2"/>
              </a:rPr>
              <a:t>n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3600" lang="fr-FR">
                <a:sym typeface="Symbol" pitchFamily="18" charset="2"/>
              </a:rPr>
              <a:t>n </a:t>
            </a:r>
            <a:r>
              <a:rPr altLang="en-US" sz="2400" lang="fr-FR">
                <a:sym typeface="Symbol" pitchFamily="18" charset="2"/>
              </a:rPr>
              <a:t>} est appelé demi-espace fermé.</a:t>
            </a:r>
          </a:p>
        </p:txBody>
      </p:sp>
      <p:sp>
        <p:nvSpPr>
          <p:cNvPr id="1048672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21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3" name="Titre 1"/>
          <p:cNvSpPr/>
          <p:nvPr>
            <p:ph type="title" sz="full" idx="0"/>
          </p:nvPr>
        </p:nvSpPr>
        <p:spPr>
          <a:xfrm rot="0">
            <a:off x="457200" y="274637"/>
            <a:ext cx="8229600" cy="5619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Concepts et définitions (5/5)</a:t>
            </a:r>
          </a:p>
        </p:txBody>
      </p:sp>
      <p:sp>
        <p:nvSpPr>
          <p:cNvPr id="1048674" name="Espace réservé du contenu 2"/>
          <p:cNvSpPr/>
          <p:nvPr>
            <p:ph sz="full" idx="1"/>
          </p:nvPr>
        </p:nvSpPr>
        <p:spPr>
          <a:xfrm rot="0">
            <a:off x="468312" y="908050"/>
            <a:ext cx="8229600" cy="53625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b="1" sz="2400" i="1" lang="fr-FR" u="sng"/>
              <a:t>Définition 9</a:t>
            </a:r>
            <a:r>
              <a:rPr altLang="en-US" sz="2400" lang="fr-FR"/>
              <a:t>:  </a:t>
            </a:r>
          </a:p>
          <a:p>
            <a:pPr lvl="0">
              <a:buNone/>
            </a:pPr>
            <a:r>
              <a:rPr altLang="en-US" sz="2400" lang="fr-FR"/>
              <a:t>L’intersection d’un nombre fini de demi-espace est appelé </a:t>
            </a:r>
            <a:r>
              <a:rPr altLang="en-US" b="1" sz="2400" i="1" lang="fr-FR"/>
              <a:t>polyèdre. </a:t>
            </a:r>
            <a:r>
              <a:rPr altLang="en-US" sz="2400" lang="fr-FR"/>
              <a:t>S’il est non vide et borné, il est appelé </a:t>
            </a:r>
            <a:r>
              <a:rPr altLang="en-US" b="1" sz="2400" i="1" lang="fr-FR"/>
              <a:t>polytope.</a:t>
            </a:r>
          </a:p>
          <a:p>
            <a:pPr lvl="0">
              <a:buNone/>
            </a:pPr>
            <a:endParaRPr altLang="en-US" b="1" sz="2400" i="1" lang="fr-FR"/>
          </a:p>
          <a:p>
            <a:pPr lvl="0">
              <a:buNone/>
            </a:pPr>
            <a:r>
              <a:rPr altLang="en-US" b="1" sz="2400" i="1" lang="fr-FR" u="sng"/>
              <a:t>Définition 10</a:t>
            </a:r>
            <a:r>
              <a:rPr altLang="en-US" sz="2400" lang="fr-FR"/>
              <a:t>:  </a:t>
            </a:r>
          </a:p>
          <a:p>
            <a:pPr lvl="0">
              <a:buNone/>
            </a:pPr>
            <a:r>
              <a:rPr altLang="en-US" sz="2400" lang="fr-FR"/>
              <a:t>Un simplexe de R</a:t>
            </a:r>
            <a:r>
              <a:rPr altLang="en-US" baseline="30000" sz="2400" lang="fr-FR"/>
              <a:t>n </a:t>
            </a:r>
            <a:r>
              <a:rPr altLang="en-US" sz="2400" lang="fr-FR"/>
              <a:t>tout polytope convexe ayant (n+1) points extrêmes.</a:t>
            </a:r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r>
              <a:rPr altLang="en-US" b="1" sz="2400" i="1" lang="fr-FR" u="sng"/>
              <a:t>Théorème: </a:t>
            </a:r>
            <a:r>
              <a:rPr altLang="en-US" sz="2400" lang="fr-FR"/>
              <a:t>L’ensemble des solutions réalisables du problème S est un polyèdre convexe fermé.</a:t>
            </a:r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r>
              <a:rPr altLang="en-US" b="1" sz="2400" i="1" lang="fr-FR" u="sng"/>
              <a:t>Théorème: </a:t>
            </a:r>
            <a:r>
              <a:rPr altLang="en-US" sz="2400" lang="fr-FR"/>
              <a:t>L’ensemble des points extrêmes du polyèdre convexe S est l’ensemble des solutions de base réalisables.</a:t>
            </a:r>
          </a:p>
        </p:txBody>
      </p:sp>
      <p:sp>
        <p:nvSpPr>
          <p:cNvPr id="1048675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22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6" name="Titre 1"/>
          <p:cNvSpPr/>
          <p:nvPr>
            <p:ph type="title" sz="full" idx="0"/>
          </p:nvPr>
        </p:nvSpPr>
        <p:spPr>
          <a:xfrm rot="0">
            <a:off x="457200" y="274637"/>
            <a:ext cx="8229600" cy="43973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Concepts et définitions</a:t>
            </a:r>
          </a:p>
        </p:txBody>
      </p:sp>
      <p:sp>
        <p:nvSpPr>
          <p:cNvPr id="1048677" name="Espace réservé du contenu 2"/>
          <p:cNvSpPr/>
          <p:nvPr>
            <p:ph sz="full" idx="1"/>
          </p:nvPr>
        </p:nvSpPr>
        <p:spPr>
          <a:xfrm rot="0">
            <a:off x="457200" y="1000125"/>
            <a:ext cx="8229600" cy="585787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indent="0" lvl="0" marL="0">
              <a:buNone/>
            </a:pPr>
            <a:r>
              <a:rPr altLang="en-US" b="1" sz="2400" i="1" lang="fr-FR" u="sng"/>
              <a:t>Théorème: </a:t>
            </a:r>
          </a:p>
          <a:p>
            <a:pPr indent="0" lvl="0" marL="0">
              <a:buNone/>
            </a:pPr>
            <a:r>
              <a:rPr altLang="en-US" sz="2400" lang="fr-FR"/>
              <a:t>La fonction objectif du problème S atteint son  maximum en un point extrême (une solution de base réalisable). </a:t>
            </a:r>
          </a:p>
          <a:p>
            <a:pPr indent="0" lvl="0" marL="0">
              <a:buNone/>
            </a:pPr>
            <a:r>
              <a:rPr altLang="en-US" sz="2400" lang="fr-FR"/>
              <a:t>Si la fonction objectif atteint son maximum en plusieurs points extrêmes  elle possèdera cette valeur maximale en tout point combinaison linéaire de ces points extrêmes.</a:t>
            </a:r>
          </a:p>
          <a:p>
            <a:pPr indent="0" lvl="0" marL="0">
              <a:buNone/>
            </a:pPr>
            <a:r>
              <a:rPr altLang="en-US" b="1" sz="2400" i="1" lang="fr-FR" u="sng"/>
              <a:t>Exemple: </a:t>
            </a:r>
            <a:r>
              <a:rPr altLang="en-US" sz="2400" lang="fr-FR"/>
              <a:t>Soit le programme linéaire mis sous sa forme standard:</a:t>
            </a:r>
          </a:p>
          <a:p>
            <a:pPr indent="0" lvl="0" marL="0">
              <a:buNone/>
            </a:pPr>
            <a:r>
              <a:rPr altLang="en-US" sz="2400" lang="fr-FR"/>
              <a:t>         Max Z=    6 x</a:t>
            </a:r>
            <a:r>
              <a:rPr altLang="en-US" baseline="-25000" sz="2400" lang="fr-FR"/>
              <a:t>1</a:t>
            </a:r>
            <a:r>
              <a:rPr altLang="en-US" sz="2400" lang="fr-FR"/>
              <a:t>  + 5 x</a:t>
            </a:r>
            <a:r>
              <a:rPr altLang="en-US" baseline="-25000" sz="2400" lang="fr-FR"/>
              <a:t>2</a:t>
            </a:r>
            <a:r>
              <a:rPr altLang="en-US" sz="2400" lang="fr-FR"/>
              <a:t> </a:t>
            </a:r>
          </a:p>
          <a:p>
            <a:pPr indent="0" lvl="0" marL="0">
              <a:buNone/>
            </a:pPr>
            <a:r>
              <a:rPr altLang="en-US" sz="2400" lang="fr-FR"/>
              <a:t>		x</a:t>
            </a:r>
            <a:r>
              <a:rPr altLang="en-US" baseline="-25000" sz="2400" lang="fr-FR"/>
              <a:t>1</a:t>
            </a:r>
            <a:r>
              <a:rPr altLang="en-US" sz="2400" lang="fr-FR"/>
              <a:t>     + x</a:t>
            </a:r>
            <a:r>
              <a:rPr altLang="en-US" baseline="-25000" sz="2400" lang="fr-FR"/>
              <a:t>2   </a:t>
            </a:r>
            <a:r>
              <a:rPr altLang="en-US" sz="2400" lang="fr-FR"/>
              <a:t>  + x</a:t>
            </a:r>
            <a:r>
              <a:rPr altLang="en-US" baseline="-25000" sz="2400" lang="fr-FR"/>
              <a:t>3</a:t>
            </a:r>
            <a:r>
              <a:rPr altLang="en-US" sz="2400" lang="fr-FR"/>
              <a:t>                 =</a:t>
            </a:r>
            <a:r>
              <a:rPr altLang="en-US" baseline="-25000" sz="2400" lang="fr-FR"/>
              <a:t>    </a:t>
            </a:r>
            <a:r>
              <a:rPr altLang="en-US" sz="2400" lang="fr-FR">
                <a:sym typeface="Symbol" pitchFamily="18" charset="2"/>
              </a:rPr>
              <a:t>8</a:t>
            </a:r>
          </a:p>
          <a:p>
            <a:pPr indent="0" lvl="0" marL="0">
              <a:buNone/>
            </a:pPr>
            <a:r>
              <a:rPr altLang="en-US" sz="2400" lang="fr-FR">
                <a:sym typeface="Symbol" pitchFamily="18" charset="2"/>
              </a:rPr>
              <a:t>		-2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+ 3 x</a:t>
            </a:r>
            <a:r>
              <a:rPr altLang="en-US" baseline="-25000" sz="2400" lang="fr-FR"/>
              <a:t>2            </a:t>
            </a:r>
            <a:r>
              <a:rPr altLang="en-US" sz="2400" lang="fr-FR"/>
              <a:t>+ x</a:t>
            </a:r>
            <a:r>
              <a:rPr altLang="en-US" baseline="-25000" sz="2400" lang="fr-FR"/>
              <a:t>4</a:t>
            </a:r>
            <a:r>
              <a:rPr altLang="en-US" sz="2400" lang="fr-FR"/>
              <a:t>          = </a:t>
            </a:r>
            <a:r>
              <a:rPr altLang="en-US" sz="2400" lang="fr-FR">
                <a:sym typeface="Symbol" pitchFamily="18" charset="2"/>
              </a:rPr>
              <a:t>  6</a:t>
            </a:r>
          </a:p>
          <a:p>
            <a:pPr indent="0" lvl="0" marL="0">
              <a:buNone/>
            </a:pPr>
            <a:r>
              <a:rPr altLang="en-US" sz="2400" lang="fr-FR"/>
              <a:t>		   x</a:t>
            </a:r>
            <a:r>
              <a:rPr altLang="en-US" baseline="-25000" sz="2400" lang="fr-FR"/>
              <a:t>1</a:t>
            </a:r>
            <a:r>
              <a:rPr altLang="en-US" sz="2400" lang="fr-FR"/>
              <a:t>  – x</a:t>
            </a:r>
            <a:r>
              <a:rPr altLang="en-US" baseline="-25000" sz="2400" lang="fr-FR"/>
              <a:t>2                              </a:t>
            </a:r>
            <a:r>
              <a:rPr altLang="en-US" sz="2400" lang="fr-FR"/>
              <a:t> +x</a:t>
            </a:r>
            <a:r>
              <a:rPr altLang="en-US" baseline="-25000" sz="2400" lang="fr-FR"/>
              <a:t>5   </a:t>
            </a:r>
            <a:r>
              <a:rPr altLang="en-US" sz="2400" lang="fr-FR"/>
              <a:t> </a:t>
            </a:r>
            <a:r>
              <a:rPr altLang="en-US" sz="2400" lang="fr-FR">
                <a:sym typeface="Symbol" pitchFamily="18" charset="2"/>
              </a:rPr>
              <a:t>=  2</a:t>
            </a:r>
          </a:p>
          <a:p>
            <a:pPr indent="0" lvl="0" marL="0">
              <a:buNone/>
            </a:pPr>
            <a:r>
              <a:rPr altLang="en-US" sz="2400" lang="fr-FR">
                <a:sym typeface="Symbol" pitchFamily="18" charset="2"/>
              </a:rPr>
              <a:t>                  </a:t>
            </a:r>
            <a:r>
              <a:rPr altLang="en-US" sz="2400" lang="fr-FR"/>
              <a:t> x</a:t>
            </a:r>
            <a:r>
              <a:rPr altLang="en-US" baseline="-25000" sz="2400" lang="fr-FR"/>
              <a:t>1</a:t>
            </a:r>
            <a:r>
              <a:rPr altLang="en-US" sz="2400" lang="fr-FR"/>
              <a:t> , x</a:t>
            </a:r>
            <a:r>
              <a:rPr altLang="en-US" baseline="-25000" sz="2400" lang="fr-FR"/>
              <a:t>2 ,</a:t>
            </a:r>
            <a:r>
              <a:rPr altLang="en-US" sz="2400" lang="fr-FR"/>
              <a:t> x</a:t>
            </a:r>
            <a:r>
              <a:rPr altLang="en-US" baseline="-25000" sz="2400" lang="fr-FR"/>
              <a:t>3  , </a:t>
            </a:r>
            <a:r>
              <a:rPr altLang="en-US" sz="2400" lang="fr-FR"/>
              <a:t>x</a:t>
            </a:r>
            <a:r>
              <a:rPr altLang="en-US" baseline="-25000" sz="2400" lang="fr-FR"/>
              <a:t>4  , </a:t>
            </a:r>
            <a:r>
              <a:rPr altLang="en-US" sz="2400" lang="fr-FR"/>
              <a:t>x</a:t>
            </a:r>
            <a:r>
              <a:rPr altLang="en-US" baseline="-25000" sz="2400" lang="fr-FR"/>
              <a:t>5  </a:t>
            </a:r>
            <a:r>
              <a:rPr altLang="en-US" sz="2400" lang="fr-FR">
                <a:sym typeface="Symbol" pitchFamily="18" charset="2"/>
              </a:rPr>
              <a:t> 0</a:t>
            </a:r>
          </a:p>
          <a:p>
            <a:pPr indent="0" lvl="0" marL="0">
              <a:buNone/>
            </a:pPr>
            <a:r>
              <a:rPr altLang="en-US" sz="2400" lang="fr-FR">
                <a:sym typeface="Symbol" pitchFamily="18" charset="2"/>
              </a:rPr>
              <a:t>Déterminer toutes les solutions de base réalisable.. Quelle est la solution optimale?</a:t>
            </a:r>
          </a:p>
          <a:p>
            <a:pPr indent="0" lvl="0" marL="0">
              <a:buNone/>
            </a:pPr>
            <a:endParaRPr altLang="en-US" sz="2400" lang="fr-FR"/>
          </a:p>
        </p:txBody>
      </p:sp>
      <p:sp>
        <p:nvSpPr>
          <p:cNvPr id="1048678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23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0" name="Titre 1"/>
          <p:cNvSpPr/>
          <p:nvPr>
            <p:ph type="title" sz="full" idx="0"/>
          </p:nvPr>
        </p:nvSpPr>
        <p:spPr>
          <a:xfrm rot="0">
            <a:off x="457200" y="274637"/>
            <a:ext cx="8229600" cy="8509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Définition de la RO</a:t>
            </a:r>
          </a:p>
        </p:txBody>
      </p:sp>
      <p:sp>
        <p:nvSpPr>
          <p:cNvPr id="1048621" name="Espace réservé du contenu 2"/>
          <p:cNvSpPr/>
          <p:nvPr>
            <p:ph sz="full" idx="1"/>
          </p:nvPr>
        </p:nvSpPr>
        <p:spPr>
          <a:xfrm rot="0">
            <a:off x="457200" y="1196975"/>
            <a:ext cx="8229600" cy="48958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indent="0" lvl="0" marL="0">
              <a:buNone/>
            </a:pPr>
            <a:r>
              <a:rPr altLang="en-US" sz="2400" lang="fr-FR"/>
              <a:t>Operations Research (OR) is a discipline that deals with application of advanced analytical methods to help make better decisions. (Wikipédia).</a:t>
            </a:r>
          </a:p>
          <a:p>
            <a:pPr indent="0" lvl="0" marL="0">
              <a:buNone/>
            </a:pPr>
            <a:r>
              <a:rPr altLang="en-US" sz="2400" lang="fr-FR"/>
              <a:t>Advanced analytical methods include mathematical logic, graph theory, Network Analysis, Petri Net, Queuing Theory, simulation etc.</a:t>
            </a:r>
            <a:r>
              <a:rPr altLang="en-US" sz="2400" i="1" lang="fr-FR"/>
              <a:t> </a:t>
            </a:r>
          </a:p>
          <a:p>
            <a:pPr indent="0" lvl="0" marL="0"/>
            <a:endParaRPr altLang="en-US" sz="2400" lang="fr-FR"/>
          </a:p>
          <a:p>
            <a:pPr indent="0" lvl="0" marL="0">
              <a:buNone/>
            </a:pPr>
            <a:r>
              <a:rPr altLang="en-US" sz="2400" lang="fr-FR"/>
              <a:t>Concevoir et implémenter des approches pour résoudre des problématiques liées à des domaines diverses (informatique, médecine, économie, finance, militaire etc.) jusqu’à satisfaction du (des) décideur (s).</a:t>
            </a:r>
          </a:p>
          <a:p>
            <a:pPr indent="0" lvl="0" marL="0"/>
            <a:endParaRPr altLang="en-US" lang="fr-FR"/>
          </a:p>
        </p:txBody>
      </p:sp>
      <p:sp>
        <p:nvSpPr>
          <p:cNvPr id="1048622" name="Espace réservé du numéro de diapositive 3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3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charRg st="0" end="1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621">
                                            <p:txEl>
                                              <p:charRg st="0" end="1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charRg st="144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21">
                                            <p:txEl>
                                              <p:charRg st="144" end="2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>
                                            <p:txEl>
                                              <p:charRg st="277" end="4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21">
                                            <p:txEl>
                                              <p:charRg st="277" end="4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1" grpId="0" uiExpand="0" build="p" bldLvl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3" name="Titre 1"/>
          <p:cNvSpPr/>
          <p:nvPr>
            <p:ph type="title" sz="full" idx="0"/>
          </p:nvPr>
        </p:nvSpPr>
        <p:spPr>
          <a:xfrm rot="0">
            <a:off x="457200" y="274637"/>
            <a:ext cx="8229600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r>
              <a:rPr altLang="en-US" lang="fr-FR"/>
              <a:t>Méthodologie d’approche</a:t>
            </a:r>
          </a:p>
        </p:txBody>
      </p:sp>
      <p:pic>
        <p:nvPicPr>
          <p:cNvPr id="2097158" name="Picture 2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0" y="1052512"/>
            <a:ext cx="4356100" cy="5329237"/>
          </a:xfrm>
          <a:prstGeom prst="rect"/>
          <a:noFill/>
          <a:ln>
            <a:noFill/>
          </a:ln>
        </p:spPr>
      </p:pic>
      <p:sp>
        <p:nvSpPr>
          <p:cNvPr id="1048624" name="ZoneTexte 4"/>
          <p:cNvSpPr txBox="1"/>
          <p:nvPr/>
        </p:nvSpPr>
        <p:spPr>
          <a:xfrm rot="0">
            <a:off x="4500562" y="981075"/>
            <a:ext cx="4319587" cy="7292340"/>
          </a:xfrm>
          <a:prstGeom prst="rect"/>
          <a:noFill/>
          <a:ln>
            <a:noFill/>
          </a:ln>
        </p:spPr>
        <p:txBody>
          <a:bodyPr anchor="t" bIns="45720" lIns="91440" rIns="91440" tIns="45720" vert="horz">
            <a:spAutoFit/>
          </a:bodyPr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eaLnBrk="1" hangingPunct="1" lvl="0"/>
            <a:r>
              <a:rPr altLang="en-US" lang="fr-FR"/>
              <a:t>1- Analyse du système  dans </a:t>
            </a:r>
          </a:p>
          <a:p>
            <a:pPr eaLnBrk="1" hangingPunct="1" lvl="0"/>
            <a:r>
              <a:rPr altLang="en-US" lang="fr-FR"/>
              <a:t>lequel le problème est posé</a:t>
            </a:r>
          </a:p>
          <a:p>
            <a:pPr eaLnBrk="1" hangingPunct="1" lvl="0"/>
            <a:r>
              <a:rPr altLang="en-US" lang="fr-FR"/>
              <a:t>(Approche CATWOE)</a:t>
            </a:r>
          </a:p>
          <a:p>
            <a:pPr eaLnBrk="1" hangingPunct="1" lvl="0"/>
            <a:endParaRPr altLang="en-US" lang="fr-FR"/>
          </a:p>
          <a:p>
            <a:pPr eaLnBrk="1" hangingPunct="1" lvl="0"/>
            <a:r>
              <a:rPr altLang="en-US" lang="fr-FR"/>
              <a:t>2- Identifier  les facteurs</a:t>
            </a:r>
          </a:p>
          <a:p>
            <a:pPr eaLnBrk="1" hangingPunct="1" lvl="0"/>
            <a:r>
              <a:rPr altLang="en-US" lang="fr-FR"/>
              <a:t>(Contrôlables  et  non contrôlables) et les objectifs</a:t>
            </a:r>
          </a:p>
          <a:p>
            <a:pPr eaLnBrk="1" hangingPunct="1" lvl="0"/>
            <a:endParaRPr altLang="en-US" lang="fr-FR"/>
          </a:p>
          <a:p>
            <a:pPr eaLnBrk="1" hangingPunct="1" lvl="0"/>
            <a:r>
              <a:rPr altLang="en-US" lang="fr-FR"/>
              <a:t>3- Construire le modèle (Graphe, Réseaux de Pétri, Mathématiques, Simulation etc.)</a:t>
            </a:r>
          </a:p>
          <a:p>
            <a:pPr eaLnBrk="1" hangingPunct="1" lvl="0"/>
            <a:r>
              <a:rPr altLang="en-US" lang="fr-FR"/>
              <a:t>  </a:t>
            </a:r>
          </a:p>
          <a:p>
            <a:pPr eaLnBrk="1" hangingPunct="1" lvl="0"/>
            <a:r>
              <a:rPr altLang="en-US" lang="fr-FR"/>
              <a:t>4) Elaborer une approche de résolution  (exacte ou approchée)</a:t>
            </a:r>
          </a:p>
          <a:p>
            <a:pPr eaLnBrk="1" hangingPunct="1" lvl="0"/>
            <a:endParaRPr altLang="en-US" lang="fr-FR"/>
          </a:p>
          <a:p>
            <a:pPr eaLnBrk="1" hangingPunct="1" lvl="0"/>
            <a:r>
              <a:rPr altLang="en-US" lang="fr-FR"/>
              <a:t>5- Concevoir et implémenter les algorithmes de  l’approche de résolution</a:t>
            </a:r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  <a:p>
            <a:pPr eaLnBrk="1" hangingPunct="1" lvl="0"/>
            <a:endParaRPr altLang="en-US" lang="fr-FR"/>
          </a:p>
        </p:txBody>
      </p:sp>
      <p:sp>
        <p:nvSpPr>
          <p:cNvPr id="1048625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4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26" name="Espace réservé du pied de page 5"/>
          <p:cNvSpPr txBox="1"/>
          <p:nvPr/>
        </p:nvSpPr>
        <p:spPr>
          <a:xfrm rot="0">
            <a:off x="395287" y="6237287"/>
            <a:ext cx="7705725" cy="48418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ctr" eaLnBrk="1" hangingPunct="1" lvl="0"/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7" name="Titre 1"/>
          <p:cNvSpPr/>
          <p:nvPr>
            <p:ph type="title" sz="full" idx="0"/>
          </p:nvPr>
        </p:nvSpPr>
        <p:spPr>
          <a:xfrm rot="0">
            <a:off x="457200" y="274637"/>
            <a:ext cx="8229600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r>
              <a:rPr altLang="en-US" lang="fr-FR"/>
              <a:t>Approches de résolution (1/2)</a:t>
            </a:r>
          </a:p>
        </p:txBody>
      </p:sp>
      <p:sp>
        <p:nvSpPr>
          <p:cNvPr id="1048628" name="Espace réservé du contenu 2"/>
          <p:cNvSpPr/>
          <p:nvPr>
            <p:ph sz="full" idx="1"/>
          </p:nvPr>
        </p:nvSpPr>
        <p:spPr>
          <a:xfrm rot="0">
            <a:off x="457200" y="1125537"/>
            <a:ext cx="8229600" cy="5399087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/>
            <a:r>
              <a:rPr altLang="en-US" lang="fr-FR"/>
              <a:t>Méthodes exactes: </a:t>
            </a:r>
          </a:p>
          <a:p>
            <a:pPr lvl="1"/>
            <a:r>
              <a:rPr altLang="en-US" lang="fr-FR"/>
              <a:t>Programmation linéaire (Simplexe et ses variantes)</a:t>
            </a:r>
          </a:p>
          <a:p>
            <a:pPr lvl="1"/>
            <a:r>
              <a:rPr altLang="en-US" lang="fr-FR"/>
              <a:t>Programmation non linéaire avec ou sans contraintes (relaxation de Lagrange, Khun Tecker</a:t>
            </a:r>
          </a:p>
          <a:p>
            <a:pPr lvl="1"/>
            <a:r>
              <a:rPr altLang="en-US" lang="fr-FR"/>
              <a:t>Programmation en nombres entiers et bivalentes (Branch and Bound)</a:t>
            </a:r>
          </a:p>
          <a:p>
            <a:pPr lvl="1"/>
            <a:r>
              <a:rPr altLang="en-US" lang="fr-FR"/>
              <a:t>Arbre recouvrant (Algorithme Glouton: Kruskal)</a:t>
            </a:r>
          </a:p>
          <a:p>
            <a:pPr lvl="1"/>
            <a:r>
              <a:rPr altLang="en-US" lang="fr-FR"/>
              <a:t>Cheminement (Algorithme Glouton:Djikstra, Bellman, Ford)</a:t>
            </a:r>
          </a:p>
          <a:p>
            <a:pPr lvl="1"/>
            <a:r>
              <a:rPr altLang="en-US" lang="fr-FR"/>
              <a:t>Flôt (Ford et Fulkerson)</a:t>
            </a:r>
          </a:p>
          <a:p>
            <a:pPr lvl="1"/>
            <a:r>
              <a:rPr altLang="en-US" lang="fr-FR"/>
              <a:t>Etc. </a:t>
            </a:r>
          </a:p>
          <a:p>
            <a:pPr lvl="1"/>
            <a:endParaRPr altLang="en-US" lang="fr-FR"/>
          </a:p>
        </p:txBody>
      </p:sp>
      <p:sp>
        <p:nvSpPr>
          <p:cNvPr id="1048629" name="Espace réservé du numéro de diapositive 3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5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0" name="Titre 1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r>
              <a:rPr altLang="en-US" lang="fr-FR"/>
              <a:t>Approches de résolution (2/2)</a:t>
            </a:r>
          </a:p>
        </p:txBody>
      </p:sp>
      <p:sp>
        <p:nvSpPr>
          <p:cNvPr id="1048631" name="Espace réservé du contenu 2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/>
            <a:r>
              <a:rPr altLang="en-US" lang="fr-FR"/>
              <a:t>Méthodes approchées</a:t>
            </a:r>
          </a:p>
          <a:p>
            <a:pPr lvl="1"/>
            <a:r>
              <a:rPr altLang="en-US" lang="fr-FR"/>
              <a:t>Heuristique (plus proche voisin, meilleur insertion etc.)</a:t>
            </a:r>
          </a:p>
          <a:p>
            <a:pPr lvl="1"/>
            <a:r>
              <a:rPr altLang="en-US" lang="fr-FR"/>
              <a:t>Meta heuristique (algorithme génétique, recherche taboo, recuit simulé etc.)</a:t>
            </a:r>
          </a:p>
          <a:p>
            <a:pPr lvl="0"/>
            <a:endParaRPr altLang="en-US" lang="fr-FR"/>
          </a:p>
          <a:p>
            <a:pPr lvl="0"/>
            <a:r>
              <a:rPr altLang="en-US" lang="fr-FR"/>
              <a:t>Programmation dynamique</a:t>
            </a:r>
          </a:p>
          <a:p>
            <a:pPr lvl="0"/>
            <a:r>
              <a:rPr altLang="en-US" lang="fr-FR"/>
              <a:t>Programmation mathématique</a:t>
            </a:r>
          </a:p>
        </p:txBody>
      </p:sp>
      <p:sp>
        <p:nvSpPr>
          <p:cNvPr id="1048632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6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3" name="Titre 1"/>
          <p:cNvSpPr/>
          <p:nvPr>
            <p:ph type="title" sz="full" idx="0"/>
          </p:nvPr>
        </p:nvSpPr>
        <p:spPr>
          <a:xfrm rot="0">
            <a:off x="214312" y="274637"/>
            <a:ext cx="8472488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600" lang="fr-FR"/>
              <a:t>Introduction à la Programmation Linéaire (PL)</a:t>
            </a:r>
          </a:p>
        </p:txBody>
      </p:sp>
      <p:sp>
        <p:nvSpPr>
          <p:cNvPr id="1048634" name="Espace réservé du contenu 2"/>
          <p:cNvSpPr/>
          <p:nvPr>
            <p:ph sz="full" idx="1"/>
          </p:nvPr>
        </p:nvSpPr>
        <p:spPr>
          <a:xfrm rot="0">
            <a:off x="457200" y="1341437"/>
            <a:ext cx="8229600" cy="4784725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/>
            <a:r>
              <a:rPr altLang="en-US" sz="2800" lang="fr-FR"/>
              <a:t>Développée par G.B. DANTZIG  (1947) dans  ses travaux pour U.S Air Force lors de la seconde guerre mondiale.</a:t>
            </a:r>
          </a:p>
          <a:p>
            <a:pPr lvl="0"/>
            <a:endParaRPr altLang="en-US" sz="2800" lang="fr-FR"/>
          </a:p>
          <a:p>
            <a:pPr lvl="0"/>
            <a:r>
              <a:rPr altLang="en-US" sz="2800" lang="fr-FR"/>
              <a:t>Développement rapide de PL  grâce au développement de l’informatique (hard et soft).</a:t>
            </a:r>
          </a:p>
          <a:p>
            <a:pPr lvl="0"/>
            <a:endParaRPr altLang="en-US" sz="2800" lang="fr-FR"/>
          </a:p>
          <a:p>
            <a:pPr lvl="0"/>
            <a:r>
              <a:rPr altLang="en-US" sz="2800" lang="fr-FR"/>
              <a:t>Plusieurs applications en pratique (les finances, les transports, la distribution, la sidérurgie etc.) </a:t>
            </a:r>
          </a:p>
        </p:txBody>
      </p:sp>
      <p:sp>
        <p:nvSpPr>
          <p:cNvPr id="1048635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7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6" name="Titre 1"/>
          <p:cNvSpPr/>
          <p:nvPr>
            <p:ph type="title" sz="full" idx="0"/>
          </p:nvPr>
        </p:nvSpPr>
        <p:spPr>
          <a:xfrm rot="0">
            <a:off x="457200" y="274637"/>
            <a:ext cx="8229600" cy="63341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sz="3200" lang="fr-FR"/>
              <a:t>Quelques exemples de modélisation (1/2)</a:t>
            </a:r>
          </a:p>
        </p:txBody>
      </p:sp>
      <p:sp>
        <p:nvSpPr>
          <p:cNvPr id="1048637" name="Espace réservé du contenu 2"/>
          <p:cNvSpPr/>
          <p:nvPr>
            <p:ph sz="full" idx="1"/>
          </p:nvPr>
        </p:nvSpPr>
        <p:spPr>
          <a:xfrm rot="0">
            <a:off x="468312" y="908050"/>
            <a:ext cx="8229600" cy="594995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sz="2800" lang="fr-FR" u="sng">
                <a:solidFill>
                  <a:srgbClr val="0070C0"/>
                </a:solidFill>
              </a:rPr>
              <a:t>Exemple 1: </a:t>
            </a:r>
            <a:r>
              <a:rPr altLang="en-US" sz="2800" lang="fr-FR">
                <a:solidFill>
                  <a:srgbClr val="7030A0"/>
                </a:solidFill>
              </a:rPr>
              <a:t>Problème de répartition de ressources</a:t>
            </a:r>
          </a:p>
          <a:p>
            <a:pPr algn="just" lvl="0">
              <a:buNone/>
            </a:pPr>
            <a:r>
              <a:rPr altLang="en-US" sz="2400" lang="fr-FR"/>
              <a:t>Une usine fabrique trois types de pièces p</a:t>
            </a:r>
            <a:r>
              <a:rPr altLang="en-US" baseline="-25000" sz="2400" lang="fr-FR"/>
              <a:t>1</a:t>
            </a:r>
            <a:r>
              <a:rPr altLang="en-US" sz="2400" lang="fr-FR"/>
              <a:t>, p</a:t>
            </a:r>
            <a:r>
              <a:rPr altLang="en-US" baseline="-25000" sz="2400" lang="fr-FR"/>
              <a:t>2</a:t>
            </a:r>
            <a:r>
              <a:rPr altLang="en-US" sz="2400" lang="fr-FR"/>
              <a:t> et p</a:t>
            </a:r>
            <a:r>
              <a:rPr altLang="en-US" baseline="-25000" sz="2400" lang="fr-FR"/>
              <a:t>3</a:t>
            </a:r>
            <a:r>
              <a:rPr altLang="en-US" sz="2400" lang="fr-FR"/>
              <a:t> à l’aide de deux machines M</a:t>
            </a:r>
            <a:r>
              <a:rPr altLang="en-US" baseline="-25000" sz="2400" lang="fr-FR"/>
              <a:t>1</a:t>
            </a:r>
            <a:r>
              <a:rPr altLang="en-US" sz="2400" lang="fr-FR"/>
              <a:t> et M</a:t>
            </a:r>
            <a:r>
              <a:rPr altLang="en-US" baseline="-25000" sz="2400" lang="fr-FR"/>
              <a:t>2 </a:t>
            </a:r>
            <a:r>
              <a:rPr altLang="en-US" sz="2400" lang="fr-FR"/>
              <a:t>dans un ordre indifférent et pendant les temps suivants (en minutes)</a:t>
            </a:r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r>
              <a:rPr altLang="en-US" sz="2400" lang="fr-FR"/>
              <a:t> </a:t>
            </a:r>
          </a:p>
          <a:p>
            <a:pPr algn="just" lvl="0">
              <a:buNone/>
            </a:pPr>
            <a:r>
              <a:rPr altLang="en-US" sz="2400" lang="fr-FR"/>
              <a:t>On suppose que la machine M</a:t>
            </a:r>
            <a:r>
              <a:rPr altLang="en-US" baseline="-25000" sz="2400" lang="fr-FR"/>
              <a:t>1</a:t>
            </a:r>
            <a:r>
              <a:rPr altLang="en-US" sz="2400" lang="fr-FR"/>
              <a:t> est disponible t</a:t>
            </a:r>
            <a:r>
              <a:rPr altLang="en-US" baseline="-25000" sz="2400" lang="fr-FR"/>
              <a:t>1</a:t>
            </a:r>
            <a:r>
              <a:rPr altLang="en-US" sz="2400" lang="fr-FR"/>
              <a:t> heures, la machine M</a:t>
            </a:r>
            <a:r>
              <a:rPr altLang="en-US" baseline="-25000" sz="2400" lang="fr-FR"/>
              <a:t>2</a:t>
            </a:r>
            <a:r>
              <a:rPr altLang="en-US" sz="2400" lang="fr-FR"/>
              <a:t>  est t</a:t>
            </a:r>
            <a:r>
              <a:rPr altLang="en-US" baseline="-25000" sz="2400" lang="fr-FR"/>
              <a:t>2</a:t>
            </a:r>
            <a:r>
              <a:rPr altLang="en-US" sz="2400" lang="fr-FR"/>
              <a:t> heures. Le profit réalisé sur une pièce de p</a:t>
            </a:r>
            <a:r>
              <a:rPr altLang="en-US" baseline="-25000" sz="2400" lang="fr-FR"/>
              <a:t>1</a:t>
            </a:r>
            <a:r>
              <a:rPr altLang="en-US" sz="2400" lang="fr-FR"/>
              <a:t> est </a:t>
            </a:r>
            <a:r>
              <a:rPr altLang="en-US" sz="2400" lang="fr-FR">
                <a:sym typeface="Symbol" pitchFamily="18" charset="2"/>
              </a:rPr>
              <a:t></a:t>
            </a:r>
            <a:r>
              <a:rPr altLang="en-US" baseline="-25000" sz="2400" lang="fr-FR">
                <a:sym typeface="Symbol" pitchFamily="18" charset="2"/>
              </a:rPr>
              <a:t>1 </a:t>
            </a:r>
            <a:r>
              <a:rPr altLang="en-US" sz="2400" lang="fr-FR">
                <a:sym typeface="Symbol" pitchFamily="18" charset="2"/>
              </a:rPr>
              <a:t>et sur une pièce de p</a:t>
            </a:r>
            <a:r>
              <a:rPr altLang="en-US" baseline="-25000" sz="2400" lang="fr-FR">
                <a:sym typeface="Symbol" pitchFamily="18" charset="2"/>
              </a:rPr>
              <a:t>2 </a:t>
            </a:r>
            <a:r>
              <a:rPr altLang="en-US" sz="2400" lang="fr-FR">
                <a:sym typeface="Symbol" pitchFamily="18" charset="2"/>
              </a:rPr>
              <a:t>est de 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et enfin sur une pièce de p</a:t>
            </a:r>
            <a:r>
              <a:rPr altLang="en-US" baseline="-25000" sz="2400" lang="fr-FR">
                <a:sym typeface="Symbol" pitchFamily="18" charset="2"/>
              </a:rPr>
              <a:t>3</a:t>
            </a:r>
            <a:r>
              <a:rPr altLang="en-US" sz="2400" lang="fr-FR">
                <a:sym typeface="Symbol" pitchFamily="18" charset="2"/>
              </a:rPr>
              <a:t> est de </a:t>
            </a:r>
            <a:r>
              <a:rPr altLang="en-US" baseline="-25000" sz="2400" lang="fr-FR">
                <a:sym typeface="Symbol" pitchFamily="18" charset="2"/>
              </a:rPr>
              <a:t>3</a:t>
            </a:r>
            <a:r>
              <a:rPr altLang="en-US" sz="2400" lang="fr-FR">
                <a:sym typeface="Symbol" pitchFamily="18" charset="2"/>
              </a:rPr>
              <a:t>. </a:t>
            </a:r>
          </a:p>
          <a:p>
            <a:pPr algn="just" lvl="0">
              <a:buNone/>
            </a:pPr>
            <a:r>
              <a:rPr altLang="en-US" sz="2400" lang="fr-FR">
                <a:sym typeface="Symbol" pitchFamily="18" charset="2"/>
              </a:rPr>
              <a:t>Combien doit on fabriquer de pièces en p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, p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et p</a:t>
            </a:r>
            <a:r>
              <a:rPr altLang="en-US" baseline="-25000" sz="2400" lang="fr-FR">
                <a:sym typeface="Symbol" pitchFamily="18" charset="2"/>
              </a:rPr>
              <a:t>3 </a:t>
            </a:r>
            <a:r>
              <a:rPr altLang="en-US" sz="2400" lang="fr-FR">
                <a:sym typeface="Symbol" pitchFamily="18" charset="2"/>
              </a:rPr>
              <a:t>pour avoir un profit maximum?</a:t>
            </a:r>
          </a:p>
        </p:txBody>
      </p:sp>
      <p:sp>
        <p:nvSpPr>
          <p:cNvPr id="1048638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8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4194307" name=""/>
          <p:cNvGraphicFramePr>
            <a:graphicFrameLocks/>
          </p:cNvGraphicFramePr>
          <p:nvPr/>
        </p:nvGraphicFramePr>
        <p:xfrm rot="0">
          <a:off x="1403350" y="2708275"/>
          <a:ext cx="6024562" cy="1466850"/>
        </p:xfrm>
        <a:graphic>
          <a:graphicData uri="http://schemas.openxmlformats.org/drawingml/2006/table">
            <a:tbl>
              <a:tblPr/>
              <a:tblGrid>
                <a:gridCol w="1452562"/>
                <a:gridCol w="1523999"/>
                <a:gridCol w="1523999"/>
                <a:gridCol w="1523999"/>
              </a:tblGrid>
              <a:tr h="492125">
                <a:tc>
                  <a:txBody>
                    <a:bodyPr/>
                    <a:p>
                      <a:pPr algn="l" eaLnBrk="1" hangingPunct="1" lvl="0"/>
                      <a:endParaRPr altLang="en-US" b="1" lang="en-US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</a:t>
                      </a:r>
                      <a:r>
                        <a:rPr altLang="en-US" baseline="-25000" b="1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</a:t>
                      </a:r>
                      <a:r>
                        <a:rPr altLang="en-US" baseline="-25000" b="1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1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</a:t>
                      </a:r>
                      <a:r>
                        <a:rPr altLang="en-US" baseline="-25000" b="1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</a:tr>
              <a:tr h="490537"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CBCBCB"/>
                    </a:solidFill>
                  </a:tcPr>
                </a:tc>
              </a:tr>
              <a:tr h="484187"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 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21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22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p>
                      <a:pPr algn="ctr" eaLnBrk="1" hangingPunct="1" lvl="0"/>
                      <a:r>
                        <a:rPr altLang="en-US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</a:t>
                      </a:r>
                      <a:r>
                        <a:rPr altLang="en-US" baseline="-25000" b="0" sz="1800" lang="en-US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23</a:t>
                      </a:r>
                    </a:p>
                  </a:txBody>
                  <a:tcPr marL="91440" marR="91440" marT="45720" marB="45720" anchor="t" vert="horz"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5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9" name="Titre 1"/>
          <p:cNvSpPr/>
          <p:nvPr>
            <p:ph type="title" sz="full" idx="0"/>
          </p:nvPr>
        </p:nvSpPr>
        <p:spPr>
          <a:xfrm rot="0">
            <a:off x="457200" y="274637"/>
            <a:ext cx="8229600" cy="7778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</a:lstStyle>
          <a:p>
            <a:pPr lvl="0"/>
            <a:r>
              <a:rPr altLang="en-US" b="1" sz="3600" i="1" lang="fr-FR"/>
              <a:t>Modélisation de l’Exemple 1</a:t>
            </a:r>
          </a:p>
        </p:txBody>
      </p:sp>
      <p:sp>
        <p:nvSpPr>
          <p:cNvPr id="1048640" name="Espace réservé du contenu 2"/>
          <p:cNvSpPr/>
          <p:nvPr>
            <p:ph sz="full" idx="1"/>
          </p:nvPr>
        </p:nvSpPr>
        <p:spPr>
          <a:xfrm rot="0">
            <a:off x="457200" y="1196975"/>
            <a:ext cx="8229600" cy="525621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eaLnBrk="0" fontAlgn="base" hangingPunct="0" indent="-342900" latinLnBrk="0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1pPr>
            <a:lvl2pPr algn="l" eaLnBrk="0" fontAlgn="base" hangingPunct="0" indent="-285750" latinLnBrk="0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2pPr>
            <a:lvl3pPr algn="l" eaLnBrk="0" fontAlgn="base" hangingPunct="0" indent="-228600" latinLnBrk="0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3pPr>
            <a:lvl4pPr algn="l" eaLnBrk="0" fontAlgn="base" hangingPunct="0" indent="-228600" latinLnBrk="0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4pPr>
            <a:lvl5pPr algn="l" eaLnBrk="0" fontAlgn="base" hangingPunct="0" indent="-228600" latinLnBrk="0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0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34" charset="0"/>
                <a:sym typeface="Arial" pitchFamily="0" charset="0"/>
              </a:defRPr>
            </a:lvl5pPr>
          </a:lstStyle>
          <a:p>
            <a:pPr lvl="0">
              <a:buNone/>
            </a:pPr>
            <a:r>
              <a:rPr altLang="en-US" b="1" sz="2400" i="1" lang="fr-FR" u="sng"/>
              <a:t>Objectif:</a:t>
            </a:r>
            <a:r>
              <a:rPr altLang="en-US" b="1" sz="2400" i="1" lang="fr-FR"/>
              <a:t>  </a:t>
            </a:r>
            <a:r>
              <a:rPr altLang="en-US" sz="2400" lang="fr-FR"/>
              <a:t>Maximiser le profit total</a:t>
            </a:r>
          </a:p>
          <a:p>
            <a:pPr lvl="0">
              <a:buNone/>
            </a:pPr>
            <a:r>
              <a:rPr altLang="en-US" b="1" sz="2400" i="1" lang="fr-FR" u="sng"/>
              <a:t>Contraintes (facteurs non contrôlables):  </a:t>
            </a:r>
          </a:p>
          <a:p>
            <a:pPr lvl="0">
              <a:buNone/>
            </a:pPr>
            <a:r>
              <a:rPr altLang="en-US" b="1" sz="2400" i="1" lang="fr-FR"/>
              <a:t>     </a:t>
            </a:r>
            <a:r>
              <a:rPr altLang="en-US" sz="2400" lang="fr-FR"/>
              <a:t>Disponibilités des machines M</a:t>
            </a:r>
            <a:r>
              <a:rPr altLang="en-US" baseline="-25000" sz="2400" lang="fr-FR"/>
              <a:t>1</a:t>
            </a:r>
            <a:r>
              <a:rPr altLang="en-US" sz="2400" lang="fr-FR"/>
              <a:t> et M</a:t>
            </a:r>
            <a:r>
              <a:rPr altLang="en-US" baseline="-25000" sz="2400" lang="fr-FR"/>
              <a:t>2 </a:t>
            </a:r>
          </a:p>
          <a:p>
            <a:pPr lvl="0">
              <a:buNone/>
            </a:pPr>
            <a:r>
              <a:rPr altLang="en-US" baseline="-25000" sz="2400" lang="fr-FR"/>
              <a:t>	</a:t>
            </a:r>
            <a:r>
              <a:rPr altLang="en-US" sz="2400" lang="fr-FR"/>
              <a:t>Non négativité des variables de décision</a:t>
            </a:r>
          </a:p>
          <a:p>
            <a:pPr lvl="0">
              <a:buNone/>
            </a:pPr>
            <a:r>
              <a:rPr altLang="en-US" b="1" sz="2400" i="1" lang="fr-FR" u="sng"/>
              <a:t>Facteurs contrôlables </a:t>
            </a:r>
            <a:r>
              <a:rPr altLang="en-US" sz="2400" lang="fr-FR"/>
              <a:t>(variables de décision) </a:t>
            </a:r>
          </a:p>
          <a:p>
            <a:pPr lvl="0">
              <a:buNone/>
            </a:pPr>
            <a:r>
              <a:rPr altLang="en-US" sz="2400" lang="fr-FR"/>
              <a:t>Soient </a:t>
            </a:r>
            <a:r>
              <a:rPr altLang="en-US" b="1" sz="2400" i="1" lang="fr-FR"/>
              <a:t>x</a:t>
            </a:r>
            <a:r>
              <a:rPr altLang="en-US" baseline="-25000" b="1" sz="2400" i="1" lang="fr-FR"/>
              <a:t>j</a:t>
            </a:r>
            <a:r>
              <a:rPr altLang="en-US" b="1" sz="2400" i="1" lang="fr-FR"/>
              <a:t> </a:t>
            </a:r>
            <a:r>
              <a:rPr altLang="en-US" sz="2400" lang="fr-FR"/>
              <a:t> le nombre d’unités à fabriquer de la </a:t>
            </a:r>
            <a:r>
              <a:rPr altLang="en-US" b="1" sz="2400" i="1" lang="fr-FR"/>
              <a:t>pièce j</a:t>
            </a:r>
            <a:r>
              <a:rPr altLang="en-US" sz="2400" lang="fr-FR"/>
              <a:t> (j=1, 2, 3)</a:t>
            </a:r>
          </a:p>
          <a:p>
            <a:pPr lvl="0">
              <a:buNone/>
            </a:pPr>
            <a:endParaRPr altLang="en-US" sz="2400" lang="fr-FR"/>
          </a:p>
          <a:p>
            <a:pPr lvl="0">
              <a:buNone/>
            </a:pPr>
            <a:r>
              <a:rPr altLang="en-US" b="1" sz="2400" i="1" lang="fr-FR"/>
              <a:t>Le modèle mathématique  (PL) </a:t>
            </a:r>
            <a:r>
              <a:rPr altLang="en-US" sz="2400" lang="fr-FR"/>
              <a:t>est:</a:t>
            </a:r>
          </a:p>
          <a:p>
            <a:pPr lvl="0">
              <a:buNone/>
            </a:pPr>
            <a:r>
              <a:rPr altLang="en-US" sz="2400" lang="fr-FR"/>
              <a:t>			Max Z= </a:t>
            </a:r>
            <a:r>
              <a:rPr altLang="en-US" sz="2400" lang="fr-FR">
                <a:sym typeface="Symbol" pitchFamily="18" charset="2"/>
              </a:rPr>
              <a:t>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1 </a:t>
            </a:r>
            <a:r>
              <a:rPr altLang="en-US" sz="2400" lang="fr-FR">
                <a:sym typeface="Symbol" pitchFamily="18" charset="2"/>
              </a:rPr>
              <a:t>+ 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2   </a:t>
            </a:r>
            <a:r>
              <a:rPr altLang="en-US" sz="2400" lang="fr-FR">
                <a:sym typeface="Symbol" pitchFamily="18" charset="2"/>
              </a:rPr>
              <a:t>+ </a:t>
            </a:r>
            <a:r>
              <a:rPr altLang="en-US" baseline="-25000" sz="2400" lang="fr-FR">
                <a:sym typeface="Symbol" pitchFamily="18" charset="2"/>
              </a:rPr>
              <a:t>3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3 </a:t>
            </a:r>
          </a:p>
          <a:p>
            <a:pPr lvl="0">
              <a:buNone/>
            </a:pPr>
            <a:r>
              <a:rPr altLang="en-US" baseline="-25000" sz="2400" lang="fr-FR">
                <a:sym typeface="Symbol" pitchFamily="18" charset="2"/>
              </a:rPr>
              <a:t>             		</a:t>
            </a:r>
            <a:r>
              <a:rPr altLang="en-US" sz="2400" lang="fr-FR">
                <a:sym typeface="Symbol" pitchFamily="18" charset="2"/>
              </a:rPr>
              <a:t>t</a:t>
            </a:r>
            <a:r>
              <a:rPr altLang="en-US" baseline="-25000" sz="2400" lang="fr-FR">
                <a:sym typeface="Symbol" pitchFamily="18" charset="2"/>
              </a:rPr>
              <a:t>11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 + 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t</a:t>
            </a:r>
            <a:r>
              <a:rPr altLang="en-US" baseline="-25000" sz="2400" lang="fr-FR">
                <a:sym typeface="Symbol" pitchFamily="18" charset="2"/>
              </a:rPr>
              <a:t>12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+  t</a:t>
            </a:r>
            <a:r>
              <a:rPr altLang="en-US" baseline="-25000" sz="2400" lang="fr-FR">
                <a:sym typeface="Symbol" pitchFamily="18" charset="2"/>
              </a:rPr>
              <a:t>13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3</a:t>
            </a:r>
            <a:r>
              <a:rPr altLang="en-US" sz="2400" lang="fr-FR">
                <a:sym typeface="Symbol" pitchFamily="18" charset="2"/>
              </a:rPr>
              <a:t>    60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t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   </a:t>
            </a:r>
          </a:p>
          <a:p>
            <a:pPr lvl="0">
              <a:buNone/>
            </a:pPr>
            <a:r>
              <a:rPr altLang="en-US" sz="2400" lang="fr-FR">
                <a:sym typeface="Symbol" pitchFamily="18" charset="2"/>
              </a:rPr>
              <a:t>        </a:t>
            </a:r>
            <a:r>
              <a:rPr altLang="en-US" baseline="-25000" sz="2400" lang="fr-FR">
                <a:sym typeface="Symbol" pitchFamily="18" charset="2"/>
              </a:rPr>
              <a:t> 		</a:t>
            </a:r>
            <a:r>
              <a:rPr altLang="en-US" sz="2400" lang="fr-FR">
                <a:sym typeface="Symbol" pitchFamily="18" charset="2"/>
              </a:rPr>
              <a:t>t</a:t>
            </a:r>
            <a:r>
              <a:rPr altLang="en-US" baseline="-25000" sz="2400" lang="fr-FR">
                <a:sym typeface="Symbol" pitchFamily="18" charset="2"/>
              </a:rPr>
              <a:t>21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 + 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t</a:t>
            </a:r>
            <a:r>
              <a:rPr altLang="en-US" baseline="-25000" sz="2400" lang="fr-FR">
                <a:sym typeface="Symbol" pitchFamily="18" charset="2"/>
              </a:rPr>
              <a:t>22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+  t</a:t>
            </a:r>
            <a:r>
              <a:rPr altLang="en-US" baseline="-25000" sz="2400" lang="fr-FR">
                <a:sym typeface="Symbol" pitchFamily="18" charset="2"/>
              </a:rPr>
              <a:t>23</a:t>
            </a:r>
            <a:r>
              <a:rPr altLang="en-US" sz="2400" lang="fr-FR">
                <a:sym typeface="Symbol" pitchFamily="18" charset="2"/>
              </a:rPr>
              <a:t> x</a:t>
            </a:r>
            <a:r>
              <a:rPr altLang="en-US" baseline="-25000" sz="2400" lang="fr-FR">
                <a:sym typeface="Symbol" pitchFamily="18" charset="2"/>
              </a:rPr>
              <a:t>3</a:t>
            </a:r>
            <a:r>
              <a:rPr altLang="en-US" sz="2400" lang="fr-FR">
                <a:sym typeface="Symbol" pitchFamily="18" charset="2"/>
              </a:rPr>
              <a:t>    60</a:t>
            </a:r>
            <a:r>
              <a:rPr altLang="en-US" baseline="-25000" sz="2400" lang="fr-FR">
                <a:sym typeface="Symbol" pitchFamily="18" charset="2"/>
              </a:rPr>
              <a:t> </a:t>
            </a:r>
            <a:r>
              <a:rPr altLang="en-US" sz="2400" lang="fr-FR">
                <a:sym typeface="Symbol" pitchFamily="18" charset="2"/>
              </a:rPr>
              <a:t>t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 </a:t>
            </a:r>
            <a:r>
              <a:rPr altLang="en-US" baseline="-25000" sz="2400" lang="fr-FR">
                <a:sym typeface="Symbol" pitchFamily="18" charset="2"/>
              </a:rPr>
              <a:t> </a:t>
            </a:r>
          </a:p>
          <a:p>
            <a:pPr lvl="0">
              <a:buNone/>
            </a:pPr>
            <a:r>
              <a:rPr altLang="en-US" baseline="-25000" sz="2400" lang="fr-FR">
                <a:sym typeface="Symbol" pitchFamily="18" charset="2"/>
              </a:rPr>
              <a:t>                       		</a:t>
            </a:r>
            <a:r>
              <a:rPr altLang="en-US" sz="2400" lang="fr-FR">
                <a:sym typeface="Symbol" pitchFamily="18" charset="2"/>
              </a:rPr>
              <a:t>x</a:t>
            </a:r>
            <a:r>
              <a:rPr altLang="en-US" baseline="-25000" sz="2400" lang="fr-FR">
                <a:sym typeface="Symbol" pitchFamily="18" charset="2"/>
              </a:rPr>
              <a:t>1</a:t>
            </a:r>
            <a:r>
              <a:rPr altLang="en-US" sz="2400" lang="fr-FR">
                <a:sym typeface="Symbol" pitchFamily="18" charset="2"/>
              </a:rPr>
              <a:t> , x</a:t>
            </a:r>
            <a:r>
              <a:rPr altLang="en-US" baseline="-25000" sz="2400" lang="fr-FR">
                <a:sym typeface="Symbol" pitchFamily="18" charset="2"/>
              </a:rPr>
              <a:t>2</a:t>
            </a:r>
            <a:r>
              <a:rPr altLang="en-US" sz="2400" lang="fr-FR">
                <a:sym typeface="Symbol" pitchFamily="18" charset="2"/>
              </a:rPr>
              <a:t> , x</a:t>
            </a:r>
            <a:r>
              <a:rPr altLang="en-US" baseline="-25000" sz="2400" lang="fr-FR">
                <a:sym typeface="Symbol" pitchFamily="18" charset="2"/>
              </a:rPr>
              <a:t>3</a:t>
            </a:r>
            <a:r>
              <a:rPr altLang="en-US" sz="2400" lang="fr-FR">
                <a:sym typeface="Symbol" pitchFamily="18" charset="2"/>
              </a:rPr>
              <a:t>  0 </a:t>
            </a:r>
          </a:p>
          <a:p>
            <a:pPr lvl="0">
              <a:buNone/>
            </a:pPr>
            <a:r>
              <a:rPr altLang="en-US" lang="fr-FR">
                <a:sym typeface="Symbol" pitchFamily="18" charset="2"/>
              </a:rPr>
              <a:t> </a:t>
            </a:r>
          </a:p>
        </p:txBody>
      </p:sp>
      <p:sp>
        <p:nvSpPr>
          <p:cNvPr id="1048641" name="Espace réservé du numéro de diapositive 4"/>
          <p:cNvSpPr txBox="1"/>
          <p:nvPr/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0" fontAlgn="base" hangingPunct="0" indent="0" latinLnBrk="0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1pPr>
            <a:lvl2pPr algn="l" eaLnBrk="0" fontAlgn="base" hangingPunct="0" indent="0" latinLnBrk="0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2pPr>
            <a:lvl3pPr algn="l" eaLnBrk="0" fontAlgn="base" hangingPunct="0" indent="0" latinLnBrk="0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3pPr>
            <a:lvl4pPr algn="l" eaLnBrk="0" fontAlgn="base" hangingPunct="0" indent="0" latinLnBrk="0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4pPr>
            <a:lvl5pPr algn="l" eaLnBrk="0" fontAlgn="base" hangingPunct="0" indent="0" latinLnBrk="0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Arial" pitchFamily="0" charset="0"/>
                <a:ea typeface="Arial" pitchFamily="0" charset="0"/>
                <a:sym typeface="Arial" pitchFamily="0" charset="0"/>
              </a:defRPr>
            </a:lvl5pPr>
          </a:lstStyle>
          <a:p>
            <a:pPr algn="r" eaLnBrk="1" hangingPunct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34" charset="0"/>
              </a:rPr>
              <a:pPr algn="r" eaLnBrk="1" hangingPunct="1" lvl="0"/>
              <a:t>9</a:t>
            </a:fld>
            <a:endParaRPr altLang="en-US" sz="1200" lang="en-US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48642" name=""/>
          <p:cNvSpPr txBox="1"/>
          <p:nvPr/>
        </p:nvSpPr>
        <p:spPr>
          <a:xfrm>
            <a:off x="2572000" y="3219450"/>
            <a:ext cx="4000000" cy="510540"/>
          </a:xfrm>
          <a:prstGeom prst="rect"/>
        </p:spPr>
        <p:txBody>
          <a:bodyPr rtlCol="0" wrap="square">
            <a:spAutoFit/>
          </a:bodyPr>
          <a:p>
            <a:r>
              <a:rPr sz="2800" lang="en-FR">
                <a:solidFill>
                  <a:srgbClr val="000000"/>
                </a:solidFill>
              </a:rPr>
              <a:t/>
            </a:r>
            <a:endParaRPr sz="2800" lang="en-F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1048640">
                                            <p:txEl>
                                              <p:charRg st="0" end="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37" end="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2"/>
                                        <p:tgtEl>
                                          <p:spTgt spid="1048640">
                                            <p:txEl>
                                              <p:charRg st="37" end="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80" end="1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40">
                                            <p:txEl>
                                              <p:charRg st="80" end="1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123" end="1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1048640">
                                            <p:txEl>
                                              <p:charRg st="123" end="1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165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7"/>
                                        <p:tgtEl>
                                          <p:spTgt spid="1048640">
                                            <p:txEl>
                                              <p:charRg st="165" end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212" end="28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2"/>
                                        <p:tgtEl>
                                          <p:spTgt spid="1048640">
                                            <p:txEl>
                                              <p:charRg st="212" end="28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281" end="3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7"/>
                                        <p:tgtEl>
                                          <p:spTgt spid="1048640">
                                            <p:txEl>
                                              <p:charRg st="281" end="3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315" end="3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40">
                                            <p:txEl>
                                              <p:charRg st="315" end="3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350" end="4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7"/>
                                        <p:tgtEl>
                                          <p:spTgt spid="1048640">
                                            <p:txEl>
                                              <p:charRg st="350" end="4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405" end="4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2"/>
                                        <p:tgtEl>
                                          <p:spTgt spid="1048640">
                                            <p:txEl>
                                              <p:charRg st="405" end="4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456" end="4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57"/>
                                        <p:tgtEl>
                                          <p:spTgt spid="1048640">
                                            <p:txEl>
                                              <p:charRg st="456" end="4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>
                                            <p:txEl>
                                              <p:charRg st="499" end="5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62"/>
                                        <p:tgtEl>
                                          <p:spTgt spid="1048640">
                                            <p:txEl>
                                              <p:charRg st="499" end="5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0" grpId="0" uiExpand="0" build="p" bldLvl="1"/>
    </p:bldLst>
  </p:timing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Diapositive 1</dc:title>
  <dc:creator>HoC</dc:creator>
  <cp:lastModifiedBy>user</cp:lastModifiedBy>
  <dcterms:created xsi:type="dcterms:W3CDTF">2011-12-28T08:03:17Z</dcterms:created>
  <dcterms:modified xsi:type="dcterms:W3CDTF">2024-04-24T21:20:32Z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b5047152679f41ceac9f0e7c38b2cbe5</vt:lpwstr>
  </property>
</Properties>
</file>