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357" r:id="rId4"/>
    <p:sldId id="361" r:id="rId5"/>
    <p:sldId id="377" r:id="rId6"/>
    <p:sldId id="378" r:id="rId7"/>
    <p:sldId id="363" r:id="rId8"/>
    <p:sldId id="362" r:id="rId9"/>
    <p:sldId id="370" r:id="rId10"/>
    <p:sldId id="365" r:id="rId11"/>
    <p:sldId id="366" r:id="rId12"/>
    <p:sldId id="367" r:id="rId13"/>
    <p:sldId id="376" r:id="rId14"/>
    <p:sldId id="368" r:id="rId15"/>
    <p:sldId id="371" r:id="rId16"/>
    <p:sldId id="369" r:id="rId17"/>
  </p:sldIdLst>
  <p:sldSz cx="9144000" cy="5143500" type="screen16x9"/>
  <p:notesSz cx="6858000" cy="9144000"/>
  <p:custDataLst>
    <p:tags r:id="rId1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198"/>
    <a:srgbClr val="E52F9B"/>
    <a:srgbClr val="E87071"/>
    <a:srgbClr val="FFAA2D"/>
    <a:srgbClr val="6ED749"/>
    <a:srgbClr val="01C4D9"/>
    <a:srgbClr val="01BBCF"/>
    <a:srgbClr val="01ACBE"/>
    <a:srgbClr val="B5DF1B"/>
    <a:srgbClr val="FF9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71" autoAdjust="0"/>
    <p:restoredTop sz="92993" autoAdjust="0"/>
  </p:normalViewPr>
  <p:slideViewPr>
    <p:cSldViewPr snapToGrid="0">
      <p:cViewPr>
        <p:scale>
          <a:sx n="90" d="100"/>
          <a:sy n="90" d="100"/>
        </p:scale>
        <p:origin x="-59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BF39F-48FE-48C2-8174-B886A4212FEC}" type="doc">
      <dgm:prSet loTypeId="urn:microsoft.com/office/officeart/2005/8/layout/venn1" loCatId="relationship" qsTypeId="urn:microsoft.com/office/officeart/2005/8/quickstyle/simple1" qsCatId="simple" csTypeId="urn:microsoft.com/office/officeart/2005/8/colors/colorful4" csCatId="colorful" phldr="1"/>
      <dgm:spPr/>
    </dgm:pt>
    <dgm:pt modelId="{DA497C94-A71F-4F2E-8A2E-D531D195734F}">
      <dgm:prSet phldrT="[Texte]"/>
      <dgm:spPr/>
      <dgm:t>
        <a:bodyPr/>
        <a:lstStyle/>
        <a:p>
          <a:r>
            <a:rPr lang="ar-DZ" dirty="0" smtClean="0"/>
            <a:t>الأسواق المستهدفة</a:t>
          </a:r>
          <a:endParaRPr lang="fr-FR" dirty="0"/>
        </a:p>
      </dgm:t>
    </dgm:pt>
    <dgm:pt modelId="{750428CE-012C-4EA1-BA91-A354C681570F}" type="parTrans" cxnId="{34F0E11D-1CE1-4FDE-899E-BD052EF462A5}">
      <dgm:prSet/>
      <dgm:spPr/>
      <dgm:t>
        <a:bodyPr/>
        <a:lstStyle/>
        <a:p>
          <a:endParaRPr lang="fr-FR"/>
        </a:p>
      </dgm:t>
    </dgm:pt>
    <dgm:pt modelId="{ABD84887-135D-424E-A44B-388907BE8B66}" type="sibTrans" cxnId="{34F0E11D-1CE1-4FDE-899E-BD052EF462A5}">
      <dgm:prSet/>
      <dgm:spPr/>
      <dgm:t>
        <a:bodyPr/>
        <a:lstStyle/>
        <a:p>
          <a:endParaRPr lang="fr-FR"/>
        </a:p>
      </dgm:t>
    </dgm:pt>
    <dgm:pt modelId="{D6C386E3-158F-4E9D-99C5-45F8293CAC1C}">
      <dgm:prSet phldrT="[Texte]"/>
      <dgm:spPr/>
      <dgm:t>
        <a:bodyPr/>
        <a:lstStyle/>
        <a:p>
          <a:r>
            <a:rPr lang="ar-DZ" dirty="0" smtClean="0"/>
            <a:t>القيمة</a:t>
          </a:r>
          <a:endParaRPr lang="fr-FR" dirty="0"/>
        </a:p>
      </dgm:t>
    </dgm:pt>
    <dgm:pt modelId="{A04401B9-CD53-4FA7-A6CA-6B46B5E2F2EF}" type="parTrans" cxnId="{D92FDF0A-8CCF-46C4-8528-799074E8F9B9}">
      <dgm:prSet/>
      <dgm:spPr/>
      <dgm:t>
        <a:bodyPr/>
        <a:lstStyle/>
        <a:p>
          <a:endParaRPr lang="fr-FR"/>
        </a:p>
      </dgm:t>
    </dgm:pt>
    <dgm:pt modelId="{30679532-03D9-4B68-8752-C22B53CA541D}" type="sibTrans" cxnId="{D92FDF0A-8CCF-46C4-8528-799074E8F9B9}">
      <dgm:prSet/>
      <dgm:spPr/>
      <dgm:t>
        <a:bodyPr/>
        <a:lstStyle/>
        <a:p>
          <a:endParaRPr lang="fr-FR"/>
        </a:p>
      </dgm:t>
    </dgm:pt>
    <dgm:pt modelId="{D0194F4D-344C-49BF-8F8B-756E85284245}">
      <dgm:prSet phldrT="[Texte]"/>
      <dgm:spPr/>
      <dgm:t>
        <a:bodyPr/>
        <a:lstStyle/>
        <a:p>
          <a:r>
            <a:rPr lang="ar-DZ" dirty="0" smtClean="0"/>
            <a:t>العلاقة</a:t>
          </a:r>
          <a:endParaRPr lang="fr-FR" dirty="0"/>
        </a:p>
      </dgm:t>
    </dgm:pt>
    <dgm:pt modelId="{FD12D3F9-DCAB-4B08-AB8D-56E8FAFABBBE}" type="parTrans" cxnId="{21B04A52-CFD1-414F-904D-96ACADC91240}">
      <dgm:prSet/>
      <dgm:spPr/>
      <dgm:t>
        <a:bodyPr/>
        <a:lstStyle/>
        <a:p>
          <a:endParaRPr lang="fr-FR"/>
        </a:p>
      </dgm:t>
    </dgm:pt>
    <dgm:pt modelId="{8907942C-CB6C-4D96-85BA-5DC193684C2D}" type="sibTrans" cxnId="{21B04A52-CFD1-414F-904D-96ACADC91240}">
      <dgm:prSet/>
      <dgm:spPr/>
      <dgm:t>
        <a:bodyPr/>
        <a:lstStyle/>
        <a:p>
          <a:endParaRPr lang="fr-FR"/>
        </a:p>
      </dgm:t>
    </dgm:pt>
    <dgm:pt modelId="{C561D951-2EF3-4F4F-B9E3-0640E631BF91}" type="pres">
      <dgm:prSet presAssocID="{9ECBF39F-48FE-48C2-8174-B886A4212FEC}" presName="compositeShape" presStyleCnt="0">
        <dgm:presLayoutVars>
          <dgm:chMax val="7"/>
          <dgm:dir/>
          <dgm:resizeHandles val="exact"/>
        </dgm:presLayoutVars>
      </dgm:prSet>
      <dgm:spPr/>
    </dgm:pt>
    <dgm:pt modelId="{78F38DFE-91D3-40C4-91DF-6FFC2F6EA1BA}" type="pres">
      <dgm:prSet presAssocID="{DA497C94-A71F-4F2E-8A2E-D531D195734F}" presName="circ1" presStyleLbl="vennNode1" presStyleIdx="0" presStyleCnt="3"/>
      <dgm:spPr/>
      <dgm:t>
        <a:bodyPr/>
        <a:lstStyle/>
        <a:p>
          <a:endParaRPr lang="fr-FR"/>
        </a:p>
      </dgm:t>
    </dgm:pt>
    <dgm:pt modelId="{FD79408F-5090-4769-A142-2A1B3A6B05F5}" type="pres">
      <dgm:prSet presAssocID="{DA497C94-A71F-4F2E-8A2E-D531D195734F}" presName="circ1Tx" presStyleLbl="revTx" presStyleIdx="0" presStyleCnt="0">
        <dgm:presLayoutVars>
          <dgm:chMax val="0"/>
          <dgm:chPref val="0"/>
          <dgm:bulletEnabled val="1"/>
        </dgm:presLayoutVars>
      </dgm:prSet>
      <dgm:spPr/>
      <dgm:t>
        <a:bodyPr/>
        <a:lstStyle/>
        <a:p>
          <a:endParaRPr lang="fr-FR"/>
        </a:p>
      </dgm:t>
    </dgm:pt>
    <dgm:pt modelId="{E45505BC-262D-4C80-AC87-ABF7434589E1}" type="pres">
      <dgm:prSet presAssocID="{D6C386E3-158F-4E9D-99C5-45F8293CAC1C}" presName="circ2" presStyleLbl="vennNode1" presStyleIdx="1" presStyleCnt="3"/>
      <dgm:spPr/>
      <dgm:t>
        <a:bodyPr/>
        <a:lstStyle/>
        <a:p>
          <a:endParaRPr lang="fr-FR"/>
        </a:p>
      </dgm:t>
    </dgm:pt>
    <dgm:pt modelId="{70FF1ADB-DE0F-4AF6-8696-E428F409C4EC}" type="pres">
      <dgm:prSet presAssocID="{D6C386E3-158F-4E9D-99C5-45F8293CAC1C}" presName="circ2Tx" presStyleLbl="revTx" presStyleIdx="0" presStyleCnt="0">
        <dgm:presLayoutVars>
          <dgm:chMax val="0"/>
          <dgm:chPref val="0"/>
          <dgm:bulletEnabled val="1"/>
        </dgm:presLayoutVars>
      </dgm:prSet>
      <dgm:spPr/>
      <dgm:t>
        <a:bodyPr/>
        <a:lstStyle/>
        <a:p>
          <a:endParaRPr lang="fr-FR"/>
        </a:p>
      </dgm:t>
    </dgm:pt>
    <dgm:pt modelId="{C15CAF53-AA8C-4951-8FA2-DA2ABE7AC375}" type="pres">
      <dgm:prSet presAssocID="{D0194F4D-344C-49BF-8F8B-756E85284245}" presName="circ3" presStyleLbl="vennNode1" presStyleIdx="2" presStyleCnt="3"/>
      <dgm:spPr/>
      <dgm:t>
        <a:bodyPr/>
        <a:lstStyle/>
        <a:p>
          <a:endParaRPr lang="fr-FR"/>
        </a:p>
      </dgm:t>
    </dgm:pt>
    <dgm:pt modelId="{5E23F68C-0BFA-4928-A52F-CA8A960B6CE4}" type="pres">
      <dgm:prSet presAssocID="{D0194F4D-344C-49BF-8F8B-756E85284245}" presName="circ3Tx" presStyleLbl="revTx" presStyleIdx="0" presStyleCnt="0">
        <dgm:presLayoutVars>
          <dgm:chMax val="0"/>
          <dgm:chPref val="0"/>
          <dgm:bulletEnabled val="1"/>
        </dgm:presLayoutVars>
      </dgm:prSet>
      <dgm:spPr/>
      <dgm:t>
        <a:bodyPr/>
        <a:lstStyle/>
        <a:p>
          <a:endParaRPr lang="fr-FR"/>
        </a:p>
      </dgm:t>
    </dgm:pt>
  </dgm:ptLst>
  <dgm:cxnLst>
    <dgm:cxn modelId="{D92FDF0A-8CCF-46C4-8528-799074E8F9B9}" srcId="{9ECBF39F-48FE-48C2-8174-B886A4212FEC}" destId="{D6C386E3-158F-4E9D-99C5-45F8293CAC1C}" srcOrd="1" destOrd="0" parTransId="{A04401B9-CD53-4FA7-A6CA-6B46B5E2F2EF}" sibTransId="{30679532-03D9-4B68-8752-C22B53CA541D}"/>
    <dgm:cxn modelId="{09D0CBA2-3434-4BE1-AE3F-7F4E0B95FF23}" type="presOf" srcId="{DA497C94-A71F-4F2E-8A2E-D531D195734F}" destId="{78F38DFE-91D3-40C4-91DF-6FFC2F6EA1BA}" srcOrd="0" destOrd="0" presId="urn:microsoft.com/office/officeart/2005/8/layout/venn1"/>
    <dgm:cxn modelId="{91495D41-AED8-42A5-9DB4-6409EAB35746}" type="presOf" srcId="{D0194F4D-344C-49BF-8F8B-756E85284245}" destId="{5E23F68C-0BFA-4928-A52F-CA8A960B6CE4}" srcOrd="1" destOrd="0" presId="urn:microsoft.com/office/officeart/2005/8/layout/venn1"/>
    <dgm:cxn modelId="{21B04A52-CFD1-414F-904D-96ACADC91240}" srcId="{9ECBF39F-48FE-48C2-8174-B886A4212FEC}" destId="{D0194F4D-344C-49BF-8F8B-756E85284245}" srcOrd="2" destOrd="0" parTransId="{FD12D3F9-DCAB-4B08-AB8D-56E8FAFABBBE}" sibTransId="{8907942C-CB6C-4D96-85BA-5DC193684C2D}"/>
    <dgm:cxn modelId="{E9BD55A4-35BB-454D-8267-638082BF8BF0}" type="presOf" srcId="{D6C386E3-158F-4E9D-99C5-45F8293CAC1C}" destId="{70FF1ADB-DE0F-4AF6-8696-E428F409C4EC}" srcOrd="1" destOrd="0" presId="urn:microsoft.com/office/officeart/2005/8/layout/venn1"/>
    <dgm:cxn modelId="{869C76EA-8D26-470A-85B4-CA0CC4575E86}" type="presOf" srcId="{DA497C94-A71F-4F2E-8A2E-D531D195734F}" destId="{FD79408F-5090-4769-A142-2A1B3A6B05F5}" srcOrd="1" destOrd="0" presId="urn:microsoft.com/office/officeart/2005/8/layout/venn1"/>
    <dgm:cxn modelId="{51DE8839-EA4A-466C-B02A-8ACF522606F7}" type="presOf" srcId="{D6C386E3-158F-4E9D-99C5-45F8293CAC1C}" destId="{E45505BC-262D-4C80-AC87-ABF7434589E1}" srcOrd="0" destOrd="0" presId="urn:microsoft.com/office/officeart/2005/8/layout/venn1"/>
    <dgm:cxn modelId="{A508C024-8695-4058-803A-1898F04C07D8}" type="presOf" srcId="{D0194F4D-344C-49BF-8F8B-756E85284245}" destId="{C15CAF53-AA8C-4951-8FA2-DA2ABE7AC375}" srcOrd="0" destOrd="0" presId="urn:microsoft.com/office/officeart/2005/8/layout/venn1"/>
    <dgm:cxn modelId="{8209C273-2394-4152-9441-55643FB06C0A}" type="presOf" srcId="{9ECBF39F-48FE-48C2-8174-B886A4212FEC}" destId="{C561D951-2EF3-4F4F-B9E3-0640E631BF91}" srcOrd="0" destOrd="0" presId="urn:microsoft.com/office/officeart/2005/8/layout/venn1"/>
    <dgm:cxn modelId="{34F0E11D-1CE1-4FDE-899E-BD052EF462A5}" srcId="{9ECBF39F-48FE-48C2-8174-B886A4212FEC}" destId="{DA497C94-A71F-4F2E-8A2E-D531D195734F}" srcOrd="0" destOrd="0" parTransId="{750428CE-012C-4EA1-BA91-A354C681570F}" sibTransId="{ABD84887-135D-424E-A44B-388907BE8B66}"/>
    <dgm:cxn modelId="{03EC8B77-C364-410D-A379-D6FD700294E3}" type="presParOf" srcId="{C561D951-2EF3-4F4F-B9E3-0640E631BF91}" destId="{78F38DFE-91D3-40C4-91DF-6FFC2F6EA1BA}" srcOrd="0" destOrd="0" presId="urn:microsoft.com/office/officeart/2005/8/layout/venn1"/>
    <dgm:cxn modelId="{1DA4CA01-83EE-45E7-809A-E54A5DD8500E}" type="presParOf" srcId="{C561D951-2EF3-4F4F-B9E3-0640E631BF91}" destId="{FD79408F-5090-4769-A142-2A1B3A6B05F5}" srcOrd="1" destOrd="0" presId="urn:microsoft.com/office/officeart/2005/8/layout/venn1"/>
    <dgm:cxn modelId="{848A6A8C-F93C-475F-BF3A-69FB37BC411B}" type="presParOf" srcId="{C561D951-2EF3-4F4F-B9E3-0640E631BF91}" destId="{E45505BC-262D-4C80-AC87-ABF7434589E1}" srcOrd="2" destOrd="0" presId="urn:microsoft.com/office/officeart/2005/8/layout/venn1"/>
    <dgm:cxn modelId="{879E6858-1E38-4D4C-A223-BF1EEC4A8737}" type="presParOf" srcId="{C561D951-2EF3-4F4F-B9E3-0640E631BF91}" destId="{70FF1ADB-DE0F-4AF6-8696-E428F409C4EC}" srcOrd="3" destOrd="0" presId="urn:microsoft.com/office/officeart/2005/8/layout/venn1"/>
    <dgm:cxn modelId="{A0C7C273-434D-4AA9-A803-A06F558472AC}" type="presParOf" srcId="{C561D951-2EF3-4F4F-B9E3-0640E631BF91}" destId="{C15CAF53-AA8C-4951-8FA2-DA2ABE7AC375}" srcOrd="4" destOrd="0" presId="urn:microsoft.com/office/officeart/2005/8/layout/venn1"/>
    <dgm:cxn modelId="{5C95EF48-67CB-41F2-96CC-BAAE9D0E1DF9}" type="presParOf" srcId="{C561D951-2EF3-4F4F-B9E3-0640E631BF91}" destId="{5E23F68C-0BFA-4928-A52F-CA8A960B6CE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38DFE-91D3-40C4-91DF-6FFC2F6EA1BA}">
      <dsp:nvSpPr>
        <dsp:cNvPr id="0" name=""/>
        <dsp:cNvSpPr/>
      </dsp:nvSpPr>
      <dsp:spPr>
        <a:xfrm>
          <a:off x="784484" y="27439"/>
          <a:ext cx="1317104" cy="131710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ar-DZ" sz="2100" kern="1200" dirty="0" smtClean="0"/>
            <a:t>الأسواق المستهدفة</a:t>
          </a:r>
          <a:endParaRPr lang="fr-FR" sz="2100" kern="1200" dirty="0"/>
        </a:p>
      </dsp:txBody>
      <dsp:txXfrm>
        <a:off x="960098" y="257932"/>
        <a:ext cx="965876" cy="592696"/>
      </dsp:txXfrm>
    </dsp:sp>
    <dsp:sp modelId="{E45505BC-262D-4C80-AC87-ABF7434589E1}">
      <dsp:nvSpPr>
        <dsp:cNvPr id="0" name=""/>
        <dsp:cNvSpPr/>
      </dsp:nvSpPr>
      <dsp:spPr>
        <a:xfrm>
          <a:off x="1259739" y="850629"/>
          <a:ext cx="1317104" cy="1317104"/>
        </a:xfrm>
        <a:prstGeom prst="ellipse">
          <a:avLst/>
        </a:prstGeom>
        <a:solidFill>
          <a:schemeClr val="accent4">
            <a:alpha val="50000"/>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ar-DZ" sz="2100" kern="1200" dirty="0" smtClean="0"/>
            <a:t>القيمة</a:t>
          </a:r>
          <a:endParaRPr lang="fr-FR" sz="2100" kern="1200" dirty="0"/>
        </a:p>
      </dsp:txBody>
      <dsp:txXfrm>
        <a:off x="1662554" y="1190881"/>
        <a:ext cx="790262" cy="724407"/>
      </dsp:txXfrm>
    </dsp:sp>
    <dsp:sp modelId="{C15CAF53-AA8C-4951-8FA2-DA2ABE7AC375}">
      <dsp:nvSpPr>
        <dsp:cNvPr id="0" name=""/>
        <dsp:cNvSpPr/>
      </dsp:nvSpPr>
      <dsp:spPr>
        <a:xfrm>
          <a:off x="309229" y="850629"/>
          <a:ext cx="1317104" cy="1317104"/>
        </a:xfrm>
        <a:prstGeom prst="ellipse">
          <a:avLst/>
        </a:prstGeom>
        <a:solidFill>
          <a:schemeClr val="accent4">
            <a:alpha val="50000"/>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ar-DZ" sz="2100" kern="1200" dirty="0" smtClean="0"/>
            <a:t>العلاقة</a:t>
          </a:r>
          <a:endParaRPr lang="fr-FR" sz="2100" kern="1200" dirty="0"/>
        </a:p>
      </dsp:txBody>
      <dsp:txXfrm>
        <a:off x="433256" y="1190881"/>
        <a:ext cx="790262" cy="7244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137A3-A659-45B4-A19F-C1B005FCD7C6}" type="datetimeFigureOut">
              <a:rPr lang="zh-CN" altLang="en-US" smtClean="0"/>
              <a:pPr/>
              <a:t>2024/5/6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56CAD-6EE7-44C3-9BDA-506B74854F69}" type="slidenum">
              <a:rPr lang="zh-CN" altLang="en-US" smtClean="0"/>
              <a:pPr/>
              <a:t>‹N°›</a:t>
            </a:fld>
            <a:endParaRPr lang="zh-CN" altLang="en-US"/>
          </a:p>
        </p:txBody>
      </p:sp>
    </p:spTree>
    <p:extLst>
      <p:ext uri="{BB962C8B-B14F-4D97-AF65-F5344CB8AC3E}">
        <p14:creationId xmlns:p14="http://schemas.microsoft.com/office/powerpoint/2010/main" val="301849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a:t>
            </a:fld>
            <a:endParaRPr lang="zh-CN" altLang="en-US" dirty="0"/>
          </a:p>
        </p:txBody>
      </p:sp>
    </p:spTree>
    <p:extLst>
      <p:ext uri="{BB962C8B-B14F-4D97-AF65-F5344CB8AC3E}">
        <p14:creationId xmlns:p14="http://schemas.microsoft.com/office/powerpoint/2010/main" val="142532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A56CAD-6EE7-44C3-9BDA-506B74854F69}"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97900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268208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116498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420621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6228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16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2804812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603008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2171999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887343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2474579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41737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823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904939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348850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20798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456574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753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74528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2274111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42179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2238046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45638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1482439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2743141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727492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164437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3210622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16814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333316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41802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224291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105426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7895655-7A59-4F16-9A55-9CC0386921BF}" type="datetimeFigureOut">
              <a:rPr lang="zh-CN" altLang="en-US" smtClean="0"/>
              <a:pPr/>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404811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7895655-7A59-4F16-9A55-9CC0386921BF}" type="datetimeFigureOut">
              <a:rPr lang="zh-CN" altLang="en-US" smtClean="0"/>
              <a:pPr/>
              <a:t>2024/5/6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FDC294-D409-42D3-B6E8-774A87E6E798}" type="slidenum">
              <a:rPr lang="zh-CN" altLang="en-US" smtClean="0"/>
              <a:pPr/>
              <a:t>‹N°›</a:t>
            </a:fld>
            <a:endParaRPr lang="zh-CN" altLang="en-US"/>
          </a:p>
        </p:txBody>
      </p:sp>
    </p:spTree>
    <p:extLst>
      <p:ext uri="{BB962C8B-B14F-4D97-AF65-F5344CB8AC3E}">
        <p14:creationId xmlns:p14="http://schemas.microsoft.com/office/powerpoint/2010/main" val="1151989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4057129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7895655-7A59-4F16-9A55-9CC0386921BF}" type="datetimeFigureOut">
              <a:rPr lang="zh-CN" altLang="en-US" smtClean="0">
                <a:solidFill>
                  <a:prstClr val="black">
                    <a:tint val="75000"/>
                  </a:prstClr>
                </a:solidFill>
              </a:rPr>
              <a:pPr/>
              <a:t>2024/5/6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FDC294-D409-42D3-B6E8-774A87E6E798}" type="slidenum">
              <a:rPr lang="zh-CN" altLang="en-US" smtClean="0">
                <a:solidFill>
                  <a:prstClr val="black">
                    <a:tint val="75000"/>
                  </a:prstClr>
                </a:solidFill>
              </a:rPr>
              <a:pPr/>
              <a:t>‹N°›</a:t>
            </a:fld>
            <a:endParaRPr lang="zh-CN" altLang="en-US">
              <a:solidFill>
                <a:prstClr val="black">
                  <a:tint val="75000"/>
                </a:prstClr>
              </a:solidFill>
            </a:endParaRPr>
          </a:p>
        </p:txBody>
      </p:sp>
    </p:spTree>
    <p:extLst>
      <p:ext uri="{BB962C8B-B14F-4D97-AF65-F5344CB8AC3E}">
        <p14:creationId xmlns:p14="http://schemas.microsoft.com/office/powerpoint/2010/main" val="14931929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1"/>
          <p:cNvSpPr/>
          <p:nvPr/>
        </p:nvSpPr>
        <p:spPr>
          <a:xfrm>
            <a:off x="93519" y="1735281"/>
            <a:ext cx="2712026" cy="397298"/>
          </a:xfrm>
          <a:prstGeom prst="roundRect">
            <a:avLst>
              <a:gd name="adj" fmla="val 42270"/>
            </a:avLst>
          </a:prstGeom>
          <a:solidFill>
            <a:schemeClr val="accent6">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1" dirty="0">
              <a:solidFill>
                <a:srgbClr val="FFC000"/>
              </a:solidFill>
              <a:latin typeface="造字工房悦黑体验版细体" pitchFamily="50" charset="-122"/>
              <a:ea typeface="造字工房悦黑体验版细体" pitchFamily="50" charset="-122"/>
            </a:endParaRPr>
          </a:p>
        </p:txBody>
      </p:sp>
      <p:sp>
        <p:nvSpPr>
          <p:cNvPr id="61" name="Flowchart: Decision 78"/>
          <p:cNvSpPr/>
          <p:nvPr/>
        </p:nvSpPr>
        <p:spPr>
          <a:xfrm>
            <a:off x="2859870" y="1935774"/>
            <a:ext cx="945365" cy="921041"/>
          </a:xfrm>
          <a:prstGeom prst="flowChartDecision">
            <a:avLst/>
          </a:prstGeom>
          <a:solidFill>
            <a:srgbClr val="01ACBE"/>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Decision 79"/>
          <p:cNvSpPr/>
          <p:nvPr/>
        </p:nvSpPr>
        <p:spPr>
          <a:xfrm>
            <a:off x="2859870" y="2146054"/>
            <a:ext cx="945365" cy="921041"/>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lowchart: Decision 78"/>
          <p:cNvSpPr/>
          <p:nvPr/>
        </p:nvSpPr>
        <p:spPr>
          <a:xfrm>
            <a:off x="3805235" y="1935774"/>
            <a:ext cx="945365" cy="921041"/>
          </a:xfrm>
          <a:prstGeom prst="flowChartDecision">
            <a:avLst/>
          </a:prstGeom>
          <a:solidFill>
            <a:srgbClr val="E8707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lowchart: Decision 79"/>
          <p:cNvSpPr/>
          <p:nvPr/>
        </p:nvSpPr>
        <p:spPr>
          <a:xfrm>
            <a:off x="3805235" y="2146054"/>
            <a:ext cx="945365" cy="921041"/>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lowchart: Decision 78"/>
          <p:cNvSpPr/>
          <p:nvPr/>
        </p:nvSpPr>
        <p:spPr>
          <a:xfrm>
            <a:off x="4750600" y="1935774"/>
            <a:ext cx="945365" cy="921041"/>
          </a:xfrm>
          <a:prstGeom prst="flowChartDecision">
            <a:avLst/>
          </a:prstGeom>
          <a:solidFill>
            <a:srgbClr val="663A77"/>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lowchart: Decision 79"/>
          <p:cNvSpPr/>
          <p:nvPr/>
        </p:nvSpPr>
        <p:spPr>
          <a:xfrm>
            <a:off x="4750600" y="2146054"/>
            <a:ext cx="945365" cy="921041"/>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lowchart: Decision 78"/>
          <p:cNvSpPr/>
          <p:nvPr/>
        </p:nvSpPr>
        <p:spPr>
          <a:xfrm>
            <a:off x="5695965" y="1935774"/>
            <a:ext cx="945365" cy="921041"/>
          </a:xfrm>
          <a:prstGeom prst="flowChartDecision">
            <a:avLst/>
          </a:prstGeom>
          <a:solidFill>
            <a:srgbClr val="FFB85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lowchart: Decision 79"/>
          <p:cNvSpPr/>
          <p:nvPr/>
        </p:nvSpPr>
        <p:spPr>
          <a:xfrm>
            <a:off x="5695965" y="2146054"/>
            <a:ext cx="945365" cy="921041"/>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圆角矩形 24"/>
          <p:cNvSpPr/>
          <p:nvPr/>
        </p:nvSpPr>
        <p:spPr>
          <a:xfrm>
            <a:off x="2268265" y="3293286"/>
            <a:ext cx="4872888" cy="748778"/>
          </a:xfrm>
          <a:prstGeom prst="roundRect">
            <a:avLst>
              <a:gd name="adj" fmla="val 42270"/>
            </a:avLst>
          </a:prstGeom>
          <a:solidFill>
            <a:schemeClr val="bg1">
              <a:lumMod val="85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2661091" y="3223653"/>
            <a:ext cx="4092999" cy="861774"/>
          </a:xfrm>
          <a:prstGeom prst="rect">
            <a:avLst/>
          </a:prstGeom>
          <a:noFill/>
        </p:spPr>
        <p:txBody>
          <a:bodyPr wrap="square" rtlCol="0">
            <a:spAutoFit/>
          </a:bodyPr>
          <a:lstStyle/>
          <a:p>
            <a:pPr algn="ctr" rtl="1"/>
            <a:r>
              <a:rPr lang="ar-DZ" altLang="zh-CN" sz="3600" b="1" dirty="0" smtClean="0">
                <a:solidFill>
                  <a:srgbClr val="FF0000"/>
                </a:solidFill>
                <a:latin typeface="微软雅黑" pitchFamily="34" charset="-122"/>
                <a:ea typeface="微软雅黑" pitchFamily="34" charset="-122"/>
                <a:cs typeface="DTP Naskh S En" pitchFamily="2" charset="-78"/>
              </a:rPr>
              <a:t>التسويق الاستراتيجي</a:t>
            </a:r>
          </a:p>
          <a:p>
            <a:pPr algn="ctr" rtl="1"/>
            <a:r>
              <a:rPr lang="en-US" altLang="zh-CN" sz="1400" dirty="0">
                <a:solidFill>
                  <a:schemeClr val="accent6">
                    <a:lumMod val="50000"/>
                  </a:schemeClr>
                </a:solidFill>
                <a:latin typeface="Andalus" pitchFamily="18" charset="-78"/>
                <a:ea typeface="微软雅黑" pitchFamily="34" charset="-122"/>
                <a:cs typeface="Andalus" pitchFamily="18" charset="-78"/>
              </a:rPr>
              <a:t>Strategic marketing</a:t>
            </a:r>
            <a:endParaRPr lang="zh-CN" altLang="en-US" sz="1400" dirty="0">
              <a:solidFill>
                <a:schemeClr val="accent6">
                  <a:lumMod val="50000"/>
                </a:schemeClr>
              </a:solidFill>
              <a:latin typeface="Andalus" pitchFamily="18" charset="-78"/>
              <a:ea typeface="微软雅黑" pitchFamily="34" charset="-122"/>
              <a:cs typeface="Andalus" pitchFamily="18" charset="-78"/>
            </a:endParaRPr>
          </a:p>
        </p:txBody>
      </p:sp>
      <p:sp>
        <p:nvSpPr>
          <p:cNvPr id="30" name="Rectangle 29">
            <a:extLst>
              <a:ext uri="{FF2B5EF4-FFF2-40B4-BE49-F238E27FC236}">
                <a16:creationId xmlns:a16="http://schemas.microsoft.com/office/drawing/2014/main" xmlns="" id="{62B74C5D-B2E2-4A56-A9A8-5351A9B802E1}"/>
              </a:ext>
            </a:extLst>
          </p:cNvPr>
          <p:cNvSpPr/>
          <p:nvPr/>
        </p:nvSpPr>
        <p:spPr>
          <a:xfrm>
            <a:off x="1954119" y="498764"/>
            <a:ext cx="5229318" cy="830997"/>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rPr>
              <a:t>وزارة </a:t>
            </a:r>
            <a:r>
              <a:rPr kumimoji="0" lang="ar-DZ" sz="1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rPr>
              <a:t>التـــعـــلـــــيم العـــــالـــــي والبــحـــث العــــلــمـــي</a:t>
            </a:r>
            <a:endParaRPr kumimoji="0" lang="ar-DZ"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rPr>
              <a:t>المركز الجامعي عبد الحفيظ </a:t>
            </a:r>
            <a:r>
              <a:rPr kumimoji="0" lang="ar-DZ" sz="16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rPr>
              <a:t>بوالصوف</a:t>
            </a:r>
            <a:r>
              <a:rPr kumimoji="0" lang="ar-DZ" sz="1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rPr>
              <a:t> </a:t>
            </a:r>
            <a:r>
              <a:rPr kumimoji="0" lang="ar-DZ" sz="16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rPr>
              <a:t>بميلة</a:t>
            </a:r>
            <a:endParaRPr kumimoji="0" lang="ar-DZ"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endParaRPr>
          </a:p>
          <a:p>
            <a:pPr lvl="0" algn="ctr" defTabSz="914400" rtl="1">
              <a:defRPr/>
            </a:pPr>
            <a:r>
              <a:rPr lang="ar-DZ" sz="1600" b="1" dirty="0" smtClean="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تخصص التسويق</a:t>
            </a:r>
            <a:endParaRPr kumimoji="0" lang="ar-DZ" sz="1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raditional Arabic" panose="02020603050405020304" pitchFamily="18" charset="-78"/>
              <a:ea typeface="+mn-ea"/>
              <a:cs typeface="Traditional Arabic" panose="02020603050405020304" pitchFamily="18" charset="-78"/>
            </a:endParaRPr>
          </a:p>
        </p:txBody>
      </p:sp>
      <p:sp>
        <p:nvSpPr>
          <p:cNvPr id="17" name="矩形 97"/>
          <p:cNvSpPr/>
          <p:nvPr/>
        </p:nvSpPr>
        <p:spPr>
          <a:xfrm>
            <a:off x="4998028" y="1434917"/>
            <a:ext cx="3835237" cy="338554"/>
          </a:xfrm>
          <a:prstGeom prst="rect">
            <a:avLst/>
          </a:prstGeom>
        </p:spPr>
        <p:txBody>
          <a:bodyPr wrap="square">
            <a:spAutoFit/>
          </a:bodyPr>
          <a:lstStyle/>
          <a:p>
            <a:pPr algn="r" rtl="1"/>
            <a:r>
              <a:rPr lang="ar-DZ" altLang="zh-CN" sz="1600" b="1" dirty="0" smtClean="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محاضرة يوم </a:t>
            </a:r>
            <a:r>
              <a:rPr lang="ar-DZ" sz="1600" b="1" dirty="0" smtClean="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27</a:t>
            </a:r>
            <a:r>
              <a:rPr lang="ar-DZ" altLang="zh-CN" sz="1600" b="1" dirty="0" smtClean="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02/ 2024 بعنوان </a:t>
            </a:r>
            <a:r>
              <a:rPr lang="fr-FR" altLang="zh-CN" sz="1600" b="1" dirty="0" smtClean="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endParaRPr lang="zh-CN" altLang="en-US" sz="1600" b="1" dirty="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8" name="矩形 97"/>
          <p:cNvSpPr/>
          <p:nvPr/>
        </p:nvSpPr>
        <p:spPr>
          <a:xfrm>
            <a:off x="124692" y="1753572"/>
            <a:ext cx="2670464" cy="369332"/>
          </a:xfrm>
          <a:prstGeom prst="rect">
            <a:avLst/>
          </a:prstGeom>
        </p:spPr>
        <p:txBody>
          <a:bodyPr wrap="square">
            <a:spAutoFit/>
          </a:bodyPr>
          <a:lstStyle/>
          <a:p>
            <a:pPr algn="ctr" rtl="1"/>
            <a:r>
              <a:rPr lang="ar-DZ" altLang="zh-CN" sz="1800" b="1" dirty="0" smtClean="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من تقديم الدكتور </a:t>
            </a:r>
            <a:r>
              <a:rPr lang="fr-FR" altLang="zh-CN" sz="1800" b="1" dirty="0" smtClean="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a:t>
            </a:r>
            <a:r>
              <a:rPr lang="ar-DZ" altLang="zh-CN" sz="1800" b="1" dirty="0" smtClean="0">
                <a:solidFill>
                  <a:srgbClr val="00206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 معاذ ميمون </a:t>
            </a:r>
          </a:p>
        </p:txBody>
      </p:sp>
      <p:grpSp>
        <p:nvGrpSpPr>
          <p:cNvPr id="43" name="Group 1">
            <a:extLst>
              <a:ext uri="{FF2B5EF4-FFF2-40B4-BE49-F238E27FC236}">
                <a16:creationId xmlns:a16="http://schemas.microsoft.com/office/drawing/2014/main" xmlns="" id="{D74A3F6C-A2D5-414F-B98C-7F70E7E2AA77}"/>
              </a:ext>
            </a:extLst>
          </p:cNvPr>
          <p:cNvGrpSpPr/>
          <p:nvPr/>
        </p:nvGrpSpPr>
        <p:grpSpPr>
          <a:xfrm>
            <a:off x="6400800" y="3730336"/>
            <a:ext cx="2483427" cy="1278082"/>
            <a:chOff x="4115101" y="1714589"/>
            <a:chExt cx="7175500" cy="4437063"/>
          </a:xfrm>
        </p:grpSpPr>
        <p:sp>
          <p:nvSpPr>
            <p:cNvPr id="44" name="Freeform 30">
              <a:extLst>
                <a:ext uri="{FF2B5EF4-FFF2-40B4-BE49-F238E27FC236}">
                  <a16:creationId xmlns:a16="http://schemas.microsoft.com/office/drawing/2014/main" xmlns="" id="{9B3A5F4D-A685-4122-9D20-186BBB3570B3}"/>
                </a:ext>
              </a:extLst>
            </p:cNvPr>
            <p:cNvSpPr>
              <a:spLocks/>
            </p:cNvSpPr>
            <p:nvPr/>
          </p:nvSpPr>
          <p:spPr bwMode="auto">
            <a:xfrm>
              <a:off x="4115101" y="3875177"/>
              <a:ext cx="5591175" cy="2241550"/>
            </a:xfrm>
            <a:custGeom>
              <a:avLst/>
              <a:gdLst>
                <a:gd name="T0" fmla="*/ 2147483647 w 2331"/>
                <a:gd name="T1" fmla="*/ 2147483647 h 688"/>
                <a:gd name="T2" fmla="*/ 598349271 w 2331"/>
                <a:gd name="T3" fmla="*/ 1464869215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666666">
                    <a:alpha val="0"/>
                  </a:srgbClr>
                </a:gs>
                <a:gs pos="100000">
                  <a:srgbClr val="4A4A4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b="1">
                <a:solidFill>
                  <a:srgbClr val="000000"/>
                </a:solidFill>
                <a:latin typeface="Arial" charset="0"/>
                <a:ea typeface="微软雅黑" pitchFamily="34" charset="-122"/>
              </a:endParaRPr>
            </a:p>
          </p:txBody>
        </p:sp>
        <p:sp>
          <p:nvSpPr>
            <p:cNvPr id="45" name="Freeform 35">
              <a:extLst>
                <a:ext uri="{FF2B5EF4-FFF2-40B4-BE49-F238E27FC236}">
                  <a16:creationId xmlns:a16="http://schemas.microsoft.com/office/drawing/2014/main" xmlns="" id="{EE3C68F4-28E0-4539-8528-219C80E832CE}"/>
                </a:ext>
              </a:extLst>
            </p:cNvPr>
            <p:cNvSpPr>
              <a:spLocks/>
            </p:cNvSpPr>
            <p:nvPr/>
          </p:nvSpPr>
          <p:spPr bwMode="auto">
            <a:xfrm>
              <a:off x="9655476" y="4235539"/>
              <a:ext cx="1635125" cy="1916113"/>
            </a:xfrm>
            <a:custGeom>
              <a:avLst/>
              <a:gdLst>
                <a:gd name="T0" fmla="*/ 1111178745 w 1873"/>
                <a:gd name="T1" fmla="*/ 0 h 2171"/>
                <a:gd name="T2" fmla="*/ 0 w 1873"/>
                <a:gd name="T3" fmla="*/ 892703013 h 2171"/>
                <a:gd name="T4" fmla="*/ 84596112 w 1873"/>
                <a:gd name="T5" fmla="*/ 1691151096 h 2171"/>
                <a:gd name="T6" fmla="*/ 1427460633 w 1873"/>
                <a:gd name="T7" fmla="*/ 522691090 h 2171"/>
                <a:gd name="T8" fmla="*/ 1111178745 w 1873"/>
                <a:gd name="T9" fmla="*/ 0 h 2171"/>
                <a:gd name="T10" fmla="*/ 0 60000 65536"/>
                <a:gd name="T11" fmla="*/ 0 60000 65536"/>
                <a:gd name="T12" fmla="*/ 0 60000 65536"/>
                <a:gd name="T13" fmla="*/ 0 60000 65536"/>
                <a:gd name="T14" fmla="*/ 0 60000 65536"/>
                <a:gd name="T15" fmla="*/ 0 w 1873"/>
                <a:gd name="T16" fmla="*/ 0 h 2171"/>
                <a:gd name="T17" fmla="*/ 1873 w 1873"/>
                <a:gd name="T18" fmla="*/ 2171 h 2171"/>
              </a:gdLst>
              <a:ahLst/>
              <a:cxnLst>
                <a:cxn ang="T10">
                  <a:pos x="T0" y="T1"/>
                </a:cxn>
                <a:cxn ang="T11">
                  <a:pos x="T2" y="T3"/>
                </a:cxn>
                <a:cxn ang="T12">
                  <a:pos x="T4" y="T5"/>
                </a:cxn>
                <a:cxn ang="T13">
                  <a:pos x="T6" y="T7"/>
                </a:cxn>
                <a:cxn ang="T14">
                  <a:pos x="T8" y="T9"/>
                </a:cxn>
              </a:cxnLst>
              <a:rect l="T15" t="T16" r="T17" b="T18"/>
              <a:pathLst>
                <a:path w="1873" h="2171">
                  <a:moveTo>
                    <a:pt x="1458" y="0"/>
                  </a:moveTo>
                  <a:lnTo>
                    <a:pt x="0" y="1146"/>
                  </a:lnTo>
                  <a:lnTo>
                    <a:pt x="111" y="2171"/>
                  </a:lnTo>
                  <a:lnTo>
                    <a:pt x="1873" y="671"/>
                  </a:lnTo>
                  <a:lnTo>
                    <a:pt x="1458" y="0"/>
                  </a:lnTo>
                  <a:close/>
                </a:path>
              </a:pathLst>
            </a:custGeom>
            <a:gradFill rotWithShape="1">
              <a:gsLst>
                <a:gs pos="0">
                  <a:schemeClr val="bg2"/>
                </a:gs>
                <a:gs pos="100000">
                  <a:schemeClr val="bg2">
                    <a:lumMod val="60000"/>
                    <a:lumOff val="40000"/>
                  </a:schemeClr>
                </a:gs>
              </a:gsLst>
              <a:lin ang="18900000" scaled="1"/>
            </a:gradFill>
            <a:ln>
              <a:noFill/>
            </a:ln>
            <a:effectLst/>
            <a:extLst/>
          </p:spPr>
          <p:txBody>
            <a:bodyPr/>
            <a:lstStyle/>
            <a:p>
              <a:endParaRPr lang="zh-CN" altLang="en-US" b="1">
                <a:solidFill>
                  <a:srgbClr val="000000"/>
                </a:solidFill>
                <a:latin typeface="Arial" charset="0"/>
                <a:ea typeface="微软雅黑" pitchFamily="34" charset="-122"/>
              </a:endParaRPr>
            </a:p>
          </p:txBody>
        </p:sp>
        <p:sp>
          <p:nvSpPr>
            <p:cNvPr id="46" name="Freeform 44">
              <a:extLst>
                <a:ext uri="{FF2B5EF4-FFF2-40B4-BE49-F238E27FC236}">
                  <a16:creationId xmlns:a16="http://schemas.microsoft.com/office/drawing/2014/main" xmlns="" id="{363280B8-3ADE-4E52-B5FB-7D12B9891A98}"/>
                </a:ext>
              </a:extLst>
            </p:cNvPr>
            <p:cNvSpPr>
              <a:spLocks/>
            </p:cNvSpPr>
            <p:nvPr/>
          </p:nvSpPr>
          <p:spPr bwMode="auto">
            <a:xfrm>
              <a:off x="7277401" y="4329202"/>
              <a:ext cx="2495550" cy="1822450"/>
            </a:xfrm>
            <a:custGeom>
              <a:avLst/>
              <a:gdLst>
                <a:gd name="T0" fmla="*/ 292016024 w 2858"/>
                <a:gd name="T1" fmla="*/ 0 h 2069"/>
                <a:gd name="T2" fmla="*/ 0 w 2858"/>
                <a:gd name="T3" fmla="*/ 474834107 h 2069"/>
                <a:gd name="T4" fmla="*/ 2147483647 w 2858"/>
                <a:gd name="T5" fmla="*/ 1605279847 h 2069"/>
                <a:gd name="T6" fmla="*/ 2091384413 w 2858"/>
                <a:gd name="T7" fmla="*/ 806131558 h 2069"/>
                <a:gd name="T8" fmla="*/ 292016024 w 2858"/>
                <a:gd name="T9" fmla="*/ 0 h 2069"/>
                <a:gd name="T10" fmla="*/ 0 60000 65536"/>
                <a:gd name="T11" fmla="*/ 0 60000 65536"/>
                <a:gd name="T12" fmla="*/ 0 60000 65536"/>
                <a:gd name="T13" fmla="*/ 0 60000 65536"/>
                <a:gd name="T14" fmla="*/ 0 60000 65536"/>
                <a:gd name="T15" fmla="*/ 0 w 2858"/>
                <a:gd name="T16" fmla="*/ 0 h 2069"/>
                <a:gd name="T17" fmla="*/ 2858 w 2858"/>
                <a:gd name="T18" fmla="*/ 2069 h 2069"/>
              </a:gdLst>
              <a:ahLst/>
              <a:cxnLst>
                <a:cxn ang="T10">
                  <a:pos x="T0" y="T1"/>
                </a:cxn>
                <a:cxn ang="T11">
                  <a:pos x="T2" y="T3"/>
                </a:cxn>
                <a:cxn ang="T12">
                  <a:pos x="T4" y="T5"/>
                </a:cxn>
                <a:cxn ang="T13">
                  <a:pos x="T6" y="T7"/>
                </a:cxn>
                <a:cxn ang="T14">
                  <a:pos x="T8" y="T9"/>
                </a:cxn>
              </a:cxnLst>
              <a:rect l="T15" t="T16" r="T17" b="T18"/>
              <a:pathLst>
                <a:path w="2858" h="2069">
                  <a:moveTo>
                    <a:pt x="383" y="0"/>
                  </a:moveTo>
                  <a:lnTo>
                    <a:pt x="0" y="612"/>
                  </a:lnTo>
                  <a:lnTo>
                    <a:pt x="2858" y="2069"/>
                  </a:lnTo>
                  <a:lnTo>
                    <a:pt x="2743" y="1039"/>
                  </a:lnTo>
                  <a:lnTo>
                    <a:pt x="383" y="0"/>
                  </a:lnTo>
                  <a:close/>
                </a:path>
              </a:pathLst>
            </a:custGeom>
            <a:gradFill rotWithShape="1">
              <a:gsLst>
                <a:gs pos="0">
                  <a:schemeClr val="bg1">
                    <a:lumMod val="95000"/>
                  </a:schemeClr>
                </a:gs>
                <a:gs pos="100000">
                  <a:schemeClr val="bg1">
                    <a:lumMod val="75000"/>
                  </a:schemeClr>
                </a:gs>
              </a:gsLst>
              <a:lin ang="0" scaled="1"/>
            </a:gradFill>
            <a:ln>
              <a:noFill/>
            </a:ln>
            <a:effectLst/>
            <a:extLst/>
          </p:spPr>
          <p:txBody>
            <a:bodyPr/>
            <a:lstStyle/>
            <a:p>
              <a:endParaRPr lang="zh-CN" altLang="en-US" b="1">
                <a:solidFill>
                  <a:srgbClr val="000000"/>
                </a:solidFill>
                <a:latin typeface="Arial" charset="0"/>
                <a:ea typeface="微软雅黑" pitchFamily="34" charset="-122"/>
              </a:endParaRPr>
            </a:p>
          </p:txBody>
        </p:sp>
        <p:sp>
          <p:nvSpPr>
            <p:cNvPr id="47" name="Freeform 34">
              <a:extLst>
                <a:ext uri="{FF2B5EF4-FFF2-40B4-BE49-F238E27FC236}">
                  <a16:creationId xmlns:a16="http://schemas.microsoft.com/office/drawing/2014/main" xmlns="" id="{4DC98B09-4271-4E1B-AC75-B86764668EDD}"/>
                </a:ext>
              </a:extLst>
            </p:cNvPr>
            <p:cNvSpPr>
              <a:spLocks/>
            </p:cNvSpPr>
            <p:nvPr/>
          </p:nvSpPr>
          <p:spPr bwMode="auto">
            <a:xfrm>
              <a:off x="7594901" y="3791039"/>
              <a:ext cx="3341688" cy="1449388"/>
            </a:xfrm>
            <a:custGeom>
              <a:avLst/>
              <a:gdLst>
                <a:gd name="T0" fmla="*/ 0 w 3825"/>
                <a:gd name="T1" fmla="*/ 474942619 h 1660"/>
                <a:gd name="T2" fmla="*/ 1801279037 w 3825"/>
                <a:gd name="T3" fmla="*/ 1265497334 h 1660"/>
                <a:gd name="T4" fmla="*/ 2147483647 w 3825"/>
                <a:gd name="T5" fmla="*/ 397945192 h 1660"/>
                <a:gd name="T6" fmla="*/ 1408203049 w 3825"/>
                <a:gd name="T7" fmla="*/ 0 h 1660"/>
                <a:gd name="T8" fmla="*/ 0 w 3825"/>
                <a:gd name="T9" fmla="*/ 474942619 h 1660"/>
                <a:gd name="T10" fmla="*/ 0 60000 65536"/>
                <a:gd name="T11" fmla="*/ 0 60000 65536"/>
                <a:gd name="T12" fmla="*/ 0 60000 65536"/>
                <a:gd name="T13" fmla="*/ 0 60000 65536"/>
                <a:gd name="T14" fmla="*/ 0 60000 65536"/>
                <a:gd name="T15" fmla="*/ 0 w 3825"/>
                <a:gd name="T16" fmla="*/ 0 h 1660"/>
                <a:gd name="T17" fmla="*/ 3825 w 3825"/>
                <a:gd name="T18" fmla="*/ 1660 h 1660"/>
              </a:gdLst>
              <a:ahLst/>
              <a:cxnLst>
                <a:cxn ang="T10">
                  <a:pos x="T0" y="T1"/>
                </a:cxn>
                <a:cxn ang="T11">
                  <a:pos x="T2" y="T3"/>
                </a:cxn>
                <a:cxn ang="T12">
                  <a:pos x="T4" y="T5"/>
                </a:cxn>
                <a:cxn ang="T13">
                  <a:pos x="T6" y="T7"/>
                </a:cxn>
                <a:cxn ang="T14">
                  <a:pos x="T8" y="T9"/>
                </a:cxn>
              </a:cxnLst>
              <a:rect l="T15" t="T16" r="T17" b="T18"/>
              <a:pathLst>
                <a:path w="3825" h="1660">
                  <a:moveTo>
                    <a:pt x="0" y="623"/>
                  </a:moveTo>
                  <a:lnTo>
                    <a:pt x="2360" y="1660"/>
                  </a:lnTo>
                  <a:lnTo>
                    <a:pt x="3825" y="522"/>
                  </a:lnTo>
                  <a:lnTo>
                    <a:pt x="1845" y="0"/>
                  </a:lnTo>
                  <a:lnTo>
                    <a:pt x="0" y="623"/>
                  </a:lnTo>
                  <a:close/>
                </a:path>
              </a:pathLst>
            </a:custGeom>
            <a:solidFill>
              <a:schemeClr val="bg1">
                <a:lumMod val="50000"/>
              </a:schemeClr>
            </a:solidFill>
            <a:ln>
              <a:noFill/>
            </a:ln>
            <a:effectLst/>
            <a:extLst/>
          </p:spPr>
          <p:txBody>
            <a:bodyPr/>
            <a:lstStyle/>
            <a:p>
              <a:endParaRPr lang="zh-CN" altLang="en-US" b="1">
                <a:solidFill>
                  <a:srgbClr val="000000"/>
                </a:solidFill>
                <a:latin typeface="Arial" charset="0"/>
                <a:ea typeface="微软雅黑" pitchFamily="34" charset="-122"/>
              </a:endParaRPr>
            </a:p>
          </p:txBody>
        </p:sp>
        <p:sp>
          <p:nvSpPr>
            <p:cNvPr id="48" name="Freeform 31">
              <a:extLst>
                <a:ext uri="{FF2B5EF4-FFF2-40B4-BE49-F238E27FC236}">
                  <a16:creationId xmlns:a16="http://schemas.microsoft.com/office/drawing/2014/main" xmlns="" id="{A6364B68-B510-47A8-A85D-0FA1B0512957}"/>
                </a:ext>
              </a:extLst>
            </p:cNvPr>
            <p:cNvSpPr>
              <a:spLocks/>
            </p:cNvSpPr>
            <p:nvPr/>
          </p:nvSpPr>
          <p:spPr bwMode="auto">
            <a:xfrm>
              <a:off x="8823626" y="2230527"/>
              <a:ext cx="820738" cy="236537"/>
            </a:xfrm>
            <a:custGeom>
              <a:avLst/>
              <a:gdLst>
                <a:gd name="T0" fmla="*/ 0 w 517"/>
                <a:gd name="T1" fmla="*/ 178929922 h 149"/>
                <a:gd name="T2" fmla="*/ 798890812 w 517"/>
                <a:gd name="T3" fmla="*/ 375501694 h 149"/>
                <a:gd name="T4" fmla="*/ 1302922369 w 517"/>
                <a:gd name="T5" fmla="*/ 115926942 h 149"/>
                <a:gd name="T6" fmla="*/ 602318504 w 517"/>
                <a:gd name="T7" fmla="*/ 0 h 149"/>
                <a:gd name="T8" fmla="*/ 0 w 517"/>
                <a:gd name="T9" fmla="*/ 178929922 h 149"/>
                <a:gd name="T10" fmla="*/ 0 60000 65536"/>
                <a:gd name="T11" fmla="*/ 0 60000 65536"/>
                <a:gd name="T12" fmla="*/ 0 60000 65536"/>
                <a:gd name="T13" fmla="*/ 0 60000 65536"/>
                <a:gd name="T14" fmla="*/ 0 60000 65536"/>
                <a:gd name="T15" fmla="*/ 0 w 517"/>
                <a:gd name="T16" fmla="*/ 0 h 149"/>
                <a:gd name="T17" fmla="*/ 517 w 517"/>
                <a:gd name="T18" fmla="*/ 149 h 149"/>
              </a:gdLst>
              <a:ahLst/>
              <a:cxnLst>
                <a:cxn ang="T10">
                  <a:pos x="T0" y="T1"/>
                </a:cxn>
                <a:cxn ang="T11">
                  <a:pos x="T2" y="T3"/>
                </a:cxn>
                <a:cxn ang="T12">
                  <a:pos x="T4" y="T5"/>
                </a:cxn>
                <a:cxn ang="T13">
                  <a:pos x="T6" y="T7"/>
                </a:cxn>
                <a:cxn ang="T14">
                  <a:pos x="T8" y="T9"/>
                </a:cxn>
              </a:cxnLst>
              <a:rect l="T15" t="T16" r="T17" b="T18"/>
              <a:pathLst>
                <a:path w="517" h="149">
                  <a:moveTo>
                    <a:pt x="0" y="71"/>
                  </a:moveTo>
                  <a:lnTo>
                    <a:pt x="317" y="149"/>
                  </a:lnTo>
                  <a:lnTo>
                    <a:pt x="517" y="46"/>
                  </a:lnTo>
                  <a:lnTo>
                    <a:pt x="239" y="0"/>
                  </a:lnTo>
                  <a:lnTo>
                    <a:pt x="0" y="71"/>
                  </a:lnTo>
                  <a:close/>
                </a:path>
              </a:pathLst>
            </a:custGeom>
            <a:solidFill>
              <a:schemeClr val="bg1">
                <a:lumMod val="50000"/>
              </a:schemeClr>
            </a:solidFill>
            <a:ln>
              <a:noFill/>
            </a:ln>
            <a:extLst/>
          </p:spPr>
          <p:txBody>
            <a:bodyPr/>
            <a:lstStyle/>
            <a:p>
              <a:endParaRPr lang="zh-CN" altLang="en-US" b="1">
                <a:solidFill>
                  <a:srgbClr val="000000"/>
                </a:solidFill>
                <a:latin typeface="Arial" charset="0"/>
                <a:ea typeface="微软雅黑" pitchFamily="34" charset="-122"/>
              </a:endParaRPr>
            </a:p>
          </p:txBody>
        </p:sp>
        <p:sp>
          <p:nvSpPr>
            <p:cNvPr id="49" name="Freeform 32">
              <a:extLst>
                <a:ext uri="{FF2B5EF4-FFF2-40B4-BE49-F238E27FC236}">
                  <a16:creationId xmlns:a16="http://schemas.microsoft.com/office/drawing/2014/main" xmlns="" id="{A955B3EC-30DE-48AC-95E7-8DC0A206D996}"/>
                </a:ext>
              </a:extLst>
            </p:cNvPr>
            <p:cNvSpPr>
              <a:spLocks/>
            </p:cNvSpPr>
            <p:nvPr/>
          </p:nvSpPr>
          <p:spPr bwMode="auto">
            <a:xfrm>
              <a:off x="8426751" y="2892514"/>
              <a:ext cx="1635125" cy="406400"/>
            </a:xfrm>
            <a:custGeom>
              <a:avLst/>
              <a:gdLst>
                <a:gd name="T0" fmla="*/ 3048509 w 1873"/>
                <a:gd name="T1" fmla="*/ 104197123 h 466"/>
                <a:gd name="T2" fmla="*/ 929030359 w 1873"/>
                <a:gd name="T3" fmla="*/ 354422661 h 466"/>
                <a:gd name="T4" fmla="*/ 1427460633 w 1873"/>
                <a:gd name="T5" fmla="*/ 86704481 h 466"/>
                <a:gd name="T6" fmla="*/ 762887517 w 1873"/>
                <a:gd name="T7" fmla="*/ 0 h 466"/>
                <a:gd name="T8" fmla="*/ 0 w 1873"/>
                <a:gd name="T9" fmla="*/ 81380292 h 466"/>
                <a:gd name="T10" fmla="*/ 3048509 w 1873"/>
                <a:gd name="T11" fmla="*/ 104197123 h 466"/>
                <a:gd name="T12" fmla="*/ 0 60000 65536"/>
                <a:gd name="T13" fmla="*/ 0 60000 65536"/>
                <a:gd name="T14" fmla="*/ 0 60000 65536"/>
                <a:gd name="T15" fmla="*/ 0 60000 65536"/>
                <a:gd name="T16" fmla="*/ 0 60000 65536"/>
                <a:gd name="T17" fmla="*/ 0 60000 65536"/>
                <a:gd name="T18" fmla="*/ 0 w 1873"/>
                <a:gd name="T19" fmla="*/ 0 h 466"/>
                <a:gd name="T20" fmla="*/ 1873 w 1873"/>
                <a:gd name="T21" fmla="*/ 466 h 466"/>
              </a:gdLst>
              <a:ahLst/>
              <a:cxnLst>
                <a:cxn ang="T12">
                  <a:pos x="T0" y="T1"/>
                </a:cxn>
                <a:cxn ang="T13">
                  <a:pos x="T2" y="T3"/>
                </a:cxn>
                <a:cxn ang="T14">
                  <a:pos x="T4" y="T5"/>
                </a:cxn>
                <a:cxn ang="T15">
                  <a:pos x="T6" y="T7"/>
                </a:cxn>
                <a:cxn ang="T16">
                  <a:pos x="T8" y="T9"/>
                </a:cxn>
                <a:cxn ang="T17">
                  <a:pos x="T10" y="T11"/>
                </a:cxn>
              </a:cxnLst>
              <a:rect l="T18" t="T19" r="T20" b="T21"/>
              <a:pathLst>
                <a:path w="1873" h="466">
                  <a:moveTo>
                    <a:pt x="4" y="137"/>
                  </a:moveTo>
                  <a:lnTo>
                    <a:pt x="1219" y="466"/>
                  </a:lnTo>
                  <a:lnTo>
                    <a:pt x="1873" y="114"/>
                  </a:lnTo>
                  <a:lnTo>
                    <a:pt x="1001" y="0"/>
                  </a:lnTo>
                  <a:lnTo>
                    <a:pt x="0" y="107"/>
                  </a:lnTo>
                  <a:lnTo>
                    <a:pt x="4" y="137"/>
                  </a:lnTo>
                  <a:close/>
                </a:path>
              </a:pathLst>
            </a:custGeom>
            <a:solidFill>
              <a:schemeClr val="bg1">
                <a:lumMod val="50000"/>
              </a:schemeClr>
            </a:solidFill>
            <a:ln>
              <a:noFill/>
            </a:ln>
            <a:extLst/>
          </p:spPr>
          <p:txBody>
            <a:bodyPr/>
            <a:lstStyle/>
            <a:p>
              <a:endParaRPr lang="zh-CN" altLang="en-US" b="1">
                <a:solidFill>
                  <a:srgbClr val="000000"/>
                </a:solidFill>
                <a:latin typeface="Arial" charset="0"/>
                <a:ea typeface="微软雅黑" pitchFamily="34" charset="-122"/>
              </a:endParaRPr>
            </a:p>
          </p:txBody>
        </p:sp>
        <p:sp>
          <p:nvSpPr>
            <p:cNvPr id="50" name="Freeform 33">
              <a:extLst>
                <a:ext uri="{FF2B5EF4-FFF2-40B4-BE49-F238E27FC236}">
                  <a16:creationId xmlns:a16="http://schemas.microsoft.com/office/drawing/2014/main" xmlns="" id="{583E6B04-9702-4C43-838F-54FBCC1B9505}"/>
                </a:ext>
              </a:extLst>
            </p:cNvPr>
            <p:cNvSpPr>
              <a:spLocks/>
            </p:cNvSpPr>
            <p:nvPr/>
          </p:nvSpPr>
          <p:spPr bwMode="auto">
            <a:xfrm>
              <a:off x="8029876" y="3298914"/>
              <a:ext cx="2487613" cy="936625"/>
            </a:xfrm>
            <a:custGeom>
              <a:avLst/>
              <a:gdLst>
                <a:gd name="T0" fmla="*/ 0 w 1567"/>
                <a:gd name="T1" fmla="*/ 572076263 h 590"/>
                <a:gd name="T2" fmla="*/ 2147483647 w 1567"/>
                <a:gd name="T3" fmla="*/ 1486892188 h 590"/>
                <a:gd name="T4" fmla="*/ 2147483647 w 1567"/>
                <a:gd name="T5" fmla="*/ 584676250 h 590"/>
                <a:gd name="T6" fmla="*/ 1817033815 w 1567"/>
                <a:gd name="T7" fmla="*/ 0 h 590"/>
                <a:gd name="T8" fmla="*/ 0 w 1567"/>
                <a:gd name="T9" fmla="*/ 572076263 h 590"/>
                <a:gd name="T10" fmla="*/ 0 60000 65536"/>
                <a:gd name="T11" fmla="*/ 0 60000 65536"/>
                <a:gd name="T12" fmla="*/ 0 60000 65536"/>
                <a:gd name="T13" fmla="*/ 0 60000 65536"/>
                <a:gd name="T14" fmla="*/ 0 60000 65536"/>
                <a:gd name="T15" fmla="*/ 0 w 1567"/>
                <a:gd name="T16" fmla="*/ 0 h 590"/>
                <a:gd name="T17" fmla="*/ 1567 w 1567"/>
                <a:gd name="T18" fmla="*/ 590 h 590"/>
              </a:gdLst>
              <a:ahLst/>
              <a:cxnLst>
                <a:cxn ang="T10">
                  <a:pos x="T0" y="T1"/>
                </a:cxn>
                <a:cxn ang="T11">
                  <a:pos x="T2" y="T3"/>
                </a:cxn>
                <a:cxn ang="T12">
                  <a:pos x="T4" y="T5"/>
                </a:cxn>
                <a:cxn ang="T13">
                  <a:pos x="T6" y="T7"/>
                </a:cxn>
                <a:cxn ang="T14">
                  <a:pos x="T8" y="T9"/>
                </a:cxn>
              </a:cxnLst>
              <a:rect l="T15" t="T16" r="T17" b="T18"/>
              <a:pathLst>
                <a:path w="1567" h="590">
                  <a:moveTo>
                    <a:pt x="0" y="227"/>
                  </a:moveTo>
                  <a:lnTo>
                    <a:pt x="957" y="590"/>
                  </a:lnTo>
                  <a:lnTo>
                    <a:pt x="1567" y="232"/>
                  </a:lnTo>
                  <a:lnTo>
                    <a:pt x="721" y="0"/>
                  </a:lnTo>
                  <a:lnTo>
                    <a:pt x="0" y="22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b="1">
                <a:solidFill>
                  <a:srgbClr val="000000"/>
                </a:solidFill>
                <a:latin typeface="Arial" charset="0"/>
                <a:ea typeface="微软雅黑" pitchFamily="34" charset="-122"/>
              </a:endParaRPr>
            </a:p>
          </p:txBody>
        </p:sp>
        <p:sp>
          <p:nvSpPr>
            <p:cNvPr id="51" name="Freeform 36">
              <a:extLst>
                <a:ext uri="{FF2B5EF4-FFF2-40B4-BE49-F238E27FC236}">
                  <a16:creationId xmlns:a16="http://schemas.microsoft.com/office/drawing/2014/main" xmlns="" id="{AD12E73E-FA99-487D-9B7D-5AEEE8BFF707}"/>
                </a:ext>
              </a:extLst>
            </p:cNvPr>
            <p:cNvSpPr>
              <a:spLocks/>
            </p:cNvSpPr>
            <p:nvPr/>
          </p:nvSpPr>
          <p:spPr bwMode="auto">
            <a:xfrm>
              <a:off x="9550701" y="3656102"/>
              <a:ext cx="1292225" cy="1392237"/>
            </a:xfrm>
            <a:custGeom>
              <a:avLst/>
              <a:gdLst>
                <a:gd name="T0" fmla="*/ 831359629 w 1481"/>
                <a:gd name="T1" fmla="*/ 0 h 1594"/>
                <a:gd name="T2" fmla="*/ 0 w 1481"/>
                <a:gd name="T3" fmla="*/ 468401282 h 1594"/>
                <a:gd name="T4" fmla="*/ 84505931 w 1481"/>
                <a:gd name="T5" fmla="*/ 1216012462 h 1594"/>
                <a:gd name="T6" fmla="*/ 1127512121 w 1481"/>
                <a:gd name="T7" fmla="*/ 460009429 h 1594"/>
                <a:gd name="T8" fmla="*/ 831359629 w 1481"/>
                <a:gd name="T9" fmla="*/ 0 h 1594"/>
                <a:gd name="T10" fmla="*/ 0 60000 65536"/>
                <a:gd name="T11" fmla="*/ 0 60000 65536"/>
                <a:gd name="T12" fmla="*/ 0 60000 65536"/>
                <a:gd name="T13" fmla="*/ 0 60000 65536"/>
                <a:gd name="T14" fmla="*/ 0 60000 65536"/>
                <a:gd name="T15" fmla="*/ 0 w 1481"/>
                <a:gd name="T16" fmla="*/ 0 h 1594"/>
                <a:gd name="T17" fmla="*/ 1481 w 1481"/>
                <a:gd name="T18" fmla="*/ 1594 h 1594"/>
              </a:gdLst>
              <a:ahLst/>
              <a:cxnLst>
                <a:cxn ang="T10">
                  <a:pos x="T0" y="T1"/>
                </a:cxn>
                <a:cxn ang="T11">
                  <a:pos x="T2" y="T3"/>
                </a:cxn>
                <a:cxn ang="T12">
                  <a:pos x="T4" y="T5"/>
                </a:cxn>
                <a:cxn ang="T13">
                  <a:pos x="T6" y="T7"/>
                </a:cxn>
                <a:cxn ang="T14">
                  <a:pos x="T8" y="T9"/>
                </a:cxn>
              </a:cxnLst>
              <a:rect l="T15" t="T16" r="T17" b="T18"/>
              <a:pathLst>
                <a:path w="1481" h="1594">
                  <a:moveTo>
                    <a:pt x="1092" y="0"/>
                  </a:moveTo>
                  <a:lnTo>
                    <a:pt x="0" y="614"/>
                  </a:lnTo>
                  <a:lnTo>
                    <a:pt x="111" y="1594"/>
                  </a:lnTo>
                  <a:lnTo>
                    <a:pt x="1481" y="603"/>
                  </a:lnTo>
                  <a:lnTo>
                    <a:pt x="1092" y="0"/>
                  </a:lnTo>
                  <a:close/>
                </a:path>
              </a:pathLst>
            </a:custGeom>
            <a:solidFill>
              <a:schemeClr val="bg1">
                <a:lumMod val="65000"/>
              </a:schemeClr>
            </a:solidFill>
            <a:ln>
              <a:noFill/>
            </a:ln>
            <a:extLst/>
          </p:spPr>
          <p:txBody>
            <a:bodyPr/>
            <a:lstStyle/>
            <a:p>
              <a:endParaRPr lang="zh-CN" altLang="en-US" b="1">
                <a:solidFill>
                  <a:srgbClr val="000000"/>
                </a:solidFill>
                <a:latin typeface="Arial" charset="0"/>
                <a:ea typeface="微软雅黑" pitchFamily="34" charset="-122"/>
              </a:endParaRPr>
            </a:p>
          </p:txBody>
        </p:sp>
        <p:sp>
          <p:nvSpPr>
            <p:cNvPr id="52" name="Freeform 37">
              <a:extLst>
                <a:ext uri="{FF2B5EF4-FFF2-40B4-BE49-F238E27FC236}">
                  <a16:creationId xmlns:a16="http://schemas.microsoft.com/office/drawing/2014/main" xmlns="" id="{7624BED5-6421-4E5A-B012-32CD46D4C120}"/>
                </a:ext>
              </a:extLst>
            </p:cNvPr>
            <p:cNvSpPr>
              <a:spLocks/>
            </p:cNvSpPr>
            <p:nvPr/>
          </p:nvSpPr>
          <p:spPr bwMode="auto">
            <a:xfrm>
              <a:off x="9417351" y="2981414"/>
              <a:ext cx="976313" cy="1027113"/>
            </a:xfrm>
            <a:custGeom>
              <a:avLst/>
              <a:gdLst>
                <a:gd name="T0" fmla="*/ 560508454 w 1118"/>
                <a:gd name="T1" fmla="*/ 0 h 1221"/>
                <a:gd name="T2" fmla="*/ 0 w 1118"/>
                <a:gd name="T3" fmla="*/ 240593439 h 1221"/>
                <a:gd name="T4" fmla="*/ 72446267 w 1118"/>
                <a:gd name="T5" fmla="*/ 864014017 h 1221"/>
                <a:gd name="T6" fmla="*/ 852582356 w 1118"/>
                <a:gd name="T7" fmla="*/ 439436964 h 1221"/>
                <a:gd name="T8" fmla="*/ 560508454 w 1118"/>
                <a:gd name="T9" fmla="*/ 0 h 1221"/>
                <a:gd name="T10" fmla="*/ 0 60000 65536"/>
                <a:gd name="T11" fmla="*/ 0 60000 65536"/>
                <a:gd name="T12" fmla="*/ 0 60000 65536"/>
                <a:gd name="T13" fmla="*/ 0 60000 65536"/>
                <a:gd name="T14" fmla="*/ 0 60000 65536"/>
                <a:gd name="T15" fmla="*/ 0 w 1118"/>
                <a:gd name="T16" fmla="*/ 0 h 1221"/>
                <a:gd name="T17" fmla="*/ 1118 w 1118"/>
                <a:gd name="T18" fmla="*/ 1221 h 1221"/>
              </a:gdLst>
              <a:ahLst/>
              <a:cxnLst>
                <a:cxn ang="T10">
                  <a:pos x="T0" y="T1"/>
                </a:cxn>
                <a:cxn ang="T11">
                  <a:pos x="T2" y="T3"/>
                </a:cxn>
                <a:cxn ang="T12">
                  <a:pos x="T4" y="T5"/>
                </a:cxn>
                <a:cxn ang="T13">
                  <a:pos x="T6" y="T7"/>
                </a:cxn>
                <a:cxn ang="T14">
                  <a:pos x="T8" y="T9"/>
                </a:cxn>
              </a:cxnLst>
              <a:rect l="T15" t="T16" r="T17" b="T18"/>
              <a:pathLst>
                <a:path w="1118" h="1221">
                  <a:moveTo>
                    <a:pt x="735" y="0"/>
                  </a:moveTo>
                  <a:lnTo>
                    <a:pt x="0" y="340"/>
                  </a:lnTo>
                  <a:lnTo>
                    <a:pt x="95" y="1221"/>
                  </a:lnTo>
                  <a:lnTo>
                    <a:pt x="1118" y="621"/>
                  </a:lnTo>
                  <a:lnTo>
                    <a:pt x="735" y="0"/>
                  </a:lnTo>
                  <a:close/>
                </a:path>
              </a:pathLst>
            </a:custGeom>
            <a:solidFill>
              <a:schemeClr val="tx1">
                <a:lumMod val="65000"/>
                <a:lumOff val="35000"/>
              </a:schemeClr>
            </a:solidFill>
            <a:ln>
              <a:noFill/>
            </a:ln>
            <a:effectLst/>
            <a:extLst/>
          </p:spPr>
          <p:txBody>
            <a:bodyPr/>
            <a:lstStyle/>
            <a:p>
              <a:pPr defTabSz="914309">
                <a:defRPr/>
              </a:pPr>
              <a:endParaRPr lang="zh-CN" altLang="en-US" sz="1800" b="1" kern="0" dirty="0">
                <a:solidFill>
                  <a:srgbClr val="000000"/>
                </a:solidFill>
                <a:latin typeface="Arial" charset="0"/>
                <a:ea typeface="微软雅黑" pitchFamily="34" charset="-122"/>
              </a:endParaRPr>
            </a:p>
          </p:txBody>
        </p:sp>
        <p:sp>
          <p:nvSpPr>
            <p:cNvPr id="53" name="Freeform 38">
              <a:extLst>
                <a:ext uri="{FF2B5EF4-FFF2-40B4-BE49-F238E27FC236}">
                  <a16:creationId xmlns:a16="http://schemas.microsoft.com/office/drawing/2014/main" xmlns="" id="{91A40E22-841D-4944-B348-B7E041E95A3B}"/>
                </a:ext>
              </a:extLst>
            </p:cNvPr>
            <p:cNvSpPr>
              <a:spLocks/>
            </p:cNvSpPr>
            <p:nvPr/>
          </p:nvSpPr>
          <p:spPr bwMode="auto">
            <a:xfrm>
              <a:off x="9228439" y="1714589"/>
              <a:ext cx="268287" cy="527050"/>
            </a:xfrm>
            <a:custGeom>
              <a:avLst/>
              <a:gdLst>
                <a:gd name="T0" fmla="*/ 0 w 307"/>
                <a:gd name="T1" fmla="*/ 0 h 603"/>
                <a:gd name="T2" fmla="*/ 50403874 w 307"/>
                <a:gd name="T3" fmla="*/ 460666173 h 603"/>
                <a:gd name="T4" fmla="*/ 234455747 w 307"/>
                <a:gd name="T5" fmla="*/ 379686645 h 603"/>
                <a:gd name="T6" fmla="*/ 0 w 307"/>
                <a:gd name="T7" fmla="*/ 0 h 603"/>
                <a:gd name="T8" fmla="*/ 0 60000 65536"/>
                <a:gd name="T9" fmla="*/ 0 60000 65536"/>
                <a:gd name="T10" fmla="*/ 0 60000 65536"/>
                <a:gd name="T11" fmla="*/ 0 60000 65536"/>
                <a:gd name="T12" fmla="*/ 0 w 307"/>
                <a:gd name="T13" fmla="*/ 0 h 603"/>
                <a:gd name="T14" fmla="*/ 307 w 307"/>
                <a:gd name="T15" fmla="*/ 603 h 603"/>
              </a:gdLst>
              <a:ahLst/>
              <a:cxnLst>
                <a:cxn ang="T8">
                  <a:pos x="T0" y="T1"/>
                </a:cxn>
                <a:cxn ang="T9">
                  <a:pos x="T2" y="T3"/>
                </a:cxn>
                <a:cxn ang="T10">
                  <a:pos x="T4" y="T5"/>
                </a:cxn>
                <a:cxn ang="T11">
                  <a:pos x="T6" y="T7"/>
                </a:cxn>
              </a:cxnLst>
              <a:rect l="T12" t="T13" r="T14" b="T15"/>
              <a:pathLst>
                <a:path w="307" h="603">
                  <a:moveTo>
                    <a:pt x="0" y="0"/>
                  </a:moveTo>
                  <a:lnTo>
                    <a:pt x="66" y="603"/>
                  </a:lnTo>
                  <a:lnTo>
                    <a:pt x="307" y="497"/>
                  </a:lnTo>
                  <a:lnTo>
                    <a:pt x="0" y="0"/>
                  </a:lnTo>
                  <a:close/>
                </a:path>
              </a:pathLst>
            </a:custGeom>
            <a:gradFill rotWithShape="1">
              <a:gsLst>
                <a:gs pos="0">
                  <a:schemeClr val="accent1">
                    <a:lumMod val="75000"/>
                  </a:schemeClr>
                </a:gs>
                <a:gs pos="100000">
                  <a:schemeClr val="accent1"/>
                </a:gs>
              </a:gsLst>
              <a:lin ang="18900000" scaled="1"/>
            </a:gradFill>
            <a:ln>
              <a:noFill/>
            </a:ln>
            <a:effectLst/>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54" name="Freeform 39">
              <a:extLst>
                <a:ext uri="{FF2B5EF4-FFF2-40B4-BE49-F238E27FC236}">
                  <a16:creationId xmlns:a16="http://schemas.microsoft.com/office/drawing/2014/main" xmlns="" id="{548591C7-5C04-44FF-8568-442FD4CEA7E0}"/>
                </a:ext>
              </a:extLst>
            </p:cNvPr>
            <p:cNvSpPr>
              <a:spLocks/>
            </p:cNvSpPr>
            <p:nvPr/>
          </p:nvSpPr>
          <p:spPr bwMode="auto">
            <a:xfrm>
              <a:off x="9328451" y="2308314"/>
              <a:ext cx="642938" cy="792163"/>
            </a:xfrm>
            <a:custGeom>
              <a:avLst/>
              <a:gdLst>
                <a:gd name="T0" fmla="*/ 276254843 w 737"/>
                <a:gd name="T1" fmla="*/ 0 h 907"/>
                <a:gd name="T2" fmla="*/ 0 w 737"/>
                <a:gd name="T3" fmla="*/ 111370083 h 907"/>
                <a:gd name="T4" fmla="*/ 62404243 w 737"/>
                <a:gd name="T5" fmla="*/ 691865732 h 907"/>
                <a:gd name="T6" fmla="*/ 560880966 w 737"/>
                <a:gd name="T7" fmla="*/ 460734927 h 907"/>
                <a:gd name="T8" fmla="*/ 276254843 w 737"/>
                <a:gd name="T9" fmla="*/ 0 h 907"/>
                <a:gd name="T10" fmla="*/ 0 60000 65536"/>
                <a:gd name="T11" fmla="*/ 0 60000 65536"/>
                <a:gd name="T12" fmla="*/ 0 60000 65536"/>
                <a:gd name="T13" fmla="*/ 0 60000 65536"/>
                <a:gd name="T14" fmla="*/ 0 60000 65536"/>
                <a:gd name="T15" fmla="*/ 0 w 737"/>
                <a:gd name="T16" fmla="*/ 0 h 907"/>
                <a:gd name="T17" fmla="*/ 737 w 737"/>
                <a:gd name="T18" fmla="*/ 907 h 907"/>
              </a:gdLst>
              <a:ahLst/>
              <a:cxnLst>
                <a:cxn ang="T10">
                  <a:pos x="T0" y="T1"/>
                </a:cxn>
                <a:cxn ang="T11">
                  <a:pos x="T2" y="T3"/>
                </a:cxn>
                <a:cxn ang="T12">
                  <a:pos x="T4" y="T5"/>
                </a:cxn>
                <a:cxn ang="T13">
                  <a:pos x="T6" y="T7"/>
                </a:cxn>
                <a:cxn ang="T14">
                  <a:pos x="T8" y="T9"/>
                </a:cxn>
              </a:cxnLst>
              <a:rect l="T15" t="T16" r="T17" b="T18"/>
              <a:pathLst>
                <a:path w="737" h="907">
                  <a:moveTo>
                    <a:pt x="363" y="0"/>
                  </a:moveTo>
                  <a:lnTo>
                    <a:pt x="0" y="146"/>
                  </a:lnTo>
                  <a:lnTo>
                    <a:pt x="82" y="907"/>
                  </a:lnTo>
                  <a:lnTo>
                    <a:pt x="737" y="604"/>
                  </a:lnTo>
                  <a:lnTo>
                    <a:pt x="363" y="0"/>
                  </a:lnTo>
                  <a:close/>
                </a:path>
              </a:pathLst>
            </a:custGeom>
            <a:gradFill rotWithShape="1">
              <a:gsLst>
                <a:gs pos="0">
                  <a:schemeClr val="accent2">
                    <a:lumMod val="75000"/>
                  </a:schemeClr>
                </a:gs>
                <a:gs pos="100000">
                  <a:schemeClr val="accent2"/>
                </a:gs>
              </a:gsLst>
              <a:lin ang="18900000" scaled="1"/>
            </a:gradFill>
            <a:ln>
              <a:noFill/>
            </a:ln>
            <a:effectLst/>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55" name="Freeform 40">
              <a:extLst>
                <a:ext uri="{FF2B5EF4-FFF2-40B4-BE49-F238E27FC236}">
                  <a16:creationId xmlns:a16="http://schemas.microsoft.com/office/drawing/2014/main" xmlns="" id="{84FC8FB7-0A8D-432A-9108-E2AB3E69F7C2}"/>
                </a:ext>
              </a:extLst>
            </p:cNvPr>
            <p:cNvSpPr>
              <a:spLocks/>
            </p:cNvSpPr>
            <p:nvPr/>
          </p:nvSpPr>
          <p:spPr bwMode="auto">
            <a:xfrm>
              <a:off x="8953801" y="1714589"/>
              <a:ext cx="344488" cy="533400"/>
            </a:xfrm>
            <a:custGeom>
              <a:avLst/>
              <a:gdLst>
                <a:gd name="T0" fmla="*/ 247954613 w 395"/>
                <a:gd name="T1" fmla="*/ 0 h 610"/>
                <a:gd name="T2" fmla="*/ 0 w 395"/>
                <a:gd name="T3" fmla="*/ 405249338 h 610"/>
                <a:gd name="T4" fmla="*/ 300435398 w 395"/>
                <a:gd name="T5" fmla="*/ 466418951 h 610"/>
                <a:gd name="T6" fmla="*/ 247954613 w 395"/>
                <a:gd name="T7" fmla="*/ 0 h 610"/>
                <a:gd name="T8" fmla="*/ 0 60000 65536"/>
                <a:gd name="T9" fmla="*/ 0 60000 65536"/>
                <a:gd name="T10" fmla="*/ 0 60000 65536"/>
                <a:gd name="T11" fmla="*/ 0 60000 65536"/>
                <a:gd name="T12" fmla="*/ 0 w 395"/>
                <a:gd name="T13" fmla="*/ 0 h 610"/>
                <a:gd name="T14" fmla="*/ 395 w 395"/>
                <a:gd name="T15" fmla="*/ 610 h 610"/>
              </a:gdLst>
              <a:ahLst/>
              <a:cxnLst>
                <a:cxn ang="T8">
                  <a:pos x="T0" y="T1"/>
                </a:cxn>
                <a:cxn ang="T9">
                  <a:pos x="T2" y="T3"/>
                </a:cxn>
                <a:cxn ang="T10">
                  <a:pos x="T4" y="T5"/>
                </a:cxn>
                <a:cxn ang="T11">
                  <a:pos x="T6" y="T7"/>
                </a:cxn>
              </a:cxnLst>
              <a:rect l="T12" t="T13" r="T14" b="T15"/>
              <a:pathLst>
                <a:path w="395" h="610">
                  <a:moveTo>
                    <a:pt x="326" y="0"/>
                  </a:moveTo>
                  <a:lnTo>
                    <a:pt x="0" y="530"/>
                  </a:lnTo>
                  <a:lnTo>
                    <a:pt x="395" y="610"/>
                  </a:lnTo>
                  <a:lnTo>
                    <a:pt x="326" y="0"/>
                  </a:lnTo>
                  <a:close/>
                </a:path>
              </a:pathLst>
            </a:custGeom>
            <a:gradFill rotWithShape="1">
              <a:gsLst>
                <a:gs pos="0">
                  <a:schemeClr val="bg1">
                    <a:lumMod val="85000"/>
                  </a:schemeClr>
                </a:gs>
                <a:gs pos="100000">
                  <a:schemeClr val="bg1">
                    <a:lumMod val="75000"/>
                  </a:schemeClr>
                </a:gs>
              </a:gsLst>
              <a:lin ang="0" scaled="1"/>
            </a:gradFill>
            <a:ln>
              <a:noFill/>
            </a:ln>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56" name="Freeform 41">
              <a:extLst>
                <a:ext uri="{FF2B5EF4-FFF2-40B4-BE49-F238E27FC236}">
                  <a16:creationId xmlns:a16="http://schemas.microsoft.com/office/drawing/2014/main" xmlns="" id="{1E6C4029-A1D0-46AB-A947-093676205164}"/>
                </a:ext>
              </a:extLst>
            </p:cNvPr>
            <p:cNvSpPr>
              <a:spLocks/>
            </p:cNvSpPr>
            <p:nvPr/>
          </p:nvSpPr>
          <p:spPr bwMode="auto">
            <a:xfrm>
              <a:off x="8506126" y="2341652"/>
              <a:ext cx="901700" cy="760412"/>
            </a:xfrm>
            <a:custGeom>
              <a:avLst/>
              <a:gdLst>
                <a:gd name="T0" fmla="*/ 282681641 w 1033"/>
                <a:gd name="T1" fmla="*/ 0 h 870"/>
                <a:gd name="T2" fmla="*/ 0 w 1033"/>
                <a:gd name="T3" fmla="*/ 459128025 h 870"/>
                <a:gd name="T4" fmla="*/ 787088955 w 1033"/>
                <a:gd name="T5" fmla="*/ 664628057 h 870"/>
                <a:gd name="T6" fmla="*/ 723847749 w 1033"/>
                <a:gd name="T7" fmla="*/ 87089025 h 870"/>
                <a:gd name="T8" fmla="*/ 282681641 w 1033"/>
                <a:gd name="T9" fmla="*/ 0 h 870"/>
                <a:gd name="T10" fmla="*/ 0 60000 65536"/>
                <a:gd name="T11" fmla="*/ 0 60000 65536"/>
                <a:gd name="T12" fmla="*/ 0 60000 65536"/>
                <a:gd name="T13" fmla="*/ 0 60000 65536"/>
                <a:gd name="T14" fmla="*/ 0 60000 65536"/>
                <a:gd name="T15" fmla="*/ 0 w 1033"/>
                <a:gd name="T16" fmla="*/ 0 h 870"/>
                <a:gd name="T17" fmla="*/ 1033 w 1033"/>
                <a:gd name="T18" fmla="*/ 870 h 870"/>
              </a:gdLst>
              <a:ahLst/>
              <a:cxnLst>
                <a:cxn ang="T10">
                  <a:pos x="T0" y="T1"/>
                </a:cxn>
                <a:cxn ang="T11">
                  <a:pos x="T2" y="T3"/>
                </a:cxn>
                <a:cxn ang="T12">
                  <a:pos x="T4" y="T5"/>
                </a:cxn>
                <a:cxn ang="T13">
                  <a:pos x="T6" y="T7"/>
                </a:cxn>
                <a:cxn ang="T14">
                  <a:pos x="T8" y="T9"/>
                </a:cxn>
              </a:cxnLst>
              <a:rect l="T15" t="T16" r="T17" b="T18"/>
              <a:pathLst>
                <a:path w="1033" h="870">
                  <a:moveTo>
                    <a:pt x="371" y="0"/>
                  </a:moveTo>
                  <a:lnTo>
                    <a:pt x="0" y="601"/>
                  </a:lnTo>
                  <a:lnTo>
                    <a:pt x="1033" y="870"/>
                  </a:lnTo>
                  <a:lnTo>
                    <a:pt x="950" y="114"/>
                  </a:lnTo>
                  <a:lnTo>
                    <a:pt x="371" y="0"/>
                  </a:lnTo>
                  <a:close/>
                </a:path>
              </a:pathLst>
            </a:custGeom>
            <a:gradFill rotWithShape="1">
              <a:gsLst>
                <a:gs pos="0">
                  <a:schemeClr val="bg1">
                    <a:lumMod val="85000"/>
                  </a:schemeClr>
                </a:gs>
                <a:gs pos="100000">
                  <a:schemeClr val="bg1">
                    <a:lumMod val="75000"/>
                  </a:schemeClr>
                </a:gs>
              </a:gsLst>
              <a:lin ang="0" scaled="1"/>
            </a:gradFill>
            <a:ln>
              <a:noFill/>
            </a:ln>
            <a:effectLst/>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57" name="Freeform 42">
              <a:extLst>
                <a:ext uri="{FF2B5EF4-FFF2-40B4-BE49-F238E27FC236}">
                  <a16:creationId xmlns:a16="http://schemas.microsoft.com/office/drawing/2014/main" xmlns="" id="{065574A8-C173-4121-B19F-EA18B326D5C5}"/>
                </a:ext>
              </a:extLst>
            </p:cNvPr>
            <p:cNvSpPr>
              <a:spLocks/>
            </p:cNvSpPr>
            <p:nvPr/>
          </p:nvSpPr>
          <p:spPr bwMode="auto">
            <a:xfrm>
              <a:off x="8109251" y="2981414"/>
              <a:ext cx="1400175" cy="1031875"/>
            </a:xfrm>
            <a:custGeom>
              <a:avLst/>
              <a:gdLst>
                <a:gd name="T0" fmla="*/ 284581420 w 1603"/>
                <a:gd name="T1" fmla="*/ 0 h 1205"/>
                <a:gd name="T2" fmla="*/ 0 w 1603"/>
                <a:gd name="T3" fmla="*/ 446578373 h 1205"/>
                <a:gd name="T4" fmla="*/ 1223013120 w 1603"/>
                <a:gd name="T5" fmla="*/ 883623249 h 1205"/>
                <a:gd name="T6" fmla="*/ 1151295859 w 1603"/>
                <a:gd name="T7" fmla="*/ 236855132 h 1205"/>
                <a:gd name="T8" fmla="*/ 284581420 w 1603"/>
                <a:gd name="T9" fmla="*/ 0 h 1205"/>
                <a:gd name="T10" fmla="*/ 0 60000 65536"/>
                <a:gd name="T11" fmla="*/ 0 60000 65536"/>
                <a:gd name="T12" fmla="*/ 0 60000 65536"/>
                <a:gd name="T13" fmla="*/ 0 60000 65536"/>
                <a:gd name="T14" fmla="*/ 0 60000 65536"/>
                <a:gd name="T15" fmla="*/ 0 w 1603"/>
                <a:gd name="T16" fmla="*/ 0 h 1205"/>
                <a:gd name="T17" fmla="*/ 1603 w 1603"/>
                <a:gd name="T18" fmla="*/ 1205 h 1205"/>
              </a:gdLst>
              <a:ahLst/>
              <a:cxnLst>
                <a:cxn ang="T10">
                  <a:pos x="T0" y="T1"/>
                </a:cxn>
                <a:cxn ang="T11">
                  <a:pos x="T2" y="T3"/>
                </a:cxn>
                <a:cxn ang="T12">
                  <a:pos x="T4" y="T5"/>
                </a:cxn>
                <a:cxn ang="T13">
                  <a:pos x="T6" y="T7"/>
                </a:cxn>
                <a:cxn ang="T14">
                  <a:pos x="T8" y="T9"/>
                </a:cxn>
              </a:cxnLst>
              <a:rect l="T15" t="T16" r="T17" b="T18"/>
              <a:pathLst>
                <a:path w="1603" h="1205">
                  <a:moveTo>
                    <a:pt x="373" y="0"/>
                  </a:moveTo>
                  <a:lnTo>
                    <a:pt x="0" y="609"/>
                  </a:lnTo>
                  <a:lnTo>
                    <a:pt x="1603" y="1205"/>
                  </a:lnTo>
                  <a:lnTo>
                    <a:pt x="1509" y="323"/>
                  </a:lnTo>
                  <a:lnTo>
                    <a:pt x="373" y="0"/>
                  </a:lnTo>
                  <a:close/>
                </a:path>
              </a:pathLst>
            </a:custGeom>
            <a:gradFill rotWithShape="1">
              <a:gsLst>
                <a:gs pos="0">
                  <a:schemeClr val="bg1">
                    <a:lumMod val="85000"/>
                  </a:schemeClr>
                </a:gs>
                <a:gs pos="100000">
                  <a:schemeClr val="bg1">
                    <a:lumMod val="75000"/>
                  </a:schemeClr>
                </a:gs>
              </a:gsLst>
              <a:lin ang="0" scaled="1"/>
            </a:gradFill>
            <a:ln>
              <a:noFill/>
            </a:ln>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58" name="Freeform 43">
              <a:extLst>
                <a:ext uri="{FF2B5EF4-FFF2-40B4-BE49-F238E27FC236}">
                  <a16:creationId xmlns:a16="http://schemas.microsoft.com/office/drawing/2014/main" xmlns="" id="{7FB6E84A-2F2E-4B6F-A0BD-B988B9CE6592}"/>
                </a:ext>
              </a:extLst>
            </p:cNvPr>
            <p:cNvSpPr>
              <a:spLocks/>
            </p:cNvSpPr>
            <p:nvPr/>
          </p:nvSpPr>
          <p:spPr bwMode="auto">
            <a:xfrm>
              <a:off x="7707614" y="3656102"/>
              <a:ext cx="1947862" cy="1385887"/>
            </a:xfrm>
            <a:custGeom>
              <a:avLst/>
              <a:gdLst>
                <a:gd name="T0" fmla="*/ 286876399 w 2230"/>
                <a:gd name="T1" fmla="*/ 0 h 1620"/>
                <a:gd name="T2" fmla="*/ 0 w 2230"/>
                <a:gd name="T3" fmla="*/ 453019085 h 1620"/>
                <a:gd name="T4" fmla="*/ 1701419897 w 2230"/>
                <a:gd name="T5" fmla="*/ 1185606652 h 1620"/>
                <a:gd name="T6" fmla="*/ 1620545191 w 2230"/>
                <a:gd name="T7" fmla="*/ 464728119 h 1620"/>
                <a:gd name="T8" fmla="*/ 286876399 w 2230"/>
                <a:gd name="T9" fmla="*/ 0 h 1620"/>
                <a:gd name="T10" fmla="*/ 0 60000 65536"/>
                <a:gd name="T11" fmla="*/ 0 60000 65536"/>
                <a:gd name="T12" fmla="*/ 0 60000 65536"/>
                <a:gd name="T13" fmla="*/ 0 60000 65536"/>
                <a:gd name="T14" fmla="*/ 0 60000 65536"/>
                <a:gd name="T15" fmla="*/ 0 w 2230"/>
                <a:gd name="T16" fmla="*/ 0 h 1620"/>
                <a:gd name="T17" fmla="*/ 2230 w 2230"/>
                <a:gd name="T18" fmla="*/ 1620 h 1620"/>
              </a:gdLst>
              <a:ahLst/>
              <a:cxnLst>
                <a:cxn ang="T10">
                  <a:pos x="T0" y="T1"/>
                </a:cxn>
                <a:cxn ang="T11">
                  <a:pos x="T2" y="T3"/>
                </a:cxn>
                <a:cxn ang="T12">
                  <a:pos x="T4" y="T5"/>
                </a:cxn>
                <a:cxn ang="T13">
                  <a:pos x="T6" y="T7"/>
                </a:cxn>
                <a:cxn ang="T14">
                  <a:pos x="T8" y="T9"/>
                </a:cxn>
              </a:cxnLst>
              <a:rect l="T15" t="T16" r="T17" b="T18"/>
              <a:pathLst>
                <a:path w="2230" h="1620">
                  <a:moveTo>
                    <a:pt x="376" y="0"/>
                  </a:moveTo>
                  <a:lnTo>
                    <a:pt x="0" y="619"/>
                  </a:lnTo>
                  <a:lnTo>
                    <a:pt x="2230" y="1620"/>
                  </a:lnTo>
                  <a:lnTo>
                    <a:pt x="2124" y="635"/>
                  </a:lnTo>
                  <a:lnTo>
                    <a:pt x="376" y="0"/>
                  </a:lnTo>
                  <a:close/>
                </a:path>
              </a:pathLst>
            </a:custGeom>
            <a:gradFill rotWithShape="1">
              <a:gsLst>
                <a:gs pos="0">
                  <a:schemeClr val="bg1">
                    <a:lumMod val="85000"/>
                  </a:schemeClr>
                </a:gs>
                <a:gs pos="100000">
                  <a:schemeClr val="bg1">
                    <a:lumMod val="75000"/>
                  </a:schemeClr>
                </a:gs>
              </a:gsLst>
              <a:lin ang="0" scaled="1"/>
            </a:gradFill>
            <a:ln>
              <a:noFill/>
            </a:ln>
            <a:effectLst/>
            <a:extLst/>
          </p:spPr>
          <p:txBody>
            <a:bodyPr/>
            <a:lstStyle/>
            <a:p>
              <a:endParaRPr lang="zh-CN" altLang="en-US" b="1">
                <a:solidFill>
                  <a:srgbClr val="000000"/>
                </a:solidFill>
                <a:latin typeface="Arial" charset="0"/>
                <a:ea typeface="微软雅黑" pitchFamily="34" charset="-122"/>
              </a:endParaRPr>
            </a:p>
          </p:txBody>
        </p:sp>
      </p:grpSp>
      <p:pic>
        <p:nvPicPr>
          <p:cNvPr id="1026" name="Picture 2" descr="D:\الدورات العلمية\دورة تكوينية كيف تسوّق مشروعك\المحاور\téléchargement.jpg"/>
          <p:cNvPicPr>
            <a:picLocks noChangeAspect="1" noChangeArrowheads="1"/>
          </p:cNvPicPr>
          <p:nvPr/>
        </p:nvPicPr>
        <p:blipFill>
          <a:blip r:embed="rId3" cstate="print"/>
          <a:srcRect/>
          <a:stretch>
            <a:fillRect/>
          </a:stretch>
        </p:blipFill>
        <p:spPr bwMode="auto">
          <a:xfrm>
            <a:off x="7816561" y="145472"/>
            <a:ext cx="967725" cy="1174173"/>
          </a:xfrm>
          <a:prstGeom prst="rect">
            <a:avLst/>
          </a:prstGeom>
          <a:noFill/>
        </p:spPr>
      </p:pic>
    </p:spTree>
    <p:extLst>
      <p:ext uri="{BB962C8B-B14F-4D97-AF65-F5344CB8AC3E}">
        <p14:creationId xmlns:p14="http://schemas.microsoft.com/office/powerpoint/2010/main" val="3055157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500"/>
                                        <p:tgtEl>
                                          <p:spTgt spid="63"/>
                                        </p:tgtEl>
                                      </p:cBhvr>
                                    </p:animEffect>
                                  </p:childTnLst>
                                </p:cTn>
                              </p:par>
                              <p:par>
                                <p:cTn id="13" presetID="8" presetClass="emph" presetSubtype="0" decel="58000" fill="hold" grpId="1" nodeType="withEffect">
                                  <p:stCondLst>
                                    <p:cond delay="0"/>
                                  </p:stCondLst>
                                  <p:childTnLst>
                                    <p:animRot by="-21600000">
                                      <p:cBhvr>
                                        <p:cTn id="14" dur="1500" fill="hold"/>
                                        <p:tgtEl>
                                          <p:spTgt spid="63"/>
                                        </p:tgtEl>
                                        <p:attrNameLst>
                                          <p:attrName>r</p:attrName>
                                        </p:attrNameLst>
                                      </p:cBhvr>
                                    </p:animRot>
                                  </p:childTnLst>
                                </p:cTn>
                              </p:par>
                              <p:par>
                                <p:cTn id="15" presetID="0" presetClass="path" presetSubtype="0" accel="50000" decel="50000" fill="hold" grpId="2" nodeType="withEffect">
                                  <p:stCondLst>
                                    <p:cond delay="0"/>
                                  </p:stCondLst>
                                  <p:childTnLst>
                                    <p:animMotion origin="layout" path="M -0.47501 -0.47407 C -0.47188 -0.46574 -0.46893 -0.45957 -0.46563 -0.45185 C -0.46094 -0.44167 -0.45938 -0.43333 -0.45313 -0.42593 C -0.45191 -0.41914 -0.44445 -0.40617 -0.44063 -0.4037 C -0.43455 -0.3929 -0.42605 -0.37963 -0.41771 -0.37593 C -0.41146 -0.36759 -0.40452 -0.36389 -0.39705 -0.36111 C -0.37917 -0.34537 -0.35261 -0.34167 -0.33334 -0.34074 C -0.27553 -0.33889 -0.21737 -0.33827 -0.15938 -0.33704 C -0.1448 -0.33333 -0.12987 -0.33056 -0.11563 -0.32407 C -0.11112 -0.31883 -0.10521 -0.31605 -0.1 -0.31296 C -0.0948 -0.3037 -0.08959 -0.29444 -0.08438 -0.28519 C -0.08091 -0.27901 -0.07969 -0.27099 -0.07605 -0.26481 C -0.07605 -0.26235 -0.07605 -0.25957 -0.075 -0.25741 C -0.07414 -0.25339 -0.07084 -0.2463 -0.07084 -0.24599 C -0.0698 -0.23889 -0.06997 -0.23827 -0.0677 -0.23148 C -0.06667 -0.22778 -0.06354 -0.22037 -0.06354 -0.22006 C -0.06215 -0.2108 -0.05938 -0.20093 -0.05624 -0.19259 C -0.05435 -0.18765 -0.05018 -0.17778 -0.05018 -0.17747 C -0.04636 -0.15895 -0.03941 -0.14136 -0.03542 -0.12222 C -0.0316 -0.10432 -0.02848 -0.08488 -0.025 -0.06667 C -0.02414 -0.06235 -0.02222 -0.05957 -0.02084 -0.05556 C -0.01789 -0.04506 -0.01406 -0.0358 -0.01041 -0.02593 C -0.00746 -0.01728 -0.00503 -0.00895 5E-6 -1.23457E-7 " pathEditMode="relative" rAng="0" ptsTypes="AAAAAAAAAAAAAAAAAAAAAAA">
                                      <p:cBhvr>
                                        <p:cTn id="16" dur="1500" fill="hold"/>
                                        <p:tgtEl>
                                          <p:spTgt spid="63"/>
                                        </p:tgtEl>
                                        <p:attrNameLst>
                                          <p:attrName>ppt_x</p:attrName>
                                          <p:attrName>ppt_y</p:attrName>
                                        </p:attrNameLst>
                                      </p:cBhvr>
                                      <p:rCtr x="23750" y="23704"/>
                                    </p:animMotion>
                                  </p:childTnLst>
                                </p:cTn>
                              </p:par>
                              <p:par>
                                <p:cTn id="17" presetID="10"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1500"/>
                                        <p:tgtEl>
                                          <p:spTgt spid="99"/>
                                        </p:tgtEl>
                                      </p:cBhvr>
                                    </p:animEffect>
                                  </p:childTnLst>
                                </p:cTn>
                              </p:par>
                              <p:par>
                                <p:cTn id="20" presetID="8" presetClass="emph" presetSubtype="0" decel="58000" fill="hold" grpId="1" nodeType="withEffect">
                                  <p:stCondLst>
                                    <p:cond delay="0"/>
                                  </p:stCondLst>
                                  <p:childTnLst>
                                    <p:animRot by="21600000">
                                      <p:cBhvr>
                                        <p:cTn id="21" dur="1500" fill="hold"/>
                                        <p:tgtEl>
                                          <p:spTgt spid="99"/>
                                        </p:tgtEl>
                                        <p:attrNameLst>
                                          <p:attrName>r</p:attrName>
                                        </p:attrNameLst>
                                      </p:cBhvr>
                                    </p:animRot>
                                  </p:childTnLst>
                                </p:cTn>
                              </p:par>
                              <p:par>
                                <p:cTn id="22" presetID="0" presetClass="path" presetSubtype="0" accel="50000" decel="50000" fill="hold" grpId="2" nodeType="withEffect">
                                  <p:stCondLst>
                                    <p:cond delay="0"/>
                                  </p:stCondLst>
                                  <p:childTnLst>
                                    <p:animMotion origin="layout" path="M -0.15 -0.42778 C -0.14236 -0.41173 -0.13541 -0.39475 -0.12708 -0.37963 C -0.11684 -0.36111 -0.1052 -0.34815 -0.09375 -0.33333 C -0.08472 -0.3216 -0.07708 -0.30741 -0.06875 -0.29444 C -0.05798 -0.27839 -0.05416 -0.2537 -0.04479 -0.23704 C -0.04253 -0.22531 -0.03923 -0.2179 -0.03437 -0.20926 C -0.02899 -0.1858 -0.01684 -0.16852 -0.00937 -0.1463 C -0.00347 -0.12901 0.00348 -0.1108 0.01042 -0.09444 C 0.01302 -0.07623 0.01355 -0.07593 0.01146 -0.05 C 0.01094 -0.04414 0.0073 -0.03333 0.00625 -0.02778 C 0.00504 -0.0216 0.00452 -0.01543 0.00313 -0.00926 C 0.00087 0.00031 0.00105 -0.00679 -3.61111E-6 -1.23457E-7 " pathEditMode="relative" rAng="0" ptsTypes="AAAAAAAAAAAA">
                                      <p:cBhvr>
                                        <p:cTn id="23" dur="1500" fill="hold"/>
                                        <p:tgtEl>
                                          <p:spTgt spid="99"/>
                                        </p:tgtEl>
                                        <p:attrNameLst>
                                          <p:attrName>ppt_x</p:attrName>
                                          <p:attrName>ppt_y</p:attrName>
                                        </p:attrNameLst>
                                      </p:cBhvr>
                                      <p:rCtr x="8125" y="21389"/>
                                    </p:animMotion>
                                  </p:childTnLst>
                                </p:cTn>
                              </p:par>
                              <p:par>
                                <p:cTn id="24" presetID="10" presetClass="entr" presetSubtype="0" fill="hold" grpId="0" nodeType="with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1500"/>
                                        <p:tgtEl>
                                          <p:spTgt spid="101"/>
                                        </p:tgtEl>
                                      </p:cBhvr>
                                    </p:animEffect>
                                  </p:childTnLst>
                                </p:cTn>
                              </p:par>
                              <p:par>
                                <p:cTn id="27" presetID="8" presetClass="emph" presetSubtype="0" decel="58000" fill="hold" grpId="1" nodeType="withEffect">
                                  <p:stCondLst>
                                    <p:cond delay="0"/>
                                  </p:stCondLst>
                                  <p:childTnLst>
                                    <p:animRot by="-21600000">
                                      <p:cBhvr>
                                        <p:cTn id="28" dur="1500" fill="hold"/>
                                        <p:tgtEl>
                                          <p:spTgt spid="101"/>
                                        </p:tgtEl>
                                        <p:attrNameLst>
                                          <p:attrName>r</p:attrName>
                                        </p:attrNameLst>
                                      </p:cBhvr>
                                    </p:animRot>
                                  </p:childTnLst>
                                </p:cTn>
                              </p:par>
                              <p:par>
                                <p:cTn id="29" presetID="0" presetClass="path" presetSubtype="0" accel="50000" decel="50000" fill="hold" grpId="2" nodeType="withEffect">
                                  <p:stCondLst>
                                    <p:cond delay="0"/>
                                  </p:stCondLst>
                                  <p:childTnLst>
                                    <p:animMotion origin="layout" path="M 0.11041 -0.79259 C 0.11475 -0.775 0.11701 -0.75617 0.12187 -0.73889 C 0.13038 -0.70864 0.13836 -0.67809 0.14479 -0.6463 C 0.14739 -0.63364 0.14809 -0.62191 0.15104 -0.60926 C 0.15642 -0.56204 0.14878 -0.61914 0.15833 -0.57438 C 0.1592 -0.57006 0.15868 -0.56574 0.15937 -0.56111 C 0.16007 -0.55586 0.16163 -0.55123 0.1625 -0.5463 C 0.16336 -0.54198 0.16388 -0.53765 0.16458 -0.53333 C 0.16718 -0.51512 0.16875 -0.4966 0.17291 -0.47963 C 0.17552 -0.45278 0.17187 -0.48642 0.17708 -0.45556 C 0.17899 -0.44444 0.17986 -0.43333 0.18229 -0.42222 C 0.18368 -0.40401 0.18437 -0.39414 0.1875 -0.37809 C 0.18958 -0.2963 0.19739 -0.18148 0.15208 -0.12778 C 0.14948 -0.12099 0.14704 -0.11728 0.1427 -0.11481 C 0.13958 -0.10926 0.1375 -0.10617 0.13333 -0.1037 C 0.1243 -0.09167 0.13437 -0.10339 0.12395 -0.0963 C 0.121 -0.09444 0.11857 -0.09074 0.11562 -0.08889 C 0.11458 -0.08827 0.11354 -0.08765 0.1125 -0.08704 C 0.10399 -0.07191 0.11493 -0.08951 0.1052 -0.07963 C 0.10399 -0.07839 0.10329 -0.07531 0.10208 -0.07407 C 0.10017 -0.07222 0.09583 -0.07037 0.09583 -0.07006 C 0.09062 -0.06358 0.08576 -0.06204 0.0802 -0.05556 C 0.06267 -0.03488 0.04218 -0.02377 0.02187 -0.01481 C 0.01493 -0.00648 0.00868 -0.00648 4.16667E-6 -1.23457E-7 " pathEditMode="relative" rAng="0" ptsTypes="AAAAAAAAAAAAAAAAAAAAAAAA">
                                      <p:cBhvr>
                                        <p:cTn id="30" dur="1500" fill="hold"/>
                                        <p:tgtEl>
                                          <p:spTgt spid="101"/>
                                        </p:tgtEl>
                                        <p:attrNameLst>
                                          <p:attrName>ppt_x</p:attrName>
                                          <p:attrName>ppt_y</p:attrName>
                                        </p:attrNameLst>
                                      </p:cBhvr>
                                      <p:rCtr x="-1580" y="39630"/>
                                    </p:animMotion>
                                  </p:childTnLst>
                                </p:cTn>
                              </p:par>
                              <p:par>
                                <p:cTn id="31" presetID="10" presetClass="entr" presetSubtype="0" fill="hold" grpId="0" nodeType="with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1500"/>
                                        <p:tgtEl>
                                          <p:spTgt spid="103"/>
                                        </p:tgtEl>
                                      </p:cBhvr>
                                    </p:animEffect>
                                  </p:childTnLst>
                                </p:cTn>
                              </p:par>
                              <p:par>
                                <p:cTn id="34" presetID="8" presetClass="emph" presetSubtype="0" decel="58000" fill="hold" grpId="1" nodeType="withEffect">
                                  <p:stCondLst>
                                    <p:cond delay="0"/>
                                  </p:stCondLst>
                                  <p:childTnLst>
                                    <p:animRot by="-21600000">
                                      <p:cBhvr>
                                        <p:cTn id="35" dur="1500" fill="hold"/>
                                        <p:tgtEl>
                                          <p:spTgt spid="103"/>
                                        </p:tgtEl>
                                        <p:attrNameLst>
                                          <p:attrName>r</p:attrName>
                                        </p:attrNameLst>
                                      </p:cBhvr>
                                    </p:animRot>
                                  </p:childTnLst>
                                </p:cTn>
                              </p:par>
                              <p:par>
                                <p:cTn id="36" presetID="0" presetClass="path" presetSubtype="0" accel="50000" decel="50000" fill="hold" grpId="2" nodeType="withEffect">
                                  <p:stCondLst>
                                    <p:cond delay="0"/>
                                  </p:stCondLst>
                                  <p:childTnLst>
                                    <p:animMotion origin="layout" path="M 0.1625 -0.61852 C 0.16841 -0.59784 0.1698 -0.57593 0.17292 -0.5537 C 0.17778 -0.51914 0.17466 -0.55617 0.17917 -0.51667 C 0.18612 -0.45648 0.17917 -0.4929 0.18855 -0.45 C 0.18994 -0.4216 0.19636 -0.3963 0.19896 -0.36852 C 0.20296 -0.32593 0.20539 -0.28241 0.2073 -0.23889 C 0.20869 -0.20525 0.20903 -0.20833 0.21042 -0.18364 C 0.21112 -0.1713 0.2125 -0.1466 0.2125 -0.1466 C 0.21164 -0.08457 0.21667 0.02315 0.20105 0.09259 C 0.19948 0.10988 0.19705 0.12809 0.19167 0.14259 C 0.18959 0.1571 0.18525 0.17315 0.17813 0.18148 C 0.1724 0.21142 0.154 0.21389 0.13959 0.22377 C 0.12327 0.22284 0.10487 0.23272 0.09063 0.21852 C 0.07969 0.20741 0.0941 0.21698 0.08438 0.21111 C 0.08178 0.20772 0.07848 0.20556 0.07605 0.20185 C 0.0691 0.19167 0.06806 0.17778 0.05938 0.16852 C 0.05434 0.1571 0.04948 0.14537 0.04375 0.13519 C 0.04132 0.12191 0.03577 0.11265 0.03125 0.10185 C 0.02882 0.09599 0.02726 0.0892 0.025 0.08333 C 0.02171 0.07438 0.01893 0.06204 0.01667 0.05185 C 0.0158 0.04815 0.0158 0.04414 0.01459 0.04074 C 0.01198 0.03364 0.01042 0.02593 0.00834 0.01852 C 0.0066 0.01204 0.0033 0.0071 -4.44444E-6 -1.23457E-7 " pathEditMode="relative" rAng="0" ptsTypes="AAAAAAAAAAAAAAAAAAAAAAA">
                                      <p:cBhvr>
                                        <p:cTn id="37" dur="1500" fill="hold"/>
                                        <p:tgtEl>
                                          <p:spTgt spid="103"/>
                                        </p:tgtEl>
                                        <p:attrNameLst>
                                          <p:attrName>ppt_x</p:attrName>
                                          <p:attrName>ppt_y</p:attrName>
                                        </p:attrNameLst>
                                      </p:cBhvr>
                                      <p:rCtr x="-5625" y="42222"/>
                                    </p:animMotion>
                                  </p:childTnLst>
                                </p:cTn>
                              </p:par>
                            </p:childTnLst>
                          </p:cTn>
                        </p:par>
                        <p:par>
                          <p:cTn id="38" fill="hold">
                            <p:stCondLst>
                              <p:cond delay="1500"/>
                            </p:stCondLst>
                            <p:childTnLst>
                              <p:par>
                                <p:cTn id="39" presetID="10" presetClass="entr" presetSubtype="0" fill="hold" grpId="1"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64" presetClass="path" presetSubtype="0" accel="50000" decel="50000" fill="hold" grpId="0" nodeType="withEffect">
                                  <p:stCondLst>
                                    <p:cond delay="0"/>
                                  </p:stCondLst>
                                  <p:childTnLst>
                                    <p:animMotion origin="layout" path="M 5E-6 0.03611 L 5E-6 -7.40741E-7 " pathEditMode="relative" rAng="0" ptsTypes="AA">
                                      <p:cBhvr>
                                        <p:cTn id="43" dur="750" fill="hold"/>
                                        <p:tgtEl>
                                          <p:spTgt spid="61"/>
                                        </p:tgtEl>
                                        <p:attrNameLst>
                                          <p:attrName>ppt_x</p:attrName>
                                          <p:attrName>ppt_y</p:attrName>
                                        </p:attrNameLst>
                                      </p:cBhvr>
                                      <p:rCtr x="0" y="-1821"/>
                                    </p:animMotion>
                                  </p:childTnLst>
                                </p:cTn>
                              </p:par>
                              <p:par>
                                <p:cTn id="44" presetID="10" presetClass="entr" presetSubtype="0" fill="hold" grpId="1" nodeType="withEffect">
                                  <p:stCondLst>
                                    <p:cond delay="25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par>
                                <p:cTn id="47" presetID="64" presetClass="path" presetSubtype="0" accel="50000" decel="50000" fill="hold" grpId="0" nodeType="withEffect">
                                  <p:stCondLst>
                                    <p:cond delay="250"/>
                                  </p:stCondLst>
                                  <p:childTnLst>
                                    <p:animMotion origin="layout" path="M -3.61111E-6 0.03611 L -3.61111E-6 -7.40741E-7 " pathEditMode="relative" rAng="0" ptsTypes="AA">
                                      <p:cBhvr>
                                        <p:cTn id="48" dur="750" fill="hold"/>
                                        <p:tgtEl>
                                          <p:spTgt spid="98"/>
                                        </p:tgtEl>
                                        <p:attrNameLst>
                                          <p:attrName>ppt_x</p:attrName>
                                          <p:attrName>ppt_y</p:attrName>
                                        </p:attrNameLst>
                                      </p:cBhvr>
                                      <p:rCtr x="0" y="-1821"/>
                                    </p:animMotion>
                                  </p:childTnLst>
                                </p:cTn>
                              </p:par>
                              <p:par>
                                <p:cTn id="49" presetID="10" presetClass="entr" presetSubtype="0" fill="hold" grpId="1" nodeType="withEffect">
                                  <p:stCondLst>
                                    <p:cond delay="50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500"/>
                                        <p:tgtEl>
                                          <p:spTgt spid="100"/>
                                        </p:tgtEl>
                                      </p:cBhvr>
                                    </p:animEffect>
                                  </p:childTnLst>
                                </p:cTn>
                              </p:par>
                              <p:par>
                                <p:cTn id="52" presetID="64" presetClass="path" presetSubtype="0" accel="50000" decel="50000" fill="hold" grpId="0" nodeType="withEffect">
                                  <p:stCondLst>
                                    <p:cond delay="500"/>
                                  </p:stCondLst>
                                  <p:childTnLst>
                                    <p:animMotion origin="layout" path="M 4.16667E-6 0.03611 L 4.16667E-6 -7.40741E-7 " pathEditMode="relative" rAng="0" ptsTypes="AA">
                                      <p:cBhvr>
                                        <p:cTn id="53" dur="750" fill="hold"/>
                                        <p:tgtEl>
                                          <p:spTgt spid="100"/>
                                        </p:tgtEl>
                                        <p:attrNameLst>
                                          <p:attrName>ppt_x</p:attrName>
                                          <p:attrName>ppt_y</p:attrName>
                                        </p:attrNameLst>
                                      </p:cBhvr>
                                      <p:rCtr x="0" y="-1821"/>
                                    </p:animMotion>
                                  </p:childTnLst>
                                </p:cTn>
                              </p:par>
                              <p:par>
                                <p:cTn id="54" presetID="10" presetClass="entr" presetSubtype="0" fill="hold" grpId="1" nodeType="withEffect">
                                  <p:stCondLst>
                                    <p:cond delay="75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500"/>
                                        <p:tgtEl>
                                          <p:spTgt spid="102"/>
                                        </p:tgtEl>
                                      </p:cBhvr>
                                    </p:animEffect>
                                  </p:childTnLst>
                                </p:cTn>
                              </p:par>
                              <p:par>
                                <p:cTn id="57" presetID="64" presetClass="path" presetSubtype="0" accel="50000" decel="50000" fill="hold" grpId="0" nodeType="withEffect">
                                  <p:stCondLst>
                                    <p:cond delay="750"/>
                                  </p:stCondLst>
                                  <p:childTnLst>
                                    <p:animMotion origin="layout" path="M -4.44444E-6 0.03611 L -4.44444E-6 -7.40741E-7 " pathEditMode="relative" rAng="0" ptsTypes="AA">
                                      <p:cBhvr>
                                        <p:cTn id="58" dur="750" fill="hold"/>
                                        <p:tgtEl>
                                          <p:spTgt spid="102"/>
                                        </p:tgtEl>
                                        <p:attrNameLst>
                                          <p:attrName>ppt_x</p:attrName>
                                          <p:attrName>ppt_y</p:attrName>
                                        </p:attrNameLst>
                                      </p:cBhvr>
                                      <p:rCtr x="0" y="-1821"/>
                                    </p:animMotion>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1250"/>
                                        <p:tgtEl>
                                          <p:spTgt spid="26"/>
                                        </p:tgtEl>
                                      </p:cBhvr>
                                    </p:animEffect>
                                  </p:childTnLst>
                                </p:cTn>
                              </p:par>
                              <p:par>
                                <p:cTn id="66" presetID="2" presetClass="entr" presetSubtype="4" decel="10000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5000"/>
                            </p:stCondLst>
                            <p:childTnLst>
                              <p:par>
                                <p:cTn id="71" presetID="10" presetClass="entr" presetSubtype="0" fill="hold" grpId="0" nodeType="afterEffect">
                                  <p:stCondLst>
                                    <p:cond delay="40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1" grpId="1" animBg="1"/>
      <p:bldP spid="63" grpId="0" animBg="1"/>
      <p:bldP spid="63" grpId="1" animBg="1"/>
      <p:bldP spid="63"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P spid="102" grpId="0" animBg="1"/>
      <p:bldP spid="102" grpId="1" animBg="1"/>
      <p:bldP spid="103" grpId="0" animBg="1"/>
      <p:bldP spid="103" grpId="1" animBg="1"/>
      <p:bldP spid="103" grpId="2" animBg="1"/>
      <p:bldP spid="25" grpId="0" animBg="1"/>
      <p:bldP spid="26"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التسويق الاستراتيجي والتسويق العملي</a:t>
            </a:r>
            <a:endParaRPr lang="zh-CN" altLang="en-US" sz="1800" b="1" dirty="0">
              <a:solidFill>
                <a:srgbClr val="7030A0"/>
              </a:solidFill>
              <a:latin typeface="造字工房悦黑体验版细体" pitchFamily="50" charset="-122"/>
              <a:ea typeface="造字工房悦黑体验版细体" pitchFamily="50"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52" y="3136755"/>
            <a:ext cx="6645350" cy="187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62" y="783337"/>
            <a:ext cx="6578233" cy="236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圆角矩形 1"/>
          <p:cNvSpPr/>
          <p:nvPr/>
        </p:nvSpPr>
        <p:spPr>
          <a:xfrm>
            <a:off x="7368363" y="2182348"/>
            <a:ext cx="1552344" cy="1475252"/>
          </a:xfrm>
          <a:prstGeom prst="roundRect">
            <a:avLst>
              <a:gd name="adj" fmla="val 42270"/>
            </a:avLst>
          </a:prstGeom>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DZ" altLang="zh-CN" sz="1800" b="1" dirty="0" smtClean="0">
                <a:solidFill>
                  <a:schemeClr val="accent6">
                    <a:lumMod val="50000"/>
                  </a:schemeClr>
                </a:solidFill>
                <a:latin typeface="造字工房悦黑体验版细体" pitchFamily="50" charset="-122"/>
                <a:ea typeface="造字工房悦黑体验版细体" pitchFamily="50" charset="-122"/>
              </a:rPr>
              <a:t>تعريف التسويق الاستراتيجي</a:t>
            </a:r>
            <a:endParaRPr lang="zh-CN" altLang="en-US" sz="1800" b="1" dirty="0">
              <a:solidFill>
                <a:schemeClr val="accent6">
                  <a:lumMod val="50000"/>
                </a:schemeClr>
              </a:solidFill>
              <a:latin typeface="造字工房悦黑体验版细体" pitchFamily="50" charset="-122"/>
              <a:ea typeface="造字工房悦黑体验版细体" pitchFamily="50" charset="-122"/>
            </a:endParaRPr>
          </a:p>
        </p:txBody>
      </p:sp>
    </p:spTree>
    <p:extLst>
      <p:ext uri="{BB962C8B-B14F-4D97-AF65-F5344CB8AC3E}">
        <p14:creationId xmlns:p14="http://schemas.microsoft.com/office/powerpoint/2010/main" val="22018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900"/>
                            </p:stCondLst>
                            <p:childTnLst>
                              <p:par>
                                <p:cTn id="9" presetID="10" presetClass="entr" presetSubtype="0" fill="hold" grpId="0" nodeType="afterEffect">
                                  <p:stCondLst>
                                    <p:cond delay="4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3" y="1261435"/>
            <a:ext cx="7621587"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 1"/>
          <p:cNvSpPr/>
          <p:nvPr/>
        </p:nvSpPr>
        <p:spPr>
          <a:xfrm>
            <a:off x="2498652" y="396076"/>
            <a:ext cx="3987200" cy="571486"/>
          </a:xfrm>
          <a:prstGeom prst="roundRect">
            <a:avLst>
              <a:gd name="adj" fmla="val 42270"/>
            </a:avLst>
          </a:prstGeom>
          <a:ln/>
        </p:spPr>
        <p:style>
          <a:lnRef idx="2">
            <a:schemeClr val="accent6"/>
          </a:lnRef>
          <a:fillRef idx="1">
            <a:schemeClr val="lt1"/>
          </a:fillRef>
          <a:effectRef idx="0">
            <a:schemeClr val="accent6"/>
          </a:effectRef>
          <a:fontRef idx="minor">
            <a:schemeClr val="dk1"/>
          </a:fontRef>
        </p:style>
        <p:txBody>
          <a:bodyPr rtlCol="0" anchor="ctr"/>
          <a:lstStyle/>
          <a:p>
            <a:pPr algn="ctr" rtl="1"/>
            <a:r>
              <a:rPr lang="ar-DZ" altLang="zh-CN" sz="1800" b="1" dirty="0" smtClean="0">
                <a:solidFill>
                  <a:schemeClr val="accent6">
                    <a:lumMod val="50000"/>
                  </a:schemeClr>
                </a:solidFill>
                <a:latin typeface="造字工房悦黑体验版细体" pitchFamily="50" charset="-122"/>
                <a:ea typeface="造字工房悦黑体验版细体" pitchFamily="50" charset="-122"/>
              </a:rPr>
              <a:t>مهام وأدوار التسويق الاستراتيجي</a:t>
            </a:r>
            <a:endParaRPr lang="zh-CN" altLang="en-US" sz="1800" b="1" dirty="0">
              <a:solidFill>
                <a:schemeClr val="accent6">
                  <a:lumMod val="50000"/>
                </a:schemeClr>
              </a:solidFill>
              <a:latin typeface="造字工房悦黑体验版细体" pitchFamily="50" charset="-122"/>
              <a:ea typeface="造字工房悦黑体验版细体" pitchFamily="50" charset="-122"/>
            </a:endParaRPr>
          </a:p>
        </p:txBody>
      </p:sp>
    </p:spTree>
    <p:extLst>
      <p:ext uri="{BB962C8B-B14F-4D97-AF65-F5344CB8AC3E}">
        <p14:creationId xmlns:p14="http://schemas.microsoft.com/office/powerpoint/2010/main" val="12043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a:solidFill>
                  <a:srgbClr val="7030A0"/>
                </a:solidFill>
                <a:latin typeface="造字工房悦黑体验版细体" pitchFamily="50" charset="-122"/>
                <a:ea typeface="造字工房悦黑体验版细体" pitchFamily="50" charset="-122"/>
              </a:rPr>
              <a:t>التسويق الاستراتيجي والتسويق العملي</a:t>
            </a:r>
          </a:p>
        </p:txBody>
      </p:sp>
      <p:graphicFrame>
        <p:nvGraphicFramePr>
          <p:cNvPr id="4" name="Table 3"/>
          <p:cNvGraphicFramePr>
            <a:graphicFrameLocks noGrp="1"/>
          </p:cNvGraphicFramePr>
          <p:nvPr>
            <p:extLst>
              <p:ext uri="{D42A27DB-BD31-4B8C-83A1-F6EECF244321}">
                <p14:modId xmlns:p14="http://schemas.microsoft.com/office/powerpoint/2010/main" val="2377210579"/>
              </p:ext>
            </p:extLst>
          </p:nvPr>
        </p:nvGraphicFramePr>
        <p:xfrm>
          <a:off x="701750" y="1031374"/>
          <a:ext cx="7567042" cy="1188720"/>
        </p:xfrm>
        <a:graphic>
          <a:graphicData uri="http://schemas.openxmlformats.org/drawingml/2006/table">
            <a:tbl>
              <a:tblPr firstRow="1" bandRow="1"/>
              <a:tblGrid>
                <a:gridCol w="6104765"/>
                <a:gridCol w="1462277"/>
              </a:tblGrid>
              <a:tr h="722009">
                <a:tc>
                  <a:txBody>
                    <a:bodyPr/>
                    <a:lstStyle>
                      <a:lvl1pPr marL="0" algn="l" defTabSz="685800" rtl="0" eaLnBrk="1" latinLnBrk="0" hangingPunct="1">
                        <a:defRPr sz="1350" b="1" kern="1200">
                          <a:solidFill>
                            <a:schemeClr val="lt1"/>
                          </a:solidFill>
                          <a:latin typeface="Verdana"/>
                        </a:defRPr>
                      </a:lvl1pPr>
                      <a:lvl2pPr marL="342900" algn="l" defTabSz="685800" rtl="0" eaLnBrk="1" latinLnBrk="0" hangingPunct="1">
                        <a:defRPr sz="1350" b="1" kern="1200">
                          <a:solidFill>
                            <a:schemeClr val="lt1"/>
                          </a:solidFill>
                          <a:latin typeface="Verdana"/>
                        </a:defRPr>
                      </a:lvl2pPr>
                      <a:lvl3pPr marL="685800" algn="l" defTabSz="685800" rtl="0" eaLnBrk="1" latinLnBrk="0" hangingPunct="1">
                        <a:defRPr sz="1350" b="1" kern="1200">
                          <a:solidFill>
                            <a:schemeClr val="lt1"/>
                          </a:solidFill>
                          <a:latin typeface="Verdana"/>
                        </a:defRPr>
                      </a:lvl3pPr>
                      <a:lvl4pPr marL="1028700" algn="l" defTabSz="685800" rtl="0" eaLnBrk="1" latinLnBrk="0" hangingPunct="1">
                        <a:defRPr sz="1350" b="1" kern="1200">
                          <a:solidFill>
                            <a:schemeClr val="lt1"/>
                          </a:solidFill>
                          <a:latin typeface="Verdana"/>
                        </a:defRPr>
                      </a:lvl4pPr>
                      <a:lvl5pPr marL="1371600" algn="l" defTabSz="685800" rtl="0" eaLnBrk="1" latinLnBrk="0" hangingPunct="1">
                        <a:defRPr sz="1350" b="1" kern="1200">
                          <a:solidFill>
                            <a:schemeClr val="lt1"/>
                          </a:solidFill>
                          <a:latin typeface="Verdana"/>
                        </a:defRPr>
                      </a:lvl5pPr>
                      <a:lvl6pPr marL="1714500" algn="l" defTabSz="685800" rtl="0" eaLnBrk="1" latinLnBrk="0" hangingPunct="1">
                        <a:defRPr sz="1350" b="1" kern="1200">
                          <a:solidFill>
                            <a:schemeClr val="lt1"/>
                          </a:solidFill>
                          <a:latin typeface="Verdana"/>
                        </a:defRPr>
                      </a:lvl6pPr>
                      <a:lvl7pPr marL="2057400" algn="l" defTabSz="685800" rtl="0" eaLnBrk="1" latinLnBrk="0" hangingPunct="1">
                        <a:defRPr sz="1350" b="1" kern="1200">
                          <a:solidFill>
                            <a:schemeClr val="lt1"/>
                          </a:solidFill>
                          <a:latin typeface="Verdana"/>
                        </a:defRPr>
                      </a:lvl7pPr>
                      <a:lvl8pPr marL="2400300" algn="l" defTabSz="685800" rtl="0" eaLnBrk="1" latinLnBrk="0" hangingPunct="1">
                        <a:defRPr sz="1350" b="1" kern="1200">
                          <a:solidFill>
                            <a:schemeClr val="lt1"/>
                          </a:solidFill>
                          <a:latin typeface="Verdana"/>
                        </a:defRPr>
                      </a:lvl8pPr>
                      <a:lvl9pPr marL="2743200" algn="l" defTabSz="685800" rtl="0" eaLnBrk="1" latinLnBrk="0" hangingPunct="1">
                        <a:defRPr sz="1350" b="1" kern="1200">
                          <a:solidFill>
                            <a:schemeClr val="lt1"/>
                          </a:solidFill>
                          <a:latin typeface="Verdana"/>
                        </a:defRPr>
                      </a:lvl9pPr>
                    </a:lstStyle>
                    <a:p>
                      <a:pPr lvl="0" algn="just" rtl="1"/>
                      <a:r>
                        <a:rPr lang="ar-SA" altLang="zh-CN" sz="1800" b="1" dirty="0" smtClean="0">
                          <a:solidFill>
                            <a:srgbClr val="000000"/>
                          </a:solidFill>
                          <a:latin typeface="Traditional Arabic" pitchFamily="18" charset="-78"/>
                          <a:ea typeface="SimSun" pitchFamily="2" charset="-122"/>
                          <a:cs typeface="Traditional Arabic" pitchFamily="18" charset="-78"/>
                        </a:rPr>
                        <a:t> البعد الإجرائي للمسار التسويقي الذي تتبعه المؤسسة من أجل غزو الأسواق الحالية في المدى القصير، من خلال برنامج تصنيع ملائم لوظيفة الإنتاج وسياسة سعرية متوازنة، يليها برنامج للتخزين والتوزيع، أي أن التسويق العملي هو تفعيل ما يسمى بالمزيج التسويقي أو السياسات التسويقية الأربع: المنتوج، السعر، التوزيع والاتصال</a:t>
                      </a:r>
                      <a:endParaRPr kumimoji="0" lang="fr-FR" sz="1800" b="1" i="0" u="none" strike="noStrike" kern="1200" cap="none" normalizeH="0" baseline="0" dirty="0">
                        <a:ln>
                          <a:noFill/>
                        </a:ln>
                        <a:solidFill>
                          <a:srgbClr val="000000"/>
                        </a:solidFill>
                        <a:effectLst/>
                        <a:latin typeface="Traditional Arabic" pitchFamily="18" charset="-78"/>
                        <a:ea typeface="Arial" pitchFamily="34" charset="0"/>
                        <a:cs typeface="Traditional Arabic" pitchFamily="18"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60000"/>
                        <a:lumOff val="40000"/>
                        <a:alpha val="40000"/>
                      </a:schemeClr>
                    </a:solidFill>
                  </a:tcPr>
                </a:tc>
                <a:tc>
                  <a:txBody>
                    <a:bodyPr/>
                    <a:lstStyle>
                      <a:lvl1pPr marL="0" algn="l" defTabSz="685800" rtl="0" eaLnBrk="1" latinLnBrk="0" hangingPunct="1">
                        <a:defRPr sz="1350" b="1" kern="1200">
                          <a:solidFill>
                            <a:schemeClr val="lt1"/>
                          </a:solidFill>
                          <a:latin typeface="Verdana"/>
                        </a:defRPr>
                      </a:lvl1pPr>
                      <a:lvl2pPr marL="342900" algn="l" defTabSz="685800" rtl="0" eaLnBrk="1" latinLnBrk="0" hangingPunct="1">
                        <a:defRPr sz="1350" b="1" kern="1200">
                          <a:solidFill>
                            <a:schemeClr val="lt1"/>
                          </a:solidFill>
                          <a:latin typeface="Verdana"/>
                        </a:defRPr>
                      </a:lvl2pPr>
                      <a:lvl3pPr marL="685800" algn="l" defTabSz="685800" rtl="0" eaLnBrk="1" latinLnBrk="0" hangingPunct="1">
                        <a:defRPr sz="1350" b="1" kern="1200">
                          <a:solidFill>
                            <a:schemeClr val="lt1"/>
                          </a:solidFill>
                          <a:latin typeface="Verdana"/>
                        </a:defRPr>
                      </a:lvl3pPr>
                      <a:lvl4pPr marL="1028700" algn="l" defTabSz="685800" rtl="0" eaLnBrk="1" latinLnBrk="0" hangingPunct="1">
                        <a:defRPr sz="1350" b="1" kern="1200">
                          <a:solidFill>
                            <a:schemeClr val="lt1"/>
                          </a:solidFill>
                          <a:latin typeface="Verdana"/>
                        </a:defRPr>
                      </a:lvl4pPr>
                      <a:lvl5pPr marL="1371600" algn="l" defTabSz="685800" rtl="0" eaLnBrk="1" latinLnBrk="0" hangingPunct="1">
                        <a:defRPr sz="1350" b="1" kern="1200">
                          <a:solidFill>
                            <a:schemeClr val="lt1"/>
                          </a:solidFill>
                          <a:latin typeface="Verdana"/>
                        </a:defRPr>
                      </a:lvl5pPr>
                      <a:lvl6pPr marL="1714500" algn="l" defTabSz="685800" rtl="0" eaLnBrk="1" latinLnBrk="0" hangingPunct="1">
                        <a:defRPr sz="1350" b="1" kern="1200">
                          <a:solidFill>
                            <a:schemeClr val="lt1"/>
                          </a:solidFill>
                          <a:latin typeface="Verdana"/>
                        </a:defRPr>
                      </a:lvl6pPr>
                      <a:lvl7pPr marL="2057400" algn="l" defTabSz="685800" rtl="0" eaLnBrk="1" latinLnBrk="0" hangingPunct="1">
                        <a:defRPr sz="1350" b="1" kern="1200">
                          <a:solidFill>
                            <a:schemeClr val="lt1"/>
                          </a:solidFill>
                          <a:latin typeface="Verdana"/>
                        </a:defRPr>
                      </a:lvl7pPr>
                      <a:lvl8pPr marL="2400300" algn="l" defTabSz="685800" rtl="0" eaLnBrk="1" latinLnBrk="0" hangingPunct="1">
                        <a:defRPr sz="1350" b="1" kern="1200">
                          <a:solidFill>
                            <a:schemeClr val="lt1"/>
                          </a:solidFill>
                          <a:latin typeface="Verdana"/>
                        </a:defRPr>
                      </a:lvl8pPr>
                      <a:lvl9pPr marL="2743200" algn="l" defTabSz="685800" rtl="0" eaLnBrk="1" latinLnBrk="0" hangingPunct="1">
                        <a:defRPr sz="1350" b="1" kern="1200">
                          <a:solidFill>
                            <a:schemeClr val="lt1"/>
                          </a:solidFill>
                          <a:latin typeface="Verdana"/>
                        </a:defRPr>
                      </a:lvl9pPr>
                    </a:lstStyle>
                    <a:p>
                      <a:pPr marL="0" lvl="0" algn="ctr" defTabSz="914400" rtl="1" eaLnBrk="1" latinLnBrk="0" hangingPunct="1"/>
                      <a:r>
                        <a:rPr kumimoji="0" lang="ar-SA" sz="2000" b="1" i="0" u="none" strike="noStrike" kern="1200" cap="none" normalizeH="0" baseline="0" dirty="0" smtClean="0">
                          <a:ln>
                            <a:noFill/>
                          </a:ln>
                          <a:solidFill>
                            <a:srgbClr val="000000"/>
                          </a:solidFill>
                          <a:effectLst/>
                          <a:latin typeface="Traditional Arabic" pitchFamily="18" charset="-78"/>
                          <a:ea typeface="Arial" pitchFamily="34" charset="0"/>
                          <a:cs typeface="Traditional Arabic" pitchFamily="18" charset="-78"/>
                        </a:rPr>
                        <a:t>يعرف التسويق العملي على أنه </a:t>
                      </a:r>
                      <a:endParaRPr kumimoji="0" lang="en-IE" sz="2000" b="1" i="0" u="none" strike="noStrike" kern="1200" cap="none" normalizeH="0" baseline="0" dirty="0">
                        <a:ln>
                          <a:noFill/>
                        </a:ln>
                        <a:solidFill>
                          <a:srgbClr val="000000"/>
                        </a:solidFill>
                        <a:effectLst/>
                        <a:latin typeface="Traditional Arabic" pitchFamily="18" charset="-78"/>
                        <a:ea typeface="Arial" pitchFamily="34" charset="0"/>
                        <a:cs typeface="Traditional Arabic" pitchFamily="18" charset="-78"/>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60000"/>
                        <a:lumOff val="40000"/>
                        <a:alpha val="40000"/>
                      </a:schemeClr>
                    </a:solidFill>
                  </a:tcPr>
                </a:tc>
              </a:tr>
            </a:tbl>
          </a:graphicData>
        </a:graphic>
      </p:graphicFrame>
      <p:sp>
        <p:nvSpPr>
          <p:cNvPr id="5" name="ZoneTexte 4"/>
          <p:cNvSpPr txBox="1"/>
          <p:nvPr/>
        </p:nvSpPr>
        <p:spPr>
          <a:xfrm>
            <a:off x="1907704" y="2254309"/>
            <a:ext cx="5832648" cy="2446824"/>
          </a:xfrm>
          <a:prstGeom prst="rect">
            <a:avLst/>
          </a:prstGeom>
          <a:noFill/>
        </p:spPr>
        <p:txBody>
          <a:bodyPr wrap="square" rtlCol="0">
            <a:spAutoFit/>
          </a:bodyPr>
          <a:lstStyle/>
          <a:p>
            <a:pPr algn="just" rtl="1">
              <a:lnSpc>
                <a:spcPct val="150000"/>
              </a:lnSpc>
            </a:pPr>
            <a:endParaRPr lang="ar-SA" altLang="zh-CN" sz="1700" b="1" dirty="0" smtClean="0">
              <a:solidFill>
                <a:srgbClr val="000000"/>
              </a:solidFill>
              <a:latin typeface="Traditional Arabic" pitchFamily="18" charset="-78"/>
              <a:ea typeface="SimSun" pitchFamily="2" charset="-122"/>
              <a:cs typeface="Traditional Arabic" pitchFamily="18" charset="-78"/>
            </a:endParaRPr>
          </a:p>
          <a:p>
            <a:pPr algn="just" rtl="1">
              <a:lnSpc>
                <a:spcPct val="150000"/>
              </a:lnSpc>
            </a:pPr>
            <a:r>
              <a:rPr lang="ar-SA" altLang="zh-CN" sz="1700" b="1" dirty="0" smtClean="0">
                <a:solidFill>
                  <a:srgbClr val="000000"/>
                </a:solidFill>
                <a:latin typeface="Traditional Arabic" pitchFamily="18" charset="-78"/>
                <a:ea typeface="SimSun" pitchFamily="2" charset="-122"/>
                <a:cs typeface="Traditional Arabic" pitchFamily="18" charset="-78"/>
              </a:rPr>
              <a:t>فالتسويق الميداني أو العملي يهدف إلى:</a:t>
            </a:r>
            <a:endParaRPr lang="fr-FR" altLang="zh-CN" sz="1700" b="1" dirty="0" smtClean="0">
              <a:solidFill>
                <a:srgbClr val="000000"/>
              </a:solidFill>
              <a:latin typeface="Traditional Arabic" pitchFamily="18" charset="-78"/>
              <a:ea typeface="SimSun" pitchFamily="2" charset="-122"/>
              <a:cs typeface="Traditional Arabic" pitchFamily="18" charset="-78"/>
            </a:endParaRPr>
          </a:p>
          <a:p>
            <a:pPr lvl="0" algn="just" rtl="1">
              <a:lnSpc>
                <a:spcPct val="150000"/>
              </a:lnSpc>
              <a:buFont typeface="Arial" pitchFamily="34" charset="0"/>
              <a:buChar char="•"/>
            </a:pPr>
            <a:r>
              <a:rPr lang="ar-SA" altLang="zh-CN" sz="1700" b="1" dirty="0" smtClean="0">
                <a:solidFill>
                  <a:srgbClr val="000000"/>
                </a:solidFill>
                <a:latin typeface="Traditional Arabic" pitchFamily="18" charset="-78"/>
                <a:ea typeface="SimSun" pitchFamily="2" charset="-122"/>
                <a:cs typeface="Traditional Arabic" pitchFamily="18" charset="-78"/>
              </a:rPr>
              <a:t>  تنظيم عملية غزو و اختراق الأسواق الحالية؛</a:t>
            </a:r>
            <a:endParaRPr lang="fr-FR" altLang="zh-CN" sz="1700" b="1" dirty="0" smtClean="0">
              <a:solidFill>
                <a:srgbClr val="000000"/>
              </a:solidFill>
              <a:latin typeface="Traditional Arabic" pitchFamily="18" charset="-78"/>
              <a:ea typeface="SimSun" pitchFamily="2" charset="-122"/>
              <a:cs typeface="Traditional Arabic" pitchFamily="18" charset="-78"/>
            </a:endParaRPr>
          </a:p>
          <a:p>
            <a:pPr lvl="0" algn="just" rtl="1">
              <a:lnSpc>
                <a:spcPct val="150000"/>
              </a:lnSpc>
              <a:buFont typeface="Arial" pitchFamily="34" charset="0"/>
              <a:buChar char="•"/>
            </a:pPr>
            <a:r>
              <a:rPr lang="ar-SA" altLang="zh-CN" sz="1700" b="1" dirty="0" smtClean="0">
                <a:solidFill>
                  <a:srgbClr val="000000"/>
                </a:solidFill>
                <a:latin typeface="Traditional Arabic" pitchFamily="18" charset="-78"/>
                <a:ea typeface="SimSun" pitchFamily="2" charset="-122"/>
                <a:cs typeface="Traditional Arabic" pitchFamily="18" charset="-78"/>
              </a:rPr>
              <a:t>  تفعيل المزيج التسويقي؛</a:t>
            </a:r>
            <a:endParaRPr lang="fr-FR" altLang="zh-CN" sz="1700" b="1" dirty="0" smtClean="0">
              <a:solidFill>
                <a:srgbClr val="000000"/>
              </a:solidFill>
              <a:latin typeface="Traditional Arabic" pitchFamily="18" charset="-78"/>
              <a:ea typeface="SimSun" pitchFamily="2" charset="-122"/>
              <a:cs typeface="Traditional Arabic" pitchFamily="18" charset="-78"/>
            </a:endParaRPr>
          </a:p>
          <a:p>
            <a:pPr lvl="0" algn="just" rtl="1">
              <a:lnSpc>
                <a:spcPct val="150000"/>
              </a:lnSpc>
              <a:buFont typeface="Arial" pitchFamily="34" charset="0"/>
              <a:buChar char="•"/>
            </a:pPr>
            <a:r>
              <a:rPr lang="ar-SA" altLang="zh-CN" sz="1700" b="1" dirty="0" smtClean="0">
                <a:solidFill>
                  <a:srgbClr val="000000"/>
                </a:solidFill>
                <a:latin typeface="Traditional Arabic" pitchFamily="18" charset="-78"/>
                <a:ea typeface="SimSun" pitchFamily="2" charset="-122"/>
                <a:cs typeface="Traditional Arabic" pitchFamily="18" charset="-78"/>
              </a:rPr>
              <a:t>  تسيير ميزانية التسويق؛</a:t>
            </a:r>
            <a:endParaRPr lang="fr-FR" altLang="zh-CN" sz="1700" b="1" dirty="0" smtClean="0">
              <a:solidFill>
                <a:srgbClr val="000000"/>
              </a:solidFill>
              <a:latin typeface="Traditional Arabic" pitchFamily="18" charset="-78"/>
              <a:ea typeface="SimSun" pitchFamily="2" charset="-122"/>
              <a:cs typeface="Traditional Arabic" pitchFamily="18" charset="-78"/>
            </a:endParaRPr>
          </a:p>
          <a:p>
            <a:pPr lvl="0" algn="just" rtl="1">
              <a:lnSpc>
                <a:spcPct val="150000"/>
              </a:lnSpc>
              <a:buFont typeface="Arial" pitchFamily="34" charset="0"/>
              <a:buChar char="•"/>
            </a:pPr>
            <a:r>
              <a:rPr lang="ar-SA" altLang="zh-CN" sz="1700" b="1" dirty="0" smtClean="0">
                <a:solidFill>
                  <a:srgbClr val="000000"/>
                </a:solidFill>
                <a:latin typeface="Traditional Arabic" pitchFamily="18" charset="-78"/>
                <a:ea typeface="SimSun" pitchFamily="2" charset="-122"/>
                <a:cs typeface="Traditional Arabic" pitchFamily="18" charset="-78"/>
              </a:rPr>
              <a:t>  تسيير ومراقبة الحصص السوقية </a:t>
            </a:r>
            <a:r>
              <a:rPr lang="ar-SA" altLang="zh-CN" sz="1700" b="1" dirty="0" err="1" smtClean="0">
                <a:solidFill>
                  <a:srgbClr val="000000"/>
                </a:solidFill>
                <a:latin typeface="Traditional Arabic" pitchFamily="18" charset="-78"/>
                <a:ea typeface="SimSun" pitchFamily="2" charset="-122"/>
                <a:cs typeface="Traditional Arabic" pitchFamily="18" charset="-78"/>
              </a:rPr>
              <a:t>للمؤسسة...</a:t>
            </a:r>
            <a:r>
              <a:rPr lang="ar-SA" altLang="zh-CN" sz="1700" b="1" dirty="0" smtClean="0">
                <a:solidFill>
                  <a:srgbClr val="000000"/>
                </a:solidFill>
                <a:latin typeface="Traditional Arabic" pitchFamily="18" charset="-78"/>
                <a:ea typeface="SimSun" pitchFamily="2" charset="-122"/>
                <a:cs typeface="Traditional Arabic" pitchFamily="18" charset="-78"/>
              </a:rPr>
              <a:t> </a:t>
            </a:r>
            <a:r>
              <a:rPr lang="ar-SA" altLang="zh-CN" sz="1700" b="1" dirty="0" err="1" smtClean="0">
                <a:solidFill>
                  <a:srgbClr val="000000"/>
                </a:solidFill>
                <a:latin typeface="Traditional Arabic" pitchFamily="18" charset="-78"/>
                <a:ea typeface="SimSun" pitchFamily="2" charset="-122"/>
                <a:cs typeface="Traditional Arabic" pitchFamily="18" charset="-78"/>
              </a:rPr>
              <a:t>.</a:t>
            </a:r>
            <a:endParaRPr lang="fr-FR" altLang="zh-CN" sz="1700" b="1" dirty="0" smtClean="0">
              <a:solidFill>
                <a:srgbClr val="000000"/>
              </a:solidFill>
              <a:latin typeface="Traditional Arabic" pitchFamily="18" charset="-78"/>
              <a:ea typeface="SimSun" pitchFamily="2" charset="-122"/>
              <a:cs typeface="Traditional Arabic" pitchFamily="18" charset="-78"/>
            </a:endParaRPr>
          </a:p>
        </p:txBody>
      </p:sp>
    </p:spTree>
    <p:extLst>
      <p:ext uri="{BB962C8B-B14F-4D97-AF65-F5344CB8AC3E}">
        <p14:creationId xmlns:p14="http://schemas.microsoft.com/office/powerpoint/2010/main" val="22018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الدورات العلمية\1- دورة تكوينية كيف تسوّق مشروعك\المزيج التسويقي.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142875"/>
            <a:ext cx="8555037"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788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a:solidFill>
                  <a:srgbClr val="7030A0"/>
                </a:solidFill>
                <a:latin typeface="造字工房悦黑体验版细体" pitchFamily="50" charset="-122"/>
                <a:ea typeface="造字工房悦黑体验版细体" pitchFamily="50" charset="-122"/>
              </a:rPr>
              <a:t>التسويق الاستراتيجي والتسويق العملي</a:t>
            </a:r>
          </a:p>
        </p:txBody>
      </p:sp>
      <p:grpSp>
        <p:nvGrpSpPr>
          <p:cNvPr id="4" name="Group 2"/>
          <p:cNvGrpSpPr>
            <a:grpSpLocks/>
          </p:cNvGrpSpPr>
          <p:nvPr/>
        </p:nvGrpSpPr>
        <p:grpSpPr bwMode="auto">
          <a:xfrm>
            <a:off x="1914872" y="885824"/>
            <a:ext cx="4905028" cy="4154835"/>
            <a:chOff x="1778" y="2858"/>
            <a:chExt cx="8040" cy="6840"/>
          </a:xfrm>
        </p:grpSpPr>
        <p:grpSp>
          <p:nvGrpSpPr>
            <p:cNvPr id="5" name="Group 3"/>
            <p:cNvGrpSpPr>
              <a:grpSpLocks/>
            </p:cNvGrpSpPr>
            <p:nvPr/>
          </p:nvGrpSpPr>
          <p:grpSpPr bwMode="auto">
            <a:xfrm>
              <a:off x="1778" y="2858"/>
              <a:ext cx="3600" cy="6840"/>
              <a:chOff x="6698" y="2858"/>
              <a:chExt cx="3600" cy="6840"/>
            </a:xfrm>
          </p:grpSpPr>
          <p:sp>
            <p:nvSpPr>
              <p:cNvPr id="22" name="Text Box 4"/>
              <p:cNvSpPr txBox="1">
                <a:spLocks noChangeArrowheads="1"/>
              </p:cNvSpPr>
              <p:nvPr/>
            </p:nvSpPr>
            <p:spPr bwMode="auto">
              <a:xfrm>
                <a:off x="6698" y="2858"/>
                <a:ext cx="3600" cy="6840"/>
              </a:xfrm>
              <a:prstGeom prst="rect">
                <a:avLst/>
              </a:prstGeom>
              <a:solidFill>
                <a:srgbClr val="FFFFFF"/>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التسويق العملي </a:t>
                </a:r>
                <a:r>
                  <a:rPr kumimoji="0" lang="ar-SA" sz="13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rPr>
                  <a:t>(</a:t>
                </a:r>
                <a:r>
                  <a:rPr kumimoji="0" lang="ar-DZ"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التنفيذ</a:t>
                </a:r>
                <a:r>
                  <a:rPr kumimoji="0" lang="ar-SA" sz="13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rPr>
                  <a:t>)</a:t>
                </a:r>
                <a:endParaRPr kumimoji="0" lang="fr-FR" sz="15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defRPr/>
                </a:pPr>
                <a:endParaRPr kumimoji="0" lang="fr-FR" sz="11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defRPr/>
                </a:pPr>
                <a:endParaRPr kumimoji="0" lang="fr-FR" sz="11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defRPr/>
                </a:pPr>
                <a:endParaRPr kumimoji="0" lang="fr-FR" sz="11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defRPr/>
                </a:pPr>
                <a:endParaRPr kumimoji="0" lang="fr-FR" sz="11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3" name="Text Box 5"/>
              <p:cNvSpPr txBox="1">
                <a:spLocks noChangeArrowheads="1"/>
              </p:cNvSpPr>
              <p:nvPr/>
            </p:nvSpPr>
            <p:spPr bwMode="auto">
              <a:xfrm>
                <a:off x="6890" y="3578"/>
                <a:ext cx="3240" cy="540"/>
              </a:xfrm>
              <a:prstGeom prst="rect">
                <a:avLst/>
              </a:prstGeom>
              <a:solidFill>
                <a:srgbClr val="99CCFF">
                  <a:alpha val="70000"/>
                </a:srgbClr>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smtClean="0">
                    <a:ln>
                      <a:noFill/>
                    </a:ln>
                    <a:solidFill>
                      <a:srgbClr val="000000"/>
                    </a:solidFill>
                    <a:effectLst/>
                    <a:uLnTx/>
                    <a:uFillTx/>
                    <a:latin typeface="Traditional Arabic" pitchFamily="18" charset="-78"/>
                    <a:ea typeface="Arial" pitchFamily="34" charset="0"/>
                    <a:cs typeface="Traditional Arabic" pitchFamily="18" charset="-78"/>
                  </a:rPr>
                  <a:t>هدف غزو الأسواق</a:t>
                </a:r>
                <a:endParaRPr kumimoji="0" lang="fr-FR" sz="1800" b="1"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24" name="Text Box 6"/>
              <p:cNvSpPr txBox="1">
                <a:spLocks noChangeArrowheads="1"/>
              </p:cNvSpPr>
              <p:nvPr/>
            </p:nvSpPr>
            <p:spPr bwMode="auto">
              <a:xfrm>
                <a:off x="6884" y="4658"/>
                <a:ext cx="3240" cy="1440"/>
              </a:xfrm>
              <a:prstGeom prst="rect">
                <a:avLst/>
              </a:prstGeom>
              <a:solidFill>
                <a:srgbClr val="99CCFF">
                  <a:alpha val="70000"/>
                </a:srgbClr>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المزيج التسويقي</a:t>
                </a:r>
                <a:endParaRPr kumimoji="0" lang="en-US"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3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rPr>
                  <a:t>(</a:t>
                </a: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المحتوى</a:t>
                </a:r>
                <a:r>
                  <a:rPr kumimoji="0" lang="ar-SA" sz="1300" b="1" i="0" u="none" strike="noStrike" kern="0" cap="none" spc="0" normalizeH="0" baseline="0" noProof="0" dirty="0" err="1" smtClean="0">
                    <a:ln>
                      <a:noFill/>
                    </a:ln>
                    <a:solidFill>
                      <a:srgbClr val="000000"/>
                    </a:solidFill>
                    <a:effectLst/>
                    <a:uLnTx/>
                    <a:uFillTx/>
                    <a:latin typeface="Arial" pitchFamily="34" charset="0"/>
                    <a:ea typeface="Arial" pitchFamily="34" charset="0"/>
                    <a:cs typeface="Arial" pitchFamily="34" charset="0"/>
                  </a:rPr>
                  <a:t>)</a:t>
                </a:r>
                <a:endParaRPr kumimoji="0" lang="fr-FR"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5" name="Text Box 7"/>
              <p:cNvSpPr txBox="1">
                <a:spLocks noChangeArrowheads="1"/>
              </p:cNvSpPr>
              <p:nvPr/>
            </p:nvSpPr>
            <p:spPr bwMode="auto">
              <a:xfrm>
                <a:off x="6890" y="6638"/>
                <a:ext cx="3240" cy="540"/>
              </a:xfrm>
              <a:prstGeom prst="rect">
                <a:avLst/>
              </a:prstGeom>
              <a:solidFill>
                <a:srgbClr val="99CCFF">
                  <a:alpha val="70000"/>
                </a:srgbClr>
              </a:solidFill>
              <a:ln w="9525" algn="ctr">
                <a:solidFill>
                  <a:srgbClr val="0000FF"/>
                </a:solidFill>
                <a:miter lim="800000"/>
                <a:headEnd/>
                <a:tailEnd/>
              </a:ln>
              <a:effectLst/>
            </p:spPr>
            <p:txBody>
              <a:bodyPr vert="horz" wrap="square" lIns="91440" tIns="1080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المزيج التسويقي</a:t>
                </a:r>
                <a:r>
                  <a:rPr kumimoji="0" lang="fr-FR"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 </a:t>
                </a:r>
                <a:r>
                  <a:rPr kumimoji="0" lang="ar-SA" sz="13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rPr>
                  <a:t>(</a:t>
                </a: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الميزانية</a:t>
                </a:r>
                <a:r>
                  <a:rPr kumimoji="0" lang="ar-SA" sz="13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rPr>
                  <a:t>)</a:t>
                </a:r>
                <a:endParaRPr kumimoji="0" lang="en-US"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6" name="Text Box 8"/>
              <p:cNvSpPr txBox="1">
                <a:spLocks noChangeArrowheads="1"/>
              </p:cNvSpPr>
              <p:nvPr/>
            </p:nvSpPr>
            <p:spPr bwMode="auto">
              <a:xfrm>
                <a:off x="6890" y="7718"/>
                <a:ext cx="3240" cy="540"/>
              </a:xfrm>
              <a:prstGeom prst="rect">
                <a:avLst/>
              </a:prstGeom>
              <a:solidFill>
                <a:srgbClr val="99CCFF">
                  <a:alpha val="70000"/>
                </a:srgbClr>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المخطط التسويقي</a:t>
                </a:r>
                <a:endParaRPr kumimoji="0" lang="en-US"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7" name="Text Box 9"/>
              <p:cNvSpPr txBox="1">
                <a:spLocks noChangeArrowheads="1"/>
              </p:cNvSpPr>
              <p:nvPr/>
            </p:nvSpPr>
            <p:spPr bwMode="auto">
              <a:xfrm>
                <a:off x="6890" y="8798"/>
                <a:ext cx="3240" cy="540"/>
              </a:xfrm>
              <a:prstGeom prst="rect">
                <a:avLst/>
              </a:prstGeom>
              <a:solidFill>
                <a:srgbClr val="99CCFF">
                  <a:alpha val="70000"/>
                </a:srgbClr>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المتابعة والمراقبة</a:t>
                </a:r>
                <a:endParaRPr kumimoji="0" lang="en-US"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grpSp>
        <p:grpSp>
          <p:nvGrpSpPr>
            <p:cNvPr id="6" name="Group 10"/>
            <p:cNvGrpSpPr>
              <a:grpSpLocks/>
            </p:cNvGrpSpPr>
            <p:nvPr/>
          </p:nvGrpSpPr>
          <p:grpSpPr bwMode="auto">
            <a:xfrm>
              <a:off x="6218" y="2858"/>
              <a:ext cx="3600" cy="6840"/>
              <a:chOff x="6698" y="2858"/>
              <a:chExt cx="3600" cy="6840"/>
            </a:xfrm>
          </p:grpSpPr>
          <p:sp>
            <p:nvSpPr>
              <p:cNvPr id="16" name="Text Box 11"/>
              <p:cNvSpPr txBox="1">
                <a:spLocks noChangeArrowheads="1"/>
              </p:cNvSpPr>
              <p:nvPr/>
            </p:nvSpPr>
            <p:spPr bwMode="auto">
              <a:xfrm>
                <a:off x="6698" y="2858"/>
                <a:ext cx="3600" cy="6840"/>
              </a:xfrm>
              <a:prstGeom prst="rect">
                <a:avLst/>
              </a:prstGeom>
              <a:solidFill>
                <a:srgbClr val="FFFFFF"/>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التسويق </a:t>
                </a:r>
                <a:r>
                  <a:rPr kumimoji="0" lang="ar-SA" sz="1600" b="1" i="0" u="none" strike="noStrike" kern="0" cap="none" spc="0" normalizeH="0" baseline="0" noProof="0" dirty="0" err="1" smtClean="0">
                    <a:ln>
                      <a:noFill/>
                    </a:ln>
                    <a:solidFill>
                      <a:srgbClr val="000000"/>
                    </a:solidFill>
                    <a:effectLst/>
                    <a:uLnTx/>
                    <a:uFillTx/>
                    <a:latin typeface="Traditional Arabic" pitchFamily="18" charset="-78"/>
                    <a:ea typeface="Arial" pitchFamily="34" charset="0"/>
                    <a:cs typeface="Traditional Arabic" pitchFamily="18" charset="-78"/>
                  </a:rPr>
                  <a:t>الاستراتيجي </a:t>
                </a:r>
                <a:r>
                  <a:rPr kumimoji="0" lang="ar-SA" sz="13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rPr>
                  <a:t>(</a:t>
                </a: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التحليل</a:t>
                </a:r>
                <a:r>
                  <a:rPr kumimoji="0" lang="ar-SA" sz="1300" b="1" i="0" u="none" strike="noStrike" kern="0" cap="none" spc="0" normalizeH="0" baseline="0" noProof="0" dirty="0" err="1" smtClean="0">
                    <a:ln>
                      <a:noFill/>
                    </a:ln>
                    <a:solidFill>
                      <a:srgbClr val="000000"/>
                    </a:solidFill>
                    <a:effectLst/>
                    <a:uLnTx/>
                    <a:uFillTx/>
                    <a:latin typeface="Arial" pitchFamily="34" charset="0"/>
                    <a:ea typeface="Arial" pitchFamily="34" charset="0"/>
                    <a:cs typeface="Arial" pitchFamily="34" charset="0"/>
                  </a:rPr>
                  <a:t>)</a:t>
                </a:r>
                <a:endParaRPr kumimoji="0" lang="fr-FR"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r" defTabSz="914400" rtl="1" eaLnBrk="1" fontAlgn="base" latinLnBrk="0" hangingPunct="1">
                  <a:lnSpc>
                    <a:spcPct val="100000"/>
                  </a:lnSpc>
                  <a:spcBef>
                    <a:spcPct val="0"/>
                  </a:spcBef>
                  <a:spcAft>
                    <a:spcPts val="1000"/>
                  </a:spcAft>
                  <a:buClrTx/>
                  <a:buSzTx/>
                  <a:buFontTx/>
                  <a:buNone/>
                  <a:tabLst/>
                  <a:defRPr/>
                </a:pPr>
                <a:endParaRPr kumimoji="0" lang="fr-FR"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r" defTabSz="914400" rtl="1" eaLnBrk="1" fontAlgn="base" latinLnBrk="0" hangingPunct="1">
                  <a:lnSpc>
                    <a:spcPct val="100000"/>
                  </a:lnSpc>
                  <a:spcBef>
                    <a:spcPct val="0"/>
                  </a:spcBef>
                  <a:spcAft>
                    <a:spcPts val="1000"/>
                  </a:spcAft>
                  <a:buClrTx/>
                  <a:buSzTx/>
                  <a:buFontTx/>
                  <a:buNone/>
                  <a:tabLst/>
                  <a:defRPr/>
                </a:pPr>
                <a:endParaRPr kumimoji="0" lang="fr-FR" sz="11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defRPr/>
                </a:pPr>
                <a:endParaRPr kumimoji="0" lang="fr-FR" sz="11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defRPr/>
                </a:pPr>
                <a:endParaRPr kumimoji="0" lang="fr-FR" sz="11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7" name="Text Box 12"/>
              <p:cNvSpPr txBox="1">
                <a:spLocks noChangeArrowheads="1"/>
              </p:cNvSpPr>
              <p:nvPr/>
            </p:nvSpPr>
            <p:spPr bwMode="auto">
              <a:xfrm>
                <a:off x="6890" y="3578"/>
                <a:ext cx="3240" cy="540"/>
              </a:xfrm>
              <a:prstGeom prst="rect">
                <a:avLst/>
              </a:prstGeom>
              <a:solidFill>
                <a:srgbClr val="99CCFF">
                  <a:alpha val="70000"/>
                </a:srgbClr>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smtClean="0">
                    <a:ln>
                      <a:noFill/>
                    </a:ln>
                    <a:solidFill>
                      <a:srgbClr val="000000"/>
                    </a:solidFill>
                    <a:effectLst/>
                    <a:uLnTx/>
                    <a:uFillTx/>
                    <a:latin typeface="Traditional Arabic" pitchFamily="18" charset="-78"/>
                    <a:ea typeface="Arial" pitchFamily="34" charset="0"/>
                    <a:cs typeface="Traditional Arabic" pitchFamily="18" charset="-78"/>
                  </a:rPr>
                  <a:t>حاجات المستهلكين</a:t>
                </a:r>
                <a:endParaRPr kumimoji="0" lang="fr-FR" sz="1800" b="1"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18" name="Text Box 13"/>
              <p:cNvSpPr txBox="1">
                <a:spLocks noChangeArrowheads="1"/>
              </p:cNvSpPr>
              <p:nvPr/>
            </p:nvSpPr>
            <p:spPr bwMode="auto">
              <a:xfrm>
                <a:off x="6884" y="4658"/>
                <a:ext cx="3240" cy="1440"/>
              </a:xfrm>
              <a:prstGeom prst="rect">
                <a:avLst/>
              </a:prstGeom>
              <a:solidFill>
                <a:srgbClr val="99CCFF">
                  <a:alpha val="70000"/>
                </a:srgbClr>
              </a:solidFill>
              <a:ln w="9525" algn="ctr">
                <a:solidFill>
                  <a:srgbClr val="0000FF"/>
                </a:solidFill>
                <a:miter lim="800000"/>
                <a:headEnd/>
                <a:tailEnd/>
              </a:ln>
              <a:effectLst/>
            </p:spPr>
            <p:txBody>
              <a:bodyPr vert="horz" wrap="square" lIns="91440" tIns="10800" rIns="91440" bIns="108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تجزئة السوق</a:t>
                </a:r>
                <a:endParaRPr kumimoji="0" lang="en-US" sz="15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6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الاستهداف</a:t>
                </a:r>
                <a:endParaRPr kumimoji="0" lang="en-US"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ctr" defTabSz="914400" rtl="1" eaLnBrk="1" fontAlgn="base" latinLnBrk="0" hangingPunct="1">
                  <a:lnSpc>
                    <a:spcPct val="100000"/>
                  </a:lnSpc>
                  <a:spcBef>
                    <a:spcPct val="0"/>
                  </a:spcBef>
                  <a:spcAft>
                    <a:spcPts val="6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التموقع</a:t>
                </a:r>
                <a:endParaRPr kumimoji="0" lang="fr-FR" sz="1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9" name="Text Box 14"/>
              <p:cNvSpPr txBox="1">
                <a:spLocks noChangeArrowheads="1"/>
              </p:cNvSpPr>
              <p:nvPr/>
            </p:nvSpPr>
            <p:spPr bwMode="auto">
              <a:xfrm>
                <a:off x="6890" y="6638"/>
                <a:ext cx="3240" cy="540"/>
              </a:xfrm>
              <a:prstGeom prst="rect">
                <a:avLst/>
              </a:prstGeom>
              <a:solidFill>
                <a:srgbClr val="99CCFF">
                  <a:alpha val="70000"/>
                </a:srgbClr>
              </a:solidFill>
              <a:ln w="9525" algn="ctr">
                <a:solidFill>
                  <a:srgbClr val="0000FF"/>
                </a:solidFill>
                <a:miter lim="800000"/>
                <a:headEnd/>
                <a:tailEnd/>
              </a:ln>
              <a:effectLst/>
            </p:spPr>
            <p:txBody>
              <a:bodyPr vert="horz" wrap="square" lIns="91440" tIns="1080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dirty="0" smtClean="0">
                    <a:ln>
                      <a:noFill/>
                    </a:ln>
                    <a:solidFill>
                      <a:srgbClr val="000000"/>
                    </a:solidFill>
                    <a:effectLst/>
                    <a:uLnTx/>
                    <a:uFillTx/>
                    <a:latin typeface="Traditional Arabic" pitchFamily="18" charset="-78"/>
                    <a:ea typeface="Arial" pitchFamily="34" charset="0"/>
                    <a:cs typeface="Traditional Arabic" pitchFamily="18" charset="-78"/>
                  </a:rPr>
                  <a:t>جاذبية السوق</a:t>
                </a:r>
                <a:endParaRPr kumimoji="0" lang="en-US" sz="1500" b="1" i="0" u="none" strike="noStrike" kern="0" cap="none" spc="0" normalizeH="0" baseline="0" noProof="0" dirty="0" smtClean="0">
                  <a:ln>
                    <a:noFill/>
                  </a:ln>
                  <a:solidFill>
                    <a:srgbClr val="000000"/>
                  </a:solidFill>
                  <a:effectLst/>
                  <a:uLnTx/>
                  <a:uFillTx/>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20" name="Text Box 15"/>
              <p:cNvSpPr txBox="1">
                <a:spLocks noChangeArrowheads="1"/>
              </p:cNvSpPr>
              <p:nvPr/>
            </p:nvSpPr>
            <p:spPr bwMode="auto">
              <a:xfrm>
                <a:off x="6890" y="7718"/>
                <a:ext cx="3240" cy="540"/>
              </a:xfrm>
              <a:prstGeom prst="rect">
                <a:avLst/>
              </a:prstGeom>
              <a:solidFill>
                <a:srgbClr val="99CCFF">
                  <a:alpha val="70000"/>
                </a:srgbClr>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smtClean="0">
                    <a:ln>
                      <a:noFill/>
                    </a:ln>
                    <a:solidFill>
                      <a:srgbClr val="000000"/>
                    </a:solidFill>
                    <a:effectLst/>
                    <a:uLnTx/>
                    <a:uFillTx/>
                    <a:latin typeface="Traditional Arabic" pitchFamily="18" charset="-78"/>
                    <a:ea typeface="Arial" pitchFamily="34" charset="0"/>
                    <a:cs typeface="Traditional Arabic" pitchFamily="18" charset="-78"/>
                  </a:rPr>
                  <a:t>تنافسية المؤسسة</a:t>
                </a:r>
                <a:endParaRPr kumimoji="0" lang="en-US" sz="1600" b="1" i="0" u="none" strike="noStrike" kern="0" cap="none" spc="0" normalizeH="0" baseline="0" noProof="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sp>
            <p:nvSpPr>
              <p:cNvPr id="21" name="Text Box 16"/>
              <p:cNvSpPr txBox="1">
                <a:spLocks noChangeArrowheads="1"/>
              </p:cNvSpPr>
              <p:nvPr/>
            </p:nvSpPr>
            <p:spPr bwMode="auto">
              <a:xfrm>
                <a:off x="6890" y="8798"/>
                <a:ext cx="3240" cy="540"/>
              </a:xfrm>
              <a:prstGeom prst="rect">
                <a:avLst/>
              </a:prstGeom>
              <a:solidFill>
                <a:srgbClr val="99CCFF">
                  <a:alpha val="70000"/>
                </a:srgbClr>
              </a:solidFill>
              <a:ln w="9525" algn="ctr">
                <a:solidFill>
                  <a:srgbClr val="0000FF"/>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defRPr/>
                </a:pPr>
                <a:r>
                  <a:rPr kumimoji="0" lang="ar-SA" sz="1600" b="1" i="0" u="none" strike="noStrike" kern="0" cap="none" spc="0" normalizeH="0" baseline="0" noProof="0" smtClean="0">
                    <a:ln>
                      <a:noFill/>
                    </a:ln>
                    <a:solidFill>
                      <a:srgbClr val="000000"/>
                    </a:solidFill>
                    <a:effectLst/>
                    <a:uLnTx/>
                    <a:uFillTx/>
                    <a:latin typeface="Traditional Arabic" pitchFamily="18" charset="-78"/>
                    <a:ea typeface="Arial" pitchFamily="34" charset="0"/>
                    <a:cs typeface="Traditional Arabic" pitchFamily="18" charset="-78"/>
                  </a:rPr>
                  <a:t>التنبؤ بالطلب</a:t>
                </a:r>
                <a:endParaRPr kumimoji="0" lang="en-US" sz="1600" b="1" i="0" u="none" strike="noStrike" kern="0" cap="none" spc="0" normalizeH="0" baseline="0" noProof="0" smtClean="0">
                  <a:ln>
                    <a:noFill/>
                  </a:ln>
                  <a:solidFill>
                    <a:srgbClr val="000000"/>
                  </a:solidFill>
                  <a:effectLst/>
                  <a:uLnTx/>
                  <a:uFillTx/>
                  <a:latin typeface="Traditional Arabic" pitchFamily="18" charset="-78"/>
                  <a:ea typeface="Arial" pitchFamily="34" charset="0"/>
                  <a:cs typeface="Traditional Arabic" pitchFamily="18" charset="-78"/>
                </a:endParaRP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fr-FR" sz="1800" b="1" i="0" u="none" strike="noStrike" kern="0" cap="none" spc="0" normalizeH="0" baseline="0" noProof="0" smtClean="0">
                  <a:ln>
                    <a:noFill/>
                  </a:ln>
                  <a:solidFill>
                    <a:srgbClr val="000000"/>
                  </a:solidFill>
                  <a:effectLst/>
                  <a:uLnTx/>
                  <a:uFillTx/>
                  <a:latin typeface="Arial" pitchFamily="34" charset="0"/>
                  <a:cs typeface="Arial" pitchFamily="34" charset="0"/>
                </a:endParaRPr>
              </a:p>
            </p:txBody>
          </p:sp>
        </p:grpSp>
        <p:sp>
          <p:nvSpPr>
            <p:cNvPr id="7" name="Line 17"/>
            <p:cNvSpPr>
              <a:spLocks noChangeShapeType="1"/>
            </p:cNvSpPr>
            <p:nvPr/>
          </p:nvSpPr>
          <p:spPr bwMode="auto">
            <a:xfrm>
              <a:off x="3588" y="4118"/>
              <a:ext cx="0" cy="540"/>
            </a:xfrm>
            <a:prstGeom prst="line">
              <a:avLst/>
            </a:prstGeom>
            <a:noFill/>
            <a:ln w="9525">
              <a:solidFill>
                <a:srgbClr val="0000FF"/>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sp>
          <p:nvSpPr>
            <p:cNvPr id="8" name="Line 18"/>
            <p:cNvSpPr>
              <a:spLocks noChangeShapeType="1"/>
            </p:cNvSpPr>
            <p:nvPr/>
          </p:nvSpPr>
          <p:spPr bwMode="auto">
            <a:xfrm>
              <a:off x="3578" y="6098"/>
              <a:ext cx="0" cy="540"/>
            </a:xfrm>
            <a:prstGeom prst="line">
              <a:avLst/>
            </a:prstGeom>
            <a:noFill/>
            <a:ln w="9525">
              <a:solidFill>
                <a:srgbClr val="0000FF"/>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sp>
          <p:nvSpPr>
            <p:cNvPr id="9" name="Line 19"/>
            <p:cNvSpPr>
              <a:spLocks noChangeShapeType="1"/>
            </p:cNvSpPr>
            <p:nvPr/>
          </p:nvSpPr>
          <p:spPr bwMode="auto">
            <a:xfrm>
              <a:off x="3578" y="7178"/>
              <a:ext cx="0" cy="540"/>
            </a:xfrm>
            <a:prstGeom prst="line">
              <a:avLst/>
            </a:prstGeom>
            <a:noFill/>
            <a:ln w="9525">
              <a:solidFill>
                <a:srgbClr val="0000FF"/>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sp>
          <p:nvSpPr>
            <p:cNvPr id="10" name="Line 20"/>
            <p:cNvSpPr>
              <a:spLocks noChangeShapeType="1"/>
            </p:cNvSpPr>
            <p:nvPr/>
          </p:nvSpPr>
          <p:spPr bwMode="auto">
            <a:xfrm>
              <a:off x="3578" y="8258"/>
              <a:ext cx="0" cy="540"/>
            </a:xfrm>
            <a:prstGeom prst="line">
              <a:avLst/>
            </a:prstGeom>
            <a:noFill/>
            <a:ln w="9525">
              <a:solidFill>
                <a:srgbClr val="0000FF"/>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sp>
          <p:nvSpPr>
            <p:cNvPr id="11" name="Line 21"/>
            <p:cNvSpPr>
              <a:spLocks noChangeShapeType="1"/>
            </p:cNvSpPr>
            <p:nvPr/>
          </p:nvSpPr>
          <p:spPr bwMode="auto">
            <a:xfrm>
              <a:off x="8028" y="4118"/>
              <a:ext cx="0" cy="540"/>
            </a:xfrm>
            <a:prstGeom prst="line">
              <a:avLst/>
            </a:prstGeom>
            <a:noFill/>
            <a:ln w="9525">
              <a:solidFill>
                <a:srgbClr val="0000FF"/>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sp>
          <p:nvSpPr>
            <p:cNvPr id="12" name="Line 22"/>
            <p:cNvSpPr>
              <a:spLocks noChangeShapeType="1"/>
            </p:cNvSpPr>
            <p:nvPr/>
          </p:nvSpPr>
          <p:spPr bwMode="auto">
            <a:xfrm>
              <a:off x="8028" y="7178"/>
              <a:ext cx="0" cy="540"/>
            </a:xfrm>
            <a:prstGeom prst="line">
              <a:avLst/>
            </a:prstGeom>
            <a:noFill/>
            <a:ln w="9525">
              <a:solidFill>
                <a:srgbClr val="0000FF"/>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sp>
          <p:nvSpPr>
            <p:cNvPr id="13" name="Line 23"/>
            <p:cNvSpPr>
              <a:spLocks noChangeShapeType="1"/>
            </p:cNvSpPr>
            <p:nvPr/>
          </p:nvSpPr>
          <p:spPr bwMode="auto">
            <a:xfrm>
              <a:off x="8028" y="6098"/>
              <a:ext cx="0" cy="540"/>
            </a:xfrm>
            <a:prstGeom prst="line">
              <a:avLst/>
            </a:prstGeom>
            <a:noFill/>
            <a:ln w="9525">
              <a:solidFill>
                <a:srgbClr val="0000FF"/>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sp>
          <p:nvSpPr>
            <p:cNvPr id="14" name="Line 24"/>
            <p:cNvSpPr>
              <a:spLocks noChangeShapeType="1"/>
            </p:cNvSpPr>
            <p:nvPr/>
          </p:nvSpPr>
          <p:spPr bwMode="auto">
            <a:xfrm>
              <a:off x="8028" y="8258"/>
              <a:ext cx="0" cy="540"/>
            </a:xfrm>
            <a:prstGeom prst="line">
              <a:avLst/>
            </a:prstGeom>
            <a:noFill/>
            <a:ln w="9525">
              <a:solidFill>
                <a:srgbClr val="0000FF"/>
              </a:solidFill>
              <a:round/>
              <a:headEn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sp>
          <p:nvSpPr>
            <p:cNvPr id="15" name="Line 25"/>
            <p:cNvSpPr>
              <a:spLocks noChangeShapeType="1"/>
            </p:cNvSpPr>
            <p:nvPr/>
          </p:nvSpPr>
          <p:spPr bwMode="auto">
            <a:xfrm>
              <a:off x="5378" y="6098"/>
              <a:ext cx="840" cy="0"/>
            </a:xfrm>
            <a:prstGeom prst="line">
              <a:avLst/>
            </a:prstGeom>
            <a:noFill/>
            <a:ln w="9525">
              <a:solidFill>
                <a:srgbClr val="0000FF"/>
              </a:solidFill>
              <a:round/>
              <a:headEnd type="triangle" w="med" len="med"/>
              <a:tailEnd type="triangle" w="med" len="me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rgbClr val="000000"/>
                </a:solidFill>
                <a:effectLst/>
                <a:uLnTx/>
                <a:uFillTx/>
              </a:endParaRPr>
            </a:p>
          </p:txBody>
        </p:sp>
      </p:grpSp>
      <p:sp>
        <p:nvSpPr>
          <p:cNvPr id="28" name="Rectangle 26"/>
          <p:cNvSpPr>
            <a:spLocks noChangeArrowheads="1"/>
          </p:cNvSpPr>
          <p:nvPr/>
        </p:nvSpPr>
        <p:spPr bwMode="auto">
          <a:xfrm>
            <a:off x="7448550" y="2563518"/>
            <a:ext cx="1438275"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1500" b="1" i="0" u="sng"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الشكـل :</a:t>
            </a:r>
            <a:r>
              <a:rPr kumimoji="0" lang="ar-SA" altLang="zh-CN" sz="1500" b="1" i="0" u="sng" strike="noStrike" cap="none" normalizeH="0" dirty="0" smtClean="0">
                <a:ln>
                  <a:noFill/>
                </a:ln>
                <a:solidFill>
                  <a:srgbClr val="000000"/>
                </a:solidFill>
                <a:effectLst/>
                <a:latin typeface="Traditional Arabic" pitchFamily="18" charset="-78"/>
                <a:ea typeface="SimSun" pitchFamily="2" charset="-122"/>
                <a:cs typeface="Traditional Arabic" pitchFamily="18" charset="-78"/>
              </a:rPr>
              <a:t> </a:t>
            </a:r>
            <a:endParaRPr kumimoji="0" lang="ar-DZ" altLang="zh-CN" sz="1500" b="1" i="0" u="sng" strike="noStrike" cap="none" normalizeH="0" dirty="0" smtClean="0">
              <a:ln>
                <a:noFill/>
              </a:ln>
              <a:solidFill>
                <a:srgbClr val="000000"/>
              </a:solidFill>
              <a:effectLst/>
              <a:latin typeface="Traditional Arabic" pitchFamily="18" charset="-78"/>
              <a:ea typeface="SimSun" pitchFamily="2" charset="-122"/>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1600" b="1"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التسويق الاستراتيجي والعملي</a:t>
            </a:r>
            <a:endParaRPr kumimoji="0" lang="fr-FR" altLang="zh-CN" sz="1600" b="1" i="0" u="none" strike="noStrike" cap="none" normalizeH="0" baseline="0" dirty="0" smtClean="0">
              <a:ln>
                <a:noFill/>
              </a:ln>
              <a:solidFill>
                <a:srgbClr val="000000"/>
              </a:solidFill>
              <a:effectLst/>
              <a:latin typeface="Arial" pitchFamily="34" charset="0"/>
              <a:cs typeface="Arial" pitchFamily="34" charset="0"/>
            </a:endParaRPr>
          </a:p>
          <a:p>
            <a:pPr lvl="0" algn="ctr" rtl="1" eaLnBrk="0" hangingPunct="0"/>
            <a:r>
              <a:rPr kumimoji="0" lang="ar-SA" altLang="zh-CN" sz="1500" b="1" i="0" u="sng" strike="noStrike" cap="none" normalizeH="0" baseline="0" dirty="0" err="1" smtClean="0">
                <a:ln>
                  <a:noFill/>
                </a:ln>
                <a:solidFill>
                  <a:srgbClr val="000000"/>
                </a:solidFill>
                <a:effectLst/>
                <a:latin typeface="Traditional Arabic" pitchFamily="18" charset="-78"/>
                <a:ea typeface="SimSun" pitchFamily="2" charset="-122"/>
                <a:cs typeface="Traditional Arabic" pitchFamily="18" charset="-78"/>
              </a:rPr>
              <a:t>المصـدر:</a:t>
            </a:r>
            <a:r>
              <a:rPr kumimoji="0" lang="ar-SA" altLang="zh-CN" sz="1700" b="1"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 </a:t>
            </a:r>
            <a:r>
              <a:rPr kumimoji="0" lang="fr-FR" altLang="zh-CN" sz="1200" b="0" i="1" u="none" strike="noStrike" cap="none" normalizeH="0" baseline="0" dirty="0" err="1" smtClean="0">
                <a:ln>
                  <a:noFill/>
                </a:ln>
                <a:solidFill>
                  <a:srgbClr val="000000"/>
                </a:solidFill>
                <a:effectLst/>
                <a:latin typeface="Times New Roman" pitchFamily="18" charset="0"/>
                <a:ea typeface="SimSun" pitchFamily="2" charset="-122"/>
                <a:cs typeface="Traditional Arabic" pitchFamily="18" charset="-78"/>
              </a:rPr>
              <a:t>Helfer</a:t>
            </a:r>
            <a:r>
              <a:rPr kumimoji="0" lang="fr-FR" altLang="zh-CN" sz="1200" b="0" i="1" u="none" strike="noStrike" cap="none" normalizeH="0" baseline="0" dirty="0" smtClean="0">
                <a:ln>
                  <a:noFill/>
                </a:ln>
                <a:solidFill>
                  <a:srgbClr val="000000"/>
                </a:solidFill>
                <a:effectLst/>
                <a:latin typeface="Times New Roman" pitchFamily="18" charset="0"/>
                <a:ea typeface="SimSun" pitchFamily="2" charset="-122"/>
                <a:cs typeface="Traditional Arabic" pitchFamily="18" charset="-78"/>
              </a:rPr>
              <a:t> et </a:t>
            </a:r>
            <a:r>
              <a:rPr lang="fr-FR" altLang="zh-CN" sz="1200" i="1" dirty="0" err="1" smtClean="0">
                <a:solidFill>
                  <a:srgbClr val="000000"/>
                </a:solidFill>
                <a:latin typeface="Times New Roman" pitchFamily="18" charset="0"/>
                <a:ea typeface="SimSun" pitchFamily="2" charset="-122"/>
                <a:cs typeface="Traditional Arabic" pitchFamily="18" charset="-78"/>
              </a:rPr>
              <a:t>Orsoni</a:t>
            </a:r>
            <a:r>
              <a:rPr lang="fr-FR" altLang="zh-CN" sz="1200" i="1" dirty="0" smtClean="0">
                <a:solidFill>
                  <a:srgbClr val="000000"/>
                </a:solidFill>
                <a:latin typeface="Times New Roman" pitchFamily="18" charset="0"/>
                <a:ea typeface="SimSun" pitchFamily="2" charset="-122"/>
                <a:cs typeface="Traditional Arabic" pitchFamily="18" charset="-78"/>
              </a:rPr>
              <a:t>, Le marketing, 7°Ed, Vuibert, Paris 2001, p : 1</a:t>
            </a:r>
            <a:r>
              <a:rPr kumimoji="0" lang="fr-FR" altLang="zh-CN" sz="1200" b="0" i="1" u="none" strike="noStrike" cap="none" normalizeH="0" baseline="0" dirty="0" smtClean="0">
                <a:ln>
                  <a:noFill/>
                </a:ln>
                <a:solidFill>
                  <a:srgbClr val="000000"/>
                </a:solidFill>
                <a:effectLst/>
                <a:latin typeface="Times New Roman" pitchFamily="18" charset="0"/>
                <a:ea typeface="SimSun" pitchFamily="2" charset="-122"/>
                <a:cs typeface="Traditional Arabic" pitchFamily="18" charset="-78"/>
              </a:rPr>
              <a:t>38</a:t>
            </a:r>
            <a:r>
              <a:rPr kumimoji="0" lang="fr-FR" altLang="zh-CN" sz="1700" b="0" i="0" u="none" strike="noStrike" cap="none" normalizeH="0" baseline="0" dirty="0" smtClean="0">
                <a:ln>
                  <a:noFill/>
                </a:ln>
                <a:solidFill>
                  <a:srgbClr val="000000"/>
                </a:solidFill>
                <a:effectLst/>
                <a:latin typeface="Times New Roman" pitchFamily="18" charset="0"/>
                <a:ea typeface="SimSun" pitchFamily="2" charset="-122"/>
                <a:cs typeface="Traditional Arabic" pitchFamily="18" charset="-78"/>
              </a:rPr>
              <a:t> </a:t>
            </a:r>
            <a:r>
              <a:rPr kumimoji="0" lang="en-US" altLang="zh-CN" sz="1700" b="0"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 </a:t>
            </a:r>
            <a:endParaRPr kumimoji="0" lang="en-US" altLang="zh-CN" sz="1800" b="0" i="0" u="none" strike="noStrike" cap="none" normalizeH="0" baseline="0" dirty="0" smtClean="0">
              <a:ln>
                <a:noFill/>
              </a:ln>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22018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مستويات الادارة الاستراتيجية</a:t>
            </a:r>
            <a:endParaRPr lang="zh-CN" altLang="en-US" sz="1800" b="1" dirty="0">
              <a:solidFill>
                <a:srgbClr val="7030A0"/>
              </a:solidFill>
              <a:latin typeface="造字工房悦黑体验版细体" pitchFamily="50" charset="-122"/>
              <a:ea typeface="造字工房悦黑体验版细体" pitchFamily="50" charset="-122"/>
            </a:endParaRPr>
          </a:p>
        </p:txBody>
      </p:sp>
      <p:pic>
        <p:nvPicPr>
          <p:cNvPr id="3074" name="Picture 2" descr="E:\A\تدريس\2024\السداسي الثاني\التسويق الاستراتيجي\الدروس\prep\Nouveau dossier\Nouvelle 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173" y="809625"/>
            <a:ext cx="5181600" cy="4333875"/>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 1"/>
          <p:cNvSpPr/>
          <p:nvPr/>
        </p:nvSpPr>
        <p:spPr>
          <a:xfrm>
            <a:off x="4915787" y="1775150"/>
            <a:ext cx="2324986" cy="494625"/>
          </a:xfrm>
          <a:prstGeom prst="roundRect">
            <a:avLst>
              <a:gd name="adj" fmla="val 42270"/>
            </a:avLst>
          </a:prstGeom>
          <a:solidFill>
            <a:schemeClr val="accent6">
              <a:lumMod val="60000"/>
              <a:lumOff val="4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على مستوى المنظمة</a:t>
            </a:r>
            <a:endParaRPr lang="zh-CN" altLang="en-US" sz="1800" b="1" dirty="0">
              <a:solidFill>
                <a:srgbClr val="7030A0"/>
              </a:solidFill>
              <a:latin typeface="造字工房悦黑体验版细体" pitchFamily="50" charset="-122"/>
              <a:ea typeface="造字工房悦黑体验版细体" pitchFamily="50" charset="-122"/>
            </a:endParaRPr>
          </a:p>
        </p:txBody>
      </p:sp>
      <p:sp>
        <p:nvSpPr>
          <p:cNvPr id="7" name="圆角矩形 1"/>
          <p:cNvSpPr/>
          <p:nvPr/>
        </p:nvSpPr>
        <p:spPr>
          <a:xfrm>
            <a:off x="5695508" y="2729249"/>
            <a:ext cx="2324986" cy="494625"/>
          </a:xfrm>
          <a:prstGeom prst="roundRect">
            <a:avLst>
              <a:gd name="adj" fmla="val 42270"/>
            </a:avLst>
          </a:prstGeom>
          <a:solidFill>
            <a:srgbClr val="FFAA2D"/>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على </a:t>
            </a:r>
            <a:r>
              <a:rPr lang="ar-DZ" altLang="zh-CN" sz="1800" b="1" dirty="0">
                <a:solidFill>
                  <a:srgbClr val="7030A0"/>
                </a:solidFill>
                <a:latin typeface="造字工房悦黑体验版细体" pitchFamily="50" charset="-122"/>
                <a:ea typeface="造字工房悦黑体验版细体" pitchFamily="50" charset="-122"/>
              </a:rPr>
              <a:t>مستوى النشاط</a:t>
            </a:r>
            <a:endParaRPr lang="zh-CN" altLang="en-US" sz="1800" b="1" dirty="0">
              <a:solidFill>
                <a:srgbClr val="7030A0"/>
              </a:solidFill>
              <a:latin typeface="造字工房悦黑体验版细体" pitchFamily="50" charset="-122"/>
              <a:ea typeface="造字工房悦黑体验版细体" pitchFamily="50" charset="-122"/>
            </a:endParaRPr>
          </a:p>
        </p:txBody>
      </p:sp>
      <p:sp>
        <p:nvSpPr>
          <p:cNvPr id="8" name="圆角矩形 1"/>
          <p:cNvSpPr/>
          <p:nvPr/>
        </p:nvSpPr>
        <p:spPr>
          <a:xfrm>
            <a:off x="6363842" y="3852043"/>
            <a:ext cx="2324986" cy="494625"/>
          </a:xfrm>
          <a:prstGeom prst="roundRect">
            <a:avLst>
              <a:gd name="adj" fmla="val 42270"/>
            </a:avLst>
          </a:prstGeom>
          <a:solidFill>
            <a:srgbClr val="E74198"/>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على المستوى الوظيفي</a:t>
            </a:r>
            <a:endParaRPr lang="zh-CN" altLang="en-US" sz="1800" b="1" dirty="0">
              <a:solidFill>
                <a:srgbClr val="7030A0"/>
              </a:solidFill>
              <a:latin typeface="造字工房悦黑体验版细体" pitchFamily="50" charset="-122"/>
              <a:ea typeface="造字工房悦黑体验版细体" pitchFamily="50" charset="-122"/>
            </a:endParaRPr>
          </a:p>
        </p:txBody>
      </p:sp>
    </p:spTree>
    <p:extLst>
      <p:ext uri="{BB962C8B-B14F-4D97-AF65-F5344CB8AC3E}">
        <p14:creationId xmlns:p14="http://schemas.microsoft.com/office/powerpoint/2010/main" val="251702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900"/>
                            </p:stCondLst>
                            <p:childTnLst>
                              <p:par>
                                <p:cTn id="9" presetID="10" presetClass="entr" presetSubtype="0" fill="hold" grpId="0" nodeType="afterEffect">
                                  <p:stCondLst>
                                    <p:cond delay="4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800"/>
                            </p:stCondLst>
                            <p:childTnLst>
                              <p:par>
                                <p:cTn id="13" presetID="10" presetClass="entr" presetSubtype="0" fill="hold" grpId="0" nodeType="afterEffect">
                                  <p:stCondLst>
                                    <p:cond delay="4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700"/>
                            </p:stCondLst>
                            <p:childTnLst>
                              <p:par>
                                <p:cTn id="17" presetID="10" presetClass="entr" presetSubtype="0" fill="hold" grpId="0" nodeType="afterEffect">
                                  <p:stCondLst>
                                    <p:cond delay="4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مستويات الادارة الاستراتيجية</a:t>
            </a:r>
            <a:endParaRPr lang="zh-CN" altLang="en-US" sz="1800" b="1" dirty="0">
              <a:solidFill>
                <a:srgbClr val="7030A0"/>
              </a:solidFill>
              <a:latin typeface="造字工房悦黑体验版细体" pitchFamily="50" charset="-122"/>
              <a:ea typeface="造字工房悦黑体验版细体" pitchFamily="50" charset="-122"/>
            </a:endParaRPr>
          </a:p>
        </p:txBody>
      </p:sp>
      <p:sp>
        <p:nvSpPr>
          <p:cNvPr id="9" name="Rectangle 8"/>
          <p:cNvSpPr/>
          <p:nvPr/>
        </p:nvSpPr>
        <p:spPr>
          <a:xfrm>
            <a:off x="1007604" y="1140941"/>
            <a:ext cx="7128792" cy="3520836"/>
          </a:xfrm>
          <a:prstGeom prst="rect">
            <a:avLst/>
          </a:prstGeom>
        </p:spPr>
        <p:txBody>
          <a:bodyPr wrap="square">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just" defTabSz="914400" rtl="1" eaLnBrk="1" fontAlgn="base" latinLnBrk="0" hangingPunct="1">
              <a:lnSpc>
                <a:spcPts val="2700"/>
              </a:lnSpc>
              <a:spcBef>
                <a:spcPct val="0"/>
              </a:spcBef>
              <a:spcAft>
                <a:spcPct val="0"/>
              </a:spcAft>
              <a:buClrTx/>
              <a:buSzTx/>
              <a:buFontTx/>
              <a:buNone/>
              <a:tabLst/>
              <a:defRPr/>
            </a:pP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إن</a:t>
            </a:r>
            <a:r>
              <a:rPr kumimoji="0" lang="ar-DZ" sz="1800" b="0" i="0" u="none" strike="noStrike" kern="1200" cap="none" spc="0" normalizeH="0" baseline="0" noProof="0" dirty="0" smtClean="0">
                <a:ln>
                  <a:noFill/>
                </a:ln>
                <a:solidFill>
                  <a:srgbClr val="000000"/>
                </a:solidFill>
                <a:effectLst/>
                <a:uLnTx/>
                <a:uFillTx/>
                <a:latin typeface="Arial" charset="0"/>
                <a:ea typeface="+mn-ea"/>
                <a:cs typeface="Arial" charset="0"/>
              </a:rPr>
              <a:t>ّ</a:t>
            </a: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 القرارات ذات الطبيعة الاستراتيجية تتطل</a:t>
            </a:r>
            <a:r>
              <a:rPr kumimoji="0" lang="ar-DZ" sz="1800" b="0" i="0" u="none" strike="noStrike" kern="1200" cap="none" spc="0" normalizeH="0" baseline="0" noProof="0" dirty="0" smtClean="0">
                <a:ln>
                  <a:noFill/>
                </a:ln>
                <a:solidFill>
                  <a:srgbClr val="000000"/>
                </a:solidFill>
                <a:effectLst/>
                <a:uLnTx/>
                <a:uFillTx/>
                <a:latin typeface="Arial" charset="0"/>
                <a:ea typeface="+mn-ea"/>
                <a:cs typeface="Arial" charset="0"/>
              </a:rPr>
              <a:t>ّ</a:t>
            </a: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ب أساسا تضافر جميع أنشطة ووظائف المؤسسة في المدى المتوسط والبعيد، ولذلك فإنه من أجل بناء الاستراتيجية التسويقية فإنه يجب:</a:t>
            </a:r>
          </a:p>
          <a:p>
            <a:pPr marL="0" marR="0" lvl="0" indent="0" algn="just" defTabSz="914400" rtl="1" eaLnBrk="1" fontAlgn="base" latinLnBrk="0" hangingPunct="1">
              <a:lnSpc>
                <a:spcPts val="2700"/>
              </a:lnSpc>
              <a:spcBef>
                <a:spcPct val="0"/>
              </a:spcBef>
              <a:spcAft>
                <a:spcPct val="0"/>
              </a:spcAft>
              <a:buClrTx/>
              <a:buSzTx/>
              <a:buFont typeface="Arial" pitchFamily="34" charset="0"/>
              <a:buChar char="•"/>
              <a:tabLst/>
              <a:defRPr/>
            </a:pP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 تحديد التوجهات الكبرى للمؤسسة وسياستها العامة</a:t>
            </a:r>
            <a:r>
              <a:rPr lang="fr-FR" sz="1800" noProof="0" dirty="0" smtClean="0">
                <a:solidFill>
                  <a:srgbClr val="000000"/>
                </a:solidFill>
              </a:rPr>
              <a:t>.</a:t>
            </a:r>
            <a:endPar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just" defTabSz="914400" rtl="1" eaLnBrk="1" fontAlgn="base" latinLnBrk="0" hangingPunct="1">
              <a:lnSpc>
                <a:spcPts val="2700"/>
              </a:lnSpc>
              <a:spcBef>
                <a:spcPct val="0"/>
              </a:spcBef>
              <a:spcAft>
                <a:spcPct val="0"/>
              </a:spcAft>
              <a:buClrTx/>
              <a:buSzTx/>
              <a:buFont typeface="Arial" pitchFamily="34" charset="0"/>
              <a:buChar char="•"/>
              <a:tabLst/>
              <a:defRPr/>
            </a:pP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 تحديد الاستراتيجيات الخاصة بمجالات النشاط </a:t>
            </a:r>
            <a:r>
              <a:rPr kumimoji="0" lang="ar-SA" sz="1800" b="0" i="0" u="none" strike="noStrike" kern="1200" cap="none" spc="0" normalizeH="0" baseline="0" noProof="0" dirty="0" err="1" smtClean="0">
                <a:ln>
                  <a:noFill/>
                </a:ln>
                <a:solidFill>
                  <a:srgbClr val="000000"/>
                </a:solidFill>
                <a:effectLst/>
                <a:uLnTx/>
                <a:uFillTx/>
                <a:latin typeface="Arial" charset="0"/>
                <a:ea typeface="+mn-ea"/>
                <a:cs typeface="Arial" charset="0"/>
              </a:rPr>
              <a:t>الاستراتيجية </a:t>
            </a:r>
            <a:r>
              <a:rPr kumimoji="0" lang="ar-SA" sz="1800" b="0" i="1" u="none" strike="noStrike" kern="1200" cap="none" spc="0" normalizeH="0" baseline="0" noProof="0" dirty="0" err="1" smtClean="0">
                <a:ln>
                  <a:noFill/>
                </a:ln>
                <a:solidFill>
                  <a:srgbClr val="000000"/>
                </a:solidFill>
                <a:effectLst/>
                <a:uLnTx/>
                <a:uFillTx/>
                <a:latin typeface="Arial" charset="0"/>
                <a:ea typeface="+mn-ea"/>
                <a:cs typeface="Arial" charset="0"/>
              </a:rPr>
              <a:t>(</a:t>
            </a:r>
            <a:r>
              <a:rPr kumimoji="0" lang="fr-FR" sz="1800" b="0" i="1" u="none" strike="noStrike" kern="1200" cap="none" spc="0" normalizeH="0" baseline="0" noProof="0" dirty="0" smtClean="0">
                <a:ln>
                  <a:noFill/>
                </a:ln>
                <a:solidFill>
                  <a:srgbClr val="000000"/>
                </a:solidFill>
                <a:effectLst/>
                <a:uLnTx/>
                <a:uFillTx/>
                <a:latin typeface="Arial" charset="0"/>
                <a:ea typeface="+mn-ea"/>
                <a:cs typeface="Arial" charset="0"/>
              </a:rPr>
              <a:t>SBU</a:t>
            </a:r>
            <a:r>
              <a:rPr kumimoji="0" lang="ar-SA" sz="1800" b="0" i="1" u="none" strike="noStrike" kern="1200" cap="none" spc="0" normalizeH="0" baseline="0" noProof="0" dirty="0" smtClean="0">
                <a:ln>
                  <a:noFill/>
                </a:ln>
                <a:solidFill>
                  <a:srgbClr val="000000"/>
                </a:solidFill>
                <a:effectLst/>
                <a:uLnTx/>
                <a:uFillTx/>
                <a:latin typeface="Arial" charset="0"/>
                <a:ea typeface="+mn-ea"/>
                <a:cs typeface="Arial" charset="0"/>
              </a:rPr>
              <a:t>)</a:t>
            </a:r>
            <a:r>
              <a:rPr lang="fr-FR" sz="1800" i="1" dirty="0">
                <a:solidFill>
                  <a:srgbClr val="000000"/>
                </a:solidFill>
              </a:rPr>
              <a:t>.</a:t>
            </a:r>
            <a:endParaRPr kumimoji="0" lang="ar-SA" sz="1800" b="0" i="1"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just" defTabSz="914400" rtl="1" eaLnBrk="1" fontAlgn="base" latinLnBrk="0" hangingPunct="1">
              <a:lnSpc>
                <a:spcPts val="2700"/>
              </a:lnSpc>
              <a:spcBef>
                <a:spcPct val="0"/>
              </a:spcBef>
              <a:spcAft>
                <a:spcPct val="0"/>
              </a:spcAft>
              <a:buClrTx/>
              <a:buSzTx/>
              <a:buFont typeface="Arial" pitchFamily="34" charset="0"/>
              <a:buChar char="•"/>
              <a:tabLst/>
              <a:defRPr/>
            </a:pP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 تحديد الاستراتيجية التسويقية الخاصة بكل منتوج والتي تكون محكومة بالخيارات المحددة مسبقا على المستوى الكلي للمؤسسة وعلى مستوى مجالات النشاط الاستراتيجية</a:t>
            </a:r>
            <a:r>
              <a:rPr lang="fr-FR" sz="1800" dirty="0">
                <a:solidFill>
                  <a:srgbClr val="000000"/>
                </a:solidFill>
              </a:rPr>
              <a:t>.</a:t>
            </a:r>
            <a:endPar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just" defTabSz="914400" rtl="1" eaLnBrk="1" fontAlgn="base" latinLnBrk="0" hangingPunct="1">
              <a:lnSpc>
                <a:spcPts val="2700"/>
              </a:lnSpc>
              <a:spcBef>
                <a:spcPct val="0"/>
              </a:spcBef>
              <a:spcAft>
                <a:spcPct val="0"/>
              </a:spcAft>
              <a:buClrTx/>
              <a:buSzTx/>
              <a:buFont typeface="Arial" pitchFamily="34" charset="0"/>
              <a:buChar char="•"/>
              <a:tabLst/>
              <a:defRPr/>
            </a:pPr>
            <a:endPar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just" defTabSz="914400" rtl="1" eaLnBrk="1" fontAlgn="base" latinLnBrk="0" hangingPunct="1">
              <a:lnSpc>
                <a:spcPts val="2700"/>
              </a:lnSpc>
              <a:spcBef>
                <a:spcPct val="0"/>
              </a:spcBef>
              <a:spcAft>
                <a:spcPct val="0"/>
              </a:spcAft>
              <a:buClrTx/>
              <a:buSzTx/>
              <a:buFontTx/>
              <a:buNone/>
              <a:tabLst/>
              <a:defRPr/>
            </a:pP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    إن</a:t>
            </a:r>
            <a:r>
              <a:rPr lang="ar-DZ" sz="1800" dirty="0">
                <a:solidFill>
                  <a:srgbClr val="000000"/>
                </a:solidFill>
              </a:rPr>
              <a:t>ّ</a:t>
            </a: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 التفكير الاستراتيجي يتم في المؤسسة على نوعين: </a:t>
            </a:r>
            <a:r>
              <a:rPr kumimoji="0" lang="ar-SA" sz="1800" b="1" i="0" u="none" strike="noStrike" kern="1200" cap="none" spc="0" normalizeH="0" baseline="0" noProof="0" dirty="0" smtClean="0">
                <a:ln>
                  <a:noFill/>
                </a:ln>
                <a:solidFill>
                  <a:srgbClr val="000000"/>
                </a:solidFill>
                <a:effectLst/>
                <a:uLnTx/>
                <a:uFillTx/>
                <a:latin typeface="Arial" charset="0"/>
                <a:ea typeface="+mn-ea"/>
                <a:cs typeface="Arial" charset="0"/>
              </a:rPr>
              <a:t>أولا</a:t>
            </a: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 ما يتعلق بالاستراتيجية العامة </a:t>
            </a:r>
            <a:r>
              <a:rPr kumimoji="0" lang="ar-SA" sz="1800" b="1" i="0" u="none" strike="noStrike" kern="1200" cap="none" spc="0" normalizeH="0" baseline="0" noProof="0" dirty="0" smtClean="0">
                <a:ln>
                  <a:noFill/>
                </a:ln>
                <a:solidFill>
                  <a:srgbClr val="000000"/>
                </a:solidFill>
                <a:effectLst/>
                <a:uLnTx/>
                <a:uFillTx/>
                <a:latin typeface="Arial" charset="0"/>
                <a:ea typeface="+mn-ea"/>
                <a:cs typeface="Arial" charset="0"/>
              </a:rPr>
              <a:t>وثانيا</a:t>
            </a:r>
            <a:r>
              <a:rPr kumimoji="0" lang="ar-SA" sz="1800" b="0" i="0" u="none" strike="noStrike" kern="1200" cap="none" spc="0" normalizeH="0" baseline="0" noProof="0" dirty="0" smtClean="0">
                <a:ln>
                  <a:noFill/>
                </a:ln>
                <a:solidFill>
                  <a:srgbClr val="000000"/>
                </a:solidFill>
                <a:effectLst/>
                <a:uLnTx/>
                <a:uFillTx/>
                <a:latin typeface="Arial" charset="0"/>
                <a:ea typeface="+mn-ea"/>
                <a:cs typeface="Arial" charset="0"/>
              </a:rPr>
              <a:t> الاستراتيجيات المتعلقة بالوظائف المختلفة (التسويق، الإنتاج، الأفراد...) وبالطبع فإن الاستراتيجية التسويقية تقع في هذا المستوى الثاني، كما في الشكل التالي:</a:t>
            </a:r>
            <a:endParaRPr kumimoji="0" lang="fr-FR"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481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93458" y="1681123"/>
            <a:ext cx="2305975" cy="1404128"/>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مستويات ومسار التسويق الاستراتيجي</a:t>
            </a:r>
            <a:endParaRPr lang="zh-CN" altLang="en-US" sz="1800" b="1" dirty="0">
              <a:solidFill>
                <a:srgbClr val="7030A0"/>
              </a:solidFill>
              <a:latin typeface="造字工房悦黑体验版细体" pitchFamily="50" charset="-122"/>
              <a:ea typeface="造字工房悦黑体验版细体" pitchFamily="50" charset="-122"/>
            </a:endParaRPr>
          </a:p>
        </p:txBody>
      </p:sp>
      <p:grpSp>
        <p:nvGrpSpPr>
          <p:cNvPr id="3" name="Group 2"/>
          <p:cNvGrpSpPr>
            <a:grpSpLocks/>
          </p:cNvGrpSpPr>
          <p:nvPr/>
        </p:nvGrpSpPr>
        <p:grpSpPr bwMode="auto">
          <a:xfrm>
            <a:off x="711021" y="231489"/>
            <a:ext cx="5616624" cy="4680519"/>
            <a:chOff x="1559" y="6278"/>
            <a:chExt cx="8786" cy="6741"/>
          </a:xfrm>
        </p:grpSpPr>
        <p:grpSp>
          <p:nvGrpSpPr>
            <p:cNvPr id="4" name="Group 3"/>
            <p:cNvGrpSpPr>
              <a:grpSpLocks/>
            </p:cNvGrpSpPr>
            <p:nvPr/>
          </p:nvGrpSpPr>
          <p:grpSpPr bwMode="auto">
            <a:xfrm>
              <a:off x="1899" y="6278"/>
              <a:ext cx="8106" cy="5596"/>
              <a:chOff x="1934" y="7654"/>
              <a:chExt cx="8106" cy="5596"/>
            </a:xfrm>
          </p:grpSpPr>
          <p:sp>
            <p:nvSpPr>
              <p:cNvPr id="6" name="Text Box 4"/>
              <p:cNvSpPr txBox="1">
                <a:spLocks noChangeArrowheads="1"/>
              </p:cNvSpPr>
              <p:nvPr/>
            </p:nvSpPr>
            <p:spPr bwMode="auto">
              <a:xfrm>
                <a:off x="4093" y="7716"/>
                <a:ext cx="3720" cy="540"/>
              </a:xfrm>
              <a:prstGeom prst="rect">
                <a:avLst/>
              </a:prstGeom>
              <a:solidFill>
                <a:srgbClr val="FFCC99"/>
              </a:solidFill>
              <a:ln w="9525">
                <a:solidFill>
                  <a:srgbClr val="FF6600"/>
                </a:solid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err="1" smtClean="0">
                    <a:ln>
                      <a:noFill/>
                    </a:ln>
                    <a:solidFill>
                      <a:srgbClr val="292929"/>
                    </a:solidFill>
                    <a:effectLst/>
                    <a:latin typeface="Arabic Transparent" pitchFamily="34" charset="0"/>
                    <a:ea typeface="Arial" pitchFamily="34" charset="0"/>
                    <a:cs typeface="Arabic Transparent" pitchFamily="34" charset="0"/>
                  </a:rPr>
                  <a:t>المهمة</a:t>
                </a:r>
                <a:r>
                  <a:rPr kumimoji="0" lang="ar-SA" sz="1500" b="0" i="0" u="none" strike="noStrike" cap="none" normalizeH="0" baseline="0" dirty="0" err="1" smtClean="0">
                    <a:ln>
                      <a:noFill/>
                    </a:ln>
                    <a:solidFill>
                      <a:srgbClr val="292929"/>
                    </a:solidFill>
                    <a:effectLst/>
                    <a:latin typeface="Arabic Transparent" pitchFamily="34" charset="0"/>
                    <a:ea typeface="Arial" pitchFamily="34" charset="0"/>
                    <a:cs typeface="Arabic Transparent" pitchFamily="34" charset="0"/>
                  </a:rPr>
                  <a:t> </a:t>
                </a:r>
                <a:r>
                  <a:rPr lang="ar-SA" sz="1600" dirty="0" smtClean="0">
                    <a:solidFill>
                      <a:srgbClr val="292929"/>
                    </a:solidFill>
                    <a:latin typeface="Arabic Transparent" pitchFamily="34" charset="0"/>
                    <a:ea typeface="Arial" pitchFamily="34" charset="0"/>
                    <a:cs typeface="Arabic Transparent" pitchFamily="34" charset="0"/>
                  </a:rPr>
                  <a:t>(</a:t>
                </a:r>
                <a:r>
                  <a:rPr kumimoji="0" lang="ar-SA" sz="1600" b="0" i="0" u="none"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الرسالة</a:t>
                </a:r>
                <a:r>
                  <a:rPr kumimoji="0" lang="ar-SA" sz="1600" b="0" i="0" u="none" strike="noStrike" cap="none" normalizeH="0" baseline="0" dirty="0" err="1" smtClean="0">
                    <a:ln>
                      <a:noFill/>
                    </a:ln>
                    <a:solidFill>
                      <a:srgbClr val="292929"/>
                    </a:solidFill>
                    <a:effectLst/>
                    <a:latin typeface="Arabic Transparent" pitchFamily="34" charset="0"/>
                    <a:ea typeface="Arial" pitchFamily="34" charset="0"/>
                    <a:cs typeface="Arabic Transparent" pitchFamily="34" charset="0"/>
                  </a:rPr>
                  <a:t>)</a:t>
                </a:r>
                <a:endParaRPr kumimoji="0" lang="fr-FR" sz="1800" b="0" i="0" u="none" strike="noStrike" cap="none" normalizeH="0" baseline="0" dirty="0" smtClean="0">
                  <a:ln>
                    <a:noFill/>
                  </a:ln>
                  <a:solidFill>
                    <a:srgbClr val="292929"/>
                  </a:solidFill>
                  <a:effectLst/>
                  <a:latin typeface="Arabic Transparent" pitchFamily="34" charset="0"/>
                  <a:cs typeface="Arabic Transparent" pitchFamily="34" charset="0"/>
                </a:endParaRPr>
              </a:p>
            </p:txBody>
          </p:sp>
          <p:sp>
            <p:nvSpPr>
              <p:cNvPr id="7" name="Text Box 5"/>
              <p:cNvSpPr txBox="1">
                <a:spLocks noChangeArrowheads="1"/>
              </p:cNvSpPr>
              <p:nvPr/>
            </p:nvSpPr>
            <p:spPr bwMode="auto">
              <a:xfrm>
                <a:off x="4093" y="8538"/>
                <a:ext cx="3720" cy="540"/>
              </a:xfrm>
              <a:prstGeom prst="rect">
                <a:avLst/>
              </a:prstGeom>
              <a:solidFill>
                <a:srgbClr val="FFCC99"/>
              </a:solidFill>
              <a:ln w="9525">
                <a:solidFill>
                  <a:srgbClr val="FF6600"/>
                </a:solid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حافظة الأنشطة</a:t>
                </a:r>
                <a:endParaRPr kumimoji="0" lang="fr-FR" sz="1800" b="0" i="0" u="none" strike="noStrike" cap="none" normalizeH="0" baseline="0" dirty="0" smtClean="0">
                  <a:ln>
                    <a:noFill/>
                  </a:ln>
                  <a:solidFill>
                    <a:srgbClr val="292929"/>
                  </a:solidFill>
                  <a:effectLst/>
                  <a:latin typeface="Arabic Transparent" pitchFamily="34" charset="0"/>
                  <a:cs typeface="Arabic Transparent" pitchFamily="34" charset="0"/>
                </a:endParaRPr>
              </a:p>
            </p:txBody>
          </p:sp>
          <p:sp>
            <p:nvSpPr>
              <p:cNvPr id="8" name="Text Box 6"/>
              <p:cNvSpPr txBox="1">
                <a:spLocks noChangeArrowheads="1"/>
              </p:cNvSpPr>
              <p:nvPr/>
            </p:nvSpPr>
            <p:spPr bwMode="auto">
              <a:xfrm>
                <a:off x="4093" y="9366"/>
                <a:ext cx="3720" cy="540"/>
              </a:xfrm>
              <a:prstGeom prst="rect">
                <a:avLst/>
              </a:prstGeom>
              <a:solidFill>
                <a:srgbClr val="FFCC99"/>
              </a:solidFill>
              <a:ln w="9525">
                <a:solidFill>
                  <a:srgbClr val="FF6600"/>
                </a:solid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تشخيص النشاط</a:t>
                </a:r>
                <a:endParaRPr kumimoji="0" lang="fr-FR" sz="1800" b="0" i="0" u="none" strike="noStrike" cap="none" normalizeH="0" baseline="0" dirty="0" smtClean="0">
                  <a:ln>
                    <a:noFill/>
                  </a:ln>
                  <a:solidFill>
                    <a:srgbClr val="292929"/>
                  </a:solidFill>
                  <a:effectLst/>
                  <a:latin typeface="Arabic Transparent" pitchFamily="34" charset="0"/>
                  <a:cs typeface="Arabic Transparent" pitchFamily="34" charset="0"/>
                </a:endParaRPr>
              </a:p>
            </p:txBody>
          </p:sp>
          <p:sp>
            <p:nvSpPr>
              <p:cNvPr id="9" name="Text Box 7"/>
              <p:cNvSpPr txBox="1">
                <a:spLocks noChangeArrowheads="1"/>
              </p:cNvSpPr>
              <p:nvPr/>
            </p:nvSpPr>
            <p:spPr bwMode="auto">
              <a:xfrm>
                <a:off x="4093" y="10194"/>
                <a:ext cx="3720" cy="540"/>
              </a:xfrm>
              <a:prstGeom prst="rect">
                <a:avLst/>
              </a:prstGeom>
              <a:solidFill>
                <a:srgbClr val="FFCC99"/>
              </a:solidFill>
              <a:ln w="9525">
                <a:solidFill>
                  <a:srgbClr val="FF6600"/>
                </a:solid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292929"/>
                    </a:solidFill>
                    <a:effectLst/>
                    <a:latin typeface="Arabic Transparent" pitchFamily="34" charset="0"/>
                    <a:ea typeface="Arial" pitchFamily="34" charset="0"/>
                    <a:cs typeface="Arabic Transparent" pitchFamily="34" charset="0"/>
                  </a:rPr>
                  <a:t>أهداف الأنشطة</a:t>
                </a:r>
                <a:endParaRPr kumimoji="0" lang="fr-FR" sz="1800" b="0" i="0" u="none" strike="noStrike" cap="none" normalizeH="0" baseline="0" smtClean="0">
                  <a:ln>
                    <a:noFill/>
                  </a:ln>
                  <a:solidFill>
                    <a:srgbClr val="292929"/>
                  </a:solidFill>
                  <a:effectLst/>
                  <a:latin typeface="Arabic Transparent" pitchFamily="34" charset="0"/>
                  <a:cs typeface="Arabic Transparent" pitchFamily="34" charset="0"/>
                </a:endParaRPr>
              </a:p>
            </p:txBody>
          </p:sp>
          <p:sp>
            <p:nvSpPr>
              <p:cNvPr id="10" name="Text Box 8"/>
              <p:cNvSpPr txBox="1">
                <a:spLocks noChangeArrowheads="1"/>
              </p:cNvSpPr>
              <p:nvPr/>
            </p:nvSpPr>
            <p:spPr bwMode="auto">
              <a:xfrm>
                <a:off x="4093" y="11022"/>
                <a:ext cx="3720" cy="540"/>
              </a:xfrm>
              <a:prstGeom prst="rect">
                <a:avLst/>
              </a:prstGeom>
              <a:solidFill>
                <a:srgbClr val="FFCC99"/>
              </a:solidFill>
              <a:ln w="9525">
                <a:solidFill>
                  <a:srgbClr val="FF6600"/>
                </a:solid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الاستراتيجية العامة</a:t>
                </a:r>
                <a:endParaRPr kumimoji="0" lang="fr-FR" sz="1800" b="0" i="0" u="none" strike="noStrike" cap="none" normalizeH="0" baseline="0" dirty="0" smtClean="0">
                  <a:ln>
                    <a:noFill/>
                  </a:ln>
                  <a:solidFill>
                    <a:srgbClr val="292929"/>
                  </a:solidFill>
                  <a:effectLst/>
                  <a:latin typeface="Arabic Transparent" pitchFamily="34" charset="0"/>
                  <a:cs typeface="Arabic Transparent" pitchFamily="34" charset="0"/>
                </a:endParaRPr>
              </a:p>
            </p:txBody>
          </p:sp>
          <p:sp>
            <p:nvSpPr>
              <p:cNvPr id="11" name="Text Box 9"/>
              <p:cNvSpPr txBox="1">
                <a:spLocks noChangeArrowheads="1"/>
              </p:cNvSpPr>
              <p:nvPr/>
            </p:nvSpPr>
            <p:spPr bwMode="auto">
              <a:xfrm>
                <a:off x="4093" y="11850"/>
                <a:ext cx="3720" cy="540"/>
              </a:xfrm>
              <a:prstGeom prst="rect">
                <a:avLst/>
              </a:prstGeom>
              <a:solidFill>
                <a:srgbClr val="FFCC99"/>
              </a:solidFill>
              <a:ln w="9525">
                <a:solidFill>
                  <a:srgbClr val="FF6600"/>
                </a:solid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اختيار السوق المستهدف</a:t>
                </a:r>
                <a:endParaRPr kumimoji="0" lang="fr-FR" sz="1800" b="0" i="0" u="none" strike="noStrike" cap="none" normalizeH="0" baseline="0" dirty="0" smtClean="0">
                  <a:ln>
                    <a:noFill/>
                  </a:ln>
                  <a:solidFill>
                    <a:srgbClr val="292929"/>
                  </a:solidFill>
                  <a:effectLst/>
                  <a:latin typeface="Arabic Transparent" pitchFamily="34" charset="0"/>
                  <a:cs typeface="Arabic Transparent" pitchFamily="34" charset="0"/>
                </a:endParaRPr>
              </a:p>
            </p:txBody>
          </p:sp>
          <p:sp>
            <p:nvSpPr>
              <p:cNvPr id="12" name="Text Box 10"/>
              <p:cNvSpPr txBox="1">
                <a:spLocks noChangeArrowheads="1"/>
              </p:cNvSpPr>
              <p:nvPr/>
            </p:nvSpPr>
            <p:spPr bwMode="auto">
              <a:xfrm>
                <a:off x="4093" y="12678"/>
                <a:ext cx="3720" cy="540"/>
              </a:xfrm>
              <a:prstGeom prst="rect">
                <a:avLst/>
              </a:prstGeom>
              <a:solidFill>
                <a:srgbClr val="FFCC99"/>
              </a:solidFill>
              <a:ln w="9525">
                <a:solidFill>
                  <a:srgbClr val="FF6600"/>
                </a:solid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اختيار المزيج التسويقي الملائم</a:t>
                </a:r>
                <a:endParaRPr kumimoji="0" lang="fr-FR" sz="1800" b="0" i="0" u="none" strike="noStrike" cap="none" normalizeH="0" baseline="0" dirty="0" smtClean="0">
                  <a:ln>
                    <a:noFill/>
                  </a:ln>
                  <a:solidFill>
                    <a:srgbClr val="292929"/>
                  </a:solidFill>
                  <a:effectLst/>
                  <a:latin typeface="Arabic Transparent" pitchFamily="34" charset="0"/>
                  <a:cs typeface="Arabic Transparent" pitchFamily="34" charset="0"/>
                </a:endParaRPr>
              </a:p>
            </p:txBody>
          </p:sp>
          <p:sp>
            <p:nvSpPr>
              <p:cNvPr id="13" name="Line 11"/>
              <p:cNvSpPr>
                <a:spLocks noChangeShapeType="1"/>
              </p:cNvSpPr>
              <p:nvPr/>
            </p:nvSpPr>
            <p:spPr bwMode="auto">
              <a:xfrm>
                <a:off x="8378" y="7670"/>
                <a:ext cx="0" cy="1440"/>
              </a:xfrm>
              <a:prstGeom prst="line">
                <a:avLst/>
              </a:prstGeom>
              <a:noFill/>
              <a:ln w="9525">
                <a:solidFill>
                  <a:srgbClr val="FF0000"/>
                </a:solidFill>
                <a:round/>
                <a:headEnd type="triangle" w="med" len="med"/>
                <a:tailEnd type="triangle" w="med" len="med"/>
              </a:ln>
            </p:spPr>
            <p:txBody>
              <a:bodyPr vert="horz" wrap="square" lIns="91440" tIns="45720" rIns="91440" bIns="4572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fr-FR">
                  <a:solidFill>
                    <a:srgbClr val="292929"/>
                  </a:solidFill>
                  <a:latin typeface="Arabic Transparent" pitchFamily="34" charset="0"/>
                  <a:cs typeface="Arabic Transparent" pitchFamily="34" charset="0"/>
                </a:endParaRPr>
              </a:p>
            </p:txBody>
          </p:sp>
          <p:sp>
            <p:nvSpPr>
              <p:cNvPr id="14" name="Line 12"/>
              <p:cNvSpPr>
                <a:spLocks noChangeShapeType="1"/>
              </p:cNvSpPr>
              <p:nvPr/>
            </p:nvSpPr>
            <p:spPr bwMode="auto">
              <a:xfrm>
                <a:off x="8378" y="9374"/>
                <a:ext cx="0" cy="2160"/>
              </a:xfrm>
              <a:prstGeom prst="line">
                <a:avLst/>
              </a:prstGeom>
              <a:noFill/>
              <a:ln w="9525">
                <a:solidFill>
                  <a:srgbClr val="FF0000"/>
                </a:solidFill>
                <a:round/>
                <a:headEnd type="triangle" w="med" len="med"/>
                <a:tailEnd type="triangle" w="med" len="med"/>
              </a:ln>
            </p:spPr>
            <p:txBody>
              <a:bodyPr vert="horz" wrap="square" lIns="91440" tIns="45720" rIns="91440" bIns="4572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fr-FR">
                  <a:solidFill>
                    <a:srgbClr val="292929"/>
                  </a:solidFill>
                  <a:latin typeface="Arabic Transparent" pitchFamily="34" charset="0"/>
                  <a:cs typeface="Arabic Transparent" pitchFamily="34" charset="0"/>
                </a:endParaRPr>
              </a:p>
            </p:txBody>
          </p:sp>
          <p:sp>
            <p:nvSpPr>
              <p:cNvPr id="15" name="Line 13"/>
              <p:cNvSpPr>
                <a:spLocks noChangeShapeType="1"/>
              </p:cNvSpPr>
              <p:nvPr/>
            </p:nvSpPr>
            <p:spPr bwMode="auto">
              <a:xfrm>
                <a:off x="8378" y="11810"/>
                <a:ext cx="0" cy="1440"/>
              </a:xfrm>
              <a:prstGeom prst="line">
                <a:avLst/>
              </a:prstGeom>
              <a:noFill/>
              <a:ln w="9525">
                <a:solidFill>
                  <a:srgbClr val="FF0000"/>
                </a:solidFill>
                <a:round/>
                <a:headEnd type="triangle" w="med" len="med"/>
                <a:tailEnd type="triangle" w="med" len="med"/>
              </a:ln>
            </p:spPr>
            <p:txBody>
              <a:bodyPr vert="horz" wrap="square" lIns="91440" tIns="45720" rIns="91440" bIns="4572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fr-FR">
                  <a:solidFill>
                    <a:srgbClr val="292929"/>
                  </a:solidFill>
                  <a:latin typeface="Arabic Transparent" pitchFamily="34" charset="0"/>
                  <a:cs typeface="Arabic Transparent" pitchFamily="34" charset="0"/>
                </a:endParaRPr>
              </a:p>
            </p:txBody>
          </p:sp>
          <p:sp>
            <p:nvSpPr>
              <p:cNvPr id="16" name="Line 14"/>
              <p:cNvSpPr>
                <a:spLocks noChangeShapeType="1"/>
              </p:cNvSpPr>
              <p:nvPr/>
            </p:nvSpPr>
            <p:spPr bwMode="auto">
              <a:xfrm>
                <a:off x="3578" y="7654"/>
                <a:ext cx="0" cy="3960"/>
              </a:xfrm>
              <a:prstGeom prst="line">
                <a:avLst/>
              </a:prstGeom>
              <a:noFill/>
              <a:ln w="9525">
                <a:solidFill>
                  <a:srgbClr val="FF0000"/>
                </a:solidFill>
                <a:round/>
                <a:headEnd type="triangle" w="med" len="med"/>
                <a:tailEnd type="triangle" w="med" len="med"/>
              </a:ln>
            </p:spPr>
            <p:txBody>
              <a:bodyPr vert="horz" wrap="square" lIns="91440" tIns="45720" rIns="91440" bIns="4572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fr-FR">
                  <a:solidFill>
                    <a:srgbClr val="292929"/>
                  </a:solidFill>
                  <a:latin typeface="Arabic Transparent" pitchFamily="34" charset="0"/>
                  <a:cs typeface="Arabic Transparent" pitchFamily="34" charset="0"/>
                </a:endParaRPr>
              </a:p>
            </p:txBody>
          </p:sp>
          <p:sp>
            <p:nvSpPr>
              <p:cNvPr id="17" name="Line 15"/>
              <p:cNvSpPr>
                <a:spLocks noChangeShapeType="1"/>
              </p:cNvSpPr>
              <p:nvPr/>
            </p:nvSpPr>
            <p:spPr bwMode="auto">
              <a:xfrm>
                <a:off x="3578" y="11810"/>
                <a:ext cx="0" cy="1440"/>
              </a:xfrm>
              <a:prstGeom prst="line">
                <a:avLst/>
              </a:prstGeom>
              <a:noFill/>
              <a:ln w="9525">
                <a:solidFill>
                  <a:srgbClr val="FF0000"/>
                </a:solidFill>
                <a:round/>
                <a:headEnd type="triangle" w="med" len="med"/>
                <a:tailEnd type="triangle" w="med" len="med"/>
              </a:ln>
            </p:spPr>
            <p:txBody>
              <a:bodyPr vert="horz" wrap="square" lIns="91440" tIns="45720" rIns="91440" bIns="4572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fr-FR">
                  <a:solidFill>
                    <a:srgbClr val="292929"/>
                  </a:solidFill>
                  <a:latin typeface="Arabic Transparent" pitchFamily="34" charset="0"/>
                  <a:cs typeface="Arabic Transparent" pitchFamily="34" charset="0"/>
                </a:endParaRPr>
              </a:p>
            </p:txBody>
          </p:sp>
          <p:sp>
            <p:nvSpPr>
              <p:cNvPr id="18" name="Text Box 16"/>
              <p:cNvSpPr txBox="1">
                <a:spLocks noChangeArrowheads="1"/>
              </p:cNvSpPr>
              <p:nvPr/>
            </p:nvSpPr>
            <p:spPr bwMode="auto">
              <a:xfrm>
                <a:off x="8480" y="7898"/>
                <a:ext cx="1560" cy="900"/>
              </a:xfrm>
              <a:prstGeom prst="rect">
                <a:avLst/>
              </a:prstGeom>
              <a:noFill/>
              <a:ln w="9525">
                <a:no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على مستوى المؤسسة</a:t>
                </a:r>
                <a:endParaRPr kumimoji="0" lang="fr-FR" sz="1800" b="0" i="0" u="none" strike="noStrike" cap="none" normalizeH="0" baseline="0" dirty="0" smtClean="0">
                  <a:ln>
                    <a:noFill/>
                  </a:ln>
                  <a:solidFill>
                    <a:srgbClr val="292929"/>
                  </a:solidFill>
                  <a:effectLst/>
                  <a:latin typeface="Arabic Transparent" pitchFamily="34" charset="0"/>
                  <a:cs typeface="Arabic Transparent" pitchFamily="34" charset="0"/>
                </a:endParaRPr>
              </a:p>
            </p:txBody>
          </p:sp>
          <p:sp>
            <p:nvSpPr>
              <p:cNvPr id="19" name="Text Box 17"/>
              <p:cNvSpPr txBox="1">
                <a:spLocks noChangeArrowheads="1"/>
              </p:cNvSpPr>
              <p:nvPr/>
            </p:nvSpPr>
            <p:spPr bwMode="auto">
              <a:xfrm>
                <a:off x="8480" y="9878"/>
                <a:ext cx="1560" cy="900"/>
              </a:xfrm>
              <a:prstGeom prst="rect">
                <a:avLst/>
              </a:prstGeom>
              <a:noFill/>
              <a:ln w="9525">
                <a:no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292929"/>
                    </a:solidFill>
                    <a:effectLst/>
                    <a:latin typeface="Arabic Transparent" pitchFamily="34" charset="0"/>
                    <a:ea typeface="Arial" pitchFamily="34" charset="0"/>
                    <a:cs typeface="Arabic Transparent" pitchFamily="34" charset="0"/>
                  </a:rPr>
                  <a:t>على مستوى النشاط</a:t>
                </a:r>
                <a:endParaRPr kumimoji="0" lang="fr-FR" sz="1800" b="0" i="0" u="none" strike="noStrike" cap="none" normalizeH="0" baseline="0" smtClean="0">
                  <a:ln>
                    <a:noFill/>
                  </a:ln>
                  <a:solidFill>
                    <a:srgbClr val="292929"/>
                  </a:solidFill>
                  <a:effectLst/>
                  <a:latin typeface="Arabic Transparent" pitchFamily="34" charset="0"/>
                  <a:cs typeface="Arabic Transparent" pitchFamily="34" charset="0"/>
                </a:endParaRPr>
              </a:p>
            </p:txBody>
          </p:sp>
          <p:sp>
            <p:nvSpPr>
              <p:cNvPr id="20" name="Text Box 18"/>
              <p:cNvSpPr txBox="1">
                <a:spLocks noChangeArrowheads="1"/>
              </p:cNvSpPr>
              <p:nvPr/>
            </p:nvSpPr>
            <p:spPr bwMode="auto">
              <a:xfrm>
                <a:off x="8480" y="12038"/>
                <a:ext cx="1560" cy="900"/>
              </a:xfrm>
              <a:prstGeom prst="rect">
                <a:avLst/>
              </a:prstGeom>
              <a:noFill/>
              <a:ln w="9525">
                <a:no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292929"/>
                    </a:solidFill>
                    <a:effectLst/>
                    <a:latin typeface="Arabic Transparent" pitchFamily="34" charset="0"/>
                    <a:ea typeface="Arial" pitchFamily="34" charset="0"/>
                    <a:cs typeface="Arabic Transparent" pitchFamily="34" charset="0"/>
                  </a:rPr>
                  <a:t>على مستوى المنتوج</a:t>
                </a:r>
                <a:endParaRPr kumimoji="0" lang="fr-FR" sz="1800" b="0" i="0" u="none" strike="noStrike" cap="none" normalizeH="0" baseline="0" smtClean="0">
                  <a:ln>
                    <a:noFill/>
                  </a:ln>
                  <a:solidFill>
                    <a:srgbClr val="292929"/>
                  </a:solidFill>
                  <a:effectLst/>
                  <a:latin typeface="Arabic Transparent" pitchFamily="34" charset="0"/>
                  <a:cs typeface="Arabic Transparent" pitchFamily="34" charset="0"/>
                </a:endParaRPr>
              </a:p>
            </p:txBody>
          </p:sp>
          <p:sp>
            <p:nvSpPr>
              <p:cNvPr id="21" name="Text Box 19"/>
              <p:cNvSpPr txBox="1">
                <a:spLocks noChangeArrowheads="1"/>
              </p:cNvSpPr>
              <p:nvPr/>
            </p:nvSpPr>
            <p:spPr bwMode="auto">
              <a:xfrm>
                <a:off x="1940" y="9230"/>
                <a:ext cx="1560" cy="900"/>
              </a:xfrm>
              <a:prstGeom prst="rect">
                <a:avLst/>
              </a:prstGeom>
              <a:noFill/>
              <a:ln w="9525">
                <a:no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292929"/>
                    </a:solidFill>
                    <a:effectLst/>
                    <a:latin typeface="Arabic Transparent" pitchFamily="34" charset="0"/>
                    <a:ea typeface="Arial" pitchFamily="34" charset="0"/>
                    <a:cs typeface="Arabic Transparent" pitchFamily="34" charset="0"/>
                  </a:rPr>
                  <a:t>الاستراتيجية العامة</a:t>
                </a:r>
                <a:endParaRPr kumimoji="0" lang="fr-FR" sz="1800" b="0" i="0" u="none" strike="noStrike" cap="none" normalizeH="0" baseline="0" smtClean="0">
                  <a:ln>
                    <a:noFill/>
                  </a:ln>
                  <a:solidFill>
                    <a:srgbClr val="292929"/>
                  </a:solidFill>
                  <a:effectLst/>
                  <a:latin typeface="Arabic Transparent" pitchFamily="34" charset="0"/>
                  <a:cs typeface="Arabic Transparent" pitchFamily="34" charset="0"/>
                </a:endParaRPr>
              </a:p>
            </p:txBody>
          </p:sp>
          <p:sp>
            <p:nvSpPr>
              <p:cNvPr id="22" name="Text Box 20"/>
              <p:cNvSpPr txBox="1">
                <a:spLocks noChangeArrowheads="1"/>
              </p:cNvSpPr>
              <p:nvPr/>
            </p:nvSpPr>
            <p:spPr bwMode="auto">
              <a:xfrm>
                <a:off x="1934" y="12110"/>
                <a:ext cx="1560" cy="900"/>
              </a:xfrm>
              <a:prstGeom prst="rect">
                <a:avLst/>
              </a:prstGeom>
              <a:noFill/>
              <a:ln w="9525">
                <a:noFill/>
                <a:miter lim="800000"/>
                <a:headEnd/>
                <a:tailEnd/>
              </a:ln>
            </p:spPr>
            <p:txBody>
              <a:bodyPr vert="horz" wrap="square" lIns="36000" tIns="0" rIns="36000" bIns="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292929"/>
                    </a:solidFill>
                    <a:effectLst/>
                    <a:latin typeface="Arabic Transparent" pitchFamily="34" charset="0"/>
                    <a:ea typeface="Arial" pitchFamily="34" charset="0"/>
                    <a:cs typeface="Arabic Transparent" pitchFamily="34" charset="0"/>
                  </a:rPr>
                  <a:t>الاستراتيجية التسويقية</a:t>
                </a:r>
                <a:endParaRPr kumimoji="0" lang="fr-FR" sz="1500" b="0" i="0" u="none" strike="noStrike" cap="none" normalizeH="0" baseline="0" smtClean="0">
                  <a:ln>
                    <a:noFill/>
                  </a:ln>
                  <a:solidFill>
                    <a:srgbClr val="292929"/>
                  </a:solidFill>
                  <a:effectLst/>
                  <a:latin typeface="Arabic Transparent" pitchFamily="34" charset="0"/>
                  <a:ea typeface="Arial" pitchFamily="34" charset="0"/>
                  <a:cs typeface="Arabic Transparen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292929"/>
                  </a:solidFill>
                  <a:effectLst/>
                  <a:latin typeface="Arabic Transparent" pitchFamily="34" charset="0"/>
                  <a:cs typeface="Arabic Transparent" pitchFamily="34" charset="0"/>
                </a:endParaRPr>
              </a:p>
            </p:txBody>
          </p:sp>
        </p:grpSp>
        <p:sp>
          <p:nvSpPr>
            <p:cNvPr id="5" name="Text Box 21"/>
            <p:cNvSpPr txBox="1">
              <a:spLocks noChangeArrowheads="1"/>
            </p:cNvSpPr>
            <p:nvPr/>
          </p:nvSpPr>
          <p:spPr bwMode="auto">
            <a:xfrm>
              <a:off x="1559" y="11939"/>
              <a:ext cx="8786" cy="1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1" eaLnBrk="1" fontAlgn="base" latinLnBrk="0" hangingPunct="1">
                <a:lnSpc>
                  <a:spcPct val="100000"/>
                </a:lnSpc>
                <a:spcBef>
                  <a:spcPct val="0"/>
                </a:spcBef>
                <a:spcAft>
                  <a:spcPts val="0"/>
                </a:spcAft>
                <a:buClrTx/>
                <a:buSzTx/>
                <a:buFontTx/>
                <a:buNone/>
                <a:tabLst/>
              </a:pPr>
              <a:endParaRPr kumimoji="0" lang="fr-FR" sz="1500" b="1" i="0" u="sng"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endParaRPr>
            </a:p>
            <a:p>
              <a:pPr marL="0" marR="0" lvl="0" indent="0" algn="ctr" defTabSz="914400" rtl="1" eaLnBrk="1" fontAlgn="base" latinLnBrk="0" hangingPunct="1">
                <a:lnSpc>
                  <a:spcPct val="100000"/>
                </a:lnSpc>
                <a:spcBef>
                  <a:spcPct val="0"/>
                </a:spcBef>
                <a:spcAft>
                  <a:spcPts val="0"/>
                </a:spcAft>
                <a:buClrTx/>
                <a:buSzTx/>
                <a:buFontTx/>
                <a:buNone/>
                <a:tabLst/>
              </a:pPr>
              <a:endParaRPr kumimoji="0" lang="ar-SA" sz="1500" b="1" i="0" u="sng"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endParaRPr>
            </a:p>
            <a:p>
              <a:pPr marL="0" marR="0" lvl="0" indent="0" algn="ctr" defTabSz="914400" rtl="1" eaLnBrk="1" fontAlgn="base" latinLnBrk="0" hangingPunct="1">
                <a:lnSpc>
                  <a:spcPct val="100000"/>
                </a:lnSpc>
                <a:spcBef>
                  <a:spcPct val="0"/>
                </a:spcBef>
                <a:spcAft>
                  <a:spcPts val="0"/>
                </a:spcAft>
                <a:buClrTx/>
                <a:buSzTx/>
                <a:buFontTx/>
                <a:buNone/>
                <a:tabLst/>
              </a:pPr>
              <a:endParaRPr kumimoji="0" lang="ar-SA" sz="1300" b="1" i="0" u="sng"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endParaRPr>
            </a:p>
            <a:p>
              <a:pPr marL="0" marR="0" lvl="0" indent="0" algn="ctr" defTabSz="914400" rtl="1" eaLnBrk="1" fontAlgn="base" latinLnBrk="0" hangingPunct="1">
                <a:lnSpc>
                  <a:spcPct val="100000"/>
                </a:lnSpc>
                <a:spcBef>
                  <a:spcPct val="0"/>
                </a:spcBef>
                <a:spcAft>
                  <a:spcPts val="0"/>
                </a:spcAft>
                <a:buClrTx/>
                <a:buSzTx/>
                <a:buFontTx/>
                <a:buNone/>
                <a:tabLst/>
              </a:pPr>
              <a:r>
                <a:rPr kumimoji="0" lang="ar-SA" sz="1300" b="1" i="0" u="sng" strike="noStrike" cap="none" normalizeH="0" baseline="0" dirty="0" err="1" smtClean="0">
                  <a:ln>
                    <a:noFill/>
                  </a:ln>
                  <a:solidFill>
                    <a:srgbClr val="292929"/>
                  </a:solidFill>
                  <a:effectLst/>
                  <a:latin typeface="Arabic Transparent" pitchFamily="34" charset="0"/>
                  <a:ea typeface="Arial" pitchFamily="34" charset="0"/>
                  <a:cs typeface="Arabic Transparent" pitchFamily="34" charset="0"/>
                </a:rPr>
                <a:t>شكـل </a:t>
              </a:r>
              <a:r>
                <a:rPr kumimoji="0" lang="ar-SA" sz="1300" b="1" i="0" u="sng"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a:t>
              </a:r>
              <a:r>
                <a:rPr kumimoji="0" lang="ar-SA" sz="1300" b="1" i="0" u="none"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 مسار التسويق الاستراتيجي حسب مستويات اتخاذ القرار</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300" b="1" i="0" u="sng" strike="noStrike" cap="none" normalizeH="0" baseline="0" dirty="0" smtClean="0">
                  <a:ln>
                    <a:noFill/>
                  </a:ln>
                  <a:solidFill>
                    <a:srgbClr val="292929"/>
                  </a:solidFill>
                  <a:effectLst/>
                  <a:latin typeface="Arabic Transparent" pitchFamily="34" charset="0"/>
                  <a:ea typeface="Arial" pitchFamily="34" charset="0"/>
                  <a:cs typeface="Arabic Transparent" pitchFamily="34" charset="0"/>
                </a:rPr>
                <a:t>المصـدر:</a:t>
              </a:r>
              <a:r>
                <a:rPr kumimoji="0" lang="fr-FR" sz="1200" b="0" i="1" u="none" strike="noStrike" cap="none" normalizeH="0" baseline="0" dirty="0" smtClean="0">
                  <a:ln>
                    <a:noFill/>
                  </a:ln>
                  <a:solidFill>
                    <a:srgbClr val="292929"/>
                  </a:solidFill>
                  <a:effectLst/>
                  <a:latin typeface="Times New Roman" pitchFamily="18" charset="0"/>
                  <a:ea typeface="Arial" pitchFamily="34" charset="0"/>
                  <a:cs typeface="Times New Roman" pitchFamily="18" charset="0"/>
                </a:rPr>
                <a:t>Martin, </a:t>
              </a:r>
              <a:r>
                <a:rPr kumimoji="0" lang="fr-FR" sz="1200" b="0" i="1" u="none" strike="noStrike" cap="none" normalizeH="0" baseline="0" dirty="0" err="1" smtClean="0">
                  <a:ln>
                    <a:noFill/>
                  </a:ln>
                  <a:solidFill>
                    <a:srgbClr val="292929"/>
                  </a:solidFill>
                  <a:effectLst/>
                  <a:latin typeface="Times New Roman" pitchFamily="18" charset="0"/>
                  <a:ea typeface="Arial" pitchFamily="34" charset="0"/>
                  <a:cs typeface="Times New Roman" pitchFamily="18" charset="0"/>
                </a:rPr>
                <a:t>Vedrin</a:t>
              </a:r>
              <a:r>
                <a:rPr kumimoji="0" lang="fr-FR" sz="1200" b="0" i="1" u="none" strike="noStrike" cap="none" normalizeH="0" baseline="0" dirty="0" smtClean="0">
                  <a:ln>
                    <a:noFill/>
                  </a:ln>
                  <a:solidFill>
                    <a:srgbClr val="292929"/>
                  </a:solidFill>
                  <a:effectLst/>
                  <a:latin typeface="Times New Roman" pitchFamily="18" charset="0"/>
                  <a:ea typeface="Arial" pitchFamily="34" charset="0"/>
                  <a:cs typeface="Times New Roman" pitchFamily="18" charset="0"/>
                </a:rPr>
                <a:t>, </a:t>
              </a:r>
              <a:r>
                <a:rPr kumimoji="0" lang="fr-FR" sz="1200" b="0" i="1" u="sng" strike="noStrike" cap="none" normalizeH="0" baseline="0" dirty="0" smtClean="0">
                  <a:ln>
                    <a:noFill/>
                  </a:ln>
                  <a:solidFill>
                    <a:srgbClr val="292929"/>
                  </a:solidFill>
                  <a:effectLst/>
                  <a:latin typeface="Times New Roman" pitchFamily="18" charset="0"/>
                  <a:ea typeface="Arial" pitchFamily="34" charset="0"/>
                  <a:cs typeface="Times New Roman" pitchFamily="18" charset="0"/>
                </a:rPr>
                <a:t>marketing les concepts </a:t>
              </a:r>
              <a:r>
                <a:rPr kumimoji="0" lang="fr-FR" sz="1200" b="0" i="1" u="sng" strike="noStrike" cap="none" normalizeH="0" baseline="0" dirty="0" err="1" smtClean="0">
                  <a:ln>
                    <a:noFill/>
                  </a:ln>
                  <a:solidFill>
                    <a:srgbClr val="292929"/>
                  </a:solidFill>
                  <a:effectLst/>
                  <a:latin typeface="Times New Roman" pitchFamily="18" charset="0"/>
                  <a:ea typeface="Arial" pitchFamily="34" charset="0"/>
                  <a:cs typeface="Times New Roman" pitchFamily="18" charset="0"/>
                </a:rPr>
                <a:t>clés</a:t>
              </a:r>
              <a:r>
                <a:rPr kumimoji="0" lang="fr-FR" sz="1200" b="0" i="1" u="none" strike="noStrike" cap="none" normalizeH="0" baseline="0" dirty="0" err="1" smtClean="0">
                  <a:ln>
                    <a:noFill/>
                  </a:ln>
                  <a:solidFill>
                    <a:srgbClr val="292929"/>
                  </a:solidFill>
                  <a:effectLst/>
                  <a:latin typeface="Times New Roman" pitchFamily="18" charset="0"/>
                  <a:ea typeface="Arial" pitchFamily="34" charset="0"/>
                  <a:cs typeface="Times New Roman" pitchFamily="18" charset="0"/>
                </a:rPr>
                <a:t>,édition</a:t>
              </a:r>
              <a:r>
                <a:rPr kumimoji="0" lang="fr-FR" sz="1200" b="0" i="1" u="none" strike="noStrike" cap="none" normalizeH="0" baseline="0" dirty="0" smtClean="0">
                  <a:ln>
                    <a:noFill/>
                  </a:ln>
                  <a:solidFill>
                    <a:srgbClr val="292929"/>
                  </a:solidFill>
                  <a:effectLst/>
                  <a:latin typeface="Times New Roman" pitchFamily="18" charset="0"/>
                  <a:ea typeface="Arial" pitchFamily="34" charset="0"/>
                  <a:cs typeface="Times New Roman" pitchFamily="18" charset="0"/>
                </a:rPr>
                <a:t> </a:t>
              </a:r>
              <a:r>
                <a:rPr kumimoji="0" lang="fr-FR" sz="1200" b="0" i="1" u="none" strike="noStrike" cap="none" normalizeH="0" baseline="0" dirty="0" err="1" smtClean="0">
                  <a:ln>
                    <a:noFill/>
                  </a:ln>
                  <a:solidFill>
                    <a:srgbClr val="292929"/>
                  </a:solidFill>
                  <a:effectLst/>
                  <a:latin typeface="Times New Roman" pitchFamily="18" charset="0"/>
                  <a:ea typeface="Arial" pitchFamily="34" charset="0"/>
                  <a:cs typeface="Times New Roman" pitchFamily="18" charset="0"/>
                </a:rPr>
                <a:t>Chihab</a:t>
              </a:r>
              <a:r>
                <a:rPr kumimoji="0" lang="fr-FR" sz="1200" b="0" i="1" u="none" strike="noStrike" cap="none" normalizeH="0" baseline="0" dirty="0" smtClean="0">
                  <a:ln>
                    <a:noFill/>
                  </a:ln>
                  <a:solidFill>
                    <a:srgbClr val="292929"/>
                  </a:solidFill>
                  <a:effectLst/>
                  <a:latin typeface="Times New Roman" pitchFamily="18" charset="0"/>
                  <a:ea typeface="Arial" pitchFamily="34" charset="0"/>
                  <a:cs typeface="Times New Roman" pitchFamily="18" charset="0"/>
                </a:rPr>
                <a:t>, Alger 1996, p : 162</a:t>
              </a:r>
              <a:r>
                <a:rPr kumimoji="0" lang="fr-FR" sz="1200" b="0" i="0" u="none" strike="noStrike" cap="none" normalizeH="0" baseline="0" dirty="0" smtClean="0">
                  <a:ln>
                    <a:noFill/>
                  </a:ln>
                  <a:solidFill>
                    <a:srgbClr val="292929"/>
                  </a:solidFill>
                  <a:effectLst/>
                  <a:latin typeface="Times New Roman" pitchFamily="18" charset="0"/>
                  <a:ea typeface="Arial"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292929"/>
                </a:solidFill>
                <a:effectLst/>
                <a:latin typeface="Arabic Transparent" pitchFamily="34" charset="0"/>
                <a:cs typeface="Arabic Transparent" pitchFamily="34" charset="0"/>
              </a:endParaRPr>
            </a:p>
          </p:txBody>
        </p:sp>
      </p:grpSp>
    </p:spTree>
    <p:extLst>
      <p:ext uri="{BB962C8B-B14F-4D97-AF65-F5344CB8AC3E}">
        <p14:creationId xmlns:p14="http://schemas.microsoft.com/office/powerpoint/2010/main" val="36086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المسار التسويقي</a:t>
            </a:r>
            <a:endParaRPr lang="zh-CN" altLang="en-US" sz="1800" b="1" dirty="0">
              <a:solidFill>
                <a:srgbClr val="7030A0"/>
              </a:solidFill>
              <a:latin typeface="造字工房悦黑体验版细体" pitchFamily="50" charset="-122"/>
              <a:ea typeface="造字工房悦黑体验版细体" pitchFamily="50" charset="-122"/>
            </a:endParaRPr>
          </a:p>
        </p:txBody>
      </p:sp>
      <p:grpSp>
        <p:nvGrpSpPr>
          <p:cNvPr id="4" name="Group 1"/>
          <p:cNvGrpSpPr>
            <a:grpSpLocks/>
          </p:cNvGrpSpPr>
          <p:nvPr/>
        </p:nvGrpSpPr>
        <p:grpSpPr bwMode="auto">
          <a:xfrm>
            <a:off x="1681547" y="1023456"/>
            <a:ext cx="5097463" cy="3676650"/>
            <a:chOff x="1656" y="2741"/>
            <a:chExt cx="8026" cy="5790"/>
          </a:xfrm>
        </p:grpSpPr>
        <p:sp>
          <p:nvSpPr>
            <p:cNvPr id="5" name="Line 2"/>
            <p:cNvSpPr>
              <a:spLocks noChangeShapeType="1"/>
            </p:cNvSpPr>
            <p:nvPr/>
          </p:nvSpPr>
          <p:spPr bwMode="auto">
            <a:xfrm>
              <a:off x="5851" y="5371"/>
              <a:ext cx="0" cy="526"/>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6" name="Line 3"/>
            <p:cNvSpPr>
              <a:spLocks noChangeShapeType="1"/>
            </p:cNvSpPr>
            <p:nvPr/>
          </p:nvSpPr>
          <p:spPr bwMode="auto">
            <a:xfrm>
              <a:off x="5852" y="6425"/>
              <a:ext cx="1" cy="1579"/>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grpSp>
          <p:nvGrpSpPr>
            <p:cNvPr id="7" name="Group 4"/>
            <p:cNvGrpSpPr>
              <a:grpSpLocks/>
            </p:cNvGrpSpPr>
            <p:nvPr/>
          </p:nvGrpSpPr>
          <p:grpSpPr bwMode="auto">
            <a:xfrm>
              <a:off x="1656" y="2741"/>
              <a:ext cx="8026" cy="5790"/>
              <a:chOff x="1656" y="2741"/>
              <a:chExt cx="8026" cy="5790"/>
            </a:xfrm>
          </p:grpSpPr>
          <p:sp>
            <p:nvSpPr>
              <p:cNvPr id="8" name="Text Box 5"/>
              <p:cNvSpPr txBox="1">
                <a:spLocks noChangeArrowheads="1"/>
              </p:cNvSpPr>
              <p:nvPr/>
            </p:nvSpPr>
            <p:spPr bwMode="auto">
              <a:xfrm>
                <a:off x="4541" y="2741"/>
                <a:ext cx="2635" cy="52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دراسة السوق</a:t>
                </a:r>
                <a:endParaRPr kumimoji="0" lang="fr-FR" b="1" i="0" u="none" strike="noStrike" cap="none" normalizeH="0" baseline="0" dirty="0" smtClean="0">
                  <a:ln>
                    <a:noFill/>
                  </a:ln>
                  <a:solidFill>
                    <a:srgbClr val="000000"/>
                  </a:solidFill>
                  <a:effectLst/>
                  <a:latin typeface="Arial" pitchFamily="34" charset="0"/>
                  <a:cs typeface="Arial" pitchFamily="34" charset="0"/>
                </a:endParaRPr>
              </a:p>
            </p:txBody>
          </p:sp>
          <p:sp>
            <p:nvSpPr>
              <p:cNvPr id="9" name="Line 6"/>
              <p:cNvSpPr>
                <a:spLocks noChangeShapeType="1"/>
              </p:cNvSpPr>
              <p:nvPr/>
            </p:nvSpPr>
            <p:spPr bwMode="auto">
              <a:xfrm>
                <a:off x="5856" y="3266"/>
                <a:ext cx="0" cy="526"/>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10" name="Line 7"/>
              <p:cNvSpPr>
                <a:spLocks noChangeShapeType="1"/>
              </p:cNvSpPr>
              <p:nvPr/>
            </p:nvSpPr>
            <p:spPr bwMode="auto">
              <a:xfrm>
                <a:off x="5856" y="4323"/>
                <a:ext cx="0" cy="526"/>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11" name="Text Box 8"/>
              <p:cNvSpPr txBox="1">
                <a:spLocks noChangeArrowheads="1"/>
              </p:cNvSpPr>
              <p:nvPr/>
            </p:nvSpPr>
            <p:spPr bwMode="auto">
              <a:xfrm>
                <a:off x="4326" y="4841"/>
                <a:ext cx="3030" cy="52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استهداف السوق المناسب</a:t>
                </a:r>
                <a:r>
                  <a:rPr kumimoji="0" lang="fr-FR"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 </a:t>
                </a:r>
                <a:endParaRPr kumimoji="0" lang="fr-FR" b="1" i="0" u="none" strike="noStrike" cap="none" normalizeH="0" baseline="0" smtClean="0">
                  <a:ln>
                    <a:noFill/>
                  </a:ln>
                  <a:solidFill>
                    <a:srgbClr val="000000"/>
                  </a:solidFill>
                  <a:effectLst/>
                  <a:latin typeface="Arial" pitchFamily="34" charset="0"/>
                  <a:cs typeface="Arial" pitchFamily="34" charset="0"/>
                </a:endParaRPr>
              </a:p>
            </p:txBody>
          </p:sp>
          <p:sp>
            <p:nvSpPr>
              <p:cNvPr id="12" name="Text Box 9"/>
              <p:cNvSpPr txBox="1">
                <a:spLocks noChangeArrowheads="1"/>
              </p:cNvSpPr>
              <p:nvPr/>
            </p:nvSpPr>
            <p:spPr bwMode="auto">
              <a:xfrm>
                <a:off x="3801" y="5897"/>
                <a:ext cx="4080" cy="52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إعداد المزيج التسويقي الملائم</a:t>
                </a:r>
                <a:endParaRPr kumimoji="0" lang="fr-FR" b="1" i="0" u="none" strike="noStrike" cap="none" normalizeH="0" baseline="0" dirty="0" smtClean="0">
                  <a:ln>
                    <a:noFill/>
                  </a:ln>
                  <a:solidFill>
                    <a:srgbClr val="000000"/>
                  </a:solidFill>
                  <a:effectLst/>
                  <a:latin typeface="Arial" pitchFamily="34" charset="0"/>
                  <a:cs typeface="Arial" pitchFamily="34" charset="0"/>
                </a:endParaRPr>
              </a:p>
            </p:txBody>
          </p:sp>
          <p:sp>
            <p:nvSpPr>
              <p:cNvPr id="13" name="Line 10"/>
              <p:cNvSpPr>
                <a:spLocks noChangeShapeType="1"/>
              </p:cNvSpPr>
              <p:nvPr/>
            </p:nvSpPr>
            <p:spPr bwMode="auto">
              <a:xfrm flipV="1">
                <a:off x="1656" y="2993"/>
                <a:ext cx="0" cy="5265"/>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14" name="Line 11"/>
              <p:cNvSpPr>
                <a:spLocks noChangeShapeType="1"/>
              </p:cNvSpPr>
              <p:nvPr/>
            </p:nvSpPr>
            <p:spPr bwMode="auto">
              <a:xfrm>
                <a:off x="1662" y="2993"/>
                <a:ext cx="2880" cy="0"/>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15" name="Line 12"/>
              <p:cNvSpPr>
                <a:spLocks noChangeShapeType="1"/>
              </p:cNvSpPr>
              <p:nvPr/>
            </p:nvSpPr>
            <p:spPr bwMode="auto">
              <a:xfrm>
                <a:off x="7071" y="6425"/>
                <a:ext cx="1" cy="526"/>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16" name="Line 13"/>
              <p:cNvSpPr>
                <a:spLocks noChangeShapeType="1"/>
              </p:cNvSpPr>
              <p:nvPr/>
            </p:nvSpPr>
            <p:spPr bwMode="auto">
              <a:xfrm>
                <a:off x="7881" y="6422"/>
                <a:ext cx="360" cy="526"/>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17" name="Line 14"/>
              <p:cNvSpPr>
                <a:spLocks noChangeShapeType="1"/>
              </p:cNvSpPr>
              <p:nvPr/>
            </p:nvSpPr>
            <p:spPr bwMode="auto">
              <a:xfrm>
                <a:off x="4671" y="6422"/>
                <a:ext cx="1" cy="526"/>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18" name="Text Box 15"/>
              <p:cNvSpPr txBox="1">
                <a:spLocks noChangeArrowheads="1"/>
              </p:cNvSpPr>
              <p:nvPr/>
            </p:nvSpPr>
            <p:spPr bwMode="auto">
              <a:xfrm>
                <a:off x="3951" y="6948"/>
                <a:ext cx="1440" cy="52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التوزيع</a:t>
                </a:r>
                <a:endParaRPr kumimoji="0" lang="fr-FR" b="1" i="0" u="none" strike="noStrike" cap="none" normalizeH="0" baseline="0" smtClean="0">
                  <a:ln>
                    <a:noFill/>
                  </a:ln>
                  <a:solidFill>
                    <a:srgbClr val="000000"/>
                  </a:solidFill>
                  <a:effectLst/>
                  <a:latin typeface="Arial" pitchFamily="34" charset="0"/>
                  <a:cs typeface="Arial" pitchFamily="34" charset="0"/>
                </a:endParaRPr>
              </a:p>
            </p:txBody>
          </p:sp>
          <p:sp>
            <p:nvSpPr>
              <p:cNvPr id="19" name="Line 16"/>
              <p:cNvSpPr>
                <a:spLocks noChangeShapeType="1"/>
              </p:cNvSpPr>
              <p:nvPr/>
            </p:nvSpPr>
            <p:spPr bwMode="auto">
              <a:xfrm flipH="1">
                <a:off x="3436" y="6432"/>
                <a:ext cx="360" cy="526"/>
              </a:xfrm>
              <a:prstGeom prst="line">
                <a:avLst/>
              </a:prstGeom>
              <a:ln>
                <a:headEnd/>
                <a:tailEnd type="triangl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20" name="Text Box 17"/>
              <p:cNvSpPr txBox="1">
                <a:spLocks noChangeArrowheads="1"/>
              </p:cNvSpPr>
              <p:nvPr/>
            </p:nvSpPr>
            <p:spPr bwMode="auto">
              <a:xfrm>
                <a:off x="1996" y="6958"/>
                <a:ext cx="1440" cy="52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الاتصال</a:t>
                </a:r>
                <a:endParaRPr kumimoji="0" lang="fr-FR" b="1" i="0" u="none" strike="noStrike" cap="none" normalizeH="0" baseline="0" smtClean="0">
                  <a:ln>
                    <a:noFill/>
                  </a:ln>
                  <a:solidFill>
                    <a:srgbClr val="000000"/>
                  </a:solidFill>
                  <a:effectLst/>
                  <a:latin typeface="Arial" pitchFamily="34" charset="0"/>
                  <a:cs typeface="Arial" pitchFamily="34" charset="0"/>
                </a:endParaRPr>
              </a:p>
            </p:txBody>
          </p:sp>
          <p:grpSp>
            <p:nvGrpSpPr>
              <p:cNvPr id="21" name="Group 18"/>
              <p:cNvGrpSpPr>
                <a:grpSpLocks/>
              </p:cNvGrpSpPr>
              <p:nvPr/>
            </p:nvGrpSpPr>
            <p:grpSpPr bwMode="auto">
              <a:xfrm>
                <a:off x="1662" y="6939"/>
                <a:ext cx="8020" cy="1592"/>
                <a:chOff x="1485" y="5051"/>
                <a:chExt cx="8020" cy="1633"/>
              </a:xfrm>
            </p:grpSpPr>
            <p:grpSp>
              <p:nvGrpSpPr>
                <p:cNvPr id="23" name="Group 19"/>
                <p:cNvGrpSpPr>
                  <a:grpSpLocks/>
                </p:cNvGrpSpPr>
                <p:nvPr/>
              </p:nvGrpSpPr>
              <p:grpSpPr bwMode="auto">
                <a:xfrm>
                  <a:off x="4560" y="5051"/>
                  <a:ext cx="4945" cy="1633"/>
                  <a:chOff x="4560" y="5051"/>
                  <a:chExt cx="4945" cy="1633"/>
                </a:xfrm>
              </p:grpSpPr>
              <p:sp>
                <p:nvSpPr>
                  <p:cNvPr id="25" name="Text Box 20"/>
                  <p:cNvSpPr txBox="1">
                    <a:spLocks noChangeArrowheads="1"/>
                  </p:cNvSpPr>
                  <p:nvPr/>
                </p:nvSpPr>
                <p:spPr bwMode="auto">
                  <a:xfrm>
                    <a:off x="6175" y="5051"/>
                    <a:ext cx="1440" cy="54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السعر</a:t>
                    </a:r>
                    <a:endParaRPr kumimoji="0" lang="fr-FR" b="1" i="0" u="none" strike="noStrike" cap="none" normalizeH="0" baseline="0" smtClean="0">
                      <a:ln>
                        <a:noFill/>
                      </a:ln>
                      <a:solidFill>
                        <a:srgbClr val="000000"/>
                      </a:solidFill>
                      <a:effectLst/>
                      <a:latin typeface="Arial" pitchFamily="34" charset="0"/>
                      <a:cs typeface="Arial" pitchFamily="34" charset="0"/>
                    </a:endParaRPr>
                  </a:p>
                </p:txBody>
              </p:sp>
              <p:sp>
                <p:nvSpPr>
                  <p:cNvPr id="26" name="Text Box 21"/>
                  <p:cNvSpPr txBox="1">
                    <a:spLocks noChangeArrowheads="1"/>
                  </p:cNvSpPr>
                  <p:nvPr/>
                </p:nvSpPr>
                <p:spPr bwMode="auto">
                  <a:xfrm>
                    <a:off x="8065" y="5051"/>
                    <a:ext cx="1440" cy="54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المنتوج</a:t>
                    </a:r>
                    <a:endParaRPr kumimoji="0" lang="fr-FR" b="1" i="0" u="none" strike="noStrike" cap="none" normalizeH="0" baseline="0" smtClean="0">
                      <a:ln>
                        <a:noFill/>
                      </a:ln>
                      <a:solidFill>
                        <a:srgbClr val="000000"/>
                      </a:solidFill>
                      <a:effectLst/>
                      <a:latin typeface="Arial" pitchFamily="34" charset="0"/>
                      <a:cs typeface="Arial" pitchFamily="34" charset="0"/>
                    </a:endParaRPr>
                  </a:p>
                </p:txBody>
              </p:sp>
              <p:sp>
                <p:nvSpPr>
                  <p:cNvPr id="27" name="Text Box 22"/>
                  <p:cNvSpPr txBox="1">
                    <a:spLocks noChangeArrowheads="1"/>
                  </p:cNvSpPr>
                  <p:nvPr/>
                </p:nvSpPr>
                <p:spPr bwMode="auto">
                  <a:xfrm>
                    <a:off x="4560" y="6144"/>
                    <a:ext cx="2235" cy="54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تقييم النتائج</a:t>
                    </a:r>
                    <a:endParaRPr kumimoji="0" lang="fr-FR"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smtClean="0">
                      <a:ln>
                        <a:noFill/>
                      </a:ln>
                      <a:solidFill>
                        <a:srgbClr val="000000"/>
                      </a:solidFill>
                      <a:effectLst/>
                      <a:latin typeface="Arial" pitchFamily="34" charset="0"/>
                      <a:cs typeface="Arial" pitchFamily="34" charset="0"/>
                    </a:endParaRPr>
                  </a:p>
                </p:txBody>
              </p:sp>
            </p:grpSp>
            <p:sp>
              <p:nvSpPr>
                <p:cNvPr id="24" name="Line 23"/>
                <p:cNvSpPr>
                  <a:spLocks noChangeShapeType="1"/>
                </p:cNvSpPr>
                <p:nvPr/>
              </p:nvSpPr>
              <p:spPr bwMode="auto">
                <a:xfrm flipH="1">
                  <a:off x="1485" y="6410"/>
                  <a:ext cx="3075" cy="1"/>
                </a:xfrm>
                <a:prstGeom prst="lin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b="1">
                    <a:solidFill>
                      <a:srgbClr val="000000"/>
                    </a:solidFill>
                  </a:endParaRPr>
                </a:p>
              </p:txBody>
            </p:sp>
          </p:grpSp>
          <p:sp>
            <p:nvSpPr>
              <p:cNvPr id="22" name="Text Box 24"/>
              <p:cNvSpPr txBox="1">
                <a:spLocks noChangeArrowheads="1"/>
              </p:cNvSpPr>
              <p:nvPr/>
            </p:nvSpPr>
            <p:spPr bwMode="auto">
              <a:xfrm>
                <a:off x="3996" y="3789"/>
                <a:ext cx="3708" cy="52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تحديد وتعريف الحاجات والرغبات</a:t>
                </a:r>
                <a:endParaRPr kumimoji="0" lang="fr-FR" b="1" i="0" u="none" strike="noStrike" cap="none" normalizeH="0" baseline="0" dirty="0" smtClean="0">
                  <a:ln>
                    <a:noFill/>
                  </a:ln>
                  <a:solidFill>
                    <a:srgbClr val="000000"/>
                  </a:solidFill>
                  <a:effectLst/>
                  <a:latin typeface="Arial" pitchFamily="34" charset="0"/>
                  <a:cs typeface="Arial" pitchFamily="34" charset="0"/>
                </a:endParaRPr>
              </a:p>
            </p:txBody>
          </p:sp>
        </p:grpSp>
      </p:grpSp>
    </p:spTree>
    <p:extLst>
      <p:ext uri="{BB962C8B-B14F-4D97-AF65-F5344CB8AC3E}">
        <p14:creationId xmlns:p14="http://schemas.microsoft.com/office/powerpoint/2010/main" val="22018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التسويق</a:t>
            </a:r>
            <a:endParaRPr lang="zh-CN" altLang="en-US" sz="1800" b="1" dirty="0">
              <a:solidFill>
                <a:srgbClr val="7030A0"/>
              </a:solidFill>
              <a:latin typeface="造字工房悦黑体验版细体" pitchFamily="50" charset="-122"/>
              <a:ea typeface="造字工房悦黑体验版细体" pitchFamily="50" charset="-122"/>
            </a:endParaRPr>
          </a:p>
        </p:txBody>
      </p:sp>
      <p:sp>
        <p:nvSpPr>
          <p:cNvPr id="4" name="Rectangle 1"/>
          <p:cNvSpPr>
            <a:spLocks noChangeArrowheads="1"/>
          </p:cNvSpPr>
          <p:nvPr/>
        </p:nvSpPr>
        <p:spPr bwMode="auto">
          <a:xfrm>
            <a:off x="728142" y="903362"/>
            <a:ext cx="7200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altLang="zh-CN" sz="2400" b="1" i="0" u="none" strike="noStrike" kern="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rPr>
              <a:t>التسويق هو: علم وفن اختيار الأسواق المستهدفة، وكسب الزبائن والحفاظ عليهم وتطوير العلاقة معهم من خلال التواصل وتسليمهم شيئا ذا قيمة بالنسبة </a:t>
            </a:r>
            <a:r>
              <a:rPr kumimoji="0" lang="ar-SA" altLang="zh-CN" sz="2400" b="1" i="0" u="none" strike="noStrike" kern="0" cap="none" spc="0" normalizeH="0" baseline="0" noProof="0" dirty="0" err="1" smtClean="0">
                <a:ln>
                  <a:noFill/>
                </a:ln>
                <a:solidFill>
                  <a:srgbClr val="000000"/>
                </a:solidFill>
                <a:effectLst/>
                <a:uLnTx/>
                <a:uFillTx/>
                <a:latin typeface="Traditional Arabic" pitchFamily="18" charset="-78"/>
                <a:ea typeface="SimSun" pitchFamily="2" charset="-122"/>
                <a:cs typeface="Traditional Arabic" pitchFamily="18" charset="-78"/>
              </a:rPr>
              <a:t>لهم ”</a:t>
            </a:r>
            <a:endParaRPr kumimoji="0" lang="ar-SA" altLang="zh-CN" sz="2400" b="1" i="0" u="none" strike="noStrike" kern="0" cap="none" spc="0" normalizeH="0" baseline="30000" noProof="0" dirty="0" smtClean="0" bmk="">
              <a:ln>
                <a:noFill/>
              </a:ln>
              <a:solidFill>
                <a:srgbClr val="000000"/>
              </a:solidFill>
              <a:effectLst/>
              <a:uLnTx/>
              <a:uFillTx/>
              <a:latin typeface="Traditional Arabic" pitchFamily="18" charset="-78"/>
              <a:ea typeface="SimSun" pitchFamily="2" charset="-122"/>
              <a:cs typeface="Traditional Arabic" pitchFamily="18" charset="-78"/>
            </a:endParaRP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fr-FR" altLang="zh-CN" sz="800" b="0" i="0" u="none" strike="noStrike" kern="0" cap="none" spc="0" normalizeH="0" baseline="0" noProof="0" dirty="0" smtClean="0">
              <a:ln>
                <a:noFill/>
              </a:ln>
              <a:solidFill>
                <a:srgbClr val="808080"/>
              </a:solidFill>
              <a:effectLst/>
              <a:uLnTx/>
              <a:uFillTx/>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zh-CN" sz="1500" b="0" i="1" u="none" strike="noStrike" kern="0" cap="none" spc="0" normalizeH="0" baseline="0" noProof="0" dirty="0" smtClean="0">
                <a:ln>
                  <a:noFill/>
                </a:ln>
                <a:solidFill>
                  <a:srgbClr val="292929"/>
                </a:solidFill>
                <a:effectLst/>
                <a:uLnTx/>
                <a:uFillTx/>
                <a:latin typeface="Times New Roman" pitchFamily="18" charset="0"/>
                <a:ea typeface="SimSun" pitchFamily="2" charset="-122"/>
                <a:cs typeface="Traditional Arabic" pitchFamily="18" charset="-78"/>
              </a:rPr>
              <a:t>     </a:t>
            </a:r>
            <a:r>
              <a:rPr kumimoji="0" lang="en-GB" altLang="zh-CN" sz="1600" b="1" i="1" u="none" strike="noStrike" kern="0" cap="none" spc="0" normalizeH="0" baseline="0" noProof="0" dirty="0" smtClean="0">
                <a:ln>
                  <a:noFill/>
                </a:ln>
                <a:solidFill>
                  <a:srgbClr val="292929"/>
                </a:solidFill>
                <a:effectLst/>
                <a:uLnTx/>
                <a:uFillTx/>
                <a:latin typeface="Times New Roman" pitchFamily="18" charset="0"/>
                <a:ea typeface="SimSun" pitchFamily="2" charset="-122"/>
                <a:cs typeface="Traditional Arabic" pitchFamily="18" charset="-78"/>
              </a:rPr>
              <a:t>“We</a:t>
            </a:r>
            <a:r>
              <a:rPr kumimoji="0" lang="en-US" altLang="zh-CN" sz="1600" b="1" i="1" u="none" strike="noStrike" kern="0" cap="none" spc="0" normalizeH="0" baseline="0" noProof="0" dirty="0" smtClean="0">
                <a:ln>
                  <a:noFill/>
                </a:ln>
                <a:solidFill>
                  <a:srgbClr val="292929"/>
                </a:solidFill>
                <a:effectLst/>
                <a:uLnTx/>
                <a:uFillTx/>
                <a:latin typeface="Times New Roman" pitchFamily="18" charset="0"/>
                <a:ea typeface="SimSun" pitchFamily="2" charset="-122"/>
                <a:cs typeface="Traditional Arabic" pitchFamily="18" charset="-78"/>
              </a:rPr>
              <a:t> see marketing as the art and science</a:t>
            </a:r>
            <a:r>
              <a:rPr kumimoji="0" lang="en-US" altLang="zh-CN" sz="1600" b="1" i="1" u="none" strike="noStrike" kern="0" cap="none" spc="0" normalizeH="0" baseline="0" noProof="0" dirty="0" smtClean="0">
                <a:ln>
                  <a:noFill/>
                </a:ln>
                <a:solidFill>
                  <a:srgbClr val="292929"/>
                </a:solidFill>
                <a:effectLst/>
                <a:uLnTx/>
                <a:uFillTx/>
                <a:latin typeface="Traditional Arabic" pitchFamily="18" charset="-78"/>
                <a:ea typeface="SimSun" pitchFamily="2" charset="-122"/>
                <a:cs typeface="Traditional Arabic" pitchFamily="18" charset="-78"/>
              </a:rPr>
              <a:t> </a:t>
            </a:r>
            <a:r>
              <a:rPr kumimoji="0" lang="en-US" altLang="zh-CN" sz="1600" b="1" i="1" u="none" strike="noStrike" kern="0" cap="none" spc="0" normalizeH="0" baseline="0" noProof="0" dirty="0" smtClean="0">
                <a:ln>
                  <a:noFill/>
                </a:ln>
                <a:solidFill>
                  <a:srgbClr val="292929"/>
                </a:solidFill>
                <a:effectLst/>
                <a:uLnTx/>
                <a:uFillTx/>
                <a:latin typeface="Times New Roman" pitchFamily="18" charset="0"/>
                <a:ea typeface="SimSun" pitchFamily="2" charset="-122"/>
                <a:cs typeface="Traditional Arabic" pitchFamily="18" charset="-78"/>
              </a:rPr>
              <a:t>of applying core marketing concepts to choose target markets and get, keep, and grow customers through creating, delivering, and communicating superior customer value</a:t>
            </a:r>
            <a:r>
              <a:rPr kumimoji="0" lang="en-GB" altLang="zh-CN" sz="1600" b="1" i="1" u="none" strike="noStrike" kern="0" cap="none" spc="0" normalizeH="0" baseline="0" noProof="0" dirty="0" smtClean="0">
                <a:ln>
                  <a:noFill/>
                </a:ln>
                <a:solidFill>
                  <a:srgbClr val="292929"/>
                </a:solidFill>
                <a:effectLst/>
                <a:uLnTx/>
                <a:uFillTx/>
                <a:latin typeface="Times New Roman" pitchFamily="18" charset="0"/>
                <a:ea typeface="SimSun" pitchFamily="2" charset="-122"/>
                <a:cs typeface="Traditional Arabic" pitchFamily="18" charset="-78"/>
              </a:rPr>
              <a:t>”.</a:t>
            </a:r>
            <a:endParaRPr kumimoji="0" lang="fr-FR" altLang="zh-CN" sz="1600" b="1" i="0" u="none" strike="noStrike" kern="0" cap="none" spc="0" normalizeH="0" baseline="0" noProof="0" dirty="0" smtClean="0">
              <a:ln>
                <a:noFill/>
              </a:ln>
              <a:solidFill>
                <a:srgbClr val="292929"/>
              </a:solidFill>
              <a:effectLst/>
              <a:uLnTx/>
              <a:uFillTx/>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zh-CN" sz="1800" b="0" i="0" u="none" strike="noStrike" kern="0" cap="none" spc="0" normalizeH="0" baseline="0" noProof="0" dirty="0" smtClean="0">
                <a:ln>
                  <a:noFill/>
                </a:ln>
                <a:solidFill>
                  <a:srgbClr val="808080"/>
                </a:solidFill>
                <a:effectLst/>
                <a:uLnTx/>
                <a:uFillTx/>
                <a:latin typeface="Arial" pitchFamily="34" charset="0"/>
                <a:cs typeface="Arial" pitchFamily="34" charset="0"/>
              </a:rPr>
              <a:t/>
            </a:r>
            <a:br>
              <a:rPr kumimoji="0" lang="fr-FR" altLang="zh-CN" sz="1800" b="0" i="0" u="none" strike="noStrike" kern="0" cap="none" spc="0" normalizeH="0" baseline="0" noProof="0" dirty="0" smtClean="0">
                <a:ln>
                  <a:noFill/>
                </a:ln>
                <a:solidFill>
                  <a:srgbClr val="808080"/>
                </a:solidFill>
                <a:effectLst/>
                <a:uLnTx/>
                <a:uFillTx/>
                <a:latin typeface="Arial" pitchFamily="34" charset="0"/>
                <a:cs typeface="Arial" pitchFamily="34" charset="0"/>
              </a:rPr>
            </a:br>
            <a:endParaRPr kumimoji="0" lang="fr-FR" altLang="zh-CN" sz="1800" b="0" i="0" u="none" strike="noStrike" kern="0" cap="none" spc="0" normalizeH="0" baseline="0" noProof="0" dirty="0" smtClean="0">
              <a:ln>
                <a:noFill/>
              </a:ln>
              <a:solidFill>
                <a:srgbClr val="808080"/>
              </a:solidFill>
              <a:effectLst/>
              <a:uLnTx/>
              <a:uFillTx/>
              <a:latin typeface="Arial" pitchFamily="34" charset="0"/>
              <a:cs typeface="Arial" pitchFamily="34" charset="0"/>
            </a:endParaRPr>
          </a:p>
        </p:txBody>
      </p:sp>
      <p:graphicFrame>
        <p:nvGraphicFramePr>
          <p:cNvPr id="5" name="Diagramme 4"/>
          <p:cNvGraphicFramePr/>
          <p:nvPr>
            <p:extLst>
              <p:ext uri="{D42A27DB-BD31-4B8C-83A1-F6EECF244321}">
                <p14:modId xmlns:p14="http://schemas.microsoft.com/office/powerpoint/2010/main" val="3803205350"/>
              </p:ext>
            </p:extLst>
          </p:nvPr>
        </p:nvGraphicFramePr>
        <p:xfrm>
          <a:off x="5743576" y="2533651"/>
          <a:ext cx="2886074" cy="2195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ChangeArrowheads="1"/>
          </p:cNvSpPr>
          <p:nvPr/>
        </p:nvSpPr>
        <p:spPr bwMode="auto">
          <a:xfrm>
            <a:off x="728142" y="2794620"/>
            <a:ext cx="554461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fr-FR" sz="11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Philip </a:t>
            </a:r>
            <a:r>
              <a:rPr kumimoji="0" lang="fr-FR" sz="11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Kotler</a:t>
            </a:r>
            <a:r>
              <a:rPr kumimoji="0" lang="fr-FR" sz="11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fr-FR" sz="1100" i="1" u="sng" dirty="0" smtClean="0">
                <a:solidFill>
                  <a:srgbClr val="000000"/>
                </a:solidFill>
                <a:latin typeface="Arial" pitchFamily="34" charset="0"/>
                <a:ea typeface="Times New Roman" pitchFamily="18" charset="0"/>
                <a:cs typeface="Arial" pitchFamily="34" charset="0"/>
              </a:rPr>
              <a:t>Marketing Insights</a:t>
            </a:r>
            <a:r>
              <a:rPr kumimoji="0" lang="fr-FR" sz="11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Pearson </a:t>
            </a:r>
            <a:r>
              <a:rPr kumimoji="0" lang="fr-FR" sz="11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education</a:t>
            </a:r>
            <a:r>
              <a:rPr kumimoji="0" lang="fr-FR" sz="11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2003.</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22018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69764" y="339091"/>
            <a:ext cx="3583687" cy="494625"/>
          </a:xfrm>
          <a:prstGeom prst="roundRect">
            <a:avLst>
              <a:gd name="adj" fmla="val 42270"/>
            </a:avLst>
          </a:prstGeom>
          <a:solidFill>
            <a:schemeClr val="accent1">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zh-CN" sz="1800" b="1" dirty="0" smtClean="0">
                <a:solidFill>
                  <a:srgbClr val="0070C0"/>
                </a:solidFill>
                <a:latin typeface="造字工房悦黑体验版细体" pitchFamily="50" charset="-122"/>
                <a:ea typeface="造字工房悦黑体验版细体" pitchFamily="50" charset="-122"/>
              </a:rPr>
              <a:t>1- ماذا نقصد </a:t>
            </a:r>
            <a:r>
              <a:rPr lang="ar-DZ" altLang="zh-CN" sz="1800" b="1" dirty="0" err="1" smtClean="0">
                <a:solidFill>
                  <a:srgbClr val="0070C0"/>
                </a:solidFill>
                <a:latin typeface="造字工房悦黑体验版细体" pitchFamily="50" charset="-122"/>
                <a:ea typeface="造字工房悦黑体验版细体" pitchFamily="50" charset="-122"/>
              </a:rPr>
              <a:t>بالسوق ؟</a:t>
            </a:r>
            <a:endParaRPr lang="zh-CN" altLang="en-US" sz="1800" b="1" dirty="0">
              <a:solidFill>
                <a:srgbClr val="0070C0"/>
              </a:solidFill>
              <a:latin typeface="造字工房悦黑体验版细体" pitchFamily="50" charset="-122"/>
              <a:ea typeface="造字工房悦黑体验版细体" pitchFamily="50" charset="-122"/>
            </a:endParaRPr>
          </a:p>
        </p:txBody>
      </p:sp>
      <p:sp>
        <p:nvSpPr>
          <p:cNvPr id="36" name="矩形 35"/>
          <p:cNvSpPr>
            <a:spLocks noChangeArrowheads="1"/>
          </p:cNvSpPr>
          <p:nvPr/>
        </p:nvSpPr>
        <p:spPr bwMode="auto">
          <a:xfrm>
            <a:off x="216191" y="4445358"/>
            <a:ext cx="8166530" cy="37241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square">
            <a:spAutoFit/>
          </a:bodyPr>
          <a:lstStyle/>
          <a:p>
            <a:pPr algn="r" rtl="1">
              <a:lnSpc>
                <a:spcPct val="130000"/>
              </a:lnSpc>
              <a:spcBef>
                <a:spcPct val="0"/>
              </a:spcBef>
            </a:pPr>
            <a:r>
              <a:rPr lang="ar-DZ" altLang="zh-CN" sz="1400" b="1" u="sng" dirty="0" smtClean="0">
                <a:solidFill>
                  <a:prstClr val="black">
                    <a:lumMod val="75000"/>
                    <a:lumOff val="25000"/>
                  </a:prstClr>
                </a:solidFill>
                <a:latin typeface="Arial" pitchFamily="34" charset="0"/>
                <a:ea typeface="微软雅黑" pitchFamily="34" charset="-122"/>
              </a:rPr>
              <a:t>ملاحظة </a:t>
            </a:r>
            <a:r>
              <a:rPr lang="fr-FR" altLang="zh-CN" sz="1400" b="1" dirty="0" smtClean="0">
                <a:solidFill>
                  <a:prstClr val="black">
                    <a:lumMod val="75000"/>
                    <a:lumOff val="25000"/>
                  </a:prstClr>
                </a:solidFill>
                <a:latin typeface="Arial" pitchFamily="34" charset="0"/>
                <a:ea typeface="微软雅黑" pitchFamily="34" charset="-122"/>
                <a:cs typeface="Arial" pitchFamily="34" charset="0"/>
              </a:rPr>
              <a:t>:</a:t>
            </a:r>
            <a:r>
              <a:rPr lang="ar-DZ" altLang="zh-CN" sz="1400" b="1" dirty="0" smtClean="0">
                <a:solidFill>
                  <a:prstClr val="black">
                    <a:lumMod val="75000"/>
                    <a:lumOff val="25000"/>
                  </a:prstClr>
                </a:solidFill>
                <a:latin typeface="Arial" pitchFamily="34" charset="0"/>
                <a:ea typeface="微软雅黑" pitchFamily="34" charset="-122"/>
              </a:rPr>
              <a:t> في الدراسات التسويقية يبقى معيار المستهلك هو الأكثر استخداما للتعبير عن السوق.</a:t>
            </a:r>
            <a:endParaRPr lang="zh-CN" altLang="en-US" sz="1400" b="1" dirty="0">
              <a:solidFill>
                <a:prstClr val="black">
                  <a:lumMod val="75000"/>
                  <a:lumOff val="25000"/>
                </a:prstClr>
              </a:solidFill>
              <a:latin typeface="Arial" pitchFamily="34" charset="0"/>
              <a:ea typeface="微软雅黑" pitchFamily="34" charset="-122"/>
              <a:cs typeface="Arial" pitchFamily="34" charset="0"/>
              <a:sym typeface="微软雅黑" pitchFamily="34" charset="-122"/>
            </a:endParaRPr>
          </a:p>
        </p:txBody>
      </p:sp>
      <p:grpSp>
        <p:nvGrpSpPr>
          <p:cNvPr id="38" name="组合 37"/>
          <p:cNvGrpSpPr/>
          <p:nvPr/>
        </p:nvGrpSpPr>
        <p:grpSpPr>
          <a:xfrm>
            <a:off x="4385462" y="1122714"/>
            <a:ext cx="593961" cy="593961"/>
            <a:chOff x="4589983" y="2663795"/>
            <a:chExt cx="877102" cy="877102"/>
          </a:xfrm>
        </p:grpSpPr>
        <p:grpSp>
          <p:nvGrpSpPr>
            <p:cNvPr id="39" name="组合 38"/>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black"/>
                  </a:solidFill>
                  <a:ea typeface="微软雅黑" pitchFamily="34" charset="-122"/>
                </a:endParaRPr>
              </a:p>
            </p:txBody>
          </p:sp>
          <p:sp>
            <p:nvSpPr>
              <p:cNvPr id="52" name="椭圆 5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itchFamily="34" charset="-122"/>
                </a:endParaRPr>
              </a:p>
            </p:txBody>
          </p:sp>
        </p:grpSp>
        <p:grpSp>
          <p:nvGrpSpPr>
            <p:cNvPr id="40" name="组合 39"/>
            <p:cNvGrpSpPr/>
            <p:nvPr/>
          </p:nvGrpSpPr>
          <p:grpSpPr>
            <a:xfrm>
              <a:off x="4690436" y="2865050"/>
              <a:ext cx="567894" cy="535099"/>
              <a:chOff x="4832350" y="1028700"/>
              <a:chExt cx="522288" cy="492126"/>
            </a:xfrm>
            <a:solidFill>
              <a:srgbClr val="0070C0"/>
            </a:solidFill>
          </p:grpSpPr>
          <p:sp>
            <p:nvSpPr>
              <p:cNvPr id="41" name="Freeform 15"/>
              <p:cNvSpPr>
                <a:spLocks/>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2" name="Freeform 16"/>
              <p:cNvSpPr>
                <a:spLocks/>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3" name="Freeform 17"/>
              <p:cNvSpPr>
                <a:spLocks/>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4" name="Freeform 18"/>
              <p:cNvSpPr>
                <a:spLocks/>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5" name="Freeform 19"/>
              <p:cNvSpPr>
                <a:spLocks/>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6" name="Freeform 20"/>
              <p:cNvSpPr>
                <a:spLocks/>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7" name="Freeform 21"/>
              <p:cNvSpPr>
                <a:spLocks/>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8" name="Freeform 22"/>
              <p:cNvSpPr>
                <a:spLocks/>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49" name="Freeform 23"/>
              <p:cNvSpPr>
                <a:spLocks/>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solidFill>
                <a:srgbClr val="00B050"/>
              </a:solidFill>
              <a:ln>
                <a:solidFill>
                  <a:srgbClr val="00B050"/>
                </a:solidFill>
              </a:ln>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0" name="Freeform 24"/>
              <p:cNvSpPr>
                <a:spLocks/>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53" name="组合 52"/>
          <p:cNvGrpSpPr/>
          <p:nvPr/>
        </p:nvGrpSpPr>
        <p:grpSpPr>
          <a:xfrm>
            <a:off x="4385462" y="2177969"/>
            <a:ext cx="593961" cy="593961"/>
            <a:chOff x="4692046" y="3749516"/>
            <a:chExt cx="877102" cy="877102"/>
          </a:xfrm>
        </p:grpSpPr>
        <p:grpSp>
          <p:nvGrpSpPr>
            <p:cNvPr id="54" name="组合 53"/>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black"/>
                  </a:solidFill>
                  <a:ea typeface="微软雅黑" pitchFamily="34" charset="-122"/>
                </a:endParaRPr>
              </a:p>
            </p:txBody>
          </p:sp>
          <p:sp>
            <p:nvSpPr>
              <p:cNvPr id="75" name="椭圆 74"/>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itchFamily="34" charset="-122"/>
                </a:endParaRPr>
              </a:p>
            </p:txBody>
          </p:sp>
        </p:grpSp>
        <p:grpSp>
          <p:nvGrpSpPr>
            <p:cNvPr id="55" name="组合 54"/>
            <p:cNvGrpSpPr/>
            <p:nvPr/>
          </p:nvGrpSpPr>
          <p:grpSpPr>
            <a:xfrm>
              <a:off x="4853377" y="3997905"/>
              <a:ext cx="554441" cy="377594"/>
              <a:chOff x="4156075" y="2292350"/>
              <a:chExt cx="552450" cy="376238"/>
            </a:xfrm>
            <a:solidFill>
              <a:srgbClr val="0070C0"/>
            </a:solidFill>
          </p:grpSpPr>
          <p:sp>
            <p:nvSpPr>
              <p:cNvPr id="56" name="Freeform 27"/>
              <p:cNvSpPr>
                <a:spLocks/>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7" name="Freeform 28"/>
              <p:cNvSpPr>
                <a:spLocks/>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8" name="Freeform 29"/>
              <p:cNvSpPr>
                <a:spLocks/>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59" name="Freeform 30"/>
              <p:cNvSpPr>
                <a:spLocks/>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0" name="Freeform 31"/>
              <p:cNvSpPr>
                <a:spLocks/>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1" name="Freeform 32"/>
              <p:cNvSpPr>
                <a:spLocks/>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2" name="Oval 33"/>
              <p:cNvSpPr>
                <a:spLocks noChangeArrowheads="1"/>
              </p:cNvSpPr>
              <p:nvPr/>
            </p:nvSpPr>
            <p:spPr bwMode="auto">
              <a:xfrm>
                <a:off x="4205288" y="2333625"/>
                <a:ext cx="115888" cy="120650"/>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3" name="Freeform 34"/>
              <p:cNvSpPr>
                <a:spLocks/>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4" name="Freeform 35"/>
              <p:cNvSpPr>
                <a:spLocks/>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5" name="Freeform 36"/>
              <p:cNvSpPr>
                <a:spLocks/>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6" name="Freeform 37"/>
              <p:cNvSpPr>
                <a:spLocks/>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rgbClr val="FFAA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7" name="Oval 38"/>
              <p:cNvSpPr>
                <a:spLocks noChangeArrowheads="1"/>
              </p:cNvSpPr>
              <p:nvPr/>
            </p:nvSpPr>
            <p:spPr bwMode="auto">
              <a:xfrm>
                <a:off x="4541838" y="2333625"/>
                <a:ext cx="117475" cy="120650"/>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8" name="Freeform 39"/>
              <p:cNvSpPr>
                <a:spLocks/>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69" name="Freeform 40"/>
              <p:cNvSpPr>
                <a:spLocks/>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0" name="Freeform 41"/>
              <p:cNvSpPr>
                <a:spLocks/>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1" name="Freeform 42"/>
              <p:cNvSpPr>
                <a:spLocks/>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2" name="Freeform 43"/>
              <p:cNvSpPr>
                <a:spLocks/>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73" name="Freeform 44"/>
              <p:cNvSpPr>
                <a:spLocks/>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76" name="组合 75"/>
          <p:cNvGrpSpPr/>
          <p:nvPr/>
        </p:nvGrpSpPr>
        <p:grpSpPr>
          <a:xfrm>
            <a:off x="4385462" y="3233223"/>
            <a:ext cx="593961" cy="593961"/>
            <a:chOff x="5276799" y="5817699"/>
            <a:chExt cx="877102" cy="877102"/>
          </a:xfrm>
        </p:grpSpPr>
        <p:grpSp>
          <p:nvGrpSpPr>
            <p:cNvPr id="77" name="组合 76"/>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black"/>
                  </a:solidFill>
                  <a:ea typeface="微软雅黑" pitchFamily="34" charset="-122"/>
                </a:endParaRPr>
              </a:p>
            </p:txBody>
          </p:sp>
          <p:sp>
            <p:nvSpPr>
              <p:cNvPr id="90" name="椭圆 89"/>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solidFill>
                    <a:prstClr val="white"/>
                  </a:solidFill>
                  <a:ea typeface="微软雅黑" pitchFamily="34" charset="-122"/>
                </a:endParaRPr>
              </a:p>
            </p:txBody>
          </p:sp>
        </p:grpSp>
        <p:grpSp>
          <p:nvGrpSpPr>
            <p:cNvPr id="78" name="组合 77"/>
            <p:cNvGrpSpPr/>
            <p:nvPr/>
          </p:nvGrpSpPr>
          <p:grpSpPr>
            <a:xfrm>
              <a:off x="5491718" y="5999083"/>
              <a:ext cx="447265" cy="447265"/>
              <a:chOff x="4219575" y="4668838"/>
              <a:chExt cx="442913" cy="442913"/>
            </a:xfrm>
            <a:solidFill>
              <a:srgbClr val="0070C0"/>
            </a:solidFill>
          </p:grpSpPr>
          <p:sp>
            <p:nvSpPr>
              <p:cNvPr id="79" name="Freeform 5"/>
              <p:cNvSpPr>
                <a:spLocks/>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0"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1" name="Rectangle 7"/>
              <p:cNvSpPr>
                <a:spLocks noChangeArrowheads="1"/>
              </p:cNvSpPr>
              <p:nvPr/>
            </p:nvSpPr>
            <p:spPr bwMode="auto">
              <a:xfrm>
                <a:off x="4219575" y="4962525"/>
                <a:ext cx="87313" cy="9366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2"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3" name="Rectangle 9"/>
              <p:cNvSpPr>
                <a:spLocks noChangeArrowheads="1"/>
              </p:cNvSpPr>
              <p:nvPr/>
            </p:nvSpPr>
            <p:spPr bwMode="auto">
              <a:xfrm>
                <a:off x="4321175" y="4932363"/>
                <a:ext cx="84138" cy="1238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4"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5" name="Rectangle 11"/>
              <p:cNvSpPr>
                <a:spLocks noChangeArrowheads="1"/>
              </p:cNvSpPr>
              <p:nvPr/>
            </p:nvSpPr>
            <p:spPr bwMode="auto">
              <a:xfrm>
                <a:off x="4419600" y="4891088"/>
                <a:ext cx="87313" cy="1651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6"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7" name="Rectangle 13"/>
              <p:cNvSpPr>
                <a:spLocks noChangeArrowheads="1"/>
              </p:cNvSpPr>
              <p:nvPr/>
            </p:nvSpPr>
            <p:spPr bwMode="auto">
              <a:xfrm>
                <a:off x="4522788" y="4826000"/>
                <a:ext cx="82550" cy="2301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sp>
            <p:nvSpPr>
              <p:cNvPr id="88" name="Freeform 14"/>
              <p:cNvSpPr>
                <a:spLocks/>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endParaRPr>
              </a:p>
            </p:txBody>
          </p:sp>
        </p:grpSp>
      </p:grpSp>
      <p:grpSp>
        <p:nvGrpSpPr>
          <p:cNvPr id="91" name="组合 90"/>
          <p:cNvGrpSpPr/>
          <p:nvPr/>
        </p:nvGrpSpPr>
        <p:grpSpPr>
          <a:xfrm>
            <a:off x="5345454" y="1283608"/>
            <a:ext cx="3084171" cy="640364"/>
            <a:chOff x="7127272" y="2681303"/>
            <a:chExt cx="4112228" cy="853819"/>
          </a:xfrm>
        </p:grpSpPr>
        <p:sp>
          <p:nvSpPr>
            <p:cNvPr id="92" name="矩形 91"/>
            <p:cNvSpPr/>
            <p:nvPr/>
          </p:nvSpPr>
          <p:spPr>
            <a:xfrm>
              <a:off x="7127272" y="2681303"/>
              <a:ext cx="4112228" cy="853819"/>
            </a:xfrm>
            <a:prstGeom prst="rect">
              <a:avLst/>
            </a:prstGeom>
            <a:solidFill>
              <a:schemeClr val="accent6">
                <a:lumMod val="20000"/>
                <a:lumOff val="80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3" name="矩形 47"/>
            <p:cNvSpPr>
              <a:spLocks noChangeArrowheads="1"/>
            </p:cNvSpPr>
            <p:nvPr/>
          </p:nvSpPr>
          <p:spPr bwMode="auto">
            <a:xfrm>
              <a:off x="7318928" y="2795742"/>
              <a:ext cx="3713339" cy="62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rtl="1">
                <a:lnSpc>
                  <a:spcPct val="130000"/>
                </a:lnSpc>
                <a:spcBef>
                  <a:spcPct val="0"/>
                </a:spcBef>
              </a:pPr>
              <a:r>
                <a:rPr lang="ar-DZ" altLang="zh-CN" sz="1100" b="1" dirty="0" smtClean="0">
                  <a:solidFill>
                    <a:prstClr val="black">
                      <a:lumMod val="75000"/>
                      <a:lumOff val="25000"/>
                    </a:prstClr>
                  </a:solidFill>
                  <a:latin typeface="微软雅黑" pitchFamily="34" charset="-122"/>
                  <a:ea typeface="微软雅黑" pitchFamily="34" charset="-122"/>
                  <a:sym typeface="微软雅黑" pitchFamily="34" charset="-122"/>
                </a:rPr>
                <a:t>”هو مكان التقاء العرض وال</a:t>
              </a:r>
              <a:r>
                <a:rPr lang="ar-DZ" altLang="zh-CN" sz="1100" b="1" dirty="0" smtClean="0">
                  <a:solidFill>
                    <a:prstClr val="black">
                      <a:lumMod val="75000"/>
                      <a:lumOff val="25000"/>
                    </a:prstClr>
                  </a:solidFill>
                  <a:latin typeface="微软雅黑" pitchFamily="34" charset="-122"/>
                  <a:ea typeface="微软雅黑" pitchFamily="34" charset="-122"/>
                </a:rPr>
                <a:t>طلب من أجل اتمام العملية </a:t>
              </a:r>
              <a:r>
                <a:rPr lang="ar-DZ" altLang="zh-CN" sz="1100" b="1" dirty="0" err="1" smtClean="0">
                  <a:solidFill>
                    <a:prstClr val="black">
                      <a:lumMod val="75000"/>
                      <a:lumOff val="25000"/>
                    </a:prstClr>
                  </a:solidFill>
                  <a:latin typeface="微软雅黑" pitchFamily="34" charset="-122"/>
                  <a:ea typeface="微软雅黑" pitchFamily="34" charset="-122"/>
                </a:rPr>
                <a:t>التبادلية“.</a:t>
              </a:r>
              <a:endParaRPr lang="en-US" altLang="zh-CN" sz="1100" b="1" dirty="0">
                <a:solidFill>
                  <a:prstClr val="black">
                    <a:lumMod val="75000"/>
                    <a:lumOff val="25000"/>
                  </a:prstClr>
                </a:solidFill>
                <a:latin typeface="微软雅黑" pitchFamily="34" charset="-122"/>
                <a:ea typeface="微软雅黑" pitchFamily="34" charset="-122"/>
                <a:sym typeface="微软雅黑" pitchFamily="34" charset="-122"/>
              </a:endParaRPr>
            </a:p>
          </p:txBody>
        </p:sp>
      </p:grpSp>
      <p:sp>
        <p:nvSpPr>
          <p:cNvPr id="94" name="矩形 3"/>
          <p:cNvSpPr>
            <a:spLocks noChangeArrowheads="1"/>
          </p:cNvSpPr>
          <p:nvPr/>
        </p:nvSpPr>
        <p:spPr bwMode="auto">
          <a:xfrm>
            <a:off x="6400801" y="974744"/>
            <a:ext cx="2030868"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rtl="1">
              <a:spcBef>
                <a:spcPct val="0"/>
              </a:spcBef>
              <a:buFont typeface="Arial" charset="0"/>
              <a:buNone/>
            </a:pPr>
            <a:r>
              <a:rPr lang="ar-DZ" altLang="zh-CN" sz="1500" b="1" dirty="0" smtClean="0">
                <a:solidFill>
                  <a:srgbClr val="E87071"/>
                </a:solidFill>
                <a:latin typeface="Arial" panose="020B0604020202020204" pitchFamily="34" charset="0"/>
                <a:ea typeface="微软雅黑" pitchFamily="34" charset="-122"/>
              </a:rPr>
              <a:t>المقاربة الاقتصادية البسيطة </a:t>
            </a:r>
            <a:r>
              <a:rPr lang="fr-FR" altLang="zh-CN" sz="1500" b="1" dirty="0" smtClean="0">
                <a:solidFill>
                  <a:srgbClr val="E87071"/>
                </a:solidFill>
                <a:latin typeface="Arial" panose="020B0604020202020204" pitchFamily="34" charset="0"/>
                <a:ea typeface="微软雅黑" pitchFamily="34" charset="-122"/>
                <a:cs typeface="Arial" panose="020B0604020202020204" pitchFamily="34" charset="0"/>
              </a:rPr>
              <a:t>:</a:t>
            </a:r>
            <a:endParaRPr lang="zh-CN" altLang="en-US" sz="1500" b="1" dirty="0">
              <a:solidFill>
                <a:srgbClr val="E87071"/>
              </a:solidFill>
              <a:latin typeface="Arial" panose="020B0604020202020204" pitchFamily="34" charset="0"/>
              <a:ea typeface="微软雅黑" pitchFamily="34" charset="-122"/>
              <a:cs typeface="Arial" panose="020B0604020202020204" pitchFamily="34" charset="0"/>
            </a:endParaRPr>
          </a:p>
        </p:txBody>
      </p:sp>
      <p:grpSp>
        <p:nvGrpSpPr>
          <p:cNvPr id="95" name="组合 94"/>
          <p:cNvGrpSpPr/>
          <p:nvPr/>
        </p:nvGrpSpPr>
        <p:grpSpPr>
          <a:xfrm>
            <a:off x="5345454" y="2319623"/>
            <a:ext cx="3084171" cy="640364"/>
            <a:chOff x="7127272" y="4062656"/>
            <a:chExt cx="4112228" cy="853819"/>
          </a:xfrm>
        </p:grpSpPr>
        <p:sp>
          <p:nvSpPr>
            <p:cNvPr id="96" name="矩形 95"/>
            <p:cNvSpPr/>
            <p:nvPr/>
          </p:nvSpPr>
          <p:spPr>
            <a:xfrm>
              <a:off x="7127272" y="4062656"/>
              <a:ext cx="4112228" cy="853819"/>
            </a:xfrm>
            <a:prstGeom prst="rect">
              <a:avLst/>
            </a:prstGeom>
            <a:solidFill>
              <a:schemeClr val="accent6">
                <a:lumMod val="20000"/>
                <a:lumOff val="80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97" name="矩形 47"/>
            <p:cNvSpPr>
              <a:spLocks noChangeArrowheads="1"/>
            </p:cNvSpPr>
            <p:nvPr/>
          </p:nvSpPr>
          <p:spPr bwMode="auto">
            <a:xfrm>
              <a:off x="7373191" y="4175680"/>
              <a:ext cx="3700639" cy="62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rtl="1">
                <a:lnSpc>
                  <a:spcPct val="130000"/>
                </a:lnSpc>
                <a:spcBef>
                  <a:spcPct val="0"/>
                </a:spcBef>
              </a:pPr>
              <a:r>
                <a:rPr lang="ar-DZ" altLang="zh-CN" sz="1100" b="1" dirty="0" smtClean="0">
                  <a:solidFill>
                    <a:prstClr val="black">
                      <a:lumMod val="75000"/>
                      <a:lumOff val="25000"/>
                    </a:prstClr>
                  </a:solidFill>
                  <a:latin typeface="微软雅黑" pitchFamily="34" charset="-122"/>
                  <a:ea typeface="微软雅黑" pitchFamily="34" charset="-122"/>
                </a:rPr>
                <a:t>”مجموعة من الزبائن لديهم الحاجة او الرغبة في التبادل، مع امتلاكهم للقدرة </a:t>
              </a:r>
              <a:r>
                <a:rPr lang="ar-DZ" altLang="zh-CN" sz="1100" b="1" dirty="0" err="1" smtClean="0">
                  <a:solidFill>
                    <a:prstClr val="black">
                      <a:lumMod val="75000"/>
                      <a:lumOff val="25000"/>
                    </a:prstClr>
                  </a:solidFill>
                  <a:latin typeface="微软雅黑" pitchFamily="34" charset="-122"/>
                  <a:ea typeface="微软雅黑" pitchFamily="34" charset="-122"/>
                </a:rPr>
                <a:t>الشرائية“.</a:t>
              </a:r>
              <a:endParaRPr lang="en-US" altLang="zh-CN" sz="1100" b="1" dirty="0">
                <a:solidFill>
                  <a:prstClr val="black">
                    <a:lumMod val="75000"/>
                    <a:lumOff val="25000"/>
                  </a:prstClr>
                </a:solidFill>
                <a:latin typeface="微软雅黑" pitchFamily="34" charset="-122"/>
                <a:ea typeface="微软雅黑" pitchFamily="34" charset="-122"/>
                <a:sym typeface="微软雅黑" pitchFamily="34" charset="-122"/>
              </a:endParaRPr>
            </a:p>
          </p:txBody>
        </p:sp>
      </p:grpSp>
      <p:sp>
        <p:nvSpPr>
          <p:cNvPr id="98" name="矩形 3"/>
          <p:cNvSpPr>
            <a:spLocks noChangeArrowheads="1"/>
          </p:cNvSpPr>
          <p:nvPr/>
        </p:nvSpPr>
        <p:spPr bwMode="auto">
          <a:xfrm>
            <a:off x="6499379" y="1981122"/>
            <a:ext cx="1896022"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lgn="r" rtl="1">
              <a:spcBef>
                <a:spcPct val="0"/>
              </a:spcBef>
              <a:buFont typeface="Arial" charset="0"/>
              <a:buNone/>
            </a:pPr>
            <a:r>
              <a:rPr lang="ar-DZ" altLang="zh-CN" sz="1500" b="1" dirty="0" smtClean="0">
                <a:solidFill>
                  <a:srgbClr val="FFC000">
                    <a:lumMod val="75000"/>
                  </a:srgbClr>
                </a:solidFill>
                <a:latin typeface="Arial" panose="020B0604020202020204" pitchFamily="34" charset="0"/>
                <a:ea typeface="微软雅黑" pitchFamily="34" charset="-122"/>
              </a:rPr>
              <a:t>المقاربة الاقتصادية الحديثة </a:t>
            </a:r>
            <a:r>
              <a:rPr lang="fr-FR" altLang="zh-CN" sz="1500" b="1" dirty="0" smtClean="0">
                <a:solidFill>
                  <a:srgbClr val="FFC000">
                    <a:lumMod val="75000"/>
                  </a:srgbClr>
                </a:solidFill>
                <a:latin typeface="Arial" panose="020B0604020202020204" pitchFamily="34" charset="0"/>
                <a:ea typeface="微软雅黑" pitchFamily="34" charset="-122"/>
                <a:cs typeface="Arial" panose="020B0604020202020204" pitchFamily="34" charset="0"/>
              </a:rPr>
              <a:t>:</a:t>
            </a:r>
            <a:endParaRPr lang="zh-CN" altLang="en-US" sz="1500" b="1" dirty="0">
              <a:solidFill>
                <a:srgbClr val="FFC000">
                  <a:lumMod val="75000"/>
                </a:srgbClr>
              </a:solidFill>
              <a:latin typeface="Arial" panose="020B0604020202020204" pitchFamily="34" charset="0"/>
              <a:ea typeface="微软雅黑" pitchFamily="34" charset="-122"/>
              <a:cs typeface="Arial" panose="020B0604020202020204" pitchFamily="34" charset="0"/>
            </a:endParaRPr>
          </a:p>
        </p:txBody>
      </p:sp>
      <p:grpSp>
        <p:nvGrpSpPr>
          <p:cNvPr id="99" name="组合 98"/>
          <p:cNvGrpSpPr/>
          <p:nvPr/>
        </p:nvGrpSpPr>
        <p:grpSpPr>
          <a:xfrm>
            <a:off x="5345454" y="3355637"/>
            <a:ext cx="3084171" cy="640364"/>
            <a:chOff x="7127272" y="5444009"/>
            <a:chExt cx="4112228" cy="853819"/>
          </a:xfrm>
        </p:grpSpPr>
        <p:sp>
          <p:nvSpPr>
            <p:cNvPr id="100" name="矩形 99"/>
            <p:cNvSpPr/>
            <p:nvPr/>
          </p:nvSpPr>
          <p:spPr>
            <a:xfrm>
              <a:off x="7127272" y="5444009"/>
              <a:ext cx="4112228" cy="853819"/>
            </a:xfrm>
            <a:prstGeom prst="rect">
              <a:avLst/>
            </a:prstGeom>
            <a:solidFill>
              <a:schemeClr val="accent6">
                <a:lumMod val="20000"/>
                <a:lumOff val="80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101" name="矩形 47"/>
            <p:cNvSpPr>
              <a:spLocks noChangeArrowheads="1"/>
            </p:cNvSpPr>
            <p:nvPr/>
          </p:nvSpPr>
          <p:spPr bwMode="auto">
            <a:xfrm>
              <a:off x="7374345" y="5555618"/>
              <a:ext cx="3713339" cy="62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r" rtl="1">
                <a:lnSpc>
                  <a:spcPct val="130000"/>
                </a:lnSpc>
                <a:spcBef>
                  <a:spcPct val="0"/>
                </a:spcBef>
              </a:pPr>
              <a:r>
                <a:rPr lang="ar-DZ" altLang="zh-CN" sz="1100" b="1" dirty="0" smtClean="0">
                  <a:solidFill>
                    <a:prstClr val="black">
                      <a:lumMod val="75000"/>
                      <a:lumOff val="25000"/>
                    </a:prstClr>
                  </a:solidFill>
                  <a:latin typeface="微软雅黑" pitchFamily="34" charset="-122"/>
                  <a:ea typeface="微软雅黑" pitchFamily="34" charset="-122"/>
                </a:rPr>
                <a:t>”هم الزبائن والمنافسون والموردون والموزعون والوسطاء والهيئات الحكومية والجمعيات المدنية </a:t>
              </a:r>
              <a:r>
                <a:rPr lang="ar-DZ" altLang="zh-CN" sz="1100" b="1" dirty="0" err="1" smtClean="0">
                  <a:solidFill>
                    <a:prstClr val="black">
                      <a:lumMod val="75000"/>
                      <a:lumOff val="25000"/>
                    </a:prstClr>
                  </a:solidFill>
                  <a:latin typeface="微软雅黑" pitchFamily="34" charset="-122"/>
                  <a:ea typeface="微软雅黑" pitchFamily="34" charset="-122"/>
                </a:rPr>
                <a:t>والقوانين ..</a:t>
              </a:r>
              <a:r>
                <a:rPr lang="ar-DZ" altLang="zh-CN" sz="1100" b="1" dirty="0" smtClean="0">
                  <a:solidFill>
                    <a:prstClr val="black">
                      <a:lumMod val="75000"/>
                      <a:lumOff val="25000"/>
                    </a:prstClr>
                  </a:solidFill>
                  <a:latin typeface="微软雅黑" pitchFamily="34" charset="-122"/>
                  <a:ea typeface="微软雅黑" pitchFamily="34" charset="-122"/>
                </a:rPr>
                <a:t> </a:t>
              </a:r>
              <a:r>
                <a:rPr lang="ar-DZ" altLang="zh-CN" sz="1100" b="1" dirty="0" err="1" smtClean="0">
                  <a:solidFill>
                    <a:prstClr val="black">
                      <a:lumMod val="75000"/>
                      <a:lumOff val="25000"/>
                    </a:prstClr>
                  </a:solidFill>
                  <a:latin typeface="微软雅黑" pitchFamily="34" charset="-122"/>
                  <a:ea typeface="微软雅黑" pitchFamily="34" charset="-122"/>
                </a:rPr>
                <a:t>الخ“.</a:t>
              </a:r>
              <a:endParaRPr lang="en-US" altLang="zh-CN" sz="1100" b="1" dirty="0">
                <a:solidFill>
                  <a:prstClr val="black">
                    <a:lumMod val="75000"/>
                    <a:lumOff val="25000"/>
                  </a:prstClr>
                </a:solidFill>
                <a:latin typeface="微软雅黑" pitchFamily="34" charset="-122"/>
                <a:ea typeface="微软雅黑" pitchFamily="34" charset="-122"/>
                <a:sym typeface="微软雅黑" pitchFamily="34" charset="-122"/>
              </a:endParaRPr>
            </a:p>
          </p:txBody>
        </p:sp>
      </p:grpSp>
      <p:sp>
        <p:nvSpPr>
          <p:cNvPr id="102" name="矩形 3"/>
          <p:cNvSpPr>
            <a:spLocks noChangeArrowheads="1"/>
          </p:cNvSpPr>
          <p:nvPr/>
        </p:nvSpPr>
        <p:spPr bwMode="auto">
          <a:xfrm>
            <a:off x="7026944" y="3016075"/>
            <a:ext cx="1355810"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lgn="r" rtl="1">
              <a:spcBef>
                <a:spcPct val="0"/>
              </a:spcBef>
              <a:buFont typeface="Arial" charset="0"/>
              <a:buNone/>
            </a:pPr>
            <a:r>
              <a:rPr lang="ar-DZ" altLang="zh-CN" sz="1500" b="1" dirty="0" smtClean="0">
                <a:solidFill>
                  <a:srgbClr val="01ACBE"/>
                </a:solidFill>
                <a:latin typeface="Arial" panose="020B0604020202020204" pitchFamily="34" charset="0"/>
                <a:ea typeface="微软雅黑" pitchFamily="34" charset="-122"/>
              </a:rPr>
              <a:t>المقاربة التسويقية </a:t>
            </a:r>
            <a:r>
              <a:rPr lang="fr-FR" altLang="zh-CN" sz="1500" b="1" dirty="0" smtClean="0">
                <a:solidFill>
                  <a:srgbClr val="01ACBE"/>
                </a:solidFill>
                <a:latin typeface="Arial" panose="020B0604020202020204" pitchFamily="34" charset="0"/>
                <a:ea typeface="微软雅黑" pitchFamily="34" charset="-122"/>
                <a:cs typeface="Arial" panose="020B0604020202020204" pitchFamily="34" charset="0"/>
              </a:rPr>
              <a:t>:</a:t>
            </a:r>
            <a:endParaRPr lang="zh-CN" altLang="en-US" sz="1500" b="1" dirty="0">
              <a:solidFill>
                <a:srgbClr val="01ACBE"/>
              </a:solidFill>
              <a:latin typeface="Arial" panose="020B0604020202020204" pitchFamily="34" charset="0"/>
              <a:ea typeface="微软雅黑" pitchFamily="34" charset="-122"/>
              <a:cs typeface="Arial" panose="020B0604020202020204" pitchFamily="34" charset="0"/>
            </a:endParaRPr>
          </a:p>
        </p:txBody>
      </p:sp>
      <p:cxnSp>
        <p:nvCxnSpPr>
          <p:cNvPr id="103" name="直接连接符 102"/>
          <p:cNvCxnSpPr/>
          <p:nvPr/>
        </p:nvCxnSpPr>
        <p:spPr>
          <a:xfrm>
            <a:off x="5124450" y="1041419"/>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5124450" y="2072341"/>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5133975" y="3110335"/>
            <a:ext cx="0" cy="86674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53250" name="Picture 2" descr="8 Best Street Markets in Seoul - Where to Go Shopping like a Local in  Seoul? – Go Guides"/>
          <p:cNvPicPr>
            <a:picLocks noChangeAspect="1" noChangeArrowheads="1"/>
          </p:cNvPicPr>
          <p:nvPr/>
        </p:nvPicPr>
        <p:blipFill>
          <a:blip r:embed="rId3" cstate="print"/>
          <a:srcRect/>
          <a:stretch>
            <a:fillRect/>
          </a:stretch>
        </p:blipFill>
        <p:spPr bwMode="auto">
          <a:xfrm>
            <a:off x="234669" y="1085851"/>
            <a:ext cx="3839165" cy="2757914"/>
          </a:xfrm>
          <a:prstGeom prst="rect">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pic>
      <p:grpSp>
        <p:nvGrpSpPr>
          <p:cNvPr id="113" name="Group 1">
            <a:extLst>
              <a:ext uri="{FF2B5EF4-FFF2-40B4-BE49-F238E27FC236}">
                <a16:creationId xmlns:a16="http://schemas.microsoft.com/office/drawing/2014/main" xmlns="" id="{D74A3F6C-A2D5-414F-B98C-7F70E7E2AA77}"/>
              </a:ext>
            </a:extLst>
          </p:cNvPr>
          <p:cNvGrpSpPr/>
          <p:nvPr/>
        </p:nvGrpSpPr>
        <p:grpSpPr>
          <a:xfrm>
            <a:off x="-380999" y="129887"/>
            <a:ext cx="1295400" cy="594013"/>
            <a:chOff x="4115101" y="1714589"/>
            <a:chExt cx="7175500" cy="4437063"/>
          </a:xfrm>
        </p:grpSpPr>
        <p:sp>
          <p:nvSpPr>
            <p:cNvPr id="114" name="Freeform 30">
              <a:extLst>
                <a:ext uri="{FF2B5EF4-FFF2-40B4-BE49-F238E27FC236}">
                  <a16:creationId xmlns:a16="http://schemas.microsoft.com/office/drawing/2014/main" xmlns="" id="{9B3A5F4D-A685-4122-9D20-186BBB3570B3}"/>
                </a:ext>
              </a:extLst>
            </p:cNvPr>
            <p:cNvSpPr>
              <a:spLocks/>
            </p:cNvSpPr>
            <p:nvPr/>
          </p:nvSpPr>
          <p:spPr bwMode="auto">
            <a:xfrm>
              <a:off x="4115101" y="3875177"/>
              <a:ext cx="5591175" cy="2241550"/>
            </a:xfrm>
            <a:custGeom>
              <a:avLst/>
              <a:gdLst>
                <a:gd name="T0" fmla="*/ 2147483647 w 2331"/>
                <a:gd name="T1" fmla="*/ 2147483647 h 688"/>
                <a:gd name="T2" fmla="*/ 598349271 w 2331"/>
                <a:gd name="T3" fmla="*/ 1464869215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666666">
                    <a:alpha val="0"/>
                  </a:srgbClr>
                </a:gs>
                <a:gs pos="100000">
                  <a:srgbClr val="4A4A4A">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b="1">
                <a:solidFill>
                  <a:srgbClr val="000000"/>
                </a:solidFill>
                <a:latin typeface="Arial" charset="0"/>
                <a:ea typeface="微软雅黑" pitchFamily="34" charset="-122"/>
              </a:endParaRPr>
            </a:p>
          </p:txBody>
        </p:sp>
        <p:sp>
          <p:nvSpPr>
            <p:cNvPr id="115" name="Freeform 35">
              <a:extLst>
                <a:ext uri="{FF2B5EF4-FFF2-40B4-BE49-F238E27FC236}">
                  <a16:creationId xmlns:a16="http://schemas.microsoft.com/office/drawing/2014/main" xmlns="" id="{EE3C68F4-28E0-4539-8528-219C80E832CE}"/>
                </a:ext>
              </a:extLst>
            </p:cNvPr>
            <p:cNvSpPr>
              <a:spLocks/>
            </p:cNvSpPr>
            <p:nvPr/>
          </p:nvSpPr>
          <p:spPr bwMode="auto">
            <a:xfrm>
              <a:off x="9655476" y="4235539"/>
              <a:ext cx="1635125" cy="1916113"/>
            </a:xfrm>
            <a:custGeom>
              <a:avLst/>
              <a:gdLst>
                <a:gd name="T0" fmla="*/ 1111178745 w 1873"/>
                <a:gd name="T1" fmla="*/ 0 h 2171"/>
                <a:gd name="T2" fmla="*/ 0 w 1873"/>
                <a:gd name="T3" fmla="*/ 892703013 h 2171"/>
                <a:gd name="T4" fmla="*/ 84596112 w 1873"/>
                <a:gd name="T5" fmla="*/ 1691151096 h 2171"/>
                <a:gd name="T6" fmla="*/ 1427460633 w 1873"/>
                <a:gd name="T7" fmla="*/ 522691090 h 2171"/>
                <a:gd name="T8" fmla="*/ 1111178745 w 1873"/>
                <a:gd name="T9" fmla="*/ 0 h 2171"/>
                <a:gd name="T10" fmla="*/ 0 60000 65536"/>
                <a:gd name="T11" fmla="*/ 0 60000 65536"/>
                <a:gd name="T12" fmla="*/ 0 60000 65536"/>
                <a:gd name="T13" fmla="*/ 0 60000 65536"/>
                <a:gd name="T14" fmla="*/ 0 60000 65536"/>
                <a:gd name="T15" fmla="*/ 0 w 1873"/>
                <a:gd name="T16" fmla="*/ 0 h 2171"/>
                <a:gd name="T17" fmla="*/ 1873 w 1873"/>
                <a:gd name="T18" fmla="*/ 2171 h 2171"/>
              </a:gdLst>
              <a:ahLst/>
              <a:cxnLst>
                <a:cxn ang="T10">
                  <a:pos x="T0" y="T1"/>
                </a:cxn>
                <a:cxn ang="T11">
                  <a:pos x="T2" y="T3"/>
                </a:cxn>
                <a:cxn ang="T12">
                  <a:pos x="T4" y="T5"/>
                </a:cxn>
                <a:cxn ang="T13">
                  <a:pos x="T6" y="T7"/>
                </a:cxn>
                <a:cxn ang="T14">
                  <a:pos x="T8" y="T9"/>
                </a:cxn>
              </a:cxnLst>
              <a:rect l="T15" t="T16" r="T17" b="T18"/>
              <a:pathLst>
                <a:path w="1873" h="2171">
                  <a:moveTo>
                    <a:pt x="1458" y="0"/>
                  </a:moveTo>
                  <a:lnTo>
                    <a:pt x="0" y="1146"/>
                  </a:lnTo>
                  <a:lnTo>
                    <a:pt x="111" y="2171"/>
                  </a:lnTo>
                  <a:lnTo>
                    <a:pt x="1873" y="671"/>
                  </a:lnTo>
                  <a:lnTo>
                    <a:pt x="1458" y="0"/>
                  </a:lnTo>
                  <a:close/>
                </a:path>
              </a:pathLst>
            </a:custGeom>
            <a:gradFill rotWithShape="1">
              <a:gsLst>
                <a:gs pos="0">
                  <a:schemeClr val="bg2"/>
                </a:gs>
                <a:gs pos="100000">
                  <a:schemeClr val="bg2">
                    <a:lumMod val="60000"/>
                    <a:lumOff val="40000"/>
                  </a:schemeClr>
                </a:gs>
              </a:gsLst>
              <a:lin ang="18900000" scaled="1"/>
            </a:gradFill>
            <a:ln>
              <a:noFill/>
            </a:ln>
            <a:effectLst/>
            <a:extLst/>
          </p:spPr>
          <p:txBody>
            <a:bodyPr/>
            <a:lstStyle/>
            <a:p>
              <a:endParaRPr lang="zh-CN" altLang="en-US" b="1">
                <a:solidFill>
                  <a:srgbClr val="000000"/>
                </a:solidFill>
                <a:latin typeface="Arial" charset="0"/>
                <a:ea typeface="微软雅黑" pitchFamily="34" charset="-122"/>
              </a:endParaRPr>
            </a:p>
          </p:txBody>
        </p:sp>
        <p:sp>
          <p:nvSpPr>
            <p:cNvPr id="116" name="Freeform 44">
              <a:extLst>
                <a:ext uri="{FF2B5EF4-FFF2-40B4-BE49-F238E27FC236}">
                  <a16:creationId xmlns:a16="http://schemas.microsoft.com/office/drawing/2014/main" xmlns="" id="{363280B8-3ADE-4E52-B5FB-7D12B9891A98}"/>
                </a:ext>
              </a:extLst>
            </p:cNvPr>
            <p:cNvSpPr>
              <a:spLocks/>
            </p:cNvSpPr>
            <p:nvPr/>
          </p:nvSpPr>
          <p:spPr bwMode="auto">
            <a:xfrm>
              <a:off x="7277401" y="4329202"/>
              <a:ext cx="2495550" cy="1822450"/>
            </a:xfrm>
            <a:custGeom>
              <a:avLst/>
              <a:gdLst>
                <a:gd name="T0" fmla="*/ 292016024 w 2858"/>
                <a:gd name="T1" fmla="*/ 0 h 2069"/>
                <a:gd name="T2" fmla="*/ 0 w 2858"/>
                <a:gd name="T3" fmla="*/ 474834107 h 2069"/>
                <a:gd name="T4" fmla="*/ 2147483647 w 2858"/>
                <a:gd name="T5" fmla="*/ 1605279847 h 2069"/>
                <a:gd name="T6" fmla="*/ 2091384413 w 2858"/>
                <a:gd name="T7" fmla="*/ 806131558 h 2069"/>
                <a:gd name="T8" fmla="*/ 292016024 w 2858"/>
                <a:gd name="T9" fmla="*/ 0 h 2069"/>
                <a:gd name="T10" fmla="*/ 0 60000 65536"/>
                <a:gd name="T11" fmla="*/ 0 60000 65536"/>
                <a:gd name="T12" fmla="*/ 0 60000 65536"/>
                <a:gd name="T13" fmla="*/ 0 60000 65536"/>
                <a:gd name="T14" fmla="*/ 0 60000 65536"/>
                <a:gd name="T15" fmla="*/ 0 w 2858"/>
                <a:gd name="T16" fmla="*/ 0 h 2069"/>
                <a:gd name="T17" fmla="*/ 2858 w 2858"/>
                <a:gd name="T18" fmla="*/ 2069 h 2069"/>
              </a:gdLst>
              <a:ahLst/>
              <a:cxnLst>
                <a:cxn ang="T10">
                  <a:pos x="T0" y="T1"/>
                </a:cxn>
                <a:cxn ang="T11">
                  <a:pos x="T2" y="T3"/>
                </a:cxn>
                <a:cxn ang="T12">
                  <a:pos x="T4" y="T5"/>
                </a:cxn>
                <a:cxn ang="T13">
                  <a:pos x="T6" y="T7"/>
                </a:cxn>
                <a:cxn ang="T14">
                  <a:pos x="T8" y="T9"/>
                </a:cxn>
              </a:cxnLst>
              <a:rect l="T15" t="T16" r="T17" b="T18"/>
              <a:pathLst>
                <a:path w="2858" h="2069">
                  <a:moveTo>
                    <a:pt x="383" y="0"/>
                  </a:moveTo>
                  <a:lnTo>
                    <a:pt x="0" y="612"/>
                  </a:lnTo>
                  <a:lnTo>
                    <a:pt x="2858" y="2069"/>
                  </a:lnTo>
                  <a:lnTo>
                    <a:pt x="2743" y="1039"/>
                  </a:lnTo>
                  <a:lnTo>
                    <a:pt x="383" y="0"/>
                  </a:lnTo>
                  <a:close/>
                </a:path>
              </a:pathLst>
            </a:custGeom>
            <a:gradFill rotWithShape="1">
              <a:gsLst>
                <a:gs pos="0">
                  <a:schemeClr val="bg1">
                    <a:lumMod val="95000"/>
                  </a:schemeClr>
                </a:gs>
                <a:gs pos="100000">
                  <a:schemeClr val="bg1">
                    <a:lumMod val="75000"/>
                  </a:schemeClr>
                </a:gs>
              </a:gsLst>
              <a:lin ang="0" scaled="1"/>
            </a:gradFill>
            <a:ln>
              <a:noFill/>
            </a:ln>
            <a:effectLst/>
            <a:extLst/>
          </p:spPr>
          <p:txBody>
            <a:bodyPr/>
            <a:lstStyle/>
            <a:p>
              <a:endParaRPr lang="zh-CN" altLang="en-US" b="1">
                <a:solidFill>
                  <a:srgbClr val="000000"/>
                </a:solidFill>
                <a:latin typeface="Arial" charset="0"/>
                <a:ea typeface="微软雅黑" pitchFamily="34" charset="-122"/>
              </a:endParaRPr>
            </a:p>
          </p:txBody>
        </p:sp>
        <p:sp>
          <p:nvSpPr>
            <p:cNvPr id="117" name="Freeform 34">
              <a:extLst>
                <a:ext uri="{FF2B5EF4-FFF2-40B4-BE49-F238E27FC236}">
                  <a16:creationId xmlns:a16="http://schemas.microsoft.com/office/drawing/2014/main" xmlns="" id="{4DC98B09-4271-4E1B-AC75-B86764668EDD}"/>
                </a:ext>
              </a:extLst>
            </p:cNvPr>
            <p:cNvSpPr>
              <a:spLocks/>
            </p:cNvSpPr>
            <p:nvPr/>
          </p:nvSpPr>
          <p:spPr bwMode="auto">
            <a:xfrm>
              <a:off x="7594901" y="3791039"/>
              <a:ext cx="3341688" cy="1449388"/>
            </a:xfrm>
            <a:custGeom>
              <a:avLst/>
              <a:gdLst>
                <a:gd name="T0" fmla="*/ 0 w 3825"/>
                <a:gd name="T1" fmla="*/ 474942619 h 1660"/>
                <a:gd name="T2" fmla="*/ 1801279037 w 3825"/>
                <a:gd name="T3" fmla="*/ 1265497334 h 1660"/>
                <a:gd name="T4" fmla="*/ 2147483647 w 3825"/>
                <a:gd name="T5" fmla="*/ 397945192 h 1660"/>
                <a:gd name="T6" fmla="*/ 1408203049 w 3825"/>
                <a:gd name="T7" fmla="*/ 0 h 1660"/>
                <a:gd name="T8" fmla="*/ 0 w 3825"/>
                <a:gd name="T9" fmla="*/ 474942619 h 1660"/>
                <a:gd name="T10" fmla="*/ 0 60000 65536"/>
                <a:gd name="T11" fmla="*/ 0 60000 65536"/>
                <a:gd name="T12" fmla="*/ 0 60000 65536"/>
                <a:gd name="T13" fmla="*/ 0 60000 65536"/>
                <a:gd name="T14" fmla="*/ 0 60000 65536"/>
                <a:gd name="T15" fmla="*/ 0 w 3825"/>
                <a:gd name="T16" fmla="*/ 0 h 1660"/>
                <a:gd name="T17" fmla="*/ 3825 w 3825"/>
                <a:gd name="T18" fmla="*/ 1660 h 1660"/>
              </a:gdLst>
              <a:ahLst/>
              <a:cxnLst>
                <a:cxn ang="T10">
                  <a:pos x="T0" y="T1"/>
                </a:cxn>
                <a:cxn ang="T11">
                  <a:pos x="T2" y="T3"/>
                </a:cxn>
                <a:cxn ang="T12">
                  <a:pos x="T4" y="T5"/>
                </a:cxn>
                <a:cxn ang="T13">
                  <a:pos x="T6" y="T7"/>
                </a:cxn>
                <a:cxn ang="T14">
                  <a:pos x="T8" y="T9"/>
                </a:cxn>
              </a:cxnLst>
              <a:rect l="T15" t="T16" r="T17" b="T18"/>
              <a:pathLst>
                <a:path w="3825" h="1660">
                  <a:moveTo>
                    <a:pt x="0" y="623"/>
                  </a:moveTo>
                  <a:lnTo>
                    <a:pt x="2360" y="1660"/>
                  </a:lnTo>
                  <a:lnTo>
                    <a:pt x="3825" y="522"/>
                  </a:lnTo>
                  <a:lnTo>
                    <a:pt x="1845" y="0"/>
                  </a:lnTo>
                  <a:lnTo>
                    <a:pt x="0" y="623"/>
                  </a:lnTo>
                  <a:close/>
                </a:path>
              </a:pathLst>
            </a:custGeom>
            <a:solidFill>
              <a:schemeClr val="bg1">
                <a:lumMod val="50000"/>
              </a:schemeClr>
            </a:solidFill>
            <a:ln>
              <a:noFill/>
            </a:ln>
            <a:effectLst/>
            <a:extLst/>
          </p:spPr>
          <p:txBody>
            <a:bodyPr/>
            <a:lstStyle/>
            <a:p>
              <a:endParaRPr lang="zh-CN" altLang="en-US" b="1">
                <a:solidFill>
                  <a:srgbClr val="000000"/>
                </a:solidFill>
                <a:latin typeface="Arial" charset="0"/>
                <a:ea typeface="微软雅黑" pitchFamily="34" charset="-122"/>
              </a:endParaRPr>
            </a:p>
          </p:txBody>
        </p:sp>
        <p:sp>
          <p:nvSpPr>
            <p:cNvPr id="118" name="Freeform 31">
              <a:extLst>
                <a:ext uri="{FF2B5EF4-FFF2-40B4-BE49-F238E27FC236}">
                  <a16:creationId xmlns:a16="http://schemas.microsoft.com/office/drawing/2014/main" xmlns="" id="{A6364B68-B510-47A8-A85D-0FA1B0512957}"/>
                </a:ext>
              </a:extLst>
            </p:cNvPr>
            <p:cNvSpPr>
              <a:spLocks/>
            </p:cNvSpPr>
            <p:nvPr/>
          </p:nvSpPr>
          <p:spPr bwMode="auto">
            <a:xfrm>
              <a:off x="8823626" y="2230527"/>
              <a:ext cx="820738" cy="236537"/>
            </a:xfrm>
            <a:custGeom>
              <a:avLst/>
              <a:gdLst>
                <a:gd name="T0" fmla="*/ 0 w 517"/>
                <a:gd name="T1" fmla="*/ 178929922 h 149"/>
                <a:gd name="T2" fmla="*/ 798890812 w 517"/>
                <a:gd name="T3" fmla="*/ 375501694 h 149"/>
                <a:gd name="T4" fmla="*/ 1302922369 w 517"/>
                <a:gd name="T5" fmla="*/ 115926942 h 149"/>
                <a:gd name="T6" fmla="*/ 602318504 w 517"/>
                <a:gd name="T7" fmla="*/ 0 h 149"/>
                <a:gd name="T8" fmla="*/ 0 w 517"/>
                <a:gd name="T9" fmla="*/ 178929922 h 149"/>
                <a:gd name="T10" fmla="*/ 0 60000 65536"/>
                <a:gd name="T11" fmla="*/ 0 60000 65536"/>
                <a:gd name="T12" fmla="*/ 0 60000 65536"/>
                <a:gd name="T13" fmla="*/ 0 60000 65536"/>
                <a:gd name="T14" fmla="*/ 0 60000 65536"/>
                <a:gd name="T15" fmla="*/ 0 w 517"/>
                <a:gd name="T16" fmla="*/ 0 h 149"/>
                <a:gd name="T17" fmla="*/ 517 w 517"/>
                <a:gd name="T18" fmla="*/ 149 h 149"/>
              </a:gdLst>
              <a:ahLst/>
              <a:cxnLst>
                <a:cxn ang="T10">
                  <a:pos x="T0" y="T1"/>
                </a:cxn>
                <a:cxn ang="T11">
                  <a:pos x="T2" y="T3"/>
                </a:cxn>
                <a:cxn ang="T12">
                  <a:pos x="T4" y="T5"/>
                </a:cxn>
                <a:cxn ang="T13">
                  <a:pos x="T6" y="T7"/>
                </a:cxn>
                <a:cxn ang="T14">
                  <a:pos x="T8" y="T9"/>
                </a:cxn>
              </a:cxnLst>
              <a:rect l="T15" t="T16" r="T17" b="T18"/>
              <a:pathLst>
                <a:path w="517" h="149">
                  <a:moveTo>
                    <a:pt x="0" y="71"/>
                  </a:moveTo>
                  <a:lnTo>
                    <a:pt x="317" y="149"/>
                  </a:lnTo>
                  <a:lnTo>
                    <a:pt x="517" y="46"/>
                  </a:lnTo>
                  <a:lnTo>
                    <a:pt x="239" y="0"/>
                  </a:lnTo>
                  <a:lnTo>
                    <a:pt x="0" y="71"/>
                  </a:lnTo>
                  <a:close/>
                </a:path>
              </a:pathLst>
            </a:custGeom>
            <a:solidFill>
              <a:schemeClr val="bg1">
                <a:lumMod val="50000"/>
              </a:schemeClr>
            </a:solidFill>
            <a:ln>
              <a:noFill/>
            </a:ln>
            <a:extLst/>
          </p:spPr>
          <p:txBody>
            <a:bodyPr/>
            <a:lstStyle/>
            <a:p>
              <a:endParaRPr lang="zh-CN" altLang="en-US" b="1">
                <a:solidFill>
                  <a:srgbClr val="000000"/>
                </a:solidFill>
                <a:latin typeface="Arial" charset="0"/>
                <a:ea typeface="微软雅黑" pitchFamily="34" charset="-122"/>
              </a:endParaRPr>
            </a:p>
          </p:txBody>
        </p:sp>
        <p:sp>
          <p:nvSpPr>
            <p:cNvPr id="119" name="Freeform 32">
              <a:extLst>
                <a:ext uri="{FF2B5EF4-FFF2-40B4-BE49-F238E27FC236}">
                  <a16:creationId xmlns:a16="http://schemas.microsoft.com/office/drawing/2014/main" xmlns="" id="{A955B3EC-30DE-48AC-95E7-8DC0A206D996}"/>
                </a:ext>
              </a:extLst>
            </p:cNvPr>
            <p:cNvSpPr>
              <a:spLocks/>
            </p:cNvSpPr>
            <p:nvPr/>
          </p:nvSpPr>
          <p:spPr bwMode="auto">
            <a:xfrm>
              <a:off x="8426751" y="2892514"/>
              <a:ext cx="1635125" cy="406400"/>
            </a:xfrm>
            <a:custGeom>
              <a:avLst/>
              <a:gdLst>
                <a:gd name="T0" fmla="*/ 3048509 w 1873"/>
                <a:gd name="T1" fmla="*/ 104197123 h 466"/>
                <a:gd name="T2" fmla="*/ 929030359 w 1873"/>
                <a:gd name="T3" fmla="*/ 354422661 h 466"/>
                <a:gd name="T4" fmla="*/ 1427460633 w 1873"/>
                <a:gd name="T5" fmla="*/ 86704481 h 466"/>
                <a:gd name="T6" fmla="*/ 762887517 w 1873"/>
                <a:gd name="T7" fmla="*/ 0 h 466"/>
                <a:gd name="T8" fmla="*/ 0 w 1873"/>
                <a:gd name="T9" fmla="*/ 81380292 h 466"/>
                <a:gd name="T10" fmla="*/ 3048509 w 1873"/>
                <a:gd name="T11" fmla="*/ 104197123 h 466"/>
                <a:gd name="T12" fmla="*/ 0 60000 65536"/>
                <a:gd name="T13" fmla="*/ 0 60000 65536"/>
                <a:gd name="T14" fmla="*/ 0 60000 65536"/>
                <a:gd name="T15" fmla="*/ 0 60000 65536"/>
                <a:gd name="T16" fmla="*/ 0 60000 65536"/>
                <a:gd name="T17" fmla="*/ 0 60000 65536"/>
                <a:gd name="T18" fmla="*/ 0 w 1873"/>
                <a:gd name="T19" fmla="*/ 0 h 466"/>
                <a:gd name="T20" fmla="*/ 1873 w 1873"/>
                <a:gd name="T21" fmla="*/ 466 h 466"/>
              </a:gdLst>
              <a:ahLst/>
              <a:cxnLst>
                <a:cxn ang="T12">
                  <a:pos x="T0" y="T1"/>
                </a:cxn>
                <a:cxn ang="T13">
                  <a:pos x="T2" y="T3"/>
                </a:cxn>
                <a:cxn ang="T14">
                  <a:pos x="T4" y="T5"/>
                </a:cxn>
                <a:cxn ang="T15">
                  <a:pos x="T6" y="T7"/>
                </a:cxn>
                <a:cxn ang="T16">
                  <a:pos x="T8" y="T9"/>
                </a:cxn>
                <a:cxn ang="T17">
                  <a:pos x="T10" y="T11"/>
                </a:cxn>
              </a:cxnLst>
              <a:rect l="T18" t="T19" r="T20" b="T21"/>
              <a:pathLst>
                <a:path w="1873" h="466">
                  <a:moveTo>
                    <a:pt x="4" y="137"/>
                  </a:moveTo>
                  <a:lnTo>
                    <a:pt x="1219" y="466"/>
                  </a:lnTo>
                  <a:lnTo>
                    <a:pt x="1873" y="114"/>
                  </a:lnTo>
                  <a:lnTo>
                    <a:pt x="1001" y="0"/>
                  </a:lnTo>
                  <a:lnTo>
                    <a:pt x="0" y="107"/>
                  </a:lnTo>
                  <a:lnTo>
                    <a:pt x="4" y="137"/>
                  </a:lnTo>
                  <a:close/>
                </a:path>
              </a:pathLst>
            </a:custGeom>
            <a:solidFill>
              <a:schemeClr val="bg1">
                <a:lumMod val="50000"/>
              </a:schemeClr>
            </a:solidFill>
            <a:ln>
              <a:noFill/>
            </a:ln>
            <a:extLst/>
          </p:spPr>
          <p:txBody>
            <a:bodyPr/>
            <a:lstStyle/>
            <a:p>
              <a:endParaRPr lang="zh-CN" altLang="en-US" b="1">
                <a:solidFill>
                  <a:srgbClr val="000000"/>
                </a:solidFill>
                <a:latin typeface="Arial" charset="0"/>
                <a:ea typeface="微软雅黑" pitchFamily="34" charset="-122"/>
              </a:endParaRPr>
            </a:p>
          </p:txBody>
        </p:sp>
        <p:sp>
          <p:nvSpPr>
            <p:cNvPr id="120" name="Freeform 33">
              <a:extLst>
                <a:ext uri="{FF2B5EF4-FFF2-40B4-BE49-F238E27FC236}">
                  <a16:creationId xmlns:a16="http://schemas.microsoft.com/office/drawing/2014/main" xmlns="" id="{583E6B04-9702-4C43-838F-54FBCC1B9505}"/>
                </a:ext>
              </a:extLst>
            </p:cNvPr>
            <p:cNvSpPr>
              <a:spLocks/>
            </p:cNvSpPr>
            <p:nvPr/>
          </p:nvSpPr>
          <p:spPr bwMode="auto">
            <a:xfrm>
              <a:off x="8029876" y="3298914"/>
              <a:ext cx="2487613" cy="936625"/>
            </a:xfrm>
            <a:custGeom>
              <a:avLst/>
              <a:gdLst>
                <a:gd name="T0" fmla="*/ 0 w 1567"/>
                <a:gd name="T1" fmla="*/ 572076263 h 590"/>
                <a:gd name="T2" fmla="*/ 2147483647 w 1567"/>
                <a:gd name="T3" fmla="*/ 1486892188 h 590"/>
                <a:gd name="T4" fmla="*/ 2147483647 w 1567"/>
                <a:gd name="T5" fmla="*/ 584676250 h 590"/>
                <a:gd name="T6" fmla="*/ 1817033815 w 1567"/>
                <a:gd name="T7" fmla="*/ 0 h 590"/>
                <a:gd name="T8" fmla="*/ 0 w 1567"/>
                <a:gd name="T9" fmla="*/ 572076263 h 590"/>
                <a:gd name="T10" fmla="*/ 0 60000 65536"/>
                <a:gd name="T11" fmla="*/ 0 60000 65536"/>
                <a:gd name="T12" fmla="*/ 0 60000 65536"/>
                <a:gd name="T13" fmla="*/ 0 60000 65536"/>
                <a:gd name="T14" fmla="*/ 0 60000 65536"/>
                <a:gd name="T15" fmla="*/ 0 w 1567"/>
                <a:gd name="T16" fmla="*/ 0 h 590"/>
                <a:gd name="T17" fmla="*/ 1567 w 1567"/>
                <a:gd name="T18" fmla="*/ 590 h 590"/>
              </a:gdLst>
              <a:ahLst/>
              <a:cxnLst>
                <a:cxn ang="T10">
                  <a:pos x="T0" y="T1"/>
                </a:cxn>
                <a:cxn ang="T11">
                  <a:pos x="T2" y="T3"/>
                </a:cxn>
                <a:cxn ang="T12">
                  <a:pos x="T4" y="T5"/>
                </a:cxn>
                <a:cxn ang="T13">
                  <a:pos x="T6" y="T7"/>
                </a:cxn>
                <a:cxn ang="T14">
                  <a:pos x="T8" y="T9"/>
                </a:cxn>
              </a:cxnLst>
              <a:rect l="T15" t="T16" r="T17" b="T18"/>
              <a:pathLst>
                <a:path w="1567" h="590">
                  <a:moveTo>
                    <a:pt x="0" y="227"/>
                  </a:moveTo>
                  <a:lnTo>
                    <a:pt x="957" y="590"/>
                  </a:lnTo>
                  <a:lnTo>
                    <a:pt x="1567" y="232"/>
                  </a:lnTo>
                  <a:lnTo>
                    <a:pt x="721" y="0"/>
                  </a:lnTo>
                  <a:lnTo>
                    <a:pt x="0" y="22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b="1">
                <a:solidFill>
                  <a:srgbClr val="000000"/>
                </a:solidFill>
                <a:latin typeface="Arial" charset="0"/>
                <a:ea typeface="微软雅黑" pitchFamily="34" charset="-122"/>
              </a:endParaRPr>
            </a:p>
          </p:txBody>
        </p:sp>
        <p:sp>
          <p:nvSpPr>
            <p:cNvPr id="121" name="Freeform 36">
              <a:extLst>
                <a:ext uri="{FF2B5EF4-FFF2-40B4-BE49-F238E27FC236}">
                  <a16:creationId xmlns:a16="http://schemas.microsoft.com/office/drawing/2014/main" xmlns="" id="{AD12E73E-FA99-487D-9B7D-5AEEE8BFF707}"/>
                </a:ext>
              </a:extLst>
            </p:cNvPr>
            <p:cNvSpPr>
              <a:spLocks/>
            </p:cNvSpPr>
            <p:nvPr/>
          </p:nvSpPr>
          <p:spPr bwMode="auto">
            <a:xfrm>
              <a:off x="9550701" y="3656102"/>
              <a:ext cx="1292225" cy="1392237"/>
            </a:xfrm>
            <a:custGeom>
              <a:avLst/>
              <a:gdLst>
                <a:gd name="T0" fmla="*/ 831359629 w 1481"/>
                <a:gd name="T1" fmla="*/ 0 h 1594"/>
                <a:gd name="T2" fmla="*/ 0 w 1481"/>
                <a:gd name="T3" fmla="*/ 468401282 h 1594"/>
                <a:gd name="T4" fmla="*/ 84505931 w 1481"/>
                <a:gd name="T5" fmla="*/ 1216012462 h 1594"/>
                <a:gd name="T6" fmla="*/ 1127512121 w 1481"/>
                <a:gd name="T7" fmla="*/ 460009429 h 1594"/>
                <a:gd name="T8" fmla="*/ 831359629 w 1481"/>
                <a:gd name="T9" fmla="*/ 0 h 1594"/>
                <a:gd name="T10" fmla="*/ 0 60000 65536"/>
                <a:gd name="T11" fmla="*/ 0 60000 65536"/>
                <a:gd name="T12" fmla="*/ 0 60000 65536"/>
                <a:gd name="T13" fmla="*/ 0 60000 65536"/>
                <a:gd name="T14" fmla="*/ 0 60000 65536"/>
                <a:gd name="T15" fmla="*/ 0 w 1481"/>
                <a:gd name="T16" fmla="*/ 0 h 1594"/>
                <a:gd name="T17" fmla="*/ 1481 w 1481"/>
                <a:gd name="T18" fmla="*/ 1594 h 1594"/>
              </a:gdLst>
              <a:ahLst/>
              <a:cxnLst>
                <a:cxn ang="T10">
                  <a:pos x="T0" y="T1"/>
                </a:cxn>
                <a:cxn ang="T11">
                  <a:pos x="T2" y="T3"/>
                </a:cxn>
                <a:cxn ang="T12">
                  <a:pos x="T4" y="T5"/>
                </a:cxn>
                <a:cxn ang="T13">
                  <a:pos x="T6" y="T7"/>
                </a:cxn>
                <a:cxn ang="T14">
                  <a:pos x="T8" y="T9"/>
                </a:cxn>
              </a:cxnLst>
              <a:rect l="T15" t="T16" r="T17" b="T18"/>
              <a:pathLst>
                <a:path w="1481" h="1594">
                  <a:moveTo>
                    <a:pt x="1092" y="0"/>
                  </a:moveTo>
                  <a:lnTo>
                    <a:pt x="0" y="614"/>
                  </a:lnTo>
                  <a:lnTo>
                    <a:pt x="111" y="1594"/>
                  </a:lnTo>
                  <a:lnTo>
                    <a:pt x="1481" y="603"/>
                  </a:lnTo>
                  <a:lnTo>
                    <a:pt x="1092" y="0"/>
                  </a:lnTo>
                  <a:close/>
                </a:path>
              </a:pathLst>
            </a:custGeom>
            <a:solidFill>
              <a:schemeClr val="bg1">
                <a:lumMod val="65000"/>
              </a:schemeClr>
            </a:solidFill>
            <a:ln>
              <a:noFill/>
            </a:ln>
            <a:extLst/>
          </p:spPr>
          <p:txBody>
            <a:bodyPr/>
            <a:lstStyle/>
            <a:p>
              <a:endParaRPr lang="zh-CN" altLang="en-US" b="1">
                <a:solidFill>
                  <a:srgbClr val="000000"/>
                </a:solidFill>
                <a:latin typeface="Arial" charset="0"/>
                <a:ea typeface="微软雅黑" pitchFamily="34" charset="-122"/>
              </a:endParaRPr>
            </a:p>
          </p:txBody>
        </p:sp>
        <p:sp>
          <p:nvSpPr>
            <p:cNvPr id="122" name="Freeform 37">
              <a:extLst>
                <a:ext uri="{FF2B5EF4-FFF2-40B4-BE49-F238E27FC236}">
                  <a16:creationId xmlns:a16="http://schemas.microsoft.com/office/drawing/2014/main" xmlns="" id="{7624BED5-6421-4E5A-B012-32CD46D4C120}"/>
                </a:ext>
              </a:extLst>
            </p:cNvPr>
            <p:cNvSpPr>
              <a:spLocks/>
            </p:cNvSpPr>
            <p:nvPr/>
          </p:nvSpPr>
          <p:spPr bwMode="auto">
            <a:xfrm>
              <a:off x="9417351" y="2981414"/>
              <a:ext cx="976313" cy="1027113"/>
            </a:xfrm>
            <a:custGeom>
              <a:avLst/>
              <a:gdLst>
                <a:gd name="T0" fmla="*/ 560508454 w 1118"/>
                <a:gd name="T1" fmla="*/ 0 h 1221"/>
                <a:gd name="T2" fmla="*/ 0 w 1118"/>
                <a:gd name="T3" fmla="*/ 240593439 h 1221"/>
                <a:gd name="T4" fmla="*/ 72446267 w 1118"/>
                <a:gd name="T5" fmla="*/ 864014017 h 1221"/>
                <a:gd name="T6" fmla="*/ 852582356 w 1118"/>
                <a:gd name="T7" fmla="*/ 439436964 h 1221"/>
                <a:gd name="T8" fmla="*/ 560508454 w 1118"/>
                <a:gd name="T9" fmla="*/ 0 h 1221"/>
                <a:gd name="T10" fmla="*/ 0 60000 65536"/>
                <a:gd name="T11" fmla="*/ 0 60000 65536"/>
                <a:gd name="T12" fmla="*/ 0 60000 65536"/>
                <a:gd name="T13" fmla="*/ 0 60000 65536"/>
                <a:gd name="T14" fmla="*/ 0 60000 65536"/>
                <a:gd name="T15" fmla="*/ 0 w 1118"/>
                <a:gd name="T16" fmla="*/ 0 h 1221"/>
                <a:gd name="T17" fmla="*/ 1118 w 1118"/>
                <a:gd name="T18" fmla="*/ 1221 h 1221"/>
              </a:gdLst>
              <a:ahLst/>
              <a:cxnLst>
                <a:cxn ang="T10">
                  <a:pos x="T0" y="T1"/>
                </a:cxn>
                <a:cxn ang="T11">
                  <a:pos x="T2" y="T3"/>
                </a:cxn>
                <a:cxn ang="T12">
                  <a:pos x="T4" y="T5"/>
                </a:cxn>
                <a:cxn ang="T13">
                  <a:pos x="T6" y="T7"/>
                </a:cxn>
                <a:cxn ang="T14">
                  <a:pos x="T8" y="T9"/>
                </a:cxn>
              </a:cxnLst>
              <a:rect l="T15" t="T16" r="T17" b="T18"/>
              <a:pathLst>
                <a:path w="1118" h="1221">
                  <a:moveTo>
                    <a:pt x="735" y="0"/>
                  </a:moveTo>
                  <a:lnTo>
                    <a:pt x="0" y="340"/>
                  </a:lnTo>
                  <a:lnTo>
                    <a:pt x="95" y="1221"/>
                  </a:lnTo>
                  <a:lnTo>
                    <a:pt x="1118" y="621"/>
                  </a:lnTo>
                  <a:lnTo>
                    <a:pt x="735" y="0"/>
                  </a:lnTo>
                  <a:close/>
                </a:path>
              </a:pathLst>
            </a:custGeom>
            <a:solidFill>
              <a:schemeClr val="tx1">
                <a:lumMod val="65000"/>
                <a:lumOff val="35000"/>
              </a:schemeClr>
            </a:solidFill>
            <a:ln>
              <a:noFill/>
            </a:ln>
            <a:effectLst/>
            <a:extLst/>
          </p:spPr>
          <p:txBody>
            <a:bodyPr/>
            <a:lstStyle/>
            <a:p>
              <a:pPr defTabSz="914309">
                <a:defRPr/>
              </a:pPr>
              <a:endParaRPr lang="zh-CN" altLang="en-US" sz="1800" b="1" kern="0" dirty="0">
                <a:solidFill>
                  <a:srgbClr val="000000"/>
                </a:solidFill>
                <a:latin typeface="Arial" charset="0"/>
                <a:ea typeface="微软雅黑" pitchFamily="34" charset="-122"/>
              </a:endParaRPr>
            </a:p>
          </p:txBody>
        </p:sp>
        <p:sp>
          <p:nvSpPr>
            <p:cNvPr id="123" name="Freeform 38">
              <a:extLst>
                <a:ext uri="{FF2B5EF4-FFF2-40B4-BE49-F238E27FC236}">
                  <a16:creationId xmlns:a16="http://schemas.microsoft.com/office/drawing/2014/main" xmlns="" id="{91A40E22-841D-4944-B348-B7E041E95A3B}"/>
                </a:ext>
              </a:extLst>
            </p:cNvPr>
            <p:cNvSpPr>
              <a:spLocks/>
            </p:cNvSpPr>
            <p:nvPr/>
          </p:nvSpPr>
          <p:spPr bwMode="auto">
            <a:xfrm>
              <a:off x="9228439" y="1714589"/>
              <a:ext cx="268287" cy="527050"/>
            </a:xfrm>
            <a:custGeom>
              <a:avLst/>
              <a:gdLst>
                <a:gd name="T0" fmla="*/ 0 w 307"/>
                <a:gd name="T1" fmla="*/ 0 h 603"/>
                <a:gd name="T2" fmla="*/ 50403874 w 307"/>
                <a:gd name="T3" fmla="*/ 460666173 h 603"/>
                <a:gd name="T4" fmla="*/ 234455747 w 307"/>
                <a:gd name="T5" fmla="*/ 379686645 h 603"/>
                <a:gd name="T6" fmla="*/ 0 w 307"/>
                <a:gd name="T7" fmla="*/ 0 h 603"/>
                <a:gd name="T8" fmla="*/ 0 60000 65536"/>
                <a:gd name="T9" fmla="*/ 0 60000 65536"/>
                <a:gd name="T10" fmla="*/ 0 60000 65536"/>
                <a:gd name="T11" fmla="*/ 0 60000 65536"/>
                <a:gd name="T12" fmla="*/ 0 w 307"/>
                <a:gd name="T13" fmla="*/ 0 h 603"/>
                <a:gd name="T14" fmla="*/ 307 w 307"/>
                <a:gd name="T15" fmla="*/ 603 h 603"/>
              </a:gdLst>
              <a:ahLst/>
              <a:cxnLst>
                <a:cxn ang="T8">
                  <a:pos x="T0" y="T1"/>
                </a:cxn>
                <a:cxn ang="T9">
                  <a:pos x="T2" y="T3"/>
                </a:cxn>
                <a:cxn ang="T10">
                  <a:pos x="T4" y="T5"/>
                </a:cxn>
                <a:cxn ang="T11">
                  <a:pos x="T6" y="T7"/>
                </a:cxn>
              </a:cxnLst>
              <a:rect l="T12" t="T13" r="T14" b="T15"/>
              <a:pathLst>
                <a:path w="307" h="603">
                  <a:moveTo>
                    <a:pt x="0" y="0"/>
                  </a:moveTo>
                  <a:lnTo>
                    <a:pt x="66" y="603"/>
                  </a:lnTo>
                  <a:lnTo>
                    <a:pt x="307" y="497"/>
                  </a:lnTo>
                  <a:lnTo>
                    <a:pt x="0" y="0"/>
                  </a:lnTo>
                  <a:close/>
                </a:path>
              </a:pathLst>
            </a:custGeom>
            <a:gradFill rotWithShape="1">
              <a:gsLst>
                <a:gs pos="0">
                  <a:schemeClr val="accent1">
                    <a:lumMod val="75000"/>
                  </a:schemeClr>
                </a:gs>
                <a:gs pos="100000">
                  <a:schemeClr val="accent1"/>
                </a:gs>
              </a:gsLst>
              <a:lin ang="18900000" scaled="1"/>
            </a:gradFill>
            <a:ln>
              <a:noFill/>
            </a:ln>
            <a:effectLst/>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124" name="Freeform 39">
              <a:extLst>
                <a:ext uri="{FF2B5EF4-FFF2-40B4-BE49-F238E27FC236}">
                  <a16:creationId xmlns:a16="http://schemas.microsoft.com/office/drawing/2014/main" xmlns="" id="{548591C7-5C04-44FF-8568-442FD4CEA7E0}"/>
                </a:ext>
              </a:extLst>
            </p:cNvPr>
            <p:cNvSpPr>
              <a:spLocks/>
            </p:cNvSpPr>
            <p:nvPr/>
          </p:nvSpPr>
          <p:spPr bwMode="auto">
            <a:xfrm>
              <a:off x="9328451" y="2308314"/>
              <a:ext cx="642938" cy="792163"/>
            </a:xfrm>
            <a:custGeom>
              <a:avLst/>
              <a:gdLst>
                <a:gd name="T0" fmla="*/ 276254843 w 737"/>
                <a:gd name="T1" fmla="*/ 0 h 907"/>
                <a:gd name="T2" fmla="*/ 0 w 737"/>
                <a:gd name="T3" fmla="*/ 111370083 h 907"/>
                <a:gd name="T4" fmla="*/ 62404243 w 737"/>
                <a:gd name="T5" fmla="*/ 691865732 h 907"/>
                <a:gd name="T6" fmla="*/ 560880966 w 737"/>
                <a:gd name="T7" fmla="*/ 460734927 h 907"/>
                <a:gd name="T8" fmla="*/ 276254843 w 737"/>
                <a:gd name="T9" fmla="*/ 0 h 907"/>
                <a:gd name="T10" fmla="*/ 0 60000 65536"/>
                <a:gd name="T11" fmla="*/ 0 60000 65536"/>
                <a:gd name="T12" fmla="*/ 0 60000 65536"/>
                <a:gd name="T13" fmla="*/ 0 60000 65536"/>
                <a:gd name="T14" fmla="*/ 0 60000 65536"/>
                <a:gd name="T15" fmla="*/ 0 w 737"/>
                <a:gd name="T16" fmla="*/ 0 h 907"/>
                <a:gd name="T17" fmla="*/ 737 w 737"/>
                <a:gd name="T18" fmla="*/ 907 h 907"/>
              </a:gdLst>
              <a:ahLst/>
              <a:cxnLst>
                <a:cxn ang="T10">
                  <a:pos x="T0" y="T1"/>
                </a:cxn>
                <a:cxn ang="T11">
                  <a:pos x="T2" y="T3"/>
                </a:cxn>
                <a:cxn ang="T12">
                  <a:pos x="T4" y="T5"/>
                </a:cxn>
                <a:cxn ang="T13">
                  <a:pos x="T6" y="T7"/>
                </a:cxn>
                <a:cxn ang="T14">
                  <a:pos x="T8" y="T9"/>
                </a:cxn>
              </a:cxnLst>
              <a:rect l="T15" t="T16" r="T17" b="T18"/>
              <a:pathLst>
                <a:path w="737" h="907">
                  <a:moveTo>
                    <a:pt x="363" y="0"/>
                  </a:moveTo>
                  <a:lnTo>
                    <a:pt x="0" y="146"/>
                  </a:lnTo>
                  <a:lnTo>
                    <a:pt x="82" y="907"/>
                  </a:lnTo>
                  <a:lnTo>
                    <a:pt x="737" y="604"/>
                  </a:lnTo>
                  <a:lnTo>
                    <a:pt x="363" y="0"/>
                  </a:lnTo>
                  <a:close/>
                </a:path>
              </a:pathLst>
            </a:custGeom>
            <a:gradFill rotWithShape="1">
              <a:gsLst>
                <a:gs pos="0">
                  <a:schemeClr val="accent2">
                    <a:lumMod val="75000"/>
                  </a:schemeClr>
                </a:gs>
                <a:gs pos="100000">
                  <a:schemeClr val="accent2"/>
                </a:gs>
              </a:gsLst>
              <a:lin ang="18900000" scaled="1"/>
            </a:gradFill>
            <a:ln>
              <a:noFill/>
            </a:ln>
            <a:effectLst/>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125" name="Freeform 40">
              <a:extLst>
                <a:ext uri="{FF2B5EF4-FFF2-40B4-BE49-F238E27FC236}">
                  <a16:creationId xmlns:a16="http://schemas.microsoft.com/office/drawing/2014/main" xmlns="" id="{84FC8FB7-0A8D-432A-9108-E2AB3E69F7C2}"/>
                </a:ext>
              </a:extLst>
            </p:cNvPr>
            <p:cNvSpPr>
              <a:spLocks/>
            </p:cNvSpPr>
            <p:nvPr/>
          </p:nvSpPr>
          <p:spPr bwMode="auto">
            <a:xfrm>
              <a:off x="8953801" y="1714589"/>
              <a:ext cx="344488" cy="533400"/>
            </a:xfrm>
            <a:custGeom>
              <a:avLst/>
              <a:gdLst>
                <a:gd name="T0" fmla="*/ 247954613 w 395"/>
                <a:gd name="T1" fmla="*/ 0 h 610"/>
                <a:gd name="T2" fmla="*/ 0 w 395"/>
                <a:gd name="T3" fmla="*/ 405249338 h 610"/>
                <a:gd name="T4" fmla="*/ 300435398 w 395"/>
                <a:gd name="T5" fmla="*/ 466418951 h 610"/>
                <a:gd name="T6" fmla="*/ 247954613 w 395"/>
                <a:gd name="T7" fmla="*/ 0 h 610"/>
                <a:gd name="T8" fmla="*/ 0 60000 65536"/>
                <a:gd name="T9" fmla="*/ 0 60000 65536"/>
                <a:gd name="T10" fmla="*/ 0 60000 65536"/>
                <a:gd name="T11" fmla="*/ 0 60000 65536"/>
                <a:gd name="T12" fmla="*/ 0 w 395"/>
                <a:gd name="T13" fmla="*/ 0 h 610"/>
                <a:gd name="T14" fmla="*/ 395 w 395"/>
                <a:gd name="T15" fmla="*/ 610 h 610"/>
              </a:gdLst>
              <a:ahLst/>
              <a:cxnLst>
                <a:cxn ang="T8">
                  <a:pos x="T0" y="T1"/>
                </a:cxn>
                <a:cxn ang="T9">
                  <a:pos x="T2" y="T3"/>
                </a:cxn>
                <a:cxn ang="T10">
                  <a:pos x="T4" y="T5"/>
                </a:cxn>
                <a:cxn ang="T11">
                  <a:pos x="T6" y="T7"/>
                </a:cxn>
              </a:cxnLst>
              <a:rect l="T12" t="T13" r="T14" b="T15"/>
              <a:pathLst>
                <a:path w="395" h="610">
                  <a:moveTo>
                    <a:pt x="326" y="0"/>
                  </a:moveTo>
                  <a:lnTo>
                    <a:pt x="0" y="530"/>
                  </a:lnTo>
                  <a:lnTo>
                    <a:pt x="395" y="610"/>
                  </a:lnTo>
                  <a:lnTo>
                    <a:pt x="326" y="0"/>
                  </a:lnTo>
                  <a:close/>
                </a:path>
              </a:pathLst>
            </a:custGeom>
            <a:gradFill rotWithShape="1">
              <a:gsLst>
                <a:gs pos="0">
                  <a:schemeClr val="bg1">
                    <a:lumMod val="85000"/>
                  </a:schemeClr>
                </a:gs>
                <a:gs pos="100000">
                  <a:schemeClr val="bg1">
                    <a:lumMod val="75000"/>
                  </a:schemeClr>
                </a:gs>
              </a:gsLst>
              <a:lin ang="0" scaled="1"/>
            </a:gradFill>
            <a:ln>
              <a:noFill/>
            </a:ln>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126" name="Freeform 41">
              <a:extLst>
                <a:ext uri="{FF2B5EF4-FFF2-40B4-BE49-F238E27FC236}">
                  <a16:creationId xmlns:a16="http://schemas.microsoft.com/office/drawing/2014/main" xmlns="" id="{1E6C4029-A1D0-46AB-A947-093676205164}"/>
                </a:ext>
              </a:extLst>
            </p:cNvPr>
            <p:cNvSpPr>
              <a:spLocks/>
            </p:cNvSpPr>
            <p:nvPr/>
          </p:nvSpPr>
          <p:spPr bwMode="auto">
            <a:xfrm>
              <a:off x="8506126" y="2341652"/>
              <a:ext cx="901700" cy="760412"/>
            </a:xfrm>
            <a:custGeom>
              <a:avLst/>
              <a:gdLst>
                <a:gd name="T0" fmla="*/ 282681641 w 1033"/>
                <a:gd name="T1" fmla="*/ 0 h 870"/>
                <a:gd name="T2" fmla="*/ 0 w 1033"/>
                <a:gd name="T3" fmla="*/ 459128025 h 870"/>
                <a:gd name="T4" fmla="*/ 787088955 w 1033"/>
                <a:gd name="T5" fmla="*/ 664628057 h 870"/>
                <a:gd name="T6" fmla="*/ 723847749 w 1033"/>
                <a:gd name="T7" fmla="*/ 87089025 h 870"/>
                <a:gd name="T8" fmla="*/ 282681641 w 1033"/>
                <a:gd name="T9" fmla="*/ 0 h 870"/>
                <a:gd name="T10" fmla="*/ 0 60000 65536"/>
                <a:gd name="T11" fmla="*/ 0 60000 65536"/>
                <a:gd name="T12" fmla="*/ 0 60000 65536"/>
                <a:gd name="T13" fmla="*/ 0 60000 65536"/>
                <a:gd name="T14" fmla="*/ 0 60000 65536"/>
                <a:gd name="T15" fmla="*/ 0 w 1033"/>
                <a:gd name="T16" fmla="*/ 0 h 870"/>
                <a:gd name="T17" fmla="*/ 1033 w 1033"/>
                <a:gd name="T18" fmla="*/ 870 h 870"/>
              </a:gdLst>
              <a:ahLst/>
              <a:cxnLst>
                <a:cxn ang="T10">
                  <a:pos x="T0" y="T1"/>
                </a:cxn>
                <a:cxn ang="T11">
                  <a:pos x="T2" y="T3"/>
                </a:cxn>
                <a:cxn ang="T12">
                  <a:pos x="T4" y="T5"/>
                </a:cxn>
                <a:cxn ang="T13">
                  <a:pos x="T6" y="T7"/>
                </a:cxn>
                <a:cxn ang="T14">
                  <a:pos x="T8" y="T9"/>
                </a:cxn>
              </a:cxnLst>
              <a:rect l="T15" t="T16" r="T17" b="T18"/>
              <a:pathLst>
                <a:path w="1033" h="870">
                  <a:moveTo>
                    <a:pt x="371" y="0"/>
                  </a:moveTo>
                  <a:lnTo>
                    <a:pt x="0" y="601"/>
                  </a:lnTo>
                  <a:lnTo>
                    <a:pt x="1033" y="870"/>
                  </a:lnTo>
                  <a:lnTo>
                    <a:pt x="950" y="114"/>
                  </a:lnTo>
                  <a:lnTo>
                    <a:pt x="371" y="0"/>
                  </a:lnTo>
                  <a:close/>
                </a:path>
              </a:pathLst>
            </a:custGeom>
            <a:gradFill rotWithShape="1">
              <a:gsLst>
                <a:gs pos="0">
                  <a:schemeClr val="bg1">
                    <a:lumMod val="85000"/>
                  </a:schemeClr>
                </a:gs>
                <a:gs pos="100000">
                  <a:schemeClr val="bg1">
                    <a:lumMod val="75000"/>
                  </a:schemeClr>
                </a:gs>
              </a:gsLst>
              <a:lin ang="0" scaled="1"/>
            </a:gradFill>
            <a:ln>
              <a:noFill/>
            </a:ln>
            <a:effectLst/>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127" name="Freeform 42">
              <a:extLst>
                <a:ext uri="{FF2B5EF4-FFF2-40B4-BE49-F238E27FC236}">
                  <a16:creationId xmlns:a16="http://schemas.microsoft.com/office/drawing/2014/main" xmlns="" id="{065574A8-C173-4121-B19F-EA18B326D5C5}"/>
                </a:ext>
              </a:extLst>
            </p:cNvPr>
            <p:cNvSpPr>
              <a:spLocks/>
            </p:cNvSpPr>
            <p:nvPr/>
          </p:nvSpPr>
          <p:spPr bwMode="auto">
            <a:xfrm>
              <a:off x="8109251" y="2981414"/>
              <a:ext cx="1400175" cy="1031875"/>
            </a:xfrm>
            <a:custGeom>
              <a:avLst/>
              <a:gdLst>
                <a:gd name="T0" fmla="*/ 284581420 w 1603"/>
                <a:gd name="T1" fmla="*/ 0 h 1205"/>
                <a:gd name="T2" fmla="*/ 0 w 1603"/>
                <a:gd name="T3" fmla="*/ 446578373 h 1205"/>
                <a:gd name="T4" fmla="*/ 1223013120 w 1603"/>
                <a:gd name="T5" fmla="*/ 883623249 h 1205"/>
                <a:gd name="T6" fmla="*/ 1151295859 w 1603"/>
                <a:gd name="T7" fmla="*/ 236855132 h 1205"/>
                <a:gd name="T8" fmla="*/ 284581420 w 1603"/>
                <a:gd name="T9" fmla="*/ 0 h 1205"/>
                <a:gd name="T10" fmla="*/ 0 60000 65536"/>
                <a:gd name="T11" fmla="*/ 0 60000 65536"/>
                <a:gd name="T12" fmla="*/ 0 60000 65536"/>
                <a:gd name="T13" fmla="*/ 0 60000 65536"/>
                <a:gd name="T14" fmla="*/ 0 60000 65536"/>
                <a:gd name="T15" fmla="*/ 0 w 1603"/>
                <a:gd name="T16" fmla="*/ 0 h 1205"/>
                <a:gd name="T17" fmla="*/ 1603 w 1603"/>
                <a:gd name="T18" fmla="*/ 1205 h 1205"/>
              </a:gdLst>
              <a:ahLst/>
              <a:cxnLst>
                <a:cxn ang="T10">
                  <a:pos x="T0" y="T1"/>
                </a:cxn>
                <a:cxn ang="T11">
                  <a:pos x="T2" y="T3"/>
                </a:cxn>
                <a:cxn ang="T12">
                  <a:pos x="T4" y="T5"/>
                </a:cxn>
                <a:cxn ang="T13">
                  <a:pos x="T6" y="T7"/>
                </a:cxn>
                <a:cxn ang="T14">
                  <a:pos x="T8" y="T9"/>
                </a:cxn>
              </a:cxnLst>
              <a:rect l="T15" t="T16" r="T17" b="T18"/>
              <a:pathLst>
                <a:path w="1603" h="1205">
                  <a:moveTo>
                    <a:pt x="373" y="0"/>
                  </a:moveTo>
                  <a:lnTo>
                    <a:pt x="0" y="609"/>
                  </a:lnTo>
                  <a:lnTo>
                    <a:pt x="1603" y="1205"/>
                  </a:lnTo>
                  <a:lnTo>
                    <a:pt x="1509" y="323"/>
                  </a:lnTo>
                  <a:lnTo>
                    <a:pt x="373" y="0"/>
                  </a:lnTo>
                  <a:close/>
                </a:path>
              </a:pathLst>
            </a:custGeom>
            <a:gradFill rotWithShape="1">
              <a:gsLst>
                <a:gs pos="0">
                  <a:schemeClr val="bg1">
                    <a:lumMod val="85000"/>
                  </a:schemeClr>
                </a:gs>
                <a:gs pos="100000">
                  <a:schemeClr val="bg1">
                    <a:lumMod val="75000"/>
                  </a:schemeClr>
                </a:gs>
              </a:gsLst>
              <a:lin ang="0" scaled="1"/>
            </a:gradFill>
            <a:ln>
              <a:noFill/>
            </a:ln>
            <a:extLst/>
          </p:spPr>
          <p:txBody>
            <a:bodyPr/>
            <a:lstStyle/>
            <a:p>
              <a:pPr defTabSz="914309">
                <a:defRPr/>
              </a:pPr>
              <a:endParaRPr lang="zh-CN" altLang="en-US" sz="1800" b="1" kern="0">
                <a:solidFill>
                  <a:srgbClr val="000000"/>
                </a:solidFill>
                <a:latin typeface="Arial" charset="0"/>
                <a:ea typeface="微软雅黑" pitchFamily="34" charset="-122"/>
              </a:endParaRPr>
            </a:p>
          </p:txBody>
        </p:sp>
        <p:sp>
          <p:nvSpPr>
            <p:cNvPr id="128" name="Freeform 43">
              <a:extLst>
                <a:ext uri="{FF2B5EF4-FFF2-40B4-BE49-F238E27FC236}">
                  <a16:creationId xmlns:a16="http://schemas.microsoft.com/office/drawing/2014/main" xmlns="" id="{7FB6E84A-2F2E-4B6F-A0BD-B988B9CE6592}"/>
                </a:ext>
              </a:extLst>
            </p:cNvPr>
            <p:cNvSpPr>
              <a:spLocks/>
            </p:cNvSpPr>
            <p:nvPr/>
          </p:nvSpPr>
          <p:spPr bwMode="auto">
            <a:xfrm>
              <a:off x="7707614" y="3656102"/>
              <a:ext cx="1947862" cy="1385887"/>
            </a:xfrm>
            <a:custGeom>
              <a:avLst/>
              <a:gdLst>
                <a:gd name="T0" fmla="*/ 286876399 w 2230"/>
                <a:gd name="T1" fmla="*/ 0 h 1620"/>
                <a:gd name="T2" fmla="*/ 0 w 2230"/>
                <a:gd name="T3" fmla="*/ 453019085 h 1620"/>
                <a:gd name="T4" fmla="*/ 1701419897 w 2230"/>
                <a:gd name="T5" fmla="*/ 1185606652 h 1620"/>
                <a:gd name="T6" fmla="*/ 1620545191 w 2230"/>
                <a:gd name="T7" fmla="*/ 464728119 h 1620"/>
                <a:gd name="T8" fmla="*/ 286876399 w 2230"/>
                <a:gd name="T9" fmla="*/ 0 h 1620"/>
                <a:gd name="T10" fmla="*/ 0 60000 65536"/>
                <a:gd name="T11" fmla="*/ 0 60000 65536"/>
                <a:gd name="T12" fmla="*/ 0 60000 65536"/>
                <a:gd name="T13" fmla="*/ 0 60000 65536"/>
                <a:gd name="T14" fmla="*/ 0 60000 65536"/>
                <a:gd name="T15" fmla="*/ 0 w 2230"/>
                <a:gd name="T16" fmla="*/ 0 h 1620"/>
                <a:gd name="T17" fmla="*/ 2230 w 2230"/>
                <a:gd name="T18" fmla="*/ 1620 h 1620"/>
              </a:gdLst>
              <a:ahLst/>
              <a:cxnLst>
                <a:cxn ang="T10">
                  <a:pos x="T0" y="T1"/>
                </a:cxn>
                <a:cxn ang="T11">
                  <a:pos x="T2" y="T3"/>
                </a:cxn>
                <a:cxn ang="T12">
                  <a:pos x="T4" y="T5"/>
                </a:cxn>
                <a:cxn ang="T13">
                  <a:pos x="T6" y="T7"/>
                </a:cxn>
                <a:cxn ang="T14">
                  <a:pos x="T8" y="T9"/>
                </a:cxn>
              </a:cxnLst>
              <a:rect l="T15" t="T16" r="T17" b="T18"/>
              <a:pathLst>
                <a:path w="2230" h="1620">
                  <a:moveTo>
                    <a:pt x="376" y="0"/>
                  </a:moveTo>
                  <a:lnTo>
                    <a:pt x="0" y="619"/>
                  </a:lnTo>
                  <a:lnTo>
                    <a:pt x="2230" y="1620"/>
                  </a:lnTo>
                  <a:lnTo>
                    <a:pt x="2124" y="635"/>
                  </a:lnTo>
                  <a:lnTo>
                    <a:pt x="376" y="0"/>
                  </a:lnTo>
                  <a:close/>
                </a:path>
              </a:pathLst>
            </a:custGeom>
            <a:gradFill rotWithShape="1">
              <a:gsLst>
                <a:gs pos="0">
                  <a:schemeClr val="bg1">
                    <a:lumMod val="85000"/>
                  </a:schemeClr>
                </a:gs>
                <a:gs pos="100000">
                  <a:schemeClr val="bg1">
                    <a:lumMod val="75000"/>
                  </a:schemeClr>
                </a:gs>
              </a:gsLst>
              <a:lin ang="0" scaled="1"/>
            </a:gradFill>
            <a:ln>
              <a:noFill/>
            </a:ln>
            <a:effectLst/>
            <a:extLst/>
          </p:spPr>
          <p:txBody>
            <a:bodyPr/>
            <a:lstStyle/>
            <a:p>
              <a:endParaRPr lang="zh-CN" altLang="en-US" b="1">
                <a:solidFill>
                  <a:srgbClr val="000000"/>
                </a:solidFill>
                <a:latin typeface="Arial" charset="0"/>
                <a:ea typeface="微软雅黑" pitchFamily="34" charset="-122"/>
              </a:endParaRPr>
            </a:p>
          </p:txBody>
        </p:sp>
      </p:grpSp>
    </p:spTree>
    <p:extLst>
      <p:ext uri="{BB962C8B-B14F-4D97-AF65-F5344CB8AC3E}">
        <p14:creationId xmlns:p14="http://schemas.microsoft.com/office/powerpoint/2010/main" val="39495857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900"/>
                            </p:stCondLst>
                            <p:childTnLst>
                              <p:par>
                                <p:cTn id="9" presetID="22" presetClass="entr" presetSubtype="1"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400"/>
                            </p:stCondLst>
                            <p:childTnLst>
                              <p:par>
                                <p:cTn id="13" presetID="53" presetClass="entr" presetSubtype="16"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100" fill="hold"/>
                                        <p:tgtEl>
                                          <p:spTgt spid="38"/>
                                        </p:tgtEl>
                                        <p:attrNameLst>
                                          <p:attrName>ppt_w</p:attrName>
                                        </p:attrNameLst>
                                      </p:cBhvr>
                                      <p:tavLst>
                                        <p:tav tm="0">
                                          <p:val>
                                            <p:fltVal val="0"/>
                                          </p:val>
                                        </p:tav>
                                        <p:tav tm="100000">
                                          <p:val>
                                            <p:strVal val="#ppt_w"/>
                                          </p:val>
                                        </p:tav>
                                      </p:tavLst>
                                    </p:anim>
                                    <p:anim calcmode="lin" valueType="num">
                                      <p:cBhvr>
                                        <p:cTn id="16" dur="100" fill="hold"/>
                                        <p:tgtEl>
                                          <p:spTgt spid="38"/>
                                        </p:tgtEl>
                                        <p:attrNameLst>
                                          <p:attrName>ppt_h</p:attrName>
                                        </p:attrNameLst>
                                      </p:cBhvr>
                                      <p:tavLst>
                                        <p:tav tm="0">
                                          <p:val>
                                            <p:fltVal val="0"/>
                                          </p:val>
                                        </p:tav>
                                        <p:tav tm="100000">
                                          <p:val>
                                            <p:strVal val="#ppt_h"/>
                                          </p:val>
                                        </p:tav>
                                      </p:tavLst>
                                    </p:anim>
                                    <p:animEffect transition="in" filter="fade">
                                      <p:cBhvr>
                                        <p:cTn id="17" dur="100"/>
                                        <p:tgtEl>
                                          <p:spTgt spid="38"/>
                                        </p:tgtEl>
                                      </p:cBhvr>
                                    </p:animEffect>
                                  </p:childTnLst>
                                </p:cTn>
                              </p:par>
                              <p:par>
                                <p:cTn id="18" presetID="6" presetClass="emph" presetSubtype="0" fill="hold" nodeType="withEffect">
                                  <p:stCondLst>
                                    <p:cond delay="100"/>
                                  </p:stCondLst>
                                  <p:childTnLst>
                                    <p:animScale>
                                      <p:cBhvr>
                                        <p:cTn id="19" dur="100" fill="hold"/>
                                        <p:tgtEl>
                                          <p:spTgt spid="38"/>
                                        </p:tgtEl>
                                      </p:cBhvr>
                                      <p:by x="110000" y="110000"/>
                                    </p:animScale>
                                  </p:childTnLst>
                                </p:cTn>
                              </p:par>
                              <p:par>
                                <p:cTn id="20" presetID="6" presetClass="emph" presetSubtype="0" fill="hold" nodeType="withEffect">
                                  <p:stCondLst>
                                    <p:cond delay="200"/>
                                  </p:stCondLst>
                                  <p:childTnLst>
                                    <p:animScale>
                                      <p:cBhvr>
                                        <p:cTn id="21" dur="200" fill="hold"/>
                                        <p:tgtEl>
                                          <p:spTgt spid="38"/>
                                        </p:tgtEl>
                                      </p:cBhvr>
                                      <p:by x="90000" y="90000"/>
                                    </p:animScale>
                                  </p:childTnLst>
                                </p:cTn>
                              </p:par>
                              <p:par>
                                <p:cTn id="22" presetID="6" presetClass="emph" presetSubtype="0" fill="hold" nodeType="withEffect">
                                  <p:stCondLst>
                                    <p:cond delay="400"/>
                                  </p:stCondLst>
                                  <p:childTnLst>
                                    <p:animScale>
                                      <p:cBhvr>
                                        <p:cTn id="23" dur="100" fill="hold"/>
                                        <p:tgtEl>
                                          <p:spTgt spid="38"/>
                                        </p:tgtEl>
                                      </p:cBhvr>
                                      <p:by x="105000" y="105000"/>
                                    </p:animScale>
                                  </p:childTnLst>
                                </p:cTn>
                              </p:par>
                              <p:par>
                                <p:cTn id="24" presetID="6" presetClass="emph" presetSubtype="0" fill="hold" nodeType="withEffect">
                                  <p:stCondLst>
                                    <p:cond delay="500"/>
                                  </p:stCondLst>
                                  <p:childTnLst>
                                    <p:animScale>
                                      <p:cBhvr>
                                        <p:cTn id="25" dur="200" fill="hold"/>
                                        <p:tgtEl>
                                          <p:spTgt spid="38"/>
                                        </p:tgtEl>
                                      </p:cBhvr>
                                      <p:by x="95000" y="95000"/>
                                    </p:animScale>
                                  </p:childTnLst>
                                </p:cTn>
                              </p:par>
                            </p:childTnLst>
                          </p:cTn>
                        </p:par>
                        <p:par>
                          <p:cTn id="26" fill="hold">
                            <p:stCondLst>
                              <p:cond delay="2100"/>
                            </p:stCondLst>
                            <p:childTnLst>
                              <p:par>
                                <p:cTn id="27" presetID="16" presetClass="entr" presetSubtype="42"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arn(outHorizontal)">
                                      <p:cBhvr>
                                        <p:cTn id="29" dur="500"/>
                                        <p:tgtEl>
                                          <p:spTgt spid="103"/>
                                        </p:tgtEl>
                                      </p:cBhvr>
                                    </p:animEffect>
                                  </p:childTnLst>
                                </p:cTn>
                              </p:par>
                            </p:childTnLst>
                          </p:cTn>
                        </p:par>
                        <p:par>
                          <p:cTn id="30" fill="hold">
                            <p:stCondLst>
                              <p:cond delay="2600"/>
                            </p:stCondLst>
                            <p:childTnLst>
                              <p:par>
                                <p:cTn id="31" presetID="2" presetClass="entr" presetSubtype="2" accel="50000" decel="50000" fill="hold" grpId="0" nodeType="after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additive="base">
                                        <p:cTn id="33" dur="1000" fill="hold"/>
                                        <p:tgtEl>
                                          <p:spTgt spid="94"/>
                                        </p:tgtEl>
                                        <p:attrNameLst>
                                          <p:attrName>ppt_x</p:attrName>
                                        </p:attrNameLst>
                                      </p:cBhvr>
                                      <p:tavLst>
                                        <p:tav tm="0">
                                          <p:val>
                                            <p:strVal val="1+#ppt_w/2"/>
                                          </p:val>
                                        </p:tav>
                                        <p:tav tm="100000">
                                          <p:val>
                                            <p:strVal val="#ppt_x"/>
                                          </p:val>
                                        </p:tav>
                                      </p:tavLst>
                                    </p:anim>
                                    <p:anim calcmode="lin" valueType="num">
                                      <p:cBhvr additive="base">
                                        <p:cTn id="34" dur="1000" fill="hold"/>
                                        <p:tgtEl>
                                          <p:spTgt spid="94"/>
                                        </p:tgtEl>
                                        <p:attrNameLst>
                                          <p:attrName>ppt_y</p:attrName>
                                        </p:attrNameLst>
                                      </p:cBhvr>
                                      <p:tavLst>
                                        <p:tav tm="0">
                                          <p:val>
                                            <p:strVal val="#ppt_y"/>
                                          </p:val>
                                        </p:tav>
                                        <p:tav tm="100000">
                                          <p:val>
                                            <p:strVal val="#ppt_y"/>
                                          </p:val>
                                        </p:tav>
                                      </p:tavLst>
                                    </p:anim>
                                  </p:childTnLst>
                                </p:cTn>
                              </p:par>
                              <p:par>
                                <p:cTn id="35" presetID="2" presetClass="entr" presetSubtype="2" accel="50000" decel="5000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additive="base">
                                        <p:cTn id="37" dur="1000" fill="hold"/>
                                        <p:tgtEl>
                                          <p:spTgt spid="91"/>
                                        </p:tgtEl>
                                        <p:attrNameLst>
                                          <p:attrName>ppt_x</p:attrName>
                                        </p:attrNameLst>
                                      </p:cBhvr>
                                      <p:tavLst>
                                        <p:tav tm="0">
                                          <p:val>
                                            <p:strVal val="1+#ppt_w/2"/>
                                          </p:val>
                                        </p:tav>
                                        <p:tav tm="100000">
                                          <p:val>
                                            <p:strVal val="#ppt_x"/>
                                          </p:val>
                                        </p:tav>
                                      </p:tavLst>
                                    </p:anim>
                                    <p:anim calcmode="lin" valueType="num">
                                      <p:cBhvr additive="base">
                                        <p:cTn id="38" dur="1000" fill="hold"/>
                                        <p:tgtEl>
                                          <p:spTgt spid="91"/>
                                        </p:tgtEl>
                                        <p:attrNameLst>
                                          <p:attrName>ppt_y</p:attrName>
                                        </p:attrNameLst>
                                      </p:cBhvr>
                                      <p:tavLst>
                                        <p:tav tm="0">
                                          <p:val>
                                            <p:strVal val="#ppt_y"/>
                                          </p:val>
                                        </p:tav>
                                        <p:tav tm="100000">
                                          <p:val>
                                            <p:strVal val="#ppt_y"/>
                                          </p:val>
                                        </p:tav>
                                      </p:tavLst>
                                    </p:anim>
                                  </p:childTnLst>
                                </p:cTn>
                              </p:par>
                            </p:childTnLst>
                          </p:cTn>
                        </p:par>
                        <p:par>
                          <p:cTn id="39" fill="hold">
                            <p:stCondLst>
                              <p:cond delay="3600"/>
                            </p:stCondLst>
                            <p:childTnLst>
                              <p:par>
                                <p:cTn id="40" presetID="53" presetClass="entr" presetSubtype="16"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100" fill="hold"/>
                                        <p:tgtEl>
                                          <p:spTgt spid="53"/>
                                        </p:tgtEl>
                                        <p:attrNameLst>
                                          <p:attrName>ppt_w</p:attrName>
                                        </p:attrNameLst>
                                      </p:cBhvr>
                                      <p:tavLst>
                                        <p:tav tm="0">
                                          <p:val>
                                            <p:fltVal val="0"/>
                                          </p:val>
                                        </p:tav>
                                        <p:tav tm="100000">
                                          <p:val>
                                            <p:strVal val="#ppt_w"/>
                                          </p:val>
                                        </p:tav>
                                      </p:tavLst>
                                    </p:anim>
                                    <p:anim calcmode="lin" valueType="num">
                                      <p:cBhvr>
                                        <p:cTn id="43" dur="100" fill="hold"/>
                                        <p:tgtEl>
                                          <p:spTgt spid="53"/>
                                        </p:tgtEl>
                                        <p:attrNameLst>
                                          <p:attrName>ppt_h</p:attrName>
                                        </p:attrNameLst>
                                      </p:cBhvr>
                                      <p:tavLst>
                                        <p:tav tm="0">
                                          <p:val>
                                            <p:fltVal val="0"/>
                                          </p:val>
                                        </p:tav>
                                        <p:tav tm="100000">
                                          <p:val>
                                            <p:strVal val="#ppt_h"/>
                                          </p:val>
                                        </p:tav>
                                      </p:tavLst>
                                    </p:anim>
                                    <p:animEffect transition="in" filter="fade">
                                      <p:cBhvr>
                                        <p:cTn id="44" dur="100"/>
                                        <p:tgtEl>
                                          <p:spTgt spid="53"/>
                                        </p:tgtEl>
                                      </p:cBhvr>
                                    </p:animEffect>
                                  </p:childTnLst>
                                </p:cTn>
                              </p:par>
                              <p:par>
                                <p:cTn id="45" presetID="6" presetClass="emph" presetSubtype="0" fill="hold" nodeType="withEffect">
                                  <p:stCondLst>
                                    <p:cond delay="100"/>
                                  </p:stCondLst>
                                  <p:childTnLst>
                                    <p:animScale>
                                      <p:cBhvr>
                                        <p:cTn id="46" dur="100" fill="hold"/>
                                        <p:tgtEl>
                                          <p:spTgt spid="53"/>
                                        </p:tgtEl>
                                      </p:cBhvr>
                                      <p:by x="110000" y="110000"/>
                                    </p:animScale>
                                  </p:childTnLst>
                                </p:cTn>
                              </p:par>
                              <p:par>
                                <p:cTn id="47" presetID="6" presetClass="emph" presetSubtype="0" fill="hold" nodeType="withEffect">
                                  <p:stCondLst>
                                    <p:cond delay="200"/>
                                  </p:stCondLst>
                                  <p:childTnLst>
                                    <p:animScale>
                                      <p:cBhvr>
                                        <p:cTn id="48" dur="200" fill="hold"/>
                                        <p:tgtEl>
                                          <p:spTgt spid="53"/>
                                        </p:tgtEl>
                                      </p:cBhvr>
                                      <p:by x="90000" y="90000"/>
                                    </p:animScale>
                                  </p:childTnLst>
                                </p:cTn>
                              </p:par>
                              <p:par>
                                <p:cTn id="49" presetID="6" presetClass="emph" presetSubtype="0" fill="hold" nodeType="withEffect">
                                  <p:stCondLst>
                                    <p:cond delay="400"/>
                                  </p:stCondLst>
                                  <p:childTnLst>
                                    <p:animScale>
                                      <p:cBhvr>
                                        <p:cTn id="50" dur="100" fill="hold"/>
                                        <p:tgtEl>
                                          <p:spTgt spid="53"/>
                                        </p:tgtEl>
                                      </p:cBhvr>
                                      <p:by x="105000" y="105000"/>
                                    </p:animScale>
                                  </p:childTnLst>
                                </p:cTn>
                              </p:par>
                              <p:par>
                                <p:cTn id="51" presetID="6" presetClass="emph" presetSubtype="0" fill="hold" nodeType="withEffect">
                                  <p:stCondLst>
                                    <p:cond delay="500"/>
                                  </p:stCondLst>
                                  <p:childTnLst>
                                    <p:animScale>
                                      <p:cBhvr>
                                        <p:cTn id="52" dur="200" fill="hold"/>
                                        <p:tgtEl>
                                          <p:spTgt spid="53"/>
                                        </p:tgtEl>
                                      </p:cBhvr>
                                      <p:by x="95000" y="95000"/>
                                    </p:animScale>
                                  </p:childTnLst>
                                </p:cTn>
                              </p:par>
                            </p:childTnLst>
                          </p:cTn>
                        </p:par>
                        <p:par>
                          <p:cTn id="53" fill="hold">
                            <p:stCondLst>
                              <p:cond delay="4300"/>
                            </p:stCondLst>
                            <p:childTnLst>
                              <p:par>
                                <p:cTn id="54" presetID="16" presetClass="entr" presetSubtype="42"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barn(outHorizontal)">
                                      <p:cBhvr>
                                        <p:cTn id="56" dur="500"/>
                                        <p:tgtEl>
                                          <p:spTgt spid="104"/>
                                        </p:tgtEl>
                                      </p:cBhvr>
                                    </p:animEffect>
                                  </p:childTnLst>
                                </p:cTn>
                              </p:par>
                            </p:childTnLst>
                          </p:cTn>
                        </p:par>
                        <p:par>
                          <p:cTn id="57" fill="hold">
                            <p:stCondLst>
                              <p:cond delay="4800"/>
                            </p:stCondLst>
                            <p:childTnLst>
                              <p:par>
                                <p:cTn id="58" presetID="2" presetClass="entr" presetSubtype="2" accel="50000" decel="50000" fill="hold" grpId="0" nodeType="afterEffect">
                                  <p:stCondLst>
                                    <p:cond delay="0"/>
                                  </p:stCondLst>
                                  <p:childTnLst>
                                    <p:set>
                                      <p:cBhvr>
                                        <p:cTn id="59" dur="1" fill="hold">
                                          <p:stCondLst>
                                            <p:cond delay="0"/>
                                          </p:stCondLst>
                                        </p:cTn>
                                        <p:tgtEl>
                                          <p:spTgt spid="98"/>
                                        </p:tgtEl>
                                        <p:attrNameLst>
                                          <p:attrName>style.visibility</p:attrName>
                                        </p:attrNameLst>
                                      </p:cBhvr>
                                      <p:to>
                                        <p:strVal val="visible"/>
                                      </p:to>
                                    </p:set>
                                    <p:anim calcmode="lin" valueType="num">
                                      <p:cBhvr additive="base">
                                        <p:cTn id="60" dur="1000" fill="hold"/>
                                        <p:tgtEl>
                                          <p:spTgt spid="98"/>
                                        </p:tgtEl>
                                        <p:attrNameLst>
                                          <p:attrName>ppt_x</p:attrName>
                                        </p:attrNameLst>
                                      </p:cBhvr>
                                      <p:tavLst>
                                        <p:tav tm="0">
                                          <p:val>
                                            <p:strVal val="1+#ppt_w/2"/>
                                          </p:val>
                                        </p:tav>
                                        <p:tav tm="100000">
                                          <p:val>
                                            <p:strVal val="#ppt_x"/>
                                          </p:val>
                                        </p:tav>
                                      </p:tavLst>
                                    </p:anim>
                                    <p:anim calcmode="lin" valueType="num">
                                      <p:cBhvr additive="base">
                                        <p:cTn id="61" dur="1000" fill="hold"/>
                                        <p:tgtEl>
                                          <p:spTgt spid="98"/>
                                        </p:tgtEl>
                                        <p:attrNameLst>
                                          <p:attrName>ppt_y</p:attrName>
                                        </p:attrNameLst>
                                      </p:cBhvr>
                                      <p:tavLst>
                                        <p:tav tm="0">
                                          <p:val>
                                            <p:strVal val="#ppt_y"/>
                                          </p:val>
                                        </p:tav>
                                        <p:tav tm="100000">
                                          <p:val>
                                            <p:strVal val="#ppt_y"/>
                                          </p:val>
                                        </p:tav>
                                      </p:tavLst>
                                    </p:anim>
                                  </p:childTnLst>
                                </p:cTn>
                              </p:par>
                              <p:par>
                                <p:cTn id="62" presetID="2" presetClass="entr" presetSubtype="2" accel="50000" decel="5000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 calcmode="lin" valueType="num">
                                      <p:cBhvr additive="base">
                                        <p:cTn id="64" dur="1000" fill="hold"/>
                                        <p:tgtEl>
                                          <p:spTgt spid="95"/>
                                        </p:tgtEl>
                                        <p:attrNameLst>
                                          <p:attrName>ppt_x</p:attrName>
                                        </p:attrNameLst>
                                      </p:cBhvr>
                                      <p:tavLst>
                                        <p:tav tm="0">
                                          <p:val>
                                            <p:strVal val="1+#ppt_w/2"/>
                                          </p:val>
                                        </p:tav>
                                        <p:tav tm="100000">
                                          <p:val>
                                            <p:strVal val="#ppt_x"/>
                                          </p:val>
                                        </p:tav>
                                      </p:tavLst>
                                    </p:anim>
                                    <p:anim calcmode="lin" valueType="num">
                                      <p:cBhvr additive="base">
                                        <p:cTn id="65" dur="1000" fill="hold"/>
                                        <p:tgtEl>
                                          <p:spTgt spid="95"/>
                                        </p:tgtEl>
                                        <p:attrNameLst>
                                          <p:attrName>ppt_y</p:attrName>
                                        </p:attrNameLst>
                                      </p:cBhvr>
                                      <p:tavLst>
                                        <p:tav tm="0">
                                          <p:val>
                                            <p:strVal val="#ppt_y"/>
                                          </p:val>
                                        </p:tav>
                                        <p:tav tm="100000">
                                          <p:val>
                                            <p:strVal val="#ppt_y"/>
                                          </p:val>
                                        </p:tav>
                                      </p:tavLst>
                                    </p:anim>
                                  </p:childTnLst>
                                </p:cTn>
                              </p:par>
                            </p:childTnLst>
                          </p:cTn>
                        </p:par>
                        <p:par>
                          <p:cTn id="66" fill="hold">
                            <p:stCondLst>
                              <p:cond delay="58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100" fill="hold"/>
                                        <p:tgtEl>
                                          <p:spTgt spid="76"/>
                                        </p:tgtEl>
                                        <p:attrNameLst>
                                          <p:attrName>ppt_w</p:attrName>
                                        </p:attrNameLst>
                                      </p:cBhvr>
                                      <p:tavLst>
                                        <p:tav tm="0">
                                          <p:val>
                                            <p:fltVal val="0"/>
                                          </p:val>
                                        </p:tav>
                                        <p:tav tm="100000">
                                          <p:val>
                                            <p:strVal val="#ppt_w"/>
                                          </p:val>
                                        </p:tav>
                                      </p:tavLst>
                                    </p:anim>
                                    <p:anim calcmode="lin" valueType="num">
                                      <p:cBhvr>
                                        <p:cTn id="70" dur="100" fill="hold"/>
                                        <p:tgtEl>
                                          <p:spTgt spid="76"/>
                                        </p:tgtEl>
                                        <p:attrNameLst>
                                          <p:attrName>ppt_h</p:attrName>
                                        </p:attrNameLst>
                                      </p:cBhvr>
                                      <p:tavLst>
                                        <p:tav tm="0">
                                          <p:val>
                                            <p:fltVal val="0"/>
                                          </p:val>
                                        </p:tav>
                                        <p:tav tm="100000">
                                          <p:val>
                                            <p:strVal val="#ppt_h"/>
                                          </p:val>
                                        </p:tav>
                                      </p:tavLst>
                                    </p:anim>
                                    <p:animEffect transition="in" filter="fade">
                                      <p:cBhvr>
                                        <p:cTn id="71" dur="100"/>
                                        <p:tgtEl>
                                          <p:spTgt spid="76"/>
                                        </p:tgtEl>
                                      </p:cBhvr>
                                    </p:animEffect>
                                  </p:childTnLst>
                                </p:cTn>
                              </p:par>
                              <p:par>
                                <p:cTn id="72" presetID="6" presetClass="emph" presetSubtype="0" fill="hold" nodeType="withEffect">
                                  <p:stCondLst>
                                    <p:cond delay="100"/>
                                  </p:stCondLst>
                                  <p:childTnLst>
                                    <p:animScale>
                                      <p:cBhvr>
                                        <p:cTn id="73" dur="100" fill="hold"/>
                                        <p:tgtEl>
                                          <p:spTgt spid="76"/>
                                        </p:tgtEl>
                                      </p:cBhvr>
                                      <p:by x="110000" y="110000"/>
                                    </p:animScale>
                                  </p:childTnLst>
                                </p:cTn>
                              </p:par>
                              <p:par>
                                <p:cTn id="74" presetID="6" presetClass="emph" presetSubtype="0" fill="hold" nodeType="withEffect">
                                  <p:stCondLst>
                                    <p:cond delay="200"/>
                                  </p:stCondLst>
                                  <p:childTnLst>
                                    <p:animScale>
                                      <p:cBhvr>
                                        <p:cTn id="75" dur="200" fill="hold"/>
                                        <p:tgtEl>
                                          <p:spTgt spid="76"/>
                                        </p:tgtEl>
                                      </p:cBhvr>
                                      <p:by x="90000" y="90000"/>
                                    </p:animScale>
                                  </p:childTnLst>
                                </p:cTn>
                              </p:par>
                              <p:par>
                                <p:cTn id="76" presetID="6" presetClass="emph" presetSubtype="0" fill="hold" nodeType="withEffect">
                                  <p:stCondLst>
                                    <p:cond delay="400"/>
                                  </p:stCondLst>
                                  <p:childTnLst>
                                    <p:animScale>
                                      <p:cBhvr>
                                        <p:cTn id="77" dur="100" fill="hold"/>
                                        <p:tgtEl>
                                          <p:spTgt spid="76"/>
                                        </p:tgtEl>
                                      </p:cBhvr>
                                      <p:by x="105000" y="105000"/>
                                    </p:animScale>
                                  </p:childTnLst>
                                </p:cTn>
                              </p:par>
                              <p:par>
                                <p:cTn id="78" presetID="6" presetClass="emph" presetSubtype="0" fill="hold" nodeType="withEffect">
                                  <p:stCondLst>
                                    <p:cond delay="500"/>
                                  </p:stCondLst>
                                  <p:childTnLst>
                                    <p:animScale>
                                      <p:cBhvr>
                                        <p:cTn id="79" dur="200" fill="hold"/>
                                        <p:tgtEl>
                                          <p:spTgt spid="76"/>
                                        </p:tgtEl>
                                      </p:cBhvr>
                                      <p:by x="95000" y="95000"/>
                                    </p:animScale>
                                  </p:childTnLst>
                                </p:cTn>
                              </p:par>
                            </p:childTnLst>
                          </p:cTn>
                        </p:par>
                        <p:par>
                          <p:cTn id="80" fill="hold">
                            <p:stCondLst>
                              <p:cond delay="6500"/>
                            </p:stCondLst>
                            <p:childTnLst>
                              <p:par>
                                <p:cTn id="81" presetID="16" presetClass="entr" presetSubtype="42" fill="hold" nodeType="after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barn(outHorizontal)">
                                      <p:cBhvr>
                                        <p:cTn id="83" dur="500"/>
                                        <p:tgtEl>
                                          <p:spTgt spid="105"/>
                                        </p:tgtEl>
                                      </p:cBhvr>
                                    </p:animEffect>
                                  </p:childTnLst>
                                </p:cTn>
                              </p:par>
                            </p:childTnLst>
                          </p:cTn>
                        </p:par>
                        <p:par>
                          <p:cTn id="84" fill="hold">
                            <p:stCondLst>
                              <p:cond delay="7000"/>
                            </p:stCondLst>
                            <p:childTnLst>
                              <p:par>
                                <p:cTn id="85" presetID="2" presetClass="entr" presetSubtype="2" accel="50000" decel="50000" fill="hold" grpId="0" nodeType="afterEffect">
                                  <p:stCondLst>
                                    <p:cond delay="0"/>
                                  </p:stCondLst>
                                  <p:childTnLst>
                                    <p:set>
                                      <p:cBhvr>
                                        <p:cTn id="86" dur="1" fill="hold">
                                          <p:stCondLst>
                                            <p:cond delay="0"/>
                                          </p:stCondLst>
                                        </p:cTn>
                                        <p:tgtEl>
                                          <p:spTgt spid="102"/>
                                        </p:tgtEl>
                                        <p:attrNameLst>
                                          <p:attrName>style.visibility</p:attrName>
                                        </p:attrNameLst>
                                      </p:cBhvr>
                                      <p:to>
                                        <p:strVal val="visible"/>
                                      </p:to>
                                    </p:set>
                                    <p:anim calcmode="lin" valueType="num">
                                      <p:cBhvr additive="base">
                                        <p:cTn id="87" dur="1000" fill="hold"/>
                                        <p:tgtEl>
                                          <p:spTgt spid="102"/>
                                        </p:tgtEl>
                                        <p:attrNameLst>
                                          <p:attrName>ppt_x</p:attrName>
                                        </p:attrNameLst>
                                      </p:cBhvr>
                                      <p:tavLst>
                                        <p:tav tm="0">
                                          <p:val>
                                            <p:strVal val="1+#ppt_w/2"/>
                                          </p:val>
                                        </p:tav>
                                        <p:tav tm="100000">
                                          <p:val>
                                            <p:strVal val="#ppt_x"/>
                                          </p:val>
                                        </p:tav>
                                      </p:tavLst>
                                    </p:anim>
                                    <p:anim calcmode="lin" valueType="num">
                                      <p:cBhvr additive="base">
                                        <p:cTn id="88" dur="1000" fill="hold"/>
                                        <p:tgtEl>
                                          <p:spTgt spid="102"/>
                                        </p:tgtEl>
                                        <p:attrNameLst>
                                          <p:attrName>ppt_y</p:attrName>
                                        </p:attrNameLst>
                                      </p:cBhvr>
                                      <p:tavLst>
                                        <p:tav tm="0">
                                          <p:val>
                                            <p:strVal val="#ppt_y"/>
                                          </p:val>
                                        </p:tav>
                                        <p:tav tm="100000">
                                          <p:val>
                                            <p:strVal val="#ppt_y"/>
                                          </p:val>
                                        </p:tav>
                                      </p:tavLst>
                                    </p:anim>
                                  </p:childTnLst>
                                </p:cTn>
                              </p:par>
                              <p:par>
                                <p:cTn id="89" presetID="2" presetClass="entr" presetSubtype="2" accel="50000" decel="5000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additive="base">
                                        <p:cTn id="91" dur="1000" fill="hold"/>
                                        <p:tgtEl>
                                          <p:spTgt spid="99"/>
                                        </p:tgtEl>
                                        <p:attrNameLst>
                                          <p:attrName>ppt_x</p:attrName>
                                        </p:attrNameLst>
                                      </p:cBhvr>
                                      <p:tavLst>
                                        <p:tav tm="0">
                                          <p:val>
                                            <p:strVal val="1+#ppt_w/2"/>
                                          </p:val>
                                        </p:tav>
                                        <p:tav tm="100000">
                                          <p:val>
                                            <p:strVal val="#ppt_x"/>
                                          </p:val>
                                        </p:tav>
                                      </p:tavLst>
                                    </p:anim>
                                    <p:anim calcmode="lin" valueType="num">
                                      <p:cBhvr additive="base">
                                        <p:cTn id="92" dur="1000" fill="hold"/>
                                        <p:tgtEl>
                                          <p:spTgt spid="99"/>
                                        </p:tgtEl>
                                        <p:attrNameLst>
                                          <p:attrName>ppt_y</p:attrName>
                                        </p:attrNameLst>
                                      </p:cBhvr>
                                      <p:tavLst>
                                        <p:tav tm="0">
                                          <p:val>
                                            <p:strVal val="#ppt_y"/>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750" fill="hold"/>
                                        <p:tgtEl>
                                          <p:spTgt spid="113"/>
                                        </p:tgtEl>
                                        <p:attrNameLst>
                                          <p:attrName>ppt_x</p:attrName>
                                        </p:attrNameLst>
                                      </p:cBhvr>
                                      <p:tavLst>
                                        <p:tav tm="0">
                                          <p:val>
                                            <p:strVal val="#ppt_x"/>
                                          </p:val>
                                        </p:tav>
                                        <p:tav tm="100000">
                                          <p:val>
                                            <p:strVal val="#ppt_x"/>
                                          </p:val>
                                        </p:tav>
                                      </p:tavLst>
                                    </p:anim>
                                    <p:anim calcmode="lin" valueType="num">
                                      <p:cBhvr additive="base">
                                        <p:cTn id="96" dur="75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94" grpId="0"/>
      <p:bldP spid="98"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السوق</a:t>
            </a:r>
            <a:endParaRPr lang="zh-CN" altLang="en-US" sz="1800" b="1" dirty="0">
              <a:solidFill>
                <a:srgbClr val="7030A0"/>
              </a:solidFill>
              <a:latin typeface="造字工房悦黑体验版细体" pitchFamily="50" charset="-122"/>
              <a:ea typeface="造字工房悦黑体验版细体" pitchFamily="50" charset="-122"/>
            </a:endParaRPr>
          </a:p>
        </p:txBody>
      </p:sp>
      <p:sp>
        <p:nvSpPr>
          <p:cNvPr id="4" name="ZoneTexte 3"/>
          <p:cNvSpPr txBox="1"/>
          <p:nvPr/>
        </p:nvSpPr>
        <p:spPr>
          <a:xfrm>
            <a:off x="2665512" y="1152277"/>
            <a:ext cx="6156176" cy="384721"/>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DZ" altLang="zh-CN" sz="1900" b="1" kern="0" dirty="0">
                <a:solidFill>
                  <a:srgbClr val="000000"/>
                </a:solidFill>
                <a:latin typeface="Traditional Arabic" pitchFamily="18" charset="-78"/>
                <a:ea typeface="SimSun" pitchFamily="2" charset="-122"/>
                <a:cs typeface="Traditional Arabic" pitchFamily="18" charset="-78"/>
              </a:rPr>
              <a:t>و</a:t>
            </a:r>
            <a:r>
              <a:rPr kumimoji="0" lang="ar-SA" altLang="zh-CN" sz="1900" b="1" i="0" u="none" strike="noStrike" kern="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rPr>
              <a:t>حتى يكون لدينا سوق لابد من توفر مجموعة من الظروف يمكن حصرها فيما يلي:</a:t>
            </a:r>
            <a:endParaRPr kumimoji="0" lang="fr-FR" sz="1900" b="0" i="0" u="none" strike="noStrike" kern="0" cap="none" spc="0" normalizeH="0" baseline="0" noProof="0" dirty="0">
              <a:ln>
                <a:noFill/>
              </a:ln>
              <a:solidFill>
                <a:sysClr val="windowText" lastClr="000000"/>
              </a:solidFill>
              <a:effectLst/>
              <a:uLnTx/>
              <a:uFillTx/>
            </a:endParaRPr>
          </a:p>
        </p:txBody>
      </p:sp>
      <p:sp>
        <p:nvSpPr>
          <p:cNvPr id="5" name="Espace réservé du contenu 2"/>
          <p:cNvSpPr txBox="1">
            <a:spLocks/>
          </p:cNvSpPr>
          <p:nvPr/>
        </p:nvSpPr>
        <p:spPr bwMode="auto">
          <a:xfrm>
            <a:off x="1144191" y="1652463"/>
            <a:ext cx="6491064" cy="2197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a:lstStyle>
          <a:p>
            <a:pPr marL="342900" marR="0" lvl="0" indent="-342900" algn="just" defTabSz="914400" rtl="1" eaLnBrk="0" fontAlgn="base" latinLnBrk="0" hangingPunct="0">
              <a:lnSpc>
                <a:spcPct val="100000"/>
              </a:lnSpc>
              <a:spcBef>
                <a:spcPct val="20000"/>
              </a:spcBef>
              <a:spcAft>
                <a:spcPct val="0"/>
              </a:spcAft>
              <a:buClrTx/>
              <a:buSzTx/>
              <a:buFont typeface="Wingdings" pitchFamily="2" charset="2"/>
              <a:buNone/>
              <a:tabLst/>
              <a:defRPr/>
            </a:pPr>
            <a:endParaRPr kumimoji="0" lang="ar-SA" altLang="zh-CN" sz="1800" b="1" i="0" u="none" strike="noStrike" kern="120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endParaRPr>
          </a:p>
          <a:p>
            <a:pPr marR="0" lvl="0" algn="just" defTabSz="914400" rtl="1" eaLnBrk="0" fontAlgn="base" latinLnBrk="0" hangingPunct="0">
              <a:lnSpc>
                <a:spcPct val="100000"/>
              </a:lnSpc>
              <a:spcBef>
                <a:spcPct val="20000"/>
              </a:spcBef>
              <a:spcAft>
                <a:spcPts val="600"/>
              </a:spcAft>
              <a:buClrTx/>
              <a:buSzTx/>
              <a:buFont typeface="Arial" pitchFamily="34" charset="0"/>
              <a:buChar char="•"/>
              <a:tabLst/>
              <a:defRPr/>
            </a:pPr>
            <a:r>
              <a:rPr kumimoji="0" lang="ar-SA" altLang="zh-CN" sz="1900" b="1" i="0" u="none" strike="noStrike" kern="120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rPr>
              <a:t> توفر الحاجة لدى الأفراد أو المنظمات للمنتوج والرغبة فيه</a:t>
            </a:r>
            <a:endParaRPr kumimoji="0" lang="fr-FR" altLang="zh-CN" sz="1900" b="1" i="0" u="none" strike="noStrike" kern="120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endParaRPr>
          </a:p>
          <a:p>
            <a:pPr algn="just" defTabSz="914400" rtl="1">
              <a:spcAft>
                <a:spcPts val="600"/>
              </a:spcAft>
              <a:buFont typeface="Arial" pitchFamily="34" charset="0"/>
              <a:buChar char="•"/>
            </a:pPr>
            <a:r>
              <a:rPr kumimoji="0" lang="ar-SA" altLang="zh-CN" sz="1900" b="1" i="0" u="none" strike="noStrike" kern="120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rPr>
              <a:t>توفر القدرة على شراء المنتوج والتي تعكس ما يسمى بالقدرة الشرائية.</a:t>
            </a:r>
            <a:endParaRPr kumimoji="0" lang="fr-FR" altLang="zh-CN" sz="1900" b="1" i="0" u="none" strike="noStrike" kern="120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endParaRPr>
          </a:p>
          <a:p>
            <a:pPr marR="0" lvl="0" algn="just" defTabSz="914400" rtl="1" eaLnBrk="0" fontAlgn="base" latinLnBrk="0" hangingPunct="0">
              <a:lnSpc>
                <a:spcPct val="100000"/>
              </a:lnSpc>
              <a:spcBef>
                <a:spcPct val="20000"/>
              </a:spcBef>
              <a:spcAft>
                <a:spcPts val="600"/>
              </a:spcAft>
              <a:buClrTx/>
              <a:buSzTx/>
              <a:buFont typeface="Arial" pitchFamily="34" charset="0"/>
              <a:buChar char="•"/>
              <a:tabLst/>
              <a:defRPr/>
            </a:pPr>
            <a:r>
              <a:rPr kumimoji="0" lang="ar-SA" altLang="zh-CN" sz="1900" b="1" i="0" u="none" strike="noStrike" kern="120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rPr>
              <a:t>توفر الاستعداد لدى الفرد أو المنظمة لاستخدام تلك القدرة الشرائية.</a:t>
            </a:r>
            <a:endParaRPr kumimoji="0" lang="fr-FR" altLang="zh-CN" sz="1900" b="1" i="0" u="none" strike="noStrike" kern="120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endParaRPr>
          </a:p>
          <a:p>
            <a:pPr marR="0" lvl="0" algn="just" defTabSz="914400" rtl="1" eaLnBrk="0" fontAlgn="base" latinLnBrk="0" hangingPunct="0">
              <a:lnSpc>
                <a:spcPct val="100000"/>
              </a:lnSpc>
              <a:spcBef>
                <a:spcPct val="20000"/>
              </a:spcBef>
              <a:spcAft>
                <a:spcPts val="600"/>
              </a:spcAft>
              <a:buClrTx/>
              <a:buSzTx/>
              <a:buFont typeface="Arial" pitchFamily="34" charset="0"/>
              <a:buChar char="•"/>
              <a:tabLst/>
              <a:defRPr/>
            </a:pPr>
            <a:r>
              <a:rPr kumimoji="0" lang="ar-SA" altLang="zh-CN" sz="1900" b="1" i="0" u="none" strike="noStrike" kern="1200" cap="none" spc="0" normalizeH="0" baseline="0" noProof="0" dirty="0" smtClean="0">
                <a:ln>
                  <a:noFill/>
                </a:ln>
                <a:solidFill>
                  <a:srgbClr val="000000"/>
                </a:solidFill>
                <a:effectLst/>
                <a:uLnTx/>
                <a:uFillTx/>
                <a:latin typeface="Traditional Arabic" pitchFamily="18" charset="-78"/>
                <a:ea typeface="SimSun" pitchFamily="2" charset="-122"/>
                <a:cs typeface="Traditional Arabic" pitchFamily="18" charset="-78"/>
              </a:rPr>
              <a:t>وأخيرا توفر المنتوج الذي يلبي حاجة الأفراد أو المنظمات</a:t>
            </a:r>
            <a:r>
              <a:rPr kumimoji="0" lang="ar-SA" sz="1900" b="0" i="0" u="none" strike="noStrike" kern="0" cap="none" spc="0" normalizeH="0" baseline="0" noProof="0" dirty="0" smtClean="0">
                <a:ln>
                  <a:noFill/>
                </a:ln>
                <a:solidFill>
                  <a:srgbClr val="000000"/>
                </a:solidFill>
                <a:effectLst/>
                <a:uLnTx/>
                <a:uFillTx/>
                <a:latin typeface="Verdana"/>
                <a:ea typeface="+mn-ea"/>
                <a:cs typeface="+mn-cs"/>
              </a:rPr>
              <a:t>.</a:t>
            </a:r>
            <a:endParaRPr kumimoji="0" lang="fr-FR" sz="1900" b="0" i="0" u="none" strike="noStrike" kern="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2018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nvSpPr>
        <p:spPr>
          <a:xfrm>
            <a:off x="2041451" y="272416"/>
            <a:ext cx="4322391" cy="494625"/>
          </a:xfrm>
          <a:prstGeom prst="roundRect">
            <a:avLst>
              <a:gd name="adj" fmla="val 42270"/>
            </a:avLst>
          </a:prstGeom>
          <a:solidFill>
            <a:schemeClr val="accent5">
              <a:lumMod val="20000"/>
              <a:lumOff val="80000"/>
            </a:schemeClr>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1800" b="1" dirty="0" smtClean="0">
                <a:solidFill>
                  <a:srgbClr val="7030A0"/>
                </a:solidFill>
                <a:latin typeface="造字工房悦黑体验版细体" pitchFamily="50" charset="-122"/>
                <a:ea typeface="造字工房悦黑体验版细体" pitchFamily="50" charset="-122"/>
              </a:rPr>
              <a:t>التسويق والاستراتيجية</a:t>
            </a:r>
            <a:endParaRPr lang="zh-CN" altLang="en-US" sz="1800" b="1" dirty="0">
              <a:solidFill>
                <a:srgbClr val="7030A0"/>
              </a:solidFill>
              <a:latin typeface="造字工房悦黑体验版细体" pitchFamily="50" charset="-122"/>
              <a:ea typeface="造字工房悦黑体验版细体" pitchFamily="50" charset="-122"/>
            </a:endParaRPr>
          </a:p>
        </p:txBody>
      </p:sp>
      <p:sp>
        <p:nvSpPr>
          <p:cNvPr id="4" name="Rectangle 3"/>
          <p:cNvSpPr txBox="1">
            <a:spLocks noChangeArrowheads="1"/>
          </p:cNvSpPr>
          <p:nvPr/>
        </p:nvSpPr>
        <p:spPr bwMode="auto">
          <a:xfrm>
            <a:off x="673113" y="1264171"/>
            <a:ext cx="7344816" cy="302433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1143000" lvl="2" indent="-228600" algn="r" rtl="1">
              <a:spcBef>
                <a:spcPct val="20000"/>
              </a:spcBef>
            </a:pPr>
            <a:r>
              <a:rPr lang="ar-DZ" sz="1700" b="1" dirty="0" smtClean="0">
                <a:solidFill>
                  <a:srgbClr val="000000"/>
                </a:solidFill>
                <a:latin typeface="Traditional Arabic" pitchFamily="18" charset="-78"/>
                <a:cs typeface="Traditional Arabic" pitchFamily="18" charset="-78"/>
              </a:rPr>
              <a:t>يعود </a:t>
            </a:r>
            <a:r>
              <a:rPr lang="ar-SA" sz="1700" b="1" dirty="0" smtClean="0">
                <a:solidFill>
                  <a:srgbClr val="000000"/>
                </a:solidFill>
                <a:latin typeface="Traditional Arabic" pitchFamily="18" charset="-78"/>
                <a:cs typeface="Traditional Arabic" pitchFamily="18" charset="-78"/>
              </a:rPr>
              <a:t>أصل كلمة</a:t>
            </a:r>
            <a:r>
              <a:rPr lang="en-GB" sz="1700" b="1" dirty="0" smtClean="0">
                <a:solidFill>
                  <a:srgbClr val="000000"/>
                </a:solidFill>
                <a:latin typeface="Traditional Arabic" pitchFamily="18" charset="-78"/>
                <a:cs typeface="Traditional Arabic" pitchFamily="18" charset="-78"/>
              </a:rPr>
              <a:t> Strategy </a:t>
            </a:r>
            <a:r>
              <a:rPr lang="ar-SA" sz="1700" b="1" dirty="0" smtClean="0">
                <a:solidFill>
                  <a:srgbClr val="000000"/>
                </a:solidFill>
                <a:latin typeface="Traditional Arabic" pitchFamily="18" charset="-78"/>
                <a:cs typeface="Traditional Arabic" pitchFamily="18" charset="-78"/>
              </a:rPr>
              <a:t>استراتيجية </a:t>
            </a:r>
            <a:r>
              <a:rPr lang="ar-DZ" sz="1700" b="1" dirty="0" smtClean="0">
                <a:solidFill>
                  <a:srgbClr val="000000"/>
                </a:solidFill>
                <a:latin typeface="Traditional Arabic" pitchFamily="18" charset="-78"/>
                <a:cs typeface="Traditional Arabic" pitchFamily="18" charset="-78"/>
              </a:rPr>
              <a:t>الى اللغة </a:t>
            </a:r>
            <a:r>
              <a:rPr lang="ar-SA" sz="1700" b="1" dirty="0" smtClean="0">
                <a:solidFill>
                  <a:srgbClr val="000000"/>
                </a:solidFill>
                <a:latin typeface="Traditional Arabic" pitchFamily="18" charset="-78"/>
                <a:cs typeface="Traditional Arabic" pitchFamily="18" charset="-78"/>
              </a:rPr>
              <a:t>اليونانية </a:t>
            </a:r>
            <a:r>
              <a:rPr lang="en-GB" sz="1700" b="1" dirty="0" smtClean="0">
                <a:solidFill>
                  <a:srgbClr val="000000"/>
                </a:solidFill>
                <a:latin typeface="Traditional Arabic" pitchFamily="18" charset="-78"/>
                <a:cs typeface="Traditional Arabic" pitchFamily="18" charset="-78"/>
              </a:rPr>
              <a:t>  </a:t>
            </a:r>
            <a:r>
              <a:rPr lang="en-GB" sz="1700" b="1" dirty="0" err="1" smtClean="0">
                <a:solidFill>
                  <a:srgbClr val="000000"/>
                </a:solidFill>
                <a:latin typeface="Traditional Arabic" pitchFamily="18" charset="-78"/>
                <a:cs typeface="Traditional Arabic" pitchFamily="18" charset="-78"/>
              </a:rPr>
              <a:t>Strategio</a:t>
            </a:r>
            <a:r>
              <a:rPr lang="ar-DZ" sz="1700" b="1" dirty="0">
                <a:solidFill>
                  <a:srgbClr val="000000"/>
                </a:solidFill>
                <a:latin typeface="Traditional Arabic" pitchFamily="18" charset="-78"/>
                <a:cs typeface="Traditional Arabic" pitchFamily="18" charset="-78"/>
              </a:rPr>
              <a:t> </a:t>
            </a:r>
            <a:r>
              <a:rPr lang="fr-FR" sz="1700" b="1" dirty="0" smtClean="0">
                <a:solidFill>
                  <a:srgbClr val="000000"/>
                </a:solidFill>
                <a:latin typeface="Traditional Arabic" pitchFamily="18" charset="-78"/>
                <a:cs typeface="Traditional Arabic" pitchFamily="18" charset="-78"/>
              </a:rPr>
              <a:t>:</a:t>
            </a:r>
            <a:endParaRPr lang="en-GB" sz="1700" b="1" dirty="0" smtClean="0">
              <a:solidFill>
                <a:srgbClr val="000000"/>
              </a:solidFill>
              <a:latin typeface="Traditional Arabic" pitchFamily="18" charset="-78"/>
              <a:cs typeface="Traditional Arabic" pitchFamily="18" charset="-78"/>
            </a:endParaRPr>
          </a:p>
          <a:p>
            <a:pPr marL="1600200" marR="0" lvl="3" indent="-228600" algn="r" defTabSz="914400" rtl="1" eaLnBrk="1" fontAlgn="base" latinLnBrk="0" hangingPunct="1">
              <a:lnSpc>
                <a:spcPct val="100000"/>
              </a:lnSpc>
              <a:spcBef>
                <a:spcPct val="20000"/>
              </a:spcBef>
              <a:spcAft>
                <a:spcPct val="0"/>
              </a:spcAft>
              <a:buClrTx/>
              <a:buSzTx/>
              <a:buFontTx/>
              <a:buChar char="–"/>
              <a:tabLst/>
              <a:defRPr/>
            </a:pPr>
            <a:r>
              <a:rPr lang="en-GB" sz="1700" b="1" dirty="0" smtClean="0">
                <a:solidFill>
                  <a:srgbClr val="000000"/>
                </a:solidFill>
                <a:latin typeface="Traditional Arabic" pitchFamily="18" charset="-78"/>
                <a:cs typeface="Traditional Arabic" pitchFamily="18" charset="-78"/>
              </a:rPr>
              <a:t> </a:t>
            </a:r>
            <a:r>
              <a:rPr lang="en-GB" sz="1700" b="1" dirty="0" err="1" smtClean="0">
                <a:solidFill>
                  <a:srgbClr val="000000"/>
                </a:solidFill>
                <a:latin typeface="Traditional Arabic" pitchFamily="18" charset="-78"/>
                <a:cs typeface="Traditional Arabic" pitchFamily="18" charset="-78"/>
              </a:rPr>
              <a:t>Strategio</a:t>
            </a:r>
            <a:r>
              <a:rPr lang="en-GB" sz="1700" b="1" dirty="0" smtClean="0">
                <a:solidFill>
                  <a:srgbClr val="000000"/>
                </a:solidFill>
                <a:latin typeface="Traditional Arabic" pitchFamily="18" charset="-78"/>
                <a:cs typeface="Traditional Arabic" pitchFamily="18" charset="-78"/>
              </a:rPr>
              <a:t> </a:t>
            </a:r>
            <a:r>
              <a:rPr lang="ar-SA" sz="1700" b="1" dirty="0" smtClean="0">
                <a:solidFill>
                  <a:srgbClr val="000000"/>
                </a:solidFill>
                <a:latin typeface="Traditional Arabic" pitchFamily="18" charset="-78"/>
                <a:cs typeface="Traditional Arabic" pitchFamily="18" charset="-78"/>
              </a:rPr>
              <a:t>تعني قائد الجيش</a:t>
            </a:r>
            <a:r>
              <a:rPr lang="fr-FR" sz="1700" b="1" dirty="0" smtClean="0">
                <a:solidFill>
                  <a:srgbClr val="000000"/>
                </a:solidFill>
                <a:latin typeface="Traditional Arabic" pitchFamily="18" charset="-78"/>
                <a:cs typeface="Traditional Arabic" pitchFamily="18" charset="-78"/>
              </a:rPr>
              <a:t>.</a:t>
            </a:r>
            <a:endParaRPr lang="en-GB" sz="1700" b="1" dirty="0" smtClean="0">
              <a:solidFill>
                <a:srgbClr val="000000"/>
              </a:solidFill>
              <a:latin typeface="Traditional Arabic" pitchFamily="18" charset="-78"/>
              <a:cs typeface="Traditional Arabic" pitchFamily="18" charset="-78"/>
            </a:endParaRPr>
          </a:p>
          <a:p>
            <a:pPr marL="1600200" marR="0" lvl="3" indent="-228600" algn="r" defTabSz="914400" rtl="1" eaLnBrk="1" fontAlgn="base" latinLnBrk="0" hangingPunct="1">
              <a:lnSpc>
                <a:spcPct val="100000"/>
              </a:lnSpc>
              <a:spcBef>
                <a:spcPct val="20000"/>
              </a:spcBef>
              <a:spcAft>
                <a:spcPct val="0"/>
              </a:spcAft>
              <a:buClrTx/>
              <a:buSzTx/>
              <a:buFontTx/>
              <a:buChar char="–"/>
              <a:tabLst/>
              <a:defRPr/>
            </a:pPr>
            <a:r>
              <a:rPr lang="en-GB" sz="1700" b="1" dirty="0" smtClean="0">
                <a:solidFill>
                  <a:srgbClr val="000000"/>
                </a:solidFill>
                <a:latin typeface="Traditional Arabic" pitchFamily="18" charset="-78"/>
                <a:cs typeface="Traditional Arabic" pitchFamily="18" charset="-78"/>
              </a:rPr>
              <a:t> </a:t>
            </a:r>
            <a:r>
              <a:rPr lang="en-GB" sz="1700" b="1" dirty="0" err="1" smtClean="0">
                <a:solidFill>
                  <a:srgbClr val="000000"/>
                </a:solidFill>
                <a:latin typeface="Traditional Arabic" pitchFamily="18" charset="-78"/>
                <a:cs typeface="Traditional Arabic" pitchFamily="18" charset="-78"/>
              </a:rPr>
              <a:t>Stratos</a:t>
            </a:r>
            <a:r>
              <a:rPr lang="en-GB" sz="1700" b="1" dirty="0" smtClean="0">
                <a:solidFill>
                  <a:srgbClr val="000000"/>
                </a:solidFill>
                <a:latin typeface="Traditional Arabic" pitchFamily="18" charset="-78"/>
                <a:cs typeface="Traditional Arabic" pitchFamily="18" charset="-78"/>
              </a:rPr>
              <a:t> </a:t>
            </a:r>
            <a:r>
              <a:rPr lang="ar-SA" sz="1700" b="1" dirty="0" smtClean="0">
                <a:solidFill>
                  <a:srgbClr val="000000"/>
                </a:solidFill>
                <a:latin typeface="Traditional Arabic" pitchFamily="18" charset="-78"/>
                <a:cs typeface="Traditional Arabic" pitchFamily="18" charset="-78"/>
              </a:rPr>
              <a:t>تعني الجيش</a:t>
            </a:r>
            <a:r>
              <a:rPr lang="fr-FR" sz="1700" b="1" dirty="0" smtClean="0">
                <a:solidFill>
                  <a:srgbClr val="000000"/>
                </a:solidFill>
                <a:latin typeface="Traditional Arabic" pitchFamily="18" charset="-78"/>
                <a:cs typeface="Traditional Arabic" pitchFamily="18" charset="-78"/>
              </a:rPr>
              <a:t>.</a:t>
            </a:r>
            <a:endParaRPr lang="ar-SA" sz="1700" b="1" dirty="0" smtClean="0">
              <a:solidFill>
                <a:srgbClr val="000000"/>
              </a:solidFill>
              <a:latin typeface="Traditional Arabic" pitchFamily="18" charset="-78"/>
              <a:cs typeface="Traditional Arabic" pitchFamily="18" charset="-78"/>
            </a:endParaRPr>
          </a:p>
          <a:p>
            <a:pPr marL="1143000" marR="0" lvl="2" indent="-228600" algn="r" defTabSz="914400" rtl="1" eaLnBrk="1" fontAlgn="base" latinLnBrk="0" hangingPunct="1">
              <a:lnSpc>
                <a:spcPct val="100000"/>
              </a:lnSpc>
              <a:spcBef>
                <a:spcPct val="20000"/>
              </a:spcBef>
              <a:spcAft>
                <a:spcPct val="0"/>
              </a:spcAft>
              <a:buClrTx/>
              <a:buSzTx/>
              <a:tabLst/>
              <a:defRPr/>
            </a:pPr>
            <a:r>
              <a:rPr lang="ar-SA" sz="1700" b="1" dirty="0" smtClean="0">
                <a:solidFill>
                  <a:srgbClr val="000000"/>
                </a:solidFill>
                <a:latin typeface="Traditional Arabic" pitchFamily="18" charset="-78"/>
                <a:cs typeface="Traditional Arabic" pitchFamily="18" charset="-78"/>
              </a:rPr>
              <a:t>- الاستراتيجية هي إدارة المعارك لكسب الحرب</a:t>
            </a:r>
            <a:r>
              <a:rPr lang="fr-FR" sz="1700" b="1" dirty="0" smtClean="0">
                <a:solidFill>
                  <a:srgbClr val="000000"/>
                </a:solidFill>
                <a:latin typeface="Traditional Arabic" pitchFamily="18" charset="-78"/>
                <a:cs typeface="Traditional Arabic" pitchFamily="18" charset="-78"/>
              </a:rPr>
              <a:t>.</a:t>
            </a:r>
            <a:endParaRPr lang="ar-SA" sz="1700" b="1" dirty="0" smtClean="0">
              <a:solidFill>
                <a:srgbClr val="000000"/>
              </a:solidFill>
              <a:latin typeface="Traditional Arabic" pitchFamily="18" charset="-78"/>
              <a:cs typeface="Traditional Arabic" pitchFamily="18" charset="-78"/>
            </a:endParaRPr>
          </a:p>
          <a:p>
            <a:pPr marL="1143000" marR="0" lvl="2" indent="-228600" algn="r" defTabSz="914400" rtl="1" eaLnBrk="1" fontAlgn="base" latinLnBrk="0" hangingPunct="1">
              <a:lnSpc>
                <a:spcPct val="100000"/>
              </a:lnSpc>
              <a:spcBef>
                <a:spcPct val="20000"/>
              </a:spcBef>
              <a:spcAft>
                <a:spcPct val="0"/>
              </a:spcAft>
              <a:buClrTx/>
              <a:buSzTx/>
              <a:tabLst/>
              <a:defRPr/>
            </a:pPr>
            <a:r>
              <a:rPr lang="ar-SA" sz="1700" b="1" dirty="0" smtClean="0">
                <a:solidFill>
                  <a:srgbClr val="000000"/>
                </a:solidFill>
                <a:latin typeface="Traditional Arabic" pitchFamily="18" charset="-78"/>
                <a:cs typeface="Traditional Arabic" pitchFamily="18" charset="-78"/>
              </a:rPr>
              <a:t>- الطريقة التي من خلالها تحقق المنظمة أهدافها، ويمكن أن يكون هناك إستراتيجية عامة لمنظمة واستراتيجيات فرعية مثلا إستراتيجية خاصة بكل منتج أو خدمة</a:t>
            </a:r>
            <a:r>
              <a:rPr lang="fr-FR" sz="1700" b="1" dirty="0" smtClean="0">
                <a:solidFill>
                  <a:srgbClr val="000000"/>
                </a:solidFill>
                <a:latin typeface="Traditional Arabic" pitchFamily="18" charset="-78"/>
                <a:cs typeface="Traditional Arabic" pitchFamily="18" charset="-78"/>
              </a:rPr>
              <a:t>.</a:t>
            </a:r>
            <a:endParaRPr lang="ar-SA" sz="1700" b="1" dirty="0" smtClean="0">
              <a:solidFill>
                <a:srgbClr val="000000"/>
              </a:solidFill>
              <a:latin typeface="Traditional Arabic" pitchFamily="18" charset="-78"/>
              <a:cs typeface="Traditional Arabic" pitchFamily="18" charset="-78"/>
            </a:endParaRPr>
          </a:p>
          <a:p>
            <a:pPr algn="r" rtl="1"/>
            <a:r>
              <a:rPr lang="ar-SA" sz="1700" b="1" dirty="0" smtClean="0">
                <a:solidFill>
                  <a:srgbClr val="000000"/>
                </a:solidFill>
                <a:latin typeface="Traditional Arabic" pitchFamily="18" charset="-78"/>
                <a:cs typeface="Traditional Arabic" pitchFamily="18" charset="-78"/>
              </a:rPr>
              <a:t>                 - خطط وأنشطة المنظمة التي يتم وضعها بطريقة تضمن خلق درجة من التطابق بين رسالة المنظمة   </a:t>
            </a:r>
          </a:p>
          <a:p>
            <a:pPr algn="r" rtl="1"/>
            <a:r>
              <a:rPr lang="ar-SA" sz="1700" b="1" dirty="0" smtClean="0">
                <a:solidFill>
                  <a:srgbClr val="000000"/>
                </a:solidFill>
                <a:latin typeface="Traditional Arabic" pitchFamily="18" charset="-78"/>
                <a:cs typeface="Traditional Arabic" pitchFamily="18" charset="-78"/>
              </a:rPr>
              <a:t>                     وأهدافها، وبين هذه الرسالة والبيئة التي تعمل فيها بصورة فعالة وذات كفاءة عالية</a:t>
            </a:r>
            <a:r>
              <a:rPr lang="fr-FR" sz="1700" b="1" dirty="0">
                <a:solidFill>
                  <a:srgbClr val="000000"/>
                </a:solidFill>
                <a:latin typeface="Traditional Arabic" pitchFamily="18" charset="-78"/>
                <a:cs typeface="Traditional Arabic" pitchFamily="18" charset="-78"/>
              </a:rPr>
              <a:t>.</a:t>
            </a:r>
            <a:endParaRPr lang="en-GB" sz="1700" b="1" dirty="0" err="1" smtClean="0">
              <a:solidFill>
                <a:srgbClr val="000000"/>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2018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微粒体年度总结计划PPT模版"/>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4393</TotalTime>
  <Words>722</Words>
  <Application>Microsoft Office PowerPoint</Application>
  <PresentationFormat>Affichage à l'écran (16:9)</PresentationFormat>
  <Paragraphs>117</Paragraphs>
  <Slides>14</Slides>
  <Notes>2</Notes>
  <HiddenSlides>0</HiddenSlides>
  <MMClips>0</MMClips>
  <ScaleCrop>false</ScaleCrop>
  <HeadingPairs>
    <vt:vector size="4" baseType="variant">
      <vt:variant>
        <vt:lpstr>Thème</vt:lpstr>
      </vt:variant>
      <vt:variant>
        <vt:i4>3</vt:i4>
      </vt:variant>
      <vt:variant>
        <vt:lpstr>Titres des diapositives</vt:lpstr>
      </vt:variant>
      <vt:variant>
        <vt:i4>14</vt:i4>
      </vt:variant>
    </vt:vector>
  </HeadingPairs>
  <TitlesOfParts>
    <vt:vector size="17" baseType="lpstr">
      <vt:lpstr>Office 主题</vt:lpstr>
      <vt:lpstr>1_Office 主题</vt:lpstr>
      <vt:lpstr>2_Office 主题</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微粒体年度总结计划PPT模版</dc:title>
  <dc:creator>kk</dc:creator>
  <cp:lastModifiedBy>FUJITSU</cp:lastModifiedBy>
  <cp:revision>212</cp:revision>
  <dcterms:created xsi:type="dcterms:W3CDTF">2016-05-26T11:22:18Z</dcterms:created>
  <dcterms:modified xsi:type="dcterms:W3CDTF">2024-05-06T22:39:26Z</dcterms:modified>
</cp:coreProperties>
</file>