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5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1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9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8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9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56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8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4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8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6BC27-83EB-4D8C-AD27-E83F4588EA6C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33B7D-4C0C-4700-86EA-73049498A1B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6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Annuaire" TargetMode="External"/><Relationship Id="rId2" Type="http://schemas.openxmlformats.org/officeDocument/2006/relationships/hyperlink" Target="https://fr.wikipedia.org/wiki/Acrony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r.wikipedia.org/wiki/Service_Web#Les_Services_Web_WS" TargetMode="External"/><Relationship Id="rId4" Type="http://schemas.openxmlformats.org/officeDocument/2006/relationships/hyperlink" Target="https://fr.wikipedia.org/wiki/Extensible_Markup_Languag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R%C3%A9pertoire" TargetMode="External"/><Relationship Id="rId2" Type="http://schemas.openxmlformats.org/officeDocument/2006/relationships/hyperlink" Target="https://fr.wikipedia.org/wiki/List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Service_Web#Les_Services_Web_W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entcamarche.net/contents/1332-xml-introduction-a-x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rveeur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2714620"/>
            <a:ext cx="80386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4800" b="1" i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Arial" charset="0"/>
              </a:rPr>
              <a:t>    Chapitre3</a:t>
            </a:r>
            <a:r>
              <a:rPr lang="fr-FR" sz="48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Arial" charset="0"/>
              </a:rPr>
              <a:t> </a:t>
            </a:r>
            <a:r>
              <a:rPr lang="fr-FR" sz="4800" b="1" i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Arial" charset="0"/>
              </a:rPr>
              <a:t>:</a:t>
            </a:r>
            <a:r>
              <a:rPr lang="fr-FR" sz="48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Arial" charset="0"/>
              </a:rPr>
              <a:t>L</a:t>
            </a:r>
            <a:r>
              <a:rPr lang="fr-FR" sz="4800" b="1" i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Arial" charset="0"/>
              </a:rPr>
              <a:t>es Services Web</a:t>
            </a:r>
            <a:endParaRPr lang="fr-FR" sz="4800" b="1" i="1" dirty="0">
              <a:solidFill>
                <a:srgbClr val="1F497D">
                  <a:lumMod val="60000"/>
                  <a:lumOff val="40000"/>
                </a:srgb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357158" y="5715016"/>
            <a:ext cx="83582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404664"/>
            <a:ext cx="813690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 smtClean="0"/>
          </a:p>
          <a:p>
            <a:pPr algn="ctr"/>
            <a:endParaRPr lang="fr-FR" sz="4000" b="1" dirty="0" smtClean="0"/>
          </a:p>
          <a:p>
            <a:pPr algn="ctr"/>
            <a:endParaRPr lang="fr-FR" sz="4000" b="1" dirty="0"/>
          </a:p>
          <a:p>
            <a:pPr algn="ctr"/>
            <a:r>
              <a:rPr lang="fr-FR" sz="4000" b="1" dirty="0" smtClean="0"/>
              <a:t>UDDI</a:t>
            </a:r>
            <a:endParaRPr lang="fr-FR" sz="4000" b="1" dirty="0"/>
          </a:p>
          <a:p>
            <a:endParaRPr lang="fr-FR" b="1" dirty="0" smtClean="0"/>
          </a:p>
          <a:p>
            <a:r>
              <a:rPr lang="fr-FR" sz="2400" b="1" dirty="0" err="1" smtClean="0"/>
              <a:t>Universal</a:t>
            </a:r>
            <a:r>
              <a:rPr lang="fr-FR" sz="2400" b="1" dirty="0" smtClean="0"/>
              <a:t> </a:t>
            </a:r>
            <a:r>
              <a:rPr lang="fr-FR" sz="2400" b="1" dirty="0"/>
              <a:t>Description </a:t>
            </a:r>
            <a:r>
              <a:rPr lang="fr-FR" sz="2400" b="1" dirty="0" err="1"/>
              <a:t>Discovery</a:t>
            </a:r>
            <a:r>
              <a:rPr lang="fr-FR" sz="2400" b="1" dirty="0"/>
              <a:t> and </a:t>
            </a:r>
            <a:r>
              <a:rPr lang="fr-FR" sz="2400" b="1" dirty="0" err="1"/>
              <a:t>Integration</a:t>
            </a:r>
            <a:r>
              <a:rPr lang="fr-FR" sz="2400" dirty="0"/>
              <a:t>, connu aussi sous l'</a:t>
            </a:r>
            <a:r>
              <a:rPr lang="fr-FR" sz="2400" dirty="0">
                <a:hlinkClick r:id="rId2" tooltip="Acronyme"/>
              </a:rPr>
              <a:t>acronyme</a:t>
            </a:r>
            <a:r>
              <a:rPr lang="fr-FR" sz="2400" dirty="0"/>
              <a:t> </a:t>
            </a:r>
            <a:r>
              <a:rPr lang="fr-FR" sz="2400" b="1" dirty="0"/>
              <a:t>UDDI</a:t>
            </a:r>
            <a:r>
              <a:rPr lang="fr-FR" sz="2400" dirty="0"/>
              <a:t>, est un </a:t>
            </a:r>
            <a:r>
              <a:rPr lang="fr-FR" sz="2400" dirty="0">
                <a:hlinkClick r:id="rId3" tooltip="Annuaire"/>
              </a:rPr>
              <a:t>annuaire</a:t>
            </a:r>
            <a:r>
              <a:rPr lang="fr-FR" sz="2400" dirty="0"/>
              <a:t> de services fondé sur </a:t>
            </a:r>
            <a:r>
              <a:rPr lang="fr-FR" sz="2400" dirty="0">
                <a:hlinkClick r:id="rId4" tooltip="Extensible Markup Language"/>
              </a:rPr>
              <a:t>XML</a:t>
            </a:r>
            <a:r>
              <a:rPr lang="fr-FR" sz="2400" dirty="0"/>
              <a:t> et plus particulièrement destiné aux </a:t>
            </a:r>
            <a:r>
              <a:rPr lang="fr-FR" sz="2400" u="sng" dirty="0">
                <a:hlinkClick r:id="rId5"/>
              </a:rPr>
              <a:t>services Web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322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476672"/>
            <a:ext cx="8625136" cy="273630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Un</a:t>
            </a:r>
            <a:r>
              <a:rPr lang="fr-FR" dirty="0"/>
              <a:t> </a:t>
            </a:r>
            <a:r>
              <a:rPr lang="fr-FR" b="1" dirty="0"/>
              <a:t>annuaire</a:t>
            </a:r>
            <a:r>
              <a:rPr lang="fr-FR" dirty="0"/>
              <a:t> est une </a:t>
            </a:r>
            <a:r>
              <a:rPr lang="fr-FR" dirty="0">
                <a:hlinkClick r:id="rId2" tooltip="Liste"/>
              </a:rPr>
              <a:t>liste</a:t>
            </a:r>
            <a:r>
              <a:rPr lang="fr-FR" dirty="0"/>
              <a:t>, un </a:t>
            </a:r>
            <a:r>
              <a:rPr lang="fr-FR" dirty="0">
                <a:hlinkClick r:id="rId3" tooltip="Répertoire"/>
              </a:rPr>
              <a:t>répertoire</a:t>
            </a:r>
            <a:r>
              <a:rPr lang="fr-FR" dirty="0"/>
              <a:t> mis à jour chaque année qui regroupe des informations (nom, adresse, coordonnées, etc.) sur les membres d’une association, d'une entreprise, d'un établissement d'enseignement, d'un </a:t>
            </a:r>
            <a:r>
              <a:rPr lang="fr-FR" dirty="0" smtClean="0"/>
              <a:t>organisme,</a:t>
            </a:r>
          </a:p>
          <a:p>
            <a:endParaRPr lang="fr-FR" dirty="0" smtClean="0"/>
          </a:p>
        </p:txBody>
      </p:sp>
      <p:sp>
        <p:nvSpPr>
          <p:cNvPr id="5" name="AutoShape 2" descr="https://upload.wikimedia.org/wikipedia/commons/thumb/8/86/Annuaire.jpg/220px-Annuair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 descr="C:\Users\EL FADJR\Desktop\220px-Annuai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40224"/>
            <a:ext cx="4320480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51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5616624"/>
          </a:xfrm>
        </p:spPr>
        <p:txBody>
          <a:bodyPr/>
          <a:lstStyle/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Avant </a:t>
            </a:r>
            <a:r>
              <a:rPr lang="fr-FR" dirty="0"/>
              <a:t>UDDI, n'existe pas encore une norme Internet, </a:t>
            </a:r>
            <a:r>
              <a:rPr lang="fr-FR" dirty="0" smtClean="0"/>
              <a:t>qui peut être </a:t>
            </a:r>
            <a:r>
              <a:rPr lang="fr-FR" dirty="0"/>
              <a:t>utilisé par les entreprises pour fournir des informations sur leurs produits et services aux entreprises et à leurs partenaires. Ni </a:t>
            </a:r>
            <a:r>
              <a:rPr lang="fr-FR" dirty="0" smtClean="0"/>
              <a:t>un </a:t>
            </a:r>
            <a:r>
              <a:rPr lang="fr-FR" dirty="0"/>
              <a:t>moyen d'intégrer dans les systèmes et les processus les uns des autres.</a:t>
            </a:r>
          </a:p>
        </p:txBody>
      </p:sp>
    </p:spTree>
    <p:extLst>
      <p:ext uri="{BB962C8B-B14F-4D97-AF65-F5344CB8AC3E}">
        <p14:creationId xmlns:p14="http://schemas.microsoft.com/office/powerpoint/2010/main" val="130554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Donc, trouver la bonne entreprise en millions d'affaires en ligne actuelle devient </a:t>
            </a:r>
            <a:r>
              <a:rPr lang="fr-FR" dirty="0" smtClean="0"/>
              <a:t>possible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589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1481328"/>
            <a:ext cx="8712968" cy="5116024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les </a:t>
            </a:r>
            <a:r>
              <a:rPr lang="fr-FR" dirty="0"/>
              <a:t>compagnies aériennes pourraient enregistrer leurs services dans un répertoire UDDI. </a:t>
            </a:r>
            <a:endParaRPr lang="fr-FR" dirty="0" smtClean="0"/>
          </a:p>
          <a:p>
            <a:pPr algn="just"/>
            <a:r>
              <a:rPr lang="fr-FR" dirty="0" smtClean="0"/>
              <a:t>Ensuite</a:t>
            </a:r>
            <a:r>
              <a:rPr lang="fr-FR" dirty="0"/>
              <a:t>, agences de voyages pourront rechercher le répertoire UDDI pour trouver l'interface de réservation des compagnies aériennes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Lorsque </a:t>
            </a:r>
            <a:r>
              <a:rPr lang="fr-FR" dirty="0"/>
              <a:t>cette interface est trouvée, l'agence de Voyage sera en mesure de communiquer immédiatement avec ce </a:t>
            </a:r>
            <a:r>
              <a:rPr lang="fr-FR" dirty="0" smtClean="0"/>
              <a:t>service</a:t>
            </a:r>
          </a:p>
          <a:p>
            <a:pPr algn="just"/>
            <a:r>
              <a:rPr lang="fr-FR" dirty="0" smtClean="0"/>
              <a:t> réservation, comparaisons des prix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Exemple: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les </a:t>
            </a:r>
            <a:r>
              <a:rPr lang="fr-FR" dirty="0"/>
              <a:t>compagnies aériennes </a:t>
            </a:r>
          </a:p>
        </p:txBody>
      </p:sp>
    </p:spTree>
    <p:extLst>
      <p:ext uri="{BB962C8B-B14F-4D97-AF65-F5344CB8AC3E}">
        <p14:creationId xmlns:p14="http://schemas.microsoft.com/office/powerpoint/2010/main" val="97623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C:\Program Files (x86)\Microsoft Office\MEDIA\CAGCAT10\j02932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Program Files (x86)\Microsoft Office\MEDIA\CAGCAT10\j02932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98" y="2564904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Program Files (x86)\Microsoft Office\MEDIA\CAGCAT10\j02932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9160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2362708" y="1196752"/>
            <a:ext cx="1872208" cy="79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web1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195736" y="4869160"/>
            <a:ext cx="1872208" cy="79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web3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195736" y="2924944"/>
            <a:ext cx="1872208" cy="79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web2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5796136" y="1628800"/>
            <a:ext cx="316835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 Agence de voyage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24128" y="2816932"/>
            <a:ext cx="3168352" cy="5054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Prix voyage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5580112" y="4242404"/>
            <a:ext cx="3168352" cy="2282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qui appel ces procédure</a:t>
            </a:r>
            <a:endParaRPr lang="fr-FR" dirty="0"/>
          </a:p>
        </p:txBody>
      </p:sp>
      <p:sp>
        <p:nvSpPr>
          <p:cNvPr id="12" name="Flèche vers le bas 11"/>
          <p:cNvSpPr/>
          <p:nvPr/>
        </p:nvSpPr>
        <p:spPr>
          <a:xfrm rot="19119193">
            <a:off x="4442132" y="1645876"/>
            <a:ext cx="432048" cy="2954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 rot="16981847">
            <a:off x="3851920" y="2794951"/>
            <a:ext cx="432048" cy="2714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 rot="15567061">
            <a:off x="4702375" y="4583373"/>
            <a:ext cx="432048" cy="13664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haut 12"/>
          <p:cNvSpPr/>
          <p:nvPr/>
        </p:nvSpPr>
        <p:spPr>
          <a:xfrm>
            <a:off x="6804248" y="3322367"/>
            <a:ext cx="936104" cy="8300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30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7504" y="332656"/>
            <a:ext cx="8784976" cy="583264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fr-FR" b="1" u="sng" dirty="0"/>
              <a:t>L'annuaire UDDI est consultable de différentes manières </a:t>
            </a:r>
            <a:r>
              <a:rPr lang="fr-FR" b="1" u="sng" dirty="0" smtClean="0"/>
              <a:t>:</a:t>
            </a:r>
          </a:p>
          <a:p>
            <a:pPr marL="109728" indent="0" algn="ctr">
              <a:buNone/>
            </a:pPr>
            <a:endParaRPr lang="fr-FR" b="1" u="sng" dirty="0"/>
          </a:p>
          <a:p>
            <a:pPr algn="just"/>
            <a:r>
              <a:rPr lang="fr-FR" b="1" i="1" u="sng" dirty="0"/>
              <a:t>Les pages blanches</a:t>
            </a:r>
            <a:r>
              <a:rPr lang="fr-FR" dirty="0"/>
              <a:t> comprennent la liste des entreprises ainsi que des informations associées à ces dernières. Nous y retrouvons donc des informations comme le nom de l'entreprise, ses coordonnées, la description de l'entreprise mais également l'ensemble de ses identifiants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  <a:p>
            <a:pPr algn="just"/>
            <a:r>
              <a:rPr lang="fr-FR" b="1" i="1" u="sng" dirty="0"/>
              <a:t>Les pages jaunes</a:t>
            </a:r>
            <a:r>
              <a:rPr lang="fr-FR" dirty="0"/>
              <a:t> recensent les </a:t>
            </a:r>
            <a:r>
              <a:rPr lang="fr-FR" dirty="0">
                <a:hlinkClick r:id="rId2" tooltip="Service Web"/>
              </a:rPr>
              <a:t>services </a:t>
            </a:r>
            <a:r>
              <a:rPr lang="fr-FR" dirty="0" smtClean="0">
                <a:hlinkClick r:id="rId2" tooltip="Service Web"/>
              </a:rPr>
              <a:t>Web</a:t>
            </a:r>
            <a:r>
              <a:rPr lang="fr-FR" dirty="0" smtClean="0"/>
              <a:t>,</a:t>
            </a:r>
            <a:r>
              <a:rPr lang="fr-FR" dirty="0"/>
              <a:t> </a:t>
            </a:r>
            <a:endParaRPr lang="fr-FR" dirty="0" smtClean="0"/>
          </a:p>
          <a:p>
            <a:pPr marL="109728" indent="0">
              <a:buNone/>
            </a:pPr>
            <a:endParaRPr lang="fr-FR" dirty="0"/>
          </a:p>
          <a:p>
            <a:pPr algn="just"/>
            <a:r>
              <a:rPr lang="fr-FR" b="1" i="1" u="sng" dirty="0"/>
              <a:t>Les pages vertes</a:t>
            </a:r>
            <a:r>
              <a:rPr lang="fr-FR" dirty="0"/>
              <a:t> fournissent des informations techniques précises sur les services fournis. Ces informations concernent les descriptions de services et d'information de liaison ou encore les processus métiers associés.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944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SOAP (</a:t>
            </a:r>
            <a:r>
              <a:rPr lang="fr-FR" sz="2800" i="1" dirty="0" smtClean="0">
                <a:latin typeface="Adobe Arabic" pitchFamily="18" charset="-78"/>
                <a:cs typeface="Adobe Arabic" pitchFamily="18" charset="-78"/>
              </a:rPr>
              <a:t>Simple Object Access Protocol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Ce protocole repose entièrement sur le langage de description XML. 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Son objectif est de définir la structure générale des messages échangés entre le composants Web Services</a:t>
            </a:r>
          </a:p>
          <a:p>
            <a:pPr marL="109728" indent="0">
              <a:buNone/>
            </a:pPr>
            <a:endParaRPr lang="fr-FR" sz="2800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SOAP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4864307"/>
          </a:xfrm>
        </p:spPr>
        <p:txBody>
          <a:bodyPr/>
          <a:lstStyle/>
          <a:p>
            <a:r>
              <a:rPr lang="fr-FR" dirty="0" smtClean="0"/>
              <a:t>Un message SOAP est composé de deux parties obligatoires : l'enveloppe SOAP et le corps SOAP ; et une partie optionnelle : l'entête SOAP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SOAP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214942" y="5786454"/>
            <a:ext cx="192882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572000" y="5715016"/>
            <a:ext cx="571504" cy="3571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utoShape 2" descr="Résultat de recherche d'images pour &quot;structure d'un message soap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1" name="Picture 3" descr="C:\Users\EL FADJR\Desktop\25f69ed5-fd7b-4ea6-9612-fe5e342b85b2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072" y="2636912"/>
            <a:ext cx="5240696" cy="381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latin typeface="Adobe Arabic" pitchFamily="18" charset="-78"/>
                <a:cs typeface="Adobe Arabic" pitchFamily="18" charset="-78"/>
              </a:rPr>
              <a:t>Envelope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: c'est lui qui contient le message et ses différentes sous-blocs. Il s'agit du bloc racine XML</a:t>
            </a:r>
          </a:p>
          <a:p>
            <a:r>
              <a:rPr lang="fr-FR" sz="2800" b="1" dirty="0" smtClean="0">
                <a:latin typeface="Adobe Arabic" pitchFamily="18" charset="-78"/>
                <a:cs typeface="Adobe Arabic" pitchFamily="18" charset="-78"/>
              </a:rPr>
              <a:t>Header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: c'est un bloc optionnel qui contient des informations d'en-têtes sur le message. Si il est présent, ce bloc doit toujours se trouver avant le bloc </a:t>
            </a:r>
            <a:r>
              <a:rPr lang="fr-FR" sz="2800" b="1" dirty="0" smtClean="0">
                <a:latin typeface="Adobe Arabic" pitchFamily="18" charset="-78"/>
                <a:cs typeface="Adobe Arabic" pitchFamily="18" charset="-78"/>
              </a:rPr>
              <a:t>Body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 à l'intérieur du bloc </a:t>
            </a:r>
            <a:r>
              <a:rPr lang="fr-FR" sz="2800" b="1" dirty="0" err="1" smtClean="0">
                <a:latin typeface="Adobe Arabic" pitchFamily="18" charset="-78"/>
                <a:cs typeface="Adobe Arabic" pitchFamily="18" charset="-78"/>
              </a:rPr>
              <a:t>Envelope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</a:t>
            </a:r>
          </a:p>
          <a:p>
            <a:r>
              <a:rPr lang="fr-FR" sz="2800" b="1" dirty="0" smtClean="0">
                <a:latin typeface="Adobe Arabic" pitchFamily="18" charset="-78"/>
                <a:cs typeface="Adobe Arabic" pitchFamily="18" charset="-78"/>
              </a:rPr>
              <a:t>Body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: c'est le bloc qui contient le corps du message. Il doit absolument être présent de manière unique dans chaque message et être contenu dans le bloc </a:t>
            </a:r>
            <a:r>
              <a:rPr lang="fr-FR" sz="2800" b="1" dirty="0" err="1" smtClean="0">
                <a:latin typeface="Adobe Arabic" pitchFamily="18" charset="-78"/>
                <a:cs typeface="Adobe Arabic" pitchFamily="18" charset="-78"/>
              </a:rPr>
              <a:t>Envelope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</a:p>
          <a:p>
            <a:endParaRPr lang="fr-FR" sz="2800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fr-FR" dirty="0" smtClean="0"/>
              <a:t>Structure d’un message SOAP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4929190" y="428604"/>
            <a:ext cx="385765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Chapitre1</a:t>
            </a:r>
          </a:p>
          <a:p>
            <a:pPr algn="ctr"/>
            <a:r>
              <a:rPr lang="fr-FR" b="1" dirty="0" smtClean="0"/>
              <a:t>Systèmes distribués</a:t>
            </a:r>
            <a:endParaRPr lang="fr-FR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14282" y="428604"/>
            <a:ext cx="392909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Chapitre2 </a:t>
            </a:r>
          </a:p>
          <a:p>
            <a:pPr algn="ctr"/>
            <a:r>
              <a:rPr lang="fr-FR" b="1" dirty="0" smtClean="0"/>
              <a:t>XML</a:t>
            </a:r>
            <a:endParaRPr lang="fr-FR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000232" y="2143116"/>
            <a:ext cx="521497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Services web</a:t>
            </a:r>
            <a:endParaRPr lang="fr-FR" sz="2400" b="1" dirty="0"/>
          </a:p>
        </p:txBody>
      </p:sp>
      <p:sp>
        <p:nvSpPr>
          <p:cNvPr id="7" name="Flèche droite 6"/>
          <p:cNvSpPr/>
          <p:nvPr/>
        </p:nvSpPr>
        <p:spPr>
          <a:xfrm rot="3709694">
            <a:off x="2643174" y="1142984"/>
            <a:ext cx="857256" cy="10715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7363587">
            <a:off x="5675304" y="1166565"/>
            <a:ext cx="857256" cy="10715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Bulle ronde 8"/>
          <p:cNvSpPr/>
          <p:nvPr/>
        </p:nvSpPr>
        <p:spPr>
          <a:xfrm>
            <a:off x="1500166" y="3214686"/>
            <a:ext cx="6143668" cy="278608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Une technologie pour </a:t>
            </a:r>
          </a:p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Créer des applications distribuées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Virage 9"/>
          <p:cNvSpPr/>
          <p:nvPr/>
        </p:nvSpPr>
        <p:spPr>
          <a:xfrm>
            <a:off x="500034" y="1214422"/>
            <a:ext cx="857256" cy="435771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28596" y="2928934"/>
            <a:ext cx="8229600" cy="1143000"/>
          </a:xfrm>
        </p:spPr>
        <p:txBody>
          <a:bodyPr/>
          <a:lstStyle/>
          <a:p>
            <a:r>
              <a:rPr lang="fr-FR" dirty="0" smtClean="0"/>
              <a:t> EXEMPLE DE MESSAGE SOAP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EL FADJR\Desktop\unname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4624"/>
            <a:ext cx="6984776" cy="656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11560" y="3933056"/>
            <a:ext cx="7632848" cy="2808312"/>
          </a:xfrm>
          <a:prstGeom prst="round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30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sz="2400" dirty="0" smtClean="0">
              <a:latin typeface="Adobe Arabic" pitchFamily="18" charset="-78"/>
              <a:cs typeface="Adobe Arabic" pitchFamily="18" charset="-78"/>
            </a:endParaRPr>
          </a:p>
          <a:p>
            <a:endParaRPr lang="fr-FR" sz="2400" dirty="0" smtClean="0">
              <a:latin typeface="Adobe Arabic" pitchFamily="18" charset="-78"/>
              <a:cs typeface="Adobe Arabic" pitchFamily="18" charset="-78"/>
            </a:endParaRP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&lt;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soap:Envelope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&lt;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soap:Body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&lt;somme&gt;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      &lt;par1&gt;4&lt;/par1&gt;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      &lt;par2&gt;3&lt;/par2&gt;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      &lt;par3&gt;24&lt;/par3&gt;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&lt;/somme&gt;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&lt;/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soap:Body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&gt; 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&lt;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soap:Envelope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&gt;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EXEMPLE  pour appeler la méthode du service précédant </a:t>
            </a:r>
            <a:r>
              <a:rPr lang="fr-FR" sz="2200" dirty="0" err="1" smtClean="0"/>
              <a:t>add</a:t>
            </a:r>
            <a:r>
              <a:rPr lang="fr-FR" sz="2200" dirty="0" smtClean="0"/>
              <a:t> 3  on </a:t>
            </a:r>
            <a:r>
              <a:rPr lang="fr-FR" sz="2200" dirty="0" err="1" smtClean="0"/>
              <a:t>ecrit</a:t>
            </a:r>
            <a:r>
              <a:rPr lang="fr-FR" sz="2200" dirty="0" smtClean="0"/>
              <a:t>  le message SOAP suivant: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0" y="0"/>
            <a:ext cx="9144000" cy="21431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&lt;!-- </a:t>
            </a:r>
          </a:p>
          <a:p>
            <a:r>
              <a:rPr lang="fr-FR" dirty="0" smtClean="0"/>
              <a:t>       Protocole de transport ex. HTTP</a:t>
            </a:r>
          </a:p>
          <a:p>
            <a:r>
              <a:rPr lang="fr-FR" dirty="0" smtClean="0"/>
              <a:t>      --&gt;</a:t>
            </a:r>
          </a:p>
          <a:p>
            <a:r>
              <a:rPr lang="fr-FR" dirty="0" smtClean="0"/>
              <a:t>      POST /stockquote.asmx HTTP/1.1</a:t>
            </a:r>
          </a:p>
          <a:p>
            <a:r>
              <a:rPr lang="fr-FR" dirty="0" smtClean="0"/>
              <a:t>      Host: www.webservicex.net Content-Type: </a:t>
            </a:r>
            <a:r>
              <a:rPr lang="fr-FR" dirty="0" err="1" smtClean="0"/>
              <a:t>text</a:t>
            </a:r>
            <a:r>
              <a:rPr lang="fr-FR" dirty="0" smtClean="0"/>
              <a:t>/</a:t>
            </a:r>
            <a:r>
              <a:rPr lang="fr-FR" dirty="0" err="1" smtClean="0"/>
              <a:t>xml</a:t>
            </a:r>
            <a:r>
              <a:rPr lang="fr-FR" dirty="0" smtClean="0"/>
              <a:t>; </a:t>
            </a:r>
            <a:r>
              <a:rPr lang="fr-FR" dirty="0" err="1" smtClean="0"/>
              <a:t>charset</a:t>
            </a:r>
            <a:r>
              <a:rPr lang="fr-FR" dirty="0" smtClean="0"/>
              <a:t>=</a:t>
            </a:r>
            <a:r>
              <a:rPr lang="fr-FR" dirty="0" err="1" smtClean="0"/>
              <a:t>utf</a:t>
            </a:r>
            <a:r>
              <a:rPr lang="fr-FR" dirty="0" smtClean="0"/>
              <a:t>-8</a:t>
            </a:r>
          </a:p>
          <a:p>
            <a:r>
              <a:rPr lang="fr-FR" dirty="0" smtClean="0"/>
              <a:t>      Content-</a:t>
            </a:r>
            <a:r>
              <a:rPr lang="fr-FR" dirty="0" err="1" smtClean="0"/>
              <a:t>Length</a:t>
            </a:r>
            <a:r>
              <a:rPr lang="fr-FR" dirty="0" smtClean="0"/>
              <a:t>: </a:t>
            </a:r>
            <a:r>
              <a:rPr lang="fr-FR" dirty="0" err="1" smtClean="0"/>
              <a:t>length</a:t>
            </a:r>
            <a:endParaRPr lang="fr-FR" dirty="0" smtClean="0"/>
          </a:p>
          <a:p>
            <a:r>
              <a:rPr lang="fr-FR" dirty="0" smtClean="0"/>
              <a:t>      </a:t>
            </a:r>
            <a:r>
              <a:rPr lang="fr-FR" dirty="0" err="1" smtClean="0"/>
              <a:t>SOAPAction</a:t>
            </a:r>
            <a:r>
              <a:rPr lang="fr-FR" dirty="0" smtClean="0"/>
              <a:t>: "http://www.webserviceX.NET/add3"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546243"/>
            <a:ext cx="8929718" cy="4525963"/>
          </a:xfrm>
        </p:spPr>
        <p:txBody>
          <a:bodyPr/>
          <a:lstStyle/>
          <a:p>
            <a:pPr algn="just"/>
            <a:r>
              <a:rPr lang="fr-FR" b="1" u="sng" dirty="0" smtClean="0"/>
              <a:t>Définition: </a:t>
            </a:r>
            <a:r>
              <a:rPr lang="fr-FR" b="1" dirty="0" smtClean="0"/>
              <a:t>Le WSDL ou Web Services Description </a:t>
            </a:r>
            <a:r>
              <a:rPr lang="fr-FR" b="1" dirty="0" err="1" smtClean="0"/>
              <a:t>Language</a:t>
            </a:r>
            <a:r>
              <a:rPr lang="fr-FR" dirty="0" smtClean="0"/>
              <a:t> est un langage reposant sur la notation </a:t>
            </a:r>
            <a:r>
              <a:rPr lang="fr-FR" u="sng" dirty="0" smtClean="0">
                <a:hlinkClick r:id="rId2"/>
              </a:rPr>
              <a:t>XML</a:t>
            </a:r>
            <a:r>
              <a:rPr lang="fr-FR" dirty="0" smtClean="0"/>
              <a:t> permettant de décrire les services web. WSDL permet ainsi de décrire l'emplacement du service web ainsi que les opérations (méthodes, paramètres et valeurs de retour) que le service propose.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        WSDL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8858280" cy="4525963"/>
          </a:xfrm>
        </p:spPr>
        <p:txBody>
          <a:bodyPr>
            <a:normAutofit/>
          </a:bodyPr>
          <a:lstStyle/>
          <a:p>
            <a:r>
              <a:rPr lang="fr-FR" sz="4000" dirty="0" smtClean="0"/>
              <a:t>Le fichier WSDL est utilisé:</a:t>
            </a:r>
          </a:p>
          <a:p>
            <a:r>
              <a:rPr lang="fr-FR" dirty="0" smtClean="0"/>
              <a:t>Soit pour la génération du proxy,</a:t>
            </a:r>
          </a:p>
          <a:p>
            <a:r>
              <a:rPr lang="fr-FR" dirty="0" smtClean="0"/>
              <a:t>Soit par un développeur qui veut programmer son application à zéro,</a:t>
            </a:r>
          </a:p>
          <a:p>
            <a:r>
              <a:rPr lang="fr-FR" dirty="0" smtClean="0"/>
              <a:t>Soit par des applications spéciales pour chercher les services web.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WSDL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WSDL est générer automatiquement pendant la création du service web mais le programmeur peut le rédigé manuellement et facilement car ce dernier est un fichier XML avec des balises prédéfinis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WSDL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Organisation d’Un fichier WSDL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Un document WSDL est décomposé en deux parties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  <a:r>
              <a:rPr lang="fr-FR" sz="2800" b="1" u="sng" dirty="0" smtClean="0">
                <a:latin typeface="Adobe Arabic" pitchFamily="18" charset="-78"/>
                <a:cs typeface="Adobe Arabic" pitchFamily="18" charset="-78"/>
              </a:rPr>
              <a:t>Partie abstraite qui décrit les messages et les opérations disponibles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.Définition(&lt;</a:t>
            </a:r>
            <a:r>
              <a:rPr lang="fr-FR" sz="2800" dirty="0" err="1" smtClean="0">
                <a:latin typeface="Adobe Arabic" pitchFamily="18" charset="-78"/>
                <a:cs typeface="Adobe Arabic" pitchFamily="18" charset="-78"/>
              </a:rPr>
              <a:t>Definitions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 Types (&lt;types&gt;)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Messages (&lt;message&gt;)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Types de port (&lt;</a:t>
            </a:r>
            <a:r>
              <a:rPr lang="fr-FR" sz="2800" dirty="0" err="1" smtClean="0">
                <a:latin typeface="Adobe Arabic" pitchFamily="18" charset="-78"/>
                <a:cs typeface="Adobe Arabic" pitchFamily="18" charset="-78"/>
              </a:rPr>
              <a:t>portType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&gt;)/ opération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  <a:r>
              <a:rPr lang="fr-FR" sz="2800" b="1" u="sng" dirty="0" smtClean="0">
                <a:latin typeface="Adobe Arabic" pitchFamily="18" charset="-78"/>
                <a:cs typeface="Adobe Arabic" pitchFamily="18" charset="-78"/>
              </a:rPr>
              <a:t>Partie concrète qui décrit le protocole à utiliser et le type d’encodage à utiliser pour les messages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  <a:r>
              <a:rPr lang="fr-FR" sz="2800" dirty="0" err="1" smtClean="0">
                <a:latin typeface="Adobe Arabic" pitchFamily="18" charset="-78"/>
                <a:cs typeface="Adobe Arabic" pitchFamily="18" charset="-78"/>
              </a:rPr>
              <a:t>Bindings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 (&lt;binding&gt;)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Services (&lt;service</a:t>
            </a:r>
            <a:r>
              <a:rPr lang="fr-FR" dirty="0" smtClean="0"/>
              <a:t>&gt;)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20688"/>
            <a:ext cx="7772400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8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764704"/>
            <a:ext cx="8010525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39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692696"/>
            <a:ext cx="7953375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89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572164"/>
          </a:xfrm>
        </p:spPr>
        <p:txBody>
          <a:bodyPr>
            <a:noAutofit/>
          </a:bodyPr>
          <a:lstStyle/>
          <a:p>
            <a:pPr algn="just"/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Un service Web est un programme informatique permettant la communication et l'échange de données entre applications et systèmes hétérogènes dans des environnements distribués. </a:t>
            </a:r>
          </a:p>
          <a:p>
            <a:pPr algn="just"/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Il s'agit donc d'un ensemble de fonctionnalités exposées sur internet ou sur un intranet, par et pour des applications ou machines, sans intervention humaine, et en temps réel.</a:t>
            </a:r>
          </a:p>
          <a:p>
            <a:pPr algn="just">
              <a:buNone/>
            </a:pP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357290" y="357166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Définition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8892480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1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281238"/>
            <a:ext cx="8553450" cy="3019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2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819472"/>
            <a:ext cx="8676456" cy="437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63" y="3501008"/>
            <a:ext cx="5494729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à coins arrondis 5"/>
          <p:cNvSpPr/>
          <p:nvPr/>
        </p:nvSpPr>
        <p:spPr>
          <a:xfrm>
            <a:off x="-23029" y="5373216"/>
            <a:ext cx="9144000" cy="126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port </a:t>
            </a:r>
            <a:r>
              <a:rPr lang="fr-FR" dirty="0" smtClean="0"/>
              <a:t>d'</a:t>
            </a:r>
            <a:r>
              <a:rPr lang="fr-FR" dirty="0" err="1" smtClean="0"/>
              <a:t>endpoint</a:t>
            </a:r>
            <a:r>
              <a:rPr lang="fr-FR" dirty="0"/>
              <a:t>" </a:t>
            </a:r>
            <a:r>
              <a:rPr lang="fr-FR" dirty="0">
                <a:hlinkClick r:id="rId4"/>
              </a:rPr>
              <a:t>http</a:t>
            </a:r>
            <a:r>
              <a:rPr lang="fr-FR" dirty="0" smtClean="0">
                <a:hlinkClick r:id="rId4"/>
              </a:rPr>
              <a:t>://serveeur</a:t>
            </a:r>
            <a:r>
              <a:rPr lang="fr-FR" dirty="0" smtClean="0"/>
              <a:t> :8080/axis/</a:t>
            </a:r>
            <a:r>
              <a:rPr lang="fr-FR" dirty="0" err="1" smtClean="0"/>
              <a:t>nomport</a:t>
            </a:r>
            <a:r>
              <a:rPr lang="fr-FR" dirty="0" smtClean="0"/>
              <a:t>/est </a:t>
            </a:r>
            <a:r>
              <a:rPr lang="fr-FR" dirty="0"/>
              <a:t>transporté en utilisant SOAP sur HTTP </a:t>
            </a:r>
            <a:r>
              <a:rPr lang="fr-FR" dirty="0" smtClean="0"/>
              <a:t>et </a:t>
            </a:r>
            <a:r>
              <a:rPr lang="fr-FR" dirty="0"/>
              <a:t>offre les </a:t>
            </a:r>
            <a:r>
              <a:rPr lang="fr-FR" dirty="0" smtClean="0"/>
              <a:t> </a:t>
            </a:r>
            <a:r>
              <a:rPr lang="fr-FR" dirty="0"/>
              <a:t>méthodes précisées avant.</a:t>
            </a:r>
          </a:p>
        </p:txBody>
      </p:sp>
    </p:spTree>
    <p:extLst>
      <p:ext uri="{BB962C8B-B14F-4D97-AF65-F5344CB8AC3E}">
        <p14:creationId xmlns:p14="http://schemas.microsoft.com/office/powerpoint/2010/main" val="33176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6741368"/>
          </a:xfrm>
        </p:spPr>
        <p:txBody>
          <a:bodyPr>
            <a:normAutofit fontScale="92500" lnSpcReduction="10000"/>
          </a:bodyPr>
          <a:lstStyle/>
          <a:p>
            <a:r>
              <a:rPr lang="fr-FR" sz="2000" b="1" dirty="0">
                <a:solidFill>
                  <a:schemeClr val="accent2"/>
                </a:solidFill>
              </a:rPr>
              <a:t>&lt;</a:t>
            </a:r>
            <a:r>
              <a:rPr lang="fr-FR" sz="2000" b="1" dirty="0" err="1">
                <a:solidFill>
                  <a:schemeClr val="accent2"/>
                </a:solidFill>
              </a:rPr>
              <a:t>definitions</a:t>
            </a:r>
            <a:r>
              <a:rPr lang="fr-FR" sz="2000" b="1" dirty="0">
                <a:solidFill>
                  <a:schemeClr val="accent2"/>
                </a:solidFill>
              </a:rPr>
              <a:t>&gt; </a:t>
            </a:r>
            <a:endParaRPr lang="fr-FR" sz="2000" b="1" dirty="0" smtClean="0">
              <a:solidFill>
                <a:schemeClr val="accent2"/>
              </a:solidFill>
            </a:endParaRPr>
          </a:p>
          <a:p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&lt;</a:t>
            </a: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types&gt; </a:t>
            </a:r>
            <a:endParaRPr lang="fr-FR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définition 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des types les types de données des valeurs transmises exprimés en XSD la syntaxe XML </a:t>
            </a:r>
            <a:r>
              <a:rPr lang="fr-FR" sz="2000" dirty="0" err="1">
                <a:solidFill>
                  <a:schemeClr val="bg2">
                    <a:lumMod val="50000"/>
                  </a:schemeClr>
                </a:solidFill>
              </a:rPr>
              <a:t>Schema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fr-F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&lt;/</a:t>
            </a: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types&gt; </a:t>
            </a:r>
            <a:endParaRPr lang="fr-FR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&lt;</a:t>
            </a:r>
            <a:r>
              <a:rPr lang="fr-FR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message&gt; </a:t>
            </a:r>
            <a:endParaRPr lang="fr-FR" sz="20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définition </a:t>
            </a:r>
            <a:r>
              <a:rPr lang="fr-FR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des messages noms et types des paramètres in, ou et in-out .... </a:t>
            </a:r>
            <a:endParaRPr lang="fr-FR" sz="2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&lt;/</a:t>
            </a:r>
            <a:r>
              <a:rPr lang="fr-FR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message&gt; </a:t>
            </a:r>
            <a:endParaRPr lang="fr-FR" sz="20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sz="2000" b="1" dirty="0" smtClean="0">
                <a:solidFill>
                  <a:srgbClr val="00B050"/>
                </a:solidFill>
              </a:rPr>
              <a:t>&lt;</a:t>
            </a:r>
            <a:r>
              <a:rPr lang="fr-FR" sz="2000" b="1" dirty="0" err="1">
                <a:solidFill>
                  <a:srgbClr val="00B050"/>
                </a:solidFill>
              </a:rPr>
              <a:t>portType</a:t>
            </a:r>
            <a:r>
              <a:rPr lang="fr-FR" sz="2000" b="1" dirty="0">
                <a:solidFill>
                  <a:srgbClr val="00B050"/>
                </a:solidFill>
              </a:rPr>
              <a:t>&gt; </a:t>
            </a:r>
            <a:endParaRPr lang="fr-FR" sz="2000" b="1" dirty="0" smtClean="0">
              <a:solidFill>
                <a:srgbClr val="00B050"/>
              </a:solidFill>
            </a:endParaRPr>
          </a:p>
          <a:p>
            <a:r>
              <a:rPr lang="fr-FR" sz="2000" dirty="0" smtClean="0">
                <a:solidFill>
                  <a:srgbClr val="00B050"/>
                </a:solidFill>
              </a:rPr>
              <a:t>définition des noms </a:t>
            </a:r>
            <a:r>
              <a:rPr lang="fr-FR" sz="2000" dirty="0">
                <a:solidFill>
                  <a:srgbClr val="00B050"/>
                </a:solidFill>
              </a:rPr>
              <a:t>des opérations/méthodes et leurs messages 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fr-FR" sz="2000" b="1" dirty="0" smtClean="0">
                <a:solidFill>
                  <a:srgbClr val="00B050"/>
                </a:solidFill>
              </a:rPr>
              <a:t>&lt;/</a:t>
            </a:r>
            <a:r>
              <a:rPr lang="fr-FR" sz="2000" b="1" dirty="0" err="1">
                <a:solidFill>
                  <a:srgbClr val="00B050"/>
                </a:solidFill>
              </a:rPr>
              <a:t>portType</a:t>
            </a:r>
            <a:r>
              <a:rPr lang="fr-FR" sz="2000" b="1" dirty="0">
                <a:solidFill>
                  <a:srgbClr val="00B050"/>
                </a:solidFill>
              </a:rPr>
              <a:t>&gt; </a:t>
            </a:r>
            <a:endParaRPr lang="fr-FR" sz="2000" b="1" dirty="0" smtClean="0">
              <a:solidFill>
                <a:srgbClr val="00B050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fr-FR" sz="2000" b="1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endParaRPr lang="fr-FR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définition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des liaisons (</a:t>
            </a:r>
            <a:r>
              <a:rPr lang="fr-FR" sz="2000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) type de transport pour chaque </a:t>
            </a:r>
            <a:endParaRPr lang="fr-F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&lt;/</a:t>
            </a:r>
            <a:r>
              <a:rPr lang="fr-FR" sz="2000" b="1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endParaRPr lang="fr-FR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b="1" dirty="0" smtClean="0">
                <a:solidFill>
                  <a:srgbClr val="7030A0"/>
                </a:solidFill>
              </a:rPr>
              <a:t>&lt;</a:t>
            </a:r>
            <a:r>
              <a:rPr lang="fr-FR" sz="2000" b="1" dirty="0">
                <a:solidFill>
                  <a:srgbClr val="7030A0"/>
                </a:solidFill>
              </a:rPr>
              <a:t>service&gt; </a:t>
            </a:r>
            <a:endParaRPr lang="fr-FR" sz="2000" b="1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définition </a:t>
            </a:r>
            <a:r>
              <a:rPr lang="fr-FR" sz="2000" dirty="0">
                <a:solidFill>
                  <a:srgbClr val="7030A0"/>
                </a:solidFill>
              </a:rPr>
              <a:t>des ports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&lt;</a:t>
            </a:r>
            <a:r>
              <a:rPr lang="fr-FR" sz="2000" dirty="0">
                <a:solidFill>
                  <a:srgbClr val="7030A0"/>
                </a:solidFill>
              </a:rPr>
              <a:t>port ..../&gt;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associe </a:t>
            </a:r>
            <a:r>
              <a:rPr lang="fr-FR" sz="2000" dirty="0">
                <a:solidFill>
                  <a:srgbClr val="7030A0"/>
                </a:solidFill>
              </a:rPr>
              <a:t>un "</a:t>
            </a:r>
            <a:r>
              <a:rPr lang="fr-FR" sz="2000" dirty="0" err="1">
                <a:solidFill>
                  <a:srgbClr val="7030A0"/>
                </a:solidFill>
              </a:rPr>
              <a:t>endpoint</a:t>
            </a:r>
            <a:r>
              <a:rPr lang="fr-FR" sz="2000" dirty="0">
                <a:solidFill>
                  <a:srgbClr val="7030A0"/>
                </a:solidFill>
              </a:rPr>
              <a:t>" et une liaison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&lt;</a:t>
            </a:r>
            <a:r>
              <a:rPr lang="fr-FR" sz="2000" dirty="0">
                <a:solidFill>
                  <a:srgbClr val="7030A0"/>
                </a:solidFill>
              </a:rPr>
              <a:t>port ..../&gt; ......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b="1" dirty="0" smtClean="0">
                <a:solidFill>
                  <a:srgbClr val="7030A0"/>
                </a:solidFill>
              </a:rPr>
              <a:t>&lt;/</a:t>
            </a:r>
            <a:r>
              <a:rPr lang="fr-FR" sz="2000" b="1" dirty="0">
                <a:solidFill>
                  <a:srgbClr val="7030A0"/>
                </a:solidFill>
              </a:rPr>
              <a:t>service&gt; </a:t>
            </a:r>
            <a:endParaRPr lang="fr-FR" sz="2000" b="1" dirty="0" smtClean="0">
              <a:solidFill>
                <a:srgbClr val="7030A0"/>
              </a:solidFill>
            </a:endParaRPr>
          </a:p>
          <a:p>
            <a:r>
              <a:rPr lang="fr-FR" sz="2000" b="1" dirty="0" smtClean="0">
                <a:solidFill>
                  <a:schemeClr val="accent2"/>
                </a:solidFill>
              </a:rPr>
              <a:t>&lt;/</a:t>
            </a:r>
            <a:r>
              <a:rPr lang="fr-FR" sz="2000" b="1" dirty="0" err="1">
                <a:solidFill>
                  <a:schemeClr val="accent2"/>
                </a:solidFill>
              </a:rPr>
              <a:t>definitions</a:t>
            </a:r>
            <a:r>
              <a:rPr lang="fr-FR" sz="2000" b="1" dirty="0">
                <a:solidFill>
                  <a:schemeClr val="accent2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7334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4000" cy="712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500166" y="1142984"/>
            <a:ext cx="5929354" cy="3714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 web: des informations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714480" y="4000504"/>
            <a:ext cx="128588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météo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500166" y="3786190"/>
            <a:ext cx="5857916" cy="1588"/>
          </a:xfrm>
          <a:prstGeom prst="line">
            <a:avLst/>
          </a:prstGeom>
          <a:ln>
            <a:solidFill>
              <a:srgbClr val="FF0000">
                <a:alpha val="8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pc\AppData\Local\Microsoft\Windows\Temporary Internet Files\Content.IE5\XK10CFKQ\happy-sun-face-cartoon-1374086333WN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3929066"/>
            <a:ext cx="857235" cy="850265"/>
          </a:xfrm>
          <a:prstGeom prst="rect">
            <a:avLst/>
          </a:prstGeom>
          <a:noFill/>
        </p:spPr>
      </p:pic>
      <p:pic>
        <p:nvPicPr>
          <p:cNvPr id="2052" name="Picture 4" descr="C:\Program Files (x86)\Microsoft Office\MEDIA\CAGCAT10\j029382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929066"/>
            <a:ext cx="943776" cy="993240"/>
          </a:xfrm>
          <a:prstGeom prst="rect">
            <a:avLst/>
          </a:prstGeom>
          <a:noFill/>
        </p:spPr>
      </p:pic>
      <p:sp>
        <p:nvSpPr>
          <p:cNvPr id="14" name="Rectangle à coins arrondis 13"/>
          <p:cNvSpPr/>
          <p:nvPr/>
        </p:nvSpPr>
        <p:spPr>
          <a:xfrm>
            <a:off x="5500694" y="5429264"/>
            <a:ext cx="314327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Centrale météo</a:t>
            </a:r>
            <a:endParaRPr lang="fr-FR" dirty="0"/>
          </a:p>
        </p:txBody>
      </p:sp>
      <p:sp>
        <p:nvSpPr>
          <p:cNvPr id="15" name="Flèche gauche 14"/>
          <p:cNvSpPr/>
          <p:nvPr/>
        </p:nvSpPr>
        <p:spPr>
          <a:xfrm>
            <a:off x="2428860" y="5786454"/>
            <a:ext cx="2928958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571472" y="5429264"/>
            <a:ext cx="1714512" cy="1428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procédure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214678" y="357166"/>
            <a:ext cx="2744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 exemple d’application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4" grpId="0" animBg="1"/>
      <p:bldP spid="15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0" y="428604"/>
            <a:ext cx="2286016" cy="40719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 web :livres</a:t>
            </a:r>
            <a:endParaRPr lang="fr-FR" dirty="0"/>
          </a:p>
        </p:txBody>
      </p:sp>
      <p:pic>
        <p:nvPicPr>
          <p:cNvPr id="1026" name="Picture 2" descr="C:\Users\pc\AppData\Local\Microsoft\Windows\Temporary Internet Files\Content.IE5\AYUBII71\book-149474_960_720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142984"/>
            <a:ext cx="1293943" cy="928674"/>
          </a:xfrm>
          <a:prstGeom prst="rect">
            <a:avLst/>
          </a:prstGeom>
          <a:noFill/>
        </p:spPr>
      </p:pic>
      <p:sp>
        <p:nvSpPr>
          <p:cNvPr id="6" name="Flèche droite 5"/>
          <p:cNvSpPr/>
          <p:nvPr/>
        </p:nvSpPr>
        <p:spPr>
          <a:xfrm>
            <a:off x="2357422" y="2143116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3143240" y="1428736"/>
            <a:ext cx="2143140" cy="26432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…………………………………………………………………………………………………………………………………………………</a:t>
            </a:r>
            <a:r>
              <a:rPr lang="fr-FR" sz="9600" dirty="0" smtClean="0"/>
              <a:t>?</a:t>
            </a:r>
            <a:endParaRPr lang="fr-FR" sz="96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5572132" y="714356"/>
            <a:ext cx="3286148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COMPTE: BANCAIRE:2565441254</a:t>
            </a:r>
          </a:p>
          <a:p>
            <a:pPr algn="ctr"/>
            <a:r>
              <a:rPr lang="fr-FR" dirty="0" smtClean="0"/>
              <a:t>Nom+</a:t>
            </a:r>
            <a:r>
              <a:rPr lang="fr-FR" dirty="0" err="1" smtClean="0"/>
              <a:t>prenom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571472" y="5143512"/>
            <a:ext cx="285752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procédure</a:t>
            </a:r>
            <a:endParaRPr lang="fr-FR" dirty="0"/>
          </a:p>
        </p:txBody>
      </p:sp>
      <p:sp>
        <p:nvSpPr>
          <p:cNvPr id="10" name="Flèche courbée vers la gauche 9"/>
          <p:cNvSpPr/>
          <p:nvPr/>
        </p:nvSpPr>
        <p:spPr>
          <a:xfrm>
            <a:off x="6786578" y="3857628"/>
            <a:ext cx="1928826" cy="221457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12" name="Connecteur droit avec flèche 11"/>
          <p:cNvCxnSpPr>
            <a:endCxn id="9" idx="0"/>
          </p:cNvCxnSpPr>
          <p:nvPr/>
        </p:nvCxnSpPr>
        <p:spPr>
          <a:xfrm rot="10800000" flipV="1">
            <a:off x="2000232" y="3643314"/>
            <a:ext cx="1857388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rganigramme : Disque magnétique 10"/>
          <p:cNvSpPr/>
          <p:nvPr/>
        </p:nvSpPr>
        <p:spPr>
          <a:xfrm>
            <a:off x="4071934" y="4357694"/>
            <a:ext cx="2214578" cy="221457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banque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642910" y="5214950"/>
            <a:ext cx="2714644" cy="1071570"/>
          </a:xfrm>
          <a:prstGeom prst="ellipse">
            <a:avLst/>
          </a:prstGeom>
          <a:noFill/>
          <a:ln w="212725">
            <a:solidFill>
              <a:schemeClr val="accent2">
                <a:alpha val="8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500298" y="500042"/>
            <a:ext cx="2744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 exemple d’application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/>
          <a:lstStyle/>
          <a:p>
            <a:r>
              <a:rPr lang="fr-FR" dirty="0" smtClean="0"/>
              <a:t>Fournir un lien entre applications hétérogènes (interopérabilité) via l’utilisation des standards </a:t>
            </a:r>
            <a:r>
              <a:rPr lang="fr-FR" dirty="0" err="1" smtClean="0"/>
              <a:t>xml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Réduire les temps de réalisation en permettant de tirer directement parti de services existants.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Faciliter l’extensibilité des applications.</a:t>
            </a:r>
          </a:p>
          <a:p>
            <a:pPr>
              <a:lnSpc>
                <a:spcPct val="200000"/>
              </a:lnSpc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intérêts des services web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des services web</a:t>
            </a:r>
            <a:endParaRPr lang="fr-FR" dirty="0"/>
          </a:p>
        </p:txBody>
      </p:sp>
      <p:pic>
        <p:nvPicPr>
          <p:cNvPr id="9218" name="Picture 2" descr="Image utilisate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22" y="1428736"/>
            <a:ext cx="8878257" cy="5429264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4143372" y="2571744"/>
            <a:ext cx="5000628" cy="2071702"/>
          </a:xfrm>
          <a:prstGeom prst="wedgeRoundRectCallout">
            <a:avLst>
              <a:gd name="adj1" fmla="val 450"/>
              <a:gd name="adj2" fmla="val 70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b="1" i="1" u="sng" dirty="0" smtClean="0">
                <a:solidFill>
                  <a:schemeClr val="tx1"/>
                </a:solidFill>
              </a:rPr>
              <a:t>Service provider service</a:t>
            </a:r>
          </a:p>
          <a:p>
            <a:pPr algn="just"/>
            <a:r>
              <a:rPr lang="fr-FR" b="1" dirty="0" smtClean="0"/>
              <a:t>Le fournisseur de service met en application le service Web et le rend disponible sur Internet.</a:t>
            </a:r>
            <a:endParaRPr lang="fr-FR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0" y="2928934"/>
            <a:ext cx="4929190" cy="2000264"/>
          </a:xfrm>
          <a:prstGeom prst="wedgeRoundRectCallout">
            <a:avLst>
              <a:gd name="adj1" fmla="val 11877"/>
              <a:gd name="adj2" fmla="val 737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Client : C'est n'importe quel consommateur du service Web</a:t>
            </a:r>
            <a:endParaRPr lang="fr-FR" sz="24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000100" y="0"/>
            <a:ext cx="5357850" cy="1714512"/>
          </a:xfrm>
          <a:prstGeom prst="wedgeRoundRectCallout">
            <a:avLst>
              <a:gd name="adj1" fmla="val 18336"/>
              <a:gd name="adj2" fmla="val 922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 smtClean="0"/>
          </a:p>
          <a:p>
            <a:pPr algn="ctr"/>
            <a:r>
              <a:rPr lang="fr-FR" sz="2000" b="1" dirty="0" smtClean="0"/>
              <a:t>un registre fournit un endroit central où les programmeurs peuvent publier de</a:t>
            </a:r>
          </a:p>
          <a:p>
            <a:pPr algn="ctr"/>
            <a:r>
              <a:rPr lang="fr-FR" sz="2000" b="1" dirty="0" smtClean="0"/>
              <a:t>nouveaux services ou en trouver. </a:t>
            </a:r>
            <a:endParaRPr lang="fr-FR" sz="2000" b="1" dirty="0"/>
          </a:p>
        </p:txBody>
      </p:sp>
      <p:sp>
        <p:nvSpPr>
          <p:cNvPr id="8" name="Ellipse 7"/>
          <p:cNvSpPr/>
          <p:nvPr/>
        </p:nvSpPr>
        <p:spPr>
          <a:xfrm>
            <a:off x="6143636" y="500063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14348" y="500063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571868" y="142873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 rot="3101287">
            <a:off x="6138437" y="2733160"/>
            <a:ext cx="3391460" cy="126528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2507309">
            <a:off x="978196" y="1103050"/>
            <a:ext cx="966753" cy="3818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143240" y="6000768"/>
            <a:ext cx="3071834" cy="857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900000"/>
          </a:xfrm>
        </p:spPr>
        <p:txBody>
          <a:bodyPr>
            <a:normAutofit/>
          </a:bodyPr>
          <a:lstStyle/>
          <a:p>
            <a:pPr algn="just"/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La publication du service </a:t>
            </a:r>
            <a:r>
              <a:rPr lang="fr-FR" sz="2400" dirty="0"/>
              <a:t>: le fournisseur diffuse les descriptions de ses services Web dans l'annuaire. </a:t>
            </a:r>
            <a:r>
              <a:rPr lang="fr-FR" sz="2400" b="1" u="sng" dirty="0">
                <a:solidFill>
                  <a:srgbClr val="FF0000"/>
                </a:solidFill>
              </a:rPr>
              <a:t>(WSDL)</a:t>
            </a:r>
            <a:endParaRPr lang="fr-FR" sz="2400" dirty="0"/>
          </a:p>
          <a:p>
            <a:pPr algn="just"/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recherche du service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/>
              <a:t>: le client cherche un service particulier, il s'adresse à un annuaire qui va lui fournir les descriptions et les URL des services demandés afin de lui permettre de les invoquer</a:t>
            </a:r>
            <a:r>
              <a:rPr lang="fr-FR" sz="2600" b="1" u="sng" dirty="0">
                <a:solidFill>
                  <a:srgbClr val="FF0000"/>
                </a:solidFill>
              </a:rPr>
              <a:t>.(UDDI</a:t>
            </a:r>
            <a:r>
              <a:rPr lang="fr-FR" sz="2600" b="1" u="sng" dirty="0" smtClean="0">
                <a:solidFill>
                  <a:srgbClr val="FF0000"/>
                </a:solidFill>
              </a:rPr>
              <a:t>)</a:t>
            </a:r>
            <a:endParaRPr lang="fr-F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L'invocation du service </a:t>
            </a:r>
            <a:r>
              <a:rPr lang="fr-FR" sz="3000" b="1" dirty="0" smtClean="0"/>
              <a:t>: </a:t>
            </a:r>
            <a:r>
              <a:rPr lang="fr-FR" dirty="0" smtClean="0"/>
              <a:t>une fois que le client récupère l'URL et la description du service, il les utilise pour l'invoquer auprès du fournisseur de services. </a:t>
            </a:r>
            <a:r>
              <a:rPr lang="fr-FR" b="1" u="sng" dirty="0" smtClean="0">
                <a:solidFill>
                  <a:srgbClr val="FF0000"/>
                </a:solidFill>
              </a:rPr>
              <a:t>(SOAP)</a:t>
            </a:r>
          </a:p>
          <a:p>
            <a:pPr algn="just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des service web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-285784" y="1500174"/>
            <a:ext cx="9429784" cy="4525963"/>
          </a:xfrm>
        </p:spPr>
        <p:txBody>
          <a:bodyPr/>
          <a:lstStyle/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Description en couche des services Web 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services Web emploient un ensemble de technologies qui ont été conçues afin de respecter une structure en couches Cette structure est formée de quatre couches majeures :</a:t>
            </a:r>
          </a:p>
          <a:p>
            <a:pPr algn="just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des service web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022989"/>
              </p:ext>
            </p:extLst>
          </p:nvPr>
        </p:nvGraphicFramePr>
        <p:xfrm>
          <a:off x="1524000" y="4236720"/>
          <a:ext cx="6096000" cy="170688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 dirty="0"/>
                        <a:t>Découverte de services</a:t>
                      </a:r>
                      <a:endParaRPr lang="fr-FR" dirty="0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UDDI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 dirty="0"/>
                        <a:t>Description de services</a:t>
                      </a:r>
                      <a:endParaRPr lang="fr-FR" dirty="0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WSDL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/>
                        <a:t>Communication</a:t>
                      </a:r>
                      <a:endParaRPr lang="fr-FR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SOAP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/>
                        <a:t>Transport</a:t>
                      </a:r>
                      <a:endParaRPr lang="fr-FR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HTTP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958</Words>
  <Application>Microsoft Office PowerPoint</Application>
  <PresentationFormat>Affichage à l'écran (4:3)</PresentationFormat>
  <Paragraphs>158</Paragraphs>
  <Slides>34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intérêts des services web</vt:lpstr>
      <vt:lpstr>Architecture des services web</vt:lpstr>
      <vt:lpstr>Architecture des service web</vt:lpstr>
      <vt:lpstr>Architecture des service web</vt:lpstr>
      <vt:lpstr>Présentation PowerPoint</vt:lpstr>
      <vt:lpstr>Présentation PowerPoint</vt:lpstr>
      <vt:lpstr>Présentation PowerPoint</vt:lpstr>
      <vt:lpstr>Présentation PowerPoint</vt:lpstr>
      <vt:lpstr>Exemple:  les compagnies aériennes </vt:lpstr>
      <vt:lpstr>Présentation PowerPoint</vt:lpstr>
      <vt:lpstr>Présentation PowerPoint</vt:lpstr>
      <vt:lpstr>SOAP</vt:lpstr>
      <vt:lpstr>SOAP</vt:lpstr>
      <vt:lpstr>Structure d’un message SOAP</vt:lpstr>
      <vt:lpstr> EXEMPLE DE MESSAGE SOAP</vt:lpstr>
      <vt:lpstr>Présentation PowerPoint</vt:lpstr>
      <vt:lpstr> EXEMPLE  pour appeler la méthode du service précédant add 3  on ecrit  le message SOAP suivant: </vt:lpstr>
      <vt:lpstr>                   WSDL</vt:lpstr>
      <vt:lpstr>WSDL</vt:lpstr>
      <vt:lpstr>WSDL</vt:lpstr>
      <vt:lpstr>Organisation d’Un fichier WSDL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Ikram</dc:creator>
  <cp:lastModifiedBy>EL FADJR</cp:lastModifiedBy>
  <cp:revision>4</cp:revision>
  <dcterms:created xsi:type="dcterms:W3CDTF">2022-12-14T16:35:36Z</dcterms:created>
  <dcterms:modified xsi:type="dcterms:W3CDTF">2024-01-06T16:02:46Z</dcterms:modified>
</cp:coreProperties>
</file>