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3" r:id="rId5"/>
    <p:sldId id="257" r:id="rId6"/>
    <p:sldId id="258" r:id="rId7"/>
    <p:sldId id="259" r:id="rId8"/>
    <p:sldId id="260" r:id="rId9"/>
    <p:sldId id="275" r:id="rId10"/>
    <p:sldId id="274" r:id="rId11"/>
    <p:sldId id="261" r:id="rId12"/>
    <p:sldId id="262" r:id="rId13"/>
    <p:sldId id="263" r:id="rId14"/>
    <p:sldId id="264" r:id="rId15"/>
    <p:sldId id="265" r:id="rId16"/>
    <p:sldId id="266" r:id="rId17"/>
    <p:sldId id="267" r:id="rId18"/>
    <p:sldId id="268" r:id="rId19"/>
    <p:sldId id="269"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06/02/2020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06/02/2020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06/02/2020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06/02/2020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06/02/2020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06/02/2020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user1.Table1@db_li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FF0000"/>
                </a:solidFill>
                <a:latin typeface="Times New Roman" pitchFamily="18" charset="0"/>
                <a:cs typeface="Times New Roman" pitchFamily="18" charset="0"/>
              </a:rPr>
              <a:t> Les Bases </a:t>
            </a:r>
            <a:r>
              <a:rPr lang="fr-FR" b="1" dirty="0">
                <a:solidFill>
                  <a:srgbClr val="FF0000"/>
                </a:solidFill>
                <a:latin typeface="Times New Roman" pitchFamily="18" charset="0"/>
                <a:cs typeface="Times New Roman" pitchFamily="18" charset="0"/>
              </a:rPr>
              <a:t>de </a:t>
            </a:r>
            <a:r>
              <a:rPr lang="fr-FR" b="1" dirty="0" smtClean="0">
                <a:solidFill>
                  <a:srgbClr val="FF0000"/>
                </a:solidFill>
                <a:latin typeface="Times New Roman" pitchFamily="18" charset="0"/>
                <a:cs typeface="Times New Roman" pitchFamily="18" charset="0"/>
              </a:rPr>
              <a:t>Données Réparties ORACLE</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1628160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Exemple </a:t>
            </a:r>
            <a:endParaRPr lang="fr-FR" dirty="0">
              <a:solidFill>
                <a:srgbClr val="FF0000"/>
              </a:solidFill>
            </a:endParaRPr>
          </a:p>
        </p:txBody>
      </p:sp>
      <p:sp>
        <p:nvSpPr>
          <p:cNvPr id="3" name="Espace réservé du contenu 2"/>
          <p:cNvSpPr>
            <a:spLocks noGrp="1"/>
          </p:cNvSpPr>
          <p:nvPr>
            <p:ph idx="1"/>
          </p:nvPr>
        </p:nvSpPr>
        <p:spPr/>
        <p:txBody>
          <a:bodyPr/>
          <a:lstStyle/>
          <a:p>
            <a:pPr marL="0" indent="0">
              <a:buNone/>
            </a:pPr>
            <a:r>
              <a:rPr lang="fr-FR" dirty="0"/>
              <a:t>Exemple d'utilisation de Data Base Link </a:t>
            </a:r>
            <a:r>
              <a:rPr lang="fr-FR" dirty="0" smtClean="0"/>
              <a:t>:</a:t>
            </a:r>
          </a:p>
          <a:p>
            <a:pPr marL="0" indent="0">
              <a:buNone/>
            </a:pPr>
            <a:r>
              <a:rPr lang="fr-FR" dirty="0" smtClean="0"/>
              <a:t>Utilisateur User1 </a:t>
            </a:r>
            <a:r>
              <a:rPr lang="fr-FR" dirty="0" err="1" smtClean="0"/>
              <a:t>possede</a:t>
            </a:r>
            <a:r>
              <a:rPr lang="fr-FR" dirty="0" smtClean="0"/>
              <a:t> une table Table1</a:t>
            </a:r>
          </a:p>
          <a:p>
            <a:pPr marL="0" indent="0">
              <a:buNone/>
            </a:pPr>
            <a:r>
              <a:rPr lang="fr-FR" dirty="0" smtClean="0"/>
              <a:t>Un lien vers la BDD </a:t>
            </a:r>
            <a:r>
              <a:rPr lang="fr-FR" dirty="0" err="1" smtClean="0"/>
              <a:t>db_link</a:t>
            </a:r>
            <a:endParaRPr lang="fr-FR" dirty="0"/>
          </a:p>
          <a:p>
            <a:pPr marL="0" indent="0">
              <a:buNone/>
            </a:pPr>
            <a:r>
              <a:rPr lang="fr-FR" i="1" dirty="0"/>
              <a:t>Select * </a:t>
            </a:r>
            <a:r>
              <a:rPr lang="fr-FR" i="1" dirty="0" err="1" smtClean="0"/>
              <a:t>from</a:t>
            </a:r>
            <a:r>
              <a:rPr lang="fr-FR" i="1" dirty="0"/>
              <a:t> </a:t>
            </a:r>
            <a:r>
              <a:rPr lang="fr-FR" i="1" dirty="0" smtClean="0">
                <a:hlinkClick r:id="rId2"/>
              </a:rPr>
              <a:t>user1.Table1@db</a:t>
            </a:r>
            <a:r>
              <a:rPr lang="fr-FR" i="1" baseline="-25000" dirty="0">
                <a:hlinkClick r:id="rId2"/>
              </a:rPr>
              <a:t>_</a:t>
            </a:r>
            <a:r>
              <a:rPr lang="fr-FR" i="1" dirty="0" smtClean="0">
                <a:hlinkClick r:id="rId2"/>
              </a:rPr>
              <a:t>link</a:t>
            </a:r>
            <a:endParaRPr lang="fr-FR" i="1" dirty="0" smtClean="0"/>
          </a:p>
          <a:p>
            <a:pPr marL="0" indent="0">
              <a:buNone/>
            </a:pPr>
            <a:r>
              <a:rPr lang="fr-FR" i="1" dirty="0" err="1" smtClean="0"/>
              <a:t>Inserte</a:t>
            </a:r>
            <a:r>
              <a:rPr lang="fr-FR" i="1" dirty="0" smtClean="0"/>
              <a:t> </a:t>
            </a:r>
            <a:r>
              <a:rPr lang="fr-FR" i="1" dirty="0" err="1" smtClean="0"/>
              <a:t>into</a:t>
            </a:r>
            <a:r>
              <a:rPr lang="fr-FR" i="1" dirty="0" smtClean="0"/>
              <a:t> </a:t>
            </a:r>
            <a:r>
              <a:rPr lang="fr-FR" i="1" dirty="0" smtClean="0">
                <a:hlinkClick r:id="rId2"/>
              </a:rPr>
              <a:t>user1.Table1@db_link</a:t>
            </a:r>
            <a:r>
              <a:rPr lang="fr-FR" i="1" dirty="0" smtClean="0"/>
              <a:t> values (…..);</a:t>
            </a:r>
            <a:endParaRPr lang="fr-FR" dirty="0"/>
          </a:p>
          <a:p>
            <a:pPr marL="0" indent="0">
              <a:buNone/>
            </a:pPr>
            <a:endParaRPr lang="fr-FR" dirty="0"/>
          </a:p>
        </p:txBody>
      </p:sp>
    </p:spTree>
    <p:extLst>
      <p:ext uri="{BB962C8B-B14F-4D97-AF65-F5344CB8AC3E}">
        <p14:creationId xmlns:p14="http://schemas.microsoft.com/office/powerpoint/2010/main" val="3902814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LE MECANISME DE REPLICATION</a:t>
            </a:r>
          </a:p>
        </p:txBody>
      </p:sp>
      <p:sp>
        <p:nvSpPr>
          <p:cNvPr id="3" name="Espace réservé du contenu 2"/>
          <p:cNvSpPr>
            <a:spLocks noGrp="1"/>
          </p:cNvSpPr>
          <p:nvPr>
            <p:ph idx="1"/>
          </p:nvPr>
        </p:nvSpPr>
        <p:spPr/>
        <p:txBody>
          <a:bodyPr/>
          <a:lstStyle/>
          <a:p>
            <a:pPr marL="0" indent="0">
              <a:buNone/>
            </a:pPr>
            <a:r>
              <a:rPr lang="fr-FR" dirty="0">
                <a:solidFill>
                  <a:srgbClr val="FF0000"/>
                </a:solidFill>
              </a:rPr>
              <a:t>1. LA COMMANDE </a:t>
            </a:r>
            <a:r>
              <a:rPr lang="fr-FR" dirty="0" smtClean="0">
                <a:solidFill>
                  <a:srgbClr val="FF0000"/>
                </a:solidFill>
              </a:rPr>
              <a:t>COPY</a:t>
            </a:r>
          </a:p>
          <a:p>
            <a:pPr marL="0" indent="0">
              <a:buNone/>
            </a:pPr>
            <a:r>
              <a:rPr lang="fr-FR" dirty="0"/>
              <a:t>La première option consiste à répliquer régulièrement les données sur le serveur local au moyen de la commande COPY de SQL*Plus</a:t>
            </a:r>
            <a:r>
              <a:rPr lang="fr-FR" dirty="0" smtClean="0"/>
              <a:t>.</a:t>
            </a:r>
          </a:p>
          <a:p>
            <a:pPr marL="0" indent="0">
              <a:buNone/>
            </a:pPr>
            <a:endParaRPr lang="fr-FR" dirty="0"/>
          </a:p>
        </p:txBody>
      </p:sp>
    </p:spTree>
    <p:extLst>
      <p:ext uri="{BB962C8B-B14F-4D97-AF65-F5344CB8AC3E}">
        <p14:creationId xmlns:p14="http://schemas.microsoft.com/office/powerpoint/2010/main" val="3980900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solidFill>
                  <a:srgbClr val="FF0000"/>
                </a:solidFill>
              </a:rPr>
              <a:t>Exemple:</a:t>
            </a:r>
          </a:p>
          <a:p>
            <a:pPr marL="0" indent="0">
              <a:buNone/>
            </a:pPr>
            <a:r>
              <a:rPr lang="fr-FR" dirty="0"/>
              <a:t>COPY FROM user1/password1@db_link1 TO user2/password2@db_link2</a:t>
            </a:r>
          </a:p>
          <a:p>
            <a:pPr marL="0" indent="0">
              <a:buNone/>
            </a:pPr>
            <a:r>
              <a:rPr lang="fr-FR" dirty="0"/>
              <a:t>CREATE table _2</a:t>
            </a:r>
          </a:p>
          <a:p>
            <a:pPr marL="0" indent="0">
              <a:buNone/>
            </a:pPr>
            <a:r>
              <a:rPr lang="fr-FR" dirty="0"/>
              <a:t>USING</a:t>
            </a:r>
          </a:p>
          <a:p>
            <a:pPr marL="0" indent="0">
              <a:buNone/>
            </a:pPr>
            <a:r>
              <a:rPr lang="fr-FR" dirty="0"/>
              <a:t>SELECT * FROM table_1</a:t>
            </a:r>
          </a:p>
          <a:p>
            <a:pPr marL="0" indent="0">
              <a:buNone/>
            </a:pPr>
            <a:r>
              <a:rPr lang="fr-FR" dirty="0"/>
              <a:t>WHERE </a:t>
            </a:r>
            <a:r>
              <a:rPr lang="fr-FR" dirty="0" smtClean="0"/>
              <a:t>‘condition’ ;</a:t>
            </a:r>
            <a:endParaRPr lang="fr-FR" dirty="0"/>
          </a:p>
          <a:p>
            <a:pPr marL="0" indent="0">
              <a:buNone/>
            </a:pPr>
            <a:r>
              <a:rPr lang="fr-FR" dirty="0"/>
              <a:t>Ici, la copie est faite du site référencé par </a:t>
            </a:r>
            <a:r>
              <a:rPr lang="fr-FR" i="1" dirty="0"/>
              <a:t>db_link1</a:t>
            </a:r>
            <a:r>
              <a:rPr lang="fr-FR" dirty="0"/>
              <a:t> à </a:t>
            </a:r>
            <a:r>
              <a:rPr lang="fr-FR" i="1" dirty="0"/>
              <a:t>db_link2</a:t>
            </a:r>
            <a:endParaRPr lang="fr-FR" dirty="0"/>
          </a:p>
          <a:p>
            <a:pPr marL="0" indent="0">
              <a:buNone/>
            </a:pPr>
            <a:endParaRPr lang="fr-FR" dirty="0"/>
          </a:p>
        </p:txBody>
      </p:sp>
    </p:spTree>
    <p:extLst>
      <p:ext uri="{BB962C8B-B14F-4D97-AF65-F5344CB8AC3E}">
        <p14:creationId xmlns:p14="http://schemas.microsoft.com/office/powerpoint/2010/main" val="1354606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2. LES SNAPSHOTS</a:t>
            </a:r>
          </a:p>
        </p:txBody>
      </p:sp>
      <p:sp>
        <p:nvSpPr>
          <p:cNvPr id="3" name="Espace réservé du contenu 2"/>
          <p:cNvSpPr>
            <a:spLocks noGrp="1"/>
          </p:cNvSpPr>
          <p:nvPr>
            <p:ph idx="1"/>
          </p:nvPr>
        </p:nvSpPr>
        <p:spPr/>
        <p:txBody>
          <a:bodyPr>
            <a:normAutofit fontScale="92500" lnSpcReduction="10000"/>
          </a:bodyPr>
          <a:lstStyle/>
          <a:p>
            <a:pPr algn="just"/>
            <a:r>
              <a:rPr lang="fr-FR" dirty="0"/>
              <a:t>Afin de répliquer les données d'une table à l'autre, Oracle utilise le concept de SNAPSHOT ou clichés.</a:t>
            </a:r>
          </a:p>
          <a:p>
            <a:pPr algn="just"/>
            <a:r>
              <a:rPr lang="fr-FR" dirty="0"/>
              <a:t>Un </a:t>
            </a:r>
            <a:r>
              <a:rPr lang="fr-FR" dirty="0" err="1"/>
              <a:t>snapshot</a:t>
            </a:r>
            <a:r>
              <a:rPr lang="fr-FR" dirty="0"/>
              <a:t> est une copie conforme d'une table située sur une base de donnée du système distribué. Il permet de diminuer les coûts réseau, en rendant local les données situées à distance. Afin d'assurer la cohérence de données, une mise à jour régulière et automatique est effectuée à partir du site d'origine ou MASTER</a:t>
            </a:r>
            <a:r>
              <a:rPr lang="fr-FR" dirty="0" smtClean="0"/>
              <a:t>.</a:t>
            </a:r>
            <a:endParaRPr lang="fr-FR" dirty="0"/>
          </a:p>
        </p:txBody>
      </p:sp>
    </p:spTree>
    <p:extLst>
      <p:ext uri="{BB962C8B-B14F-4D97-AF65-F5344CB8AC3E}">
        <p14:creationId xmlns:p14="http://schemas.microsoft.com/office/powerpoint/2010/main" val="22339644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2.A</a:t>
            </a:r>
            <a:r>
              <a:rPr lang="fr-FR" dirty="0">
                <a:solidFill>
                  <a:srgbClr val="FF0000"/>
                </a:solidFill>
              </a:rPr>
              <a:t>. TYPES DE SNAPSHOTS</a:t>
            </a:r>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On distingue deux principaux types de </a:t>
            </a:r>
            <a:r>
              <a:rPr lang="fr-FR" dirty="0" err="1"/>
              <a:t>snapshots</a:t>
            </a:r>
            <a:r>
              <a:rPr lang="fr-FR" dirty="0"/>
              <a:t> :</a:t>
            </a:r>
          </a:p>
          <a:p>
            <a:pPr marL="0" indent="0">
              <a:buNone/>
            </a:pPr>
            <a:r>
              <a:rPr lang="fr-FR" b="1" dirty="0" smtClean="0">
                <a:solidFill>
                  <a:srgbClr val="FF0000"/>
                </a:solidFill>
              </a:rPr>
              <a:t>Les </a:t>
            </a:r>
            <a:r>
              <a:rPr lang="fr-FR" b="1" dirty="0" err="1">
                <a:solidFill>
                  <a:srgbClr val="FF0000"/>
                </a:solidFill>
              </a:rPr>
              <a:t>read-only</a:t>
            </a:r>
            <a:r>
              <a:rPr lang="fr-FR" b="1" dirty="0">
                <a:solidFill>
                  <a:srgbClr val="FF0000"/>
                </a:solidFill>
              </a:rPr>
              <a:t> </a:t>
            </a:r>
            <a:r>
              <a:rPr lang="fr-FR" b="1" dirty="0" err="1">
                <a:solidFill>
                  <a:srgbClr val="FF0000"/>
                </a:solidFill>
              </a:rPr>
              <a:t>snapshots</a:t>
            </a:r>
            <a:endParaRPr lang="fr-FR" dirty="0">
              <a:solidFill>
                <a:srgbClr val="FF0000"/>
              </a:solidFill>
            </a:endParaRPr>
          </a:p>
          <a:p>
            <a:pPr marL="0" indent="0">
              <a:buNone/>
            </a:pPr>
            <a:r>
              <a:rPr lang="fr-FR" dirty="0"/>
              <a:t>Ce sont les </a:t>
            </a:r>
            <a:r>
              <a:rPr lang="fr-FR" dirty="0" err="1"/>
              <a:t>snapshots</a:t>
            </a:r>
            <a:r>
              <a:rPr lang="fr-FR" dirty="0"/>
              <a:t> non modifiables à partir du site esclave, ils ne sont accessibles qu'en lecture.</a:t>
            </a:r>
          </a:p>
          <a:p>
            <a:pPr marL="0" indent="0">
              <a:buNone/>
            </a:pPr>
            <a:r>
              <a:rPr lang="fr-FR" dirty="0">
                <a:solidFill>
                  <a:srgbClr val="FF0000"/>
                </a:solidFill>
              </a:rPr>
              <a:t>Création de </a:t>
            </a:r>
            <a:r>
              <a:rPr lang="fr-FR" dirty="0" err="1">
                <a:solidFill>
                  <a:srgbClr val="FF0000"/>
                </a:solidFill>
              </a:rPr>
              <a:t>read</a:t>
            </a:r>
            <a:r>
              <a:rPr lang="fr-FR" dirty="0">
                <a:solidFill>
                  <a:srgbClr val="FF0000"/>
                </a:solidFill>
              </a:rPr>
              <a:t> </a:t>
            </a:r>
            <a:r>
              <a:rPr lang="fr-FR" dirty="0" err="1">
                <a:solidFill>
                  <a:srgbClr val="FF0000"/>
                </a:solidFill>
              </a:rPr>
              <a:t>only</a:t>
            </a:r>
            <a:r>
              <a:rPr lang="fr-FR" dirty="0">
                <a:solidFill>
                  <a:srgbClr val="FF0000"/>
                </a:solidFill>
              </a:rPr>
              <a:t> </a:t>
            </a:r>
            <a:r>
              <a:rPr lang="fr-FR" dirty="0" err="1">
                <a:solidFill>
                  <a:srgbClr val="FF0000"/>
                </a:solidFill>
              </a:rPr>
              <a:t>snapshots</a:t>
            </a:r>
            <a:r>
              <a:rPr lang="fr-FR" dirty="0">
                <a:solidFill>
                  <a:srgbClr val="FF0000"/>
                </a:solidFill>
              </a:rPr>
              <a:t> :</a:t>
            </a:r>
          </a:p>
          <a:p>
            <a:pPr marL="0" indent="0">
              <a:buNone/>
            </a:pPr>
            <a:r>
              <a:rPr lang="fr-FR" i="1" dirty="0"/>
              <a:t>CREA TE SNAPSHOT </a:t>
            </a:r>
            <a:r>
              <a:rPr lang="fr-FR" i="1" dirty="0" err="1"/>
              <a:t>nom_snapshot</a:t>
            </a:r>
            <a:r>
              <a:rPr lang="fr-FR" i="1" dirty="0"/>
              <a:t> REFRESH FAST</a:t>
            </a:r>
            <a:endParaRPr lang="fr-FR" dirty="0"/>
          </a:p>
          <a:p>
            <a:pPr marL="0" indent="0">
              <a:buNone/>
            </a:pPr>
            <a:r>
              <a:rPr lang="fr-FR" i="1" dirty="0"/>
              <a:t>STAR T </a:t>
            </a:r>
            <a:r>
              <a:rPr lang="fr-FR" i="1" dirty="0" err="1"/>
              <a:t>with</a:t>
            </a:r>
            <a:r>
              <a:rPr lang="fr-FR" i="1" dirty="0"/>
              <a:t> </a:t>
            </a:r>
            <a:r>
              <a:rPr lang="fr-FR" i="1" dirty="0" err="1"/>
              <a:t>SysDate</a:t>
            </a:r>
            <a:endParaRPr lang="fr-FR" dirty="0"/>
          </a:p>
          <a:p>
            <a:pPr marL="0" indent="0">
              <a:buNone/>
            </a:pPr>
            <a:r>
              <a:rPr lang="fr-FR" i="1" dirty="0"/>
              <a:t>NEXT </a:t>
            </a:r>
            <a:r>
              <a:rPr lang="fr-FR" i="1" dirty="0" err="1"/>
              <a:t>SysDate</a:t>
            </a:r>
            <a:r>
              <a:rPr lang="fr-FR" i="1" dirty="0"/>
              <a:t>+ 7</a:t>
            </a:r>
            <a:endParaRPr lang="fr-FR" dirty="0"/>
          </a:p>
          <a:p>
            <a:pPr marL="0" indent="0">
              <a:buNone/>
            </a:pPr>
            <a:r>
              <a:rPr lang="fr-FR" i="1" dirty="0"/>
              <a:t>AS SELECT * FROM </a:t>
            </a:r>
            <a:r>
              <a:rPr lang="fr-FR" i="1" dirty="0" err="1"/>
              <a:t>Employes@db_link</a:t>
            </a:r>
            <a:r>
              <a:rPr lang="fr-FR" i="1" dirty="0" smtClean="0"/>
              <a:t>;</a:t>
            </a:r>
          </a:p>
          <a:p>
            <a:pPr marL="0" indent="0">
              <a:buNone/>
            </a:pPr>
            <a:endParaRPr lang="fr-FR" dirty="0"/>
          </a:p>
          <a:p>
            <a:pPr marL="0" indent="0">
              <a:buNone/>
            </a:pPr>
            <a:r>
              <a:rPr lang="fr-FR" dirty="0"/>
              <a:t>Cette instruction crée un </a:t>
            </a:r>
            <a:r>
              <a:rPr lang="fr-FR" dirty="0" err="1"/>
              <a:t>snapshot</a:t>
            </a:r>
            <a:r>
              <a:rPr lang="fr-FR" dirty="0"/>
              <a:t> appelé </a:t>
            </a:r>
            <a:r>
              <a:rPr lang="fr-FR" i="1" dirty="0" err="1"/>
              <a:t>nom_snapshot</a:t>
            </a:r>
            <a:r>
              <a:rPr lang="fr-FR" dirty="0"/>
              <a:t> pour la table </a:t>
            </a:r>
            <a:r>
              <a:rPr lang="fr-FR" dirty="0" err="1"/>
              <a:t>Employes</a:t>
            </a:r>
            <a:r>
              <a:rPr lang="fr-FR" dirty="0"/>
              <a:t> avec un système de rafraîchissement rapide qui commence au moment courant et se reproduira chaque 7 jours.</a:t>
            </a:r>
          </a:p>
          <a:p>
            <a:pPr marL="0" indent="0">
              <a:buNone/>
            </a:pPr>
            <a:endParaRPr lang="fr-FR" dirty="0"/>
          </a:p>
        </p:txBody>
      </p:sp>
    </p:spTree>
    <p:extLst>
      <p:ext uri="{BB962C8B-B14F-4D97-AF65-F5344CB8AC3E}">
        <p14:creationId xmlns:p14="http://schemas.microsoft.com/office/powerpoint/2010/main" val="3120606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pPr marL="0" indent="0">
              <a:buNone/>
            </a:pPr>
            <a:r>
              <a:rPr lang="fr-FR" b="1" dirty="0">
                <a:solidFill>
                  <a:srgbClr val="FF0000"/>
                </a:solidFill>
              </a:rPr>
              <a:t>Les </a:t>
            </a:r>
            <a:r>
              <a:rPr lang="fr-FR" b="1" dirty="0" err="1">
                <a:solidFill>
                  <a:srgbClr val="FF0000"/>
                </a:solidFill>
              </a:rPr>
              <a:t>updateable</a:t>
            </a:r>
            <a:r>
              <a:rPr lang="fr-FR" b="1" dirty="0">
                <a:solidFill>
                  <a:srgbClr val="FF0000"/>
                </a:solidFill>
              </a:rPr>
              <a:t> </a:t>
            </a:r>
            <a:r>
              <a:rPr lang="fr-FR" b="1" dirty="0" err="1">
                <a:solidFill>
                  <a:srgbClr val="FF0000"/>
                </a:solidFill>
              </a:rPr>
              <a:t>snapshots</a:t>
            </a:r>
            <a:endParaRPr lang="fr-FR" dirty="0">
              <a:solidFill>
                <a:srgbClr val="FF0000"/>
              </a:solidFill>
            </a:endParaRPr>
          </a:p>
          <a:p>
            <a:pPr marL="0" indent="0" algn="just">
              <a:buNone/>
            </a:pPr>
            <a:r>
              <a:rPr lang="fr-FR" dirty="0"/>
              <a:t>Les </a:t>
            </a:r>
            <a:r>
              <a:rPr lang="fr-FR" dirty="0" err="1"/>
              <a:t>updateables</a:t>
            </a:r>
            <a:r>
              <a:rPr lang="fr-FR" dirty="0"/>
              <a:t> </a:t>
            </a:r>
            <a:r>
              <a:rPr lang="fr-FR" dirty="0" err="1"/>
              <a:t>snapshots</a:t>
            </a:r>
            <a:r>
              <a:rPr lang="fr-FR" dirty="0"/>
              <a:t> ou </a:t>
            </a:r>
            <a:r>
              <a:rPr lang="fr-FR" dirty="0" err="1"/>
              <a:t>snapshots</a:t>
            </a:r>
            <a:r>
              <a:rPr lang="fr-FR" dirty="0"/>
              <a:t> de mise à jour peuvent être directement modifiés. Dans ce cas, les données mises à jour à leur niveau sont répliquées vers le site Master lors du processus de rafraîchissement.</a:t>
            </a:r>
          </a:p>
          <a:p>
            <a:pPr marL="0" indent="0">
              <a:buNone/>
            </a:pPr>
            <a:r>
              <a:rPr lang="fr-FR" dirty="0">
                <a:solidFill>
                  <a:srgbClr val="FF0000"/>
                </a:solidFill>
              </a:rPr>
              <a:t>Création de </a:t>
            </a:r>
            <a:r>
              <a:rPr lang="fr-FR" dirty="0" err="1">
                <a:solidFill>
                  <a:srgbClr val="FF0000"/>
                </a:solidFill>
              </a:rPr>
              <a:t>updateable</a:t>
            </a:r>
            <a:r>
              <a:rPr lang="fr-FR" dirty="0">
                <a:solidFill>
                  <a:srgbClr val="FF0000"/>
                </a:solidFill>
              </a:rPr>
              <a:t> </a:t>
            </a:r>
            <a:r>
              <a:rPr lang="fr-FR" dirty="0" err="1">
                <a:solidFill>
                  <a:srgbClr val="FF0000"/>
                </a:solidFill>
              </a:rPr>
              <a:t>snapshot</a:t>
            </a:r>
            <a:endParaRPr lang="fr-FR" dirty="0">
              <a:solidFill>
                <a:srgbClr val="FF0000"/>
              </a:solidFill>
            </a:endParaRPr>
          </a:p>
          <a:p>
            <a:pPr marL="0" indent="0">
              <a:buNone/>
            </a:pPr>
            <a:r>
              <a:rPr lang="fr-FR" i="1" dirty="0"/>
              <a:t>CREA TE SNAPSHOT </a:t>
            </a:r>
            <a:r>
              <a:rPr lang="fr-FR" i="1" dirty="0" err="1"/>
              <a:t>nom_snapshot</a:t>
            </a:r>
            <a:r>
              <a:rPr lang="fr-FR" i="1" dirty="0"/>
              <a:t> REFRESH FAST</a:t>
            </a:r>
            <a:endParaRPr lang="fr-FR" dirty="0"/>
          </a:p>
          <a:p>
            <a:pPr marL="0" indent="0">
              <a:buNone/>
            </a:pPr>
            <a:r>
              <a:rPr lang="fr-FR" i="1" dirty="0"/>
              <a:t>START </a:t>
            </a:r>
            <a:r>
              <a:rPr lang="fr-FR" i="1" dirty="0" err="1"/>
              <a:t>with</a:t>
            </a:r>
            <a:r>
              <a:rPr lang="fr-FR" i="1" dirty="0"/>
              <a:t> </a:t>
            </a:r>
            <a:r>
              <a:rPr lang="fr-FR" i="1" dirty="0" err="1"/>
              <a:t>SysDate</a:t>
            </a:r>
            <a:endParaRPr lang="fr-FR" dirty="0"/>
          </a:p>
          <a:p>
            <a:pPr marL="0" indent="0">
              <a:buNone/>
            </a:pPr>
            <a:r>
              <a:rPr lang="fr-FR" i="1" dirty="0"/>
              <a:t>NEXT </a:t>
            </a:r>
            <a:r>
              <a:rPr lang="fr-FR" i="1" dirty="0" err="1"/>
              <a:t>SysDate</a:t>
            </a:r>
            <a:r>
              <a:rPr lang="fr-FR" i="1" dirty="0"/>
              <a:t>+ 7</a:t>
            </a:r>
            <a:endParaRPr lang="fr-FR" dirty="0"/>
          </a:p>
          <a:p>
            <a:pPr marL="0" indent="0">
              <a:buNone/>
            </a:pPr>
            <a:r>
              <a:rPr lang="fr-FR" i="1" dirty="0"/>
              <a:t>FOR update </a:t>
            </a:r>
            <a:r>
              <a:rPr lang="fr-FR" i="1" dirty="0" err="1"/>
              <a:t>query</a:t>
            </a:r>
            <a:r>
              <a:rPr lang="fr-FR" i="1" dirty="0"/>
              <a:t> rewrite</a:t>
            </a:r>
            <a:endParaRPr lang="fr-FR" dirty="0"/>
          </a:p>
          <a:p>
            <a:pPr marL="0" indent="0">
              <a:buNone/>
            </a:pPr>
            <a:r>
              <a:rPr lang="fr-FR" i="1" dirty="0"/>
              <a:t>AS SELECT * FROM </a:t>
            </a:r>
            <a:r>
              <a:rPr lang="fr-FR" i="1" dirty="0" err="1"/>
              <a:t>Employes@db_link</a:t>
            </a:r>
            <a:r>
              <a:rPr lang="fr-FR" i="1" dirty="0"/>
              <a:t>;</a:t>
            </a:r>
            <a:endParaRPr lang="fr-FR" dirty="0"/>
          </a:p>
          <a:p>
            <a:pPr marL="0" indent="0">
              <a:buNone/>
            </a:pPr>
            <a:endParaRPr lang="fr-FR" dirty="0"/>
          </a:p>
        </p:txBody>
      </p:sp>
    </p:spTree>
    <p:extLst>
      <p:ext uri="{BB962C8B-B14F-4D97-AF65-F5344CB8AC3E}">
        <p14:creationId xmlns:p14="http://schemas.microsoft.com/office/powerpoint/2010/main" val="910035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2.B. RAFFRAICHISSEMENTS</a:t>
            </a:r>
          </a:p>
        </p:txBody>
      </p:sp>
      <p:sp>
        <p:nvSpPr>
          <p:cNvPr id="3" name="Espace réservé du contenu 2"/>
          <p:cNvSpPr>
            <a:spLocks noGrp="1"/>
          </p:cNvSpPr>
          <p:nvPr>
            <p:ph idx="1"/>
          </p:nvPr>
        </p:nvSpPr>
        <p:spPr/>
        <p:txBody>
          <a:bodyPr>
            <a:normAutofit fontScale="70000" lnSpcReduction="20000"/>
          </a:bodyPr>
          <a:lstStyle/>
          <a:p>
            <a:pPr marL="0" indent="0" algn="just">
              <a:buNone/>
            </a:pPr>
            <a:r>
              <a:rPr lang="fr-FR" dirty="0"/>
              <a:t>On distingue trois principaux modes de rafraîchissement pour un </a:t>
            </a:r>
            <a:r>
              <a:rPr lang="fr-FR" dirty="0" err="1" smtClean="0"/>
              <a:t>snapshot</a:t>
            </a:r>
            <a:r>
              <a:rPr lang="fr-FR" dirty="0" smtClean="0"/>
              <a:t> </a:t>
            </a:r>
            <a:r>
              <a:rPr lang="fr-FR" dirty="0"/>
              <a:t>:</a:t>
            </a:r>
          </a:p>
          <a:p>
            <a:pPr marL="0" indent="0" algn="just">
              <a:buNone/>
            </a:pPr>
            <a:r>
              <a:rPr lang="fr-FR" b="1" dirty="0" smtClean="0">
                <a:solidFill>
                  <a:srgbClr val="FF0000"/>
                </a:solidFill>
              </a:rPr>
              <a:t>Rapide</a:t>
            </a:r>
            <a:endParaRPr lang="fr-FR" dirty="0">
              <a:solidFill>
                <a:srgbClr val="FF0000"/>
              </a:solidFill>
            </a:endParaRPr>
          </a:p>
          <a:p>
            <a:pPr marL="0" indent="0" algn="just">
              <a:buNone/>
            </a:pPr>
            <a:r>
              <a:rPr lang="fr-FR" dirty="0"/>
              <a:t>Le mode rapide indiqué par la clause FAST permet de faire un rafraîchissement en tenant compte seulement des mises à jour effectuées sur le site Maître. Dans ce cas, un SNAPSHOT LOG doit être crée pour la table Maître afin de noter les différents changements subvenus qui seront répercutés sur le </a:t>
            </a:r>
            <a:r>
              <a:rPr lang="fr-FR" dirty="0" err="1"/>
              <a:t>snaphot</a:t>
            </a:r>
            <a:r>
              <a:rPr lang="fr-FR" dirty="0"/>
              <a:t>.</a:t>
            </a:r>
          </a:p>
          <a:p>
            <a:pPr marL="0" indent="0" algn="just">
              <a:buNone/>
            </a:pPr>
            <a:r>
              <a:rPr lang="fr-FR" b="1" dirty="0" smtClean="0">
                <a:solidFill>
                  <a:srgbClr val="FF0000"/>
                </a:solidFill>
              </a:rPr>
              <a:t>Complet</a:t>
            </a:r>
            <a:endParaRPr lang="fr-FR" dirty="0">
              <a:solidFill>
                <a:srgbClr val="FF0000"/>
              </a:solidFill>
            </a:endParaRPr>
          </a:p>
          <a:p>
            <a:pPr marL="0" indent="0" algn="just">
              <a:buNone/>
            </a:pPr>
            <a:r>
              <a:rPr lang="fr-FR" dirty="0"/>
              <a:t>Ici, à chaque rafraîchissement, toute la table est transférée. Ce mode est obligatoire pour les </a:t>
            </a:r>
            <a:r>
              <a:rPr lang="fr-FR" dirty="0" err="1"/>
              <a:t>snapshots</a:t>
            </a:r>
            <a:r>
              <a:rPr lang="fr-FR" dirty="0"/>
              <a:t> complexes et est indiqué par COMPLETE</a:t>
            </a:r>
          </a:p>
          <a:p>
            <a:pPr marL="0" indent="0" algn="just">
              <a:buNone/>
            </a:pPr>
            <a:r>
              <a:rPr lang="fr-FR" b="1" dirty="0" smtClean="0">
                <a:solidFill>
                  <a:srgbClr val="FF0000"/>
                </a:solidFill>
              </a:rPr>
              <a:t>Forcé</a:t>
            </a:r>
            <a:endParaRPr lang="fr-FR" dirty="0">
              <a:solidFill>
                <a:srgbClr val="FF0000"/>
              </a:solidFill>
            </a:endParaRPr>
          </a:p>
          <a:p>
            <a:pPr marL="0" indent="0" algn="just">
              <a:buNone/>
            </a:pPr>
            <a:r>
              <a:rPr lang="fr-FR" dirty="0"/>
              <a:t>Dans le mode FORCE, un rafraîchissement rapide est d'abords tenté ; s'il ne marche pas le rafraîchissement complet est effectué.</a:t>
            </a:r>
          </a:p>
          <a:p>
            <a:pPr marL="0" indent="0" algn="just">
              <a:buNone/>
            </a:pPr>
            <a:endParaRPr lang="fr-FR" dirty="0"/>
          </a:p>
        </p:txBody>
      </p:sp>
    </p:spTree>
    <p:extLst>
      <p:ext uri="{BB962C8B-B14F-4D97-AF65-F5344CB8AC3E}">
        <p14:creationId xmlns:p14="http://schemas.microsoft.com/office/powerpoint/2010/main" val="1481162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Temps de rafraîchissements</a:t>
            </a:r>
            <a:endParaRPr lang="fr-FR" dirty="0">
              <a:solidFill>
                <a:srgbClr val="FF0000"/>
              </a:solidFill>
            </a:endParaRPr>
          </a:p>
        </p:txBody>
      </p:sp>
      <p:sp>
        <p:nvSpPr>
          <p:cNvPr id="3" name="Espace réservé du contenu 2"/>
          <p:cNvSpPr>
            <a:spLocks noGrp="1"/>
          </p:cNvSpPr>
          <p:nvPr>
            <p:ph idx="1"/>
          </p:nvPr>
        </p:nvSpPr>
        <p:spPr/>
        <p:txBody>
          <a:bodyPr/>
          <a:lstStyle/>
          <a:p>
            <a:pPr marL="0" indent="0">
              <a:buNone/>
            </a:pPr>
            <a:r>
              <a:rPr lang="fr-FR" dirty="0"/>
              <a:t>Le rafraîchissement peut se déclencher de plusieurs manières : </a:t>
            </a:r>
            <a:endParaRPr lang="fr-FR" dirty="0" smtClean="0"/>
          </a:p>
          <a:p>
            <a:pPr marL="0" indent="0">
              <a:buNone/>
            </a:pPr>
            <a:r>
              <a:rPr lang="fr-FR" b="1" dirty="0" smtClean="0"/>
              <a:t>Sur </a:t>
            </a:r>
            <a:r>
              <a:rPr lang="fr-FR" b="1" dirty="0"/>
              <a:t>demande : </a:t>
            </a:r>
            <a:r>
              <a:rPr lang="fr-FR" i="1" dirty="0"/>
              <a:t>ON DEMAND</a:t>
            </a:r>
            <a:endParaRPr lang="fr-FR" dirty="0"/>
          </a:p>
          <a:p>
            <a:pPr marL="0" indent="0">
              <a:buNone/>
            </a:pPr>
            <a:r>
              <a:rPr lang="fr-FR" b="1" dirty="0" smtClean="0"/>
              <a:t>Sur </a:t>
            </a:r>
            <a:r>
              <a:rPr lang="fr-FR" b="1" dirty="0"/>
              <a:t>validation : </a:t>
            </a:r>
            <a:r>
              <a:rPr lang="fr-FR" i="1" dirty="0"/>
              <a:t>ON COMMIT</a:t>
            </a:r>
            <a:endParaRPr lang="fr-FR" dirty="0"/>
          </a:p>
          <a:p>
            <a:pPr marL="0" indent="0">
              <a:buNone/>
            </a:pPr>
            <a:r>
              <a:rPr lang="fr-FR" b="1" dirty="0" smtClean="0"/>
              <a:t>De </a:t>
            </a:r>
            <a:r>
              <a:rPr lang="fr-FR" b="1" dirty="0"/>
              <a:t>façon périodique : </a:t>
            </a:r>
            <a:r>
              <a:rPr lang="fr-FR" i="1" dirty="0"/>
              <a:t>START WITH </a:t>
            </a:r>
            <a:r>
              <a:rPr lang="fr-FR" i="1" dirty="0" err="1"/>
              <a:t>sysdate</a:t>
            </a:r>
            <a:r>
              <a:rPr lang="fr-FR" i="1" dirty="0"/>
              <a:t> NEXT </a:t>
            </a:r>
            <a:r>
              <a:rPr lang="fr-FR" i="1" dirty="0" err="1"/>
              <a:t>sysdate+n</a:t>
            </a:r>
            <a:endParaRPr lang="fr-FR" dirty="0"/>
          </a:p>
          <a:p>
            <a:pPr marL="0" indent="0">
              <a:buNone/>
            </a:pPr>
            <a:endParaRPr lang="fr-FR" dirty="0"/>
          </a:p>
        </p:txBody>
      </p:sp>
    </p:spTree>
    <p:extLst>
      <p:ext uri="{BB962C8B-B14F-4D97-AF65-F5344CB8AC3E}">
        <p14:creationId xmlns:p14="http://schemas.microsoft.com/office/powerpoint/2010/main" val="3646921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3. VUES MATERIALISEES</a:t>
            </a:r>
          </a:p>
        </p:txBody>
      </p:sp>
      <p:sp>
        <p:nvSpPr>
          <p:cNvPr id="3" name="Espace réservé du contenu 2"/>
          <p:cNvSpPr>
            <a:spLocks noGrp="1"/>
          </p:cNvSpPr>
          <p:nvPr>
            <p:ph idx="1"/>
          </p:nvPr>
        </p:nvSpPr>
        <p:spPr/>
        <p:txBody>
          <a:bodyPr/>
          <a:lstStyle/>
          <a:p>
            <a:pPr marL="0" indent="0" algn="just">
              <a:buNone/>
            </a:pPr>
            <a:r>
              <a:rPr lang="fr-FR" dirty="0"/>
              <a:t>Une vue matérialisée est comme son nom l'indique, une vue réelle d'une ou de plusieurs tables. C'est-à-dire Oracle crée une représentation physique de la vue. Ce terme est aussi utilisé dans la réplication</a:t>
            </a:r>
          </a:p>
        </p:txBody>
      </p:sp>
    </p:spTree>
    <p:extLst>
      <p:ext uri="{BB962C8B-B14F-4D97-AF65-F5344CB8AC3E}">
        <p14:creationId xmlns:p14="http://schemas.microsoft.com/office/powerpoint/2010/main" val="3953139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FF0000"/>
                </a:solidFill>
              </a:rPr>
              <a:t>Création d'une vue matérialisée </a:t>
            </a:r>
          </a:p>
        </p:txBody>
      </p:sp>
      <p:sp>
        <p:nvSpPr>
          <p:cNvPr id="3" name="Espace réservé du contenu 2"/>
          <p:cNvSpPr>
            <a:spLocks noGrp="1"/>
          </p:cNvSpPr>
          <p:nvPr>
            <p:ph idx="1"/>
          </p:nvPr>
        </p:nvSpPr>
        <p:spPr/>
        <p:txBody>
          <a:bodyPr/>
          <a:lstStyle/>
          <a:p>
            <a:pPr marL="0" indent="0">
              <a:buNone/>
            </a:pPr>
            <a:r>
              <a:rPr lang="fr-FR" i="1" dirty="0" smtClean="0"/>
              <a:t>CREATE MATERIALIZED VIEW </a:t>
            </a:r>
            <a:r>
              <a:rPr lang="fr-FR" i="1" dirty="0" err="1"/>
              <a:t>nom_vue_m</a:t>
            </a:r>
            <a:r>
              <a:rPr lang="fr-FR" i="1" dirty="0"/>
              <a:t> </a:t>
            </a:r>
            <a:r>
              <a:rPr lang="fr-FR" i="1" dirty="0" err="1"/>
              <a:t>aterialisée</a:t>
            </a:r>
            <a:r>
              <a:rPr lang="fr-FR" i="1" dirty="0"/>
              <a:t> REFRESH FAST</a:t>
            </a:r>
            <a:endParaRPr lang="fr-FR" dirty="0"/>
          </a:p>
          <a:p>
            <a:pPr marL="0" indent="0">
              <a:buNone/>
            </a:pPr>
            <a:r>
              <a:rPr lang="fr-FR" i="1" dirty="0"/>
              <a:t>START WITH </a:t>
            </a:r>
            <a:r>
              <a:rPr lang="fr-FR" i="1" dirty="0" err="1"/>
              <a:t>sysdate</a:t>
            </a:r>
            <a:endParaRPr lang="fr-FR" dirty="0"/>
          </a:p>
          <a:p>
            <a:pPr marL="0" indent="0">
              <a:buNone/>
            </a:pPr>
            <a:r>
              <a:rPr lang="fr-FR" i="1" dirty="0"/>
              <a:t>NEXT </a:t>
            </a:r>
            <a:r>
              <a:rPr lang="fr-FR" i="1" dirty="0" err="1"/>
              <a:t>sysdate</a:t>
            </a:r>
            <a:r>
              <a:rPr lang="fr-FR" i="1" dirty="0"/>
              <a:t>+ 1</a:t>
            </a:r>
            <a:endParaRPr lang="fr-FR" dirty="0"/>
          </a:p>
          <a:p>
            <a:pPr marL="0" indent="0">
              <a:buNone/>
            </a:pPr>
            <a:r>
              <a:rPr lang="fr-FR" i="1" dirty="0"/>
              <a:t>AS SELECT * </a:t>
            </a:r>
            <a:r>
              <a:rPr lang="fr-FR" i="1" dirty="0" err="1"/>
              <a:t>from</a:t>
            </a:r>
            <a:r>
              <a:rPr lang="fr-FR" i="1" dirty="0"/>
              <a:t> </a:t>
            </a:r>
            <a:r>
              <a:rPr lang="fr-FR" i="1" dirty="0" err="1"/>
              <a:t>Employes@db_link</a:t>
            </a:r>
            <a:endParaRPr lang="fr-FR" dirty="0"/>
          </a:p>
          <a:p>
            <a:pPr marL="0" indent="0">
              <a:buNone/>
            </a:pPr>
            <a:endParaRPr lang="fr-FR" dirty="0"/>
          </a:p>
        </p:txBody>
      </p:sp>
    </p:spTree>
    <p:extLst>
      <p:ext uri="{BB962C8B-B14F-4D97-AF65-F5344CB8AC3E}">
        <p14:creationId xmlns:p14="http://schemas.microsoft.com/office/powerpoint/2010/main" val="178997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Introduction </a:t>
            </a:r>
            <a:endParaRPr lang="fr-FR" dirty="0">
              <a:solidFill>
                <a:srgbClr val="FF0000"/>
              </a:solidFill>
            </a:endParaRPr>
          </a:p>
        </p:txBody>
      </p:sp>
      <p:sp>
        <p:nvSpPr>
          <p:cNvPr id="3" name="Espace réservé du contenu 2"/>
          <p:cNvSpPr>
            <a:spLocks noGrp="1"/>
          </p:cNvSpPr>
          <p:nvPr>
            <p:ph idx="1"/>
          </p:nvPr>
        </p:nvSpPr>
        <p:spPr/>
        <p:txBody>
          <a:bodyPr/>
          <a:lstStyle/>
          <a:p>
            <a:pPr marL="0" indent="0" algn="just">
              <a:buNone/>
            </a:pPr>
            <a:r>
              <a:rPr lang="fr-FR" dirty="0" smtClean="0"/>
              <a:t>Afin de connecter plusieurs </a:t>
            </a:r>
            <a:r>
              <a:rPr lang="fr-FR" dirty="0" err="1" smtClean="0"/>
              <a:t>BDDs</a:t>
            </a:r>
            <a:r>
              <a:rPr lang="fr-FR" dirty="0" smtClean="0"/>
              <a:t> on doit </a:t>
            </a:r>
            <a:r>
              <a:rPr lang="fr-FR" dirty="0" err="1" smtClean="0"/>
              <a:t>posseder</a:t>
            </a:r>
            <a:r>
              <a:rPr lang="fr-FR" dirty="0" smtClean="0"/>
              <a:t> un </a:t>
            </a:r>
            <a:r>
              <a:rPr lang="fr-FR" dirty="0" err="1" smtClean="0"/>
              <a:t>micanisme</a:t>
            </a:r>
            <a:r>
              <a:rPr lang="fr-FR" dirty="0" smtClean="0"/>
              <a:t> de communication entre ces </a:t>
            </a:r>
            <a:r>
              <a:rPr lang="fr-FR" dirty="0" err="1" smtClean="0"/>
              <a:t>BDDs</a:t>
            </a:r>
            <a:r>
              <a:rPr lang="fr-FR" dirty="0" smtClean="0"/>
              <a:t>, ce </a:t>
            </a:r>
            <a:r>
              <a:rPr lang="fr-FR" dirty="0" err="1" smtClean="0"/>
              <a:t>mecanisme</a:t>
            </a:r>
            <a:r>
              <a:rPr lang="fr-FR" dirty="0" smtClean="0"/>
              <a:t> doit permettre a un utilisateur dans un site A de travailler sur des </a:t>
            </a:r>
            <a:r>
              <a:rPr lang="fr-FR" dirty="0" err="1" smtClean="0"/>
              <a:t>donnees</a:t>
            </a:r>
            <a:r>
              <a:rPr lang="fr-FR" dirty="0" smtClean="0"/>
              <a:t> sur un site distant B.</a:t>
            </a:r>
            <a:endParaRPr lang="fr-FR" dirty="0"/>
          </a:p>
        </p:txBody>
      </p:sp>
    </p:spTree>
    <p:extLst>
      <p:ext uri="{BB962C8B-B14F-4D97-AF65-F5344CB8AC3E}">
        <p14:creationId xmlns:p14="http://schemas.microsoft.com/office/powerpoint/2010/main" val="2001064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Configuration Oracle</a:t>
            </a:r>
            <a:endParaRPr lang="fr-FR" dirty="0">
              <a:solidFill>
                <a:srgbClr val="FF0000"/>
              </a:solidFill>
            </a:endParaRPr>
          </a:p>
        </p:txBody>
      </p:sp>
      <p:sp>
        <p:nvSpPr>
          <p:cNvPr id="3" name="Espace réservé du contenu 2"/>
          <p:cNvSpPr>
            <a:spLocks noGrp="1"/>
          </p:cNvSpPr>
          <p:nvPr>
            <p:ph idx="1"/>
          </p:nvPr>
        </p:nvSpPr>
        <p:spPr/>
        <p:txBody>
          <a:bodyPr/>
          <a:lstStyle/>
          <a:p>
            <a:pPr marL="0" indent="0">
              <a:buNone/>
            </a:pPr>
            <a:r>
              <a:rPr lang="fr-FR" dirty="0"/>
              <a:t>A l’aide d’Oracle Net Manager :</a:t>
            </a:r>
          </a:p>
          <a:p>
            <a:pPr>
              <a:buFontTx/>
              <a:buChar char="-"/>
            </a:pPr>
            <a:r>
              <a:rPr lang="fr-FR" dirty="0" smtClean="0"/>
              <a:t>Configurer </a:t>
            </a:r>
            <a:r>
              <a:rPr lang="fr-FR" dirty="0"/>
              <a:t>un processus d’écoute </a:t>
            </a:r>
            <a:r>
              <a:rPr lang="fr-FR" dirty="0" smtClean="0"/>
              <a:t>LISTENER</a:t>
            </a:r>
          </a:p>
          <a:p>
            <a:pPr marL="0" indent="0">
              <a:buNone/>
            </a:pPr>
            <a:r>
              <a:rPr lang="fr-FR" dirty="0"/>
              <a:t>	</a:t>
            </a:r>
            <a:r>
              <a:rPr lang="fr-FR" dirty="0" smtClean="0"/>
              <a:t>a l’aide du commande </a:t>
            </a:r>
            <a:r>
              <a:rPr lang="fr-FR" dirty="0" err="1" smtClean="0"/>
              <a:t>netca</a:t>
            </a:r>
            <a:r>
              <a:rPr lang="fr-FR" dirty="0" smtClean="0"/>
              <a:t> </a:t>
            </a:r>
            <a:endParaRPr lang="fr-FR" dirty="0"/>
          </a:p>
          <a:p>
            <a:pPr marL="0" indent="0">
              <a:buNone/>
            </a:pPr>
            <a:r>
              <a:rPr lang="fr-FR" dirty="0"/>
              <a:t>-  Configurer un nom de service réseau.</a:t>
            </a:r>
          </a:p>
        </p:txBody>
      </p:sp>
    </p:spTree>
    <p:extLst>
      <p:ext uri="{BB962C8B-B14F-4D97-AF65-F5344CB8AC3E}">
        <p14:creationId xmlns:p14="http://schemas.microsoft.com/office/powerpoint/2010/main" val="37446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rPr>
              <a:t>Configurer un nom de service réseau</a:t>
            </a:r>
          </a:p>
        </p:txBody>
      </p:sp>
      <p:sp>
        <p:nvSpPr>
          <p:cNvPr id="3" name="Espace réservé du contenu 2"/>
          <p:cNvSpPr>
            <a:spLocks noGrp="1"/>
          </p:cNvSpPr>
          <p:nvPr>
            <p:ph idx="1"/>
          </p:nvPr>
        </p:nvSpPr>
        <p:spPr/>
        <p:txBody>
          <a:bodyPr/>
          <a:lstStyle/>
          <a:p>
            <a:pPr marL="0" indent="0">
              <a:buNone/>
            </a:pP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404664"/>
            <a:ext cx="7439025" cy="618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0449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LES DATA BASE LINKS</a:t>
            </a:r>
          </a:p>
        </p:txBody>
      </p:sp>
      <p:sp>
        <p:nvSpPr>
          <p:cNvPr id="3" name="Espace réservé du contenu 2"/>
          <p:cNvSpPr>
            <a:spLocks noGrp="1"/>
          </p:cNvSpPr>
          <p:nvPr>
            <p:ph idx="1"/>
          </p:nvPr>
        </p:nvSpPr>
        <p:spPr/>
        <p:txBody>
          <a:bodyPr/>
          <a:lstStyle/>
          <a:p>
            <a:pPr marL="0" indent="0" algn="just">
              <a:buNone/>
            </a:pPr>
            <a:r>
              <a:rPr lang="fr-FR" dirty="0"/>
              <a:t>Pour interroger une BD distante, il faut créer un lien de base de données. </a:t>
            </a:r>
            <a:endParaRPr lang="fr-FR" dirty="0" smtClean="0"/>
          </a:p>
          <a:p>
            <a:pPr marL="0" indent="0" algn="just">
              <a:buNone/>
            </a:pPr>
            <a:r>
              <a:rPr lang="fr-FR" dirty="0" smtClean="0"/>
              <a:t>Un </a:t>
            </a:r>
            <a:r>
              <a:rPr lang="fr-FR" dirty="0"/>
              <a:t>lien de base de données est un chemin unidirectionnel d'un serveur à un autre. En effet, un client connecté à une BD </a:t>
            </a:r>
            <a:r>
              <a:rPr lang="fr-FR" i="1" dirty="0"/>
              <a:t>A</a:t>
            </a:r>
            <a:r>
              <a:rPr lang="fr-FR" dirty="0"/>
              <a:t>, peut utiliser un lien stocké dans la BD A pour accéder à la BD distante </a:t>
            </a:r>
            <a:r>
              <a:rPr lang="fr-FR" i="1" dirty="0"/>
              <a:t>B</a:t>
            </a:r>
            <a:r>
              <a:rPr lang="fr-FR" dirty="0"/>
              <a:t> et vice versa.</a:t>
            </a:r>
          </a:p>
        </p:txBody>
      </p:sp>
    </p:spTree>
    <p:extLst>
      <p:ext uri="{BB962C8B-B14F-4D97-AF65-F5344CB8AC3E}">
        <p14:creationId xmlns:p14="http://schemas.microsoft.com/office/powerpoint/2010/main" val="2764959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LES DATA BASE LINKS</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a:t>Lorsqu'un lien est référencé par une instruction SQL, Oracle ouvre une session dans la base distante et y exécute l'instruction. La session demeure ouverte au cas où elle serait de </a:t>
            </a:r>
            <a:r>
              <a:rPr lang="fr-FR" dirty="0" smtClean="0"/>
              <a:t>nouveau </a:t>
            </a:r>
            <a:r>
              <a:rPr lang="fr-FR" dirty="0"/>
              <a:t>nécessaire</a:t>
            </a:r>
            <a:r>
              <a:rPr lang="fr-FR" dirty="0" smtClean="0"/>
              <a:t>.</a:t>
            </a:r>
          </a:p>
          <a:p>
            <a:pPr marL="0" indent="0" algn="just">
              <a:buNone/>
            </a:pPr>
            <a:r>
              <a:rPr lang="fr-FR" dirty="0"/>
              <a:t>En créant un lien de BD, on doit indiquer le nom du compte auquel on se connecte, le mot de passe de ce compte, et le nom de service associé à la base distante.</a:t>
            </a:r>
          </a:p>
        </p:txBody>
      </p:sp>
    </p:spTree>
    <p:extLst>
      <p:ext uri="{BB962C8B-B14F-4D97-AF65-F5344CB8AC3E}">
        <p14:creationId xmlns:p14="http://schemas.microsoft.com/office/powerpoint/2010/main" val="3612064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LES DATA BASE LINKS</a:t>
            </a:r>
            <a:endParaRPr lang="fr-FR" dirty="0"/>
          </a:p>
        </p:txBody>
      </p:sp>
      <p:sp>
        <p:nvSpPr>
          <p:cNvPr id="3" name="Espace réservé du contenu 2"/>
          <p:cNvSpPr>
            <a:spLocks noGrp="1"/>
          </p:cNvSpPr>
          <p:nvPr>
            <p:ph idx="1"/>
          </p:nvPr>
        </p:nvSpPr>
        <p:spPr/>
        <p:txBody>
          <a:bodyPr/>
          <a:lstStyle/>
          <a:p>
            <a:pPr marL="0" indent="0">
              <a:buNone/>
            </a:pPr>
            <a:r>
              <a:rPr lang="fr-FR" dirty="0"/>
              <a:t>Un lien est soit privé ou public. Seul l'utilisateur qui a crée un lien privé peut l'utiliser, alors qu'un lien public est utilisé par tous les utilisateurs de la base de données.</a:t>
            </a:r>
          </a:p>
        </p:txBody>
      </p:sp>
    </p:spTree>
    <p:extLst>
      <p:ext uri="{BB962C8B-B14F-4D97-AF65-F5344CB8AC3E}">
        <p14:creationId xmlns:p14="http://schemas.microsoft.com/office/powerpoint/2010/main" val="388612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LES DATA BASE LINKS</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i="1" dirty="0">
                <a:solidFill>
                  <a:srgbClr val="FF0000"/>
                </a:solidFill>
              </a:rPr>
              <a:t>CREATE </a:t>
            </a:r>
            <a:r>
              <a:rPr lang="fr-FR" i="1" dirty="0"/>
              <a:t>[SHARED|PUBLIC|PRIVATE] </a:t>
            </a:r>
            <a:r>
              <a:rPr lang="fr-FR" i="1" dirty="0">
                <a:solidFill>
                  <a:srgbClr val="FF0000"/>
                </a:solidFill>
              </a:rPr>
              <a:t>DATABASE LINK </a:t>
            </a:r>
            <a:r>
              <a:rPr lang="fr-FR" i="1" dirty="0" err="1">
                <a:solidFill>
                  <a:srgbClr val="FF0000"/>
                </a:solidFill>
              </a:rPr>
              <a:t>NomLien</a:t>
            </a:r>
            <a:r>
              <a:rPr lang="fr-FR" i="1" dirty="0"/>
              <a:t> </a:t>
            </a:r>
            <a:r>
              <a:rPr lang="fr-FR" i="1" dirty="0">
                <a:solidFill>
                  <a:srgbClr val="FF0000"/>
                </a:solidFill>
              </a:rPr>
              <a:t>CONNECT TO</a:t>
            </a:r>
            <a:endParaRPr lang="fr-FR" dirty="0">
              <a:solidFill>
                <a:srgbClr val="FF0000"/>
              </a:solidFill>
            </a:endParaRPr>
          </a:p>
          <a:p>
            <a:pPr marL="0" indent="0">
              <a:buNone/>
            </a:pPr>
            <a:r>
              <a:rPr lang="fr-FR" i="1" dirty="0"/>
              <a:t>CURRENT_USER</a:t>
            </a:r>
            <a:endParaRPr lang="fr-FR" dirty="0"/>
          </a:p>
          <a:p>
            <a:pPr marL="0" indent="0">
              <a:buNone/>
            </a:pPr>
            <a:r>
              <a:rPr lang="fr-FR" i="1" dirty="0">
                <a:solidFill>
                  <a:srgbClr val="FF0000"/>
                </a:solidFill>
              </a:rPr>
              <a:t>User IDENTIFIED BY </a:t>
            </a:r>
            <a:r>
              <a:rPr lang="fr-FR" i="1" dirty="0" err="1">
                <a:solidFill>
                  <a:srgbClr val="FF0000"/>
                </a:solidFill>
              </a:rPr>
              <a:t>password</a:t>
            </a:r>
            <a:endParaRPr lang="fr-FR" dirty="0">
              <a:solidFill>
                <a:srgbClr val="FF0000"/>
              </a:solidFill>
            </a:endParaRPr>
          </a:p>
          <a:p>
            <a:pPr marL="0" indent="0">
              <a:buNone/>
            </a:pPr>
            <a:r>
              <a:rPr lang="fr-FR" i="1" dirty="0">
                <a:solidFill>
                  <a:srgbClr val="FF0000"/>
                </a:solidFill>
              </a:rPr>
              <a:t>USING </a:t>
            </a:r>
            <a:r>
              <a:rPr lang="fr-FR" i="1" dirty="0" err="1">
                <a:solidFill>
                  <a:srgbClr val="FF0000"/>
                </a:solidFill>
              </a:rPr>
              <a:t>connect_string</a:t>
            </a:r>
            <a:endParaRPr lang="fr-FR" dirty="0">
              <a:solidFill>
                <a:srgbClr val="FF0000"/>
              </a:solidFill>
            </a:endParaRPr>
          </a:p>
          <a:p>
            <a:pPr marL="0" indent="0">
              <a:buNone/>
            </a:pPr>
            <a:r>
              <a:rPr lang="fr-FR" i="1" dirty="0"/>
              <a:t>CURRENT_USER :</a:t>
            </a:r>
            <a:r>
              <a:rPr lang="fr-FR" dirty="0"/>
              <a:t> Oracle utilise l'utilisateur courant pour ouvrir la session distante</a:t>
            </a:r>
          </a:p>
          <a:p>
            <a:pPr marL="0" indent="0">
              <a:buNone/>
            </a:pPr>
            <a:r>
              <a:rPr lang="fr-FR" i="1" dirty="0"/>
              <a:t>SHARED :</a:t>
            </a:r>
            <a:r>
              <a:rPr lang="fr-FR" dirty="0"/>
              <a:t> Lien partagé</a:t>
            </a:r>
          </a:p>
          <a:p>
            <a:pPr marL="0" indent="0">
              <a:buNone/>
            </a:pPr>
            <a:r>
              <a:rPr lang="fr-FR" i="1" dirty="0" err="1"/>
              <a:t>connect_string</a:t>
            </a:r>
            <a:r>
              <a:rPr lang="fr-FR" i="1" dirty="0"/>
              <a:t>:</a:t>
            </a:r>
            <a:r>
              <a:rPr lang="fr-FR" dirty="0"/>
              <a:t> le nom du service représentant la base à laquelle on veut se connecter</a:t>
            </a:r>
          </a:p>
          <a:p>
            <a:pPr marL="0" indent="0">
              <a:buNone/>
            </a:pPr>
            <a:endParaRPr lang="fr-FR" dirty="0"/>
          </a:p>
        </p:txBody>
      </p:sp>
    </p:spTree>
    <p:extLst>
      <p:ext uri="{BB962C8B-B14F-4D97-AF65-F5344CB8AC3E}">
        <p14:creationId xmlns:p14="http://schemas.microsoft.com/office/powerpoint/2010/main" val="1545255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FF0000"/>
                </a:solidFill>
              </a:rPr>
              <a:t>Exemple</a:t>
            </a:r>
            <a:endParaRPr lang="fr-FR" dirty="0">
              <a:solidFill>
                <a:srgbClr val="FF0000"/>
              </a:solidFill>
            </a:endParaRPr>
          </a:p>
        </p:txBody>
      </p:sp>
      <p:sp>
        <p:nvSpPr>
          <p:cNvPr id="3" name="Espace réservé du contenu 2"/>
          <p:cNvSpPr>
            <a:spLocks noGrp="1"/>
          </p:cNvSpPr>
          <p:nvPr>
            <p:ph idx="1"/>
          </p:nvPr>
        </p:nvSpPr>
        <p:spPr/>
        <p:txBody>
          <a:bodyPr/>
          <a:lstStyle/>
          <a:p>
            <a:pPr marL="0" indent="0">
              <a:buNone/>
            </a:pPr>
            <a:r>
              <a:rPr lang="en-US" dirty="0"/>
              <a:t>CREATE DATABASE LINK </a:t>
            </a:r>
            <a:r>
              <a:rPr lang="en-US" dirty="0" smtClean="0"/>
              <a:t>lien1</a:t>
            </a:r>
          </a:p>
          <a:p>
            <a:pPr marL="0" indent="0">
              <a:buNone/>
            </a:pPr>
            <a:r>
              <a:rPr lang="en-US" dirty="0" smtClean="0"/>
              <a:t> </a:t>
            </a:r>
            <a:r>
              <a:rPr lang="en-US" dirty="0"/>
              <a:t>CONNECT TO </a:t>
            </a:r>
            <a:r>
              <a:rPr lang="en-US" dirty="0" smtClean="0"/>
              <a:t>User1 </a:t>
            </a:r>
            <a:endParaRPr lang="en-US" dirty="0"/>
          </a:p>
          <a:p>
            <a:pPr marL="0" indent="0">
              <a:buNone/>
            </a:pPr>
            <a:r>
              <a:rPr lang="en-US" dirty="0"/>
              <a:t>IDENTIFIED BY </a:t>
            </a:r>
            <a:r>
              <a:rPr lang="en-US" dirty="0" smtClean="0"/>
              <a:t>User1</a:t>
            </a:r>
          </a:p>
          <a:p>
            <a:pPr marL="0" indent="0">
              <a:buNone/>
            </a:pPr>
            <a:r>
              <a:rPr lang="en-US" dirty="0" smtClean="0"/>
              <a:t>USING ‘</a:t>
            </a:r>
            <a:r>
              <a:rPr lang="en-US" dirty="0" err="1" smtClean="0"/>
              <a:t>gestion</a:t>
            </a:r>
            <a:r>
              <a:rPr lang="en-US" dirty="0" smtClean="0"/>
              <a:t>' </a:t>
            </a:r>
            <a:r>
              <a:rPr lang="en-US" dirty="0"/>
              <a:t>;</a:t>
            </a:r>
            <a:endParaRPr lang="fr-FR" dirty="0"/>
          </a:p>
        </p:txBody>
      </p:sp>
    </p:spTree>
    <p:extLst>
      <p:ext uri="{BB962C8B-B14F-4D97-AF65-F5344CB8AC3E}">
        <p14:creationId xmlns:p14="http://schemas.microsoft.com/office/powerpoint/2010/main" val="93269804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741</Words>
  <Application>Microsoft Office PowerPoint</Application>
  <PresentationFormat>Affichage à l'écran (4:3)</PresentationFormat>
  <Paragraphs>88</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Times New Roman</vt:lpstr>
      <vt:lpstr>Thème Office</vt:lpstr>
      <vt:lpstr> Les Bases de Données Réparties ORACLE</vt:lpstr>
      <vt:lpstr>Introduction </vt:lpstr>
      <vt:lpstr>Configuration Oracle</vt:lpstr>
      <vt:lpstr>Configurer un nom de service réseau</vt:lpstr>
      <vt:lpstr>LES DATA BASE LINKS</vt:lpstr>
      <vt:lpstr>LES DATA BASE LINKS</vt:lpstr>
      <vt:lpstr>LES DATA BASE LINKS</vt:lpstr>
      <vt:lpstr>LES DATA BASE LINKS</vt:lpstr>
      <vt:lpstr>Exemple</vt:lpstr>
      <vt:lpstr>Exemple </vt:lpstr>
      <vt:lpstr>LE MECANISME DE REPLICATION</vt:lpstr>
      <vt:lpstr>Présentation PowerPoint</vt:lpstr>
      <vt:lpstr>2. LES SNAPSHOTS</vt:lpstr>
      <vt:lpstr>2.A. TYPES DE SNAPSHOTS</vt:lpstr>
      <vt:lpstr>Présentation PowerPoint</vt:lpstr>
      <vt:lpstr>2.B. RAFFRAICHISSEMENTS</vt:lpstr>
      <vt:lpstr>Temps de rafraîchissements</vt:lpstr>
      <vt:lpstr>3. VUES MATERIALISEES</vt:lpstr>
      <vt:lpstr>Création d'une vue matérialisée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Les Bases de Données Réparties ORACLE</dc:title>
  <dc:creator>SAM</dc:creator>
  <cp:lastModifiedBy>SAM</cp:lastModifiedBy>
  <cp:revision>10</cp:revision>
  <dcterms:created xsi:type="dcterms:W3CDTF">2018-11-25T05:53:09Z</dcterms:created>
  <dcterms:modified xsi:type="dcterms:W3CDTF">2020-02-06T12:15:22Z</dcterms:modified>
</cp:coreProperties>
</file>