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8" r:id="rId5"/>
    <p:sldId id="267" r:id="rId6"/>
    <p:sldId id="269" r:id="rId7"/>
    <p:sldId id="258" r:id="rId8"/>
    <p:sldId id="270" r:id="rId9"/>
    <p:sldId id="259" r:id="rId10"/>
    <p:sldId id="260" r:id="rId11"/>
    <p:sldId id="271" r:id="rId12"/>
    <p:sldId id="276" r:id="rId13"/>
    <p:sldId id="277" r:id="rId14"/>
    <p:sldId id="278" r:id="rId15"/>
    <p:sldId id="279" r:id="rId16"/>
    <p:sldId id="280" r:id="rId17"/>
    <p:sldId id="281" r:id="rId18"/>
    <p:sldId id="282" r:id="rId19"/>
    <p:sldId id="273" r:id="rId20"/>
    <p:sldId id="274" r:id="rId21"/>
    <p:sldId id="275"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73" autoAdjust="0"/>
  </p:normalViewPr>
  <p:slideViewPr>
    <p:cSldViewPr>
      <p:cViewPr>
        <p:scale>
          <a:sx n="70" d="100"/>
          <a:sy n="70" d="100"/>
        </p:scale>
        <p:origin x="-1386" y="-90"/>
      </p:cViewPr>
      <p:guideLst>
        <p:guide orient="horz" pos="2160"/>
        <p:guide pos="2880"/>
      </p:guideLst>
    </p:cSldViewPr>
  </p:slideViewPr>
  <p:outlineViewPr>
    <p:cViewPr>
      <p:scale>
        <a:sx n="33" d="100"/>
        <a:sy n="33" d="100"/>
      </p:scale>
      <p:origin x="53" y="2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278B19EA-C170-4E7A-B82A-7F8F6081BB03}"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8B19EA-C170-4E7A-B82A-7F8F6081BB0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8B19EA-C170-4E7A-B82A-7F8F6081BB0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8B19EA-C170-4E7A-B82A-7F8F6081BB03}"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278B19EA-C170-4E7A-B82A-7F8F6081BB0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8B19EA-C170-4E7A-B82A-7F8F6081BB03}"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8B19EA-C170-4E7A-B82A-7F8F6081BB03}"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8B19EA-C170-4E7A-B82A-7F8F6081BB0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8B19EA-C170-4E7A-B82A-7F8F6081BB0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8B19EA-C170-4E7A-B82A-7F8F6081BB03}"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9A50FCF2-F817-45E5-822A-DEB8DF5E4677}" type="datetimeFigureOut">
              <a:rPr lang="fr-FR" smtClean="0"/>
              <a:pPr/>
              <a:t>07/06/2022</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278B19EA-C170-4E7A-B82A-7F8F6081BB03}"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A50FCF2-F817-45E5-822A-DEB8DF5E4677}" type="datetimeFigureOut">
              <a:rPr lang="fr-FR" smtClean="0"/>
              <a:pPr/>
              <a:t>07/06/2022</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78B19EA-C170-4E7A-B82A-7F8F6081BB0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a:p>
        </p:txBody>
      </p:sp>
      <p:sp>
        <p:nvSpPr>
          <p:cNvPr id="2" name="Titre 1"/>
          <p:cNvSpPr>
            <a:spLocks noGrp="1"/>
          </p:cNvSpPr>
          <p:nvPr>
            <p:ph type="ctrTitle"/>
          </p:nvPr>
        </p:nvSpPr>
        <p:spPr/>
        <p:txBody>
          <a:bodyPr/>
          <a:lstStyle/>
          <a:p>
            <a:r>
              <a:rPr lang="fr-FR" dirty="0" smtClean="0"/>
              <a:t>Introduction to </a:t>
            </a:r>
            <a:r>
              <a:rPr lang="fr-FR" dirty="0" err="1"/>
              <a:t>B</a:t>
            </a:r>
            <a:r>
              <a:rPr lang="fr-FR" dirty="0" err="1" smtClean="0"/>
              <a:t>iochemistry</a:t>
            </a:r>
            <a:endParaRPr lang="fr-FR" dirty="0"/>
          </a:p>
        </p:txBody>
      </p:sp>
      <p:sp>
        <p:nvSpPr>
          <p:cNvPr id="4" name="ZoneTexte 3"/>
          <p:cNvSpPr txBox="1"/>
          <p:nvPr/>
        </p:nvSpPr>
        <p:spPr>
          <a:xfrm>
            <a:off x="6012160" y="6021288"/>
            <a:ext cx="2952328" cy="646331"/>
          </a:xfrm>
          <a:prstGeom prst="rect">
            <a:avLst/>
          </a:prstGeom>
          <a:noFill/>
        </p:spPr>
        <p:txBody>
          <a:bodyPr wrap="square" rtlCol="0">
            <a:spAutoFit/>
          </a:bodyPr>
          <a:lstStyle/>
          <a:p>
            <a:r>
              <a:rPr lang="fr-FR" sz="3600" dirty="0" smtClean="0">
                <a:latin typeface="Monotype Corsiva" pitchFamily="66" charset="0"/>
              </a:rPr>
              <a:t>Ms. </a:t>
            </a:r>
            <a:r>
              <a:rPr lang="fr-FR" sz="3600" dirty="0" err="1" smtClean="0">
                <a:latin typeface="Monotype Corsiva" pitchFamily="66" charset="0"/>
              </a:rPr>
              <a:t>Bouhaddad</a:t>
            </a:r>
            <a:endParaRPr lang="fr-FR" sz="3600" dirty="0">
              <a:latin typeface="Monotype Corsiva" pitchFamily="66" charset="0"/>
            </a:endParaRPr>
          </a:p>
        </p:txBody>
      </p:sp>
    </p:spTree>
    <p:extLst>
      <p:ext uri="{BB962C8B-B14F-4D97-AF65-F5344CB8AC3E}">
        <p14:creationId xmlns:p14="http://schemas.microsoft.com/office/powerpoint/2010/main" val="357265339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483768" y="404664"/>
            <a:ext cx="417646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latin typeface="Times New Roman" pitchFamily="18" charset="0"/>
                <a:cs typeface="Times New Roman" pitchFamily="18" charset="0"/>
              </a:rPr>
              <a:t>Food</a:t>
            </a:r>
            <a:endParaRPr lang="fr-FR" sz="4000" dirty="0">
              <a:latin typeface="Times New Roman" pitchFamily="18" charset="0"/>
              <a:cs typeface="Times New Roman" pitchFamily="18" charset="0"/>
            </a:endParaRPr>
          </a:p>
        </p:txBody>
      </p:sp>
      <p:sp>
        <p:nvSpPr>
          <p:cNvPr id="3" name="Rectangle à coins arrondis 2"/>
          <p:cNvSpPr/>
          <p:nvPr/>
        </p:nvSpPr>
        <p:spPr>
          <a:xfrm>
            <a:off x="499147" y="2370196"/>
            <a:ext cx="3672408"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err="1" smtClean="0">
                <a:latin typeface="Times New Roman" pitchFamily="18" charset="0"/>
                <a:cs typeface="Times New Roman" pitchFamily="18" charset="0"/>
              </a:rPr>
              <a:t>Oxidizable</a:t>
            </a:r>
            <a:endParaRPr lang="fr-FR" sz="3600" dirty="0">
              <a:latin typeface="Times New Roman" pitchFamily="18" charset="0"/>
              <a:cs typeface="Times New Roman" pitchFamily="18" charset="0"/>
            </a:endParaRPr>
          </a:p>
        </p:txBody>
      </p:sp>
      <p:sp>
        <p:nvSpPr>
          <p:cNvPr id="4" name="Rectangle à coins arrondis 3"/>
          <p:cNvSpPr/>
          <p:nvPr/>
        </p:nvSpPr>
        <p:spPr>
          <a:xfrm>
            <a:off x="5232501" y="2348880"/>
            <a:ext cx="352839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smtClean="0">
                <a:latin typeface="Times New Roman" pitchFamily="18" charset="0"/>
                <a:cs typeface="Times New Roman" pitchFamily="18" charset="0"/>
              </a:rPr>
              <a:t>Non-</a:t>
            </a:r>
            <a:r>
              <a:rPr lang="fr-FR" sz="3600" dirty="0" err="1" smtClean="0">
                <a:latin typeface="Times New Roman" pitchFamily="18" charset="0"/>
                <a:cs typeface="Times New Roman" pitchFamily="18" charset="0"/>
              </a:rPr>
              <a:t>Oxidizable</a:t>
            </a:r>
            <a:endParaRPr lang="fr-FR" sz="3600" dirty="0">
              <a:latin typeface="Times New Roman" pitchFamily="18" charset="0"/>
              <a:cs typeface="Times New Roman" pitchFamily="18" charset="0"/>
            </a:endParaRPr>
          </a:p>
        </p:txBody>
      </p:sp>
      <p:cxnSp>
        <p:nvCxnSpPr>
          <p:cNvPr id="6" name="Connecteur en angle 5"/>
          <p:cNvCxnSpPr>
            <a:stCxn id="2" idx="2"/>
          </p:cNvCxnSpPr>
          <p:nvPr/>
        </p:nvCxnSpPr>
        <p:spPr>
          <a:xfrm rot="16200000" flipH="1">
            <a:off x="5514319" y="398448"/>
            <a:ext cx="540059" cy="242469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 name="Connecteur en angle 7"/>
          <p:cNvCxnSpPr/>
          <p:nvPr/>
        </p:nvCxnSpPr>
        <p:spPr>
          <a:xfrm rot="5400000">
            <a:off x="3257854" y="566681"/>
            <a:ext cx="360040" cy="226825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2303748" y="1880826"/>
            <a:ext cx="0" cy="4680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endCxn id="4" idx="0"/>
          </p:cNvCxnSpPr>
          <p:nvPr/>
        </p:nvCxnSpPr>
        <p:spPr>
          <a:xfrm>
            <a:off x="6996697" y="1880827"/>
            <a:ext cx="0" cy="4680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683568" y="3861048"/>
            <a:ext cx="4320480" cy="1754326"/>
          </a:xfrm>
          <a:prstGeom prst="rect">
            <a:avLst/>
          </a:prstGeom>
          <a:noFill/>
        </p:spPr>
        <p:txBody>
          <a:bodyPr wrap="square" rtlCol="0">
            <a:spAutoFit/>
          </a:bodyPr>
          <a:lstStyle/>
          <a:p>
            <a:pPr marL="571500" indent="-571500">
              <a:buFont typeface="Wingdings" pitchFamily="2" charset="2"/>
              <a:buChar char="§"/>
            </a:pPr>
            <a:r>
              <a:rPr lang="fr-FR" sz="3600" dirty="0" smtClean="0">
                <a:latin typeface="Times New Roman" pitchFamily="18" charset="0"/>
                <a:cs typeface="Times New Roman" pitchFamily="18" charset="0"/>
              </a:rPr>
              <a:t>Carbohydrates</a:t>
            </a:r>
          </a:p>
          <a:p>
            <a:pPr marL="571500" indent="-571500">
              <a:buFont typeface="Wingdings" pitchFamily="2" charset="2"/>
              <a:buChar char="§"/>
            </a:pPr>
            <a:r>
              <a:rPr lang="en-US" sz="3600" dirty="0" smtClean="0">
                <a:latin typeface="Times New Roman" pitchFamily="18" charset="0"/>
                <a:cs typeface="Times New Roman" pitchFamily="18" charset="0"/>
              </a:rPr>
              <a:t>Lipids</a:t>
            </a:r>
          </a:p>
          <a:p>
            <a:pPr marL="571500" indent="-571500">
              <a:buFont typeface="Wingdings" pitchFamily="2" charset="2"/>
              <a:buChar char="§"/>
            </a:pPr>
            <a:r>
              <a:rPr lang="en-US" sz="3600" dirty="0" smtClean="0">
                <a:latin typeface="Times New Roman" pitchFamily="18" charset="0"/>
                <a:cs typeface="Times New Roman" pitchFamily="18" charset="0"/>
              </a:rPr>
              <a:t>protein</a:t>
            </a:r>
            <a:endParaRPr lang="en-US" sz="3600" dirty="0">
              <a:latin typeface="Times New Roman" pitchFamily="18" charset="0"/>
              <a:cs typeface="Times New Roman" pitchFamily="18" charset="0"/>
            </a:endParaRPr>
          </a:p>
        </p:txBody>
      </p:sp>
      <p:sp>
        <p:nvSpPr>
          <p:cNvPr id="20" name="ZoneTexte 19"/>
          <p:cNvSpPr txBox="1"/>
          <p:nvPr/>
        </p:nvSpPr>
        <p:spPr>
          <a:xfrm>
            <a:off x="5580112" y="4005064"/>
            <a:ext cx="2952328" cy="1754326"/>
          </a:xfrm>
          <a:prstGeom prst="rect">
            <a:avLst/>
          </a:prstGeom>
          <a:noFill/>
        </p:spPr>
        <p:txBody>
          <a:bodyPr wrap="square" rtlCol="0">
            <a:spAutoFit/>
          </a:bodyPr>
          <a:lstStyle/>
          <a:p>
            <a:pPr marL="571500" indent="-571500">
              <a:buFont typeface="Wingdings" pitchFamily="2" charset="2"/>
              <a:buChar char="§"/>
            </a:pPr>
            <a:r>
              <a:rPr lang="fr-FR" sz="3600" dirty="0" smtClean="0">
                <a:latin typeface="Times New Roman" pitchFamily="18" charset="0"/>
                <a:cs typeface="Times New Roman" pitchFamily="18" charset="0"/>
              </a:rPr>
              <a:t>Vitamins</a:t>
            </a:r>
          </a:p>
          <a:p>
            <a:pPr marL="571500" indent="-571500">
              <a:buFont typeface="Wingdings" pitchFamily="2" charset="2"/>
              <a:buChar char="§"/>
            </a:pPr>
            <a:r>
              <a:rPr lang="en-US" sz="3600" dirty="0" smtClean="0">
                <a:latin typeface="Times New Roman" pitchFamily="18" charset="0"/>
                <a:cs typeface="Times New Roman" pitchFamily="18" charset="0"/>
              </a:rPr>
              <a:t>Minerals</a:t>
            </a:r>
          </a:p>
          <a:p>
            <a:pPr marL="571500" indent="-571500">
              <a:buFont typeface="Wingdings" pitchFamily="2" charset="2"/>
              <a:buChar char="§"/>
            </a:pPr>
            <a:r>
              <a:rPr lang="fr-FR" sz="3600" dirty="0" smtClean="0">
                <a:latin typeface="Times New Roman" pitchFamily="18" charset="0"/>
                <a:cs typeface="Times New Roman" pitchFamily="18" charset="0"/>
              </a:rPr>
              <a:t>water</a:t>
            </a:r>
            <a:endParaRPr lang="fr-FR" sz="3600" dirty="0">
              <a:latin typeface="Times New Roman" pitchFamily="18" charset="0"/>
              <a:cs typeface="Times New Roman" pitchFamily="18" charset="0"/>
            </a:endParaRPr>
          </a:p>
        </p:txBody>
      </p:sp>
      <p:sp>
        <p:nvSpPr>
          <p:cNvPr id="5" name="Rectangle 4"/>
          <p:cNvSpPr/>
          <p:nvPr/>
        </p:nvSpPr>
        <p:spPr>
          <a:xfrm>
            <a:off x="5970780" y="6021288"/>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extLst>
      <p:ext uri="{BB962C8B-B14F-4D97-AF65-F5344CB8AC3E}">
        <p14:creationId xmlns:p14="http://schemas.microsoft.com/office/powerpoint/2010/main" val="341419459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p:cTn id="37" dur="500" fill="hold"/>
                                        <p:tgtEl>
                                          <p:spTgt spid="19"/>
                                        </p:tgtEl>
                                        <p:attrNameLst>
                                          <p:attrName>ppt_w</p:attrName>
                                        </p:attrNameLst>
                                      </p:cBhvr>
                                      <p:tavLst>
                                        <p:tav tm="0">
                                          <p:val>
                                            <p:fltVal val="0"/>
                                          </p:val>
                                        </p:tav>
                                        <p:tav tm="100000">
                                          <p:val>
                                            <p:strVal val="#ppt_w"/>
                                          </p:val>
                                        </p:tav>
                                      </p:tavLst>
                                    </p:anim>
                                    <p:anim calcmode="lin" valueType="num">
                                      <p:cBhvr>
                                        <p:cTn id="38" dur="500" fill="hold"/>
                                        <p:tgtEl>
                                          <p:spTgt spid="19"/>
                                        </p:tgtEl>
                                        <p:attrNameLst>
                                          <p:attrName>ppt_h</p:attrName>
                                        </p:attrNameLst>
                                      </p:cBhvr>
                                      <p:tavLst>
                                        <p:tav tm="0">
                                          <p:val>
                                            <p:fltVal val="0"/>
                                          </p:val>
                                        </p:tav>
                                        <p:tav tm="100000">
                                          <p:val>
                                            <p:strVal val="#ppt_h"/>
                                          </p:val>
                                        </p:tav>
                                      </p:tavLst>
                                    </p:anim>
                                    <p:animEffect transition="in" filter="fade">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ppt_x"/>
                                          </p:val>
                                        </p:tav>
                                        <p:tav tm="100000">
                                          <p:val>
                                            <p:strVal val="#ppt_x"/>
                                          </p:val>
                                        </p:tav>
                                      </p:tavLst>
                                    </p:anim>
                                    <p:anim calcmode="lin" valueType="num">
                                      <p:cBhvr additive="base">
                                        <p:cTn id="4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dirty="0"/>
          </a:p>
        </p:txBody>
      </p:sp>
      <p:sp>
        <p:nvSpPr>
          <p:cNvPr id="2" name="Titre 1"/>
          <p:cNvSpPr>
            <a:spLocks noGrp="1"/>
          </p:cNvSpPr>
          <p:nvPr>
            <p:ph type="ctrTitle"/>
          </p:nvPr>
        </p:nvSpPr>
        <p:spPr/>
        <p:txBody>
          <a:bodyPr>
            <a:normAutofit/>
          </a:bodyPr>
          <a:lstStyle/>
          <a:p>
            <a:r>
              <a:rPr lang="fr-FR" sz="6000" dirty="0">
                <a:latin typeface="Times New Roman" pitchFamily="18" charset="0"/>
                <a:cs typeface="Times New Roman" pitchFamily="18" charset="0"/>
              </a:rPr>
              <a:t>Branches of </a:t>
            </a:r>
            <a:r>
              <a:rPr lang="fr-FR" sz="6000" dirty="0" err="1">
                <a:latin typeface="Times New Roman" pitchFamily="18" charset="0"/>
                <a:cs typeface="Times New Roman" pitchFamily="18" charset="0"/>
              </a:rPr>
              <a:t>Biochemistry</a:t>
            </a:r>
            <a:endParaRPr lang="fr-FR" sz="6000" dirty="0">
              <a:latin typeface="Times New Roman" pitchFamily="18" charset="0"/>
              <a:cs typeface="Times New Roman" pitchFamily="18" charset="0"/>
            </a:endParaRPr>
          </a:p>
        </p:txBody>
      </p:sp>
      <p:sp>
        <p:nvSpPr>
          <p:cNvPr id="4" name="Rectangle 3"/>
          <p:cNvSpPr/>
          <p:nvPr/>
        </p:nvSpPr>
        <p:spPr>
          <a:xfrm>
            <a:off x="6156176" y="5949280"/>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extLst>
      <p:ext uri="{BB962C8B-B14F-4D97-AF65-F5344CB8AC3E}">
        <p14:creationId xmlns:p14="http://schemas.microsoft.com/office/powerpoint/2010/main" val="290264315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642918"/>
            <a:ext cx="8329642" cy="5376882"/>
          </a:xfrm>
        </p:spPr>
        <p:txBody>
          <a:bodyPr>
            <a:normAutofit/>
          </a:bodyPr>
          <a:lstStyle/>
          <a:p>
            <a:r>
              <a:rPr lang="en-US" sz="4000" dirty="0" smtClean="0">
                <a:latin typeface="Times New Roman" pitchFamily="18" charset="0"/>
                <a:cs typeface="Times New Roman" pitchFamily="18" charset="0"/>
              </a:rPr>
              <a:t>The </a:t>
            </a:r>
            <a:r>
              <a:rPr lang="en-US" sz="4000" b="1" dirty="0" smtClean="0">
                <a:latin typeface="Times New Roman" pitchFamily="18" charset="0"/>
                <a:cs typeface="Times New Roman" pitchFamily="18" charset="0"/>
              </a:rPr>
              <a:t>branches of biochemistry</a:t>
            </a:r>
            <a:r>
              <a:rPr lang="en-US" sz="4000" dirty="0" smtClean="0">
                <a:latin typeface="Times New Roman" pitchFamily="18" charset="0"/>
                <a:cs typeface="Times New Roman" pitchFamily="18" charset="0"/>
              </a:rPr>
              <a:t> are vast and diverse and have varied over time and the progress of biology, chemistry, and physics. Every day new topics are adding in the scientific data. So you should follow the</a:t>
            </a:r>
            <a:r>
              <a:rPr lang="en-US" sz="4000" b="1" dirty="0" smtClean="0">
                <a:latin typeface="Times New Roman" pitchFamily="18" charset="0"/>
                <a:cs typeface="Times New Roman" pitchFamily="18" charset="0"/>
              </a:rPr>
              <a:t> current topics in Biochemistry</a:t>
            </a:r>
            <a:r>
              <a:rPr lang="en-US" sz="4000" dirty="0" smtClean="0">
                <a:latin typeface="Times New Roman" pitchFamily="18" charset="0"/>
                <a:cs typeface="Times New Roman" pitchFamily="18" charset="0"/>
              </a:rPr>
              <a:t> to keep your knowledge up to date. </a:t>
            </a:r>
            <a:endParaRPr lang="fr-FR" sz="4000" dirty="0" smtClean="0">
              <a:latin typeface="Times New Roman" pitchFamily="18" charset="0"/>
              <a:cs typeface="Times New Roman" pitchFamily="18" charset="0"/>
            </a:endParaRPr>
          </a:p>
          <a:p>
            <a:endParaRPr lang="fr-FR" dirty="0"/>
          </a:p>
        </p:txBody>
      </p:sp>
      <p:sp>
        <p:nvSpPr>
          <p:cNvPr id="2" name="Rectangle 1"/>
          <p:cNvSpPr/>
          <p:nvPr/>
        </p:nvSpPr>
        <p:spPr>
          <a:xfrm>
            <a:off x="6156176" y="6021288"/>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714356"/>
            <a:ext cx="8401080" cy="5305444"/>
          </a:xfrm>
        </p:spPr>
        <p:txBody>
          <a:bodyPr>
            <a:normAutofit fontScale="92500"/>
          </a:bodyPr>
          <a:lstStyle/>
          <a:p>
            <a:pPr marL="0" indent="0" algn="ctr">
              <a:buNone/>
            </a:pPr>
            <a:r>
              <a:rPr lang="en-US" sz="6000" dirty="0" smtClean="0"/>
              <a:t>There are many branches of biochemistry, each with its own focus and area of study. Here is a brief overview of some of the most popular branches:</a:t>
            </a:r>
            <a:endParaRPr lang="fr-FR" sz="6000" dirty="0" smtClean="0"/>
          </a:p>
          <a:p>
            <a:endParaRPr lang="fr-FR" dirty="0"/>
          </a:p>
        </p:txBody>
      </p:sp>
      <p:sp>
        <p:nvSpPr>
          <p:cNvPr id="2" name="Rectangle 1"/>
          <p:cNvSpPr/>
          <p:nvPr/>
        </p:nvSpPr>
        <p:spPr>
          <a:xfrm>
            <a:off x="6228184" y="6021288"/>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2143116"/>
            <a:ext cx="7772400" cy="3876684"/>
          </a:xfrm>
        </p:spPr>
        <p:txBody>
          <a:bodyPr>
            <a:normAutofit fontScale="92500" lnSpcReduction="20000"/>
          </a:bodyPr>
          <a:lstStyle/>
          <a:p>
            <a:pPr algn="ctr"/>
            <a:r>
              <a:rPr lang="en-US" sz="4400" dirty="0" smtClean="0"/>
              <a:t>This branch focuses on the chemical processes within cells. It includes studying how cells produce energy, store and use nutrients, and how they produce and maintain their structure.</a:t>
            </a:r>
            <a:endParaRPr lang="fr-FR" sz="4400" dirty="0" smtClean="0"/>
          </a:p>
          <a:p>
            <a:endParaRPr lang="fr-FR" dirty="0"/>
          </a:p>
        </p:txBody>
      </p:sp>
      <p:sp>
        <p:nvSpPr>
          <p:cNvPr id="6" name="ZoneTexte 5"/>
          <p:cNvSpPr txBox="1"/>
          <p:nvPr/>
        </p:nvSpPr>
        <p:spPr>
          <a:xfrm>
            <a:off x="1500166" y="857232"/>
            <a:ext cx="6072230" cy="646331"/>
          </a:xfrm>
          <a:prstGeom prst="rect">
            <a:avLst/>
          </a:prstGeom>
          <a:noFill/>
          <a:ln>
            <a:solidFill>
              <a:schemeClr val="accent1"/>
            </a:solidFill>
          </a:ln>
        </p:spPr>
        <p:txBody>
          <a:bodyPr wrap="square" rtlCol="0">
            <a:spAutoFit/>
          </a:bodyPr>
          <a:lstStyle/>
          <a:p>
            <a:pPr algn="ctr"/>
            <a:r>
              <a:rPr lang="en-US" sz="3600" b="1" dirty="0" smtClean="0">
                <a:solidFill>
                  <a:schemeClr val="accent2"/>
                </a:solidFill>
                <a:latin typeface="Times New Roman" pitchFamily="18" charset="0"/>
                <a:cs typeface="Times New Roman" pitchFamily="18" charset="0"/>
              </a:rPr>
              <a:t>Cellular biochemistry</a:t>
            </a:r>
            <a:endParaRPr lang="fr-FR" sz="3600" dirty="0">
              <a:solidFill>
                <a:schemeClr val="accent2"/>
              </a:solidFill>
            </a:endParaRPr>
          </a:p>
        </p:txBody>
      </p:sp>
      <p:sp>
        <p:nvSpPr>
          <p:cNvPr id="2" name="Rectangle 1"/>
          <p:cNvSpPr/>
          <p:nvPr/>
        </p:nvSpPr>
        <p:spPr>
          <a:xfrm>
            <a:off x="6173615" y="6021288"/>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785794"/>
            <a:ext cx="7772400" cy="1143000"/>
          </a:xfrm>
        </p:spPr>
        <p:txBody>
          <a:bodyPr>
            <a:noAutofit/>
          </a:bodyPr>
          <a:lstStyle/>
          <a:p>
            <a:pPr algn="ctr"/>
            <a:r>
              <a:rPr lang="en-US" sz="4400" b="1" dirty="0" smtClean="0">
                <a:solidFill>
                  <a:schemeClr val="accent2"/>
                </a:solidFill>
              </a:rPr>
              <a:t/>
            </a:r>
            <a:br>
              <a:rPr lang="en-US" sz="4400" b="1" dirty="0" smtClean="0">
                <a:solidFill>
                  <a:schemeClr val="accent2"/>
                </a:solidFill>
              </a:rPr>
            </a:br>
            <a:r>
              <a:rPr lang="en-US" sz="4400" b="1" dirty="0" smtClean="0">
                <a:solidFill>
                  <a:schemeClr val="accent2"/>
                </a:solidFill>
              </a:rPr>
              <a:t/>
            </a:r>
            <a:br>
              <a:rPr lang="en-US" sz="4400" b="1" dirty="0" smtClean="0">
                <a:solidFill>
                  <a:schemeClr val="accent2"/>
                </a:solidFill>
              </a:rPr>
            </a:br>
            <a:r>
              <a:rPr lang="en-US" sz="4400" b="1" dirty="0" smtClean="0">
                <a:solidFill>
                  <a:schemeClr val="accent2"/>
                </a:solidFill>
              </a:rPr>
              <a:t/>
            </a:r>
            <a:br>
              <a:rPr lang="en-US" sz="4400" b="1" dirty="0" smtClean="0">
                <a:solidFill>
                  <a:schemeClr val="accent2"/>
                </a:solidFill>
              </a:rPr>
            </a:br>
            <a:r>
              <a:rPr lang="en-US" sz="4400" b="1" dirty="0" smtClean="0">
                <a:solidFill>
                  <a:schemeClr val="accent2"/>
                </a:solidFill>
              </a:rPr>
              <a:t>Molecular biochemistry</a:t>
            </a:r>
            <a:r>
              <a:rPr lang="fr-FR" sz="4400" dirty="0" smtClean="0">
                <a:solidFill>
                  <a:schemeClr val="accent2"/>
                </a:solidFill>
              </a:rPr>
              <a:t/>
            </a:r>
            <a:br>
              <a:rPr lang="fr-FR" sz="4400" dirty="0" smtClean="0">
                <a:solidFill>
                  <a:schemeClr val="accent2"/>
                </a:solidFill>
              </a:rPr>
            </a:br>
            <a:endParaRPr lang="fr-FR" sz="4400" dirty="0">
              <a:solidFill>
                <a:schemeClr val="accent2"/>
              </a:solidFill>
            </a:endParaRPr>
          </a:p>
        </p:txBody>
      </p:sp>
      <p:sp>
        <p:nvSpPr>
          <p:cNvPr id="3" name="Espace réservé du contenu 2"/>
          <p:cNvSpPr>
            <a:spLocks noGrp="1"/>
          </p:cNvSpPr>
          <p:nvPr>
            <p:ph sz="quarter" idx="1"/>
          </p:nvPr>
        </p:nvSpPr>
        <p:spPr>
          <a:xfrm>
            <a:off x="500034" y="1447800"/>
            <a:ext cx="8186766" cy="5124472"/>
          </a:xfrm>
        </p:spPr>
        <p:txBody>
          <a:bodyPr>
            <a:normAutofit fontScale="92500"/>
          </a:bodyPr>
          <a:lstStyle/>
          <a:p>
            <a:pPr algn="ctr"/>
            <a:r>
              <a:rPr lang="en-US" sz="4400" dirty="0" smtClean="0"/>
              <a:t>This branch looks at the structure and function of biomolecules, such as proteins, DNA, and carbohydrates. It includes understanding how these molecules carry out biochemical reactions and how they interact.</a:t>
            </a:r>
            <a:endParaRPr lang="fr-FR" sz="4400" dirty="0" smtClean="0"/>
          </a:p>
          <a:p>
            <a:endParaRPr lang="fr-FR" dirty="0"/>
          </a:p>
        </p:txBody>
      </p:sp>
      <p:sp>
        <p:nvSpPr>
          <p:cNvPr id="4" name="Rectangle 3"/>
          <p:cNvSpPr/>
          <p:nvPr/>
        </p:nvSpPr>
        <p:spPr>
          <a:xfrm>
            <a:off x="5984657" y="5944569"/>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571480"/>
            <a:ext cx="7772400" cy="1143000"/>
          </a:xfrm>
        </p:spPr>
        <p:txBody>
          <a:bodyPr>
            <a:normAutofit fontScale="90000"/>
          </a:bodyPr>
          <a:lstStyle/>
          <a:p>
            <a:pPr algn="ctr"/>
            <a:r>
              <a:rPr lang="en-US" sz="4400" b="1" dirty="0" smtClean="0">
                <a:solidFill>
                  <a:schemeClr val="accent2"/>
                </a:solidFill>
                <a:latin typeface="Times New Roman" pitchFamily="18" charset="0"/>
                <a:cs typeface="Times New Roman" pitchFamily="18" charset="0"/>
              </a:rPr>
              <a:t>Metabolic biochemistry</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lstStyle/>
          <a:p>
            <a:pPr algn="ctr"/>
            <a:r>
              <a:rPr lang="en-US" sz="4400" dirty="0" smtClean="0">
                <a:latin typeface="Times New Roman" pitchFamily="18" charset="0"/>
                <a:cs typeface="Times New Roman" pitchFamily="18" charset="0"/>
              </a:rPr>
              <a:t>This branch focuses on the chemical reactions in the body to maintain life. It includes studying energy production, nutrient metabolism, and detoxification.</a:t>
            </a:r>
            <a:endParaRPr lang="fr-FR" sz="4400" dirty="0" smtClean="0">
              <a:latin typeface="Times New Roman" pitchFamily="18" charset="0"/>
              <a:cs typeface="Times New Roman" pitchFamily="18" charset="0"/>
            </a:endParaRPr>
          </a:p>
          <a:p>
            <a:pPr>
              <a:buNone/>
            </a:pPr>
            <a:endParaRPr lang="fr-FR" dirty="0"/>
          </a:p>
        </p:txBody>
      </p:sp>
      <p:sp>
        <p:nvSpPr>
          <p:cNvPr id="4" name="Rectangle 3"/>
          <p:cNvSpPr/>
          <p:nvPr/>
        </p:nvSpPr>
        <p:spPr>
          <a:xfrm>
            <a:off x="6084168" y="6021288"/>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642918"/>
            <a:ext cx="7772400" cy="1143000"/>
          </a:xfrm>
        </p:spPr>
        <p:txBody>
          <a:bodyPr>
            <a:normAutofit fontScale="90000"/>
          </a:bodyPr>
          <a:lstStyle/>
          <a:p>
            <a:pPr algn="ctr"/>
            <a:r>
              <a:rPr lang="en-US" b="1" dirty="0" smtClean="0">
                <a:solidFill>
                  <a:schemeClr val="accent2"/>
                </a:solidFill>
                <a:latin typeface="Times New Roman" pitchFamily="18" charset="0"/>
                <a:cs typeface="Times New Roman" pitchFamily="18" charset="0"/>
              </a:rPr>
              <a:t>Biochemical genetics</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normAutofit lnSpcReduction="10000"/>
          </a:bodyPr>
          <a:lstStyle/>
          <a:p>
            <a:pPr algn="ctr"/>
            <a:r>
              <a:rPr lang="en-US" sz="4400" dirty="0" smtClean="0">
                <a:latin typeface="Times New Roman" pitchFamily="18" charset="0"/>
                <a:cs typeface="Times New Roman" pitchFamily="18" charset="0"/>
              </a:rPr>
              <a:t>This branch investigates the role of genes in biochemical processes. It includes understanding how genes are involved in synthesizing proteins and other </a:t>
            </a:r>
            <a:r>
              <a:rPr lang="en-US" sz="4400" dirty="0" err="1" smtClean="0">
                <a:latin typeface="Times New Roman" pitchFamily="18" charset="0"/>
                <a:cs typeface="Times New Roman" pitchFamily="18" charset="0"/>
              </a:rPr>
              <a:t>biomolecules</a:t>
            </a:r>
            <a:r>
              <a:rPr lang="en-US" sz="4400" dirty="0" smtClean="0">
                <a:latin typeface="Times New Roman" pitchFamily="18" charset="0"/>
                <a:cs typeface="Times New Roman" pitchFamily="18" charset="0"/>
              </a:rPr>
              <a:t> and how they function. </a:t>
            </a:r>
            <a:endParaRPr lang="fr-FR" sz="4400" dirty="0" smtClean="0">
              <a:latin typeface="Times New Roman" pitchFamily="18" charset="0"/>
              <a:cs typeface="Times New Roman" pitchFamily="18" charset="0"/>
            </a:endParaRPr>
          </a:p>
          <a:p>
            <a:pPr>
              <a:buNone/>
            </a:pPr>
            <a:endParaRPr lang="fr-FR" dirty="0"/>
          </a:p>
        </p:txBody>
      </p:sp>
      <p:sp>
        <p:nvSpPr>
          <p:cNvPr id="4" name="Rectangle 3"/>
          <p:cNvSpPr/>
          <p:nvPr/>
        </p:nvSpPr>
        <p:spPr>
          <a:xfrm>
            <a:off x="6228184" y="6021288"/>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642918"/>
            <a:ext cx="7772400" cy="1143000"/>
          </a:xfrm>
        </p:spPr>
        <p:txBody>
          <a:bodyPr>
            <a:normAutofit fontScale="90000"/>
          </a:bodyPr>
          <a:lstStyle/>
          <a:p>
            <a:pPr algn="ctr"/>
            <a:r>
              <a:rPr lang="en-US" sz="4900" b="1" dirty="0" smtClean="0">
                <a:solidFill>
                  <a:schemeClr val="accent2">
                    <a:lumMod val="75000"/>
                  </a:schemeClr>
                </a:solidFill>
                <a:latin typeface="Times New Roman" pitchFamily="18" charset="0"/>
                <a:cs typeface="Times New Roman" pitchFamily="18" charset="0"/>
              </a:rPr>
              <a:t>Immunology</a:t>
            </a:r>
            <a:r>
              <a:rPr lang="fr-FR" dirty="0" smtClean="0"/>
              <a:t/>
            </a:r>
            <a:br>
              <a:rPr lang="fr-FR" dirty="0" smtClean="0"/>
            </a:br>
            <a:endParaRPr lang="fr-FR" dirty="0"/>
          </a:p>
        </p:txBody>
      </p:sp>
      <p:sp>
        <p:nvSpPr>
          <p:cNvPr id="3" name="Espace réservé du contenu 2"/>
          <p:cNvSpPr>
            <a:spLocks noGrp="1"/>
          </p:cNvSpPr>
          <p:nvPr>
            <p:ph sz="quarter" idx="1"/>
          </p:nvPr>
        </p:nvSpPr>
        <p:spPr>
          <a:xfrm>
            <a:off x="914400" y="1447800"/>
            <a:ext cx="7772400" cy="5053034"/>
          </a:xfrm>
        </p:spPr>
        <p:txBody>
          <a:bodyPr>
            <a:normAutofit fontScale="92500" lnSpcReduction="10000"/>
          </a:bodyPr>
          <a:lstStyle/>
          <a:p>
            <a:pPr algn="ctr"/>
            <a:r>
              <a:rPr lang="en-US" sz="4000" dirty="0" smtClean="0">
                <a:latin typeface="Times New Roman" pitchFamily="18" charset="0"/>
                <a:cs typeface="Times New Roman" pitchFamily="18" charset="0"/>
              </a:rPr>
              <a:t>One area of biology is interested in the organism’s reaction to other organisms, such as bacteria and viruses. All this takes into account the response and immune function of living things, and it is essential in this area of development and behavior studies of the production of antibodies.</a:t>
            </a:r>
            <a:endParaRPr lang="fr-FR" sz="4000" dirty="0" smtClean="0">
              <a:latin typeface="Times New Roman" pitchFamily="18" charset="0"/>
              <a:cs typeface="Times New Roman" pitchFamily="18" charset="0"/>
            </a:endParaRPr>
          </a:p>
          <a:p>
            <a:endParaRPr lang="fr-FR" dirty="0"/>
          </a:p>
        </p:txBody>
      </p:sp>
      <p:sp>
        <p:nvSpPr>
          <p:cNvPr id="4" name="Rectangle 3"/>
          <p:cNvSpPr/>
          <p:nvPr/>
        </p:nvSpPr>
        <p:spPr>
          <a:xfrm>
            <a:off x="6156176" y="6021288"/>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51520" y="260648"/>
            <a:ext cx="8640960" cy="6264696"/>
          </a:xfrm>
        </p:spPr>
        <p:txBody>
          <a:bodyPr>
            <a:normAutofit/>
          </a:bodyPr>
          <a:lstStyle/>
          <a:p>
            <a:pPr>
              <a:buFont typeface="Wingdings" pitchFamily="2" charset="2"/>
              <a:buChar char="v"/>
            </a:pPr>
            <a:r>
              <a:rPr lang="en-US" sz="4800" b="1" dirty="0" smtClean="0">
                <a:solidFill>
                  <a:srgbClr val="FF0000"/>
                </a:solidFill>
                <a:latin typeface="Times New Roman" pitchFamily="18" charset="0"/>
                <a:cs typeface="Times New Roman" pitchFamily="18" charset="0"/>
              </a:rPr>
              <a:t>Medical Biochemistry</a:t>
            </a:r>
            <a:r>
              <a:rPr lang="en-US" sz="4800" dirty="0" smtClean="0">
                <a:latin typeface="Times New Roman" pitchFamily="18" charset="0"/>
                <a:cs typeface="Times New Roman" pitchFamily="18" charset="0"/>
              </a:rPr>
              <a:t>-Deals with chemical basis of human body.</a:t>
            </a:r>
          </a:p>
          <a:p>
            <a:pPr lvl="2">
              <a:buFont typeface="Arial" pitchFamily="34" charset="0"/>
              <a:buChar char="•"/>
            </a:pPr>
            <a:r>
              <a:rPr lang="en-US" sz="4800" b="1" dirty="0" smtClean="0">
                <a:solidFill>
                  <a:srgbClr val="00B0F0"/>
                </a:solidFill>
                <a:latin typeface="Times New Roman" pitchFamily="18" charset="0"/>
                <a:cs typeface="Times New Roman" pitchFamily="18" charset="0"/>
              </a:rPr>
              <a:t>Clinical Biochemistry</a:t>
            </a:r>
            <a:r>
              <a:rPr lang="en-US" sz="4800" dirty="0" smtClean="0">
                <a:latin typeface="Times New Roman" pitchFamily="18" charset="0"/>
                <a:cs typeface="Times New Roman" pitchFamily="18" charset="0"/>
              </a:rPr>
              <a:t>-Deals with clinical diseases/pathological conditions of human body.</a:t>
            </a:r>
          </a:p>
          <a:p>
            <a:endParaRPr lang="fr-FR" sz="4400" dirty="0">
              <a:latin typeface="Times New Roman" pitchFamily="18" charset="0"/>
              <a:cs typeface="Times New Roman" pitchFamily="18" charset="0"/>
            </a:endParaRPr>
          </a:p>
        </p:txBody>
      </p:sp>
      <p:sp>
        <p:nvSpPr>
          <p:cNvPr id="2" name="Rectangle 1"/>
          <p:cNvSpPr/>
          <p:nvPr/>
        </p:nvSpPr>
        <p:spPr>
          <a:xfrm>
            <a:off x="5970780" y="5949280"/>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extLst>
      <p:ext uri="{BB962C8B-B14F-4D97-AF65-F5344CB8AC3E}">
        <p14:creationId xmlns:p14="http://schemas.microsoft.com/office/powerpoint/2010/main" val="159338168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normAutofit/>
          </a:bodyPr>
          <a:lstStyle/>
          <a:p>
            <a:pPr algn="ctr"/>
            <a:r>
              <a:rPr lang="fr-FR" sz="5400" dirty="0" err="1" smtClean="0">
                <a:solidFill>
                  <a:schemeClr val="bg1"/>
                </a:solidFill>
                <a:latin typeface="Times New Roman" pitchFamily="18" charset="0"/>
                <a:cs typeface="Times New Roman" pitchFamily="18" charset="0"/>
              </a:rPr>
              <a:t>What</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is</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Biochemistry</a:t>
            </a:r>
            <a:endParaRPr lang="fr-FR" sz="5400" dirty="0">
              <a:solidFill>
                <a:schemeClr val="bg1"/>
              </a:solidFill>
              <a:latin typeface="Times New Roman" pitchFamily="18" charset="0"/>
              <a:cs typeface="Times New Roman" pitchFamily="18" charset="0"/>
            </a:endParaRPr>
          </a:p>
        </p:txBody>
      </p:sp>
      <p:pic>
        <p:nvPicPr>
          <p:cNvPr id="4" name="Espace réservé du conten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827584" y="1447800"/>
            <a:ext cx="7920880" cy="5221560"/>
          </a:xfrm>
        </p:spPr>
      </p:pic>
      <p:sp>
        <p:nvSpPr>
          <p:cNvPr id="3" name="ZoneTexte 2"/>
          <p:cNvSpPr txBox="1"/>
          <p:nvPr/>
        </p:nvSpPr>
        <p:spPr>
          <a:xfrm>
            <a:off x="5903640" y="5949279"/>
            <a:ext cx="3240360" cy="646331"/>
          </a:xfrm>
          <a:prstGeom prst="rect">
            <a:avLst/>
          </a:prstGeom>
          <a:noFill/>
        </p:spPr>
        <p:txBody>
          <a:bodyPr wrap="square" rtlCol="0">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extLst>
      <p:ext uri="{BB962C8B-B14F-4D97-AF65-F5344CB8AC3E}">
        <p14:creationId xmlns:p14="http://schemas.microsoft.com/office/powerpoint/2010/main" val="369939806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611560" y="548680"/>
            <a:ext cx="8060432" cy="5436096"/>
          </a:xfrm>
        </p:spPr>
        <p:txBody>
          <a:bodyPr>
            <a:normAutofit/>
          </a:bodyPr>
          <a:lstStyle/>
          <a:p>
            <a:pPr marL="0" indent="0">
              <a:buNone/>
            </a:pPr>
            <a:r>
              <a:rPr lang="en-US" sz="5400" b="1" dirty="0">
                <a:latin typeface="Times New Roman" pitchFamily="18" charset="0"/>
                <a:cs typeface="Times New Roman" pitchFamily="18" charset="0"/>
              </a:rPr>
              <a:t>Clinical Biochemistry supports:</a:t>
            </a:r>
          </a:p>
          <a:p>
            <a:pPr marL="0" indent="0">
              <a:buNone/>
            </a:pPr>
            <a:endParaRPr lang="en-US" sz="5400" dirty="0">
              <a:latin typeface="Times New Roman" pitchFamily="18" charset="0"/>
              <a:cs typeface="Times New Roman" pitchFamily="18" charset="0"/>
            </a:endParaRPr>
          </a:p>
          <a:p>
            <a:pPr marL="0" indent="0">
              <a:buNone/>
            </a:pPr>
            <a:r>
              <a:rPr lang="en-US" sz="5400" dirty="0">
                <a:solidFill>
                  <a:srgbClr val="FF0000"/>
                </a:solidFill>
                <a:latin typeface="Times New Roman" pitchFamily="18" charset="0"/>
                <a:cs typeface="Times New Roman" pitchFamily="18" charset="0"/>
              </a:rPr>
              <a:t>Diagnosis, Therapy and Research of Medical field.</a:t>
            </a:r>
          </a:p>
          <a:p>
            <a:pPr marL="0" indent="0">
              <a:buNone/>
            </a:pPr>
            <a:endParaRPr lang="fr-FR" sz="5400" dirty="0">
              <a:latin typeface="Times New Roman" pitchFamily="18" charset="0"/>
              <a:cs typeface="Times New Roman" pitchFamily="18" charset="0"/>
            </a:endParaRPr>
          </a:p>
        </p:txBody>
      </p:sp>
      <p:sp>
        <p:nvSpPr>
          <p:cNvPr id="2" name="Rectangle 1"/>
          <p:cNvSpPr/>
          <p:nvPr/>
        </p:nvSpPr>
        <p:spPr>
          <a:xfrm>
            <a:off x="6156176" y="5949280"/>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extLst>
      <p:ext uri="{BB962C8B-B14F-4D97-AF65-F5344CB8AC3E}">
        <p14:creationId xmlns:p14="http://schemas.microsoft.com/office/powerpoint/2010/main" val="8508472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88640"/>
            <a:ext cx="8507288" cy="6669360"/>
          </a:xfrm>
        </p:spPr>
        <p:txBody>
          <a:bodyPr>
            <a:noAutofit/>
          </a:bodyPr>
          <a:lstStyle/>
          <a:p>
            <a:pPr>
              <a:lnSpc>
                <a:spcPct val="150000"/>
              </a:lnSpc>
              <a:buFont typeface="Wingdings" pitchFamily="2" charset="2"/>
              <a:buChar char="v"/>
            </a:pPr>
            <a:r>
              <a:rPr lang="en-US" sz="3500" b="1" dirty="0">
                <a:solidFill>
                  <a:srgbClr val="FF0000"/>
                </a:solidFill>
                <a:latin typeface="Times New Roman" pitchFamily="18" charset="0"/>
                <a:cs typeface="Times New Roman" pitchFamily="18" charset="0"/>
              </a:rPr>
              <a:t>Bacterial Biochemistry</a:t>
            </a:r>
            <a:r>
              <a:rPr lang="en-US" sz="3500" dirty="0">
                <a:latin typeface="Times New Roman" pitchFamily="18" charset="0"/>
                <a:cs typeface="Times New Roman" pitchFamily="18" charset="0"/>
              </a:rPr>
              <a:t>-Deals with Microbes</a:t>
            </a:r>
            <a:r>
              <a:rPr lang="en-US" sz="3500" dirty="0" smtClean="0">
                <a:latin typeface="Times New Roman" pitchFamily="18" charset="0"/>
                <a:cs typeface="Times New Roman" pitchFamily="18" charset="0"/>
              </a:rPr>
              <a:t>.</a:t>
            </a:r>
            <a:endParaRPr lang="en-US" sz="3500" dirty="0">
              <a:latin typeface="Times New Roman" pitchFamily="18" charset="0"/>
              <a:cs typeface="Times New Roman" pitchFamily="18" charset="0"/>
            </a:endParaRPr>
          </a:p>
          <a:p>
            <a:pPr>
              <a:lnSpc>
                <a:spcPct val="150000"/>
              </a:lnSpc>
              <a:buFont typeface="Wingdings" pitchFamily="2" charset="2"/>
              <a:buChar char="v"/>
            </a:pPr>
            <a:r>
              <a:rPr lang="en-US" sz="3500" b="1" dirty="0">
                <a:solidFill>
                  <a:srgbClr val="FF0000"/>
                </a:solidFill>
                <a:latin typeface="Times New Roman" pitchFamily="18" charset="0"/>
                <a:cs typeface="Times New Roman" pitchFamily="18" charset="0"/>
              </a:rPr>
              <a:t>Plant Biochemistry- </a:t>
            </a:r>
            <a:r>
              <a:rPr lang="en-US" sz="3500" dirty="0">
                <a:latin typeface="Times New Roman" pitchFamily="18" charset="0"/>
                <a:cs typeface="Times New Roman" pitchFamily="18" charset="0"/>
              </a:rPr>
              <a:t>Deals with </a:t>
            </a:r>
            <a:r>
              <a:rPr lang="en-US" sz="3500" b="1" dirty="0">
                <a:latin typeface="Times New Roman" pitchFamily="18" charset="0"/>
                <a:cs typeface="Times New Roman" pitchFamily="18" charset="0"/>
              </a:rPr>
              <a:t>Plants</a:t>
            </a:r>
            <a:r>
              <a:rPr lang="en-US" sz="3500" dirty="0" smtClean="0">
                <a:latin typeface="Times New Roman" pitchFamily="18" charset="0"/>
                <a:cs typeface="Times New Roman" pitchFamily="18" charset="0"/>
              </a:rPr>
              <a:t>.</a:t>
            </a:r>
            <a:endParaRPr lang="en-US" sz="3500" dirty="0">
              <a:latin typeface="Times New Roman" pitchFamily="18" charset="0"/>
              <a:cs typeface="Times New Roman" pitchFamily="18" charset="0"/>
            </a:endParaRPr>
          </a:p>
          <a:p>
            <a:pPr>
              <a:lnSpc>
                <a:spcPct val="150000"/>
              </a:lnSpc>
              <a:buFont typeface="Wingdings" pitchFamily="2" charset="2"/>
              <a:buChar char="v"/>
            </a:pPr>
            <a:r>
              <a:rPr lang="en-US" sz="3500" b="1" dirty="0">
                <a:solidFill>
                  <a:srgbClr val="FF0000"/>
                </a:solidFill>
                <a:latin typeface="Times New Roman" pitchFamily="18" charset="0"/>
                <a:cs typeface="Times New Roman" pitchFamily="18" charset="0"/>
              </a:rPr>
              <a:t>Animal Biochemistry</a:t>
            </a:r>
            <a:r>
              <a:rPr lang="en-US" sz="3500" dirty="0">
                <a:latin typeface="Times New Roman" pitchFamily="18" charset="0"/>
                <a:cs typeface="Times New Roman" pitchFamily="18" charset="0"/>
              </a:rPr>
              <a:t>-Deals with </a:t>
            </a:r>
            <a:r>
              <a:rPr lang="en-US" sz="3500" b="1" dirty="0">
                <a:latin typeface="Times New Roman" pitchFamily="18" charset="0"/>
                <a:cs typeface="Times New Roman" pitchFamily="18" charset="0"/>
              </a:rPr>
              <a:t>animals</a:t>
            </a:r>
            <a:r>
              <a:rPr lang="en-US" sz="3500" dirty="0" smtClean="0">
                <a:latin typeface="Times New Roman" pitchFamily="18" charset="0"/>
                <a:cs typeface="Times New Roman" pitchFamily="18" charset="0"/>
              </a:rPr>
              <a:t>.</a:t>
            </a:r>
            <a:endParaRPr lang="en-US" sz="3500" dirty="0">
              <a:latin typeface="Times New Roman" pitchFamily="18" charset="0"/>
              <a:cs typeface="Times New Roman" pitchFamily="18" charset="0"/>
            </a:endParaRPr>
          </a:p>
          <a:p>
            <a:pPr>
              <a:lnSpc>
                <a:spcPct val="150000"/>
              </a:lnSpc>
              <a:buFont typeface="Wingdings" pitchFamily="2" charset="2"/>
              <a:buChar char="v"/>
            </a:pPr>
            <a:r>
              <a:rPr lang="en-US" sz="3500" b="1" dirty="0">
                <a:solidFill>
                  <a:srgbClr val="FF0000"/>
                </a:solidFill>
                <a:latin typeface="Times New Roman" pitchFamily="18" charset="0"/>
                <a:cs typeface="Times New Roman" pitchFamily="18" charset="0"/>
              </a:rPr>
              <a:t>Industrial Biochemistry</a:t>
            </a:r>
            <a:r>
              <a:rPr lang="en-US" sz="3500" dirty="0">
                <a:latin typeface="Times New Roman" pitchFamily="18" charset="0"/>
                <a:cs typeface="Times New Roman" pitchFamily="18" charset="0"/>
              </a:rPr>
              <a:t>-Deals with </a:t>
            </a:r>
            <a:r>
              <a:rPr lang="en-US" sz="3500" b="1" dirty="0">
                <a:latin typeface="Times New Roman" pitchFamily="18" charset="0"/>
                <a:cs typeface="Times New Roman" pitchFamily="18" charset="0"/>
              </a:rPr>
              <a:t>industrial products </a:t>
            </a:r>
            <a:r>
              <a:rPr lang="en-US" sz="3500" dirty="0">
                <a:latin typeface="Times New Roman" pitchFamily="18" charset="0"/>
                <a:cs typeface="Times New Roman" pitchFamily="18" charset="0"/>
              </a:rPr>
              <a:t>involved with </a:t>
            </a:r>
            <a:r>
              <a:rPr lang="en-US" sz="3500" b="1" dirty="0">
                <a:latin typeface="Times New Roman" pitchFamily="18" charset="0"/>
                <a:cs typeface="Times New Roman" pitchFamily="18" charset="0"/>
              </a:rPr>
              <a:t>microorganisms.</a:t>
            </a:r>
          </a:p>
          <a:p>
            <a:pPr marL="0" lvl="0" indent="0">
              <a:spcBef>
                <a:spcPts val="0"/>
              </a:spcBef>
              <a:buClrTx/>
              <a:buSzTx/>
              <a:buNone/>
            </a:pPr>
            <a:r>
              <a:rPr lang="fr-FR" sz="3600" dirty="0" smtClean="0">
                <a:solidFill>
                  <a:prstClr val="black"/>
                </a:solidFill>
                <a:latin typeface="Monotype Corsiva" pitchFamily="66" charset="0"/>
              </a:rPr>
              <a:t>                                                         Ms</a:t>
            </a:r>
            <a:r>
              <a:rPr lang="fr-FR" sz="3600" dirty="0">
                <a:solidFill>
                  <a:prstClr val="black"/>
                </a:solidFill>
                <a:latin typeface="Monotype Corsiva" pitchFamily="66" charset="0"/>
              </a:rPr>
              <a:t>.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a:p>
            <a:pPr marL="0" indent="0">
              <a:buNone/>
            </a:pPr>
            <a:endParaRPr lang="fr-FR" sz="3600" dirty="0">
              <a:latin typeface="Times New Roman" pitchFamily="18" charset="0"/>
              <a:cs typeface="Times New Roman" pitchFamily="18" charset="0"/>
            </a:endParaRPr>
          </a:p>
        </p:txBody>
      </p:sp>
    </p:spTree>
    <p:extLst>
      <p:ext uri="{BB962C8B-B14F-4D97-AF65-F5344CB8AC3E}">
        <p14:creationId xmlns:p14="http://schemas.microsoft.com/office/powerpoint/2010/main" val="259861344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normAutofit/>
          </a:bodyPr>
          <a:lstStyle/>
          <a:p>
            <a:pPr algn="ctr"/>
            <a:r>
              <a:rPr lang="fr-FR" sz="5400" dirty="0" err="1" smtClean="0">
                <a:solidFill>
                  <a:schemeClr val="bg1"/>
                </a:solidFill>
                <a:latin typeface="Times New Roman" pitchFamily="18" charset="0"/>
                <a:cs typeface="Times New Roman" pitchFamily="18" charset="0"/>
              </a:rPr>
              <a:t>What</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is</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Biochemistry</a:t>
            </a:r>
            <a:endParaRPr lang="fr-FR" sz="5400" dirty="0">
              <a:solidFill>
                <a:schemeClr val="bg1"/>
              </a:solidFill>
              <a:latin typeface="Times New Roman" pitchFamily="18" charset="0"/>
              <a:cs typeface="Times New Roman" pitchFamily="18" charset="0"/>
            </a:endParaRPr>
          </a:p>
        </p:txBody>
      </p:sp>
      <p:pic>
        <p:nvPicPr>
          <p:cNvPr id="5" name="Espace réservé du contenu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899592" y="1447800"/>
            <a:ext cx="7776864" cy="5293568"/>
          </a:xfr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2039" y="5924431"/>
            <a:ext cx="3146425"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61768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normAutofit/>
          </a:bodyPr>
          <a:lstStyle/>
          <a:p>
            <a:pPr algn="ctr"/>
            <a:r>
              <a:rPr lang="fr-FR" sz="5400" dirty="0" err="1" smtClean="0">
                <a:solidFill>
                  <a:schemeClr val="bg1"/>
                </a:solidFill>
                <a:latin typeface="Times New Roman" pitchFamily="18" charset="0"/>
                <a:cs typeface="Times New Roman" pitchFamily="18" charset="0"/>
              </a:rPr>
              <a:t>What</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is</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Biochemistry</a:t>
            </a:r>
            <a:endParaRPr lang="fr-FR" sz="5400" dirty="0">
              <a:solidFill>
                <a:schemeClr val="bg1"/>
              </a:solidFill>
              <a:latin typeface="Times New Roman" pitchFamily="18" charset="0"/>
              <a:cs typeface="Times New Roman" pitchFamily="18" charset="0"/>
            </a:endParaRPr>
          </a:p>
        </p:txBody>
      </p:sp>
      <p:pic>
        <p:nvPicPr>
          <p:cNvPr id="4" name="Espace réservé du conten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827584" y="1268760"/>
            <a:ext cx="7776864" cy="5293568"/>
          </a:xfr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5745317"/>
            <a:ext cx="3146425"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17972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normAutofit/>
          </a:bodyPr>
          <a:lstStyle/>
          <a:p>
            <a:pPr algn="ctr"/>
            <a:r>
              <a:rPr lang="fr-FR" sz="5400" dirty="0" err="1" smtClean="0">
                <a:solidFill>
                  <a:schemeClr val="bg1"/>
                </a:solidFill>
                <a:latin typeface="Times New Roman" pitchFamily="18" charset="0"/>
                <a:cs typeface="Times New Roman" pitchFamily="18" charset="0"/>
              </a:rPr>
              <a:t>What</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is</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Biochemistry</a:t>
            </a:r>
            <a:endParaRPr lang="fr-FR" sz="5400" dirty="0">
              <a:solidFill>
                <a:schemeClr val="bg1"/>
              </a:solidFill>
              <a:latin typeface="Times New Roman" pitchFamily="18" charset="0"/>
              <a:cs typeface="Times New Roman" pitchFamily="18" charset="0"/>
            </a:endParaRPr>
          </a:p>
        </p:txBody>
      </p:sp>
      <p:pic>
        <p:nvPicPr>
          <p:cNvPr id="4" name="Espace réservé du conten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899592" y="1447800"/>
            <a:ext cx="7776864" cy="5293568"/>
          </a:xfrm>
        </p:spPr>
      </p:pic>
      <p:sp>
        <p:nvSpPr>
          <p:cNvPr id="3" name="Rectangle 2"/>
          <p:cNvSpPr/>
          <p:nvPr/>
        </p:nvSpPr>
        <p:spPr>
          <a:xfrm>
            <a:off x="5796136" y="6093296"/>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extLst>
      <p:ext uri="{BB962C8B-B14F-4D97-AF65-F5344CB8AC3E}">
        <p14:creationId xmlns:p14="http://schemas.microsoft.com/office/powerpoint/2010/main" val="315898854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normAutofit/>
          </a:bodyPr>
          <a:lstStyle/>
          <a:p>
            <a:pPr algn="ctr"/>
            <a:r>
              <a:rPr lang="fr-FR" sz="5400" dirty="0" err="1" smtClean="0">
                <a:solidFill>
                  <a:schemeClr val="bg1"/>
                </a:solidFill>
                <a:latin typeface="Times New Roman" pitchFamily="18" charset="0"/>
                <a:cs typeface="Times New Roman" pitchFamily="18" charset="0"/>
              </a:rPr>
              <a:t>What</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is</a:t>
            </a:r>
            <a:r>
              <a:rPr lang="fr-FR" sz="5400" dirty="0" smtClean="0">
                <a:solidFill>
                  <a:schemeClr val="bg1"/>
                </a:solidFill>
                <a:latin typeface="Times New Roman" pitchFamily="18" charset="0"/>
                <a:cs typeface="Times New Roman" pitchFamily="18" charset="0"/>
              </a:rPr>
              <a:t> </a:t>
            </a:r>
            <a:r>
              <a:rPr lang="fr-FR" sz="5400" dirty="0" err="1" smtClean="0">
                <a:solidFill>
                  <a:schemeClr val="bg1"/>
                </a:solidFill>
                <a:latin typeface="Times New Roman" pitchFamily="18" charset="0"/>
                <a:cs typeface="Times New Roman" pitchFamily="18" charset="0"/>
              </a:rPr>
              <a:t>Biochemistry</a:t>
            </a:r>
            <a:endParaRPr lang="fr-FR" sz="5400" dirty="0">
              <a:solidFill>
                <a:schemeClr val="bg1"/>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899592" y="1484784"/>
            <a:ext cx="7772400" cy="5220072"/>
          </a:xfrm>
        </p:spPr>
        <p:txBody>
          <a:bodyPr>
            <a:noAutofit/>
          </a:bodyPr>
          <a:lstStyle/>
          <a:p>
            <a:pPr marL="0" indent="0" algn="just">
              <a:lnSpc>
                <a:spcPct val="150000"/>
              </a:lnSpc>
              <a:buNone/>
            </a:pPr>
            <a:r>
              <a:rPr lang="en-US" sz="3200" b="1" dirty="0">
                <a:latin typeface="Times New Roman" pitchFamily="18" charset="0"/>
                <a:cs typeface="Times New Roman" pitchFamily="18" charset="0"/>
              </a:rPr>
              <a:t>Biochemistry or biological </a:t>
            </a:r>
            <a:r>
              <a:rPr lang="en-US" sz="3200" b="1" dirty="0" smtClean="0">
                <a:latin typeface="Times New Roman" pitchFamily="18" charset="0"/>
                <a:cs typeface="Times New Roman" pitchFamily="18" charset="0"/>
              </a:rPr>
              <a:t>chemistry</a:t>
            </a:r>
            <a:r>
              <a:rPr lang="en-US" sz="3200" dirty="0" smtClean="0">
                <a:latin typeface="Times New Roman" pitchFamily="18" charset="0"/>
                <a:cs typeface="Times New Roman" pitchFamily="18" charset="0"/>
              </a:rPr>
              <a:t>, </a:t>
            </a:r>
            <a:r>
              <a:rPr lang="en-US" sz="3200" dirty="0" smtClean="0">
                <a:solidFill>
                  <a:prstClr val="black"/>
                </a:solidFill>
                <a:latin typeface="Times New Roman" pitchFamily="18" charset="0"/>
                <a:cs typeface="Times New Roman" pitchFamily="18" charset="0"/>
              </a:rPr>
              <a:t>a  </a:t>
            </a:r>
            <a:r>
              <a:rPr lang="en-US" sz="3200" dirty="0">
                <a:solidFill>
                  <a:prstClr val="black"/>
                </a:solidFill>
                <a:latin typeface="Times New Roman" pitchFamily="18" charset="0"/>
                <a:cs typeface="Times New Roman" pitchFamily="18" charset="0"/>
              </a:rPr>
              <a:t>sub-discipline of both chemistry and biology </a:t>
            </a:r>
            <a:r>
              <a:rPr lang="en-US" sz="3200" dirty="0" smtClean="0">
                <a:latin typeface="Times New Roman" pitchFamily="18" charset="0"/>
                <a:cs typeface="Times New Roman" pitchFamily="18" charset="0"/>
              </a:rPr>
              <a:t>is </a:t>
            </a:r>
            <a:r>
              <a:rPr lang="en-US" sz="3200" dirty="0">
                <a:latin typeface="Times New Roman" pitchFamily="18" charset="0"/>
                <a:cs typeface="Times New Roman" pitchFamily="18" charset="0"/>
              </a:rPr>
              <a:t>the study of chemical processes within and relating to living </a:t>
            </a:r>
            <a:r>
              <a:rPr lang="en-US" sz="3200" dirty="0" smtClean="0">
                <a:latin typeface="Times New Roman" pitchFamily="18" charset="0"/>
                <a:cs typeface="Times New Roman" pitchFamily="18" charset="0"/>
              </a:rPr>
              <a:t>organisms. Biochemistry </a:t>
            </a:r>
            <a:r>
              <a:rPr lang="en-US" sz="3200" dirty="0">
                <a:latin typeface="Times New Roman" pitchFamily="18" charset="0"/>
                <a:cs typeface="Times New Roman" pitchFamily="18" charset="0"/>
              </a:rPr>
              <a:t>may be divided into three fields: </a:t>
            </a:r>
            <a:r>
              <a:rPr lang="en-US" sz="3200" b="1" dirty="0">
                <a:latin typeface="Times New Roman" pitchFamily="18" charset="0"/>
                <a:cs typeface="Times New Roman" pitchFamily="18" charset="0"/>
              </a:rPr>
              <a:t>structural biology, enzymology and metabolism.</a:t>
            </a:r>
            <a:endParaRPr lang="fr-FR" sz="3200" b="1"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6021288"/>
            <a:ext cx="3146425"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675083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Desktop\metabolism-explanation-diagram-woman-food-chemical-reactions-body-set-conversion-to-energy-proteins-20942913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97"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178522" y="6221400"/>
            <a:ext cx="2965478" cy="646331"/>
          </a:xfrm>
          <a:prstGeom prst="rect">
            <a:avLst/>
          </a:prstGeom>
          <a:solidFill>
            <a:schemeClr val="bg1"/>
          </a:solidFill>
        </p:spPr>
        <p:txBody>
          <a:bodyPr wrap="squar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extLst>
      <p:ext uri="{BB962C8B-B14F-4D97-AF65-F5344CB8AC3E}">
        <p14:creationId xmlns:p14="http://schemas.microsoft.com/office/powerpoint/2010/main" val="409154498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9752" y="274638"/>
            <a:ext cx="4608512" cy="922114"/>
          </a:xfrm>
          <a:solidFill>
            <a:schemeClr val="accent1">
              <a:lumMod val="75000"/>
            </a:schemeClr>
          </a:solidFill>
          <a:ln>
            <a:solidFill>
              <a:schemeClr val="accent1"/>
            </a:solidFill>
          </a:ln>
        </p:spPr>
        <p:txBody>
          <a:bodyPr>
            <a:noAutofit/>
          </a:bodyPr>
          <a:lstStyle/>
          <a:p>
            <a:pPr algn="ctr"/>
            <a:r>
              <a:rPr lang="fr-FR" sz="6600" dirty="0" err="1" smtClean="0">
                <a:solidFill>
                  <a:schemeClr val="bg1"/>
                </a:solidFill>
                <a:latin typeface="Times New Roman" pitchFamily="18" charset="0"/>
                <a:cs typeface="Times New Roman" pitchFamily="18" charset="0"/>
              </a:rPr>
              <a:t>Metabolism</a:t>
            </a:r>
            <a:endParaRPr lang="fr-FR" sz="6600" dirty="0">
              <a:solidFill>
                <a:schemeClr val="bg1"/>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899592" y="1268760"/>
            <a:ext cx="7787208" cy="4751040"/>
          </a:xfrm>
          <a:noFill/>
        </p:spPr>
        <p:txBody>
          <a:bodyPr>
            <a:noAutofit/>
          </a:bodyPr>
          <a:lstStyle/>
          <a:p>
            <a:pPr marL="0" indent="0" algn="just">
              <a:lnSpc>
                <a:spcPct val="120000"/>
              </a:lnSpc>
              <a:buNone/>
            </a:pPr>
            <a:r>
              <a:rPr lang="en-US" sz="2400" b="1" dirty="0" smtClean="0">
                <a:latin typeface="Times New Roman" pitchFamily="18" charset="0"/>
                <a:cs typeface="Times New Roman" pitchFamily="18" charset="0"/>
              </a:rPr>
              <a:t>Metabolism</a:t>
            </a:r>
            <a:r>
              <a:rPr lang="en-US" sz="2400" dirty="0" smtClean="0">
                <a:latin typeface="Times New Roman" pitchFamily="18" charset="0"/>
                <a:cs typeface="Times New Roman" pitchFamily="18" charset="0"/>
              </a:rPr>
              <a:t> is </a:t>
            </a:r>
            <a:r>
              <a:rPr lang="en-US" sz="2400" dirty="0">
                <a:latin typeface="Times New Roman" pitchFamily="18" charset="0"/>
                <a:cs typeface="Times New Roman" pitchFamily="18" charset="0"/>
              </a:rPr>
              <a:t>the set of life-sustaining </a:t>
            </a:r>
            <a:r>
              <a:rPr lang="en-US" sz="2400" b="1" dirty="0">
                <a:latin typeface="Times New Roman" pitchFamily="18" charset="0"/>
                <a:cs typeface="Times New Roman" pitchFamily="18" charset="0"/>
              </a:rPr>
              <a:t>chemical reactions </a:t>
            </a:r>
            <a:r>
              <a:rPr lang="en-US" sz="2400" dirty="0">
                <a:latin typeface="Times New Roman" pitchFamily="18" charset="0"/>
                <a:cs typeface="Times New Roman" pitchFamily="18" charset="0"/>
              </a:rPr>
              <a:t>in organisms. </a:t>
            </a:r>
            <a:r>
              <a:rPr lang="en-US" sz="2400" b="1" dirty="0">
                <a:latin typeface="Times New Roman" pitchFamily="18" charset="0"/>
                <a:cs typeface="Times New Roman" pitchFamily="18" charset="0"/>
              </a:rPr>
              <a:t>The three main purposes </a:t>
            </a:r>
            <a:r>
              <a:rPr lang="en-US" sz="2400" dirty="0">
                <a:latin typeface="Times New Roman" pitchFamily="18" charset="0"/>
                <a:cs typeface="Times New Roman" pitchFamily="18" charset="0"/>
              </a:rPr>
              <a:t>of metabolism are: the </a:t>
            </a:r>
            <a:r>
              <a:rPr lang="en-US" sz="2400" dirty="0">
                <a:solidFill>
                  <a:srgbClr val="FF0000"/>
                </a:solidFill>
                <a:latin typeface="Times New Roman" pitchFamily="18" charset="0"/>
                <a:cs typeface="Times New Roman" pitchFamily="18" charset="0"/>
              </a:rPr>
              <a:t>conversion of the energy in food to energy available to run cellular processes</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the conversion of food to building blocks </a:t>
            </a:r>
            <a:r>
              <a:rPr lang="en-US" sz="2400" dirty="0">
                <a:latin typeface="Times New Roman" pitchFamily="18" charset="0"/>
                <a:cs typeface="Times New Roman" pitchFamily="18" charset="0"/>
              </a:rPr>
              <a:t>for proteins, lipids, nucleic acids, and some carbohydrates; and the </a:t>
            </a:r>
            <a:r>
              <a:rPr lang="en-US" sz="2400" dirty="0">
                <a:solidFill>
                  <a:srgbClr val="FF0000"/>
                </a:solidFill>
                <a:latin typeface="Times New Roman" pitchFamily="18" charset="0"/>
                <a:cs typeface="Times New Roman" pitchFamily="18" charset="0"/>
              </a:rPr>
              <a:t>elimination of metabolic wastes. </a:t>
            </a:r>
            <a:r>
              <a:rPr lang="en-US" sz="2400" dirty="0">
                <a:latin typeface="Times New Roman" pitchFamily="18" charset="0"/>
                <a:cs typeface="Times New Roman" pitchFamily="18" charset="0"/>
              </a:rPr>
              <a:t>These enzyme-catalyzed reactions allow organisms to grow and reproduce, maintain their structures, and respond to their environments. The word </a:t>
            </a:r>
            <a:r>
              <a:rPr lang="en-US" sz="2400" b="1" dirty="0">
                <a:latin typeface="Times New Roman" pitchFamily="18" charset="0"/>
                <a:cs typeface="Times New Roman" pitchFamily="18" charset="0"/>
              </a:rPr>
              <a:t>metabolism</a:t>
            </a:r>
            <a:r>
              <a:rPr lang="en-US" sz="2400" dirty="0">
                <a:latin typeface="Times New Roman" pitchFamily="18" charset="0"/>
                <a:cs typeface="Times New Roman" pitchFamily="18" charset="0"/>
              </a:rPr>
              <a:t> can also refer to the </a:t>
            </a:r>
            <a:r>
              <a:rPr lang="en-US" sz="2400" b="1" dirty="0">
                <a:solidFill>
                  <a:srgbClr val="FF0000"/>
                </a:solidFill>
                <a:latin typeface="Times New Roman" pitchFamily="18" charset="0"/>
                <a:cs typeface="Times New Roman" pitchFamily="18" charset="0"/>
              </a:rPr>
              <a:t>sum of all chemical reactions </a:t>
            </a:r>
            <a:r>
              <a:rPr lang="en-US" sz="2400" dirty="0">
                <a:latin typeface="Times New Roman" pitchFamily="18" charset="0"/>
                <a:cs typeface="Times New Roman" pitchFamily="18" charset="0"/>
              </a:rPr>
              <a:t>that occur in living organisms, including digestion and the transportation of substances into and between different </a:t>
            </a:r>
            <a:r>
              <a:rPr lang="en-US" sz="2400" dirty="0" smtClean="0">
                <a:latin typeface="Times New Roman" pitchFamily="18" charset="0"/>
                <a:cs typeface="Times New Roman" pitchFamily="18" charset="0"/>
              </a:rPr>
              <a:t>cells.</a:t>
            </a:r>
            <a:endParaRPr lang="fr-FR" sz="2400" dirty="0" smtClean="0">
              <a:latin typeface="Times New Roman" pitchFamily="18" charset="0"/>
              <a:cs typeface="Times New Roman" pitchFamily="18" charset="0"/>
            </a:endParaRPr>
          </a:p>
        </p:txBody>
      </p:sp>
      <p:sp>
        <p:nvSpPr>
          <p:cNvPr id="4" name="Rectangle 3"/>
          <p:cNvSpPr/>
          <p:nvPr/>
        </p:nvSpPr>
        <p:spPr>
          <a:xfrm>
            <a:off x="6084168" y="6021288"/>
            <a:ext cx="2797561" cy="646331"/>
          </a:xfrm>
          <a:prstGeom prst="rect">
            <a:avLst/>
          </a:prstGeom>
        </p:spPr>
        <p:txBody>
          <a:bodyPr wrap="non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extLst>
      <p:ext uri="{BB962C8B-B14F-4D97-AF65-F5344CB8AC3E}">
        <p14:creationId xmlns:p14="http://schemas.microsoft.com/office/powerpoint/2010/main" val="23126210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5776" y="260648"/>
            <a:ext cx="3960440" cy="64807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fr-FR" sz="4400" dirty="0" err="1" smtClean="0">
                <a:latin typeface="Times New Roman" pitchFamily="18" charset="0"/>
                <a:cs typeface="Times New Roman" pitchFamily="18" charset="0"/>
              </a:rPr>
              <a:t>Biochemistry</a:t>
            </a:r>
            <a:endParaRPr lang="fr-FR" sz="4400" dirty="0">
              <a:latin typeface="Times New Roman" pitchFamily="18" charset="0"/>
              <a:cs typeface="Times New Roman" pitchFamily="18" charset="0"/>
            </a:endParaRPr>
          </a:p>
        </p:txBody>
      </p:sp>
      <p:sp>
        <p:nvSpPr>
          <p:cNvPr id="3" name="Flèche vers le bas 2"/>
          <p:cNvSpPr/>
          <p:nvPr/>
        </p:nvSpPr>
        <p:spPr>
          <a:xfrm>
            <a:off x="4405123" y="933306"/>
            <a:ext cx="405759"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à coins arrondis 3"/>
          <p:cNvSpPr/>
          <p:nvPr/>
        </p:nvSpPr>
        <p:spPr>
          <a:xfrm>
            <a:off x="3194847" y="1509370"/>
            <a:ext cx="2952328" cy="7675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Times New Roman" pitchFamily="18" charset="0"/>
                <a:cs typeface="Times New Roman" pitchFamily="18" charset="0"/>
              </a:rPr>
              <a:t>Metabolism</a:t>
            </a:r>
            <a:endParaRPr lang="en-US" sz="4000" dirty="0">
              <a:latin typeface="Times New Roman" pitchFamily="18" charset="0"/>
              <a:cs typeface="Times New Roman" pitchFamily="18" charset="0"/>
            </a:endParaRPr>
          </a:p>
        </p:txBody>
      </p:sp>
      <p:cxnSp>
        <p:nvCxnSpPr>
          <p:cNvPr id="6" name="Connecteur en angle 5"/>
          <p:cNvCxnSpPr/>
          <p:nvPr/>
        </p:nvCxnSpPr>
        <p:spPr>
          <a:xfrm>
            <a:off x="4683189" y="2636910"/>
            <a:ext cx="2412268" cy="540061"/>
          </a:xfrm>
          <a:prstGeom prst="bentConnector3">
            <a:avLst>
              <a:gd name="adj1" fmla="val 99393"/>
            </a:avLst>
          </a:prstGeom>
        </p:spPr>
        <p:style>
          <a:lnRef idx="1">
            <a:schemeClr val="accent1"/>
          </a:lnRef>
          <a:fillRef idx="0">
            <a:schemeClr val="accent1"/>
          </a:fillRef>
          <a:effectRef idx="0">
            <a:schemeClr val="accent1"/>
          </a:effectRef>
          <a:fontRef idx="minor">
            <a:schemeClr val="tx1"/>
          </a:fontRef>
        </p:style>
      </p:cxnSp>
      <p:cxnSp>
        <p:nvCxnSpPr>
          <p:cNvPr id="8" name="Connecteur en angle 7"/>
          <p:cNvCxnSpPr>
            <a:endCxn id="15" idx="0"/>
          </p:cNvCxnSpPr>
          <p:nvPr/>
        </p:nvCxnSpPr>
        <p:spPr>
          <a:xfrm rot="10800000" flipV="1">
            <a:off x="2402759" y="2636910"/>
            <a:ext cx="2280430" cy="52421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5" name="Rectangle à coins arrondis 14"/>
          <p:cNvSpPr/>
          <p:nvPr/>
        </p:nvSpPr>
        <p:spPr>
          <a:xfrm>
            <a:off x="1259632" y="3161124"/>
            <a:ext cx="2286254" cy="6279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err="1" smtClean="0">
                <a:latin typeface="Times New Roman" pitchFamily="18" charset="0"/>
                <a:cs typeface="Times New Roman" pitchFamily="18" charset="0"/>
              </a:rPr>
              <a:t>Anabolism</a:t>
            </a:r>
            <a:endParaRPr lang="fr-FR" sz="3200" dirty="0">
              <a:latin typeface="Times New Roman" pitchFamily="18" charset="0"/>
              <a:cs typeface="Times New Roman" pitchFamily="18" charset="0"/>
            </a:endParaRPr>
          </a:p>
        </p:txBody>
      </p:sp>
      <p:sp>
        <p:nvSpPr>
          <p:cNvPr id="16" name="Rectangle à coins arrondis 15"/>
          <p:cNvSpPr/>
          <p:nvPr/>
        </p:nvSpPr>
        <p:spPr>
          <a:xfrm>
            <a:off x="5889323" y="3157197"/>
            <a:ext cx="2466274" cy="6318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err="1" smtClean="0">
                <a:latin typeface="Times New Roman" pitchFamily="18" charset="0"/>
                <a:cs typeface="Times New Roman" pitchFamily="18" charset="0"/>
              </a:rPr>
              <a:t>Catabolism</a:t>
            </a:r>
            <a:endParaRPr lang="fr-FR" sz="3200" dirty="0">
              <a:latin typeface="Times New Roman" pitchFamily="18" charset="0"/>
              <a:cs typeface="Times New Roman" pitchFamily="18" charset="0"/>
            </a:endParaRPr>
          </a:p>
        </p:txBody>
      </p:sp>
      <p:sp>
        <p:nvSpPr>
          <p:cNvPr id="52" name="Rectangle à coins arrondis 51"/>
          <p:cNvSpPr/>
          <p:nvPr/>
        </p:nvSpPr>
        <p:spPr>
          <a:xfrm>
            <a:off x="1259632" y="4467336"/>
            <a:ext cx="2448272" cy="5272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Times New Roman" pitchFamily="18" charset="0"/>
                <a:cs typeface="Times New Roman" pitchFamily="18" charset="0"/>
              </a:rPr>
              <a:t>the building up of compounds</a:t>
            </a:r>
            <a:endParaRPr lang="fr-FR" sz="2000" dirty="0">
              <a:latin typeface="Times New Roman" pitchFamily="18" charset="0"/>
              <a:cs typeface="Times New Roman" pitchFamily="18" charset="0"/>
            </a:endParaRPr>
          </a:p>
        </p:txBody>
      </p:sp>
      <p:sp>
        <p:nvSpPr>
          <p:cNvPr id="53" name="Rectangle à coins arrondis 52"/>
          <p:cNvSpPr/>
          <p:nvPr/>
        </p:nvSpPr>
        <p:spPr>
          <a:xfrm>
            <a:off x="5862320" y="4467336"/>
            <a:ext cx="2466274" cy="5272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the breaking down of compounds</a:t>
            </a:r>
            <a:endParaRPr lang="fr-FR" dirty="0">
              <a:latin typeface="Times New Roman" pitchFamily="18" charset="0"/>
              <a:cs typeface="Times New Roman" pitchFamily="18" charset="0"/>
            </a:endParaRPr>
          </a:p>
        </p:txBody>
      </p:sp>
      <p:sp>
        <p:nvSpPr>
          <p:cNvPr id="55" name="Triangle isocèle 54"/>
          <p:cNvSpPr/>
          <p:nvPr/>
        </p:nvSpPr>
        <p:spPr>
          <a:xfrm>
            <a:off x="1259632" y="5017042"/>
            <a:ext cx="2592288" cy="15803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Times New Roman" pitchFamily="18" charset="0"/>
                <a:cs typeface="Times New Roman" pitchFamily="18" charset="0"/>
              </a:rPr>
              <a:t>consumes </a:t>
            </a:r>
            <a:r>
              <a:rPr lang="fr-FR" sz="2000" b="1" dirty="0" err="1" smtClean="0">
                <a:latin typeface="Times New Roman" pitchFamily="18" charset="0"/>
                <a:cs typeface="Times New Roman" pitchFamily="18" charset="0"/>
              </a:rPr>
              <a:t>energy</a:t>
            </a:r>
            <a:endParaRPr lang="fr-FR" sz="2000" b="1" dirty="0">
              <a:latin typeface="Times New Roman" pitchFamily="18" charset="0"/>
              <a:cs typeface="Times New Roman" pitchFamily="18" charset="0"/>
            </a:endParaRPr>
          </a:p>
        </p:txBody>
      </p:sp>
      <p:sp>
        <p:nvSpPr>
          <p:cNvPr id="56" name="Triangle isocèle 55"/>
          <p:cNvSpPr/>
          <p:nvPr/>
        </p:nvSpPr>
        <p:spPr>
          <a:xfrm>
            <a:off x="5862320" y="5017042"/>
            <a:ext cx="2670120" cy="15803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atin typeface="Times New Roman" pitchFamily="18" charset="0"/>
                <a:cs typeface="Times New Roman" pitchFamily="18" charset="0"/>
              </a:rPr>
              <a:t>releases </a:t>
            </a:r>
            <a:r>
              <a:rPr lang="fr-FR" sz="2400" b="1" dirty="0" err="1" smtClean="0">
                <a:latin typeface="Times New Roman" pitchFamily="18" charset="0"/>
                <a:cs typeface="Times New Roman" pitchFamily="18" charset="0"/>
              </a:rPr>
              <a:t>energy</a:t>
            </a:r>
            <a:endParaRPr lang="fr-FR" sz="2400" b="1" dirty="0">
              <a:latin typeface="Times New Roman" pitchFamily="18" charset="0"/>
              <a:cs typeface="Times New Roman" pitchFamily="18" charset="0"/>
            </a:endParaRPr>
          </a:p>
        </p:txBody>
      </p:sp>
      <p:sp>
        <p:nvSpPr>
          <p:cNvPr id="5" name="Rectangle 4"/>
          <p:cNvSpPr/>
          <p:nvPr/>
        </p:nvSpPr>
        <p:spPr>
          <a:xfrm>
            <a:off x="3504616" y="5794512"/>
            <a:ext cx="3011599" cy="646331"/>
          </a:xfrm>
          <a:prstGeom prst="rect">
            <a:avLst/>
          </a:prstGeom>
        </p:spPr>
        <p:txBody>
          <a:bodyPr wrap="square">
            <a:spAutoFit/>
          </a:bodyPr>
          <a:lstStyle/>
          <a:p>
            <a:pPr lvl="0"/>
            <a:r>
              <a:rPr lang="fr-FR" sz="3600" dirty="0">
                <a:solidFill>
                  <a:prstClr val="black"/>
                </a:solidFill>
                <a:latin typeface="Monotype Corsiva" pitchFamily="66" charset="0"/>
              </a:rPr>
              <a:t>Ms. </a:t>
            </a:r>
            <a:r>
              <a:rPr lang="fr-FR" sz="3600" dirty="0" err="1">
                <a:solidFill>
                  <a:prstClr val="black"/>
                </a:solidFill>
                <a:latin typeface="Monotype Corsiva" pitchFamily="66" charset="0"/>
              </a:rPr>
              <a:t>Bouhaddad</a:t>
            </a:r>
            <a:endParaRPr lang="fr-FR" sz="3600" dirty="0">
              <a:solidFill>
                <a:prstClr val="black"/>
              </a:solidFill>
              <a:latin typeface="Monotype Corsiva" pitchFamily="66" charset="0"/>
            </a:endParaRPr>
          </a:p>
        </p:txBody>
      </p:sp>
    </p:spTree>
    <p:extLst>
      <p:ext uri="{BB962C8B-B14F-4D97-AF65-F5344CB8AC3E}">
        <p14:creationId xmlns:p14="http://schemas.microsoft.com/office/powerpoint/2010/main" val="285699046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fill="hold"/>
                                        <p:tgtEl>
                                          <p:spTgt spid="15"/>
                                        </p:tgtEl>
                                        <p:attrNameLst>
                                          <p:attrName>ppt_x</p:attrName>
                                        </p:attrNameLst>
                                      </p:cBhvr>
                                      <p:tavLst>
                                        <p:tav tm="0">
                                          <p:val>
                                            <p:strVal val="#ppt_x"/>
                                          </p:val>
                                        </p:tav>
                                        <p:tav tm="100000">
                                          <p:val>
                                            <p:strVal val="#ppt_x"/>
                                          </p:val>
                                        </p:tav>
                                      </p:tavLst>
                                    </p:anim>
                                    <p:anim calcmode="lin" valueType="num">
                                      <p:cBhvr additive="base">
                                        <p:cTn id="3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fade">
                                      <p:cBhvr>
                                        <p:cTn id="42" dur="1000"/>
                                        <p:tgtEl>
                                          <p:spTgt spid="52"/>
                                        </p:tgtEl>
                                      </p:cBhvr>
                                    </p:animEffect>
                                    <p:anim calcmode="lin" valueType="num">
                                      <p:cBhvr>
                                        <p:cTn id="43" dur="1000" fill="hold"/>
                                        <p:tgtEl>
                                          <p:spTgt spid="52"/>
                                        </p:tgtEl>
                                        <p:attrNameLst>
                                          <p:attrName>ppt_x</p:attrName>
                                        </p:attrNameLst>
                                      </p:cBhvr>
                                      <p:tavLst>
                                        <p:tav tm="0">
                                          <p:val>
                                            <p:strVal val="#ppt_x"/>
                                          </p:val>
                                        </p:tav>
                                        <p:tav tm="100000">
                                          <p:val>
                                            <p:strVal val="#ppt_x"/>
                                          </p:val>
                                        </p:tav>
                                      </p:tavLst>
                                    </p:anim>
                                    <p:anim calcmode="lin" valueType="num">
                                      <p:cBhvr>
                                        <p:cTn id="44"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3"/>
                                        </p:tgtEl>
                                        <p:attrNameLst>
                                          <p:attrName>style.visibility</p:attrName>
                                        </p:attrNameLst>
                                      </p:cBhvr>
                                      <p:to>
                                        <p:strVal val="visible"/>
                                      </p:to>
                                    </p:set>
                                    <p:animEffect transition="in" filter="fade">
                                      <p:cBhvr>
                                        <p:cTn id="49" dur="1000"/>
                                        <p:tgtEl>
                                          <p:spTgt spid="53"/>
                                        </p:tgtEl>
                                      </p:cBhvr>
                                    </p:animEffect>
                                    <p:anim calcmode="lin" valueType="num">
                                      <p:cBhvr>
                                        <p:cTn id="50" dur="1000" fill="hold"/>
                                        <p:tgtEl>
                                          <p:spTgt spid="53"/>
                                        </p:tgtEl>
                                        <p:attrNameLst>
                                          <p:attrName>ppt_x</p:attrName>
                                        </p:attrNameLst>
                                      </p:cBhvr>
                                      <p:tavLst>
                                        <p:tav tm="0">
                                          <p:val>
                                            <p:strVal val="#ppt_x"/>
                                          </p:val>
                                        </p:tav>
                                        <p:tav tm="100000">
                                          <p:val>
                                            <p:strVal val="#ppt_x"/>
                                          </p:val>
                                        </p:tav>
                                      </p:tavLst>
                                    </p:anim>
                                    <p:anim calcmode="lin" valueType="num">
                                      <p:cBhvr>
                                        <p:cTn id="51"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55"/>
                                        </p:tgtEl>
                                        <p:attrNameLst>
                                          <p:attrName>style.visibility</p:attrName>
                                        </p:attrNameLst>
                                      </p:cBhvr>
                                      <p:to>
                                        <p:strVal val="visible"/>
                                      </p:to>
                                    </p:set>
                                    <p:animEffect transition="in" filter="barn(inVertical)">
                                      <p:cBhvr>
                                        <p:cTn id="56" dur="500"/>
                                        <p:tgtEl>
                                          <p:spTgt spid="55"/>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56"/>
                                        </p:tgtEl>
                                        <p:attrNameLst>
                                          <p:attrName>style.visibility</p:attrName>
                                        </p:attrNameLst>
                                      </p:cBhvr>
                                      <p:to>
                                        <p:strVal val="visible"/>
                                      </p:to>
                                    </p:set>
                                    <p:animEffect transition="in" filter="barn(inVertical)">
                                      <p:cBhvr>
                                        <p:cTn id="61"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5" grpId="0" animBg="1"/>
      <p:bldP spid="16" grpId="0" animBg="1"/>
      <p:bldP spid="52" grpId="0" animBg="1"/>
      <p:bldP spid="53" grpId="0" animBg="1"/>
      <p:bldP spid="55" grpId="0" animBg="1"/>
      <p:bldP spid="5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TotalTime>
  <Words>576</Words>
  <Application>Microsoft Office PowerPoint</Application>
  <PresentationFormat>Affichage à l'écran (4:3)</PresentationFormat>
  <Paragraphs>66</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Capitaux</vt:lpstr>
      <vt:lpstr>Introduction to Biochemistry</vt:lpstr>
      <vt:lpstr>What is Biochemistry</vt:lpstr>
      <vt:lpstr>What is Biochemistry</vt:lpstr>
      <vt:lpstr>What is Biochemistry</vt:lpstr>
      <vt:lpstr>What is Biochemistry</vt:lpstr>
      <vt:lpstr>What is Biochemistry</vt:lpstr>
      <vt:lpstr>Présentation PowerPoint</vt:lpstr>
      <vt:lpstr>Metabolism</vt:lpstr>
      <vt:lpstr>Présentation PowerPoint</vt:lpstr>
      <vt:lpstr>Présentation PowerPoint</vt:lpstr>
      <vt:lpstr>Branches of Biochemistry</vt:lpstr>
      <vt:lpstr>Présentation PowerPoint</vt:lpstr>
      <vt:lpstr>Présentation PowerPoint</vt:lpstr>
      <vt:lpstr>Présentation PowerPoint</vt:lpstr>
      <vt:lpstr>   Molecular biochemistry </vt:lpstr>
      <vt:lpstr>Metabolic biochemistry </vt:lpstr>
      <vt:lpstr>Biochemical genetics </vt:lpstr>
      <vt:lpstr>Immunology </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biochemistry</dc:title>
  <dc:creator>b</dc:creator>
  <cp:lastModifiedBy>b</cp:lastModifiedBy>
  <cp:revision>71</cp:revision>
  <dcterms:created xsi:type="dcterms:W3CDTF">2022-05-16T03:27:24Z</dcterms:created>
  <dcterms:modified xsi:type="dcterms:W3CDTF">2022-06-07T17:55:23Z</dcterms:modified>
</cp:coreProperties>
</file>