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1"/>
  </p:notesMasterIdLst>
  <p:sldIdLst>
    <p:sldId id="296" r:id="rId2"/>
    <p:sldId id="359" r:id="rId3"/>
    <p:sldId id="360" r:id="rId4"/>
    <p:sldId id="361" r:id="rId5"/>
    <p:sldId id="358" r:id="rId6"/>
    <p:sldId id="312" r:id="rId7"/>
    <p:sldId id="271" r:id="rId8"/>
    <p:sldId id="299" r:id="rId9"/>
    <p:sldId id="362" r:id="rId10"/>
    <p:sldId id="313" r:id="rId11"/>
    <p:sldId id="314" r:id="rId12"/>
    <p:sldId id="316" r:id="rId13"/>
    <p:sldId id="322" r:id="rId14"/>
    <p:sldId id="323" r:id="rId15"/>
    <p:sldId id="324" r:id="rId16"/>
    <p:sldId id="326" r:id="rId17"/>
    <p:sldId id="327" r:id="rId18"/>
    <p:sldId id="329" r:id="rId19"/>
    <p:sldId id="330" r:id="rId20"/>
    <p:sldId id="335" r:id="rId21"/>
    <p:sldId id="336" r:id="rId22"/>
    <p:sldId id="337" r:id="rId23"/>
    <p:sldId id="338" r:id="rId24"/>
    <p:sldId id="339" r:id="rId25"/>
    <p:sldId id="340" r:id="rId26"/>
    <p:sldId id="341" r:id="rId27"/>
    <p:sldId id="342" r:id="rId28"/>
    <p:sldId id="344" r:id="rId29"/>
    <p:sldId id="343" r:id="rId30"/>
    <p:sldId id="345" r:id="rId31"/>
    <p:sldId id="346" r:id="rId32"/>
    <p:sldId id="347" r:id="rId33"/>
    <p:sldId id="348" r:id="rId34"/>
    <p:sldId id="350" r:id="rId35"/>
    <p:sldId id="351" r:id="rId36"/>
    <p:sldId id="352" r:id="rId37"/>
    <p:sldId id="353" r:id="rId38"/>
    <p:sldId id="354" r:id="rId39"/>
    <p:sldId id="35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5000" autoAdjust="0"/>
    <p:restoredTop sz="94624" autoAdjust="0"/>
  </p:normalViewPr>
  <p:slideViewPr>
    <p:cSldViewPr snapToGrid="0">
      <p:cViewPr>
        <p:scale>
          <a:sx n="80" d="100"/>
          <a:sy n="80" d="100"/>
        </p:scale>
        <p:origin x="-954" y="-78"/>
      </p:cViewPr>
      <p:guideLst>
        <p:guide orient="horz" pos="2160"/>
        <p:guide pos="3840"/>
      </p:guideLst>
    </p:cSldViewPr>
  </p:slideViewPr>
  <p:notesTextViewPr>
    <p:cViewPr>
      <p:scale>
        <a:sx n="1" d="1"/>
        <a:sy n="1" d="1"/>
      </p:scale>
      <p:origin x="0" y="0"/>
    </p:cViewPr>
  </p:notesTextViewPr>
  <p:sorterViewPr>
    <p:cViewPr>
      <p:scale>
        <a:sx n="66" d="100"/>
        <a:sy n="66" d="100"/>
      </p:scale>
      <p:origin x="-174"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F4AEC-66A1-44E0-B9AF-DB31ABE63A5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DZ"/>
        </a:p>
      </dgm:t>
    </dgm:pt>
    <dgm:pt modelId="{1121CE04-5E59-4A22-8C9E-1B2575D65EB4}">
      <dgm:prSet phldrT="[نص]"/>
      <dgm:spPr/>
      <dgm:t>
        <a:bodyPr/>
        <a:lstStyle/>
        <a:p>
          <a:pPr rtl="1"/>
          <a:r>
            <a:rPr lang="ar-DZ" dirty="0" smtClean="0"/>
            <a:t>الفرضيات</a:t>
          </a:r>
          <a:endParaRPr lang="ar-DZ" dirty="0"/>
        </a:p>
      </dgm:t>
    </dgm:pt>
    <dgm:pt modelId="{B7DB9624-BD43-4EAA-A910-B760EE306790}" type="parTrans" cxnId="{CC7EDB36-3706-426D-8518-075AAB472B23}">
      <dgm:prSet/>
      <dgm:spPr/>
      <dgm:t>
        <a:bodyPr/>
        <a:lstStyle/>
        <a:p>
          <a:pPr rtl="1"/>
          <a:endParaRPr lang="ar-DZ"/>
        </a:p>
      </dgm:t>
    </dgm:pt>
    <dgm:pt modelId="{D7D7C079-F98C-483A-BEEF-AA3BB5A966B8}" type="sibTrans" cxnId="{CC7EDB36-3706-426D-8518-075AAB472B23}">
      <dgm:prSet/>
      <dgm:spPr/>
      <dgm:t>
        <a:bodyPr/>
        <a:lstStyle/>
        <a:p>
          <a:pPr rtl="1"/>
          <a:endParaRPr lang="ar-DZ" dirty="0"/>
        </a:p>
      </dgm:t>
    </dgm:pt>
    <dgm:pt modelId="{A8F3483E-8AAA-48C7-8EF0-B7037D674D26}">
      <dgm:prSet phldrT="[نص]"/>
      <dgm:spPr/>
      <dgm:t>
        <a:bodyPr/>
        <a:lstStyle/>
        <a:p>
          <a:pPr rtl="1"/>
          <a:r>
            <a:rPr lang="ar-DZ" dirty="0" smtClean="0"/>
            <a:t>الارتباط</a:t>
          </a:r>
          <a:endParaRPr lang="ar-DZ" dirty="0"/>
        </a:p>
      </dgm:t>
    </dgm:pt>
    <dgm:pt modelId="{30D1516A-0901-42D7-A6C0-E588A24430F0}" type="parTrans" cxnId="{455F1D40-5A34-4EEB-9C8B-7DF224E900E0}">
      <dgm:prSet/>
      <dgm:spPr/>
      <dgm:t>
        <a:bodyPr/>
        <a:lstStyle/>
        <a:p>
          <a:pPr rtl="1"/>
          <a:endParaRPr lang="ar-DZ"/>
        </a:p>
      </dgm:t>
    </dgm:pt>
    <dgm:pt modelId="{C89428E1-E56F-46C2-A834-9B8FFC80A60D}" type="sibTrans" cxnId="{455F1D40-5A34-4EEB-9C8B-7DF224E900E0}">
      <dgm:prSet/>
      <dgm:spPr/>
      <dgm:t>
        <a:bodyPr/>
        <a:lstStyle/>
        <a:p>
          <a:pPr rtl="1"/>
          <a:endParaRPr lang="ar-DZ"/>
        </a:p>
      </dgm:t>
    </dgm:pt>
    <dgm:pt modelId="{E86F39FC-70C7-47B6-9A99-D76745C27944}">
      <dgm:prSet phldrT="[نص]"/>
      <dgm:spPr/>
      <dgm:t>
        <a:bodyPr/>
        <a:lstStyle/>
        <a:p>
          <a:pPr rtl="1"/>
          <a:r>
            <a:rPr lang="ar-DZ" dirty="0" smtClean="0"/>
            <a:t>اختبارات الفروق بين المتوسطات</a:t>
          </a:r>
          <a:endParaRPr lang="ar-DZ" dirty="0"/>
        </a:p>
      </dgm:t>
    </dgm:pt>
    <dgm:pt modelId="{482A9848-2884-4332-8B55-BB7CF9C9A11C}" type="parTrans" cxnId="{EF0DD916-862B-4EE2-9B01-BB0DBC8040AD}">
      <dgm:prSet/>
      <dgm:spPr/>
      <dgm:t>
        <a:bodyPr/>
        <a:lstStyle/>
        <a:p>
          <a:pPr rtl="1"/>
          <a:endParaRPr lang="ar-DZ"/>
        </a:p>
      </dgm:t>
    </dgm:pt>
    <dgm:pt modelId="{DFCF8285-3B8A-469B-93C4-F232F9131800}" type="sibTrans" cxnId="{EF0DD916-862B-4EE2-9B01-BB0DBC8040AD}">
      <dgm:prSet/>
      <dgm:spPr/>
      <dgm:t>
        <a:bodyPr/>
        <a:lstStyle/>
        <a:p>
          <a:pPr rtl="1"/>
          <a:endParaRPr lang="ar-DZ" dirty="0"/>
        </a:p>
      </dgm:t>
    </dgm:pt>
    <dgm:pt modelId="{984EF92A-79A9-431E-A356-58E30864E4A2}">
      <dgm:prSet/>
      <dgm:spPr/>
      <dgm:t>
        <a:bodyPr/>
        <a:lstStyle/>
        <a:p>
          <a:pPr algn="ctr"/>
          <a:r>
            <a:rPr lang="ar-DZ" dirty="0" smtClean="0"/>
            <a:t>الانحدار</a:t>
          </a:r>
          <a:endParaRPr lang="fr-FR" dirty="0"/>
        </a:p>
      </dgm:t>
    </dgm:pt>
    <dgm:pt modelId="{5A37CC69-96B5-4581-8151-4D00C4A2E811}" type="parTrans" cxnId="{F59DD312-26A9-4E0E-90D5-66635ADC0484}">
      <dgm:prSet/>
      <dgm:spPr/>
    </dgm:pt>
    <dgm:pt modelId="{FE8E3DD9-C9F1-41C2-865F-C65BA1CC6275}" type="sibTrans" cxnId="{F59DD312-26A9-4E0E-90D5-66635ADC0484}">
      <dgm:prSet/>
      <dgm:spPr/>
    </dgm:pt>
    <dgm:pt modelId="{C9188023-D27E-4ABE-895D-91B137A11095}" type="pres">
      <dgm:prSet presAssocID="{F52F4AEC-66A1-44E0-B9AF-DB31ABE63A5E}" presName="outerComposite" presStyleCnt="0">
        <dgm:presLayoutVars>
          <dgm:chMax val="5"/>
          <dgm:dir/>
          <dgm:resizeHandles val="exact"/>
        </dgm:presLayoutVars>
      </dgm:prSet>
      <dgm:spPr/>
      <dgm:t>
        <a:bodyPr/>
        <a:lstStyle/>
        <a:p>
          <a:endParaRPr lang="fr-FR"/>
        </a:p>
      </dgm:t>
    </dgm:pt>
    <dgm:pt modelId="{C50CE801-9A0C-4FC4-A27D-01B2FB4DAA23}" type="pres">
      <dgm:prSet presAssocID="{F52F4AEC-66A1-44E0-B9AF-DB31ABE63A5E}" presName="dummyMaxCanvas" presStyleCnt="0">
        <dgm:presLayoutVars/>
      </dgm:prSet>
      <dgm:spPr/>
    </dgm:pt>
    <dgm:pt modelId="{AFF992D6-BE3C-4075-B8A2-E9FBA2EC19C2}" type="pres">
      <dgm:prSet presAssocID="{F52F4AEC-66A1-44E0-B9AF-DB31ABE63A5E}" presName="FourNodes_1" presStyleLbl="node1" presStyleIdx="0" presStyleCnt="4">
        <dgm:presLayoutVars>
          <dgm:bulletEnabled val="1"/>
        </dgm:presLayoutVars>
      </dgm:prSet>
      <dgm:spPr/>
      <dgm:t>
        <a:bodyPr/>
        <a:lstStyle/>
        <a:p>
          <a:endParaRPr lang="fr-FR"/>
        </a:p>
      </dgm:t>
    </dgm:pt>
    <dgm:pt modelId="{751BCA5D-3C87-49C2-9572-8CD3799254A3}" type="pres">
      <dgm:prSet presAssocID="{F52F4AEC-66A1-44E0-B9AF-DB31ABE63A5E}" presName="FourNodes_2" presStyleLbl="node1" presStyleIdx="1" presStyleCnt="4">
        <dgm:presLayoutVars>
          <dgm:bulletEnabled val="1"/>
        </dgm:presLayoutVars>
      </dgm:prSet>
      <dgm:spPr/>
      <dgm:t>
        <a:bodyPr/>
        <a:lstStyle/>
        <a:p>
          <a:endParaRPr lang="fr-FR"/>
        </a:p>
      </dgm:t>
    </dgm:pt>
    <dgm:pt modelId="{887A692C-A10C-4C0A-8314-F9E5984F7F56}" type="pres">
      <dgm:prSet presAssocID="{F52F4AEC-66A1-44E0-B9AF-DB31ABE63A5E}" presName="FourNodes_3" presStyleLbl="node1" presStyleIdx="2" presStyleCnt="4">
        <dgm:presLayoutVars>
          <dgm:bulletEnabled val="1"/>
        </dgm:presLayoutVars>
      </dgm:prSet>
      <dgm:spPr/>
      <dgm:t>
        <a:bodyPr/>
        <a:lstStyle/>
        <a:p>
          <a:endParaRPr lang="fr-FR"/>
        </a:p>
      </dgm:t>
    </dgm:pt>
    <dgm:pt modelId="{8A874067-F6AA-4F52-AEC9-7B5BBC321C3A}" type="pres">
      <dgm:prSet presAssocID="{F52F4AEC-66A1-44E0-B9AF-DB31ABE63A5E}" presName="FourNodes_4" presStyleLbl="node1" presStyleIdx="3" presStyleCnt="4">
        <dgm:presLayoutVars>
          <dgm:bulletEnabled val="1"/>
        </dgm:presLayoutVars>
      </dgm:prSet>
      <dgm:spPr/>
    </dgm:pt>
    <dgm:pt modelId="{2AD255CF-E0D1-4CA5-A8AC-F6A4F14B7DD9}" type="pres">
      <dgm:prSet presAssocID="{F52F4AEC-66A1-44E0-B9AF-DB31ABE63A5E}" presName="FourConn_1-2" presStyleLbl="fgAccFollowNode1" presStyleIdx="0" presStyleCnt="3">
        <dgm:presLayoutVars>
          <dgm:bulletEnabled val="1"/>
        </dgm:presLayoutVars>
      </dgm:prSet>
      <dgm:spPr/>
      <dgm:t>
        <a:bodyPr/>
        <a:lstStyle/>
        <a:p>
          <a:endParaRPr lang="fr-FR"/>
        </a:p>
      </dgm:t>
    </dgm:pt>
    <dgm:pt modelId="{2AC84665-4CCE-48CA-882C-A20A9ED8F141}" type="pres">
      <dgm:prSet presAssocID="{F52F4AEC-66A1-44E0-B9AF-DB31ABE63A5E}" presName="FourConn_2-3" presStyleLbl="fgAccFollowNode1" presStyleIdx="1" presStyleCnt="3">
        <dgm:presLayoutVars>
          <dgm:bulletEnabled val="1"/>
        </dgm:presLayoutVars>
      </dgm:prSet>
      <dgm:spPr/>
      <dgm:t>
        <a:bodyPr/>
        <a:lstStyle/>
        <a:p>
          <a:endParaRPr lang="fr-FR"/>
        </a:p>
      </dgm:t>
    </dgm:pt>
    <dgm:pt modelId="{3F2154A6-D26B-4517-AD78-7320F8B4B4EF}" type="pres">
      <dgm:prSet presAssocID="{F52F4AEC-66A1-44E0-B9AF-DB31ABE63A5E}" presName="FourConn_3-4" presStyleLbl="fgAccFollowNode1" presStyleIdx="2" presStyleCnt="3">
        <dgm:presLayoutVars>
          <dgm:bulletEnabled val="1"/>
        </dgm:presLayoutVars>
      </dgm:prSet>
      <dgm:spPr/>
      <dgm:t>
        <a:bodyPr/>
        <a:lstStyle/>
        <a:p>
          <a:endParaRPr lang="fr-FR"/>
        </a:p>
      </dgm:t>
    </dgm:pt>
    <dgm:pt modelId="{A5F23E8E-9189-4C29-B975-E07227C92E5D}" type="pres">
      <dgm:prSet presAssocID="{F52F4AEC-66A1-44E0-B9AF-DB31ABE63A5E}" presName="FourNodes_1_text" presStyleLbl="node1" presStyleIdx="3" presStyleCnt="4">
        <dgm:presLayoutVars>
          <dgm:bulletEnabled val="1"/>
        </dgm:presLayoutVars>
      </dgm:prSet>
      <dgm:spPr/>
      <dgm:t>
        <a:bodyPr/>
        <a:lstStyle/>
        <a:p>
          <a:endParaRPr lang="fr-FR"/>
        </a:p>
      </dgm:t>
    </dgm:pt>
    <dgm:pt modelId="{54304323-7072-497E-9F5A-B77CE894A1C9}" type="pres">
      <dgm:prSet presAssocID="{F52F4AEC-66A1-44E0-B9AF-DB31ABE63A5E}" presName="FourNodes_2_text" presStyleLbl="node1" presStyleIdx="3" presStyleCnt="4">
        <dgm:presLayoutVars>
          <dgm:bulletEnabled val="1"/>
        </dgm:presLayoutVars>
      </dgm:prSet>
      <dgm:spPr/>
      <dgm:t>
        <a:bodyPr/>
        <a:lstStyle/>
        <a:p>
          <a:endParaRPr lang="fr-FR"/>
        </a:p>
      </dgm:t>
    </dgm:pt>
    <dgm:pt modelId="{21E9F525-0663-43F1-BD80-B5F1E52B574E}" type="pres">
      <dgm:prSet presAssocID="{F52F4AEC-66A1-44E0-B9AF-DB31ABE63A5E}" presName="FourNodes_3_text" presStyleLbl="node1" presStyleIdx="3" presStyleCnt="4">
        <dgm:presLayoutVars>
          <dgm:bulletEnabled val="1"/>
        </dgm:presLayoutVars>
      </dgm:prSet>
      <dgm:spPr/>
      <dgm:t>
        <a:bodyPr/>
        <a:lstStyle/>
        <a:p>
          <a:endParaRPr lang="fr-FR"/>
        </a:p>
      </dgm:t>
    </dgm:pt>
    <dgm:pt modelId="{9F2E92A1-E367-4D14-9618-4AC5FC5C1869}" type="pres">
      <dgm:prSet presAssocID="{F52F4AEC-66A1-44E0-B9AF-DB31ABE63A5E}" presName="FourNodes_4_text" presStyleLbl="node1" presStyleIdx="3" presStyleCnt="4">
        <dgm:presLayoutVars>
          <dgm:bulletEnabled val="1"/>
        </dgm:presLayoutVars>
      </dgm:prSet>
      <dgm:spPr/>
    </dgm:pt>
  </dgm:ptLst>
  <dgm:cxnLst>
    <dgm:cxn modelId="{BB38C209-01DE-4621-A00D-EE4D2C5016AC}" type="presOf" srcId="{984EF92A-79A9-431E-A356-58E30864E4A2}" destId="{9F2E92A1-E367-4D14-9618-4AC5FC5C1869}" srcOrd="1" destOrd="0" presId="urn:microsoft.com/office/officeart/2005/8/layout/vProcess5"/>
    <dgm:cxn modelId="{22336922-9777-4245-B365-B9AD9C68BB46}" type="presOf" srcId="{E86F39FC-70C7-47B6-9A99-D76745C27944}" destId="{54304323-7072-497E-9F5A-B77CE894A1C9}" srcOrd="1" destOrd="0" presId="urn:microsoft.com/office/officeart/2005/8/layout/vProcess5"/>
    <dgm:cxn modelId="{80E5939C-AA2F-4115-ABA5-BB709F2DB010}" type="presOf" srcId="{984EF92A-79A9-431E-A356-58E30864E4A2}" destId="{8A874067-F6AA-4F52-AEC9-7B5BBC321C3A}" srcOrd="0" destOrd="0" presId="urn:microsoft.com/office/officeart/2005/8/layout/vProcess5"/>
    <dgm:cxn modelId="{AC9F13E7-52D3-4D38-A953-130E631CD3A3}" type="presOf" srcId="{D7D7C079-F98C-483A-BEEF-AA3BB5A966B8}" destId="{2AD255CF-E0D1-4CA5-A8AC-F6A4F14B7DD9}" srcOrd="0" destOrd="0" presId="urn:microsoft.com/office/officeart/2005/8/layout/vProcess5"/>
    <dgm:cxn modelId="{455F1D40-5A34-4EEB-9C8B-7DF224E900E0}" srcId="{F52F4AEC-66A1-44E0-B9AF-DB31ABE63A5E}" destId="{A8F3483E-8AAA-48C7-8EF0-B7037D674D26}" srcOrd="2" destOrd="0" parTransId="{30D1516A-0901-42D7-A6C0-E588A24430F0}" sibTransId="{C89428E1-E56F-46C2-A834-9B8FFC80A60D}"/>
    <dgm:cxn modelId="{10373CB3-126C-486F-A1C3-6A255AD8F78A}" type="presOf" srcId="{A8F3483E-8AAA-48C7-8EF0-B7037D674D26}" destId="{21E9F525-0663-43F1-BD80-B5F1E52B574E}" srcOrd="1" destOrd="0" presId="urn:microsoft.com/office/officeart/2005/8/layout/vProcess5"/>
    <dgm:cxn modelId="{9935880A-3936-436E-9B8C-A390B7E64815}" type="presOf" srcId="{DFCF8285-3B8A-469B-93C4-F232F9131800}" destId="{2AC84665-4CCE-48CA-882C-A20A9ED8F141}" srcOrd="0" destOrd="0" presId="urn:microsoft.com/office/officeart/2005/8/layout/vProcess5"/>
    <dgm:cxn modelId="{F59DD312-26A9-4E0E-90D5-66635ADC0484}" srcId="{F52F4AEC-66A1-44E0-B9AF-DB31ABE63A5E}" destId="{984EF92A-79A9-431E-A356-58E30864E4A2}" srcOrd="3" destOrd="0" parTransId="{5A37CC69-96B5-4581-8151-4D00C4A2E811}" sibTransId="{FE8E3DD9-C9F1-41C2-865F-C65BA1CC6275}"/>
    <dgm:cxn modelId="{EF0DD916-862B-4EE2-9B01-BB0DBC8040AD}" srcId="{F52F4AEC-66A1-44E0-B9AF-DB31ABE63A5E}" destId="{E86F39FC-70C7-47B6-9A99-D76745C27944}" srcOrd="1" destOrd="0" parTransId="{482A9848-2884-4332-8B55-BB7CF9C9A11C}" sibTransId="{DFCF8285-3B8A-469B-93C4-F232F9131800}"/>
    <dgm:cxn modelId="{2F984758-59C8-4ABF-B0AD-E64E9380C7CB}" type="presOf" srcId="{E86F39FC-70C7-47B6-9A99-D76745C27944}" destId="{751BCA5D-3C87-49C2-9572-8CD3799254A3}" srcOrd="0" destOrd="0" presId="urn:microsoft.com/office/officeart/2005/8/layout/vProcess5"/>
    <dgm:cxn modelId="{332970DB-505B-45E2-9E24-0DBE9C0E4845}" type="presOf" srcId="{1121CE04-5E59-4A22-8C9E-1B2575D65EB4}" destId="{AFF992D6-BE3C-4075-B8A2-E9FBA2EC19C2}" srcOrd="0" destOrd="0" presId="urn:microsoft.com/office/officeart/2005/8/layout/vProcess5"/>
    <dgm:cxn modelId="{02D14936-FC73-4B4F-B494-A5F9F4A341E7}" type="presOf" srcId="{F52F4AEC-66A1-44E0-B9AF-DB31ABE63A5E}" destId="{C9188023-D27E-4ABE-895D-91B137A11095}" srcOrd="0" destOrd="0" presId="urn:microsoft.com/office/officeart/2005/8/layout/vProcess5"/>
    <dgm:cxn modelId="{CC7EDB36-3706-426D-8518-075AAB472B23}" srcId="{F52F4AEC-66A1-44E0-B9AF-DB31ABE63A5E}" destId="{1121CE04-5E59-4A22-8C9E-1B2575D65EB4}" srcOrd="0" destOrd="0" parTransId="{B7DB9624-BD43-4EAA-A910-B760EE306790}" sibTransId="{D7D7C079-F98C-483A-BEEF-AA3BB5A966B8}"/>
    <dgm:cxn modelId="{9BFAE2B2-4B0A-42D2-B011-C8993CEE7934}" type="presOf" srcId="{1121CE04-5E59-4A22-8C9E-1B2575D65EB4}" destId="{A5F23E8E-9189-4C29-B975-E07227C92E5D}" srcOrd="1" destOrd="0" presId="urn:microsoft.com/office/officeart/2005/8/layout/vProcess5"/>
    <dgm:cxn modelId="{CAEA6DE7-F0B9-4D36-85C2-2D3130A7DB42}" type="presOf" srcId="{A8F3483E-8AAA-48C7-8EF0-B7037D674D26}" destId="{887A692C-A10C-4C0A-8314-F9E5984F7F56}" srcOrd="0" destOrd="0" presId="urn:microsoft.com/office/officeart/2005/8/layout/vProcess5"/>
    <dgm:cxn modelId="{9D8055E8-729D-469D-AADC-7D7E9E21E76B}" type="presOf" srcId="{C89428E1-E56F-46C2-A834-9B8FFC80A60D}" destId="{3F2154A6-D26B-4517-AD78-7320F8B4B4EF}" srcOrd="0" destOrd="0" presId="urn:microsoft.com/office/officeart/2005/8/layout/vProcess5"/>
    <dgm:cxn modelId="{6595E57B-C141-4A89-8213-A2185474ADDC}" type="presParOf" srcId="{C9188023-D27E-4ABE-895D-91B137A11095}" destId="{C50CE801-9A0C-4FC4-A27D-01B2FB4DAA23}" srcOrd="0" destOrd="0" presId="urn:microsoft.com/office/officeart/2005/8/layout/vProcess5"/>
    <dgm:cxn modelId="{0FEAE229-2F02-40C9-993C-7829E46AE913}" type="presParOf" srcId="{C9188023-D27E-4ABE-895D-91B137A11095}" destId="{AFF992D6-BE3C-4075-B8A2-E9FBA2EC19C2}" srcOrd="1" destOrd="0" presId="urn:microsoft.com/office/officeart/2005/8/layout/vProcess5"/>
    <dgm:cxn modelId="{AA94AB3C-8D52-449F-90C7-98BC2E9C4DDA}" type="presParOf" srcId="{C9188023-D27E-4ABE-895D-91B137A11095}" destId="{751BCA5D-3C87-49C2-9572-8CD3799254A3}" srcOrd="2" destOrd="0" presId="urn:microsoft.com/office/officeart/2005/8/layout/vProcess5"/>
    <dgm:cxn modelId="{E5B4C200-BC67-4446-BAA4-53F75676805D}" type="presParOf" srcId="{C9188023-D27E-4ABE-895D-91B137A11095}" destId="{887A692C-A10C-4C0A-8314-F9E5984F7F56}" srcOrd="3" destOrd="0" presId="urn:microsoft.com/office/officeart/2005/8/layout/vProcess5"/>
    <dgm:cxn modelId="{50B0CBFA-6430-433F-B638-0E43B9931703}" type="presParOf" srcId="{C9188023-D27E-4ABE-895D-91B137A11095}" destId="{8A874067-F6AA-4F52-AEC9-7B5BBC321C3A}" srcOrd="4" destOrd="0" presId="urn:microsoft.com/office/officeart/2005/8/layout/vProcess5"/>
    <dgm:cxn modelId="{EB06FA7E-119D-4524-AEF3-1B72EF7C75DE}" type="presParOf" srcId="{C9188023-D27E-4ABE-895D-91B137A11095}" destId="{2AD255CF-E0D1-4CA5-A8AC-F6A4F14B7DD9}" srcOrd="5" destOrd="0" presId="urn:microsoft.com/office/officeart/2005/8/layout/vProcess5"/>
    <dgm:cxn modelId="{5C7EED67-0053-4784-8BB5-0ACCB16C24CA}" type="presParOf" srcId="{C9188023-D27E-4ABE-895D-91B137A11095}" destId="{2AC84665-4CCE-48CA-882C-A20A9ED8F141}" srcOrd="6" destOrd="0" presId="urn:microsoft.com/office/officeart/2005/8/layout/vProcess5"/>
    <dgm:cxn modelId="{28ECF553-9D9B-4246-BFC6-9254908343C0}" type="presParOf" srcId="{C9188023-D27E-4ABE-895D-91B137A11095}" destId="{3F2154A6-D26B-4517-AD78-7320F8B4B4EF}" srcOrd="7" destOrd="0" presId="urn:microsoft.com/office/officeart/2005/8/layout/vProcess5"/>
    <dgm:cxn modelId="{6EFE9D88-D3D1-4AB3-9701-8522C497925C}" type="presParOf" srcId="{C9188023-D27E-4ABE-895D-91B137A11095}" destId="{A5F23E8E-9189-4C29-B975-E07227C92E5D}" srcOrd="8" destOrd="0" presId="urn:microsoft.com/office/officeart/2005/8/layout/vProcess5"/>
    <dgm:cxn modelId="{B1C17729-555C-41C7-A4D5-10BF4EE5EB47}" type="presParOf" srcId="{C9188023-D27E-4ABE-895D-91B137A11095}" destId="{54304323-7072-497E-9F5A-B77CE894A1C9}" srcOrd="9" destOrd="0" presId="urn:microsoft.com/office/officeart/2005/8/layout/vProcess5"/>
    <dgm:cxn modelId="{AB95D4CF-D74A-467B-8DD2-3B15CBD28ADC}" type="presParOf" srcId="{C9188023-D27E-4ABE-895D-91B137A11095}" destId="{21E9F525-0663-43F1-BD80-B5F1E52B574E}" srcOrd="10" destOrd="0" presId="urn:microsoft.com/office/officeart/2005/8/layout/vProcess5"/>
    <dgm:cxn modelId="{B9AB605E-5AAC-4CC8-84DD-C295D1A23CE5}" type="presParOf" srcId="{C9188023-D27E-4ABE-895D-91B137A11095}" destId="{9F2E92A1-E367-4D14-9618-4AC5FC5C186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7546C-16DB-4621-B5F1-0026BEFA8E5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fr-FR"/>
        </a:p>
      </dgm:t>
    </dgm:pt>
    <dgm:pt modelId="{EC6D3172-4B65-4FB2-8C0E-351B3552E76B}">
      <dgm:prSet phldrT="[Texte]"/>
      <dgm:spPr/>
      <dgm:t>
        <a:bodyPr/>
        <a:lstStyle/>
        <a:p>
          <a:r>
            <a:rPr lang="ar-DZ" dirty="0"/>
            <a:t>الفروض</a:t>
          </a:r>
          <a:endParaRPr lang="fr-FR" dirty="0"/>
        </a:p>
      </dgm:t>
    </dgm:pt>
    <dgm:pt modelId="{3531A25F-0C6D-4FE7-8719-858192B3EE10}" type="parTrans" cxnId="{BDD5FF1D-1084-435D-BEA6-E95614F5C275}">
      <dgm:prSet/>
      <dgm:spPr/>
      <dgm:t>
        <a:bodyPr/>
        <a:lstStyle/>
        <a:p>
          <a:endParaRPr lang="fr-FR"/>
        </a:p>
      </dgm:t>
    </dgm:pt>
    <dgm:pt modelId="{39FBE3E9-5738-4B65-BD37-34B600E5378E}" type="sibTrans" cxnId="{BDD5FF1D-1084-435D-BEA6-E95614F5C275}">
      <dgm:prSet/>
      <dgm:spPr/>
      <dgm:t>
        <a:bodyPr/>
        <a:lstStyle/>
        <a:p>
          <a:endParaRPr lang="fr-FR"/>
        </a:p>
      </dgm:t>
    </dgm:pt>
    <dgm:pt modelId="{D6E82358-7646-4AA1-B978-A798F6F979FA}">
      <dgm:prSet phldrT="[Texte]"/>
      <dgm:spPr/>
      <dgm:t>
        <a:bodyPr/>
        <a:lstStyle/>
        <a:p>
          <a:r>
            <a:rPr lang="ar-DZ" dirty="0"/>
            <a:t>بحثية</a:t>
          </a:r>
          <a:endParaRPr lang="fr-FR" dirty="0"/>
        </a:p>
      </dgm:t>
    </dgm:pt>
    <dgm:pt modelId="{1157325C-8FA3-4507-83EF-F731899DC126}" type="parTrans" cxnId="{0553CD50-8D3E-442D-B2AD-D75922BD03D8}">
      <dgm:prSet/>
      <dgm:spPr/>
      <dgm:t>
        <a:bodyPr/>
        <a:lstStyle/>
        <a:p>
          <a:endParaRPr lang="fr-FR"/>
        </a:p>
      </dgm:t>
    </dgm:pt>
    <dgm:pt modelId="{DEFCB053-76F7-46CD-8E34-96490E47B839}" type="sibTrans" cxnId="{0553CD50-8D3E-442D-B2AD-D75922BD03D8}">
      <dgm:prSet/>
      <dgm:spPr/>
      <dgm:t>
        <a:bodyPr/>
        <a:lstStyle/>
        <a:p>
          <a:endParaRPr lang="fr-FR"/>
        </a:p>
      </dgm:t>
    </dgm:pt>
    <dgm:pt modelId="{9C06E3BD-C369-4717-A26A-83AC2A14BE11}">
      <dgm:prSet phldrT="[Texte]"/>
      <dgm:spPr/>
      <dgm:t>
        <a:bodyPr/>
        <a:lstStyle/>
        <a:p>
          <a:r>
            <a:rPr lang="ar-DZ" dirty="0" err="1"/>
            <a:t>علاقية</a:t>
          </a:r>
          <a:r>
            <a:rPr lang="ar-DZ" dirty="0"/>
            <a:t> (</a:t>
          </a:r>
          <a:r>
            <a:rPr lang="ar-DZ" dirty="0" err="1"/>
            <a:t>ارتباطية)</a:t>
          </a:r>
          <a:endParaRPr lang="fr-FR" dirty="0"/>
        </a:p>
      </dgm:t>
    </dgm:pt>
    <dgm:pt modelId="{8419D6BE-3491-44B7-8199-DF84F5B7E459}" type="parTrans" cxnId="{E28AF07A-F7DB-4EF0-A741-7E4A82038101}">
      <dgm:prSet/>
      <dgm:spPr/>
      <dgm:t>
        <a:bodyPr/>
        <a:lstStyle/>
        <a:p>
          <a:endParaRPr lang="fr-FR"/>
        </a:p>
      </dgm:t>
    </dgm:pt>
    <dgm:pt modelId="{23DA7C6F-1C15-4218-BE35-6F7408EB33C2}" type="sibTrans" cxnId="{E28AF07A-F7DB-4EF0-A741-7E4A82038101}">
      <dgm:prSet/>
      <dgm:spPr/>
      <dgm:t>
        <a:bodyPr/>
        <a:lstStyle/>
        <a:p>
          <a:endParaRPr lang="fr-FR"/>
        </a:p>
      </dgm:t>
    </dgm:pt>
    <dgm:pt modelId="{44CA14F2-2D8D-476D-8023-ED9BDC74B4C3}">
      <dgm:prSet phldrT="[Texte]"/>
      <dgm:spPr/>
      <dgm:t>
        <a:bodyPr/>
        <a:lstStyle/>
        <a:p>
          <a:r>
            <a:rPr lang="ar-DZ" dirty="0"/>
            <a:t>احصائية</a:t>
          </a:r>
          <a:endParaRPr lang="fr-FR" dirty="0"/>
        </a:p>
      </dgm:t>
    </dgm:pt>
    <dgm:pt modelId="{7ED3908D-1B79-41A9-BFBD-98838457987C}" type="parTrans" cxnId="{A9E23131-A954-47E8-B26B-64FCD20E7D7C}">
      <dgm:prSet/>
      <dgm:spPr/>
      <dgm:t>
        <a:bodyPr/>
        <a:lstStyle/>
        <a:p>
          <a:endParaRPr lang="fr-FR"/>
        </a:p>
      </dgm:t>
    </dgm:pt>
    <dgm:pt modelId="{65683FE6-2B21-492E-A16F-FFEF93F273B7}" type="sibTrans" cxnId="{A9E23131-A954-47E8-B26B-64FCD20E7D7C}">
      <dgm:prSet/>
      <dgm:spPr/>
      <dgm:t>
        <a:bodyPr/>
        <a:lstStyle/>
        <a:p>
          <a:endParaRPr lang="fr-FR"/>
        </a:p>
      </dgm:t>
    </dgm:pt>
    <dgm:pt modelId="{B6D4FA36-FF3B-446F-8DE6-B80BA6A16B38}">
      <dgm:prSet phldrT="[Texte]"/>
      <dgm:spPr/>
      <dgm:t>
        <a:bodyPr/>
        <a:lstStyle/>
        <a:p>
          <a:r>
            <a:rPr lang="ar-DZ" dirty="0"/>
            <a:t>بديلة</a:t>
          </a:r>
          <a:endParaRPr lang="fr-FR" dirty="0"/>
        </a:p>
      </dgm:t>
    </dgm:pt>
    <dgm:pt modelId="{821BD729-962C-4687-B7DD-E72CC4767B77}" type="parTrans" cxnId="{13A1CC7D-BCE2-496C-B384-DBBFB1313406}">
      <dgm:prSet/>
      <dgm:spPr/>
      <dgm:t>
        <a:bodyPr/>
        <a:lstStyle/>
        <a:p>
          <a:endParaRPr lang="fr-FR"/>
        </a:p>
      </dgm:t>
    </dgm:pt>
    <dgm:pt modelId="{C2E132A9-A197-4E0A-8B4B-48F838836C61}" type="sibTrans" cxnId="{13A1CC7D-BCE2-496C-B384-DBBFB1313406}">
      <dgm:prSet/>
      <dgm:spPr/>
      <dgm:t>
        <a:bodyPr/>
        <a:lstStyle/>
        <a:p>
          <a:endParaRPr lang="fr-FR"/>
        </a:p>
      </dgm:t>
    </dgm:pt>
    <dgm:pt modelId="{515510BB-6947-4EC7-AB49-2C88DDE59302}">
      <dgm:prSet/>
      <dgm:spPr/>
      <dgm:t>
        <a:bodyPr/>
        <a:lstStyle/>
        <a:p>
          <a:r>
            <a:rPr lang="ar-DZ" dirty="0"/>
            <a:t>صفرية</a:t>
          </a:r>
          <a:endParaRPr lang="fr-FR" dirty="0"/>
        </a:p>
      </dgm:t>
    </dgm:pt>
    <dgm:pt modelId="{02AD1297-6D07-4BA9-B08F-06CCFC476F54}" type="parTrans" cxnId="{CB64C2E7-E0EC-435C-B774-8D1815214B5F}">
      <dgm:prSet/>
      <dgm:spPr/>
      <dgm:t>
        <a:bodyPr/>
        <a:lstStyle/>
        <a:p>
          <a:endParaRPr lang="fr-FR"/>
        </a:p>
      </dgm:t>
    </dgm:pt>
    <dgm:pt modelId="{6F5838BA-53D3-4764-9046-2C831B2149F0}" type="sibTrans" cxnId="{CB64C2E7-E0EC-435C-B774-8D1815214B5F}">
      <dgm:prSet/>
      <dgm:spPr/>
      <dgm:t>
        <a:bodyPr/>
        <a:lstStyle/>
        <a:p>
          <a:endParaRPr lang="fr-FR"/>
        </a:p>
      </dgm:t>
    </dgm:pt>
    <dgm:pt modelId="{0D82EEBF-D617-43A3-9F7E-14649E2A656C}">
      <dgm:prSet/>
      <dgm:spPr/>
      <dgm:t>
        <a:bodyPr/>
        <a:lstStyle/>
        <a:p>
          <a:r>
            <a:rPr lang="ar-DZ" dirty="0"/>
            <a:t>غير موجهة</a:t>
          </a:r>
          <a:endParaRPr lang="fr-FR" dirty="0"/>
        </a:p>
      </dgm:t>
    </dgm:pt>
    <dgm:pt modelId="{11CC3F3A-4782-4D37-A550-3EC25B07AE66}" type="parTrans" cxnId="{A5A5990E-2F1C-4CA0-8D62-4A46669A4680}">
      <dgm:prSet/>
      <dgm:spPr/>
      <dgm:t>
        <a:bodyPr/>
        <a:lstStyle/>
        <a:p>
          <a:endParaRPr lang="fr-FR"/>
        </a:p>
      </dgm:t>
    </dgm:pt>
    <dgm:pt modelId="{B30DC976-5640-4417-A183-A4C26DB2EFBF}" type="sibTrans" cxnId="{A5A5990E-2F1C-4CA0-8D62-4A46669A4680}">
      <dgm:prSet/>
      <dgm:spPr/>
      <dgm:t>
        <a:bodyPr/>
        <a:lstStyle/>
        <a:p>
          <a:endParaRPr lang="fr-FR"/>
        </a:p>
      </dgm:t>
    </dgm:pt>
    <dgm:pt modelId="{22F87861-60D0-4EBF-80D5-CEAD1E2214FF}">
      <dgm:prSet/>
      <dgm:spPr/>
      <dgm:t>
        <a:bodyPr/>
        <a:lstStyle/>
        <a:p>
          <a:r>
            <a:rPr lang="ar-DZ" dirty="0"/>
            <a:t>موجهة</a:t>
          </a:r>
          <a:endParaRPr lang="fr-FR" dirty="0"/>
        </a:p>
      </dgm:t>
    </dgm:pt>
    <dgm:pt modelId="{D16FF00E-D0BF-4547-B056-E58603238C07}" type="parTrans" cxnId="{1FCBB7D1-8A1A-47F8-91CC-4879C16A59EA}">
      <dgm:prSet/>
      <dgm:spPr/>
      <dgm:t>
        <a:bodyPr/>
        <a:lstStyle/>
        <a:p>
          <a:endParaRPr lang="fr-FR"/>
        </a:p>
      </dgm:t>
    </dgm:pt>
    <dgm:pt modelId="{5BC8B15E-C4A7-47B9-8C07-97B41F2E8A6F}" type="sibTrans" cxnId="{1FCBB7D1-8A1A-47F8-91CC-4879C16A59EA}">
      <dgm:prSet/>
      <dgm:spPr/>
      <dgm:t>
        <a:bodyPr/>
        <a:lstStyle/>
        <a:p>
          <a:endParaRPr lang="fr-FR"/>
        </a:p>
      </dgm:t>
    </dgm:pt>
    <dgm:pt modelId="{3B1AFAA5-A860-49F1-A5B8-5FEEC88B4F63}">
      <dgm:prSet/>
      <dgm:spPr/>
      <dgm:t>
        <a:bodyPr/>
        <a:lstStyle/>
        <a:p>
          <a:r>
            <a:rPr lang="ar-DZ" dirty="0" err="1"/>
            <a:t>فروقية</a:t>
          </a:r>
          <a:endParaRPr lang="fr-FR" dirty="0"/>
        </a:p>
      </dgm:t>
    </dgm:pt>
    <dgm:pt modelId="{D225B558-7481-4A20-9371-A3A165088770}" type="parTrans" cxnId="{AC528EFE-6A22-4764-B1CA-476A7146D090}">
      <dgm:prSet/>
      <dgm:spPr/>
      <dgm:t>
        <a:bodyPr/>
        <a:lstStyle/>
        <a:p>
          <a:endParaRPr lang="fr-FR"/>
        </a:p>
      </dgm:t>
    </dgm:pt>
    <dgm:pt modelId="{0A1D38D0-2C18-48CC-970F-2C8B9D8190E7}" type="sibTrans" cxnId="{AC528EFE-6A22-4764-B1CA-476A7146D090}">
      <dgm:prSet/>
      <dgm:spPr/>
      <dgm:t>
        <a:bodyPr/>
        <a:lstStyle/>
        <a:p>
          <a:endParaRPr lang="fr-FR"/>
        </a:p>
      </dgm:t>
    </dgm:pt>
    <dgm:pt modelId="{3646E825-926F-4A8A-BC52-1B1747D1FF25}">
      <dgm:prSet/>
      <dgm:spPr/>
      <dgm:t>
        <a:bodyPr/>
        <a:lstStyle/>
        <a:p>
          <a:r>
            <a:rPr lang="ar-DZ" dirty="0"/>
            <a:t>سببية</a:t>
          </a:r>
          <a:endParaRPr lang="fr-FR" dirty="0"/>
        </a:p>
      </dgm:t>
    </dgm:pt>
    <dgm:pt modelId="{C82ED67B-48C6-445B-9EE7-1D339719201F}" type="parTrans" cxnId="{50BAC69D-D054-4144-8F63-1C31DB5DE70D}">
      <dgm:prSet/>
      <dgm:spPr/>
      <dgm:t>
        <a:bodyPr/>
        <a:lstStyle/>
        <a:p>
          <a:endParaRPr lang="fr-FR"/>
        </a:p>
      </dgm:t>
    </dgm:pt>
    <dgm:pt modelId="{E899D77D-9A0A-4E09-8CD2-B7F20AA34FDE}" type="sibTrans" cxnId="{50BAC69D-D054-4144-8F63-1C31DB5DE70D}">
      <dgm:prSet/>
      <dgm:spPr/>
      <dgm:t>
        <a:bodyPr/>
        <a:lstStyle/>
        <a:p>
          <a:endParaRPr lang="fr-FR"/>
        </a:p>
      </dgm:t>
    </dgm:pt>
    <dgm:pt modelId="{45300915-49A3-4983-ADBB-1E9A6FAEABAB}" type="pres">
      <dgm:prSet presAssocID="{9967546C-16DB-4621-B5F1-0026BEFA8E53}" presName="hierChild1" presStyleCnt="0">
        <dgm:presLayoutVars>
          <dgm:chPref val="1"/>
          <dgm:dir/>
          <dgm:animOne val="branch"/>
          <dgm:animLvl val="lvl"/>
          <dgm:resizeHandles/>
        </dgm:presLayoutVars>
      </dgm:prSet>
      <dgm:spPr/>
      <dgm:t>
        <a:bodyPr/>
        <a:lstStyle/>
        <a:p>
          <a:endParaRPr lang="fr-FR"/>
        </a:p>
      </dgm:t>
    </dgm:pt>
    <dgm:pt modelId="{E6BD61D1-E0B8-459E-A55A-49E879C6A268}" type="pres">
      <dgm:prSet presAssocID="{EC6D3172-4B65-4FB2-8C0E-351B3552E76B}" presName="hierRoot1" presStyleCnt="0"/>
      <dgm:spPr/>
    </dgm:pt>
    <dgm:pt modelId="{CE472593-8C30-40A3-BC41-3FE6BC5E13EB}" type="pres">
      <dgm:prSet presAssocID="{EC6D3172-4B65-4FB2-8C0E-351B3552E76B}" presName="composite" presStyleCnt="0"/>
      <dgm:spPr/>
    </dgm:pt>
    <dgm:pt modelId="{428B7F6B-4D78-4BF7-ADC6-63BAA350AE10}" type="pres">
      <dgm:prSet presAssocID="{EC6D3172-4B65-4FB2-8C0E-351B3552E76B}" presName="background" presStyleLbl="node0" presStyleIdx="0" presStyleCnt="1"/>
      <dgm:spPr/>
    </dgm:pt>
    <dgm:pt modelId="{E800D2C6-64EA-4538-947C-E580A4ECFB9D}" type="pres">
      <dgm:prSet presAssocID="{EC6D3172-4B65-4FB2-8C0E-351B3552E76B}" presName="text" presStyleLbl="fgAcc0" presStyleIdx="0" presStyleCnt="1">
        <dgm:presLayoutVars>
          <dgm:chPref val="3"/>
        </dgm:presLayoutVars>
      </dgm:prSet>
      <dgm:spPr/>
      <dgm:t>
        <a:bodyPr/>
        <a:lstStyle/>
        <a:p>
          <a:endParaRPr lang="fr-FR"/>
        </a:p>
      </dgm:t>
    </dgm:pt>
    <dgm:pt modelId="{5B1A2D14-761A-4871-AF6D-F7B32856D4D5}" type="pres">
      <dgm:prSet presAssocID="{EC6D3172-4B65-4FB2-8C0E-351B3552E76B}" presName="hierChild2" presStyleCnt="0"/>
      <dgm:spPr/>
    </dgm:pt>
    <dgm:pt modelId="{21F672AE-C7B2-4AB2-98BD-75DA8628417A}" type="pres">
      <dgm:prSet presAssocID="{1157325C-8FA3-4507-83EF-F731899DC126}" presName="Name10" presStyleLbl="parChTrans1D2" presStyleIdx="0" presStyleCnt="2"/>
      <dgm:spPr/>
      <dgm:t>
        <a:bodyPr/>
        <a:lstStyle/>
        <a:p>
          <a:endParaRPr lang="fr-FR"/>
        </a:p>
      </dgm:t>
    </dgm:pt>
    <dgm:pt modelId="{AE796D6A-FA85-4B10-AA4E-0C89564332E8}" type="pres">
      <dgm:prSet presAssocID="{D6E82358-7646-4AA1-B978-A798F6F979FA}" presName="hierRoot2" presStyleCnt="0"/>
      <dgm:spPr/>
    </dgm:pt>
    <dgm:pt modelId="{DCD5FC7F-3E2E-4A91-AB77-8A243DF914EE}" type="pres">
      <dgm:prSet presAssocID="{D6E82358-7646-4AA1-B978-A798F6F979FA}" presName="composite2" presStyleCnt="0"/>
      <dgm:spPr/>
    </dgm:pt>
    <dgm:pt modelId="{0CF515C4-13C8-4CDF-825F-51CED2A40D7C}" type="pres">
      <dgm:prSet presAssocID="{D6E82358-7646-4AA1-B978-A798F6F979FA}" presName="background2" presStyleLbl="node2" presStyleIdx="0" presStyleCnt="2"/>
      <dgm:spPr/>
    </dgm:pt>
    <dgm:pt modelId="{CE39C004-6053-41BD-90A3-46F79E0E5AFE}" type="pres">
      <dgm:prSet presAssocID="{D6E82358-7646-4AA1-B978-A798F6F979FA}" presName="text2" presStyleLbl="fgAcc2" presStyleIdx="0" presStyleCnt="2">
        <dgm:presLayoutVars>
          <dgm:chPref val="3"/>
        </dgm:presLayoutVars>
      </dgm:prSet>
      <dgm:spPr/>
      <dgm:t>
        <a:bodyPr/>
        <a:lstStyle/>
        <a:p>
          <a:endParaRPr lang="fr-FR"/>
        </a:p>
      </dgm:t>
    </dgm:pt>
    <dgm:pt modelId="{B5EB9678-28B9-4220-841A-87C4FBC2284F}" type="pres">
      <dgm:prSet presAssocID="{D6E82358-7646-4AA1-B978-A798F6F979FA}" presName="hierChild3" presStyleCnt="0"/>
      <dgm:spPr/>
    </dgm:pt>
    <dgm:pt modelId="{DDC30544-802B-4FF4-B15D-5247C5DC1636}" type="pres">
      <dgm:prSet presAssocID="{C82ED67B-48C6-445B-9EE7-1D339719201F}" presName="Name17" presStyleLbl="parChTrans1D3" presStyleIdx="0" presStyleCnt="5"/>
      <dgm:spPr/>
      <dgm:t>
        <a:bodyPr/>
        <a:lstStyle/>
        <a:p>
          <a:endParaRPr lang="fr-FR"/>
        </a:p>
      </dgm:t>
    </dgm:pt>
    <dgm:pt modelId="{BFE1F275-560F-4AFB-B5DE-9A4EC267C146}" type="pres">
      <dgm:prSet presAssocID="{3646E825-926F-4A8A-BC52-1B1747D1FF25}" presName="hierRoot3" presStyleCnt="0"/>
      <dgm:spPr/>
    </dgm:pt>
    <dgm:pt modelId="{7BE55B3C-D815-49D9-9886-4A4E83FF2A9C}" type="pres">
      <dgm:prSet presAssocID="{3646E825-926F-4A8A-BC52-1B1747D1FF25}" presName="composite3" presStyleCnt="0"/>
      <dgm:spPr/>
    </dgm:pt>
    <dgm:pt modelId="{AF4DDEA3-8DCA-4332-A815-6FED73460784}" type="pres">
      <dgm:prSet presAssocID="{3646E825-926F-4A8A-BC52-1B1747D1FF25}" presName="background3" presStyleLbl="node3" presStyleIdx="0" presStyleCnt="5"/>
      <dgm:spPr/>
    </dgm:pt>
    <dgm:pt modelId="{C160CE5F-56CE-4C56-9E63-7AD894C6EB10}" type="pres">
      <dgm:prSet presAssocID="{3646E825-926F-4A8A-BC52-1B1747D1FF25}" presName="text3" presStyleLbl="fgAcc3" presStyleIdx="0" presStyleCnt="5">
        <dgm:presLayoutVars>
          <dgm:chPref val="3"/>
        </dgm:presLayoutVars>
      </dgm:prSet>
      <dgm:spPr/>
      <dgm:t>
        <a:bodyPr/>
        <a:lstStyle/>
        <a:p>
          <a:endParaRPr lang="fr-FR"/>
        </a:p>
      </dgm:t>
    </dgm:pt>
    <dgm:pt modelId="{1DCEB7CF-A610-41C2-B317-885ACA117D6A}" type="pres">
      <dgm:prSet presAssocID="{3646E825-926F-4A8A-BC52-1B1747D1FF25}" presName="hierChild4" presStyleCnt="0"/>
      <dgm:spPr/>
    </dgm:pt>
    <dgm:pt modelId="{32D9EC81-39AC-48CB-B812-8C529B2A9CA8}" type="pres">
      <dgm:prSet presAssocID="{D225B558-7481-4A20-9371-A3A165088770}" presName="Name17" presStyleLbl="parChTrans1D3" presStyleIdx="1" presStyleCnt="5"/>
      <dgm:spPr/>
      <dgm:t>
        <a:bodyPr/>
        <a:lstStyle/>
        <a:p>
          <a:endParaRPr lang="fr-FR"/>
        </a:p>
      </dgm:t>
    </dgm:pt>
    <dgm:pt modelId="{59652E36-899F-4B7D-B7AA-758EAB7C86C3}" type="pres">
      <dgm:prSet presAssocID="{3B1AFAA5-A860-49F1-A5B8-5FEEC88B4F63}" presName="hierRoot3" presStyleCnt="0"/>
      <dgm:spPr/>
    </dgm:pt>
    <dgm:pt modelId="{5690E2DB-1012-451E-A59A-7551071B7BD0}" type="pres">
      <dgm:prSet presAssocID="{3B1AFAA5-A860-49F1-A5B8-5FEEC88B4F63}" presName="composite3" presStyleCnt="0"/>
      <dgm:spPr/>
    </dgm:pt>
    <dgm:pt modelId="{93A4A720-0DEA-47D3-9F8A-12208ED81D55}" type="pres">
      <dgm:prSet presAssocID="{3B1AFAA5-A860-49F1-A5B8-5FEEC88B4F63}" presName="background3" presStyleLbl="node3" presStyleIdx="1" presStyleCnt="5"/>
      <dgm:spPr/>
    </dgm:pt>
    <dgm:pt modelId="{9E037621-84BA-4798-BFA0-6998DF203A70}" type="pres">
      <dgm:prSet presAssocID="{3B1AFAA5-A860-49F1-A5B8-5FEEC88B4F63}" presName="text3" presStyleLbl="fgAcc3" presStyleIdx="1" presStyleCnt="5">
        <dgm:presLayoutVars>
          <dgm:chPref val="3"/>
        </dgm:presLayoutVars>
      </dgm:prSet>
      <dgm:spPr/>
      <dgm:t>
        <a:bodyPr/>
        <a:lstStyle/>
        <a:p>
          <a:endParaRPr lang="fr-FR"/>
        </a:p>
      </dgm:t>
    </dgm:pt>
    <dgm:pt modelId="{7462F923-C227-406E-AD46-E3E50DCDD706}" type="pres">
      <dgm:prSet presAssocID="{3B1AFAA5-A860-49F1-A5B8-5FEEC88B4F63}" presName="hierChild4" presStyleCnt="0"/>
      <dgm:spPr/>
    </dgm:pt>
    <dgm:pt modelId="{921F44B1-92EA-4586-854F-128D3E07851E}" type="pres">
      <dgm:prSet presAssocID="{8419D6BE-3491-44B7-8199-DF84F5B7E459}" presName="Name17" presStyleLbl="parChTrans1D3" presStyleIdx="2" presStyleCnt="5"/>
      <dgm:spPr/>
      <dgm:t>
        <a:bodyPr/>
        <a:lstStyle/>
        <a:p>
          <a:endParaRPr lang="fr-FR"/>
        </a:p>
      </dgm:t>
    </dgm:pt>
    <dgm:pt modelId="{45F3E414-CAAB-4DE4-A72A-7E326AD87DD1}" type="pres">
      <dgm:prSet presAssocID="{9C06E3BD-C369-4717-A26A-83AC2A14BE11}" presName="hierRoot3" presStyleCnt="0"/>
      <dgm:spPr/>
    </dgm:pt>
    <dgm:pt modelId="{0D32F574-6C05-417B-9B53-1C180BEE6FEE}" type="pres">
      <dgm:prSet presAssocID="{9C06E3BD-C369-4717-A26A-83AC2A14BE11}" presName="composite3" presStyleCnt="0"/>
      <dgm:spPr/>
    </dgm:pt>
    <dgm:pt modelId="{30BA1564-DD45-44F5-8320-2443C55C6CF2}" type="pres">
      <dgm:prSet presAssocID="{9C06E3BD-C369-4717-A26A-83AC2A14BE11}" presName="background3" presStyleLbl="node3" presStyleIdx="2" presStyleCnt="5"/>
      <dgm:spPr/>
    </dgm:pt>
    <dgm:pt modelId="{F992D0EE-175A-4407-A102-17419718430D}" type="pres">
      <dgm:prSet presAssocID="{9C06E3BD-C369-4717-A26A-83AC2A14BE11}" presName="text3" presStyleLbl="fgAcc3" presStyleIdx="2" presStyleCnt="5">
        <dgm:presLayoutVars>
          <dgm:chPref val="3"/>
        </dgm:presLayoutVars>
      </dgm:prSet>
      <dgm:spPr/>
      <dgm:t>
        <a:bodyPr/>
        <a:lstStyle/>
        <a:p>
          <a:endParaRPr lang="fr-FR"/>
        </a:p>
      </dgm:t>
    </dgm:pt>
    <dgm:pt modelId="{317D4FE3-D7BB-41AA-A0AE-27E651B2BB8F}" type="pres">
      <dgm:prSet presAssocID="{9C06E3BD-C369-4717-A26A-83AC2A14BE11}" presName="hierChild4" presStyleCnt="0"/>
      <dgm:spPr/>
    </dgm:pt>
    <dgm:pt modelId="{5CA44718-EE3A-43D4-8AD1-A7D0492D966F}" type="pres">
      <dgm:prSet presAssocID="{7ED3908D-1B79-41A9-BFBD-98838457987C}" presName="Name10" presStyleLbl="parChTrans1D2" presStyleIdx="1" presStyleCnt="2"/>
      <dgm:spPr/>
      <dgm:t>
        <a:bodyPr/>
        <a:lstStyle/>
        <a:p>
          <a:endParaRPr lang="fr-FR"/>
        </a:p>
      </dgm:t>
    </dgm:pt>
    <dgm:pt modelId="{BAC54C6E-A33F-44FB-9690-5928F936941C}" type="pres">
      <dgm:prSet presAssocID="{44CA14F2-2D8D-476D-8023-ED9BDC74B4C3}" presName="hierRoot2" presStyleCnt="0"/>
      <dgm:spPr/>
    </dgm:pt>
    <dgm:pt modelId="{860CA7EC-B8FC-41CD-A2D2-A93548F769C5}" type="pres">
      <dgm:prSet presAssocID="{44CA14F2-2D8D-476D-8023-ED9BDC74B4C3}" presName="composite2" presStyleCnt="0"/>
      <dgm:spPr/>
    </dgm:pt>
    <dgm:pt modelId="{85E77B57-C7AE-4695-BFAE-6226EEFA3DB3}" type="pres">
      <dgm:prSet presAssocID="{44CA14F2-2D8D-476D-8023-ED9BDC74B4C3}" presName="background2" presStyleLbl="node2" presStyleIdx="1" presStyleCnt="2"/>
      <dgm:spPr/>
    </dgm:pt>
    <dgm:pt modelId="{866CB309-E72B-4709-B5F8-9D5203F5DDF2}" type="pres">
      <dgm:prSet presAssocID="{44CA14F2-2D8D-476D-8023-ED9BDC74B4C3}" presName="text2" presStyleLbl="fgAcc2" presStyleIdx="1" presStyleCnt="2">
        <dgm:presLayoutVars>
          <dgm:chPref val="3"/>
        </dgm:presLayoutVars>
      </dgm:prSet>
      <dgm:spPr/>
      <dgm:t>
        <a:bodyPr/>
        <a:lstStyle/>
        <a:p>
          <a:endParaRPr lang="fr-FR"/>
        </a:p>
      </dgm:t>
    </dgm:pt>
    <dgm:pt modelId="{09667006-4A67-4089-BA6A-CC42F0AF5B41}" type="pres">
      <dgm:prSet presAssocID="{44CA14F2-2D8D-476D-8023-ED9BDC74B4C3}" presName="hierChild3" presStyleCnt="0"/>
      <dgm:spPr/>
    </dgm:pt>
    <dgm:pt modelId="{9BF82B3C-9A7A-418F-8850-2952AF32054D}" type="pres">
      <dgm:prSet presAssocID="{821BD729-962C-4687-B7DD-E72CC4767B77}" presName="Name17" presStyleLbl="parChTrans1D3" presStyleIdx="3" presStyleCnt="5"/>
      <dgm:spPr/>
      <dgm:t>
        <a:bodyPr/>
        <a:lstStyle/>
        <a:p>
          <a:endParaRPr lang="fr-FR"/>
        </a:p>
      </dgm:t>
    </dgm:pt>
    <dgm:pt modelId="{4DD4B868-E10E-4F34-B7EC-C8111D39D9DB}" type="pres">
      <dgm:prSet presAssocID="{B6D4FA36-FF3B-446F-8DE6-B80BA6A16B38}" presName="hierRoot3" presStyleCnt="0"/>
      <dgm:spPr/>
    </dgm:pt>
    <dgm:pt modelId="{CAF3D9DA-D6E6-4AB5-B227-048342B5B730}" type="pres">
      <dgm:prSet presAssocID="{B6D4FA36-FF3B-446F-8DE6-B80BA6A16B38}" presName="composite3" presStyleCnt="0"/>
      <dgm:spPr/>
    </dgm:pt>
    <dgm:pt modelId="{F60C08D7-44F6-49C2-B905-75C8125EB7C2}" type="pres">
      <dgm:prSet presAssocID="{B6D4FA36-FF3B-446F-8DE6-B80BA6A16B38}" presName="background3" presStyleLbl="node3" presStyleIdx="3" presStyleCnt="5"/>
      <dgm:spPr/>
    </dgm:pt>
    <dgm:pt modelId="{DB33CEAE-33C6-49BD-B05F-25CE0740E9C0}" type="pres">
      <dgm:prSet presAssocID="{B6D4FA36-FF3B-446F-8DE6-B80BA6A16B38}" presName="text3" presStyleLbl="fgAcc3" presStyleIdx="3" presStyleCnt="5">
        <dgm:presLayoutVars>
          <dgm:chPref val="3"/>
        </dgm:presLayoutVars>
      </dgm:prSet>
      <dgm:spPr/>
      <dgm:t>
        <a:bodyPr/>
        <a:lstStyle/>
        <a:p>
          <a:endParaRPr lang="fr-FR"/>
        </a:p>
      </dgm:t>
    </dgm:pt>
    <dgm:pt modelId="{291A9AB6-D545-4B58-87E9-87D2BBC137C8}" type="pres">
      <dgm:prSet presAssocID="{B6D4FA36-FF3B-446F-8DE6-B80BA6A16B38}" presName="hierChild4" presStyleCnt="0"/>
      <dgm:spPr/>
    </dgm:pt>
    <dgm:pt modelId="{AFCD7790-5135-42E7-AF64-1A97CD6F920D}" type="pres">
      <dgm:prSet presAssocID="{11CC3F3A-4782-4D37-A550-3EC25B07AE66}" presName="Name23" presStyleLbl="parChTrans1D4" presStyleIdx="0" presStyleCnt="2"/>
      <dgm:spPr/>
      <dgm:t>
        <a:bodyPr/>
        <a:lstStyle/>
        <a:p>
          <a:endParaRPr lang="fr-FR"/>
        </a:p>
      </dgm:t>
    </dgm:pt>
    <dgm:pt modelId="{E4EF5F99-6A4C-47F1-B40F-BD27B536591B}" type="pres">
      <dgm:prSet presAssocID="{0D82EEBF-D617-43A3-9F7E-14649E2A656C}" presName="hierRoot4" presStyleCnt="0"/>
      <dgm:spPr/>
    </dgm:pt>
    <dgm:pt modelId="{C41E5B24-0B34-4416-A5EE-790716B77450}" type="pres">
      <dgm:prSet presAssocID="{0D82EEBF-D617-43A3-9F7E-14649E2A656C}" presName="composite4" presStyleCnt="0"/>
      <dgm:spPr/>
    </dgm:pt>
    <dgm:pt modelId="{640AF5B4-EEB6-4389-B8DB-024ED27F6FF7}" type="pres">
      <dgm:prSet presAssocID="{0D82EEBF-D617-43A3-9F7E-14649E2A656C}" presName="background4" presStyleLbl="node4" presStyleIdx="0" presStyleCnt="2"/>
      <dgm:spPr/>
    </dgm:pt>
    <dgm:pt modelId="{D8272E32-EBF6-4CBB-B31A-05CEB67AEB5E}" type="pres">
      <dgm:prSet presAssocID="{0D82EEBF-D617-43A3-9F7E-14649E2A656C}" presName="text4" presStyleLbl="fgAcc4" presStyleIdx="0" presStyleCnt="2">
        <dgm:presLayoutVars>
          <dgm:chPref val="3"/>
        </dgm:presLayoutVars>
      </dgm:prSet>
      <dgm:spPr/>
      <dgm:t>
        <a:bodyPr/>
        <a:lstStyle/>
        <a:p>
          <a:endParaRPr lang="fr-FR"/>
        </a:p>
      </dgm:t>
    </dgm:pt>
    <dgm:pt modelId="{0F2AA129-0438-40DC-938C-EBE7D46DFB38}" type="pres">
      <dgm:prSet presAssocID="{0D82EEBF-D617-43A3-9F7E-14649E2A656C}" presName="hierChild5" presStyleCnt="0"/>
      <dgm:spPr/>
    </dgm:pt>
    <dgm:pt modelId="{79379EFA-5CDA-4F61-B48C-B634F6702262}" type="pres">
      <dgm:prSet presAssocID="{D16FF00E-D0BF-4547-B056-E58603238C07}" presName="Name23" presStyleLbl="parChTrans1D4" presStyleIdx="1" presStyleCnt="2"/>
      <dgm:spPr/>
      <dgm:t>
        <a:bodyPr/>
        <a:lstStyle/>
        <a:p>
          <a:endParaRPr lang="fr-FR"/>
        </a:p>
      </dgm:t>
    </dgm:pt>
    <dgm:pt modelId="{88F08A8F-2771-4B59-8D15-E9F23D9EF092}" type="pres">
      <dgm:prSet presAssocID="{22F87861-60D0-4EBF-80D5-CEAD1E2214FF}" presName="hierRoot4" presStyleCnt="0"/>
      <dgm:spPr/>
    </dgm:pt>
    <dgm:pt modelId="{87D38933-78F7-41D1-A182-C64B65B02360}" type="pres">
      <dgm:prSet presAssocID="{22F87861-60D0-4EBF-80D5-CEAD1E2214FF}" presName="composite4" presStyleCnt="0"/>
      <dgm:spPr/>
    </dgm:pt>
    <dgm:pt modelId="{F455731A-3E82-4D27-B477-96924F70172E}" type="pres">
      <dgm:prSet presAssocID="{22F87861-60D0-4EBF-80D5-CEAD1E2214FF}" presName="background4" presStyleLbl="node4" presStyleIdx="1" presStyleCnt="2"/>
      <dgm:spPr/>
    </dgm:pt>
    <dgm:pt modelId="{F83C6B80-B003-4D1A-B96A-43D7A4D9B2FD}" type="pres">
      <dgm:prSet presAssocID="{22F87861-60D0-4EBF-80D5-CEAD1E2214FF}" presName="text4" presStyleLbl="fgAcc4" presStyleIdx="1" presStyleCnt="2">
        <dgm:presLayoutVars>
          <dgm:chPref val="3"/>
        </dgm:presLayoutVars>
      </dgm:prSet>
      <dgm:spPr/>
      <dgm:t>
        <a:bodyPr/>
        <a:lstStyle/>
        <a:p>
          <a:endParaRPr lang="fr-FR"/>
        </a:p>
      </dgm:t>
    </dgm:pt>
    <dgm:pt modelId="{D80756B1-3A1C-4DF1-A0AA-63C6CDFEF41F}" type="pres">
      <dgm:prSet presAssocID="{22F87861-60D0-4EBF-80D5-CEAD1E2214FF}" presName="hierChild5" presStyleCnt="0"/>
      <dgm:spPr/>
    </dgm:pt>
    <dgm:pt modelId="{5AC94715-1BE6-4439-92E2-17A61D40847D}" type="pres">
      <dgm:prSet presAssocID="{02AD1297-6D07-4BA9-B08F-06CCFC476F54}" presName="Name17" presStyleLbl="parChTrans1D3" presStyleIdx="4" presStyleCnt="5"/>
      <dgm:spPr/>
      <dgm:t>
        <a:bodyPr/>
        <a:lstStyle/>
        <a:p>
          <a:endParaRPr lang="fr-FR"/>
        </a:p>
      </dgm:t>
    </dgm:pt>
    <dgm:pt modelId="{9B2EAA9B-6D7B-482A-86A1-46D83F7A1233}" type="pres">
      <dgm:prSet presAssocID="{515510BB-6947-4EC7-AB49-2C88DDE59302}" presName="hierRoot3" presStyleCnt="0"/>
      <dgm:spPr/>
    </dgm:pt>
    <dgm:pt modelId="{CD62693E-03C7-43E8-985C-0DB82E4E234F}" type="pres">
      <dgm:prSet presAssocID="{515510BB-6947-4EC7-AB49-2C88DDE59302}" presName="composite3" presStyleCnt="0"/>
      <dgm:spPr/>
    </dgm:pt>
    <dgm:pt modelId="{D60235FB-5ED6-4F2D-9735-091274D76EB2}" type="pres">
      <dgm:prSet presAssocID="{515510BB-6947-4EC7-AB49-2C88DDE59302}" presName="background3" presStyleLbl="node3" presStyleIdx="4" presStyleCnt="5"/>
      <dgm:spPr/>
    </dgm:pt>
    <dgm:pt modelId="{7B445481-6139-48A8-AC70-6D2B95DE99EB}" type="pres">
      <dgm:prSet presAssocID="{515510BB-6947-4EC7-AB49-2C88DDE59302}" presName="text3" presStyleLbl="fgAcc3" presStyleIdx="4" presStyleCnt="5">
        <dgm:presLayoutVars>
          <dgm:chPref val="3"/>
        </dgm:presLayoutVars>
      </dgm:prSet>
      <dgm:spPr/>
      <dgm:t>
        <a:bodyPr/>
        <a:lstStyle/>
        <a:p>
          <a:endParaRPr lang="fr-FR"/>
        </a:p>
      </dgm:t>
    </dgm:pt>
    <dgm:pt modelId="{FC960CDA-B668-48E4-8CBE-18106328B02B}" type="pres">
      <dgm:prSet presAssocID="{515510BB-6947-4EC7-AB49-2C88DDE59302}" presName="hierChild4" presStyleCnt="0"/>
      <dgm:spPr/>
    </dgm:pt>
  </dgm:ptLst>
  <dgm:cxnLst>
    <dgm:cxn modelId="{0553CD50-8D3E-442D-B2AD-D75922BD03D8}" srcId="{EC6D3172-4B65-4FB2-8C0E-351B3552E76B}" destId="{D6E82358-7646-4AA1-B978-A798F6F979FA}" srcOrd="0" destOrd="0" parTransId="{1157325C-8FA3-4507-83EF-F731899DC126}" sibTransId="{DEFCB053-76F7-46CD-8E34-96490E47B839}"/>
    <dgm:cxn modelId="{A5A5990E-2F1C-4CA0-8D62-4A46669A4680}" srcId="{B6D4FA36-FF3B-446F-8DE6-B80BA6A16B38}" destId="{0D82EEBF-D617-43A3-9F7E-14649E2A656C}" srcOrd="0" destOrd="0" parTransId="{11CC3F3A-4782-4D37-A550-3EC25B07AE66}" sibTransId="{B30DC976-5640-4417-A183-A4C26DB2EFBF}"/>
    <dgm:cxn modelId="{128F29CB-A55D-4DCB-8CBD-647262F43FCA}" type="presOf" srcId="{EC6D3172-4B65-4FB2-8C0E-351B3552E76B}" destId="{E800D2C6-64EA-4538-947C-E580A4ECFB9D}" srcOrd="0" destOrd="0" presId="urn:microsoft.com/office/officeart/2005/8/layout/hierarchy1"/>
    <dgm:cxn modelId="{E28AF07A-F7DB-4EF0-A741-7E4A82038101}" srcId="{D6E82358-7646-4AA1-B978-A798F6F979FA}" destId="{9C06E3BD-C369-4717-A26A-83AC2A14BE11}" srcOrd="2" destOrd="0" parTransId="{8419D6BE-3491-44B7-8199-DF84F5B7E459}" sibTransId="{23DA7C6F-1C15-4218-BE35-6F7408EB33C2}"/>
    <dgm:cxn modelId="{AC528EFE-6A22-4764-B1CA-476A7146D090}" srcId="{D6E82358-7646-4AA1-B978-A798F6F979FA}" destId="{3B1AFAA5-A860-49F1-A5B8-5FEEC88B4F63}" srcOrd="1" destOrd="0" parTransId="{D225B558-7481-4A20-9371-A3A165088770}" sibTransId="{0A1D38D0-2C18-48CC-970F-2C8B9D8190E7}"/>
    <dgm:cxn modelId="{CB64C2E7-E0EC-435C-B774-8D1815214B5F}" srcId="{44CA14F2-2D8D-476D-8023-ED9BDC74B4C3}" destId="{515510BB-6947-4EC7-AB49-2C88DDE59302}" srcOrd="1" destOrd="0" parTransId="{02AD1297-6D07-4BA9-B08F-06CCFC476F54}" sibTransId="{6F5838BA-53D3-4764-9046-2C831B2149F0}"/>
    <dgm:cxn modelId="{0D128259-700B-48CD-AA02-4C4B9CB1DE62}" type="presOf" srcId="{22F87861-60D0-4EBF-80D5-CEAD1E2214FF}" destId="{F83C6B80-B003-4D1A-B96A-43D7A4D9B2FD}" srcOrd="0" destOrd="0" presId="urn:microsoft.com/office/officeart/2005/8/layout/hierarchy1"/>
    <dgm:cxn modelId="{A9E23131-A954-47E8-B26B-64FCD20E7D7C}" srcId="{EC6D3172-4B65-4FB2-8C0E-351B3552E76B}" destId="{44CA14F2-2D8D-476D-8023-ED9BDC74B4C3}" srcOrd="1" destOrd="0" parTransId="{7ED3908D-1B79-41A9-BFBD-98838457987C}" sibTransId="{65683FE6-2B21-492E-A16F-FFEF93F273B7}"/>
    <dgm:cxn modelId="{F32DB363-16C9-4A89-907C-175DA940526E}" type="presOf" srcId="{02AD1297-6D07-4BA9-B08F-06CCFC476F54}" destId="{5AC94715-1BE6-4439-92E2-17A61D40847D}" srcOrd="0" destOrd="0" presId="urn:microsoft.com/office/officeart/2005/8/layout/hierarchy1"/>
    <dgm:cxn modelId="{59717DD6-792F-4EE1-AC4A-E839B8533182}" type="presOf" srcId="{8419D6BE-3491-44B7-8199-DF84F5B7E459}" destId="{921F44B1-92EA-4586-854F-128D3E07851E}" srcOrd="0" destOrd="0" presId="urn:microsoft.com/office/officeart/2005/8/layout/hierarchy1"/>
    <dgm:cxn modelId="{BDD5FF1D-1084-435D-BEA6-E95614F5C275}" srcId="{9967546C-16DB-4621-B5F1-0026BEFA8E53}" destId="{EC6D3172-4B65-4FB2-8C0E-351B3552E76B}" srcOrd="0" destOrd="0" parTransId="{3531A25F-0C6D-4FE7-8719-858192B3EE10}" sibTransId="{39FBE3E9-5738-4B65-BD37-34B600E5378E}"/>
    <dgm:cxn modelId="{423354D7-839E-4A09-A1A2-5CE6F91FD1B5}" type="presOf" srcId="{B6D4FA36-FF3B-446F-8DE6-B80BA6A16B38}" destId="{DB33CEAE-33C6-49BD-B05F-25CE0740E9C0}" srcOrd="0" destOrd="0" presId="urn:microsoft.com/office/officeart/2005/8/layout/hierarchy1"/>
    <dgm:cxn modelId="{50BAC69D-D054-4144-8F63-1C31DB5DE70D}" srcId="{D6E82358-7646-4AA1-B978-A798F6F979FA}" destId="{3646E825-926F-4A8A-BC52-1B1747D1FF25}" srcOrd="0" destOrd="0" parTransId="{C82ED67B-48C6-445B-9EE7-1D339719201F}" sibTransId="{E899D77D-9A0A-4E09-8CD2-B7F20AA34FDE}"/>
    <dgm:cxn modelId="{D1ABDBC4-C539-4E20-8351-11BE58B1BD13}" type="presOf" srcId="{3B1AFAA5-A860-49F1-A5B8-5FEEC88B4F63}" destId="{9E037621-84BA-4798-BFA0-6998DF203A70}" srcOrd="0" destOrd="0" presId="urn:microsoft.com/office/officeart/2005/8/layout/hierarchy1"/>
    <dgm:cxn modelId="{59E6EE35-CE2B-4ECE-9D8C-C6657F916606}" type="presOf" srcId="{7ED3908D-1B79-41A9-BFBD-98838457987C}" destId="{5CA44718-EE3A-43D4-8AD1-A7D0492D966F}" srcOrd="0" destOrd="0" presId="urn:microsoft.com/office/officeart/2005/8/layout/hierarchy1"/>
    <dgm:cxn modelId="{59A3DF1E-B3D7-4432-B17F-E40208564ABF}" type="presOf" srcId="{9C06E3BD-C369-4717-A26A-83AC2A14BE11}" destId="{F992D0EE-175A-4407-A102-17419718430D}" srcOrd="0" destOrd="0" presId="urn:microsoft.com/office/officeart/2005/8/layout/hierarchy1"/>
    <dgm:cxn modelId="{8A6FE7EB-78C7-4938-8E3E-C276BF0C6318}" type="presOf" srcId="{515510BB-6947-4EC7-AB49-2C88DDE59302}" destId="{7B445481-6139-48A8-AC70-6D2B95DE99EB}" srcOrd="0" destOrd="0" presId="urn:microsoft.com/office/officeart/2005/8/layout/hierarchy1"/>
    <dgm:cxn modelId="{1FCBB7D1-8A1A-47F8-91CC-4879C16A59EA}" srcId="{B6D4FA36-FF3B-446F-8DE6-B80BA6A16B38}" destId="{22F87861-60D0-4EBF-80D5-CEAD1E2214FF}" srcOrd="1" destOrd="0" parTransId="{D16FF00E-D0BF-4547-B056-E58603238C07}" sibTransId="{5BC8B15E-C4A7-47B9-8C07-97B41F2E8A6F}"/>
    <dgm:cxn modelId="{18150765-E302-47A8-ACFE-7627B2D97B59}" type="presOf" srcId="{D16FF00E-D0BF-4547-B056-E58603238C07}" destId="{79379EFA-5CDA-4F61-B48C-B634F6702262}" srcOrd="0" destOrd="0" presId="urn:microsoft.com/office/officeart/2005/8/layout/hierarchy1"/>
    <dgm:cxn modelId="{DA8F6A07-EF2B-4070-B168-E3B9C52843EA}" type="presOf" srcId="{821BD729-962C-4687-B7DD-E72CC4767B77}" destId="{9BF82B3C-9A7A-418F-8850-2952AF32054D}" srcOrd="0" destOrd="0" presId="urn:microsoft.com/office/officeart/2005/8/layout/hierarchy1"/>
    <dgm:cxn modelId="{9A65B747-41F5-4ACE-B2C3-1E4D9FE7558A}" type="presOf" srcId="{D6E82358-7646-4AA1-B978-A798F6F979FA}" destId="{CE39C004-6053-41BD-90A3-46F79E0E5AFE}" srcOrd="0" destOrd="0" presId="urn:microsoft.com/office/officeart/2005/8/layout/hierarchy1"/>
    <dgm:cxn modelId="{EC765D2E-57E8-445E-B64C-B54B48566C95}" type="presOf" srcId="{D225B558-7481-4A20-9371-A3A165088770}" destId="{32D9EC81-39AC-48CB-B812-8C529B2A9CA8}" srcOrd="0" destOrd="0" presId="urn:microsoft.com/office/officeart/2005/8/layout/hierarchy1"/>
    <dgm:cxn modelId="{13A1CC7D-BCE2-496C-B384-DBBFB1313406}" srcId="{44CA14F2-2D8D-476D-8023-ED9BDC74B4C3}" destId="{B6D4FA36-FF3B-446F-8DE6-B80BA6A16B38}" srcOrd="0" destOrd="0" parTransId="{821BD729-962C-4687-B7DD-E72CC4767B77}" sibTransId="{C2E132A9-A197-4E0A-8B4B-48F838836C61}"/>
    <dgm:cxn modelId="{EE83D0B4-19D9-4B36-A911-95681D87B0FA}" type="presOf" srcId="{C82ED67B-48C6-445B-9EE7-1D339719201F}" destId="{DDC30544-802B-4FF4-B15D-5247C5DC1636}" srcOrd="0" destOrd="0" presId="urn:microsoft.com/office/officeart/2005/8/layout/hierarchy1"/>
    <dgm:cxn modelId="{CF8CC7FF-454E-4B44-AD68-1B37C8538602}" type="presOf" srcId="{1157325C-8FA3-4507-83EF-F731899DC126}" destId="{21F672AE-C7B2-4AB2-98BD-75DA8628417A}" srcOrd="0" destOrd="0" presId="urn:microsoft.com/office/officeart/2005/8/layout/hierarchy1"/>
    <dgm:cxn modelId="{8087E863-8855-4328-94AE-FA693F4CCBCB}" type="presOf" srcId="{0D82EEBF-D617-43A3-9F7E-14649E2A656C}" destId="{D8272E32-EBF6-4CBB-B31A-05CEB67AEB5E}" srcOrd="0" destOrd="0" presId="urn:microsoft.com/office/officeart/2005/8/layout/hierarchy1"/>
    <dgm:cxn modelId="{F81F11CF-788D-4ACB-BD38-AC4DCF99D9A6}" type="presOf" srcId="{3646E825-926F-4A8A-BC52-1B1747D1FF25}" destId="{C160CE5F-56CE-4C56-9E63-7AD894C6EB10}" srcOrd="0" destOrd="0" presId="urn:microsoft.com/office/officeart/2005/8/layout/hierarchy1"/>
    <dgm:cxn modelId="{52B2B818-FF3D-4317-9414-74046A0C2043}" type="presOf" srcId="{9967546C-16DB-4621-B5F1-0026BEFA8E53}" destId="{45300915-49A3-4983-ADBB-1E9A6FAEABAB}" srcOrd="0" destOrd="0" presId="urn:microsoft.com/office/officeart/2005/8/layout/hierarchy1"/>
    <dgm:cxn modelId="{49D230BF-1EE6-4AA3-8676-15270F0C92AE}" type="presOf" srcId="{11CC3F3A-4782-4D37-A550-3EC25B07AE66}" destId="{AFCD7790-5135-42E7-AF64-1A97CD6F920D}" srcOrd="0" destOrd="0" presId="urn:microsoft.com/office/officeart/2005/8/layout/hierarchy1"/>
    <dgm:cxn modelId="{5847D569-8950-4C6E-B133-D99A0B43F20D}" type="presOf" srcId="{44CA14F2-2D8D-476D-8023-ED9BDC74B4C3}" destId="{866CB309-E72B-4709-B5F8-9D5203F5DDF2}" srcOrd="0" destOrd="0" presId="urn:microsoft.com/office/officeart/2005/8/layout/hierarchy1"/>
    <dgm:cxn modelId="{EE1051C6-AD7A-4CC2-A283-33F6D860677E}" type="presParOf" srcId="{45300915-49A3-4983-ADBB-1E9A6FAEABAB}" destId="{E6BD61D1-E0B8-459E-A55A-49E879C6A268}" srcOrd="0" destOrd="0" presId="urn:microsoft.com/office/officeart/2005/8/layout/hierarchy1"/>
    <dgm:cxn modelId="{53757C09-872C-489C-8479-16A2D9411DC7}" type="presParOf" srcId="{E6BD61D1-E0B8-459E-A55A-49E879C6A268}" destId="{CE472593-8C30-40A3-BC41-3FE6BC5E13EB}" srcOrd="0" destOrd="0" presId="urn:microsoft.com/office/officeart/2005/8/layout/hierarchy1"/>
    <dgm:cxn modelId="{89828BAF-9806-42D9-AB82-156455518388}" type="presParOf" srcId="{CE472593-8C30-40A3-BC41-3FE6BC5E13EB}" destId="{428B7F6B-4D78-4BF7-ADC6-63BAA350AE10}" srcOrd="0" destOrd="0" presId="urn:microsoft.com/office/officeart/2005/8/layout/hierarchy1"/>
    <dgm:cxn modelId="{38A9CFA7-CE0D-48C8-A954-B5DAD31610F9}" type="presParOf" srcId="{CE472593-8C30-40A3-BC41-3FE6BC5E13EB}" destId="{E800D2C6-64EA-4538-947C-E580A4ECFB9D}" srcOrd="1" destOrd="0" presId="urn:microsoft.com/office/officeart/2005/8/layout/hierarchy1"/>
    <dgm:cxn modelId="{F1B054AD-505D-4C79-A5C4-2143539EBAB1}" type="presParOf" srcId="{E6BD61D1-E0B8-459E-A55A-49E879C6A268}" destId="{5B1A2D14-761A-4871-AF6D-F7B32856D4D5}" srcOrd="1" destOrd="0" presId="urn:microsoft.com/office/officeart/2005/8/layout/hierarchy1"/>
    <dgm:cxn modelId="{54D4D86B-8DF4-401D-B25E-846FA67B72BE}" type="presParOf" srcId="{5B1A2D14-761A-4871-AF6D-F7B32856D4D5}" destId="{21F672AE-C7B2-4AB2-98BD-75DA8628417A}" srcOrd="0" destOrd="0" presId="urn:microsoft.com/office/officeart/2005/8/layout/hierarchy1"/>
    <dgm:cxn modelId="{81848A7D-59FE-4064-8854-4BD6044E80E4}" type="presParOf" srcId="{5B1A2D14-761A-4871-AF6D-F7B32856D4D5}" destId="{AE796D6A-FA85-4B10-AA4E-0C89564332E8}" srcOrd="1" destOrd="0" presId="urn:microsoft.com/office/officeart/2005/8/layout/hierarchy1"/>
    <dgm:cxn modelId="{E16AEBA8-FA69-416C-B005-2A49A343D7B2}" type="presParOf" srcId="{AE796D6A-FA85-4B10-AA4E-0C89564332E8}" destId="{DCD5FC7F-3E2E-4A91-AB77-8A243DF914EE}" srcOrd="0" destOrd="0" presId="urn:microsoft.com/office/officeart/2005/8/layout/hierarchy1"/>
    <dgm:cxn modelId="{DB64ED6D-E45D-4C5B-9769-A7AF6ADC4AFA}" type="presParOf" srcId="{DCD5FC7F-3E2E-4A91-AB77-8A243DF914EE}" destId="{0CF515C4-13C8-4CDF-825F-51CED2A40D7C}" srcOrd="0" destOrd="0" presId="urn:microsoft.com/office/officeart/2005/8/layout/hierarchy1"/>
    <dgm:cxn modelId="{546D6342-E2EF-4702-97E1-A68037FD5EFE}" type="presParOf" srcId="{DCD5FC7F-3E2E-4A91-AB77-8A243DF914EE}" destId="{CE39C004-6053-41BD-90A3-46F79E0E5AFE}" srcOrd="1" destOrd="0" presId="urn:microsoft.com/office/officeart/2005/8/layout/hierarchy1"/>
    <dgm:cxn modelId="{2D16BD64-0022-4EA6-872B-A5D19BEA1C7E}" type="presParOf" srcId="{AE796D6A-FA85-4B10-AA4E-0C89564332E8}" destId="{B5EB9678-28B9-4220-841A-87C4FBC2284F}" srcOrd="1" destOrd="0" presId="urn:microsoft.com/office/officeart/2005/8/layout/hierarchy1"/>
    <dgm:cxn modelId="{544E4438-A23B-4D89-AE53-8AD52AD221A1}" type="presParOf" srcId="{B5EB9678-28B9-4220-841A-87C4FBC2284F}" destId="{DDC30544-802B-4FF4-B15D-5247C5DC1636}" srcOrd="0" destOrd="0" presId="urn:microsoft.com/office/officeart/2005/8/layout/hierarchy1"/>
    <dgm:cxn modelId="{293BEBF4-35AC-4EF7-B058-20136B23F907}" type="presParOf" srcId="{B5EB9678-28B9-4220-841A-87C4FBC2284F}" destId="{BFE1F275-560F-4AFB-B5DE-9A4EC267C146}" srcOrd="1" destOrd="0" presId="urn:microsoft.com/office/officeart/2005/8/layout/hierarchy1"/>
    <dgm:cxn modelId="{38DCD6B1-3392-4524-B10D-34A2900B5D69}" type="presParOf" srcId="{BFE1F275-560F-4AFB-B5DE-9A4EC267C146}" destId="{7BE55B3C-D815-49D9-9886-4A4E83FF2A9C}" srcOrd="0" destOrd="0" presId="urn:microsoft.com/office/officeart/2005/8/layout/hierarchy1"/>
    <dgm:cxn modelId="{3250C1A4-7D57-4BD0-BF68-C5D89776ADC9}" type="presParOf" srcId="{7BE55B3C-D815-49D9-9886-4A4E83FF2A9C}" destId="{AF4DDEA3-8DCA-4332-A815-6FED73460784}" srcOrd="0" destOrd="0" presId="urn:microsoft.com/office/officeart/2005/8/layout/hierarchy1"/>
    <dgm:cxn modelId="{031BBB19-E195-4FAF-97D5-D92EB971DEE1}" type="presParOf" srcId="{7BE55B3C-D815-49D9-9886-4A4E83FF2A9C}" destId="{C160CE5F-56CE-4C56-9E63-7AD894C6EB10}" srcOrd="1" destOrd="0" presId="urn:microsoft.com/office/officeart/2005/8/layout/hierarchy1"/>
    <dgm:cxn modelId="{88E9D538-6938-4E86-ACC4-39677E7036A8}" type="presParOf" srcId="{BFE1F275-560F-4AFB-B5DE-9A4EC267C146}" destId="{1DCEB7CF-A610-41C2-B317-885ACA117D6A}" srcOrd="1" destOrd="0" presId="urn:microsoft.com/office/officeart/2005/8/layout/hierarchy1"/>
    <dgm:cxn modelId="{46A3A22B-E7D7-4BF2-B40E-91B273B7326E}" type="presParOf" srcId="{B5EB9678-28B9-4220-841A-87C4FBC2284F}" destId="{32D9EC81-39AC-48CB-B812-8C529B2A9CA8}" srcOrd="2" destOrd="0" presId="urn:microsoft.com/office/officeart/2005/8/layout/hierarchy1"/>
    <dgm:cxn modelId="{41E8F1A9-0802-4312-8C98-394F20D84792}" type="presParOf" srcId="{B5EB9678-28B9-4220-841A-87C4FBC2284F}" destId="{59652E36-899F-4B7D-B7AA-758EAB7C86C3}" srcOrd="3" destOrd="0" presId="urn:microsoft.com/office/officeart/2005/8/layout/hierarchy1"/>
    <dgm:cxn modelId="{64E94C19-66F1-46E2-AD95-CD36BE3BA0FE}" type="presParOf" srcId="{59652E36-899F-4B7D-B7AA-758EAB7C86C3}" destId="{5690E2DB-1012-451E-A59A-7551071B7BD0}" srcOrd="0" destOrd="0" presId="urn:microsoft.com/office/officeart/2005/8/layout/hierarchy1"/>
    <dgm:cxn modelId="{22AE1D86-F6E1-438B-A542-A3128664B661}" type="presParOf" srcId="{5690E2DB-1012-451E-A59A-7551071B7BD0}" destId="{93A4A720-0DEA-47D3-9F8A-12208ED81D55}" srcOrd="0" destOrd="0" presId="urn:microsoft.com/office/officeart/2005/8/layout/hierarchy1"/>
    <dgm:cxn modelId="{47EC7FE2-D4D6-420C-AF0C-18FB3FBF3817}" type="presParOf" srcId="{5690E2DB-1012-451E-A59A-7551071B7BD0}" destId="{9E037621-84BA-4798-BFA0-6998DF203A70}" srcOrd="1" destOrd="0" presId="urn:microsoft.com/office/officeart/2005/8/layout/hierarchy1"/>
    <dgm:cxn modelId="{0D9CC06A-9086-4D5C-B038-B0F06D7C393E}" type="presParOf" srcId="{59652E36-899F-4B7D-B7AA-758EAB7C86C3}" destId="{7462F923-C227-406E-AD46-E3E50DCDD706}" srcOrd="1" destOrd="0" presId="urn:microsoft.com/office/officeart/2005/8/layout/hierarchy1"/>
    <dgm:cxn modelId="{7427F8E4-EA63-4BC4-ADEA-71150CFF268E}" type="presParOf" srcId="{B5EB9678-28B9-4220-841A-87C4FBC2284F}" destId="{921F44B1-92EA-4586-854F-128D3E07851E}" srcOrd="4" destOrd="0" presId="urn:microsoft.com/office/officeart/2005/8/layout/hierarchy1"/>
    <dgm:cxn modelId="{1B988C8A-D3C0-4144-AABB-E9620FA7DC00}" type="presParOf" srcId="{B5EB9678-28B9-4220-841A-87C4FBC2284F}" destId="{45F3E414-CAAB-4DE4-A72A-7E326AD87DD1}" srcOrd="5" destOrd="0" presId="urn:microsoft.com/office/officeart/2005/8/layout/hierarchy1"/>
    <dgm:cxn modelId="{3C6A18F2-B78D-487E-BE51-1D59B777748D}" type="presParOf" srcId="{45F3E414-CAAB-4DE4-A72A-7E326AD87DD1}" destId="{0D32F574-6C05-417B-9B53-1C180BEE6FEE}" srcOrd="0" destOrd="0" presId="urn:microsoft.com/office/officeart/2005/8/layout/hierarchy1"/>
    <dgm:cxn modelId="{7B4B919C-7831-4262-95D0-BC4F5A16CD8B}" type="presParOf" srcId="{0D32F574-6C05-417B-9B53-1C180BEE6FEE}" destId="{30BA1564-DD45-44F5-8320-2443C55C6CF2}" srcOrd="0" destOrd="0" presId="urn:microsoft.com/office/officeart/2005/8/layout/hierarchy1"/>
    <dgm:cxn modelId="{A084244B-EEA7-4F25-A596-E61570FF4A65}" type="presParOf" srcId="{0D32F574-6C05-417B-9B53-1C180BEE6FEE}" destId="{F992D0EE-175A-4407-A102-17419718430D}" srcOrd="1" destOrd="0" presId="urn:microsoft.com/office/officeart/2005/8/layout/hierarchy1"/>
    <dgm:cxn modelId="{F4FA03E1-FA48-4AD1-AA68-52D76B90444F}" type="presParOf" srcId="{45F3E414-CAAB-4DE4-A72A-7E326AD87DD1}" destId="{317D4FE3-D7BB-41AA-A0AE-27E651B2BB8F}" srcOrd="1" destOrd="0" presId="urn:microsoft.com/office/officeart/2005/8/layout/hierarchy1"/>
    <dgm:cxn modelId="{4BD2553B-0ABA-448C-B375-37D89DA8D74A}" type="presParOf" srcId="{5B1A2D14-761A-4871-AF6D-F7B32856D4D5}" destId="{5CA44718-EE3A-43D4-8AD1-A7D0492D966F}" srcOrd="2" destOrd="0" presId="urn:microsoft.com/office/officeart/2005/8/layout/hierarchy1"/>
    <dgm:cxn modelId="{CE5EB31A-242F-4A46-B588-B3811ED6935C}" type="presParOf" srcId="{5B1A2D14-761A-4871-AF6D-F7B32856D4D5}" destId="{BAC54C6E-A33F-44FB-9690-5928F936941C}" srcOrd="3" destOrd="0" presId="urn:microsoft.com/office/officeart/2005/8/layout/hierarchy1"/>
    <dgm:cxn modelId="{1138F14B-1373-456F-9BA0-4A22EBB709C8}" type="presParOf" srcId="{BAC54C6E-A33F-44FB-9690-5928F936941C}" destId="{860CA7EC-B8FC-41CD-A2D2-A93548F769C5}" srcOrd="0" destOrd="0" presId="urn:microsoft.com/office/officeart/2005/8/layout/hierarchy1"/>
    <dgm:cxn modelId="{4CDA686B-AC18-4507-8063-120A07D58A4C}" type="presParOf" srcId="{860CA7EC-B8FC-41CD-A2D2-A93548F769C5}" destId="{85E77B57-C7AE-4695-BFAE-6226EEFA3DB3}" srcOrd="0" destOrd="0" presId="urn:microsoft.com/office/officeart/2005/8/layout/hierarchy1"/>
    <dgm:cxn modelId="{FBA1E351-4CCA-4E3E-B310-BCF4E8751BBA}" type="presParOf" srcId="{860CA7EC-B8FC-41CD-A2D2-A93548F769C5}" destId="{866CB309-E72B-4709-B5F8-9D5203F5DDF2}" srcOrd="1" destOrd="0" presId="urn:microsoft.com/office/officeart/2005/8/layout/hierarchy1"/>
    <dgm:cxn modelId="{3ED51CA5-15F5-4000-BD1D-790E29CC1B43}" type="presParOf" srcId="{BAC54C6E-A33F-44FB-9690-5928F936941C}" destId="{09667006-4A67-4089-BA6A-CC42F0AF5B41}" srcOrd="1" destOrd="0" presId="urn:microsoft.com/office/officeart/2005/8/layout/hierarchy1"/>
    <dgm:cxn modelId="{A43C0D81-545F-4E13-A015-B530414A1869}" type="presParOf" srcId="{09667006-4A67-4089-BA6A-CC42F0AF5B41}" destId="{9BF82B3C-9A7A-418F-8850-2952AF32054D}" srcOrd="0" destOrd="0" presId="urn:microsoft.com/office/officeart/2005/8/layout/hierarchy1"/>
    <dgm:cxn modelId="{881057C0-4433-4BDC-B9BD-CC876C913633}" type="presParOf" srcId="{09667006-4A67-4089-BA6A-CC42F0AF5B41}" destId="{4DD4B868-E10E-4F34-B7EC-C8111D39D9DB}" srcOrd="1" destOrd="0" presId="urn:microsoft.com/office/officeart/2005/8/layout/hierarchy1"/>
    <dgm:cxn modelId="{EAE8763D-CB25-445A-B44B-6299BB8B10B2}" type="presParOf" srcId="{4DD4B868-E10E-4F34-B7EC-C8111D39D9DB}" destId="{CAF3D9DA-D6E6-4AB5-B227-048342B5B730}" srcOrd="0" destOrd="0" presId="urn:microsoft.com/office/officeart/2005/8/layout/hierarchy1"/>
    <dgm:cxn modelId="{28412436-7C27-4353-986E-6FF1918FB78C}" type="presParOf" srcId="{CAF3D9DA-D6E6-4AB5-B227-048342B5B730}" destId="{F60C08D7-44F6-49C2-B905-75C8125EB7C2}" srcOrd="0" destOrd="0" presId="urn:microsoft.com/office/officeart/2005/8/layout/hierarchy1"/>
    <dgm:cxn modelId="{EB6E1A79-2BE8-4E21-A748-4EF6837CAFF6}" type="presParOf" srcId="{CAF3D9DA-D6E6-4AB5-B227-048342B5B730}" destId="{DB33CEAE-33C6-49BD-B05F-25CE0740E9C0}" srcOrd="1" destOrd="0" presId="urn:microsoft.com/office/officeart/2005/8/layout/hierarchy1"/>
    <dgm:cxn modelId="{5C38789B-50D2-4993-A5D2-792F30E89484}" type="presParOf" srcId="{4DD4B868-E10E-4F34-B7EC-C8111D39D9DB}" destId="{291A9AB6-D545-4B58-87E9-87D2BBC137C8}" srcOrd="1" destOrd="0" presId="urn:microsoft.com/office/officeart/2005/8/layout/hierarchy1"/>
    <dgm:cxn modelId="{37C702B7-1960-4FF8-B943-CE58100AA9F2}" type="presParOf" srcId="{291A9AB6-D545-4B58-87E9-87D2BBC137C8}" destId="{AFCD7790-5135-42E7-AF64-1A97CD6F920D}" srcOrd="0" destOrd="0" presId="urn:microsoft.com/office/officeart/2005/8/layout/hierarchy1"/>
    <dgm:cxn modelId="{A97CE0EB-66C4-41E5-AE60-0F0E3D17B22A}" type="presParOf" srcId="{291A9AB6-D545-4B58-87E9-87D2BBC137C8}" destId="{E4EF5F99-6A4C-47F1-B40F-BD27B536591B}" srcOrd="1" destOrd="0" presId="urn:microsoft.com/office/officeart/2005/8/layout/hierarchy1"/>
    <dgm:cxn modelId="{2344DECB-4789-4CCA-BAF1-5DA054AD0FA8}" type="presParOf" srcId="{E4EF5F99-6A4C-47F1-B40F-BD27B536591B}" destId="{C41E5B24-0B34-4416-A5EE-790716B77450}" srcOrd="0" destOrd="0" presId="urn:microsoft.com/office/officeart/2005/8/layout/hierarchy1"/>
    <dgm:cxn modelId="{FD6E58E3-74F0-4D78-927E-3FC794676259}" type="presParOf" srcId="{C41E5B24-0B34-4416-A5EE-790716B77450}" destId="{640AF5B4-EEB6-4389-B8DB-024ED27F6FF7}" srcOrd="0" destOrd="0" presId="urn:microsoft.com/office/officeart/2005/8/layout/hierarchy1"/>
    <dgm:cxn modelId="{B44BD75F-6A16-4F6B-AD5C-E741C7FBF027}" type="presParOf" srcId="{C41E5B24-0B34-4416-A5EE-790716B77450}" destId="{D8272E32-EBF6-4CBB-B31A-05CEB67AEB5E}" srcOrd="1" destOrd="0" presId="urn:microsoft.com/office/officeart/2005/8/layout/hierarchy1"/>
    <dgm:cxn modelId="{BB9665B2-6998-4E4F-A62E-CDC86BAA8845}" type="presParOf" srcId="{E4EF5F99-6A4C-47F1-B40F-BD27B536591B}" destId="{0F2AA129-0438-40DC-938C-EBE7D46DFB38}" srcOrd="1" destOrd="0" presId="urn:microsoft.com/office/officeart/2005/8/layout/hierarchy1"/>
    <dgm:cxn modelId="{E1ED961F-A81A-4A3D-BA47-36AD297EB2D1}" type="presParOf" srcId="{291A9AB6-D545-4B58-87E9-87D2BBC137C8}" destId="{79379EFA-5CDA-4F61-B48C-B634F6702262}" srcOrd="2" destOrd="0" presId="urn:microsoft.com/office/officeart/2005/8/layout/hierarchy1"/>
    <dgm:cxn modelId="{DE398F27-CDB6-4359-A055-C12CFBEA40BF}" type="presParOf" srcId="{291A9AB6-D545-4B58-87E9-87D2BBC137C8}" destId="{88F08A8F-2771-4B59-8D15-E9F23D9EF092}" srcOrd="3" destOrd="0" presId="urn:microsoft.com/office/officeart/2005/8/layout/hierarchy1"/>
    <dgm:cxn modelId="{D2DCBB5C-A595-42DA-BAE3-F643565FAD25}" type="presParOf" srcId="{88F08A8F-2771-4B59-8D15-E9F23D9EF092}" destId="{87D38933-78F7-41D1-A182-C64B65B02360}" srcOrd="0" destOrd="0" presId="urn:microsoft.com/office/officeart/2005/8/layout/hierarchy1"/>
    <dgm:cxn modelId="{79EF3384-F4C5-43DC-B387-D74A558149AB}" type="presParOf" srcId="{87D38933-78F7-41D1-A182-C64B65B02360}" destId="{F455731A-3E82-4D27-B477-96924F70172E}" srcOrd="0" destOrd="0" presId="urn:microsoft.com/office/officeart/2005/8/layout/hierarchy1"/>
    <dgm:cxn modelId="{36DD7049-A0FA-4EE5-A637-79F31EBAFD59}" type="presParOf" srcId="{87D38933-78F7-41D1-A182-C64B65B02360}" destId="{F83C6B80-B003-4D1A-B96A-43D7A4D9B2FD}" srcOrd="1" destOrd="0" presId="urn:microsoft.com/office/officeart/2005/8/layout/hierarchy1"/>
    <dgm:cxn modelId="{9F581C05-5BFD-4B7C-9844-81F9EBAB8A6C}" type="presParOf" srcId="{88F08A8F-2771-4B59-8D15-E9F23D9EF092}" destId="{D80756B1-3A1C-4DF1-A0AA-63C6CDFEF41F}" srcOrd="1" destOrd="0" presId="urn:microsoft.com/office/officeart/2005/8/layout/hierarchy1"/>
    <dgm:cxn modelId="{C7E05063-918C-44A4-A5AC-8010092BE747}" type="presParOf" srcId="{09667006-4A67-4089-BA6A-CC42F0AF5B41}" destId="{5AC94715-1BE6-4439-92E2-17A61D40847D}" srcOrd="2" destOrd="0" presId="urn:microsoft.com/office/officeart/2005/8/layout/hierarchy1"/>
    <dgm:cxn modelId="{7C698DE0-98C5-4E94-9D4C-4058A0B3F398}" type="presParOf" srcId="{09667006-4A67-4089-BA6A-CC42F0AF5B41}" destId="{9B2EAA9B-6D7B-482A-86A1-46D83F7A1233}" srcOrd="3" destOrd="0" presId="urn:microsoft.com/office/officeart/2005/8/layout/hierarchy1"/>
    <dgm:cxn modelId="{9AFA7D88-87E9-49EB-ACFB-9E5D2977D370}" type="presParOf" srcId="{9B2EAA9B-6D7B-482A-86A1-46D83F7A1233}" destId="{CD62693E-03C7-43E8-985C-0DB82E4E234F}" srcOrd="0" destOrd="0" presId="urn:microsoft.com/office/officeart/2005/8/layout/hierarchy1"/>
    <dgm:cxn modelId="{780AA45B-32B5-4689-BC05-D3062A07CFEF}" type="presParOf" srcId="{CD62693E-03C7-43E8-985C-0DB82E4E234F}" destId="{D60235FB-5ED6-4F2D-9735-091274D76EB2}" srcOrd="0" destOrd="0" presId="urn:microsoft.com/office/officeart/2005/8/layout/hierarchy1"/>
    <dgm:cxn modelId="{2EEA7D59-26B3-488F-9CB5-7E8AC7702A7B}" type="presParOf" srcId="{CD62693E-03C7-43E8-985C-0DB82E4E234F}" destId="{7B445481-6139-48A8-AC70-6D2B95DE99EB}" srcOrd="1" destOrd="0" presId="urn:microsoft.com/office/officeart/2005/8/layout/hierarchy1"/>
    <dgm:cxn modelId="{18982DB1-652B-46B9-877A-CE7A4F323305}" type="presParOf" srcId="{9B2EAA9B-6D7B-482A-86A1-46D83F7A1233}" destId="{FC960CDA-B668-48E4-8CBE-18106328B02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F992D6-BE3C-4075-B8A2-E9FBA2EC19C2}">
      <dsp:nvSpPr>
        <dsp:cNvPr id="0" name=""/>
        <dsp:cNvSpPr/>
      </dsp:nvSpPr>
      <dsp:spPr>
        <a:xfrm>
          <a:off x="0" y="0"/>
          <a:ext cx="6458762"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DZ" sz="3000" kern="1200" dirty="0" smtClean="0"/>
            <a:t>الفرضيات</a:t>
          </a:r>
          <a:endParaRPr lang="ar-DZ" sz="3000" kern="1200" dirty="0"/>
        </a:p>
      </dsp:txBody>
      <dsp:txXfrm>
        <a:off x="0" y="0"/>
        <a:ext cx="5683920" cy="701214"/>
      </dsp:txXfrm>
    </dsp:sp>
    <dsp:sp modelId="{751BCA5D-3C87-49C2-9572-8CD3799254A3}">
      <dsp:nvSpPr>
        <dsp:cNvPr id="0" name=""/>
        <dsp:cNvSpPr/>
      </dsp:nvSpPr>
      <dsp:spPr>
        <a:xfrm>
          <a:off x="540921" y="828707"/>
          <a:ext cx="6458762"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DZ" sz="3000" kern="1200" dirty="0" smtClean="0"/>
            <a:t>اختبارات الفروق بين المتوسطات</a:t>
          </a:r>
          <a:endParaRPr lang="ar-DZ" sz="3000" kern="1200" dirty="0"/>
        </a:p>
      </dsp:txBody>
      <dsp:txXfrm>
        <a:off x="540921" y="828707"/>
        <a:ext cx="5462051" cy="701214"/>
      </dsp:txXfrm>
    </dsp:sp>
    <dsp:sp modelId="{887A692C-A10C-4C0A-8314-F9E5984F7F56}">
      <dsp:nvSpPr>
        <dsp:cNvPr id="0" name=""/>
        <dsp:cNvSpPr/>
      </dsp:nvSpPr>
      <dsp:spPr>
        <a:xfrm>
          <a:off x="1073769" y="1657415"/>
          <a:ext cx="6458762"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DZ" sz="3000" kern="1200" dirty="0" smtClean="0"/>
            <a:t>الارتباط</a:t>
          </a:r>
          <a:endParaRPr lang="ar-DZ" sz="3000" kern="1200" dirty="0"/>
        </a:p>
      </dsp:txBody>
      <dsp:txXfrm>
        <a:off x="1073769" y="1657415"/>
        <a:ext cx="5470125" cy="701214"/>
      </dsp:txXfrm>
    </dsp:sp>
    <dsp:sp modelId="{8A874067-F6AA-4F52-AEC9-7B5BBC321C3A}">
      <dsp:nvSpPr>
        <dsp:cNvPr id="0" name=""/>
        <dsp:cNvSpPr/>
      </dsp:nvSpPr>
      <dsp:spPr>
        <a:xfrm>
          <a:off x="1614690" y="2486123"/>
          <a:ext cx="6458762" cy="7012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DZ" sz="3000" kern="1200" dirty="0" smtClean="0"/>
            <a:t>الانحدار</a:t>
          </a:r>
          <a:endParaRPr lang="fr-FR" sz="3000" kern="1200" dirty="0"/>
        </a:p>
      </dsp:txBody>
      <dsp:txXfrm>
        <a:off x="1614690" y="2486123"/>
        <a:ext cx="5462051" cy="701214"/>
      </dsp:txXfrm>
    </dsp:sp>
    <dsp:sp modelId="{2AD255CF-E0D1-4CA5-A8AC-F6A4F14B7DD9}">
      <dsp:nvSpPr>
        <dsp:cNvPr id="0" name=""/>
        <dsp:cNvSpPr/>
      </dsp:nvSpPr>
      <dsp:spPr>
        <a:xfrm>
          <a:off x="6002973" y="537066"/>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dirty="0"/>
        </a:p>
      </dsp:txBody>
      <dsp:txXfrm>
        <a:off x="6002973" y="537066"/>
        <a:ext cx="455789" cy="455789"/>
      </dsp:txXfrm>
    </dsp:sp>
    <dsp:sp modelId="{2AC84665-4CCE-48CA-882C-A20A9ED8F141}">
      <dsp:nvSpPr>
        <dsp:cNvPr id="0" name=""/>
        <dsp:cNvSpPr/>
      </dsp:nvSpPr>
      <dsp:spPr>
        <a:xfrm>
          <a:off x="6543894" y="1365774"/>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dirty="0"/>
        </a:p>
      </dsp:txBody>
      <dsp:txXfrm>
        <a:off x="6543894" y="1365774"/>
        <a:ext cx="455789" cy="455789"/>
      </dsp:txXfrm>
    </dsp:sp>
    <dsp:sp modelId="{3F2154A6-D26B-4517-AD78-7320F8B4B4EF}">
      <dsp:nvSpPr>
        <dsp:cNvPr id="0" name=""/>
        <dsp:cNvSpPr/>
      </dsp:nvSpPr>
      <dsp:spPr>
        <a:xfrm>
          <a:off x="7076742" y="2194482"/>
          <a:ext cx="455789" cy="45578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endParaRPr lang="ar-DZ" sz="2100" kern="1200"/>
        </a:p>
      </dsp:txBody>
      <dsp:txXfrm>
        <a:off x="7076742" y="2194482"/>
        <a:ext cx="455789" cy="4557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C94715-1BE6-4439-92E2-17A61D40847D}">
      <dsp:nvSpPr>
        <dsp:cNvPr id="0" name=""/>
        <dsp:cNvSpPr/>
      </dsp:nvSpPr>
      <dsp:spPr>
        <a:xfrm>
          <a:off x="4195438" y="1064472"/>
          <a:ext cx="416060" cy="198006"/>
        </a:xfrm>
        <a:custGeom>
          <a:avLst/>
          <a:gdLst/>
          <a:ahLst/>
          <a:cxnLst/>
          <a:rect l="0" t="0" r="0" b="0"/>
          <a:pathLst>
            <a:path>
              <a:moveTo>
                <a:pt x="0" y="0"/>
              </a:moveTo>
              <a:lnTo>
                <a:pt x="0" y="134935"/>
              </a:lnTo>
              <a:lnTo>
                <a:pt x="416060" y="134935"/>
              </a:lnTo>
              <a:lnTo>
                <a:pt x="416060" y="19800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79EFA-5CDA-4F61-B48C-B634F6702262}">
      <dsp:nvSpPr>
        <dsp:cNvPr id="0" name=""/>
        <dsp:cNvSpPr/>
      </dsp:nvSpPr>
      <dsp:spPr>
        <a:xfrm>
          <a:off x="3779378" y="1694803"/>
          <a:ext cx="416060" cy="198006"/>
        </a:xfrm>
        <a:custGeom>
          <a:avLst/>
          <a:gdLst/>
          <a:ahLst/>
          <a:cxnLst/>
          <a:rect l="0" t="0" r="0" b="0"/>
          <a:pathLst>
            <a:path>
              <a:moveTo>
                <a:pt x="0" y="0"/>
              </a:moveTo>
              <a:lnTo>
                <a:pt x="0" y="134935"/>
              </a:lnTo>
              <a:lnTo>
                <a:pt x="416060" y="134935"/>
              </a:lnTo>
              <a:lnTo>
                <a:pt x="416060" y="19800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D7790-5135-42E7-AF64-1A97CD6F920D}">
      <dsp:nvSpPr>
        <dsp:cNvPr id="0" name=""/>
        <dsp:cNvSpPr/>
      </dsp:nvSpPr>
      <dsp:spPr>
        <a:xfrm>
          <a:off x="3363318" y="1694803"/>
          <a:ext cx="416060" cy="198006"/>
        </a:xfrm>
        <a:custGeom>
          <a:avLst/>
          <a:gdLst/>
          <a:ahLst/>
          <a:cxnLst/>
          <a:rect l="0" t="0" r="0" b="0"/>
          <a:pathLst>
            <a:path>
              <a:moveTo>
                <a:pt x="416060" y="0"/>
              </a:moveTo>
              <a:lnTo>
                <a:pt x="416060" y="134935"/>
              </a:lnTo>
              <a:lnTo>
                <a:pt x="0" y="134935"/>
              </a:lnTo>
              <a:lnTo>
                <a:pt x="0" y="19800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82B3C-9A7A-418F-8850-2952AF32054D}">
      <dsp:nvSpPr>
        <dsp:cNvPr id="0" name=""/>
        <dsp:cNvSpPr/>
      </dsp:nvSpPr>
      <dsp:spPr>
        <a:xfrm>
          <a:off x="3779378" y="1064472"/>
          <a:ext cx="416060" cy="198006"/>
        </a:xfrm>
        <a:custGeom>
          <a:avLst/>
          <a:gdLst/>
          <a:ahLst/>
          <a:cxnLst/>
          <a:rect l="0" t="0" r="0" b="0"/>
          <a:pathLst>
            <a:path>
              <a:moveTo>
                <a:pt x="416060" y="0"/>
              </a:moveTo>
              <a:lnTo>
                <a:pt x="416060" y="134935"/>
              </a:lnTo>
              <a:lnTo>
                <a:pt x="0" y="134935"/>
              </a:lnTo>
              <a:lnTo>
                <a:pt x="0" y="19800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44718-EE3A-43D4-8AD1-A7D0492D966F}">
      <dsp:nvSpPr>
        <dsp:cNvPr id="0" name=""/>
        <dsp:cNvSpPr/>
      </dsp:nvSpPr>
      <dsp:spPr>
        <a:xfrm>
          <a:off x="3155287" y="434140"/>
          <a:ext cx="1040150" cy="198006"/>
        </a:xfrm>
        <a:custGeom>
          <a:avLst/>
          <a:gdLst/>
          <a:ahLst/>
          <a:cxnLst/>
          <a:rect l="0" t="0" r="0" b="0"/>
          <a:pathLst>
            <a:path>
              <a:moveTo>
                <a:pt x="0" y="0"/>
              </a:moveTo>
              <a:lnTo>
                <a:pt x="0" y="134935"/>
              </a:lnTo>
              <a:lnTo>
                <a:pt x="1040150" y="134935"/>
              </a:lnTo>
              <a:lnTo>
                <a:pt x="1040150" y="19800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F44B1-92EA-4586-854F-128D3E07851E}">
      <dsp:nvSpPr>
        <dsp:cNvPr id="0" name=""/>
        <dsp:cNvSpPr/>
      </dsp:nvSpPr>
      <dsp:spPr>
        <a:xfrm>
          <a:off x="2115137" y="1064472"/>
          <a:ext cx="832120" cy="198006"/>
        </a:xfrm>
        <a:custGeom>
          <a:avLst/>
          <a:gdLst/>
          <a:ahLst/>
          <a:cxnLst/>
          <a:rect l="0" t="0" r="0" b="0"/>
          <a:pathLst>
            <a:path>
              <a:moveTo>
                <a:pt x="0" y="0"/>
              </a:moveTo>
              <a:lnTo>
                <a:pt x="0" y="134935"/>
              </a:lnTo>
              <a:lnTo>
                <a:pt x="832120" y="134935"/>
              </a:lnTo>
              <a:lnTo>
                <a:pt x="832120" y="19800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9EC81-39AC-48CB-B812-8C529B2A9CA8}">
      <dsp:nvSpPr>
        <dsp:cNvPr id="0" name=""/>
        <dsp:cNvSpPr/>
      </dsp:nvSpPr>
      <dsp:spPr>
        <a:xfrm>
          <a:off x="2069417" y="1064472"/>
          <a:ext cx="91440" cy="198006"/>
        </a:xfrm>
        <a:custGeom>
          <a:avLst/>
          <a:gdLst/>
          <a:ahLst/>
          <a:cxnLst/>
          <a:rect l="0" t="0" r="0" b="0"/>
          <a:pathLst>
            <a:path>
              <a:moveTo>
                <a:pt x="45720" y="0"/>
              </a:moveTo>
              <a:lnTo>
                <a:pt x="45720" y="19800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30544-802B-4FF4-B15D-5247C5DC1636}">
      <dsp:nvSpPr>
        <dsp:cNvPr id="0" name=""/>
        <dsp:cNvSpPr/>
      </dsp:nvSpPr>
      <dsp:spPr>
        <a:xfrm>
          <a:off x="1283016" y="1064472"/>
          <a:ext cx="832120" cy="198006"/>
        </a:xfrm>
        <a:custGeom>
          <a:avLst/>
          <a:gdLst/>
          <a:ahLst/>
          <a:cxnLst/>
          <a:rect l="0" t="0" r="0" b="0"/>
          <a:pathLst>
            <a:path>
              <a:moveTo>
                <a:pt x="832120" y="0"/>
              </a:moveTo>
              <a:lnTo>
                <a:pt x="832120" y="134935"/>
              </a:lnTo>
              <a:lnTo>
                <a:pt x="0" y="134935"/>
              </a:lnTo>
              <a:lnTo>
                <a:pt x="0" y="19800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672AE-C7B2-4AB2-98BD-75DA8628417A}">
      <dsp:nvSpPr>
        <dsp:cNvPr id="0" name=""/>
        <dsp:cNvSpPr/>
      </dsp:nvSpPr>
      <dsp:spPr>
        <a:xfrm>
          <a:off x="2115137" y="434140"/>
          <a:ext cx="1040150" cy="198006"/>
        </a:xfrm>
        <a:custGeom>
          <a:avLst/>
          <a:gdLst/>
          <a:ahLst/>
          <a:cxnLst/>
          <a:rect l="0" t="0" r="0" b="0"/>
          <a:pathLst>
            <a:path>
              <a:moveTo>
                <a:pt x="1040150" y="0"/>
              </a:moveTo>
              <a:lnTo>
                <a:pt x="1040150" y="134935"/>
              </a:lnTo>
              <a:lnTo>
                <a:pt x="0" y="134935"/>
              </a:lnTo>
              <a:lnTo>
                <a:pt x="0" y="19800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B7F6B-4D78-4BF7-ADC6-63BAA350AE10}">
      <dsp:nvSpPr>
        <dsp:cNvPr id="0" name=""/>
        <dsp:cNvSpPr/>
      </dsp:nvSpPr>
      <dsp:spPr>
        <a:xfrm>
          <a:off x="2814875" y="1816"/>
          <a:ext cx="680825" cy="4323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0D2C6-64EA-4538-947C-E580A4ECFB9D}">
      <dsp:nvSpPr>
        <dsp:cNvPr id="0" name=""/>
        <dsp:cNvSpPr/>
      </dsp:nvSpPr>
      <dsp:spPr>
        <a:xfrm>
          <a:off x="2890522" y="73681"/>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الفروض</a:t>
          </a:r>
          <a:endParaRPr lang="fr-FR" sz="1100" kern="1200" dirty="0"/>
        </a:p>
      </dsp:txBody>
      <dsp:txXfrm>
        <a:off x="2890522" y="73681"/>
        <a:ext cx="680825" cy="432324"/>
      </dsp:txXfrm>
    </dsp:sp>
    <dsp:sp modelId="{0CF515C4-13C8-4CDF-825F-51CED2A40D7C}">
      <dsp:nvSpPr>
        <dsp:cNvPr id="0" name=""/>
        <dsp:cNvSpPr/>
      </dsp:nvSpPr>
      <dsp:spPr>
        <a:xfrm>
          <a:off x="1774724" y="632147"/>
          <a:ext cx="680825" cy="4323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9C004-6053-41BD-90A3-46F79E0E5AFE}">
      <dsp:nvSpPr>
        <dsp:cNvPr id="0" name=""/>
        <dsp:cNvSpPr/>
      </dsp:nvSpPr>
      <dsp:spPr>
        <a:xfrm>
          <a:off x="1850371" y="704012"/>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بحثية</a:t>
          </a:r>
          <a:endParaRPr lang="fr-FR" sz="1100" kern="1200" dirty="0"/>
        </a:p>
      </dsp:txBody>
      <dsp:txXfrm>
        <a:off x="1850371" y="704012"/>
        <a:ext cx="680825" cy="432324"/>
      </dsp:txXfrm>
    </dsp:sp>
    <dsp:sp modelId="{AF4DDEA3-8DCA-4332-A815-6FED73460784}">
      <dsp:nvSpPr>
        <dsp:cNvPr id="0" name=""/>
        <dsp:cNvSpPr/>
      </dsp:nvSpPr>
      <dsp:spPr>
        <a:xfrm>
          <a:off x="942603" y="1262478"/>
          <a:ext cx="680825" cy="4323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0CE5F-56CE-4C56-9E63-7AD894C6EB10}">
      <dsp:nvSpPr>
        <dsp:cNvPr id="0" name=""/>
        <dsp:cNvSpPr/>
      </dsp:nvSpPr>
      <dsp:spPr>
        <a:xfrm>
          <a:off x="1018250" y="1334343"/>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سببية</a:t>
          </a:r>
          <a:endParaRPr lang="fr-FR" sz="1100" kern="1200" dirty="0"/>
        </a:p>
      </dsp:txBody>
      <dsp:txXfrm>
        <a:off x="1018250" y="1334343"/>
        <a:ext cx="680825" cy="432324"/>
      </dsp:txXfrm>
    </dsp:sp>
    <dsp:sp modelId="{93A4A720-0DEA-47D3-9F8A-12208ED81D55}">
      <dsp:nvSpPr>
        <dsp:cNvPr id="0" name=""/>
        <dsp:cNvSpPr/>
      </dsp:nvSpPr>
      <dsp:spPr>
        <a:xfrm>
          <a:off x="1774724" y="1262478"/>
          <a:ext cx="680825" cy="4323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37621-84BA-4798-BFA0-6998DF203A70}">
      <dsp:nvSpPr>
        <dsp:cNvPr id="0" name=""/>
        <dsp:cNvSpPr/>
      </dsp:nvSpPr>
      <dsp:spPr>
        <a:xfrm>
          <a:off x="1850371" y="1334343"/>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err="1"/>
            <a:t>فروقية</a:t>
          </a:r>
          <a:endParaRPr lang="fr-FR" sz="1100" kern="1200" dirty="0"/>
        </a:p>
      </dsp:txBody>
      <dsp:txXfrm>
        <a:off x="1850371" y="1334343"/>
        <a:ext cx="680825" cy="432324"/>
      </dsp:txXfrm>
    </dsp:sp>
    <dsp:sp modelId="{30BA1564-DD45-44F5-8320-2443C55C6CF2}">
      <dsp:nvSpPr>
        <dsp:cNvPr id="0" name=""/>
        <dsp:cNvSpPr/>
      </dsp:nvSpPr>
      <dsp:spPr>
        <a:xfrm>
          <a:off x="2606844" y="1262478"/>
          <a:ext cx="680825" cy="4323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2D0EE-175A-4407-A102-17419718430D}">
      <dsp:nvSpPr>
        <dsp:cNvPr id="0" name=""/>
        <dsp:cNvSpPr/>
      </dsp:nvSpPr>
      <dsp:spPr>
        <a:xfrm>
          <a:off x="2682492" y="1334343"/>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err="1"/>
            <a:t>علاقية</a:t>
          </a:r>
          <a:r>
            <a:rPr lang="ar-DZ" sz="1100" kern="1200" dirty="0"/>
            <a:t> (</a:t>
          </a:r>
          <a:r>
            <a:rPr lang="ar-DZ" sz="1100" kern="1200" dirty="0" err="1"/>
            <a:t>ارتباطية)</a:t>
          </a:r>
          <a:endParaRPr lang="fr-FR" sz="1100" kern="1200" dirty="0"/>
        </a:p>
      </dsp:txBody>
      <dsp:txXfrm>
        <a:off x="2682492" y="1334343"/>
        <a:ext cx="680825" cy="432324"/>
      </dsp:txXfrm>
    </dsp:sp>
    <dsp:sp modelId="{85E77B57-C7AE-4695-BFAE-6226EEFA3DB3}">
      <dsp:nvSpPr>
        <dsp:cNvPr id="0" name=""/>
        <dsp:cNvSpPr/>
      </dsp:nvSpPr>
      <dsp:spPr>
        <a:xfrm>
          <a:off x="3855025" y="632147"/>
          <a:ext cx="680825" cy="4323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CB309-E72B-4709-B5F8-9D5203F5DDF2}">
      <dsp:nvSpPr>
        <dsp:cNvPr id="0" name=""/>
        <dsp:cNvSpPr/>
      </dsp:nvSpPr>
      <dsp:spPr>
        <a:xfrm>
          <a:off x="3930673" y="704012"/>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احصائية</a:t>
          </a:r>
          <a:endParaRPr lang="fr-FR" sz="1100" kern="1200" dirty="0"/>
        </a:p>
      </dsp:txBody>
      <dsp:txXfrm>
        <a:off x="3930673" y="704012"/>
        <a:ext cx="680825" cy="432324"/>
      </dsp:txXfrm>
    </dsp:sp>
    <dsp:sp modelId="{F60C08D7-44F6-49C2-B905-75C8125EB7C2}">
      <dsp:nvSpPr>
        <dsp:cNvPr id="0" name=""/>
        <dsp:cNvSpPr/>
      </dsp:nvSpPr>
      <dsp:spPr>
        <a:xfrm>
          <a:off x="3438965" y="1262478"/>
          <a:ext cx="680825" cy="4323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3CEAE-33C6-49BD-B05F-25CE0740E9C0}">
      <dsp:nvSpPr>
        <dsp:cNvPr id="0" name=""/>
        <dsp:cNvSpPr/>
      </dsp:nvSpPr>
      <dsp:spPr>
        <a:xfrm>
          <a:off x="3514612" y="1334343"/>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بديلة</a:t>
          </a:r>
          <a:endParaRPr lang="fr-FR" sz="1100" kern="1200" dirty="0"/>
        </a:p>
      </dsp:txBody>
      <dsp:txXfrm>
        <a:off x="3514612" y="1334343"/>
        <a:ext cx="680825" cy="432324"/>
      </dsp:txXfrm>
    </dsp:sp>
    <dsp:sp modelId="{640AF5B4-EEB6-4389-B8DB-024ED27F6FF7}">
      <dsp:nvSpPr>
        <dsp:cNvPr id="0" name=""/>
        <dsp:cNvSpPr/>
      </dsp:nvSpPr>
      <dsp:spPr>
        <a:xfrm>
          <a:off x="3022905" y="1892810"/>
          <a:ext cx="680825" cy="4323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72E32-EBF6-4CBB-B31A-05CEB67AEB5E}">
      <dsp:nvSpPr>
        <dsp:cNvPr id="0" name=""/>
        <dsp:cNvSpPr/>
      </dsp:nvSpPr>
      <dsp:spPr>
        <a:xfrm>
          <a:off x="3098552" y="1964675"/>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غير موجهة</a:t>
          </a:r>
          <a:endParaRPr lang="fr-FR" sz="1100" kern="1200" dirty="0"/>
        </a:p>
      </dsp:txBody>
      <dsp:txXfrm>
        <a:off x="3098552" y="1964675"/>
        <a:ext cx="680825" cy="432324"/>
      </dsp:txXfrm>
    </dsp:sp>
    <dsp:sp modelId="{F455731A-3E82-4D27-B477-96924F70172E}">
      <dsp:nvSpPr>
        <dsp:cNvPr id="0" name=""/>
        <dsp:cNvSpPr/>
      </dsp:nvSpPr>
      <dsp:spPr>
        <a:xfrm>
          <a:off x="3855025" y="1892810"/>
          <a:ext cx="680825" cy="4323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C6B80-B003-4D1A-B96A-43D7A4D9B2FD}">
      <dsp:nvSpPr>
        <dsp:cNvPr id="0" name=""/>
        <dsp:cNvSpPr/>
      </dsp:nvSpPr>
      <dsp:spPr>
        <a:xfrm>
          <a:off x="3930673" y="1964675"/>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موجهة</a:t>
          </a:r>
          <a:endParaRPr lang="fr-FR" sz="1100" kern="1200" dirty="0"/>
        </a:p>
      </dsp:txBody>
      <dsp:txXfrm>
        <a:off x="3930673" y="1964675"/>
        <a:ext cx="680825" cy="432324"/>
      </dsp:txXfrm>
    </dsp:sp>
    <dsp:sp modelId="{D60235FB-5ED6-4F2D-9735-091274D76EB2}">
      <dsp:nvSpPr>
        <dsp:cNvPr id="0" name=""/>
        <dsp:cNvSpPr/>
      </dsp:nvSpPr>
      <dsp:spPr>
        <a:xfrm>
          <a:off x="4271086" y="1262478"/>
          <a:ext cx="680825" cy="4323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45481-6139-48A8-AC70-6D2B95DE99EB}">
      <dsp:nvSpPr>
        <dsp:cNvPr id="0" name=""/>
        <dsp:cNvSpPr/>
      </dsp:nvSpPr>
      <dsp:spPr>
        <a:xfrm>
          <a:off x="4346733" y="1334343"/>
          <a:ext cx="680825" cy="43232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DZ" sz="1100" kern="1200" dirty="0"/>
            <a:t>صفرية</a:t>
          </a:r>
          <a:endParaRPr lang="fr-FR" sz="1100" kern="1200" dirty="0"/>
        </a:p>
      </dsp:txBody>
      <dsp:txXfrm>
        <a:off x="4346733" y="1334343"/>
        <a:ext cx="680825" cy="4323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DZ"/>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304AE7-290C-4346-807A-9126851E2D18}" type="datetimeFigureOut">
              <a:rPr lang="ar-DZ" smtClean="0"/>
              <a:pPr/>
              <a:t>03-06-1445</a:t>
            </a:fld>
            <a:endParaRPr lang="ar-DZ"/>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DZ"/>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DZ"/>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DZ"/>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F7D570F-D963-48F5-A74F-73BA8004EC92}" type="slidenum">
              <a:rPr lang="ar-DZ" smtClean="0"/>
              <a:pPr/>
              <a:t>‹N°›</a:t>
            </a:fld>
            <a:endParaRPr lang="ar-DZ"/>
          </a:p>
        </p:txBody>
      </p:sp>
    </p:spTree>
    <p:extLst>
      <p:ext uri="{BB962C8B-B14F-4D97-AF65-F5344CB8AC3E}">
        <p14:creationId xmlns:p14="http://schemas.microsoft.com/office/powerpoint/2010/main" xmlns="" val="19248308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a:xfrm>
            <a:off x="2692397" y="5037663"/>
            <a:ext cx="5214635" cy="279400"/>
          </a:xfrm>
        </p:spPr>
        <p:txBody>
          <a:bodyPr/>
          <a:lstStyle/>
          <a:p>
            <a:endParaRPr lang="ar-DZ"/>
          </a:p>
        </p:txBody>
      </p:sp>
      <p:sp>
        <p:nvSpPr>
          <p:cNvPr id="6" name="Slide Number Placeholder 5"/>
          <p:cNvSpPr>
            <a:spLocks noGrp="1"/>
          </p:cNvSpPr>
          <p:nvPr>
            <p:ph type="sldNum" sz="quarter" idx="12"/>
          </p:nvPr>
        </p:nvSpPr>
        <p:spPr>
          <a:xfrm>
            <a:off x="8956900" y="5037663"/>
            <a:ext cx="551167" cy="279400"/>
          </a:xfrm>
        </p:spPr>
        <p:txBody>
          <a:bodyPr/>
          <a:lstStyle/>
          <a:p>
            <a:fld id="{AA54E3C8-EEF5-451F-BCCA-B93B31E1E40D}" type="slidenum">
              <a:rPr lang="ar-DZ" smtClean="0"/>
              <a:pPr/>
              <a:t>‹N°›</a:t>
            </a:fld>
            <a:endParaRPr lang="ar-D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674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1474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1342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03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296041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468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59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402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638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8737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00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428714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AA54E3C8-EEF5-451F-BCCA-B93B31E1E40D}" type="slidenum">
              <a:rPr lang="ar-DZ" smtClean="0"/>
              <a:pPr/>
              <a:t>‹N°›</a:t>
            </a:fld>
            <a:endParaRPr lang="ar-D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1289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719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77443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663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83225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BA8344-6BA9-4667-822B-C1A1B05C57A0}" type="datetimeFigureOut">
              <a:rPr lang="ar-DZ" smtClean="0"/>
              <a:pPr/>
              <a:t>03-06-1445</a:t>
            </a:fld>
            <a:endParaRPr lang="ar-D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D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467293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CB2414EF-5D45-42BB-90CA-71BEC395E363}"/>
              </a:ext>
            </a:extLst>
          </p:cNvPr>
          <p:cNvSpPr txBox="1"/>
          <p:nvPr/>
        </p:nvSpPr>
        <p:spPr>
          <a:xfrm>
            <a:off x="2059274" y="876576"/>
            <a:ext cx="8073452" cy="646331"/>
          </a:xfrm>
          <a:prstGeom prst="rect">
            <a:avLst/>
          </a:prstGeom>
          <a:noFill/>
        </p:spPr>
        <p:txBody>
          <a:bodyPr wrap="square" rtlCol="1">
            <a:spAutoFit/>
          </a:bodyPr>
          <a:lstStyle/>
          <a:p>
            <a:pPr algn="ctr"/>
            <a:r>
              <a:rPr lang="ar-DZ" sz="3600" b="1" dirty="0" smtClean="0"/>
              <a:t>المحور </a:t>
            </a:r>
            <a:r>
              <a:rPr lang="ar-DZ" sz="3600" b="1" dirty="0" smtClean="0"/>
              <a:t>الثامن</a:t>
            </a:r>
            <a:r>
              <a:rPr lang="ar-DZ" sz="3600" b="1" dirty="0"/>
              <a:t>:</a:t>
            </a:r>
            <a:r>
              <a:rPr lang="ar-DZ" sz="3600" b="1" dirty="0" smtClean="0">
                <a:latin typeface="Calibri" panose="020F0502020204030204" pitchFamily="34" charset="0"/>
                <a:ea typeface="Calibri" panose="020F0502020204030204" pitchFamily="34" charset="0"/>
                <a:cs typeface="Arial" panose="020B0604020202020204" pitchFamily="34" charset="0"/>
              </a:rPr>
              <a:t>اختبار </a:t>
            </a:r>
            <a:r>
              <a:rPr lang="ar-DZ" sz="3600" b="1" dirty="0" smtClean="0">
                <a:latin typeface="Calibri" panose="020F0502020204030204" pitchFamily="34" charset="0"/>
                <a:ea typeface="Calibri" panose="020F0502020204030204" pitchFamily="34" charset="0"/>
                <a:cs typeface="Arial" panose="020B0604020202020204" pitchFamily="34" charset="0"/>
              </a:rPr>
              <a:t>الفرضيات</a:t>
            </a:r>
            <a:endParaRPr lang="ar-DZ" sz="3600" b="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a:extLst>
              <a:ext uri="{FF2B5EF4-FFF2-40B4-BE49-F238E27FC236}">
                <a16:creationId xmlns:a16="http://schemas.microsoft.com/office/drawing/2014/main" xmlns="" id="{68B56FD2-71BB-4FD6-984A-21025E461605}"/>
              </a:ext>
            </a:extLst>
          </p:cNvPr>
          <p:cNvGraphicFramePr/>
          <p:nvPr>
            <p:extLst>
              <p:ext uri="{D42A27DB-BD31-4B8C-83A1-F6EECF244321}">
                <p14:modId xmlns:p14="http://schemas.microsoft.com/office/powerpoint/2010/main" xmlns="" val="1311652246"/>
              </p:ext>
            </p:extLst>
          </p:nvPr>
        </p:nvGraphicFramePr>
        <p:xfrm>
          <a:off x="832513" y="2259874"/>
          <a:ext cx="8073453" cy="318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4158588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228805"/>
          </a:xfrm>
        </p:spPr>
        <p:txBody>
          <a:bodyPr/>
          <a:lstStyle/>
          <a:p>
            <a:r>
              <a:rPr lang="ar-DZ" dirty="0" smtClean="0"/>
              <a:t>خطوات استخدام </a:t>
            </a:r>
            <a:r>
              <a:rPr lang="fr-FR" dirty="0" smtClean="0"/>
              <a:t>one </a:t>
            </a:r>
            <a:r>
              <a:rPr lang="fr-FR" dirty="0" err="1" smtClean="0"/>
              <a:t>sample</a:t>
            </a:r>
            <a:r>
              <a:rPr lang="fr-FR" dirty="0" smtClean="0"/>
              <a:t> T Test</a:t>
            </a:r>
            <a:r>
              <a:rPr lang="ar-DZ" dirty="0" smtClean="0"/>
              <a:t> </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930956" y="2243565"/>
            <a:ext cx="3082787" cy="3317875"/>
          </a:xfrm>
          <a:prstGeom prst="rect">
            <a:avLst/>
          </a:prstGeom>
          <a:noFill/>
          <a:ln w="9525">
            <a:noFill/>
            <a:miter lim="800000"/>
            <a:headEnd/>
            <a:tailEnd/>
          </a:ln>
        </p:spPr>
      </p:pic>
      <p:sp>
        <p:nvSpPr>
          <p:cNvPr id="6" name="Flèche gauche 5"/>
          <p:cNvSpPr/>
          <p:nvPr/>
        </p:nvSpPr>
        <p:spPr>
          <a:xfrm>
            <a:off x="7001301" y="322087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3" cstate="print"/>
          <a:srcRect/>
          <a:stretch>
            <a:fillRect/>
          </a:stretch>
        </p:blipFill>
        <p:spPr bwMode="auto">
          <a:xfrm>
            <a:off x="1037230" y="2364830"/>
            <a:ext cx="5745708"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2823" y="791065"/>
            <a:ext cx="9601196" cy="69335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DZ" dirty="0" err="1" smtClean="0"/>
              <a:t>نتحصل</a:t>
            </a:r>
            <a:r>
              <a:rPr lang="ar-DZ" dirty="0" smtClean="0"/>
              <a:t> على المخرجات الآتية</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831414" y="1631073"/>
            <a:ext cx="6829425" cy="2905125"/>
          </a:xfrm>
          <a:prstGeom prst="rect">
            <a:avLst/>
          </a:prstGeom>
          <a:noFill/>
          <a:ln w="9525">
            <a:noFill/>
            <a:miter lim="800000"/>
            <a:headEnd/>
            <a:tailEnd/>
          </a:ln>
        </p:spPr>
      </p:pic>
      <p:sp>
        <p:nvSpPr>
          <p:cNvPr id="5" name="مستطيل 1">
            <a:extLst>
              <a:ext uri="{FF2B5EF4-FFF2-40B4-BE49-F238E27FC236}">
                <a16:creationId xmlns:a16="http://schemas.microsoft.com/office/drawing/2014/main" xmlns="" id="{14E99142-5372-4BD8-A44D-AB961686FB68}"/>
              </a:ext>
            </a:extLst>
          </p:cNvPr>
          <p:cNvSpPr/>
          <p:nvPr/>
        </p:nvSpPr>
        <p:spPr>
          <a:xfrm>
            <a:off x="873456" y="4583875"/>
            <a:ext cx="10358846" cy="12854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r-FR" sz="2000" dirty="0" err="1" smtClean="0">
                <a:latin typeface="Calibri" panose="020F0502020204030204" pitchFamily="34" charset="0"/>
                <a:ea typeface="Calibri" panose="020F0502020204030204" pitchFamily="34" charset="0"/>
                <a:cs typeface="Arial" panose="020B0604020202020204" pitchFamily="34" charset="0"/>
              </a:rPr>
              <a:t>Sig</a:t>
            </a:r>
            <a:r>
              <a:rPr lang="fr-FR" sz="2000" dirty="0" smtClean="0">
                <a:latin typeface="Calibri" panose="020F0502020204030204" pitchFamily="34" charset="0"/>
                <a:ea typeface="Calibri" panose="020F0502020204030204" pitchFamily="34" charset="0"/>
                <a:cs typeface="Arial" panose="020B0604020202020204" pitchFamily="34" charset="0"/>
              </a:rPr>
              <a:t>&lt;0.05</a:t>
            </a:r>
            <a:r>
              <a:rPr lang="ar-DZ" sz="2000" dirty="0" smtClean="0">
                <a:latin typeface="Calibri" panose="020F0502020204030204" pitchFamily="34" charset="0"/>
                <a:ea typeface="Calibri" panose="020F0502020204030204" pitchFamily="34" charset="0"/>
                <a:cs typeface="Arial" panose="020B0604020202020204" pitchFamily="34" charset="0"/>
              </a:rPr>
              <a:t> توجد فروق ذات دلالة بين متوسط الاجابات </a:t>
            </a:r>
            <a:r>
              <a:rPr lang="ar-DZ" sz="2000" dirty="0" smtClean="0">
                <a:latin typeface="Calibri" panose="020F0502020204030204" pitchFamily="34" charset="0"/>
                <a:ea typeface="Calibri" panose="020F0502020204030204" pitchFamily="34" charset="0"/>
                <a:cs typeface="Arial" panose="020B0604020202020204" pitchFamily="34" charset="0"/>
              </a:rPr>
              <a:t>وقيمة المتوسط </a:t>
            </a:r>
            <a:r>
              <a:rPr lang="ar-DZ" sz="2000" dirty="0" err="1" smtClean="0">
                <a:latin typeface="Calibri" panose="020F0502020204030204" pitchFamily="34" charset="0"/>
                <a:ea typeface="Calibri" panose="020F0502020204030204" pitchFamily="34" charset="0"/>
                <a:cs typeface="Arial" panose="020B0604020202020204" pitchFamily="34" charset="0"/>
              </a:rPr>
              <a:t>الفرضي </a:t>
            </a:r>
            <a:r>
              <a:rPr lang="ar-DZ" sz="2000" dirty="0" smtClean="0">
                <a:latin typeface="Calibri" panose="020F0502020204030204" pitchFamily="34" charset="0"/>
                <a:ea typeface="Calibri" panose="020F0502020204030204" pitchFamily="34" charset="0"/>
                <a:cs typeface="Arial" panose="020B0604020202020204" pitchFamily="34" charset="0"/>
              </a:rPr>
              <a:t>(3.40</a:t>
            </a:r>
            <a:r>
              <a:rPr lang="ar-DZ" sz="2000" dirty="0" err="1" smtClean="0">
                <a:latin typeface="Calibri" panose="020F0502020204030204" pitchFamily="34" charset="0"/>
                <a:ea typeface="Calibri" panose="020F0502020204030204" pitchFamily="34" charset="0"/>
                <a:cs typeface="Arial" panose="020B0604020202020204" pitchFamily="34" charset="0"/>
              </a:rPr>
              <a:t>)</a:t>
            </a:r>
            <a:r>
              <a:rPr lang="ar-DZ" sz="2000" dirty="0" smtClean="0">
                <a:latin typeface="Calibri" panose="020F0502020204030204" pitchFamily="34" charset="0"/>
                <a:ea typeface="Calibri" panose="020F0502020204030204" pitchFamily="34" charset="0"/>
                <a:cs typeface="Arial" panose="020B0604020202020204" pitchFamily="34" charset="0"/>
              </a:rPr>
              <a:t> </a:t>
            </a:r>
            <a:endParaRPr lang="ar-DZ" sz="20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DZ" sz="2000" dirty="0" smtClean="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968991" y="2085059"/>
          <a:ext cx="10276763" cy="3917061"/>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0">
                <a:tc>
                  <a:txBody>
                    <a:bodyPr/>
                    <a:lstStyle/>
                    <a:p>
                      <a:pPr algn="r" rtl="1">
                        <a:lnSpc>
                          <a:spcPct val="107000"/>
                        </a:lnSpc>
                        <a:spcAft>
                          <a:spcPts val="0"/>
                        </a:spcAft>
                      </a:pPr>
                      <a:r>
                        <a:rPr lang="ar-DZ" sz="1800" dirty="0">
                          <a:effectLst/>
                        </a:rPr>
                        <a:t>التعريف:</a:t>
                      </a:r>
                      <a:endParaRPr lang="en-US" sz="1800" dirty="0">
                        <a:effectLst/>
                      </a:endParaRPr>
                    </a:p>
                    <a:p>
                      <a:pPr algn="r" rtl="1">
                        <a:lnSpc>
                          <a:spcPct val="107000"/>
                        </a:lnSpc>
                        <a:spcAft>
                          <a:spcPts val="0"/>
                        </a:spcAft>
                      </a:pPr>
                      <a:r>
                        <a:rPr lang="ar-DZ" sz="1800" dirty="0">
                          <a:effectLst/>
                        </a:rPr>
                        <a:t>اختبار </a:t>
                      </a:r>
                      <a:r>
                        <a:rPr lang="ar-DZ" sz="1800" dirty="0" smtClean="0">
                          <a:effectLst/>
                        </a:rPr>
                        <a:t>ت </a:t>
                      </a:r>
                      <a:r>
                        <a:rPr lang="ar-DZ" sz="1800" dirty="0">
                          <a:effectLst/>
                        </a:rPr>
                        <a:t>لعينتين مستقلتين يقارن متوسطات مجموعتين مستقلتين من أجل اكتشاف وجود فروق ذات دلالة إحصائية بين متوسطات العينات عند مستوى دلالة </a:t>
                      </a:r>
                      <a:r>
                        <a:rPr lang="ar-DZ" sz="1800" dirty="0" err="1">
                          <a:effectLst/>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87193888"/>
                  </a:ext>
                </a:extLst>
              </a:tr>
              <a:tr h="0">
                <a:tc>
                  <a:txBody>
                    <a:bodyPr/>
                    <a:lstStyle/>
                    <a:p>
                      <a:pPr algn="r" rtl="1">
                        <a:lnSpc>
                          <a:spcPct val="107000"/>
                        </a:lnSpc>
                        <a:spcAft>
                          <a:spcPts val="0"/>
                        </a:spcAft>
                      </a:pPr>
                      <a:r>
                        <a:rPr lang="ar-DZ" sz="1800" dirty="0">
                          <a:effectLst/>
                        </a:rPr>
                        <a:t>الافتراضات:</a:t>
                      </a:r>
                      <a:endParaRPr lang="en-US" sz="1800" dirty="0">
                        <a:effectLst/>
                      </a:endParaRPr>
                    </a:p>
                    <a:p>
                      <a:pPr marL="342900" lvl="0" indent="-342900" algn="r" rtl="1">
                        <a:lnSpc>
                          <a:spcPct val="107000"/>
                        </a:lnSpc>
                        <a:spcAft>
                          <a:spcPts val="0"/>
                        </a:spcAft>
                        <a:buFont typeface="Arial" panose="020B0604020202020204" pitchFamily="34" charset="0"/>
                        <a:buChar char="-"/>
                      </a:pPr>
                      <a:r>
                        <a:rPr lang="ar-DZ" sz="1800" dirty="0">
                          <a:effectLst/>
                        </a:rPr>
                        <a:t>المتغير المستقل فئوي ، وإذا ما احتوى هذا المتغير ثلاث فئات أو أكثر ، يجب علينا أن نقرر ما هي الفئتين التي سنقارن بينهما.</a:t>
                      </a:r>
                      <a:endParaRPr lang="en-US" sz="1800" dirty="0">
                        <a:effectLst/>
                      </a:endParaRPr>
                    </a:p>
                    <a:p>
                      <a:pPr marL="342900" lvl="0" indent="-342900" algn="r" rtl="1">
                        <a:lnSpc>
                          <a:spcPct val="107000"/>
                        </a:lnSpc>
                        <a:spcAft>
                          <a:spcPts val="0"/>
                        </a:spcAft>
                        <a:buFont typeface="Arial" panose="020B0604020202020204" pitchFamily="34" charset="0"/>
                        <a:buChar char="-"/>
                      </a:pPr>
                      <a:r>
                        <a:rPr lang="ar-DZ" sz="1800" dirty="0">
                          <a:effectLst/>
                        </a:rPr>
                        <a:t>المتغير التابع متصل؛</a:t>
                      </a:r>
                      <a:endParaRPr lang="en-US" sz="1800" dirty="0">
                        <a:effectLst/>
                      </a:endParaRPr>
                    </a:p>
                    <a:p>
                      <a:pPr marL="342900" lvl="0" indent="-342900" algn="r" rtl="1">
                        <a:lnSpc>
                          <a:spcPct val="107000"/>
                        </a:lnSpc>
                        <a:spcAft>
                          <a:spcPts val="0"/>
                        </a:spcAft>
                        <a:buFont typeface="Arial" panose="020B0604020202020204" pitchFamily="34" charset="0"/>
                        <a:buChar char="-"/>
                      </a:pPr>
                      <a:r>
                        <a:rPr lang="ar-DZ" sz="1800" dirty="0">
                          <a:effectLst/>
                        </a:rPr>
                        <a:t>توجد استقلالية بين المشاهدات، بطريقة أخرى لا يوجد أي ارتباط بين المشاهدات بين الفئتين التي تشكل مجموعتين؛</a:t>
                      </a:r>
                      <a:endParaRPr lang="en-US" sz="1800" dirty="0">
                        <a:effectLst/>
                      </a:endParaRPr>
                    </a:p>
                    <a:p>
                      <a:pPr marL="342900" lvl="0" indent="-342900" algn="r" rtl="1">
                        <a:lnSpc>
                          <a:spcPct val="107000"/>
                        </a:lnSpc>
                        <a:spcAft>
                          <a:spcPts val="0"/>
                        </a:spcAft>
                        <a:buFont typeface="Arial" panose="020B0604020202020204" pitchFamily="34" charset="0"/>
                        <a:buChar char="-"/>
                      </a:pPr>
                      <a:r>
                        <a:rPr lang="ar-DZ" sz="1800" dirty="0">
                          <a:effectLst/>
                        </a:rPr>
                        <a:t>بيانات المتغير التابع تتبع التوزيع الطبيعي في المجموعتين؛</a:t>
                      </a:r>
                      <a:endParaRPr lang="en-US" sz="1800" dirty="0">
                        <a:effectLst/>
                      </a:endParaRPr>
                    </a:p>
                    <a:p>
                      <a:pPr marL="342900" lvl="0" indent="-342900" algn="r" rtl="1">
                        <a:lnSpc>
                          <a:spcPct val="107000"/>
                        </a:lnSpc>
                        <a:spcAft>
                          <a:spcPts val="800"/>
                        </a:spcAft>
                        <a:buFont typeface="Arial" panose="020B0604020202020204" pitchFamily="34" charset="0"/>
                        <a:buChar char="-"/>
                      </a:pPr>
                      <a:r>
                        <a:rPr lang="ar-DZ" sz="1800" dirty="0">
                          <a:effectLst/>
                        </a:rPr>
                        <a:t>لا يوجد أي قيم متطرفة في بيانات المتغير التابع في المجموعتين؛</a:t>
                      </a:r>
                      <a:endParaRPr lang="en-US" sz="1800" dirty="0">
                        <a:effectLst/>
                      </a:endParaRPr>
                    </a:p>
                    <a:p>
                      <a:pPr marL="342900" lvl="0" indent="-342900" algn="r" rtl="1">
                        <a:lnSpc>
                          <a:spcPct val="107000"/>
                        </a:lnSpc>
                        <a:spcAft>
                          <a:spcPts val="800"/>
                        </a:spcAft>
                        <a:buFont typeface="Arial" panose="020B0604020202020204" pitchFamily="34" charset="0"/>
                        <a:buChar char="-"/>
                      </a:pPr>
                      <a:r>
                        <a:rPr lang="ar-DZ" sz="1800" dirty="0">
                          <a:effectLst/>
                        </a:rPr>
                        <a:t>أن يتساوى تباين بيانات المتغير التابع في المجموعتين؛ أو بطريقة أخرى توفر تجانس التباين.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0">
                <a:tc>
                  <a:txBody>
                    <a:bodyPr/>
                    <a:lstStyle/>
                    <a:p>
                      <a:pPr algn="r" rtl="1">
                        <a:lnSpc>
                          <a:spcPct val="107000"/>
                        </a:lnSpc>
                        <a:spcAft>
                          <a:spcPts val="0"/>
                        </a:spcAft>
                      </a:pPr>
                      <a:r>
                        <a:rPr lang="ar-DZ" sz="1800" dirty="0">
                          <a:effectLst/>
                        </a:rPr>
                        <a:t>الفرضيات:</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H0</a:t>
                      </a:r>
                      <a:r>
                        <a:rPr lang="ar-DZ" sz="1800" dirty="0">
                          <a:effectLst/>
                        </a:rPr>
                        <a:t> : لا توجد فروق ذات دلالة إحصائية بين متوسطات العينتين عند مستوى دلالة 5%.</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H1</a:t>
                      </a:r>
                      <a:r>
                        <a:rPr lang="ar-DZ" sz="1800" dirty="0">
                          <a:effectLst/>
                        </a:rPr>
                        <a:t> : توجد فروق ذات دلالة إحصائية بين متوسطات العينتين عند مستوى دلالة 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678256"/>
            <a:ext cx="1069745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وجود </a:t>
            </a:r>
            <a:r>
              <a:rPr kumimoji="0" lang="ar-DZ" altLang="ar-DZ"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إختلافات</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في وجهات نظر المستجوبين التي قد تعزى لأحد المتغيرات </a:t>
            </a:r>
            <a:r>
              <a:rPr kumimoji="0" lang="ar-DZ" altLang="ar-DZ" b="1"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الديمغرافية</a:t>
            </a: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(كالجنس مثلا) </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وهذا من خلال </a:t>
            </a:r>
            <a:endParaRPr kumimoji="0" lang="en-US" altLang="ar-DZ" b="1" i="0" u="none" strike="noStrike" cap="none" normalizeH="0" baseline="0" dirty="0">
              <a:ln>
                <a:noFill/>
              </a:ln>
              <a:solidFill>
                <a:srgbClr val="FF0000"/>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fr-FR"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T</a:t>
            </a:r>
            <a:r>
              <a:rPr kumimoji="0" lang="ar-DZ"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 لعينتين </a:t>
            </a:r>
            <a:r>
              <a:rPr kumimoji="0" lang="ar-DZ" altLang="ar-DZ" b="1" i="0" u="none" strike="noStrike" cap="none" normalizeH="0" baseline="0" dirty="0" err="1">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مستقليتين</a:t>
            </a:r>
            <a:r>
              <a:rPr kumimoji="0" lang="ar-DZ"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ar-DZ" b="1" i="0" u="none" strike="noStrike" cap="none" normalizeH="0" baseline="0" dirty="0">
              <a:ln>
                <a:noFill/>
              </a:ln>
              <a:solidFill>
                <a:schemeClr val="accent3"/>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عندما تكون عدد المجموعات المراد دراستها داخل العينة =2 </a:t>
            </a:r>
            <a:endParaRPr kumimoji="0" lang="ar-DZ" altLang="ar-D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99124" y="1212878"/>
            <a:ext cx="3762375" cy="4171097"/>
          </a:xfrm>
          <a:prstGeom prst="rect">
            <a:avLst/>
          </a:prstGeom>
          <a:noFill/>
          <a:ln w="9525">
            <a:noFill/>
            <a:miter lim="800000"/>
            <a:headEnd/>
            <a:tailEnd/>
          </a:ln>
        </p:spPr>
      </p:pic>
      <p:sp>
        <p:nvSpPr>
          <p:cNvPr id="3" name="Rectangle 2"/>
          <p:cNvSpPr/>
          <p:nvPr/>
        </p:nvSpPr>
        <p:spPr>
          <a:xfrm>
            <a:off x="1865562" y="762390"/>
            <a:ext cx="4450257" cy="369332"/>
          </a:xfrm>
          <a:prstGeom prst="rect">
            <a:avLst/>
          </a:prstGeom>
        </p:spPr>
        <p:txBody>
          <a:bodyPr wrap="none">
            <a:spAutoFit/>
          </a:bodyPr>
          <a:lstStyle/>
          <a:p>
            <a:pPr lvl="0" algn="ctr" defTabSz="914400" rtl="1" eaLnBrk="0" fontAlgn="base" hangingPunct="0">
              <a:spcBef>
                <a:spcPct val="0"/>
              </a:spcBef>
              <a:spcAft>
                <a:spcPct val="0"/>
              </a:spcAft>
              <a:buFontTx/>
              <a:buChar char="•"/>
            </a:pPr>
            <a:r>
              <a:rPr lang="ar-DZ" altLang="ar-DZ" b="1" dirty="0" err="1" smtClean="0">
                <a:solidFill>
                  <a:schemeClr val="accent3"/>
                </a:solidFill>
                <a:latin typeface="Calibri" panose="020F0502020204030204" pitchFamily="34" charset="0"/>
                <a:ea typeface="Calibri" panose="020F0502020204030204" pitchFamily="34" charset="0"/>
                <a:cs typeface="Arial" panose="020B0604020202020204" pitchFamily="34" charset="0"/>
              </a:rPr>
              <a:t>لاجراء</a:t>
            </a:r>
            <a:r>
              <a:rPr lang="ar-DZ" alt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 إختبار </a:t>
            </a:r>
            <a:r>
              <a:rPr lang="fr-FR" alt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T</a:t>
            </a:r>
            <a:r>
              <a:rPr lang="ar-DZ" alt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 لعينتين </a:t>
            </a:r>
            <a:r>
              <a:rPr lang="ar-DZ" altLang="ar-DZ" b="1" dirty="0" err="1" smtClean="0">
                <a:solidFill>
                  <a:schemeClr val="accent3"/>
                </a:solidFill>
                <a:latin typeface="Calibri" panose="020F0502020204030204" pitchFamily="34" charset="0"/>
                <a:ea typeface="Calibri" panose="020F0502020204030204" pitchFamily="34" charset="0"/>
                <a:cs typeface="Arial" panose="020B0604020202020204" pitchFamily="34" charset="0"/>
              </a:rPr>
              <a:t>مستقليتين</a:t>
            </a:r>
            <a:r>
              <a:rPr lang="ar-DZ" alt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 نتبع الخطوات الآتية:</a:t>
            </a:r>
            <a:endParaRPr lang="en-US" altLang="ar-DZ" b="1" dirty="0">
              <a:solidFill>
                <a:schemeClr val="accent3"/>
              </a:solidFill>
            </a:endParaRPr>
          </a:p>
        </p:txBody>
      </p:sp>
      <p:sp>
        <p:nvSpPr>
          <p:cNvPr id="4" name="Rectangle 3"/>
          <p:cNvSpPr/>
          <p:nvPr/>
        </p:nvSpPr>
        <p:spPr>
          <a:xfrm>
            <a:off x="7148945" y="1722312"/>
            <a:ext cx="377635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rtl="1" eaLnBrk="0" fontAlgn="base" hangingPunct="0">
              <a:spcBef>
                <a:spcPct val="0"/>
              </a:spcBef>
              <a:spcAft>
                <a:spcPct val="0"/>
              </a:spcAft>
              <a:buFontTx/>
              <a:buChar char="•"/>
            </a:pPr>
            <a:r>
              <a:rPr lang="ar-DZ" alt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مثال لنختبر الفرضية:“ توجد فروق في وجهات نظر المستجوبين حول عدم الالتزام في مكان العمل ونية ترك العمل تعزى لمتغير الجنس</a:t>
            </a:r>
            <a:endParaRPr lang="en-US" altLang="ar-DZ" b="1" dirty="0">
              <a:solidFill>
                <a:schemeClr val="accent3"/>
              </a:solidFill>
            </a:endParaRPr>
          </a:p>
        </p:txBody>
      </p:sp>
    </p:spTree>
    <p:extLst>
      <p:ext uri="{BB962C8B-B14F-4D97-AF65-F5344CB8AC3E}">
        <p14:creationId xmlns="" xmlns:p14="http://schemas.microsoft.com/office/powerpoint/2010/main" val="423090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71625" y="1847850"/>
            <a:ext cx="9048750" cy="3162300"/>
          </a:xfrm>
          <a:prstGeom prst="rect">
            <a:avLst/>
          </a:prstGeom>
          <a:noFill/>
          <a:ln w="9525">
            <a:noFill/>
            <a:miter lim="800000"/>
            <a:headEnd/>
            <a:tailEnd/>
          </a:ln>
        </p:spPr>
      </p:pic>
      <p:sp>
        <p:nvSpPr>
          <p:cNvPr id="3" name="Flèche vers le bas 2"/>
          <p:cNvSpPr/>
          <p:nvPr/>
        </p:nvSpPr>
        <p:spPr>
          <a:xfrm>
            <a:off x="6210795" y="71251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13825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C71A46BE-4979-464A-97A8-8DCE32D3DEC7}"/>
              </a:ext>
            </a:extLst>
          </p:cNvPr>
          <p:cNvSpPr/>
          <p:nvPr/>
        </p:nvSpPr>
        <p:spPr>
          <a:xfrm>
            <a:off x="7849817" y="697077"/>
            <a:ext cx="2135521" cy="369332"/>
          </a:xfrm>
          <a:prstGeom prst="rect">
            <a:avLst/>
          </a:prstGeom>
        </p:spPr>
        <p:txBody>
          <a:bodyPr wrap="none">
            <a:spAutoFit/>
          </a:bodyPr>
          <a:lstStyle/>
          <a:p>
            <a:r>
              <a:rPr lang="ar-SA" b="1" dirty="0">
                <a:solidFill>
                  <a:srgbClr val="000000"/>
                </a:solidFill>
                <a:ea typeface="Calibri" panose="020F0502020204030204" pitchFamily="34" charset="0"/>
                <a:cs typeface="Arial" panose="020B0604020202020204" pitchFamily="34" charset="0"/>
              </a:rPr>
              <a:t>نحصل على النتائج التالية:</a:t>
            </a:r>
            <a:endParaRPr lang="ar-DZ" dirty="0"/>
          </a:p>
        </p:txBody>
      </p:sp>
      <p:pic>
        <p:nvPicPr>
          <p:cNvPr id="5122" name="Picture 2"/>
          <p:cNvPicPr>
            <a:picLocks noChangeAspect="1" noChangeArrowheads="1"/>
          </p:cNvPicPr>
          <p:nvPr/>
        </p:nvPicPr>
        <p:blipFill>
          <a:blip r:embed="rId2" cstate="print"/>
          <a:srcRect/>
          <a:stretch>
            <a:fillRect/>
          </a:stretch>
        </p:blipFill>
        <p:spPr bwMode="auto">
          <a:xfrm>
            <a:off x="3564824" y="1545895"/>
            <a:ext cx="4991100" cy="15811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016268" y="3239242"/>
            <a:ext cx="10563225" cy="2419350"/>
          </a:xfrm>
          <a:prstGeom prst="rect">
            <a:avLst/>
          </a:prstGeom>
          <a:noFill/>
          <a:ln w="9525">
            <a:noFill/>
            <a:miter lim="800000"/>
            <a:headEnd/>
            <a:tailEnd/>
          </a:ln>
        </p:spPr>
      </p:pic>
    </p:spTree>
    <p:extLst>
      <p:ext uri="{BB962C8B-B14F-4D97-AF65-F5344CB8AC3E}">
        <p14:creationId xmlns="" xmlns:p14="http://schemas.microsoft.com/office/powerpoint/2010/main" val="158830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78298DF7-248D-4936-8F08-F417FD747951}"/>
              </a:ext>
            </a:extLst>
          </p:cNvPr>
          <p:cNvSpPr/>
          <p:nvPr/>
        </p:nvSpPr>
        <p:spPr>
          <a:xfrm>
            <a:off x="4404434" y="826665"/>
            <a:ext cx="5900333" cy="35803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r" rtl="1">
              <a:lnSpc>
                <a:spcPct val="107000"/>
              </a:lnSpc>
              <a:spcAft>
                <a:spcPts val="800"/>
              </a:spcAft>
            </a:pPr>
            <a:r>
              <a:rPr lang="ar-DZ" b="1" dirty="0">
                <a:solidFill>
                  <a:schemeClr val="accent3"/>
                </a:solidFill>
                <a:latin typeface="Calibri" panose="020F0502020204030204" pitchFamily="34" charset="0"/>
                <a:ea typeface="Calibri" panose="020F0502020204030204" pitchFamily="34" charset="0"/>
                <a:cs typeface="Arial" panose="020B0604020202020204" pitchFamily="34" charset="0"/>
              </a:rPr>
              <a:t>إختبار </a:t>
            </a:r>
            <a:r>
              <a:rPr lang="fr-FR" b="1" dirty="0" err="1">
                <a:solidFill>
                  <a:schemeClr val="accent3"/>
                </a:solidFill>
                <a:latin typeface="Calibri" panose="020F0502020204030204" pitchFamily="34" charset="0"/>
                <a:ea typeface="Calibri" panose="020F0502020204030204" pitchFamily="34" charset="0"/>
                <a:cs typeface="Arial" panose="020B0604020202020204" pitchFamily="34" charset="0"/>
              </a:rPr>
              <a:t>manwitney</a:t>
            </a:r>
            <a:r>
              <a:rPr lang="fr-FR" b="1" dirty="0">
                <a:solidFill>
                  <a:schemeClr val="accent3"/>
                </a:solidFill>
                <a:latin typeface="Calibri" panose="020F0502020204030204" pitchFamily="34" charset="0"/>
                <a:ea typeface="Calibri" panose="020F0502020204030204" pitchFamily="34" charset="0"/>
                <a:cs typeface="Arial" panose="020B0604020202020204" pitchFamily="34" charset="0"/>
              </a:rPr>
              <a:t> </a:t>
            </a:r>
            <a:r>
              <a:rPr lang="ar-DZ" b="1" dirty="0">
                <a:solidFill>
                  <a:schemeClr val="accent3"/>
                </a:solidFill>
                <a:latin typeface="Calibri" panose="020F0502020204030204" pitchFamily="34" charset="0"/>
                <a:ea typeface="Calibri" panose="020F0502020204030204" pitchFamily="34" charset="0"/>
                <a:cs typeface="Arial" panose="020B0604020202020204" pitchFamily="34" charset="0"/>
              </a:rPr>
              <a:t> : في حالة عدم تحقق شروط إختبار </a:t>
            </a:r>
            <a:r>
              <a:rPr lang="fr-FR"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T</a:t>
            </a:r>
            <a:r>
              <a:rPr 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rPr>
              <a:t> </a:t>
            </a:r>
            <a:endParaRPr lang="ar-DZ" b="1" dirty="0" smtClean="0">
              <a:solidFill>
                <a:schemeClr val="accent3"/>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endParaRPr lang="ar-DZ"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H0</a:t>
            </a:r>
            <a:r>
              <a:rPr lang="ar-DZ" dirty="0" smtClean="0">
                <a:latin typeface="Calibri" panose="020F0502020204030204" pitchFamily="34" charset="0"/>
                <a:ea typeface="Calibri" panose="020F0502020204030204" pitchFamily="34" charset="0"/>
                <a:cs typeface="Arial" panose="020B0604020202020204" pitchFamily="34" charset="0"/>
              </a:rPr>
              <a:t>:لا يوجد اختلاف بين توزيعي المجموعتين</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H1</a:t>
            </a:r>
            <a:r>
              <a:rPr lang="ar-DZ" dirty="0" smtClean="0">
                <a:latin typeface="Calibri" panose="020F0502020204030204" pitchFamily="34" charset="0"/>
                <a:ea typeface="Calibri" panose="020F0502020204030204" pitchFamily="34" charset="0"/>
                <a:cs typeface="Arial" panose="020B0604020202020204" pitchFamily="34" charset="0"/>
              </a:rPr>
              <a:t>يوجد اختلاف بين توزيعي المجموعتين</a:t>
            </a:r>
          </a:p>
          <a:p>
            <a:pPr marL="342900" lvl="0" indent="-342900" algn="r" rtl="1">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Sig</a:t>
            </a:r>
            <a:r>
              <a:rPr lang="ar-DZ" dirty="0" smtClean="0">
                <a:latin typeface="Calibri" panose="020F0502020204030204" pitchFamily="34" charset="0"/>
                <a:ea typeface="Calibri" panose="020F0502020204030204" pitchFamily="34" charset="0"/>
                <a:cs typeface="Arial" panose="020B0604020202020204" pitchFamily="34" charset="0"/>
              </a:rPr>
              <a:t>أكبر من </a:t>
            </a:r>
            <a:r>
              <a:rPr lang="en-US" dirty="0" smtClean="0">
                <a:latin typeface="Calibri" panose="020F0502020204030204" pitchFamily="34" charset="0"/>
                <a:ea typeface="Calibri" panose="020F0502020204030204" pitchFamily="34" charset="0"/>
                <a:cs typeface="Arial" panose="020B0604020202020204" pitchFamily="34" charset="0"/>
              </a:rPr>
              <a:t>0.05</a:t>
            </a:r>
            <a:r>
              <a:rPr lang="ar-DZ" dirty="0" smtClean="0">
                <a:latin typeface="Calibri" panose="020F0502020204030204" pitchFamily="34" charset="0"/>
                <a:ea typeface="Calibri" panose="020F0502020204030204" pitchFamily="34" charset="0"/>
                <a:cs typeface="Arial" panose="020B0604020202020204" pitchFamily="34" charset="0"/>
              </a:rPr>
              <a:t> قبول </a:t>
            </a:r>
            <a:r>
              <a:rPr lang="fr-FR" dirty="0" smtClean="0">
                <a:latin typeface="Calibri" panose="020F0502020204030204" pitchFamily="34" charset="0"/>
                <a:ea typeface="Calibri" panose="020F0502020204030204" pitchFamily="34" charset="0"/>
                <a:cs typeface="Arial" panose="020B0604020202020204" pitchFamily="34" charset="0"/>
              </a:rPr>
              <a:t>H</a:t>
            </a:r>
            <a:r>
              <a:rPr lang="fr-FR" sz="1600" dirty="0" smtClean="0">
                <a:latin typeface="Calibri" panose="020F0502020204030204" pitchFamily="34" charset="0"/>
                <a:ea typeface="Calibri" panose="020F0502020204030204" pitchFamily="34" charset="0"/>
                <a:cs typeface="Arial" panose="020B0604020202020204" pitchFamily="34" charset="0"/>
              </a:rPr>
              <a:t>0</a:t>
            </a:r>
            <a:r>
              <a:rPr lang="ar-DZ" dirty="0" smtClean="0">
                <a:latin typeface="Calibri" panose="020F0502020204030204" pitchFamily="34" charset="0"/>
                <a:ea typeface="Calibri" panose="020F0502020204030204" pitchFamily="34" charset="0"/>
                <a:cs typeface="Arial" panose="020B0604020202020204" pitchFamily="34" charset="0"/>
              </a:rPr>
              <a:t> (</a:t>
            </a:r>
            <a:r>
              <a:rPr lang="ar-DZ" dirty="0" err="1" smtClean="0">
                <a:latin typeface="Calibri" panose="020F0502020204030204" pitchFamily="34" charset="0"/>
                <a:ea typeface="Calibri" panose="020F0502020204030204" pitchFamily="34" charset="0"/>
                <a:cs typeface="Arial" panose="020B0604020202020204" pitchFamily="34" charset="0"/>
              </a:rPr>
              <a:t>لايوجد</a:t>
            </a:r>
            <a:r>
              <a:rPr lang="ar-DZ" dirty="0" smtClean="0">
                <a:latin typeface="Calibri" panose="020F0502020204030204" pitchFamily="34" charset="0"/>
                <a:ea typeface="Calibri" panose="020F0502020204030204" pitchFamily="34" charset="0"/>
                <a:cs typeface="Arial" panose="020B0604020202020204" pitchFamily="34" charset="0"/>
              </a:rPr>
              <a:t> فروق في اراء العينة تعزى الى الجنس</a:t>
            </a:r>
            <a:r>
              <a:rPr lang="ar-DZ" dirty="0" err="1" smtClean="0">
                <a:latin typeface="Calibri" panose="020F0502020204030204" pitchFamily="34" charset="0"/>
                <a:ea typeface="Calibri" panose="020F0502020204030204" pitchFamily="34" charset="0"/>
                <a:cs typeface="Arial" panose="020B0604020202020204" pitchFamily="34" charset="0"/>
              </a:rPr>
              <a:t>)</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Sig</a:t>
            </a:r>
            <a:r>
              <a:rPr lang="ar-DZ" dirty="0" smtClean="0">
                <a:latin typeface="Calibri" panose="020F0502020204030204" pitchFamily="34" charset="0"/>
                <a:ea typeface="Calibri" panose="020F0502020204030204" pitchFamily="34" charset="0"/>
                <a:cs typeface="Arial" panose="020B0604020202020204" pitchFamily="34" charset="0"/>
              </a:rPr>
              <a:t>أقل من 0.05 قبول </a:t>
            </a:r>
            <a:r>
              <a:rPr lang="en-US" dirty="0" smtClean="0">
                <a:latin typeface="Calibri" panose="020F0502020204030204" pitchFamily="34" charset="0"/>
                <a:ea typeface="Calibri" panose="020F0502020204030204" pitchFamily="34" charset="0"/>
                <a:cs typeface="Arial" panose="020B0604020202020204" pitchFamily="34" charset="0"/>
              </a:rPr>
              <a:t>H</a:t>
            </a:r>
            <a:r>
              <a:rPr lang="en-US" sz="1600" dirty="0" smtClean="0">
                <a:latin typeface="Calibri" panose="020F0502020204030204" pitchFamily="34" charset="0"/>
                <a:ea typeface="Calibri" panose="020F0502020204030204" pitchFamily="34" charset="0"/>
                <a:cs typeface="Arial" panose="020B0604020202020204" pitchFamily="34" charset="0"/>
              </a:rPr>
              <a:t>1</a:t>
            </a:r>
            <a:r>
              <a:rPr lang="fr-FR" dirty="0" smtClean="0">
                <a:latin typeface="Calibri" panose="020F0502020204030204" pitchFamily="34" charset="0"/>
                <a:ea typeface="Calibri" panose="020F0502020204030204" pitchFamily="34" charset="0"/>
                <a:cs typeface="Arial" panose="020B0604020202020204" pitchFamily="34" charset="0"/>
              </a:rPr>
              <a:t> </a:t>
            </a:r>
            <a:r>
              <a:rPr lang="ar-DZ" dirty="0" smtClean="0">
                <a:latin typeface="Calibri" panose="020F0502020204030204" pitchFamily="34" charset="0"/>
                <a:ea typeface="Calibri" panose="020F0502020204030204" pitchFamily="34" charset="0"/>
                <a:cs typeface="Arial" panose="020B0604020202020204" pitchFamily="34" charset="0"/>
              </a:rPr>
              <a:t> (يوجد فروق في اراء العينة تعزى الى الجنس</a:t>
            </a:r>
            <a:r>
              <a:rPr lang="ar-DZ" dirty="0" err="1" smtClean="0">
                <a:latin typeface="Calibri" panose="020F0502020204030204" pitchFamily="34" charset="0"/>
                <a:ea typeface="Calibri" panose="020F0502020204030204" pitchFamily="34" charset="0"/>
                <a:cs typeface="Arial" panose="020B0604020202020204" pitchFamily="34" charset="0"/>
              </a:rPr>
              <a:t>)</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endParaRPr lang="ar-DZ"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endParaRPr lang="ar-DZ"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1629486" y="1533383"/>
            <a:ext cx="1924050" cy="45148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469731" y="3444922"/>
            <a:ext cx="3324225" cy="1905000"/>
          </a:xfrm>
          <a:prstGeom prst="rect">
            <a:avLst/>
          </a:prstGeom>
          <a:noFill/>
          <a:ln w="9525">
            <a:noFill/>
            <a:miter lim="800000"/>
            <a:headEnd/>
            <a:tailEnd/>
          </a:ln>
        </p:spPr>
      </p:pic>
      <p:sp>
        <p:nvSpPr>
          <p:cNvPr id="5" name="Flèche vers le bas 4"/>
          <p:cNvSpPr/>
          <p:nvPr/>
        </p:nvSpPr>
        <p:spPr>
          <a:xfrm>
            <a:off x="6175169" y="57951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75708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355908" y="523947"/>
            <a:ext cx="9705975" cy="5400675"/>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9507727" y="3008051"/>
            <a:ext cx="2352178" cy="1604892"/>
          </a:xfrm>
          <a:prstGeom prst="rect">
            <a:avLst/>
          </a:prstGeom>
          <a:noFill/>
          <a:ln w="9525">
            <a:noFill/>
            <a:miter lim="800000"/>
            <a:headEnd/>
            <a:tailEnd/>
          </a:ln>
        </p:spPr>
      </p:pic>
    </p:spTree>
    <p:extLst>
      <p:ext uri="{BB962C8B-B14F-4D97-AF65-F5344CB8AC3E}">
        <p14:creationId xmlns="" xmlns:p14="http://schemas.microsoft.com/office/powerpoint/2010/main" val="365470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0E6F74AB-E1AE-4F5A-BFFD-7464F5ECB18A}"/>
              </a:ext>
            </a:extLst>
          </p:cNvPr>
          <p:cNvSpPr/>
          <p:nvPr/>
        </p:nvSpPr>
        <p:spPr>
          <a:xfrm>
            <a:off x="1058091" y="749556"/>
            <a:ext cx="10450286" cy="1065292"/>
          </a:xfrm>
          <a:prstGeom prst="rect">
            <a:avLst/>
          </a:prstGeom>
        </p:spPr>
        <p:txBody>
          <a:bodyPr wrap="square">
            <a:spAutoFit/>
          </a:bodyPr>
          <a:lstStyle/>
          <a:p>
            <a:pPr algn="r" rtl="1">
              <a:lnSpc>
                <a:spcPct val="107000"/>
              </a:lnSpc>
              <a:spcAft>
                <a:spcPts val="0"/>
              </a:spcAft>
            </a:pPr>
            <a:r>
              <a:rPr lang="ar-SA" sz="2400" b="1" dirty="0">
                <a:solidFill>
                  <a:srgbClr val="000000"/>
                </a:solidFill>
                <a:latin typeface="Calibri" panose="020F0502020204030204" pitchFamily="34" charset="0"/>
                <a:ea typeface="Calibri" panose="020F0502020204030204" pitchFamily="34" charset="0"/>
                <a:cs typeface="Arial" panose="020B0604020202020204" pitchFamily="34" charset="0"/>
              </a:rPr>
              <a:t>بالتالي نحصل على المخرجات التالية</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Analyse</a:t>
            </a:r>
            <a:r>
              <a:rPr lang="en-US" dirty="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en-US" b="1" dirty="0">
                <a:solidFill>
                  <a:srgbClr val="323232"/>
                </a:solidFill>
                <a:latin typeface="Arial" panose="020B0604020202020204" pitchFamily="34" charset="0"/>
                <a:ea typeface="Calibri" panose="020F0502020204030204" pitchFamily="34" charset="0"/>
                <a:cs typeface="Arial" panose="020B0604020202020204" pitchFamily="34" charset="0"/>
              </a:rPr>
              <a:t>Tests non </a:t>
            </a: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paramétriques</a:t>
            </a:r>
            <a:r>
              <a:rPr lang="en-US" dirty="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Boîtes</a:t>
            </a:r>
            <a:r>
              <a:rPr lang="en-US" b="1" dirty="0">
                <a:solidFill>
                  <a:srgbClr val="323232"/>
                </a:solidFill>
                <a:latin typeface="Arial" panose="020B0604020202020204" pitchFamily="34" charset="0"/>
                <a:ea typeface="Calibri" panose="020F0502020204030204" pitchFamily="34" charset="0"/>
                <a:cs typeface="Arial" panose="020B0604020202020204" pitchFamily="34" charset="0"/>
              </a:rPr>
              <a:t> de dialogue </a:t>
            </a: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ancienne</a:t>
            </a:r>
            <a:r>
              <a:rPr lang="en-US" b="1" dirty="0">
                <a:solidFill>
                  <a:srgbClr val="323232"/>
                </a:solidFill>
                <a:latin typeface="Arial" panose="020B0604020202020204" pitchFamily="34" charset="0"/>
                <a:ea typeface="Calibri" panose="020F0502020204030204" pitchFamily="34" charset="0"/>
                <a:cs typeface="Arial" panose="020B0604020202020204" pitchFamily="34" charset="0"/>
              </a:rPr>
              <a:t> version</a:t>
            </a:r>
            <a:r>
              <a:rPr lang="en-US" dirty="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en-US" b="1" dirty="0">
                <a:solidFill>
                  <a:srgbClr val="323232"/>
                </a:solidFill>
                <a:latin typeface="Arial" panose="020B0604020202020204" pitchFamily="34" charset="0"/>
                <a:ea typeface="Calibri" panose="020F0502020204030204" pitchFamily="34" charset="0"/>
                <a:cs typeface="Arial" panose="020B0604020202020204" pitchFamily="34" charset="0"/>
              </a:rPr>
              <a:t>2 </a:t>
            </a: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échantillons</a:t>
            </a:r>
            <a:r>
              <a:rPr lang="en-US" b="1" dirty="0">
                <a:solidFill>
                  <a:srgbClr val="323232"/>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323232"/>
                </a:solidFill>
                <a:latin typeface="Arial" panose="020B0604020202020204" pitchFamily="34" charset="0"/>
                <a:ea typeface="Calibri" panose="020F0502020204030204" pitchFamily="34" charset="0"/>
                <a:cs typeface="Arial" panose="020B0604020202020204" pitchFamily="34" charset="0"/>
              </a:rPr>
              <a:t>indépendants</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2980543" y="2117962"/>
            <a:ext cx="5248275" cy="1257300"/>
          </a:xfrm>
          <a:prstGeom prst="rect">
            <a:avLst/>
          </a:prstGeom>
          <a:noFill/>
          <a:ln w="9525">
            <a:noFill/>
            <a:miter lim="800000"/>
            <a:headEnd/>
            <a:tailEnd/>
          </a:ln>
        </p:spPr>
      </p:pic>
    </p:spTree>
    <p:extLst>
      <p:ext uri="{BB962C8B-B14F-4D97-AF65-F5344CB8AC3E}">
        <p14:creationId xmlns="" xmlns:p14="http://schemas.microsoft.com/office/powerpoint/2010/main" val="2645568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3906D427-3027-447F-95DE-F73AF0368B06}"/>
              </a:ext>
            </a:extLst>
          </p:cNvPr>
          <p:cNvSpPr/>
          <p:nvPr/>
        </p:nvSpPr>
        <p:spPr>
          <a:xfrm>
            <a:off x="1558834" y="755688"/>
            <a:ext cx="6096000" cy="670120"/>
          </a:xfrm>
          <a:prstGeom prst="rect">
            <a:avLst/>
          </a:prstGeom>
        </p:spPr>
        <p:txBody>
          <a:bodyPr>
            <a:spAutoFit/>
          </a:bodyPr>
          <a:lstStyle/>
          <a:p>
            <a:pPr algn="r" rtl="1">
              <a:lnSpc>
                <a:spcPct val="107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Tests non </a:t>
            </a:r>
            <a:r>
              <a:rPr lang="en-US" b="1" dirty="0" err="1">
                <a:solidFill>
                  <a:srgbClr val="000000"/>
                </a:solidFill>
                <a:latin typeface="Arial" panose="020B0604020202020204" pitchFamily="34" charset="0"/>
                <a:ea typeface="Calibri" panose="020F0502020204030204" pitchFamily="34" charset="0"/>
                <a:cs typeface="Arial" panose="020B0604020202020204" pitchFamily="34" charset="0"/>
              </a:rPr>
              <a:t>paramétrique</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Test de Mann-Whitney</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665026" y="1977859"/>
            <a:ext cx="9198591" cy="3857625"/>
          </a:xfrm>
          <a:prstGeom prst="rect">
            <a:avLst/>
          </a:prstGeom>
          <a:noFill/>
          <a:ln w="9525">
            <a:noFill/>
            <a:miter lim="800000"/>
            <a:headEnd/>
            <a:tailEnd/>
          </a:ln>
        </p:spPr>
      </p:pic>
    </p:spTree>
    <p:extLst>
      <p:ext uri="{BB962C8B-B14F-4D97-AF65-F5344CB8AC3E}">
        <p14:creationId xmlns="" xmlns:p14="http://schemas.microsoft.com/office/powerpoint/2010/main" val="350297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5513671" y="1389414"/>
            <a:ext cx="5469466" cy="1900052"/>
          </a:xfrm>
        </p:spPr>
        <p:txBody>
          <a:bodyPr>
            <a:normAutofit lnSpcReduction="10000"/>
          </a:bodyPr>
          <a:lstStyle/>
          <a:p>
            <a:pPr algn="just"/>
            <a:r>
              <a:rPr lang="ar-DZ" sz="1800" b="1" dirty="0" smtClean="0"/>
              <a:t>الفرض: </a:t>
            </a:r>
            <a:r>
              <a:rPr lang="ar-DZ" sz="1800" dirty="0" smtClean="0"/>
              <a:t>يعرف بأنه إجابة متوقعة لسؤال من الأسئلة تراود ذهن الباحث أو المهتم، وهذه الإجابة لا تكون نهائية وإنما خاضعة للدراسة والتحقق من مدى صحتها فإما أن تكون الإجابة صحيحة وإما أن تكون الاجابة خاطئة.</a:t>
            </a:r>
            <a:endParaRPr lang="fr-FR" sz="1800" dirty="0" smtClean="0"/>
          </a:p>
          <a:p>
            <a:pPr algn="just"/>
            <a:r>
              <a:rPr lang="ar-DZ" sz="1800" dirty="0" smtClean="0"/>
              <a:t>وتوقع الاجابة من جانب الباحث يتم بناءا على خلفية نظرية متعلقة بهذا السؤال ونتائج دراسات سابقة </a:t>
            </a:r>
            <a:r>
              <a:rPr lang="ar-DZ" sz="1800" dirty="0" err="1" smtClean="0"/>
              <a:t>حوله.</a:t>
            </a:r>
            <a:r>
              <a:rPr lang="ar-DZ" sz="1800" dirty="0" smtClean="0"/>
              <a:t> وتقسم الفروض إلى الأنواع </a:t>
            </a:r>
            <a:r>
              <a:rPr lang="ar-DZ" sz="1800" dirty="0" err="1" smtClean="0"/>
              <a:t>الآتية:</a:t>
            </a:r>
            <a:r>
              <a:rPr lang="ar-DZ" sz="1800" dirty="0" smtClean="0"/>
              <a:t> </a:t>
            </a:r>
            <a:endParaRPr lang="fr-FR" dirty="0" smtClean="0"/>
          </a:p>
          <a:p>
            <a:endParaRPr lang="fr-FR" dirty="0"/>
          </a:p>
        </p:txBody>
      </p:sp>
      <p:sp>
        <p:nvSpPr>
          <p:cNvPr id="4" name="Espace réservé du texte 3"/>
          <p:cNvSpPr>
            <a:spLocks noGrp="1"/>
          </p:cNvSpPr>
          <p:nvPr>
            <p:ph type="body" sz="half" idx="2"/>
          </p:nvPr>
        </p:nvSpPr>
        <p:spPr>
          <a:xfrm>
            <a:off x="1045029" y="2078182"/>
            <a:ext cx="3967237" cy="3391287"/>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ar-DZ" b="1" dirty="0" smtClean="0">
                <a:solidFill>
                  <a:srgbClr val="FF0000"/>
                </a:solidFill>
              </a:rPr>
              <a:t>الفرق بين الفروض الاحصائية والفروض </a:t>
            </a:r>
            <a:r>
              <a:rPr lang="ar-DZ" b="1" dirty="0" err="1" smtClean="0">
                <a:solidFill>
                  <a:srgbClr val="FF0000"/>
                </a:solidFill>
              </a:rPr>
              <a:t>البحثية:</a:t>
            </a:r>
            <a:r>
              <a:rPr lang="ar-DZ" dirty="0" smtClean="0">
                <a:solidFill>
                  <a:srgbClr val="FF0000"/>
                </a:solidFill>
              </a:rPr>
              <a:t/>
            </a:r>
            <a:br>
              <a:rPr lang="ar-DZ" dirty="0" smtClean="0">
                <a:solidFill>
                  <a:srgbClr val="FF0000"/>
                </a:solidFill>
              </a:rPr>
            </a:br>
            <a:endParaRPr lang="ar-DZ" dirty="0" smtClean="0">
              <a:solidFill>
                <a:srgbClr val="FF0000"/>
              </a:solidFill>
            </a:endParaRPr>
          </a:p>
          <a:p>
            <a:endParaRPr lang="ar-DZ" dirty="0" smtClean="0">
              <a:solidFill>
                <a:srgbClr val="FF0000"/>
              </a:solidFill>
            </a:endParaRPr>
          </a:p>
          <a:p>
            <a:pPr algn="just"/>
            <a:r>
              <a:rPr lang="ar-DZ" b="1" u="sng" dirty="0" smtClean="0"/>
              <a:t>الفروض البحثية:</a:t>
            </a:r>
            <a:r>
              <a:rPr lang="ar-DZ" dirty="0" smtClean="0"/>
              <a:t>هي الفروض التي </a:t>
            </a:r>
            <a:r>
              <a:rPr lang="ar-DZ" dirty="0" err="1" smtClean="0"/>
              <a:t>يصيغها</a:t>
            </a:r>
            <a:r>
              <a:rPr lang="ar-DZ" dirty="0" smtClean="0"/>
              <a:t> الباحث بنفسه في ضوء اطلاعه على الخلفية النظرية ونتائج الدراسات السابقة، وبناء على اطلاعه يحدد اتجاه الفرض هل هو فرض بديل موجه أم فرض بديل غير موجه أم فرض صفري.</a:t>
            </a:r>
            <a:endParaRPr lang="fr-FR" dirty="0" smtClean="0"/>
          </a:p>
          <a:p>
            <a:pPr algn="just"/>
            <a:r>
              <a:rPr lang="ar-DZ" dirty="0" smtClean="0"/>
              <a:t>اما </a:t>
            </a:r>
            <a:r>
              <a:rPr lang="ar-DZ" b="1" u="sng" dirty="0" smtClean="0"/>
              <a:t>الفروض الاحصائية:</a:t>
            </a:r>
            <a:r>
              <a:rPr lang="ar-DZ" dirty="0" smtClean="0"/>
              <a:t>فتصاغ في صورة رياضية ويتم اختبارها من خلال الاختبارات الاحصائية المختلفة.</a:t>
            </a:r>
          </a:p>
          <a:p>
            <a:pPr algn="just"/>
            <a:r>
              <a:rPr lang="ar-DZ" dirty="0" smtClean="0"/>
              <a:t>فهي تهدف إلى تفسير نتيجة معالجة الأسلوب الإحصائي للفرض البحثي.والذي بناء عليه نقبل الفرض البحثي أو نرفضه</a:t>
            </a:r>
            <a:endParaRPr lang="fr-FR" dirty="0" smtClean="0"/>
          </a:p>
          <a:p>
            <a:endParaRPr lang="fr-FR" dirty="0"/>
          </a:p>
        </p:txBody>
      </p:sp>
      <p:sp>
        <p:nvSpPr>
          <p:cNvPr id="5" name="Titre 1"/>
          <p:cNvSpPr txBox="1">
            <a:spLocks/>
          </p:cNvSpPr>
          <p:nvPr/>
        </p:nvSpPr>
        <p:spPr>
          <a:xfrm>
            <a:off x="1295402" y="700644"/>
            <a:ext cx="9601196" cy="53439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DZ" sz="2400" b="0" i="0" u="none" strike="noStrike" kern="1200" cap="none" spc="0" normalizeH="0" baseline="0" noProof="0" dirty="0" smtClean="0">
                <a:ln w="3175" cmpd="sng">
                  <a:noFill/>
                </a:ln>
                <a:solidFill>
                  <a:schemeClr val="accent2"/>
                </a:solidFill>
                <a:effectLst/>
                <a:uLnTx/>
                <a:uFillTx/>
                <a:latin typeface="+mj-lt"/>
                <a:ea typeface="+mj-ea"/>
                <a:cs typeface="+mj-cs"/>
              </a:rPr>
              <a:t>الفرضيات</a:t>
            </a:r>
            <a:endParaRPr kumimoji="0" lang="fr-FR" sz="2400" b="0" i="0" u="none" strike="noStrike" kern="1200" cap="none" spc="0" normalizeH="0" baseline="0" noProof="0" dirty="0">
              <a:ln w="3175" cmpd="sng">
                <a:noFill/>
              </a:ln>
              <a:solidFill>
                <a:schemeClr val="accent2"/>
              </a:solidFill>
              <a:effectLst/>
              <a:uLnTx/>
              <a:uFillTx/>
              <a:latin typeface="+mj-lt"/>
              <a:ea typeface="+mj-ea"/>
              <a:cs typeface="+mj-cs"/>
            </a:endParaRPr>
          </a:p>
        </p:txBody>
      </p:sp>
      <p:graphicFrame>
        <p:nvGraphicFramePr>
          <p:cNvPr id="6" name="Diagramme 5"/>
          <p:cNvGraphicFramePr/>
          <p:nvPr/>
        </p:nvGraphicFramePr>
        <p:xfrm>
          <a:off x="5406398" y="3378530"/>
          <a:ext cx="5970163" cy="2398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968991" y="2085059"/>
          <a:ext cx="10276763" cy="3802444"/>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0">
                <a:tc>
                  <a:txBody>
                    <a:bodyPr/>
                    <a:lstStyle/>
                    <a:p>
                      <a:pPr algn="r" rtl="1">
                        <a:lnSpc>
                          <a:spcPct val="107000"/>
                        </a:lnSpc>
                        <a:spcAft>
                          <a:spcPts val="0"/>
                        </a:spcAft>
                      </a:pPr>
                      <a:r>
                        <a:rPr lang="ar-DZ" sz="1800" dirty="0">
                          <a:effectLst/>
                        </a:rPr>
                        <a:t>التعريف:</a:t>
                      </a:r>
                      <a:endParaRPr lang="en-US" sz="1800" dirty="0">
                        <a:effectLst/>
                      </a:endParaRPr>
                    </a:p>
                    <a:p>
                      <a:pPr algn="r" rtl="1">
                        <a:lnSpc>
                          <a:spcPct val="107000"/>
                        </a:lnSpc>
                        <a:spcAft>
                          <a:spcPts val="0"/>
                        </a:spcAft>
                      </a:pPr>
                      <a:r>
                        <a:rPr lang="ar-DZ" sz="1800" dirty="0">
                          <a:effectLst/>
                        </a:rPr>
                        <a:t>اختبار </a:t>
                      </a:r>
                      <a:r>
                        <a:rPr lang="ar-DZ" sz="1800" dirty="0" smtClean="0">
                          <a:effectLst/>
                        </a:rPr>
                        <a:t>تحليل التباين الاحادي يقارن </a:t>
                      </a:r>
                      <a:r>
                        <a:rPr lang="ar-DZ" sz="1800" dirty="0">
                          <a:effectLst/>
                        </a:rPr>
                        <a:t>متوسطات </a:t>
                      </a:r>
                      <a:r>
                        <a:rPr lang="ar-DZ" sz="1800" dirty="0" smtClean="0">
                          <a:effectLst/>
                        </a:rPr>
                        <a:t>أكثر من مجموعتين </a:t>
                      </a:r>
                      <a:r>
                        <a:rPr lang="ar-DZ" sz="1800" dirty="0">
                          <a:effectLst/>
                        </a:rPr>
                        <a:t>مستقلتين من أجل اكتشاف وجود فروق ذات دلالة إحصائية بين متوسطات العينات عند مستوى دلالة </a:t>
                      </a:r>
                      <a:r>
                        <a:rPr lang="ar-DZ" sz="1800" dirty="0" err="1">
                          <a:effectLst/>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87193888"/>
                  </a:ext>
                </a:extLst>
              </a:tr>
              <a:tr h="0">
                <a:tc>
                  <a:txBody>
                    <a:bodyPr/>
                    <a:lstStyle/>
                    <a:p>
                      <a:pPr algn="r" rtl="1">
                        <a:lnSpc>
                          <a:spcPct val="107000"/>
                        </a:lnSpc>
                        <a:spcAft>
                          <a:spcPts val="0"/>
                        </a:spcAft>
                      </a:pPr>
                      <a:r>
                        <a:rPr lang="ar-DZ" sz="1800" dirty="0">
                          <a:effectLst/>
                        </a:rPr>
                        <a:t>الافتراضات:</a:t>
                      </a:r>
                      <a:endParaRPr lang="en-US" sz="1800" dirty="0">
                        <a:effectLst/>
                      </a:endParaRPr>
                    </a:p>
                    <a:p>
                      <a:pPr marL="342900" lvl="0" indent="-342900" algn="r" rtl="1">
                        <a:lnSpc>
                          <a:spcPct val="107000"/>
                        </a:lnSpc>
                        <a:spcAft>
                          <a:spcPts val="0"/>
                        </a:spcAft>
                        <a:buFont typeface="Arial" panose="020B0604020202020204" pitchFamily="34" charset="0"/>
                        <a:buChar char="-"/>
                      </a:pPr>
                      <a:r>
                        <a:rPr lang="ar-DZ" sz="1800" dirty="0" smtClean="0">
                          <a:effectLst/>
                        </a:rPr>
                        <a:t>بيانات </a:t>
                      </a:r>
                      <a:r>
                        <a:rPr lang="ar-DZ" sz="1800" dirty="0">
                          <a:effectLst/>
                        </a:rPr>
                        <a:t>المتغير التابع تتبع التوزيع الطبيعي في </a:t>
                      </a:r>
                      <a:r>
                        <a:rPr lang="ar-DZ" sz="1800" dirty="0" smtClean="0">
                          <a:effectLst/>
                        </a:rPr>
                        <a:t>المجموعات؛</a:t>
                      </a:r>
                      <a:endParaRPr lang="en-US" sz="1800" dirty="0">
                        <a:effectLst/>
                      </a:endParaRPr>
                    </a:p>
                    <a:p>
                      <a:pPr marL="342900" lvl="0" indent="-342900" algn="r" rtl="1">
                        <a:lnSpc>
                          <a:spcPct val="107000"/>
                        </a:lnSpc>
                        <a:spcAft>
                          <a:spcPts val="800"/>
                        </a:spcAft>
                        <a:buFont typeface="Arial" panose="020B0604020202020204" pitchFamily="34" charset="0"/>
                        <a:buChar char="-"/>
                      </a:pPr>
                      <a:r>
                        <a:rPr lang="ar-DZ" sz="1800" dirty="0" smtClean="0">
                          <a:effectLst/>
                        </a:rPr>
                        <a:t>أن </a:t>
                      </a:r>
                      <a:r>
                        <a:rPr lang="ar-DZ" sz="1800" dirty="0">
                          <a:effectLst/>
                        </a:rPr>
                        <a:t>يتساوى تباين بيانات المتغير التابع </a:t>
                      </a:r>
                      <a:r>
                        <a:rPr lang="ar-DZ" sz="1800" dirty="0" smtClean="0">
                          <a:effectLst/>
                        </a:rPr>
                        <a:t>لكل مجتمع من المجموعات؛ </a:t>
                      </a:r>
                      <a:r>
                        <a:rPr lang="ar-DZ" sz="1800" dirty="0">
                          <a:effectLst/>
                        </a:rPr>
                        <a:t>أو بطريقة أخرى توفر تجانس التباين.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0">
                <a:tc>
                  <a:txBody>
                    <a:bodyPr/>
                    <a:lstStyle/>
                    <a:p>
                      <a:pPr algn="r" rtl="1">
                        <a:lnSpc>
                          <a:spcPct val="107000"/>
                        </a:lnSpc>
                        <a:spcAft>
                          <a:spcPts val="0"/>
                        </a:spcAft>
                      </a:pPr>
                      <a:r>
                        <a:rPr lang="ar-DZ" sz="1800" dirty="0">
                          <a:effectLst/>
                        </a:rPr>
                        <a:t>الفرضيات:</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H0</a:t>
                      </a:r>
                      <a:r>
                        <a:rPr lang="ar-DZ" sz="1800" dirty="0">
                          <a:effectLst/>
                        </a:rPr>
                        <a:t> : لا توجد فروق ذات دلالة إحصائية بين متوسطات </a:t>
                      </a:r>
                      <a:r>
                        <a:rPr lang="ar-DZ" sz="1800" dirty="0" err="1" smtClean="0">
                          <a:effectLst/>
                        </a:rPr>
                        <a:t>االمجموعات</a:t>
                      </a:r>
                      <a:r>
                        <a:rPr lang="ar-DZ" sz="1800" dirty="0" smtClean="0">
                          <a:effectLst/>
                        </a:rPr>
                        <a:t> </a:t>
                      </a:r>
                      <a:r>
                        <a:rPr lang="ar-DZ" sz="1800" dirty="0">
                          <a:effectLst/>
                        </a:rPr>
                        <a:t>عند مستوى دلالة </a:t>
                      </a:r>
                      <a:r>
                        <a:rPr lang="ar-DZ" sz="1800" dirty="0" err="1">
                          <a:effectLst/>
                        </a:rPr>
                        <a:t>5</a:t>
                      </a:r>
                      <a:r>
                        <a:rPr lang="ar-DZ" sz="1800" dirty="0" err="1" smtClean="0">
                          <a:effectLst/>
                        </a:rPr>
                        <a:t>%.</a:t>
                      </a:r>
                      <a:r>
                        <a:rPr lang="ar-DZ" sz="1800" dirty="0" smtClean="0">
                          <a:effectLst/>
                        </a:rPr>
                        <a:t>(مثال لا يوجد فرق في اراء العينة حول نية ترك العمل تعزى للمؤهل العلمي</a:t>
                      </a:r>
                      <a:r>
                        <a:rPr lang="ar-DZ" sz="1800" dirty="0" err="1" smtClean="0">
                          <a:effectLst/>
                        </a:rPr>
                        <a:t>)</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H1</a:t>
                      </a:r>
                      <a:r>
                        <a:rPr lang="ar-DZ" sz="1800" dirty="0">
                          <a:effectLst/>
                        </a:rPr>
                        <a:t> : توجد فروق ذات دلالة إحصائية بين </a:t>
                      </a:r>
                      <a:r>
                        <a:rPr lang="ar-DZ" sz="1800" dirty="0" smtClean="0">
                          <a:effectLst/>
                        </a:rPr>
                        <a:t>متوسطات المجموعات عند </a:t>
                      </a:r>
                      <a:r>
                        <a:rPr lang="ar-DZ" sz="1800" dirty="0">
                          <a:effectLst/>
                        </a:rPr>
                        <a:t>مستوى دلالة </a:t>
                      </a:r>
                      <a:r>
                        <a:rPr lang="ar-DZ" sz="1800" dirty="0" err="1">
                          <a:effectLst/>
                        </a:rPr>
                        <a:t>5</a:t>
                      </a:r>
                      <a:r>
                        <a:rPr lang="ar-DZ" sz="1800" dirty="0" err="1" smtClean="0">
                          <a:effectLst/>
                        </a:rPr>
                        <a:t>%.</a:t>
                      </a:r>
                      <a:endParaRPr lang="ar-DZ" sz="1800" dirty="0" smtClean="0">
                        <a:effectLst/>
                      </a:endParaRPr>
                    </a:p>
                    <a:p>
                      <a:pPr marL="342900" lvl="0" indent="-342900" algn="r" rtl="1">
                        <a:lnSpc>
                          <a:spcPct val="107000"/>
                        </a:lnSpc>
                        <a:spcAft>
                          <a:spcPts val="0"/>
                        </a:spcAft>
                        <a:buFont typeface="Arial" panose="020B0604020202020204" pitchFamily="34" charset="0"/>
                        <a:buChar char="-"/>
                      </a:pPr>
                      <a:endParaRPr lang="ar-DZ" sz="1800" dirty="0" smtClean="0">
                        <a:effectLst/>
                      </a:endParaRPr>
                    </a:p>
                    <a:p>
                      <a:pPr marL="342900" lvl="0" indent="-342900" algn="r" rtl="1">
                        <a:lnSpc>
                          <a:spcPct val="107000"/>
                        </a:lnSpc>
                        <a:spcAft>
                          <a:spcPts val="0"/>
                        </a:spcAft>
                        <a:buFont typeface="Arial" panose="020B0604020202020204" pitchFamily="34" charset="0"/>
                        <a:buChar char="-"/>
                      </a:pPr>
                      <a:r>
                        <a:rPr lang="ar-DZ" sz="1800" dirty="0" smtClean="0">
                          <a:effectLst/>
                        </a:rPr>
                        <a:t>مثال لنختبر الفرضية:“ توجد فروق في</a:t>
                      </a:r>
                      <a:r>
                        <a:rPr lang="ar-DZ" sz="1800" baseline="0" dirty="0" smtClean="0">
                          <a:effectLst/>
                        </a:rPr>
                        <a:t> وجهات نظر المستجوبين اتجاه نية ترك العمل تعزى الى المؤهل </a:t>
                      </a:r>
                      <a:r>
                        <a:rPr lang="ar-DZ" sz="1800" baseline="0" dirty="0" err="1" smtClean="0">
                          <a:effectLst/>
                        </a:rPr>
                        <a:t>العلمي“</a:t>
                      </a:r>
                      <a:endParaRPr lang="ar-DZ" sz="1800" dirty="0" smtClean="0">
                        <a:effectLst/>
                      </a:endParaRPr>
                    </a:p>
                    <a:p>
                      <a:pPr marL="342900" lvl="0" indent="-342900" algn="r" rtl="1">
                        <a:lnSpc>
                          <a:spcPct val="107000"/>
                        </a:lnSpc>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678256"/>
            <a:ext cx="1069745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وجود </a:t>
            </a:r>
            <a:r>
              <a:rPr kumimoji="0" lang="ar-DZ" altLang="ar-DZ"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إختلافات</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في وجهات نظر المستجوبين التي قد تعزى لأحد المتغيرات الديمغرافية وهذا من خلال </a:t>
            </a:r>
            <a:endParaRPr kumimoji="0" lang="en-US" altLang="ar-DZ" b="1" i="0" u="none" strike="noStrike" cap="none" normalizeH="0" baseline="0" dirty="0">
              <a:ln>
                <a:noFill/>
              </a:ln>
              <a:solidFill>
                <a:srgbClr val="FF0000"/>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altLang="ar-DZ"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ar-DZ" altLang="ar-DZ"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تحليل التباين الاحادي </a:t>
            </a:r>
            <a:r>
              <a:rPr kumimoji="0" lang="fr-FR" altLang="ar-DZ"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one </a:t>
            </a:r>
            <a:r>
              <a:rPr kumimoji="0" lang="fr-FR" altLang="ar-DZ"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way</a:t>
            </a:r>
            <a:r>
              <a:rPr kumimoji="0" lang="fr-FR" altLang="ar-DZ"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ANOVA</a:t>
            </a:r>
            <a:r>
              <a:rPr kumimoji="0" lang="ar-DZ" altLang="ar-DZ"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ar-DZ"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عندما تكون عدد المجموعات المراد دراستها داخل العينة </a:t>
            </a: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أكثر من 2 </a:t>
            </a:r>
            <a:endParaRPr kumimoji="0" lang="ar-DZ" altLang="ar-D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873457" y="1466495"/>
            <a:ext cx="4189863" cy="1181171"/>
          </a:xfrm>
          <a:prstGeom prst="rect">
            <a:avLst/>
          </a:prstGeom>
          <a:noFill/>
          <a:ln w="9525">
            <a:noFill/>
            <a:miter lim="800000"/>
            <a:headEnd/>
            <a:tailEnd/>
          </a:ln>
        </p:spPr>
      </p:pic>
      <p:pic>
        <p:nvPicPr>
          <p:cNvPr id="10247" name="Picture 7"/>
          <p:cNvPicPr>
            <a:picLocks noChangeAspect="1" noChangeArrowheads="1"/>
          </p:cNvPicPr>
          <p:nvPr/>
        </p:nvPicPr>
        <p:blipFill>
          <a:blip r:embed="rId3" cstate="print"/>
          <a:srcRect/>
          <a:stretch>
            <a:fillRect/>
          </a:stretch>
        </p:blipFill>
        <p:spPr bwMode="auto">
          <a:xfrm>
            <a:off x="8294002" y="3560999"/>
            <a:ext cx="2665152" cy="1952696"/>
          </a:xfrm>
          <a:prstGeom prst="rect">
            <a:avLst/>
          </a:prstGeom>
          <a:noFill/>
          <a:ln w="9525">
            <a:noFill/>
            <a:miter lim="800000"/>
            <a:headEnd/>
            <a:tailEnd/>
          </a:ln>
        </p:spPr>
      </p:pic>
      <p:pic>
        <p:nvPicPr>
          <p:cNvPr id="10248" name="Picture 8"/>
          <p:cNvPicPr>
            <a:picLocks noChangeAspect="1" noChangeArrowheads="1"/>
          </p:cNvPicPr>
          <p:nvPr/>
        </p:nvPicPr>
        <p:blipFill>
          <a:blip r:embed="rId4" cstate="print"/>
          <a:srcRect/>
          <a:stretch>
            <a:fillRect/>
          </a:stretch>
        </p:blipFill>
        <p:spPr bwMode="auto">
          <a:xfrm>
            <a:off x="6219613" y="984986"/>
            <a:ext cx="4684948" cy="2486025"/>
          </a:xfrm>
          <a:prstGeom prst="rect">
            <a:avLst/>
          </a:prstGeom>
          <a:noFill/>
          <a:ln w="9525">
            <a:noFill/>
            <a:miter lim="800000"/>
            <a:headEnd/>
            <a:tailEnd/>
          </a:ln>
        </p:spPr>
      </p:pic>
      <p:sp>
        <p:nvSpPr>
          <p:cNvPr id="15" name="Flèche droite 14"/>
          <p:cNvSpPr/>
          <p:nvPr/>
        </p:nvSpPr>
        <p:spPr>
          <a:xfrm>
            <a:off x="5186149" y="1842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courbée vers la gauche 5"/>
          <p:cNvSpPr/>
          <p:nvPr/>
        </p:nvSpPr>
        <p:spPr>
          <a:xfrm>
            <a:off x="10945504" y="1937983"/>
            <a:ext cx="908941" cy="21305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33799" y="941696"/>
            <a:ext cx="3718455" cy="791570"/>
          </a:xfrm>
        </p:spPr>
        <p:txBody>
          <a:bodyPr/>
          <a:lstStyle/>
          <a:p>
            <a:r>
              <a:rPr lang="ar-DZ" b="1" dirty="0" smtClean="0"/>
              <a:t>المخرجات</a:t>
            </a:r>
            <a:endParaRPr lang="fr-FR" b="1" dirty="0"/>
          </a:p>
        </p:txBody>
      </p:sp>
      <p:sp>
        <p:nvSpPr>
          <p:cNvPr id="4" name="Espace réservé du texte 3"/>
          <p:cNvSpPr>
            <a:spLocks noGrp="1"/>
          </p:cNvSpPr>
          <p:nvPr>
            <p:ph type="body" sz="half" idx="2"/>
          </p:nvPr>
        </p:nvSpPr>
        <p:spPr>
          <a:xfrm>
            <a:off x="1293811" y="2538484"/>
            <a:ext cx="3718455" cy="3179927"/>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ar-DZ" sz="2400" b="1" dirty="0" smtClean="0">
                <a:solidFill>
                  <a:schemeClr val="accent3"/>
                </a:solidFill>
              </a:rPr>
              <a:t>تفسير </a:t>
            </a:r>
            <a:r>
              <a:rPr lang="ar-DZ" sz="2400" b="1" dirty="0" err="1" smtClean="0">
                <a:solidFill>
                  <a:schemeClr val="accent3"/>
                </a:solidFill>
              </a:rPr>
              <a:t>النتائج:</a:t>
            </a:r>
            <a:endParaRPr lang="ar-DZ" sz="2400" b="1" dirty="0" smtClean="0">
              <a:solidFill>
                <a:schemeClr val="accent3"/>
              </a:solidFill>
            </a:endParaRPr>
          </a:p>
          <a:p>
            <a:pPr algn="just">
              <a:buFont typeface="Arial" pitchFamily="34" charset="0"/>
              <a:buChar char="•"/>
            </a:pPr>
            <a:r>
              <a:rPr lang="ar-DZ" sz="2000" dirty="0" smtClean="0"/>
              <a:t>يظهر في الجدول الأول: عدد المبحوثين حسب المؤهل العلمي والمتوسطات والانحرافات المعياري</a:t>
            </a:r>
          </a:p>
          <a:p>
            <a:pPr algn="just">
              <a:buFont typeface="Arial" pitchFamily="34" charset="0"/>
              <a:buChar char="•"/>
            </a:pPr>
            <a:r>
              <a:rPr lang="ar-DZ" sz="2000" dirty="0" smtClean="0"/>
              <a:t>الجدول الثاني يبين ان مستوى الدلالة للاختبار اكبر من 0.05 وهذا يدل على عدم وجود فروق ذات دلالة احصائية بين استجابات المبحوثين تعزى الى متغير المؤهل العلمي</a:t>
            </a:r>
          </a:p>
          <a:p>
            <a:endParaRPr lang="fr-FR" dirty="0"/>
          </a:p>
        </p:txBody>
      </p:sp>
      <p:pic>
        <p:nvPicPr>
          <p:cNvPr id="5" name="Picture 6"/>
          <p:cNvPicPr>
            <a:picLocks noGrp="1" noChangeAspect="1" noChangeArrowheads="1"/>
          </p:cNvPicPr>
          <p:nvPr>
            <p:ph idx="1"/>
          </p:nvPr>
        </p:nvPicPr>
        <p:blipFill>
          <a:blip r:embed="rId2" cstate="print"/>
          <a:srcRect/>
          <a:stretch>
            <a:fillRect/>
          </a:stretch>
        </p:blipFill>
        <p:spPr bwMode="auto">
          <a:xfrm>
            <a:off x="5418138" y="2039775"/>
            <a:ext cx="5470525" cy="2778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DZ" sz="3200" dirty="0" smtClean="0">
                <a:solidFill>
                  <a:srgbClr val="00B0F0"/>
                </a:solidFill>
              </a:rPr>
              <a:t>ملاحظة: في حالة وجود فروق دالة احصائيا،يمكن اجراء اختبارات بعدية لمعرفة مصدر الفروق من </a:t>
            </a:r>
            <a:r>
              <a:rPr lang="ar-DZ" sz="3200" dirty="0" err="1" smtClean="0">
                <a:solidFill>
                  <a:srgbClr val="00B0F0"/>
                </a:solidFill>
              </a:rPr>
              <a:t>اشهرها:</a:t>
            </a:r>
            <a:r>
              <a:rPr lang="ar-DZ" sz="3200" dirty="0" smtClean="0">
                <a:solidFill>
                  <a:srgbClr val="00B0F0"/>
                </a:solidFill>
              </a:rPr>
              <a:t> </a:t>
            </a:r>
            <a:r>
              <a:rPr lang="fr-FR" sz="3200" dirty="0" err="1" smtClean="0">
                <a:solidFill>
                  <a:srgbClr val="00B0F0"/>
                </a:solidFill>
              </a:rPr>
              <a:t>Tukey,L.S.D,Scheffe</a:t>
            </a:r>
            <a:endParaRPr lang="fr-FR" sz="3200" dirty="0">
              <a:solidFill>
                <a:srgbClr val="00B0F0"/>
              </a:solidFill>
            </a:endParaRPr>
          </a:p>
        </p:txBody>
      </p:sp>
      <p:pic>
        <p:nvPicPr>
          <p:cNvPr id="11267" name="Picture 3"/>
          <p:cNvPicPr>
            <a:picLocks noGrp="1" noChangeAspect="1" noChangeArrowheads="1"/>
          </p:cNvPicPr>
          <p:nvPr>
            <p:ph idx="1"/>
          </p:nvPr>
        </p:nvPicPr>
        <p:blipFill>
          <a:blip r:embed="rId2" cstate="print"/>
          <a:srcRect/>
          <a:stretch>
            <a:fillRect/>
          </a:stretch>
        </p:blipFill>
        <p:spPr bwMode="auto">
          <a:xfrm>
            <a:off x="1341319" y="2723606"/>
            <a:ext cx="4705350" cy="2466975"/>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6496334" y="2688609"/>
            <a:ext cx="4776716" cy="2838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3216" y="2074459"/>
            <a:ext cx="6815669" cy="1596788"/>
          </a:xfrm>
        </p:spPr>
        <p:txBody>
          <a:bodyPr/>
          <a:lstStyle/>
          <a:p>
            <a:r>
              <a:rPr lang="ar-DZ" sz="3200" dirty="0" smtClean="0"/>
              <a:t>لمعرفة اتجاه الفروق نقارن بين </a:t>
            </a:r>
            <a:r>
              <a:rPr lang="ar-DZ" sz="3200" dirty="0" err="1" smtClean="0"/>
              <a:t>العمودين (</a:t>
            </a:r>
            <a:r>
              <a:rPr lang="fr-FR" sz="3200" dirty="0" smtClean="0"/>
              <a:t>I</a:t>
            </a:r>
            <a:r>
              <a:rPr lang="ar-DZ" sz="3200" dirty="0" smtClean="0"/>
              <a:t>) و</a:t>
            </a:r>
            <a:r>
              <a:rPr lang="ar-DZ" sz="3200" dirty="0" err="1" smtClean="0"/>
              <a:t>(</a:t>
            </a:r>
            <a:r>
              <a:rPr lang="fr-FR" sz="3200" dirty="0" smtClean="0"/>
              <a:t>J</a:t>
            </a:r>
            <a:r>
              <a:rPr lang="ar-DZ" sz="3200" dirty="0" smtClean="0"/>
              <a:t>) القيم الموجبة التي عليها </a:t>
            </a:r>
            <a:r>
              <a:rPr lang="ar-DZ" sz="3200" dirty="0" err="1" smtClean="0"/>
              <a:t>علامة (*</a:t>
            </a:r>
            <a:r>
              <a:rPr lang="ar-DZ" sz="3200" dirty="0" smtClean="0"/>
              <a:t>) هي القيم الدالة احصائيا والدلالة لصالح الفئة التي تحت </a:t>
            </a:r>
            <a:r>
              <a:rPr lang="ar-DZ" sz="3200" dirty="0" err="1" smtClean="0"/>
              <a:t>العمود (</a:t>
            </a:r>
            <a:r>
              <a:rPr lang="fr-FR" sz="3200" dirty="0" smtClean="0"/>
              <a:t>I</a:t>
            </a:r>
            <a:r>
              <a:rPr lang="ar-DZ" sz="3200" dirty="0" err="1" smtClean="0"/>
              <a:t>)</a:t>
            </a:r>
            <a:r>
              <a:rPr lang="ar-DZ" sz="3200" dirty="0" smtClean="0"/>
              <a:t> </a:t>
            </a:r>
            <a:endParaRPr lang="fr-FR"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968991" y="2085059"/>
          <a:ext cx="10276763" cy="3237708"/>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1060525">
                <a:tc>
                  <a:txBody>
                    <a:bodyPr/>
                    <a:lstStyle/>
                    <a:p>
                      <a:pPr algn="r" rtl="1">
                        <a:lnSpc>
                          <a:spcPct val="107000"/>
                        </a:lnSpc>
                        <a:spcAft>
                          <a:spcPts val="0"/>
                        </a:spcAft>
                      </a:pPr>
                      <a:r>
                        <a:rPr lang="ar-DZ" sz="1800" dirty="0">
                          <a:effectLst/>
                        </a:rPr>
                        <a:t>التعريف:</a:t>
                      </a:r>
                      <a:endParaRPr lang="en-US" sz="1800" dirty="0">
                        <a:effectLst/>
                      </a:endParaRPr>
                    </a:p>
                    <a:p>
                      <a:pPr algn="r" rtl="1">
                        <a:lnSpc>
                          <a:spcPct val="107000"/>
                        </a:lnSpc>
                        <a:spcAft>
                          <a:spcPts val="0"/>
                        </a:spcAft>
                      </a:pPr>
                      <a:r>
                        <a:rPr lang="ar-DZ" sz="1800" dirty="0">
                          <a:effectLst/>
                        </a:rPr>
                        <a:t>اختبار </a:t>
                      </a:r>
                      <a:r>
                        <a:rPr lang="fr-FR" dirty="0" err="1" smtClean="0"/>
                        <a:t>kruskal</a:t>
                      </a:r>
                      <a:r>
                        <a:rPr lang="fr-FR" dirty="0" smtClean="0"/>
                        <a:t>-</a:t>
                      </a:r>
                      <a:r>
                        <a:rPr lang="fr-FR" dirty="0" err="1" smtClean="0"/>
                        <a:t>wallis</a:t>
                      </a:r>
                      <a:r>
                        <a:rPr lang="ar-DZ" dirty="0" smtClean="0"/>
                        <a:t> </a:t>
                      </a:r>
                      <a:r>
                        <a:rPr lang="ar-DZ" sz="1800" dirty="0" smtClean="0">
                          <a:effectLst/>
                        </a:rPr>
                        <a:t>يقارن </a:t>
                      </a:r>
                      <a:r>
                        <a:rPr lang="ar-DZ" sz="1800" dirty="0">
                          <a:effectLst/>
                        </a:rPr>
                        <a:t>متوسطات </a:t>
                      </a:r>
                      <a:r>
                        <a:rPr lang="ar-DZ" sz="1800" dirty="0" smtClean="0">
                          <a:effectLst/>
                        </a:rPr>
                        <a:t>أكثر من مجموعتين </a:t>
                      </a:r>
                      <a:r>
                        <a:rPr lang="ar-DZ" sz="1800" dirty="0">
                          <a:effectLst/>
                        </a:rPr>
                        <a:t>مستقلتين من أجل اكتشاف وجود فروق ذات دلالة إحصائية بين متوسطات العينات عند مستوى دلالة </a:t>
                      </a:r>
                      <a:r>
                        <a:rPr lang="ar-DZ" sz="1800" dirty="0" err="1">
                          <a:effectLst/>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87193888"/>
                  </a:ext>
                </a:extLst>
              </a:tr>
              <a:tr h="1590189">
                <a:tc>
                  <a:txBody>
                    <a:bodyPr/>
                    <a:lstStyle/>
                    <a:p>
                      <a:pPr algn="r" rtl="1">
                        <a:lnSpc>
                          <a:spcPct val="107000"/>
                        </a:lnSpc>
                        <a:spcAft>
                          <a:spcPts val="0"/>
                        </a:spcAft>
                      </a:pPr>
                      <a:r>
                        <a:rPr lang="ar-DZ" sz="1800" dirty="0" smtClean="0">
                          <a:effectLst/>
                        </a:rPr>
                        <a:t>الفرضيات:</a:t>
                      </a:r>
                      <a:endParaRPr lang="en-US" sz="1800" dirty="0" smtClean="0">
                        <a:effectLst/>
                      </a:endParaRPr>
                    </a:p>
                    <a:p>
                      <a:pPr marL="342900" lvl="0" indent="-342900" algn="r" rtl="1">
                        <a:lnSpc>
                          <a:spcPct val="107000"/>
                        </a:lnSpc>
                        <a:spcAft>
                          <a:spcPts val="0"/>
                        </a:spcAft>
                        <a:buFont typeface="Arial" panose="020B0604020202020204" pitchFamily="34" charset="0"/>
                        <a:buChar char="-"/>
                      </a:pPr>
                      <a:r>
                        <a:rPr lang="fr-FR" sz="1800" dirty="0" smtClean="0">
                          <a:effectLst/>
                        </a:rPr>
                        <a:t>H0</a:t>
                      </a:r>
                      <a:r>
                        <a:rPr lang="ar-DZ" sz="1800" dirty="0" smtClean="0">
                          <a:effectLst/>
                        </a:rPr>
                        <a:t> : لا توجد فروق ذات دلالة إحصائية بين متوسطات </a:t>
                      </a:r>
                      <a:r>
                        <a:rPr lang="ar-DZ" sz="1800" dirty="0" err="1" smtClean="0">
                          <a:effectLst/>
                        </a:rPr>
                        <a:t>االمجموعات</a:t>
                      </a:r>
                      <a:r>
                        <a:rPr lang="ar-DZ" sz="1800" dirty="0" smtClean="0">
                          <a:effectLst/>
                        </a:rPr>
                        <a:t> عند مستوى دلالة </a:t>
                      </a:r>
                      <a:r>
                        <a:rPr lang="ar-DZ" sz="1800" dirty="0" err="1" smtClean="0">
                          <a:effectLst/>
                        </a:rPr>
                        <a:t>5%.</a:t>
                      </a:r>
                      <a:r>
                        <a:rPr lang="ar-DZ" sz="1800" dirty="0" smtClean="0">
                          <a:effectLst/>
                        </a:rPr>
                        <a:t>(مثال لا يوجد فرق في اراء العينة حول نية ترك العمل تعزى للمؤهل العلمي</a:t>
                      </a:r>
                      <a:r>
                        <a:rPr lang="ar-DZ" sz="1800" dirty="0" err="1" smtClean="0">
                          <a:effectLst/>
                        </a:rPr>
                        <a:t>)</a:t>
                      </a:r>
                      <a:endParaRPr lang="en-US" sz="1800" dirty="0" smtClean="0">
                        <a:effectLst/>
                      </a:endParaRPr>
                    </a:p>
                    <a:p>
                      <a:pPr marL="342900" lvl="0" indent="-342900" algn="r" rtl="1">
                        <a:lnSpc>
                          <a:spcPct val="107000"/>
                        </a:lnSpc>
                        <a:spcAft>
                          <a:spcPts val="0"/>
                        </a:spcAft>
                        <a:buFont typeface="Arial" panose="020B0604020202020204" pitchFamily="34" charset="0"/>
                        <a:buChar char="-"/>
                      </a:pPr>
                      <a:r>
                        <a:rPr lang="fr-FR" sz="1800" dirty="0" smtClean="0">
                          <a:effectLst/>
                        </a:rPr>
                        <a:t>H1</a:t>
                      </a:r>
                      <a:r>
                        <a:rPr lang="ar-DZ" sz="1800" dirty="0" smtClean="0">
                          <a:effectLst/>
                        </a:rPr>
                        <a:t> : توجد فروق ذات دلالة إحصائية بين متوسطات المجموعات عند مستوى دلالة </a:t>
                      </a:r>
                      <a:r>
                        <a:rPr lang="ar-DZ" sz="1800" dirty="0" err="1" smtClean="0">
                          <a:effectLst/>
                        </a:rPr>
                        <a:t>5%.</a:t>
                      </a:r>
                      <a:endParaRPr lang="ar-DZ" sz="1800" dirty="0" smtClean="0">
                        <a:effectLst/>
                      </a:endParaRPr>
                    </a:p>
                    <a:p>
                      <a:pPr algn="r" rtl="1">
                        <a:lnSpc>
                          <a:spcPct val="107000"/>
                        </a:lnSpc>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341300">
                <a:tc>
                  <a:txBody>
                    <a:bodyPr/>
                    <a:lstStyle/>
                    <a:p>
                      <a:pPr marL="342900" lvl="0" indent="-342900" algn="r" rtl="1">
                        <a:lnSpc>
                          <a:spcPct val="107000"/>
                        </a:lnSpc>
                        <a:spcAft>
                          <a:spcPts val="0"/>
                        </a:spcAft>
                        <a:buFont typeface="Arial" panose="020B0604020202020204" pitchFamily="34" charset="0"/>
                        <a:buChar char="-"/>
                      </a:pPr>
                      <a:endParaRPr lang="fr-FR" sz="180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Arial" panose="020B0604020202020204" pitchFamily="34" charset="0"/>
                        <a:buChar char="-"/>
                      </a:pPr>
                      <a:r>
                        <a:rPr lang="ar-DZ" sz="1800" dirty="0" smtClean="0">
                          <a:effectLst/>
                          <a:latin typeface="Calibri" panose="020F0502020204030204" pitchFamily="34" charset="0"/>
                          <a:ea typeface="Calibri" panose="020F0502020204030204" pitchFamily="34" charset="0"/>
                          <a:cs typeface="Arial" panose="020B0604020202020204" pitchFamily="34" charset="0"/>
                        </a:rPr>
                        <a:t>لتطبيق</a:t>
                      </a: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 الاختبار نتبع الخطوات التالية: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678256"/>
            <a:ext cx="1069745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وجود </a:t>
            </a:r>
            <a:r>
              <a:rPr kumimoji="0" lang="ar-DZ" altLang="ar-DZ" b="1" i="0" u="none"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إختلافات</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في وجهات نظر المستجوبين التي قد تعزى لأحد المتغيرات الديمغرافية وهذا من </a:t>
            </a:r>
            <a:r>
              <a:rPr kumimoji="0" lang="ar-DZ" altLang="ar-DZ" b="1"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خلال:</a:t>
            </a: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ar-DZ" b="1" i="0" u="none" strike="noStrike" cap="none" normalizeH="0" baseline="0" dirty="0">
              <a:ln>
                <a:noFill/>
              </a:ln>
              <a:solidFill>
                <a:srgbClr val="FF0000"/>
              </a:solidFill>
              <a:effectLst/>
            </a:endParaRPr>
          </a:p>
          <a:p>
            <a:pPr algn="r" defTabSz="914400" rtl="1">
              <a:buFontTx/>
              <a:buChar char="•"/>
            </a:pPr>
            <a:r>
              <a:rPr kumimoji="0" lang="ar-DZ" altLang="ar-DZ"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ar-DZ" altLang="ar-DZ"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fr-FR" dirty="0" err="1" smtClean="0"/>
              <a:t>kruskal</a:t>
            </a:r>
            <a:r>
              <a:rPr lang="fr-FR" dirty="0" smtClean="0"/>
              <a:t>-</a:t>
            </a:r>
            <a:r>
              <a:rPr lang="fr-FR" dirty="0" err="1" smtClean="0"/>
              <a:t>wallis</a:t>
            </a:r>
            <a:r>
              <a:rPr lang="ar-DZ" dirty="0" smtClean="0"/>
              <a:t> هو اختبار بديل لـ </a:t>
            </a:r>
            <a:r>
              <a:rPr lang="fr-FR" dirty="0" smtClean="0"/>
              <a:t>ANOVA</a:t>
            </a:r>
            <a:r>
              <a:rPr lang="ar-DZ" dirty="0" smtClean="0"/>
              <a:t> في حالة عدم تحقق شروط الاختبار المعلمي</a:t>
            </a:r>
            <a:endParaRPr lang="fr-FR"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عندما </a:t>
            </a:r>
            <a:r>
              <a:rPr kumimoji="0" lang="ar-DZ" altLang="ar-DZ"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تكون عدد المجموعات المراد دراستها داخل العينة </a:t>
            </a: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أكثر من 2 </a:t>
            </a:r>
            <a:endParaRPr kumimoji="0" lang="ar-DZ" altLang="ar-D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700" b="1" dirty="0" err="1" smtClean="0">
                <a:solidFill>
                  <a:srgbClr val="323232"/>
                </a:solidFill>
                <a:latin typeface="Arial" panose="020B0604020202020204" pitchFamily="34" charset="0"/>
                <a:ea typeface="Calibri" panose="020F0502020204030204" pitchFamily="34" charset="0"/>
                <a:cs typeface="Arial" panose="020B0604020202020204" pitchFamily="34" charset="0"/>
              </a:rPr>
              <a:t>Analyse</a:t>
            </a:r>
            <a:r>
              <a:rPr lang="en-US" sz="2700" dirty="0" smtClean="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en-US" sz="2700" b="1" dirty="0" smtClean="0">
                <a:solidFill>
                  <a:srgbClr val="323232"/>
                </a:solidFill>
                <a:latin typeface="Arial" panose="020B0604020202020204" pitchFamily="34" charset="0"/>
                <a:ea typeface="Calibri" panose="020F0502020204030204" pitchFamily="34" charset="0"/>
                <a:cs typeface="Arial" panose="020B0604020202020204" pitchFamily="34" charset="0"/>
              </a:rPr>
              <a:t>Tests non </a:t>
            </a:r>
            <a:r>
              <a:rPr lang="en-US" sz="2700" b="1" dirty="0" err="1" smtClean="0">
                <a:solidFill>
                  <a:srgbClr val="323232"/>
                </a:solidFill>
                <a:latin typeface="Arial" panose="020B0604020202020204" pitchFamily="34" charset="0"/>
                <a:ea typeface="Calibri" panose="020F0502020204030204" pitchFamily="34" charset="0"/>
                <a:cs typeface="Arial" panose="020B0604020202020204" pitchFamily="34" charset="0"/>
              </a:rPr>
              <a:t>paramétriques</a:t>
            </a:r>
            <a:r>
              <a:rPr lang="en-US" sz="2700" dirty="0" smtClean="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en-US" sz="2700" b="1" dirty="0" err="1" smtClean="0">
                <a:solidFill>
                  <a:srgbClr val="323232"/>
                </a:solidFill>
                <a:latin typeface="Arial" panose="020B0604020202020204" pitchFamily="34" charset="0"/>
                <a:ea typeface="Calibri" panose="020F0502020204030204" pitchFamily="34" charset="0"/>
                <a:cs typeface="Arial" panose="020B0604020202020204" pitchFamily="34" charset="0"/>
              </a:rPr>
              <a:t>Boîtes</a:t>
            </a:r>
            <a:r>
              <a:rPr lang="en-US" sz="2700" b="1" dirty="0" smtClean="0">
                <a:solidFill>
                  <a:srgbClr val="323232"/>
                </a:solidFill>
                <a:latin typeface="Arial" panose="020B0604020202020204" pitchFamily="34" charset="0"/>
                <a:ea typeface="Calibri" panose="020F0502020204030204" pitchFamily="34" charset="0"/>
                <a:cs typeface="Arial" panose="020B0604020202020204" pitchFamily="34" charset="0"/>
              </a:rPr>
              <a:t> de dialogue </a:t>
            </a:r>
            <a:r>
              <a:rPr lang="en-US" sz="2700" b="1" dirty="0" err="1" smtClean="0">
                <a:solidFill>
                  <a:srgbClr val="323232"/>
                </a:solidFill>
                <a:latin typeface="Arial" panose="020B0604020202020204" pitchFamily="34" charset="0"/>
                <a:ea typeface="Calibri" panose="020F0502020204030204" pitchFamily="34" charset="0"/>
                <a:cs typeface="Arial" panose="020B0604020202020204" pitchFamily="34" charset="0"/>
              </a:rPr>
              <a:t>ancienne</a:t>
            </a:r>
            <a:r>
              <a:rPr lang="en-US" sz="2700" b="1" dirty="0" smtClean="0">
                <a:solidFill>
                  <a:srgbClr val="323232"/>
                </a:solidFill>
                <a:latin typeface="Arial" panose="020B0604020202020204" pitchFamily="34" charset="0"/>
                <a:ea typeface="Calibri" panose="020F0502020204030204" pitchFamily="34" charset="0"/>
                <a:cs typeface="Arial" panose="020B0604020202020204" pitchFamily="34" charset="0"/>
              </a:rPr>
              <a:t> version</a:t>
            </a:r>
            <a:r>
              <a:rPr lang="en-US" sz="2700" dirty="0" smtClean="0">
                <a:solidFill>
                  <a:srgbClr val="323232"/>
                </a:solidFill>
                <a:latin typeface="Arial" panose="020B0604020202020204" pitchFamily="34" charset="0"/>
                <a:ea typeface="Calibri" panose="020F0502020204030204" pitchFamily="34" charset="0"/>
                <a:cs typeface="Arial" panose="020B0604020202020204" pitchFamily="34" charset="0"/>
              </a:rPr>
              <a:t> &gt; </a:t>
            </a:r>
            <a:r>
              <a:rPr lang="fr-FR" sz="2700" b="1" dirty="0" smtClean="0">
                <a:solidFill>
                  <a:srgbClr val="323232"/>
                </a:solidFill>
                <a:latin typeface="Arial" panose="020B0604020202020204" pitchFamily="34" charset="0"/>
                <a:ea typeface="Calibri" panose="020F0502020204030204" pitchFamily="34" charset="0"/>
                <a:cs typeface="Arial" panose="020B0604020202020204" pitchFamily="34" charset="0"/>
              </a:rPr>
              <a:t>K </a:t>
            </a:r>
            <a:r>
              <a:rPr lang="en-US" sz="2700" b="1" dirty="0" err="1" smtClean="0">
                <a:solidFill>
                  <a:srgbClr val="323232"/>
                </a:solidFill>
                <a:latin typeface="Arial" panose="020B0604020202020204" pitchFamily="34" charset="0"/>
                <a:ea typeface="Calibri" panose="020F0502020204030204" pitchFamily="34" charset="0"/>
                <a:cs typeface="Arial" panose="020B0604020202020204" pitchFamily="34" charset="0"/>
              </a:rPr>
              <a:t>indépendant</a:t>
            </a:r>
            <a:r>
              <a:rPr lang="en-US" sz="2700" b="1" dirty="0" smtClean="0">
                <a:solidFill>
                  <a:srgbClr val="323232"/>
                </a:solidFill>
                <a:latin typeface="Arial" panose="020B0604020202020204" pitchFamily="34" charset="0"/>
                <a:ea typeface="Calibri" panose="020F0502020204030204" pitchFamily="34" charset="0"/>
                <a:cs typeface="Arial" panose="020B0604020202020204" pitchFamily="34" charset="0"/>
              </a:rPr>
              <a:t> samples</a:t>
            </a:r>
            <a:endParaRPr lang="fr-FR" dirty="0"/>
          </a:p>
        </p:txBody>
      </p:sp>
      <p:pic>
        <p:nvPicPr>
          <p:cNvPr id="1029" name="Picture 5"/>
          <p:cNvPicPr>
            <a:picLocks noGrp="1" noChangeAspect="1" noChangeArrowheads="1"/>
          </p:cNvPicPr>
          <p:nvPr>
            <p:ph sz="quarter" idx="4"/>
          </p:nvPr>
        </p:nvPicPr>
        <p:blipFill>
          <a:blip r:embed="rId2" cstate="print"/>
          <a:srcRect/>
          <a:stretch>
            <a:fillRect/>
          </a:stretch>
        </p:blipFill>
        <p:spPr bwMode="auto">
          <a:xfrm>
            <a:off x="6180138" y="2361063"/>
            <a:ext cx="4718050" cy="3283274"/>
          </a:xfrm>
          <a:prstGeom prst="rect">
            <a:avLst/>
          </a:prstGeom>
          <a:noFill/>
          <a:ln w="9525">
            <a:noFill/>
            <a:miter lim="800000"/>
            <a:headEnd/>
            <a:tailEnd/>
          </a:ln>
        </p:spPr>
      </p:pic>
      <p:pic>
        <p:nvPicPr>
          <p:cNvPr id="1031" name="Picture 7"/>
          <p:cNvPicPr>
            <a:picLocks noGrp="1" noChangeAspect="1" noChangeArrowheads="1"/>
          </p:cNvPicPr>
          <p:nvPr>
            <p:ph sz="half" idx="2"/>
          </p:nvPr>
        </p:nvPicPr>
        <p:blipFill>
          <a:blip r:embed="rId3" cstate="print"/>
          <a:srcRect/>
          <a:stretch>
            <a:fillRect/>
          </a:stretch>
        </p:blipFill>
        <p:spPr bwMode="auto">
          <a:xfrm>
            <a:off x="1295400" y="2483893"/>
            <a:ext cx="4718050" cy="3353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7065" y="627797"/>
            <a:ext cx="3718455" cy="491319"/>
          </a:xfrm>
        </p:spPr>
        <p:txBody>
          <a:bodyPr/>
          <a:lstStyle/>
          <a:p>
            <a:r>
              <a:rPr lang="ar-DZ" dirty="0" smtClean="0"/>
              <a:t>المخرجات</a:t>
            </a:r>
            <a:endParaRPr lang="fr-FR" dirty="0"/>
          </a:p>
        </p:txBody>
      </p:sp>
      <p:sp>
        <p:nvSpPr>
          <p:cNvPr id="4" name="Espace réservé du texte 3"/>
          <p:cNvSpPr>
            <a:spLocks noGrp="1"/>
          </p:cNvSpPr>
          <p:nvPr>
            <p:ph type="body" sz="half" idx="2"/>
          </p:nvPr>
        </p:nvSpPr>
        <p:spPr>
          <a:xfrm>
            <a:off x="1293811" y="2347415"/>
            <a:ext cx="3718455" cy="312205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ar-DZ" sz="2800" b="1" dirty="0" smtClean="0">
                <a:solidFill>
                  <a:schemeClr val="accent3"/>
                </a:solidFill>
              </a:rPr>
              <a:t>تفسير </a:t>
            </a:r>
            <a:r>
              <a:rPr lang="ar-DZ" sz="2800" b="1" dirty="0" err="1" smtClean="0">
                <a:solidFill>
                  <a:schemeClr val="accent3"/>
                </a:solidFill>
              </a:rPr>
              <a:t>النتائج:</a:t>
            </a:r>
            <a:endParaRPr lang="ar-DZ" sz="2800" b="1" dirty="0" smtClean="0">
              <a:solidFill>
                <a:schemeClr val="accent3"/>
              </a:solidFill>
            </a:endParaRPr>
          </a:p>
          <a:p>
            <a:pPr algn="just"/>
            <a:endParaRPr lang="ar-DZ" sz="2800" b="1" dirty="0" smtClean="0">
              <a:solidFill>
                <a:schemeClr val="accent3"/>
              </a:solidFill>
            </a:endParaRPr>
          </a:p>
          <a:p>
            <a:pPr algn="just">
              <a:buFont typeface="Arial" pitchFamily="34" charset="0"/>
              <a:buChar char="•"/>
            </a:pPr>
            <a:r>
              <a:rPr lang="ar-DZ" dirty="0" smtClean="0"/>
              <a:t>يظهر في الجدول الأول: يبين بعض الاحصاءات الوصفية منها:عدد المبحوثين حسب المؤهل العلمي والمتوسطات والانحرافات المعياري،أعلى قيمة وأقل قيمة،الربيع الثالث.</a:t>
            </a:r>
          </a:p>
          <a:p>
            <a:pPr algn="just">
              <a:buFont typeface="Arial" pitchFamily="34" charset="0"/>
              <a:buChar char="•"/>
            </a:pPr>
            <a:r>
              <a:rPr lang="ar-DZ" dirty="0" smtClean="0"/>
              <a:t>الجدول الثاني:يبين متوسط الرتب</a:t>
            </a:r>
          </a:p>
          <a:p>
            <a:pPr algn="just">
              <a:buFont typeface="Arial" pitchFamily="34" charset="0"/>
              <a:buChar char="•"/>
            </a:pPr>
            <a:r>
              <a:rPr lang="ar-DZ" dirty="0" smtClean="0"/>
              <a:t>الجدول الثاني يبين ان مستوى الدلالة </a:t>
            </a:r>
            <a:r>
              <a:rPr lang="ar-DZ" dirty="0" err="1" smtClean="0"/>
              <a:t>للاختبار (</a:t>
            </a:r>
            <a:r>
              <a:rPr lang="fr-FR" dirty="0" smtClean="0"/>
              <a:t>Khi-deux</a:t>
            </a:r>
            <a:r>
              <a:rPr lang="ar-DZ" dirty="0" smtClean="0"/>
              <a:t>) اكبر من 0.05 وهذا يدل على عدم وجود فروق ذات دلالة احصائية بين استجابات المبحوثين تعزى الى متغير المؤهل </a:t>
            </a:r>
            <a:r>
              <a:rPr lang="ar-DZ" dirty="0" err="1" smtClean="0"/>
              <a:t>العلمي </a:t>
            </a:r>
            <a:r>
              <a:rPr lang="ar-DZ" dirty="0" smtClean="0"/>
              <a:t>(قبول </a:t>
            </a:r>
            <a:r>
              <a:rPr lang="fr-FR" dirty="0" smtClean="0"/>
              <a:t>H0</a:t>
            </a:r>
            <a:r>
              <a:rPr lang="ar-DZ" dirty="0" smtClean="0"/>
              <a:t> </a:t>
            </a:r>
            <a:r>
              <a:rPr lang="ar-DZ" dirty="0" err="1" smtClean="0"/>
              <a:t>)</a:t>
            </a:r>
            <a:endParaRPr lang="ar-DZ" dirty="0" smtClean="0"/>
          </a:p>
        </p:txBody>
      </p:sp>
      <p:pic>
        <p:nvPicPr>
          <p:cNvPr id="2050" name="Picture 2"/>
          <p:cNvPicPr>
            <a:picLocks noGrp="1" noChangeAspect="1" noChangeArrowheads="1"/>
          </p:cNvPicPr>
          <p:nvPr>
            <p:ph idx="1"/>
          </p:nvPr>
        </p:nvPicPr>
        <p:blipFill>
          <a:blip r:embed="rId2" cstate="print"/>
          <a:srcRect/>
          <a:stretch>
            <a:fillRect/>
          </a:stretch>
        </p:blipFill>
        <p:spPr bwMode="auto">
          <a:xfrm>
            <a:off x="5800276" y="1053520"/>
            <a:ext cx="5470525" cy="166656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841241" y="2729552"/>
            <a:ext cx="4408227" cy="3521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968991" y="2085059"/>
          <a:ext cx="10276763" cy="3824702"/>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1060525">
                <a:tc>
                  <a:txBody>
                    <a:bodyPr/>
                    <a:lstStyle/>
                    <a:p>
                      <a:pPr algn="r" rtl="1">
                        <a:lnSpc>
                          <a:spcPct val="107000"/>
                        </a:lnSpc>
                        <a:spcAft>
                          <a:spcPts val="0"/>
                        </a:spcAft>
                      </a:pPr>
                      <a:r>
                        <a:rPr lang="ar-DZ" sz="1800" dirty="0">
                          <a:effectLst/>
                        </a:rPr>
                        <a:t>التعريف:</a:t>
                      </a:r>
                      <a:endParaRPr lang="en-US" sz="1800" dirty="0">
                        <a:effectLst/>
                      </a:endParaRPr>
                    </a:p>
                    <a:p>
                      <a:pPr algn="r" rtl="1">
                        <a:lnSpc>
                          <a:spcPct val="107000"/>
                        </a:lnSpc>
                        <a:spcAft>
                          <a:spcPts val="0"/>
                        </a:spcAft>
                      </a:pPr>
                      <a:r>
                        <a:rPr lang="ar-DZ" sz="1800" dirty="0">
                          <a:effectLst/>
                        </a:rPr>
                        <a:t>اختبار </a:t>
                      </a:r>
                      <a:r>
                        <a:rPr lang="fr-FR" dirty="0" err="1" smtClean="0"/>
                        <a:t>Paired</a:t>
                      </a:r>
                      <a:r>
                        <a:rPr lang="fr-FR" dirty="0" smtClean="0"/>
                        <a:t> </a:t>
                      </a:r>
                      <a:r>
                        <a:rPr lang="fr-FR" dirty="0" err="1" smtClean="0"/>
                        <a:t>Sample</a:t>
                      </a:r>
                      <a:r>
                        <a:rPr lang="fr-FR" dirty="0" smtClean="0"/>
                        <a:t> T Test</a:t>
                      </a:r>
                      <a:r>
                        <a:rPr lang="ar-DZ" sz="1800" dirty="0" smtClean="0">
                          <a:effectLst/>
                        </a:rPr>
                        <a:t>يقارن </a:t>
                      </a:r>
                      <a:r>
                        <a:rPr lang="ar-DZ" sz="1800" dirty="0">
                          <a:effectLst/>
                        </a:rPr>
                        <a:t>متوسطات </a:t>
                      </a:r>
                      <a:r>
                        <a:rPr lang="ar-DZ" sz="1800" dirty="0" smtClean="0">
                          <a:effectLst/>
                        </a:rPr>
                        <a:t> من نفس </a:t>
                      </a:r>
                      <a:r>
                        <a:rPr lang="ar-DZ" sz="1800" dirty="0" err="1" smtClean="0">
                          <a:effectLst/>
                        </a:rPr>
                        <a:t>العينة </a:t>
                      </a:r>
                      <a:r>
                        <a:rPr lang="ar-DZ" sz="1800" dirty="0" smtClean="0">
                          <a:effectLst/>
                        </a:rPr>
                        <a:t>(مثلا اختبار قبلي</a:t>
                      </a:r>
                      <a:r>
                        <a:rPr lang="ar-DZ" sz="1800" baseline="0" dirty="0" smtClean="0">
                          <a:effectLst/>
                        </a:rPr>
                        <a:t> وبعدي لنفس العينة)</a:t>
                      </a:r>
                      <a:r>
                        <a:rPr lang="ar-DZ" sz="1800" dirty="0" smtClean="0">
                          <a:effectLst/>
                        </a:rPr>
                        <a:t> من </a:t>
                      </a:r>
                      <a:r>
                        <a:rPr lang="ar-DZ" sz="1800" dirty="0">
                          <a:effectLst/>
                        </a:rPr>
                        <a:t>أجل اكتشاف وجود فروق ذات دلالة إحصائية بين متوسطات </a:t>
                      </a:r>
                      <a:r>
                        <a:rPr lang="ar-DZ" sz="1800" dirty="0" smtClean="0">
                          <a:effectLst/>
                        </a:rPr>
                        <a:t>العينات المرتبطة </a:t>
                      </a:r>
                      <a:r>
                        <a:rPr lang="ar-DZ" sz="1800" dirty="0">
                          <a:effectLst/>
                        </a:rPr>
                        <a:t>عند مستوى دلالة </a:t>
                      </a:r>
                      <a:r>
                        <a:rPr lang="ar-DZ" sz="1800" dirty="0" err="1">
                          <a:effectLst/>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87193888"/>
                  </a:ext>
                </a:extLst>
              </a:tr>
              <a:tr h="1590189">
                <a:tc>
                  <a:txBody>
                    <a:bodyPr/>
                    <a:lstStyle/>
                    <a:p>
                      <a:pPr algn="r" rtl="1">
                        <a:lnSpc>
                          <a:spcPct val="107000"/>
                        </a:lnSpc>
                        <a:spcAft>
                          <a:spcPts val="0"/>
                        </a:spcAft>
                      </a:pPr>
                      <a:r>
                        <a:rPr lang="ar-DZ" sz="1800" dirty="0" err="1" smtClean="0">
                          <a:effectLst/>
                          <a:latin typeface="Calibri" panose="020F0502020204030204" pitchFamily="34" charset="0"/>
                          <a:ea typeface="Calibri" panose="020F0502020204030204" pitchFamily="34" charset="0"/>
                          <a:cs typeface="Arial" panose="020B0604020202020204" pitchFamily="34" charset="0"/>
                        </a:rPr>
                        <a:t>الافتراضات:</a:t>
                      </a:r>
                      <a:endParaRPr lang="ar-DZ" sz="18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DZ" sz="1800" dirty="0" smtClean="0">
                          <a:effectLst/>
                          <a:latin typeface="Calibri" panose="020F0502020204030204" pitchFamily="34" charset="0"/>
                          <a:ea typeface="Calibri" panose="020F0502020204030204" pitchFamily="34" charset="0"/>
                          <a:cs typeface="Arial" panose="020B0604020202020204" pitchFamily="34" charset="0"/>
                        </a:rPr>
                        <a:t>-</a:t>
                      </a:r>
                      <a:r>
                        <a:rPr lang="ar-DZ" sz="1800" dirty="0" err="1" smtClean="0">
                          <a:effectLst/>
                          <a:latin typeface="Calibri" panose="020F0502020204030204" pitchFamily="34" charset="0"/>
                          <a:ea typeface="Calibri" panose="020F0502020204030204" pitchFamily="34" charset="0"/>
                          <a:cs typeface="Arial" panose="020B0604020202020204" pitchFamily="34" charset="0"/>
                        </a:rPr>
                        <a:t>اعتدالية</a:t>
                      </a:r>
                      <a:r>
                        <a:rPr lang="ar-DZ" sz="1800" dirty="0" smtClean="0">
                          <a:effectLst/>
                          <a:latin typeface="Calibri" panose="020F0502020204030204" pitchFamily="34" charset="0"/>
                          <a:ea typeface="Calibri" panose="020F0502020204030204" pitchFamily="34" charset="0"/>
                          <a:cs typeface="Arial" panose="020B0604020202020204" pitchFamily="34" charset="0"/>
                        </a:rPr>
                        <a:t> توزيع</a:t>
                      </a: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 الفرق بين المتغيرين</a:t>
                      </a:r>
                    </a:p>
                    <a:p>
                      <a:pPr algn="r" rtl="1">
                        <a:lnSpc>
                          <a:spcPct val="107000"/>
                        </a:lnSpc>
                        <a:spcAft>
                          <a:spcPts val="0"/>
                        </a:spcAft>
                        <a:buFontTx/>
                        <a:buChar char="-"/>
                      </a:pP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ان تكون العينة عشوائية</a:t>
                      </a:r>
                    </a:p>
                    <a:p>
                      <a:pPr algn="r" rtl="1">
                        <a:lnSpc>
                          <a:spcPct val="107000"/>
                        </a:lnSpc>
                        <a:spcAft>
                          <a:spcPts val="0"/>
                        </a:spcAft>
                        <a:buFontTx/>
                        <a:buNone/>
                      </a:pP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 استقلالية قيم الفرق بين المتغيرين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341300">
                <a:tc>
                  <a:txBody>
                    <a:bodyPr/>
                    <a:lstStyle/>
                    <a:p>
                      <a:pPr algn="r" rtl="1">
                        <a:lnSpc>
                          <a:spcPct val="107000"/>
                        </a:lnSpc>
                        <a:spcAft>
                          <a:spcPts val="0"/>
                        </a:spcAft>
                      </a:pPr>
                      <a:r>
                        <a:rPr lang="ar-DZ" sz="1800" dirty="0" smtClean="0">
                          <a:effectLst/>
                        </a:rPr>
                        <a:t>الفرضيات:</a:t>
                      </a:r>
                      <a:endParaRPr lang="en-US" sz="1800" dirty="0" smtClean="0">
                        <a:effectLst/>
                      </a:endParaRPr>
                    </a:p>
                    <a:p>
                      <a:pPr marL="342900" lvl="0" indent="-342900" algn="r" rtl="1">
                        <a:lnSpc>
                          <a:spcPct val="107000"/>
                        </a:lnSpc>
                        <a:spcAft>
                          <a:spcPts val="0"/>
                        </a:spcAft>
                        <a:buFont typeface="Arial" panose="020B0604020202020204" pitchFamily="34" charset="0"/>
                        <a:buChar char="-"/>
                      </a:pPr>
                      <a:r>
                        <a:rPr lang="fr-FR" sz="1800" dirty="0" smtClean="0">
                          <a:effectLst/>
                        </a:rPr>
                        <a:t>H0</a:t>
                      </a:r>
                      <a:r>
                        <a:rPr lang="ar-DZ" sz="1800" dirty="0" smtClean="0">
                          <a:effectLst/>
                        </a:rPr>
                        <a:t> : لا توجد فروق ذات دلالة إحصائية بين متوسطي العينتين المرتبطتين عند مستوى دلالة </a:t>
                      </a:r>
                      <a:r>
                        <a:rPr lang="ar-DZ" sz="1800" dirty="0" err="1" smtClean="0">
                          <a:effectLst/>
                        </a:rPr>
                        <a:t>5%..</a:t>
                      </a:r>
                      <a:endParaRPr lang="en-US" sz="1800" dirty="0" smtClean="0">
                        <a:effectLst/>
                      </a:endParaRPr>
                    </a:p>
                    <a:p>
                      <a:pPr marL="342900" lvl="0" indent="-342900" algn="r" rtl="1">
                        <a:lnSpc>
                          <a:spcPct val="107000"/>
                        </a:lnSpc>
                        <a:spcAft>
                          <a:spcPts val="0"/>
                        </a:spcAft>
                        <a:buFont typeface="Arial" panose="020B0604020202020204" pitchFamily="34" charset="0"/>
                        <a:buChar char="-"/>
                      </a:pPr>
                      <a:r>
                        <a:rPr lang="fr-FR" sz="1800" dirty="0" smtClean="0">
                          <a:effectLst/>
                        </a:rPr>
                        <a:t>H1</a:t>
                      </a:r>
                      <a:r>
                        <a:rPr lang="ar-DZ" sz="1800" dirty="0" smtClean="0">
                          <a:effectLst/>
                        </a:rPr>
                        <a:t> : توجد فروق ذات دلالة إحصائية بين متوسطي العينتين المرتبطتين عند مستوى دلالة </a:t>
                      </a:r>
                      <a:r>
                        <a:rPr lang="ar-DZ" sz="1800" dirty="0" err="1" smtClean="0">
                          <a:effectLst/>
                        </a:rPr>
                        <a:t>5%.</a:t>
                      </a:r>
                      <a:endParaRPr lang="ar-DZ" sz="1800" dirty="0" smtClean="0">
                        <a:effectLst/>
                      </a:endParaRPr>
                    </a:p>
                    <a:p>
                      <a:pPr marL="342900" lvl="0" indent="-342900" algn="r" rtl="1">
                        <a:lnSpc>
                          <a:spcPct val="107000"/>
                        </a:lnSpc>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955255"/>
            <a:ext cx="106974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defTabSz="914400" rtl="1">
              <a:buFont typeface="Wingdings" pitchFamily="2" charset="2"/>
              <a:buChar char="q"/>
            </a:pPr>
            <a:r>
              <a:rPr lang="ar-DZ" b="1" dirty="0" smtClean="0"/>
              <a:t>اختبار ت للعينات </a:t>
            </a:r>
            <a:r>
              <a:rPr lang="ar-DZ" b="1" dirty="0" err="1" smtClean="0"/>
              <a:t>المزدوجة </a:t>
            </a:r>
            <a:r>
              <a:rPr lang="ar-DZ" b="1" dirty="0" smtClean="0"/>
              <a:t>(المرتبطة</a:t>
            </a:r>
            <a:r>
              <a:rPr lang="ar-DZ" b="1" dirty="0" err="1" smtClean="0"/>
              <a:t>)</a:t>
            </a:r>
            <a:r>
              <a:rPr lang="ar-DZ" b="1" dirty="0" smtClean="0"/>
              <a:t> </a:t>
            </a:r>
            <a:r>
              <a:rPr lang="fr-FR" dirty="0" err="1" smtClean="0"/>
              <a:t>Paired</a:t>
            </a:r>
            <a:r>
              <a:rPr lang="fr-FR" dirty="0" smtClean="0"/>
              <a:t> </a:t>
            </a:r>
            <a:r>
              <a:rPr lang="fr-FR" dirty="0" err="1" smtClean="0"/>
              <a:t>Sample</a:t>
            </a:r>
            <a:r>
              <a:rPr lang="fr-FR" dirty="0" smtClean="0"/>
              <a:t> T Test</a:t>
            </a:r>
            <a:endParaRPr lang="ar-DZ" dirty="0" smtClean="0"/>
          </a:p>
        </p:txBody>
      </p:sp>
      <p:sp>
        <p:nvSpPr>
          <p:cNvPr id="4" name="Rectangle 3"/>
          <p:cNvSpPr/>
          <p:nvPr/>
        </p:nvSpPr>
        <p:spPr>
          <a:xfrm>
            <a:off x="7075098" y="5918475"/>
            <a:ext cx="3243196" cy="388696"/>
          </a:xfrm>
          <a:prstGeom prst="rect">
            <a:avLst/>
          </a:prstGeom>
        </p:spPr>
        <p:txBody>
          <a:bodyPr wrap="none">
            <a:spAutoFit/>
          </a:bodyPr>
          <a:lstStyle/>
          <a:p>
            <a:pPr marL="342900" lvl="0" indent="-342900" algn="r" rtl="1">
              <a:lnSpc>
                <a:spcPct val="107000"/>
              </a:lnSpc>
              <a:spcAft>
                <a:spcPts val="0"/>
              </a:spcAft>
              <a:buFont typeface="Arial" panose="020B0604020202020204" pitchFamily="34" charset="0"/>
              <a:buChar char="-"/>
            </a:pPr>
            <a:r>
              <a:rPr lang="ar-DZ" dirty="0" smtClean="0">
                <a:latin typeface="Calibri" panose="020F0502020204030204" pitchFamily="34" charset="0"/>
                <a:ea typeface="Calibri" panose="020F0502020204030204" pitchFamily="34" charset="0"/>
                <a:cs typeface="Arial" panose="020B0604020202020204" pitchFamily="34" charset="0"/>
              </a:rPr>
              <a:t>لتطبيق الاختبار نتبع الخطوات التالية:</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132764"/>
            <a:ext cx="9601196" cy="1153235"/>
          </a:xfrm>
        </p:spPr>
        <p:txBody>
          <a:bodyPr>
            <a:noAutofit/>
          </a:bodyPr>
          <a:lstStyle/>
          <a:p>
            <a:r>
              <a:rPr lang="ar-DZ" sz="2800" dirty="0" smtClean="0"/>
              <a:t>مثال:اختبر الفرضية التالية“ لا </a:t>
            </a:r>
            <a:r>
              <a:rPr lang="ar-DZ" sz="2800" dirty="0" smtClean="0"/>
              <a:t>يوجد فرق </a:t>
            </a:r>
            <a:r>
              <a:rPr lang="ar-DZ" sz="2800" dirty="0" smtClean="0"/>
              <a:t>بين متوسطي الاداء القبلي </a:t>
            </a:r>
            <a:r>
              <a:rPr lang="ar-DZ" sz="2800" dirty="0" err="1" smtClean="0"/>
              <a:t>والبعدي</a:t>
            </a:r>
            <a:r>
              <a:rPr lang="ar-DZ" sz="2800" dirty="0" smtClean="0"/>
              <a:t> </a:t>
            </a:r>
            <a:r>
              <a:rPr lang="ar-DZ" sz="2800" dirty="0" err="1" smtClean="0"/>
              <a:t>لاساتذة</a:t>
            </a:r>
            <a:r>
              <a:rPr lang="ar-DZ" sz="2800" dirty="0" smtClean="0"/>
              <a:t> الذين تلقوا دورة تكوينية“ لاختبار الفرضية نتبع الخطوات التالية</a:t>
            </a:r>
            <a:endParaRPr lang="fr-FR" sz="2800" dirty="0"/>
          </a:p>
        </p:txBody>
      </p:sp>
      <p:sp>
        <p:nvSpPr>
          <p:cNvPr id="3" name="Espace réservé du texte 2"/>
          <p:cNvSpPr>
            <a:spLocks noGrp="1"/>
          </p:cNvSpPr>
          <p:nvPr>
            <p:ph type="body" idx="1"/>
          </p:nvPr>
        </p:nvSpPr>
        <p:spPr/>
        <p:txBody>
          <a:bodyPr/>
          <a:lstStyle/>
          <a:p>
            <a:endParaRPr lang="fr-FR" dirty="0"/>
          </a:p>
        </p:txBody>
      </p:sp>
      <p:graphicFrame>
        <p:nvGraphicFramePr>
          <p:cNvPr id="7" name="Espace réservé du contenu 6"/>
          <p:cNvGraphicFramePr>
            <a:graphicFrameLocks noGrp="1"/>
          </p:cNvGraphicFramePr>
          <p:nvPr>
            <p:ph sz="quarter" idx="4"/>
          </p:nvPr>
        </p:nvGraphicFramePr>
        <p:xfrm>
          <a:off x="7053944" y="2374710"/>
          <a:ext cx="4253676" cy="4023360"/>
        </p:xfrm>
        <a:graphic>
          <a:graphicData uri="http://schemas.openxmlformats.org/drawingml/2006/table">
            <a:tbl>
              <a:tblPr firstRow="1" bandRow="1">
                <a:tableStyleId>{5C22544A-7EE6-4342-B048-85BDC9FD1C3A}</a:tableStyleId>
              </a:tblPr>
              <a:tblGrid>
                <a:gridCol w="1417892"/>
                <a:gridCol w="1417892"/>
                <a:gridCol w="1417892"/>
              </a:tblGrid>
              <a:tr h="330382">
                <a:tc>
                  <a:txBody>
                    <a:bodyPr/>
                    <a:lstStyle/>
                    <a:p>
                      <a:r>
                        <a:rPr lang="ar-DZ" dirty="0" smtClean="0"/>
                        <a:t>الاداء البعدي</a:t>
                      </a:r>
                      <a:endParaRPr lang="fr-FR" dirty="0"/>
                    </a:p>
                  </a:txBody>
                  <a:tcPr/>
                </a:tc>
                <a:tc>
                  <a:txBody>
                    <a:bodyPr/>
                    <a:lstStyle/>
                    <a:p>
                      <a:r>
                        <a:rPr lang="ar-DZ" dirty="0" smtClean="0"/>
                        <a:t>الاداء القبلي</a:t>
                      </a:r>
                      <a:endParaRPr lang="fr-FR" dirty="0"/>
                    </a:p>
                  </a:txBody>
                  <a:tcPr/>
                </a:tc>
                <a:tc>
                  <a:txBody>
                    <a:bodyPr/>
                    <a:lstStyle/>
                    <a:p>
                      <a:r>
                        <a:rPr lang="ar-DZ" dirty="0" smtClean="0"/>
                        <a:t>الأستاذ</a:t>
                      </a:r>
                      <a:endParaRPr lang="fr-FR" dirty="0"/>
                    </a:p>
                  </a:txBody>
                  <a:tcPr/>
                </a:tc>
              </a:tr>
              <a:tr h="330382">
                <a:tc>
                  <a:txBody>
                    <a:bodyPr/>
                    <a:lstStyle/>
                    <a:p>
                      <a:r>
                        <a:rPr lang="ar-DZ" dirty="0" smtClean="0"/>
                        <a:t>10</a:t>
                      </a:r>
                      <a:endParaRPr lang="fr-FR" dirty="0"/>
                    </a:p>
                  </a:txBody>
                  <a:tcPr/>
                </a:tc>
                <a:tc>
                  <a:txBody>
                    <a:bodyPr/>
                    <a:lstStyle/>
                    <a:p>
                      <a:r>
                        <a:rPr lang="ar-DZ" dirty="0" smtClean="0"/>
                        <a:t>7</a:t>
                      </a:r>
                      <a:endParaRPr lang="fr-FR" dirty="0"/>
                    </a:p>
                  </a:txBody>
                  <a:tcPr/>
                </a:tc>
                <a:tc>
                  <a:txBody>
                    <a:bodyPr/>
                    <a:lstStyle/>
                    <a:p>
                      <a:r>
                        <a:rPr lang="ar-DZ" dirty="0" smtClean="0"/>
                        <a:t>1</a:t>
                      </a:r>
                      <a:endParaRPr lang="fr-FR" dirty="0"/>
                    </a:p>
                  </a:txBody>
                  <a:tcPr/>
                </a:tc>
              </a:tr>
              <a:tr h="330382">
                <a:tc>
                  <a:txBody>
                    <a:bodyPr/>
                    <a:lstStyle/>
                    <a:p>
                      <a:r>
                        <a:rPr lang="ar-DZ" dirty="0" smtClean="0"/>
                        <a:t>9</a:t>
                      </a:r>
                      <a:endParaRPr lang="fr-FR" dirty="0"/>
                    </a:p>
                  </a:txBody>
                  <a:tcPr/>
                </a:tc>
                <a:tc>
                  <a:txBody>
                    <a:bodyPr/>
                    <a:lstStyle/>
                    <a:p>
                      <a:r>
                        <a:rPr lang="ar-DZ" dirty="0" smtClean="0"/>
                        <a:t>8</a:t>
                      </a:r>
                      <a:endParaRPr lang="fr-FR" dirty="0"/>
                    </a:p>
                  </a:txBody>
                  <a:tcPr/>
                </a:tc>
                <a:tc>
                  <a:txBody>
                    <a:bodyPr/>
                    <a:lstStyle/>
                    <a:p>
                      <a:r>
                        <a:rPr lang="ar-DZ" dirty="0" smtClean="0"/>
                        <a:t>2</a:t>
                      </a:r>
                      <a:endParaRPr lang="fr-FR" dirty="0"/>
                    </a:p>
                  </a:txBody>
                  <a:tcPr/>
                </a:tc>
              </a:tr>
              <a:tr h="330382">
                <a:tc>
                  <a:txBody>
                    <a:bodyPr/>
                    <a:lstStyle/>
                    <a:p>
                      <a:r>
                        <a:rPr lang="ar-DZ" dirty="0" smtClean="0"/>
                        <a:t>12</a:t>
                      </a:r>
                      <a:endParaRPr lang="fr-FR" dirty="0"/>
                    </a:p>
                  </a:txBody>
                  <a:tcPr/>
                </a:tc>
                <a:tc>
                  <a:txBody>
                    <a:bodyPr/>
                    <a:lstStyle/>
                    <a:p>
                      <a:r>
                        <a:rPr lang="ar-DZ" dirty="0" smtClean="0"/>
                        <a:t>6</a:t>
                      </a:r>
                      <a:endParaRPr lang="fr-FR" dirty="0"/>
                    </a:p>
                  </a:txBody>
                  <a:tcPr/>
                </a:tc>
                <a:tc>
                  <a:txBody>
                    <a:bodyPr/>
                    <a:lstStyle/>
                    <a:p>
                      <a:r>
                        <a:rPr lang="ar-DZ" dirty="0" smtClean="0"/>
                        <a:t>3</a:t>
                      </a:r>
                      <a:endParaRPr lang="fr-FR" dirty="0"/>
                    </a:p>
                  </a:txBody>
                  <a:tcPr/>
                </a:tc>
              </a:tr>
              <a:tr h="330382">
                <a:tc>
                  <a:txBody>
                    <a:bodyPr/>
                    <a:lstStyle/>
                    <a:p>
                      <a:r>
                        <a:rPr lang="ar-DZ" dirty="0" smtClean="0"/>
                        <a:t>11</a:t>
                      </a:r>
                      <a:endParaRPr lang="fr-FR" dirty="0"/>
                    </a:p>
                  </a:txBody>
                  <a:tcPr/>
                </a:tc>
                <a:tc>
                  <a:txBody>
                    <a:bodyPr/>
                    <a:lstStyle/>
                    <a:p>
                      <a:r>
                        <a:rPr lang="ar-DZ" dirty="0" smtClean="0"/>
                        <a:t>4</a:t>
                      </a:r>
                      <a:endParaRPr lang="fr-FR" dirty="0"/>
                    </a:p>
                  </a:txBody>
                  <a:tcPr/>
                </a:tc>
                <a:tc>
                  <a:txBody>
                    <a:bodyPr/>
                    <a:lstStyle/>
                    <a:p>
                      <a:r>
                        <a:rPr lang="ar-DZ" dirty="0" smtClean="0"/>
                        <a:t>4</a:t>
                      </a:r>
                      <a:endParaRPr lang="fr-FR" dirty="0"/>
                    </a:p>
                  </a:txBody>
                  <a:tcPr/>
                </a:tc>
              </a:tr>
              <a:tr h="330382">
                <a:tc>
                  <a:txBody>
                    <a:bodyPr/>
                    <a:lstStyle/>
                    <a:p>
                      <a:r>
                        <a:rPr lang="ar-DZ" dirty="0" smtClean="0"/>
                        <a:t>16</a:t>
                      </a:r>
                      <a:endParaRPr lang="fr-FR" dirty="0"/>
                    </a:p>
                  </a:txBody>
                  <a:tcPr/>
                </a:tc>
                <a:tc>
                  <a:txBody>
                    <a:bodyPr/>
                    <a:lstStyle/>
                    <a:p>
                      <a:r>
                        <a:rPr lang="ar-DZ" dirty="0" smtClean="0"/>
                        <a:t>11</a:t>
                      </a:r>
                      <a:endParaRPr lang="fr-FR" dirty="0"/>
                    </a:p>
                  </a:txBody>
                  <a:tcPr/>
                </a:tc>
                <a:tc>
                  <a:txBody>
                    <a:bodyPr/>
                    <a:lstStyle/>
                    <a:p>
                      <a:r>
                        <a:rPr lang="ar-DZ" dirty="0" smtClean="0"/>
                        <a:t>5</a:t>
                      </a:r>
                      <a:endParaRPr lang="fr-FR" dirty="0"/>
                    </a:p>
                  </a:txBody>
                  <a:tcPr/>
                </a:tc>
              </a:tr>
              <a:tr h="330382">
                <a:tc>
                  <a:txBody>
                    <a:bodyPr/>
                    <a:lstStyle/>
                    <a:p>
                      <a:r>
                        <a:rPr lang="ar-DZ" dirty="0" smtClean="0"/>
                        <a:t>7</a:t>
                      </a:r>
                      <a:endParaRPr lang="fr-FR" dirty="0"/>
                    </a:p>
                  </a:txBody>
                  <a:tcPr/>
                </a:tc>
                <a:tc>
                  <a:txBody>
                    <a:bodyPr/>
                    <a:lstStyle/>
                    <a:p>
                      <a:r>
                        <a:rPr lang="ar-DZ" dirty="0" smtClean="0"/>
                        <a:t>4</a:t>
                      </a:r>
                      <a:endParaRPr lang="fr-FR" dirty="0"/>
                    </a:p>
                  </a:txBody>
                  <a:tcPr/>
                </a:tc>
                <a:tc>
                  <a:txBody>
                    <a:bodyPr/>
                    <a:lstStyle/>
                    <a:p>
                      <a:r>
                        <a:rPr lang="ar-DZ" dirty="0" smtClean="0"/>
                        <a:t>6</a:t>
                      </a:r>
                      <a:endParaRPr lang="fr-FR" dirty="0"/>
                    </a:p>
                  </a:txBody>
                  <a:tcPr/>
                </a:tc>
              </a:tr>
              <a:tr h="330382">
                <a:tc>
                  <a:txBody>
                    <a:bodyPr/>
                    <a:lstStyle/>
                    <a:p>
                      <a:r>
                        <a:rPr lang="ar-DZ" dirty="0" smtClean="0"/>
                        <a:t>9</a:t>
                      </a:r>
                      <a:endParaRPr lang="fr-FR" dirty="0"/>
                    </a:p>
                  </a:txBody>
                  <a:tcPr/>
                </a:tc>
                <a:tc>
                  <a:txBody>
                    <a:bodyPr/>
                    <a:lstStyle/>
                    <a:p>
                      <a:r>
                        <a:rPr lang="ar-DZ" dirty="0" smtClean="0"/>
                        <a:t>6</a:t>
                      </a:r>
                      <a:endParaRPr lang="fr-FR" dirty="0"/>
                    </a:p>
                  </a:txBody>
                  <a:tcPr/>
                </a:tc>
                <a:tc>
                  <a:txBody>
                    <a:bodyPr/>
                    <a:lstStyle/>
                    <a:p>
                      <a:r>
                        <a:rPr lang="ar-DZ" dirty="0" smtClean="0"/>
                        <a:t>7</a:t>
                      </a:r>
                      <a:endParaRPr lang="fr-FR" dirty="0"/>
                    </a:p>
                  </a:txBody>
                  <a:tcPr/>
                </a:tc>
              </a:tr>
              <a:tr h="330382">
                <a:tc>
                  <a:txBody>
                    <a:bodyPr/>
                    <a:lstStyle/>
                    <a:p>
                      <a:r>
                        <a:rPr lang="ar-DZ" dirty="0" smtClean="0"/>
                        <a:t>11</a:t>
                      </a:r>
                      <a:endParaRPr lang="fr-FR" dirty="0"/>
                    </a:p>
                  </a:txBody>
                  <a:tcPr/>
                </a:tc>
                <a:tc>
                  <a:txBody>
                    <a:bodyPr/>
                    <a:lstStyle/>
                    <a:p>
                      <a:r>
                        <a:rPr lang="ar-DZ" dirty="0" smtClean="0"/>
                        <a:t>7</a:t>
                      </a:r>
                      <a:endParaRPr lang="fr-FR" dirty="0"/>
                    </a:p>
                  </a:txBody>
                  <a:tcPr/>
                </a:tc>
                <a:tc>
                  <a:txBody>
                    <a:bodyPr/>
                    <a:lstStyle/>
                    <a:p>
                      <a:r>
                        <a:rPr lang="ar-DZ" dirty="0" smtClean="0"/>
                        <a:t>8</a:t>
                      </a:r>
                      <a:endParaRPr lang="fr-FR" dirty="0"/>
                    </a:p>
                  </a:txBody>
                  <a:tcPr/>
                </a:tc>
              </a:tr>
              <a:tr h="330382">
                <a:tc>
                  <a:txBody>
                    <a:bodyPr/>
                    <a:lstStyle/>
                    <a:p>
                      <a:r>
                        <a:rPr lang="ar-DZ" dirty="0" smtClean="0"/>
                        <a:t>10</a:t>
                      </a:r>
                      <a:endParaRPr lang="fr-FR" dirty="0"/>
                    </a:p>
                  </a:txBody>
                  <a:tcPr/>
                </a:tc>
                <a:tc>
                  <a:txBody>
                    <a:bodyPr/>
                    <a:lstStyle/>
                    <a:p>
                      <a:r>
                        <a:rPr lang="ar-DZ" dirty="0" smtClean="0"/>
                        <a:t>3</a:t>
                      </a:r>
                      <a:endParaRPr lang="fr-FR" dirty="0"/>
                    </a:p>
                  </a:txBody>
                  <a:tcPr/>
                </a:tc>
                <a:tc>
                  <a:txBody>
                    <a:bodyPr/>
                    <a:lstStyle/>
                    <a:p>
                      <a:r>
                        <a:rPr lang="ar-DZ" dirty="0" smtClean="0"/>
                        <a:t>9</a:t>
                      </a:r>
                      <a:endParaRPr lang="fr-FR" dirty="0"/>
                    </a:p>
                  </a:txBody>
                  <a:tcPr/>
                </a:tc>
              </a:tr>
              <a:tr h="330382">
                <a:tc>
                  <a:txBody>
                    <a:bodyPr/>
                    <a:lstStyle/>
                    <a:p>
                      <a:r>
                        <a:rPr lang="ar-DZ" dirty="0" smtClean="0"/>
                        <a:t>12</a:t>
                      </a:r>
                      <a:endParaRPr lang="fr-FR" dirty="0"/>
                    </a:p>
                  </a:txBody>
                  <a:tcPr/>
                </a:tc>
                <a:tc>
                  <a:txBody>
                    <a:bodyPr/>
                    <a:lstStyle/>
                    <a:p>
                      <a:r>
                        <a:rPr lang="ar-DZ" dirty="0" smtClean="0"/>
                        <a:t>6</a:t>
                      </a:r>
                      <a:endParaRPr lang="fr-FR" dirty="0"/>
                    </a:p>
                  </a:txBody>
                  <a:tcPr/>
                </a:tc>
                <a:tc>
                  <a:txBody>
                    <a:bodyPr/>
                    <a:lstStyle/>
                    <a:p>
                      <a:r>
                        <a:rPr lang="ar-DZ" dirty="0" smtClean="0"/>
                        <a:t>10</a:t>
                      </a:r>
                      <a:endParaRPr lang="fr-FR"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938639" y="2688610"/>
            <a:ext cx="5134615" cy="47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1477962" y="3425825"/>
            <a:ext cx="4352925" cy="2266950"/>
          </a:xfrm>
          <a:prstGeom prst="rect">
            <a:avLst/>
          </a:prstGeom>
          <a:noFill/>
          <a:ln w="9525">
            <a:noFill/>
            <a:miter lim="800000"/>
            <a:headEnd/>
            <a:tailEnd/>
          </a:ln>
        </p:spPr>
      </p:pic>
      <p:sp>
        <p:nvSpPr>
          <p:cNvPr id="10" name="Flèche gauche 9"/>
          <p:cNvSpPr/>
          <p:nvPr/>
        </p:nvSpPr>
        <p:spPr>
          <a:xfrm>
            <a:off x="5854890" y="428539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3534770" y="5800299"/>
            <a:ext cx="484632" cy="805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0405" y="720875"/>
            <a:ext cx="9601196" cy="597286"/>
          </a:xfrm>
        </p:spPr>
        <p:txBody>
          <a:bodyPr>
            <a:normAutofit fontScale="90000"/>
          </a:bodyPr>
          <a:lstStyle/>
          <a:p>
            <a:r>
              <a:rPr lang="ar-DZ" dirty="0" smtClean="0"/>
              <a:t>الفرضية الصفرية والفرضية البديلة</a:t>
            </a:r>
            <a:endParaRPr lang="fr-FR" dirty="0"/>
          </a:p>
        </p:txBody>
      </p:sp>
      <p:sp>
        <p:nvSpPr>
          <p:cNvPr id="4" name="Espace réservé du contenu 3"/>
          <p:cNvSpPr>
            <a:spLocks noGrp="1"/>
          </p:cNvSpPr>
          <p:nvPr>
            <p:ph sz="half" idx="2"/>
          </p:nvPr>
        </p:nvSpPr>
        <p:spPr>
          <a:xfrm>
            <a:off x="1295400" y="1828800"/>
            <a:ext cx="4718304" cy="404706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a:buNone/>
            </a:pPr>
            <a:r>
              <a:rPr lang="ar-DZ" b="1" dirty="0" smtClean="0">
                <a:solidFill>
                  <a:srgbClr val="FF0000"/>
                </a:solidFill>
              </a:rPr>
              <a:t>الفرضية </a:t>
            </a:r>
            <a:r>
              <a:rPr lang="ar-DZ" b="1" dirty="0" err="1" smtClean="0">
                <a:solidFill>
                  <a:srgbClr val="FF0000"/>
                </a:solidFill>
              </a:rPr>
              <a:t>الصفرية </a:t>
            </a:r>
            <a:r>
              <a:rPr lang="ar-DZ" b="1" dirty="0" smtClean="0">
                <a:solidFill>
                  <a:srgbClr val="FF0000"/>
                </a:solidFill>
              </a:rPr>
              <a:t>(فرضية العدم</a:t>
            </a:r>
            <a:r>
              <a:rPr lang="ar-DZ" b="1" dirty="0" err="1" smtClean="0">
                <a:solidFill>
                  <a:srgbClr val="FF0000"/>
                </a:solidFill>
              </a:rPr>
              <a:t>)</a:t>
            </a:r>
            <a:r>
              <a:rPr lang="fr-FR" b="1" dirty="0" smtClean="0">
                <a:solidFill>
                  <a:srgbClr val="FF0000"/>
                </a:solidFill>
              </a:rPr>
              <a:t>H</a:t>
            </a:r>
            <a:r>
              <a:rPr lang="fr-FR" b="1" baseline="-25000" dirty="0" smtClean="0">
                <a:solidFill>
                  <a:srgbClr val="FF0000"/>
                </a:solidFill>
              </a:rPr>
              <a:t>0</a:t>
            </a:r>
            <a:r>
              <a:rPr lang="fr-FR" b="1" dirty="0" smtClean="0">
                <a:solidFill>
                  <a:srgbClr val="FF0000"/>
                </a:solidFill>
              </a:rPr>
              <a:t> (</a:t>
            </a:r>
            <a:r>
              <a:rPr lang="fr-FR" b="1" dirty="0" err="1" smtClean="0">
                <a:solidFill>
                  <a:srgbClr val="FF0000"/>
                </a:solidFill>
              </a:rPr>
              <a:t>Null</a:t>
            </a:r>
            <a:r>
              <a:rPr lang="fr-FR" b="1" dirty="0" smtClean="0">
                <a:solidFill>
                  <a:srgbClr val="FF0000"/>
                </a:solidFill>
              </a:rPr>
              <a:t> </a:t>
            </a:r>
            <a:r>
              <a:rPr lang="fr-FR" b="1" dirty="0" err="1" smtClean="0">
                <a:solidFill>
                  <a:srgbClr val="FF0000"/>
                </a:solidFill>
              </a:rPr>
              <a:t>Hypothesis</a:t>
            </a:r>
            <a:r>
              <a:rPr lang="fr-FR" b="1" dirty="0" smtClean="0">
                <a:solidFill>
                  <a:srgbClr val="FF0000"/>
                </a:solidFill>
              </a:rPr>
              <a:t>)</a:t>
            </a:r>
            <a:r>
              <a:rPr lang="ar-DZ" b="1" dirty="0" err="1" smtClean="0">
                <a:solidFill>
                  <a:srgbClr val="FF0000"/>
                </a:solidFill>
              </a:rPr>
              <a:t>:</a:t>
            </a:r>
            <a:endParaRPr lang="ar-DZ" b="1" dirty="0" smtClean="0">
              <a:solidFill>
                <a:srgbClr val="FF0000"/>
              </a:solidFill>
            </a:endParaRPr>
          </a:p>
          <a:p>
            <a:pPr algn="ctr">
              <a:buNone/>
            </a:pPr>
            <a:endParaRPr lang="fr-FR" dirty="0" smtClean="0">
              <a:solidFill>
                <a:srgbClr val="FF0000"/>
              </a:solidFill>
            </a:endParaRPr>
          </a:p>
          <a:p>
            <a:pPr algn="just"/>
            <a:r>
              <a:rPr lang="ar-DZ" dirty="0" smtClean="0"/>
              <a:t>هي الفرضية حول معلمة المجتمع التي نجري اختبار عليها باستخدام بيانات من عينة والتي تشير إلى عدم وجود الفرق بين معلمة المجتمع </a:t>
            </a:r>
            <a:r>
              <a:rPr lang="ar-DZ" dirty="0" err="1" smtClean="0"/>
              <a:t>والاحصائي</a:t>
            </a:r>
            <a:r>
              <a:rPr lang="ar-DZ" dirty="0" smtClean="0"/>
              <a:t> من العينة وهي الفرضية التي ننطلق منها ونرفضها عندما تتوفر دلائل على عدم </a:t>
            </a:r>
            <a:r>
              <a:rPr lang="ar-DZ" dirty="0" err="1" smtClean="0"/>
              <a:t>صحتها.</a:t>
            </a:r>
            <a:r>
              <a:rPr lang="ar-DZ" dirty="0" smtClean="0"/>
              <a:t> وخلاف ذلك نقبلها وتعني كلمة </a:t>
            </a:r>
            <a:r>
              <a:rPr lang="fr-FR" dirty="0" smtClean="0"/>
              <a:t>Nul</a:t>
            </a:r>
            <a:r>
              <a:rPr lang="ar-DZ" dirty="0" smtClean="0"/>
              <a:t> أنه لا يوجد فرق بين معلمة المجتمع والقيمة </a:t>
            </a:r>
            <a:r>
              <a:rPr lang="ar-DZ" dirty="0" err="1" smtClean="0"/>
              <a:t>المدعاة</a:t>
            </a:r>
            <a:r>
              <a:rPr lang="ar-DZ" dirty="0" smtClean="0"/>
              <a:t> (إحصائية العينة</a:t>
            </a:r>
            <a:r>
              <a:rPr lang="ar-DZ" dirty="0" err="1" smtClean="0"/>
              <a:t>)</a:t>
            </a:r>
            <a:r>
              <a:rPr lang="fr-FR" dirty="0" smtClean="0"/>
              <a:t>. </a:t>
            </a:r>
          </a:p>
          <a:p>
            <a:pPr algn="just"/>
            <a:r>
              <a:rPr lang="ar-DZ" b="1" dirty="0" smtClean="0"/>
              <a:t>مثال:</a:t>
            </a:r>
            <a:endParaRPr lang="fr-FR" dirty="0" smtClean="0"/>
          </a:p>
          <a:p>
            <a:pPr algn="just"/>
            <a:r>
              <a:rPr lang="ar-DZ" dirty="0" smtClean="0"/>
              <a:t> لا توجد فروق ذات دلالة </a:t>
            </a:r>
            <a:r>
              <a:rPr lang="ar-DZ" dirty="0" err="1" smtClean="0"/>
              <a:t>احصائية (</a:t>
            </a:r>
            <a:r>
              <a:rPr lang="fr-FR" dirty="0" smtClean="0">
                <a:sym typeface="Symbol"/>
              </a:rPr>
              <a:t></a:t>
            </a:r>
            <a:r>
              <a:rPr lang="fr-FR" dirty="0" smtClean="0"/>
              <a:t>=0.05</a:t>
            </a:r>
            <a:r>
              <a:rPr lang="ar-DZ" dirty="0" smtClean="0"/>
              <a:t>) بين متوسط تحصيل الطلبة الذين درسوا بطريقة المناقشة والذين درسوا بالطريقة العادية ويمكن التعبير عن هذه الفرضية بالرموز على النحو الآتي:</a:t>
            </a:r>
            <a:endParaRPr lang="fr-FR" dirty="0" smtClean="0"/>
          </a:p>
          <a:p>
            <a:r>
              <a:rPr lang="fr-FR" dirty="0" smtClean="0"/>
              <a:t>H</a:t>
            </a:r>
            <a:r>
              <a:rPr lang="fr-FR" baseline="-25000" dirty="0" smtClean="0"/>
              <a:t>0</a:t>
            </a:r>
            <a:r>
              <a:rPr lang="fr-FR" dirty="0" smtClean="0"/>
              <a:t>:</a:t>
            </a:r>
            <a:r>
              <a:rPr lang="fr-FR" dirty="0" smtClean="0">
                <a:sym typeface="Symbol"/>
              </a:rPr>
              <a:t></a:t>
            </a:r>
            <a:r>
              <a:rPr lang="fr-FR" baseline="-25000" dirty="0" smtClean="0"/>
              <a:t>1</a:t>
            </a:r>
            <a:r>
              <a:rPr lang="fr-FR" dirty="0" smtClean="0"/>
              <a:t>=</a:t>
            </a:r>
            <a:r>
              <a:rPr lang="fr-FR" dirty="0" smtClean="0">
                <a:sym typeface="Symbol"/>
              </a:rPr>
              <a:t></a:t>
            </a:r>
            <a:r>
              <a:rPr lang="fr-FR" baseline="-25000" dirty="0" smtClean="0"/>
              <a:t>2</a:t>
            </a:r>
            <a:endParaRPr lang="fr-FR" dirty="0" smtClean="0"/>
          </a:p>
          <a:p>
            <a:r>
              <a:rPr lang="fr-FR" dirty="0" smtClean="0"/>
              <a:t>Ha:</a:t>
            </a:r>
            <a:r>
              <a:rPr lang="fr-FR" dirty="0" smtClean="0">
                <a:sym typeface="Symbol"/>
              </a:rPr>
              <a:t></a:t>
            </a:r>
            <a:r>
              <a:rPr lang="fr-FR" baseline="-25000" dirty="0" smtClean="0"/>
              <a:t>1</a:t>
            </a:r>
            <a:r>
              <a:rPr lang="fr-FR" dirty="0" smtClean="0"/>
              <a:t>-</a:t>
            </a:r>
            <a:r>
              <a:rPr lang="fr-FR" dirty="0" smtClean="0">
                <a:sym typeface="Symbol"/>
              </a:rPr>
              <a:t></a:t>
            </a:r>
            <a:r>
              <a:rPr lang="fr-FR" baseline="-25000" dirty="0" smtClean="0"/>
              <a:t>2 </a:t>
            </a:r>
            <a:r>
              <a:rPr lang="fr-FR" dirty="0" smtClean="0">
                <a:sym typeface="Symbol"/>
              </a:rPr>
              <a:t></a:t>
            </a:r>
            <a:r>
              <a:rPr lang="fr-FR" dirty="0" smtClean="0"/>
              <a:t>0</a:t>
            </a:r>
          </a:p>
          <a:p>
            <a:endParaRPr lang="fr-FR" dirty="0"/>
          </a:p>
        </p:txBody>
      </p:sp>
      <p:sp>
        <p:nvSpPr>
          <p:cNvPr id="6" name="Espace réservé du contenu 5"/>
          <p:cNvSpPr>
            <a:spLocks noGrp="1"/>
          </p:cNvSpPr>
          <p:nvPr>
            <p:ph sz="quarter" idx="4"/>
          </p:nvPr>
        </p:nvSpPr>
        <p:spPr>
          <a:xfrm>
            <a:off x="6180670" y="1816925"/>
            <a:ext cx="4718304" cy="4476997"/>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r>
              <a:rPr lang="ar-DZ" sz="4800" b="1" dirty="0" smtClean="0">
                <a:solidFill>
                  <a:srgbClr val="FF0000"/>
                </a:solidFill>
              </a:rPr>
              <a:t>الفرضية البديلة </a:t>
            </a:r>
            <a:r>
              <a:rPr lang="fr-FR" sz="4800" b="1" dirty="0" smtClean="0">
                <a:solidFill>
                  <a:srgbClr val="FF0000"/>
                </a:solidFill>
              </a:rPr>
              <a:t>(Alternative </a:t>
            </a:r>
            <a:r>
              <a:rPr lang="fr-FR" sz="4800" b="1" dirty="0" err="1" smtClean="0">
                <a:solidFill>
                  <a:srgbClr val="FF0000"/>
                </a:solidFill>
              </a:rPr>
              <a:t>Hypothesis</a:t>
            </a:r>
            <a:r>
              <a:rPr lang="fr-FR" sz="4800" b="1" dirty="0" smtClean="0">
                <a:solidFill>
                  <a:srgbClr val="FF0000"/>
                </a:solidFill>
              </a:rPr>
              <a:t>)  Ha</a:t>
            </a:r>
            <a:r>
              <a:rPr lang="ar-DZ" sz="4800" b="1" baseline="-25000" dirty="0" smtClean="0">
                <a:solidFill>
                  <a:srgbClr val="FF0000"/>
                </a:solidFill>
              </a:rPr>
              <a:t> </a:t>
            </a:r>
            <a:r>
              <a:rPr lang="ar-DZ" sz="4800" b="1" baseline="-25000" dirty="0" err="1" smtClean="0">
                <a:solidFill>
                  <a:srgbClr val="FF0000"/>
                </a:solidFill>
              </a:rPr>
              <a:t>:</a:t>
            </a:r>
            <a:endParaRPr lang="ar-DZ" sz="4800" b="1" baseline="-25000" dirty="0" smtClean="0">
              <a:solidFill>
                <a:srgbClr val="FF0000"/>
              </a:solidFill>
            </a:endParaRPr>
          </a:p>
          <a:p>
            <a:endParaRPr lang="fr-FR" sz="4800" dirty="0" smtClean="0">
              <a:solidFill>
                <a:srgbClr val="FF0000"/>
              </a:solidFill>
            </a:endParaRPr>
          </a:p>
          <a:p>
            <a:r>
              <a:rPr lang="ar-DZ" sz="4400" dirty="0" smtClean="0"/>
              <a:t>هي الفرضية التي يضعها الباحث كبديل عن فرضية العدم ونقبلها عندما نرفض فرضية العدم باعتبارها ليست صحيحة بناء على المعلومات المستقاة من العينة.وتنقسم الفرضيات البديلة إلى قسمين:</a:t>
            </a:r>
            <a:endParaRPr lang="fr-FR" sz="4400" dirty="0" smtClean="0"/>
          </a:p>
          <a:p>
            <a:r>
              <a:rPr lang="ar-DZ" sz="4400" b="1" dirty="0" smtClean="0"/>
              <a:t>الفرضية البديلة عديمة الاتجاه:</a:t>
            </a:r>
            <a:r>
              <a:rPr lang="ar-DZ" sz="4400" dirty="0" smtClean="0"/>
              <a:t> يشير الباحث في هذا النوع من الفرضيات إلى وجود فروق بين مجموعتين او أكثر لكن لا يحدد اتجاه هذه الفروق أي لصالح من.</a:t>
            </a:r>
            <a:endParaRPr lang="fr-FR" sz="4400" dirty="0" smtClean="0"/>
          </a:p>
          <a:p>
            <a:r>
              <a:rPr lang="ar-DZ" sz="4400" b="1" dirty="0" err="1" smtClean="0"/>
              <a:t>مثال:</a:t>
            </a:r>
            <a:r>
              <a:rPr lang="ar-DZ" sz="4400" b="1" dirty="0" smtClean="0"/>
              <a:t> </a:t>
            </a:r>
            <a:endParaRPr lang="fr-FR" sz="4400" dirty="0" smtClean="0"/>
          </a:p>
          <a:p>
            <a:r>
              <a:rPr lang="ar-DZ" sz="4400" dirty="0" smtClean="0"/>
              <a:t>توجد فروق ذات دلالة </a:t>
            </a:r>
            <a:r>
              <a:rPr lang="ar-DZ" sz="4400" dirty="0" err="1" smtClean="0"/>
              <a:t>احصائية (</a:t>
            </a:r>
            <a:r>
              <a:rPr lang="fr-FR" sz="4400" dirty="0" smtClean="0">
                <a:sym typeface="Symbol"/>
              </a:rPr>
              <a:t></a:t>
            </a:r>
            <a:r>
              <a:rPr lang="fr-FR" sz="4400" dirty="0" smtClean="0"/>
              <a:t>=0.05</a:t>
            </a:r>
            <a:r>
              <a:rPr lang="ar-DZ" sz="4400" dirty="0" smtClean="0"/>
              <a:t>) بين متوسط تحصيل الطلبة الذين درسوا بطريقة المناقشة والذين درسوا بالطريقة العادية ويمكن التعبير عن هذه الفرضية بالرموز على النحو الآتي:</a:t>
            </a:r>
            <a:endParaRPr lang="fr-FR" sz="4400" dirty="0" smtClean="0"/>
          </a:p>
          <a:p>
            <a:r>
              <a:rPr lang="fr-FR" sz="4400" dirty="0" smtClean="0"/>
              <a:t>Ha:</a:t>
            </a:r>
            <a:r>
              <a:rPr lang="fr-FR" sz="4400" dirty="0" smtClean="0">
                <a:sym typeface="Symbol"/>
              </a:rPr>
              <a:t></a:t>
            </a:r>
            <a:r>
              <a:rPr lang="fr-FR" sz="4400" baseline="-25000" dirty="0" smtClean="0"/>
              <a:t>1</a:t>
            </a:r>
            <a:r>
              <a:rPr lang="fr-FR" sz="4400" dirty="0" smtClean="0">
                <a:sym typeface="Symbol"/>
              </a:rPr>
              <a:t></a:t>
            </a:r>
            <a:r>
              <a:rPr lang="fr-FR" sz="4400" baseline="-25000" dirty="0" smtClean="0"/>
              <a:t>2</a:t>
            </a:r>
            <a:endParaRPr lang="fr-FR" sz="4400" dirty="0" smtClean="0"/>
          </a:p>
          <a:p>
            <a:r>
              <a:rPr lang="ar-DZ" sz="4400" dirty="0" smtClean="0"/>
              <a:t>     </a:t>
            </a:r>
            <a:r>
              <a:rPr lang="fr-FR" sz="4400" dirty="0" smtClean="0">
                <a:sym typeface="Symbol"/>
              </a:rPr>
              <a:t></a:t>
            </a:r>
            <a:r>
              <a:rPr lang="fr-FR" sz="4400" baseline="-25000" dirty="0" smtClean="0"/>
              <a:t>1</a:t>
            </a:r>
            <a:r>
              <a:rPr lang="fr-FR" sz="4400" dirty="0" smtClean="0"/>
              <a:t>-</a:t>
            </a:r>
            <a:r>
              <a:rPr lang="fr-FR" sz="4400" dirty="0" smtClean="0">
                <a:sym typeface="Symbol"/>
              </a:rPr>
              <a:t></a:t>
            </a:r>
            <a:r>
              <a:rPr lang="fr-FR" sz="4400" baseline="-25000" dirty="0" smtClean="0"/>
              <a:t>2 </a:t>
            </a:r>
            <a:r>
              <a:rPr lang="fr-FR" sz="4400" dirty="0" smtClean="0">
                <a:sym typeface="Symbol"/>
              </a:rPr>
              <a:t></a:t>
            </a:r>
            <a:r>
              <a:rPr lang="fr-FR" sz="4400" dirty="0" smtClean="0"/>
              <a:t>0</a:t>
            </a:r>
          </a:p>
          <a:p>
            <a:r>
              <a:rPr lang="ar-DZ" sz="4400" b="1" dirty="0" smtClean="0"/>
              <a:t>الفرضية البديلة المتجهة:</a:t>
            </a:r>
            <a:endParaRPr lang="fr-FR" sz="4400" dirty="0" smtClean="0"/>
          </a:p>
          <a:p>
            <a:r>
              <a:rPr lang="ar-SA" sz="4400" dirty="0" smtClean="0"/>
              <a:t>يشير الباحث في هذه الفرضية إلى وجود فروق مثلا بين المجموعات لصالح مجموعة دون أخرى.</a:t>
            </a:r>
            <a:endParaRPr lang="fr-FR" sz="4400" dirty="0" smtClean="0"/>
          </a:p>
          <a:p>
            <a:r>
              <a:rPr lang="ar-SA" sz="4400" b="1" dirty="0" smtClean="0"/>
              <a:t>مثال:</a:t>
            </a:r>
            <a:r>
              <a:rPr lang="ar-SA" sz="4400" dirty="0" smtClean="0"/>
              <a:t> إن متوسط تحصيل الطلبة الذين يدرسون بطريقة المناقشة أعلى من متوسط الطلبة الذين يدرسون بالطريقة العادية.</a:t>
            </a:r>
            <a:endParaRPr lang="fr-FR" sz="4400" dirty="0" smtClean="0"/>
          </a:p>
          <a:p>
            <a:r>
              <a:rPr lang="ar-SA" sz="4400" dirty="0" smtClean="0"/>
              <a:t>ويمكن التعبير عن هذه الفرضية بالرموز على النحو الآتي:</a:t>
            </a:r>
            <a:endParaRPr lang="fr-FR" sz="4400" dirty="0" smtClean="0"/>
          </a:p>
          <a:p>
            <a:r>
              <a:rPr lang="fr-FR" sz="4400" dirty="0" smtClean="0"/>
              <a:t>     Ha: </a:t>
            </a:r>
            <a:r>
              <a:rPr lang="fr-FR" sz="4400" dirty="0" smtClean="0">
                <a:sym typeface="Symbol"/>
              </a:rPr>
              <a:t></a:t>
            </a:r>
            <a:r>
              <a:rPr lang="fr-FR" sz="4400" baseline="-25000" dirty="0" smtClean="0"/>
              <a:t>1</a:t>
            </a:r>
            <a:r>
              <a:rPr lang="fr-FR" sz="4400" baseline="-25000" dirty="0" smtClean="0">
                <a:sym typeface="Symbol"/>
              </a:rPr>
              <a:t></a:t>
            </a:r>
            <a:r>
              <a:rPr lang="fr-FR" sz="4400" dirty="0" smtClean="0">
                <a:sym typeface="Symbol"/>
              </a:rPr>
              <a:t></a:t>
            </a:r>
            <a:r>
              <a:rPr lang="fr-FR" sz="4400" baseline="-25000" dirty="0" smtClean="0"/>
              <a:t>2</a:t>
            </a:r>
            <a:endParaRPr lang="fr-FR" sz="4400" dirty="0" smtClean="0"/>
          </a:p>
          <a:p>
            <a:r>
              <a:rPr lang="fr-FR" sz="4400" dirty="0" smtClean="0"/>
              <a:t>Or  Ha: </a:t>
            </a:r>
            <a:r>
              <a:rPr lang="fr-FR" sz="4400" dirty="0" smtClean="0">
                <a:sym typeface="Symbol"/>
              </a:rPr>
              <a:t></a:t>
            </a:r>
            <a:r>
              <a:rPr lang="fr-FR" sz="4400" baseline="-25000" dirty="0" smtClean="0"/>
              <a:t>1</a:t>
            </a:r>
            <a:r>
              <a:rPr lang="fr-FR" sz="4400" dirty="0" smtClean="0"/>
              <a:t>-</a:t>
            </a:r>
            <a:r>
              <a:rPr lang="fr-FR" sz="4400" dirty="0" smtClean="0">
                <a:sym typeface="Symbol"/>
              </a:rPr>
              <a:t></a:t>
            </a:r>
            <a:r>
              <a:rPr lang="fr-FR" sz="4400" baseline="-25000" dirty="0" smtClean="0"/>
              <a:t>2 </a:t>
            </a:r>
            <a:r>
              <a:rPr lang="fr-FR" sz="4400" baseline="-25000" dirty="0" smtClean="0">
                <a:sym typeface="Symbol"/>
              </a:rPr>
              <a:t></a:t>
            </a:r>
            <a:r>
              <a:rPr lang="fr-FR" sz="4400" dirty="0" smtClean="0"/>
              <a:t>0</a:t>
            </a:r>
          </a:p>
          <a:p>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9049" y="709177"/>
            <a:ext cx="9601196" cy="778429"/>
          </a:xfrm>
        </p:spPr>
        <p:txBody>
          <a:bodyPr>
            <a:normAutofit/>
          </a:bodyPr>
          <a:lstStyle/>
          <a:p>
            <a:r>
              <a:rPr lang="ar-DZ" sz="4000" dirty="0" smtClean="0"/>
              <a:t>بعد اتباع الخطوات السابقة </a:t>
            </a:r>
            <a:r>
              <a:rPr lang="ar-DZ" sz="4000" dirty="0" err="1" smtClean="0"/>
              <a:t>نتحصل</a:t>
            </a:r>
            <a:r>
              <a:rPr lang="ar-DZ" sz="4000" dirty="0" smtClean="0"/>
              <a:t> على ما يأتي:</a:t>
            </a:r>
            <a:endParaRPr lang="fr-FR" sz="40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359145" y="1351128"/>
            <a:ext cx="4718050" cy="1692323"/>
          </a:xfrm>
          <a:prstGeom prst="rect">
            <a:avLst/>
          </a:prstGeom>
          <a:noFill/>
          <a:ln w="9525">
            <a:noFill/>
            <a:miter lim="800000"/>
            <a:headEnd/>
            <a:tailEnd/>
          </a:ln>
        </p:spPr>
      </p:pic>
      <p:pic>
        <p:nvPicPr>
          <p:cNvPr id="4099" name="Picture 3"/>
          <p:cNvPicPr>
            <a:picLocks noGrp="1" noChangeAspect="1" noChangeArrowheads="1"/>
          </p:cNvPicPr>
          <p:nvPr>
            <p:ph sz="half" idx="1"/>
          </p:nvPr>
        </p:nvPicPr>
        <p:blipFill>
          <a:blip r:embed="rId3" cstate="print"/>
          <a:srcRect/>
          <a:stretch>
            <a:fillRect/>
          </a:stretch>
        </p:blipFill>
        <p:spPr bwMode="auto">
          <a:xfrm>
            <a:off x="6282047" y="3657600"/>
            <a:ext cx="5070853" cy="2606723"/>
          </a:xfrm>
          <a:prstGeom prst="rect">
            <a:avLst/>
          </a:prstGeom>
          <a:noFill/>
          <a:ln w="9525">
            <a:noFill/>
            <a:miter lim="800000"/>
            <a:headEnd/>
            <a:tailEnd/>
          </a:ln>
        </p:spPr>
      </p:pic>
      <p:sp>
        <p:nvSpPr>
          <p:cNvPr id="8" name="Flèche vers le bas 7"/>
          <p:cNvSpPr/>
          <p:nvPr/>
        </p:nvSpPr>
        <p:spPr>
          <a:xfrm>
            <a:off x="8256896" y="2980740"/>
            <a:ext cx="1064525" cy="786042"/>
          </a:xfrm>
          <a:prstGeom prst="downArrow">
            <a:avLst>
              <a:gd name="adj1" fmla="val 100000"/>
              <a:gd name="adj2" fmla="val 51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المخرجات</a:t>
            </a:r>
            <a:endParaRPr lang="fr-FR" dirty="0"/>
          </a:p>
        </p:txBody>
      </p:sp>
      <p:sp>
        <p:nvSpPr>
          <p:cNvPr id="9" name="Espace réservé du texte 3"/>
          <p:cNvSpPr txBox="1">
            <a:spLocks/>
          </p:cNvSpPr>
          <p:nvPr/>
        </p:nvSpPr>
        <p:spPr>
          <a:xfrm>
            <a:off x="1293811" y="1990725"/>
            <a:ext cx="3718455" cy="3478744"/>
          </a:xfrm>
          <a:prstGeom prst="rect">
            <a:avLst/>
          </a:prstGeom>
          <a:ln>
            <a:solidFill>
              <a:schemeClr val="accent1"/>
            </a:solidFill>
          </a:ln>
        </p:spPr>
        <p:txBody>
          <a:bodyPr vert="horz" lIns="91440" tIns="45720" rIns="91440" bIns="45720" rtlCol="0" anchor="t">
            <a:normAutofit fontScale="70000" lnSpcReduction="20000"/>
          </a:bodyPr>
          <a:lstStyle/>
          <a:p>
            <a:pPr marL="285750" marR="0" lvl="0" indent="-285750" algn="just" defTabSz="457200" rtl="1" eaLnBrk="1" fontAlgn="auto" latinLnBrk="0" hangingPunct="1">
              <a:lnSpc>
                <a:spcPct val="100000"/>
              </a:lnSpc>
              <a:spcBef>
                <a:spcPct val="20000"/>
              </a:spcBef>
              <a:spcAft>
                <a:spcPts val="600"/>
              </a:spcAft>
              <a:buClr>
                <a:schemeClr val="accent1"/>
              </a:buClr>
              <a:buSzPct val="115000"/>
              <a:buFont typeface="Arial"/>
              <a:buChar char="•"/>
              <a:tabLst/>
              <a:defRPr/>
            </a:pPr>
            <a:r>
              <a:rPr kumimoji="0" lang="ar-DZ" sz="2800" b="1" i="0" u="none" strike="noStrike" kern="1200" cap="none" spc="0" normalizeH="0" baseline="0" noProof="0" dirty="0" smtClean="0">
                <a:ln>
                  <a:noFill/>
                </a:ln>
                <a:solidFill>
                  <a:schemeClr val="accent3"/>
                </a:solidFill>
                <a:effectLst/>
                <a:uLnTx/>
                <a:uFillTx/>
                <a:latin typeface="+mn-lt"/>
                <a:ea typeface="+mn-ea"/>
                <a:cs typeface="+mn-cs"/>
              </a:rPr>
              <a:t>تفسير </a:t>
            </a:r>
            <a:r>
              <a:rPr kumimoji="0" lang="ar-DZ" sz="2800" b="1" i="0" u="none" strike="noStrike" kern="1200" cap="none" spc="0" normalizeH="0" baseline="0" noProof="0" dirty="0" err="1" smtClean="0">
                <a:ln>
                  <a:noFill/>
                </a:ln>
                <a:solidFill>
                  <a:schemeClr val="accent3"/>
                </a:solidFill>
                <a:effectLst/>
                <a:uLnTx/>
                <a:uFillTx/>
                <a:latin typeface="+mn-lt"/>
                <a:ea typeface="+mn-ea"/>
                <a:cs typeface="+mn-cs"/>
              </a:rPr>
              <a:t>النتائج:</a:t>
            </a:r>
            <a:endParaRPr kumimoji="0" lang="ar-DZ" sz="2800" b="1" i="0" u="none" strike="noStrike" kern="1200" cap="none" spc="0" normalizeH="0" baseline="0" noProof="0" dirty="0" smtClean="0">
              <a:ln>
                <a:noFill/>
              </a:ln>
              <a:solidFill>
                <a:schemeClr val="accent3"/>
              </a:solidFill>
              <a:effectLst/>
              <a:uLnTx/>
              <a:uFillTx/>
              <a:latin typeface="+mn-lt"/>
              <a:ea typeface="+mn-ea"/>
              <a:cs typeface="+mn-cs"/>
            </a:endParaRPr>
          </a:p>
          <a:p>
            <a:pPr marL="285750" marR="0" lvl="0" indent="-285750" algn="just" defTabSz="457200" rtl="1" eaLnBrk="1" fontAlgn="auto" latinLnBrk="0" hangingPunct="1">
              <a:lnSpc>
                <a:spcPct val="100000"/>
              </a:lnSpc>
              <a:spcBef>
                <a:spcPct val="20000"/>
              </a:spcBef>
              <a:spcAft>
                <a:spcPts val="600"/>
              </a:spcAft>
              <a:buClr>
                <a:schemeClr val="accent1"/>
              </a:buClr>
              <a:buSzPct val="115000"/>
              <a:buFont typeface="Arial"/>
              <a:buChar char="•"/>
              <a:tabLst/>
              <a:defRPr/>
            </a:pPr>
            <a:endParaRPr kumimoji="0" lang="ar-DZ" sz="2800" b="1" i="0" u="none" strike="noStrike" kern="1200" cap="none" spc="0" normalizeH="0" baseline="0" noProof="0" dirty="0" smtClean="0">
              <a:ln>
                <a:noFill/>
              </a:ln>
              <a:solidFill>
                <a:schemeClr val="accent3"/>
              </a:solidFill>
              <a:effectLst/>
              <a:uLnTx/>
              <a:uFillTx/>
              <a:latin typeface="+mn-lt"/>
              <a:ea typeface="+mn-ea"/>
              <a:cs typeface="+mn-cs"/>
            </a:endParaRPr>
          </a:p>
          <a:p>
            <a:pPr marL="285750" marR="0" lvl="0" indent="-285750" algn="just" defTabSz="457200" rtl="1" eaLnBrk="1" fontAlgn="auto" latinLnBrk="0" hangingPunct="1">
              <a:lnSpc>
                <a:spcPct val="100000"/>
              </a:lnSpc>
              <a:spcBef>
                <a:spcPct val="20000"/>
              </a:spcBef>
              <a:spcAft>
                <a:spcPts val="600"/>
              </a:spcAft>
              <a:buClr>
                <a:schemeClr val="accent1"/>
              </a:buClr>
              <a:buSzPct val="115000"/>
              <a:buFont typeface="Arial" pitchFamily="34" charset="0"/>
              <a:buChar char="•"/>
              <a:tabLst/>
              <a:defRPr/>
            </a:pPr>
            <a:r>
              <a:rPr kumimoji="0" lang="ar-DZ" sz="2400" b="1" i="0" u="none" strike="noStrike" kern="1200" cap="none" spc="0" normalizeH="0" baseline="0" noProof="0" dirty="0" smtClean="0">
                <a:ln>
                  <a:noFill/>
                </a:ln>
                <a:effectLst/>
                <a:uLnTx/>
                <a:uFillTx/>
                <a:latin typeface="+mn-lt"/>
                <a:ea typeface="+mn-ea"/>
                <a:cs typeface="+mn-cs"/>
              </a:rPr>
              <a:t>الجدول الأول: يبين بعض الاحصاءات الوصفية منها:عدد المبحوثين والمتوسطات والانحرافات المعياري</a:t>
            </a:r>
            <a:r>
              <a:rPr kumimoji="0" lang="ar-DZ" sz="2400" b="1" i="0" u="none" strike="noStrike" kern="1200" cap="none" spc="0" normalizeH="0" noProof="0" dirty="0" smtClean="0">
                <a:ln>
                  <a:noFill/>
                </a:ln>
                <a:effectLst/>
                <a:uLnTx/>
                <a:uFillTx/>
                <a:latin typeface="+mn-lt"/>
                <a:ea typeface="+mn-ea"/>
                <a:cs typeface="+mn-cs"/>
              </a:rPr>
              <a:t> للأداء القبلي </a:t>
            </a:r>
            <a:r>
              <a:rPr kumimoji="0" lang="ar-DZ" sz="2400" b="1" i="0" u="none" strike="noStrike" kern="1200" cap="none" spc="0" normalizeH="0" noProof="0" dirty="0" err="1" smtClean="0">
                <a:ln>
                  <a:noFill/>
                </a:ln>
                <a:effectLst/>
                <a:uLnTx/>
                <a:uFillTx/>
                <a:latin typeface="+mn-lt"/>
                <a:ea typeface="+mn-ea"/>
                <a:cs typeface="+mn-cs"/>
              </a:rPr>
              <a:t>والبعدي.</a:t>
            </a:r>
            <a:endParaRPr kumimoji="0" lang="ar-DZ" sz="2400" b="1" i="0" u="none" strike="noStrike" kern="1200" cap="none" spc="0" normalizeH="0" baseline="0" noProof="0" dirty="0" smtClean="0">
              <a:ln>
                <a:noFill/>
              </a:ln>
              <a:effectLst/>
              <a:uLnTx/>
              <a:uFillTx/>
              <a:latin typeface="+mn-lt"/>
              <a:ea typeface="+mn-ea"/>
              <a:cs typeface="+mn-cs"/>
            </a:endParaRPr>
          </a:p>
          <a:p>
            <a:pPr marL="285750" marR="0" lvl="0" indent="-285750" algn="just" defTabSz="457200" rtl="1" eaLnBrk="1" fontAlgn="auto" latinLnBrk="0" hangingPunct="1">
              <a:lnSpc>
                <a:spcPct val="100000"/>
              </a:lnSpc>
              <a:spcBef>
                <a:spcPct val="20000"/>
              </a:spcBef>
              <a:spcAft>
                <a:spcPts val="600"/>
              </a:spcAft>
              <a:buClr>
                <a:schemeClr val="accent1"/>
              </a:buClr>
              <a:buSzPct val="115000"/>
              <a:buFont typeface="Arial" pitchFamily="34" charset="0"/>
              <a:buChar char="•"/>
              <a:tabLst/>
              <a:defRPr/>
            </a:pPr>
            <a:r>
              <a:rPr kumimoji="0" lang="ar-DZ" sz="2400" b="1" i="0" u="none" strike="noStrike" kern="1200" cap="none" spc="0" normalizeH="0" baseline="0" noProof="0" dirty="0" smtClean="0">
                <a:ln>
                  <a:noFill/>
                </a:ln>
                <a:effectLst/>
                <a:uLnTx/>
                <a:uFillTx/>
                <a:latin typeface="+mn-lt"/>
                <a:ea typeface="+mn-ea"/>
                <a:cs typeface="+mn-cs"/>
              </a:rPr>
              <a:t>الجدول الثاني:يبين </a:t>
            </a:r>
            <a:r>
              <a:rPr lang="ar-DZ" sz="2400" b="1" dirty="0" smtClean="0"/>
              <a:t>معامل الارتباط بين الاداء القبلي </a:t>
            </a:r>
            <a:r>
              <a:rPr lang="ar-DZ" sz="2400" b="1" dirty="0" err="1" smtClean="0"/>
              <a:t>والبعدي</a:t>
            </a:r>
            <a:r>
              <a:rPr lang="ar-DZ" sz="2400" b="1" dirty="0" smtClean="0"/>
              <a:t> والذي </a:t>
            </a:r>
            <a:r>
              <a:rPr lang="ar-DZ" sz="2400" b="1" dirty="0" err="1" smtClean="0"/>
              <a:t>بلغ </a:t>
            </a:r>
            <a:r>
              <a:rPr lang="ar-DZ" sz="2400" b="1" dirty="0" smtClean="0"/>
              <a:t>(0.63) وهو معنوي عند مستوى </a:t>
            </a:r>
            <a:r>
              <a:rPr lang="ar-DZ" sz="2400" b="1" dirty="0" err="1" smtClean="0"/>
              <a:t>الدلالة </a:t>
            </a:r>
            <a:r>
              <a:rPr lang="ar-DZ" sz="2400" b="1" dirty="0" smtClean="0"/>
              <a:t>(0.05</a:t>
            </a:r>
            <a:r>
              <a:rPr lang="ar-DZ" sz="2400" b="1" dirty="0" err="1" smtClean="0"/>
              <a:t>)</a:t>
            </a:r>
            <a:endParaRPr kumimoji="0" lang="ar-DZ" sz="2400" b="1" i="0" u="none" strike="noStrike" kern="1200" cap="none" spc="0" normalizeH="0" baseline="0" noProof="0" dirty="0" smtClean="0">
              <a:ln>
                <a:noFill/>
              </a:ln>
              <a:effectLst/>
              <a:uLnTx/>
              <a:uFillTx/>
              <a:latin typeface="+mn-lt"/>
              <a:ea typeface="+mn-ea"/>
              <a:cs typeface="+mn-cs"/>
            </a:endParaRPr>
          </a:p>
          <a:p>
            <a:pPr marL="285750" marR="0" lvl="0" indent="-285750" algn="just" defTabSz="457200" rtl="1" eaLnBrk="1" fontAlgn="auto" latinLnBrk="0" hangingPunct="1">
              <a:lnSpc>
                <a:spcPct val="100000"/>
              </a:lnSpc>
              <a:spcBef>
                <a:spcPct val="20000"/>
              </a:spcBef>
              <a:spcAft>
                <a:spcPts val="600"/>
              </a:spcAft>
              <a:buClr>
                <a:schemeClr val="accent1"/>
              </a:buClr>
              <a:buSzPct val="115000"/>
              <a:buFont typeface="Arial" pitchFamily="34" charset="0"/>
              <a:buChar char="•"/>
              <a:tabLst/>
              <a:defRPr/>
            </a:pPr>
            <a:r>
              <a:rPr kumimoji="0" lang="ar-DZ" sz="2400" b="1" i="0" u="none" strike="noStrike" kern="1200" cap="none" spc="0" normalizeH="0" baseline="0" noProof="0" dirty="0" smtClean="0">
                <a:ln>
                  <a:noFill/>
                </a:ln>
                <a:effectLst/>
                <a:uLnTx/>
                <a:uFillTx/>
                <a:latin typeface="+mn-lt"/>
                <a:ea typeface="+mn-ea"/>
                <a:cs typeface="+mn-cs"/>
              </a:rPr>
              <a:t>الجدول الثالث:يبين ان مستوى الدلالة </a:t>
            </a:r>
            <a:r>
              <a:rPr kumimoji="0" lang="ar-DZ" sz="2400" b="1" i="0" u="none" strike="noStrike" kern="1200" cap="none" spc="0" normalizeH="0" baseline="0" noProof="0" dirty="0" err="1" smtClean="0">
                <a:ln>
                  <a:noFill/>
                </a:ln>
                <a:effectLst/>
                <a:uLnTx/>
                <a:uFillTx/>
                <a:latin typeface="+mn-lt"/>
                <a:ea typeface="+mn-ea"/>
                <a:cs typeface="+mn-cs"/>
              </a:rPr>
              <a:t>للاختبار (</a:t>
            </a:r>
            <a:r>
              <a:rPr kumimoji="0" lang="fr-FR" sz="2400" b="1" i="0" u="none" strike="noStrike" kern="1200" cap="none" spc="0" normalizeH="0" baseline="0" noProof="0" dirty="0" smtClean="0">
                <a:ln>
                  <a:noFill/>
                </a:ln>
                <a:effectLst/>
                <a:uLnTx/>
                <a:uFillTx/>
                <a:latin typeface="+mn-lt"/>
                <a:ea typeface="+mn-ea"/>
                <a:cs typeface="+mn-cs"/>
              </a:rPr>
              <a:t>T</a:t>
            </a:r>
            <a:r>
              <a:rPr kumimoji="0" lang="ar-DZ" sz="2400" b="1" i="0" u="none" strike="noStrike" kern="1200" cap="none" spc="0" normalizeH="0" baseline="0" noProof="0" dirty="0" smtClean="0">
                <a:ln>
                  <a:noFill/>
                </a:ln>
                <a:effectLst/>
                <a:uLnTx/>
                <a:uFillTx/>
                <a:latin typeface="+mn-lt"/>
                <a:ea typeface="+mn-ea"/>
                <a:cs typeface="+mn-cs"/>
              </a:rPr>
              <a:t>) اقل من 0.05 وهذا يدل على وجود فروق ذات دلالة احصائية بين الأداء القبلي </a:t>
            </a:r>
            <a:r>
              <a:rPr kumimoji="0" lang="ar-DZ" sz="2400" b="1" i="0" u="none" strike="noStrike" kern="1200" cap="none" spc="0" normalizeH="0" baseline="0" noProof="0" dirty="0" err="1" smtClean="0">
                <a:ln>
                  <a:noFill/>
                </a:ln>
                <a:effectLst/>
                <a:uLnTx/>
                <a:uFillTx/>
                <a:latin typeface="+mn-lt"/>
                <a:ea typeface="+mn-ea"/>
                <a:cs typeface="+mn-cs"/>
              </a:rPr>
              <a:t>والبعدي</a:t>
            </a:r>
            <a:r>
              <a:rPr kumimoji="0" lang="ar-DZ" sz="2400" b="1" i="0" u="none" strike="noStrike" kern="1200" cap="none" spc="0" normalizeH="0" baseline="0" noProof="0" dirty="0" smtClean="0">
                <a:ln>
                  <a:noFill/>
                </a:ln>
                <a:effectLst/>
                <a:uLnTx/>
                <a:uFillTx/>
                <a:latin typeface="+mn-lt"/>
                <a:ea typeface="+mn-ea"/>
                <a:cs typeface="+mn-cs"/>
              </a:rPr>
              <a:t> (رفض  </a:t>
            </a:r>
            <a:r>
              <a:rPr kumimoji="0" lang="fr-FR" sz="2400" b="1" i="0" u="none" strike="noStrike" kern="1200" cap="none" spc="0" normalizeH="0" baseline="0" noProof="0" dirty="0" smtClean="0">
                <a:ln>
                  <a:noFill/>
                </a:ln>
                <a:effectLst/>
                <a:uLnTx/>
                <a:uFillTx/>
                <a:latin typeface="+mn-lt"/>
                <a:ea typeface="+mn-ea"/>
                <a:cs typeface="+mn-cs"/>
              </a:rPr>
              <a:t>H0</a:t>
            </a:r>
            <a:r>
              <a:rPr kumimoji="0" lang="ar-DZ" sz="2400" b="1" i="0" u="none" strike="noStrike" kern="1200" cap="none" spc="0" normalizeH="0" baseline="0" noProof="0" dirty="0" smtClean="0">
                <a:ln>
                  <a:noFill/>
                </a:ln>
                <a:effectLst/>
                <a:uLnTx/>
                <a:uFillTx/>
                <a:latin typeface="+mn-lt"/>
                <a:ea typeface="+mn-ea"/>
                <a:cs typeface="+mn-cs"/>
              </a:rPr>
              <a:t> وقبول </a:t>
            </a:r>
            <a:r>
              <a:rPr kumimoji="0" lang="fr-FR" sz="2400" b="1" i="0" u="none" strike="noStrike" kern="1200" cap="none" spc="0" normalizeH="0" baseline="0" noProof="0" dirty="0" smtClean="0">
                <a:ln>
                  <a:noFill/>
                </a:ln>
                <a:effectLst/>
                <a:uLnTx/>
                <a:uFillTx/>
                <a:latin typeface="+mn-lt"/>
                <a:ea typeface="+mn-ea"/>
                <a:cs typeface="+mn-cs"/>
              </a:rPr>
              <a:t>H1</a:t>
            </a:r>
            <a:r>
              <a:rPr kumimoji="0" lang="ar-DZ" sz="2400" b="1" i="0" u="none" strike="noStrike" kern="1200" cap="none" spc="0" normalizeH="0" baseline="0" noProof="0" dirty="0" smtClean="0">
                <a:ln>
                  <a:noFill/>
                </a:ln>
                <a:effectLst/>
                <a:uLnTx/>
                <a:uFillTx/>
                <a:latin typeface="+mn-lt"/>
                <a:ea typeface="+mn-ea"/>
                <a:cs typeface="+mn-cs"/>
              </a:rPr>
              <a:t> ) وهي فروق لصالح الاداء </a:t>
            </a:r>
            <a:r>
              <a:rPr kumimoji="0" lang="ar-DZ" sz="2400" b="1" i="0" u="none" strike="noStrike" kern="1200" cap="none" spc="0" normalizeH="0" baseline="0" noProof="0" dirty="0" err="1" smtClean="0">
                <a:ln>
                  <a:noFill/>
                </a:ln>
                <a:effectLst/>
                <a:uLnTx/>
                <a:uFillTx/>
                <a:latin typeface="+mn-lt"/>
                <a:ea typeface="+mn-ea"/>
                <a:cs typeface="+mn-cs"/>
              </a:rPr>
              <a:t>البعدي </a:t>
            </a:r>
            <a:r>
              <a:rPr kumimoji="0" lang="ar-DZ" sz="2400" b="1" i="0" u="none" strike="noStrike" kern="1200" cap="none" spc="0" normalizeH="0" baseline="0" noProof="0" dirty="0" smtClean="0">
                <a:ln>
                  <a:noFill/>
                </a:ln>
                <a:effectLst/>
                <a:uLnTx/>
                <a:uFillTx/>
                <a:latin typeface="+mn-lt"/>
                <a:ea typeface="+mn-ea"/>
                <a:cs typeface="+mn-cs"/>
              </a:rPr>
              <a:t>(لان متوسط هذا الاخير اكبر</a:t>
            </a:r>
            <a:r>
              <a:rPr kumimoji="0" lang="ar-DZ" sz="2400" b="1" i="0" u="none" strike="noStrike" kern="1200" cap="none" spc="0" normalizeH="0" baseline="0" noProof="0" dirty="0" err="1" smtClean="0">
                <a:ln>
                  <a:noFill/>
                </a:ln>
                <a:effectLst/>
                <a:uLnTx/>
                <a:uFillTx/>
                <a:latin typeface="+mn-lt"/>
                <a:ea typeface="+mn-ea"/>
                <a:cs typeface="+mn-cs"/>
              </a:rPr>
              <a:t>)</a:t>
            </a:r>
            <a:endParaRPr kumimoji="0" lang="ar-DZ" sz="24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H0</a:t>
            </a:r>
            <a:r>
              <a:rPr lang="ar-DZ" dirty="0" smtClean="0">
                <a:latin typeface="Calibri" panose="020F0502020204030204" pitchFamily="34" charset="0"/>
                <a:ea typeface="Calibri" panose="020F0502020204030204" pitchFamily="34" charset="0"/>
                <a:cs typeface="Arial" panose="020B0604020202020204" pitchFamily="34" charset="0"/>
              </a:rPr>
              <a:t>: لا توجد فروق بين القياس القبلي </a:t>
            </a:r>
            <a:r>
              <a:rPr lang="ar-DZ" dirty="0" err="1" smtClean="0">
                <a:latin typeface="Calibri" panose="020F0502020204030204" pitchFamily="34" charset="0"/>
                <a:ea typeface="Calibri" panose="020F0502020204030204" pitchFamily="34" charset="0"/>
                <a:cs typeface="Arial" panose="020B0604020202020204" pitchFamily="34" charset="0"/>
              </a:rPr>
              <a:t>والبعدي</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H1</a:t>
            </a:r>
            <a:r>
              <a:rPr lang="ar-DZ" dirty="0" smtClean="0">
                <a:latin typeface="Calibri" panose="020F0502020204030204" pitchFamily="34" charset="0"/>
                <a:ea typeface="Calibri" panose="020F0502020204030204" pitchFamily="34" charset="0"/>
                <a:cs typeface="Arial" panose="020B0604020202020204" pitchFamily="34" charset="0"/>
              </a:rPr>
              <a:t>: توجد فروق بين القياس القبلي </a:t>
            </a:r>
            <a:r>
              <a:rPr lang="ar-DZ" dirty="0" err="1" smtClean="0">
                <a:latin typeface="Calibri" panose="020F0502020204030204" pitchFamily="34" charset="0"/>
                <a:ea typeface="Calibri" panose="020F0502020204030204" pitchFamily="34" charset="0"/>
                <a:cs typeface="Arial" panose="020B0604020202020204" pitchFamily="34" charset="0"/>
              </a:rPr>
              <a:t>والبعدي</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err="1" smtClean="0">
                <a:latin typeface="Calibri" panose="020F0502020204030204" pitchFamily="34" charset="0"/>
                <a:ea typeface="Calibri" panose="020F0502020204030204" pitchFamily="34" charset="0"/>
                <a:cs typeface="Arial" panose="020B0604020202020204" pitchFamily="34" charset="0"/>
              </a:rPr>
              <a:t>Sig</a:t>
            </a:r>
            <a:r>
              <a:rPr lang="fr-FR" b="1" dirty="0" smtClean="0">
                <a:latin typeface="Calibri" panose="020F0502020204030204" pitchFamily="34" charset="0"/>
                <a:ea typeface="Calibri" panose="020F0502020204030204" pitchFamily="34" charset="0"/>
                <a:cs typeface="Arial" panose="020B0604020202020204" pitchFamily="34" charset="0"/>
              </a:rPr>
              <a:t>&lt;0.05</a:t>
            </a:r>
            <a:r>
              <a:rPr lang="ar-DZ" dirty="0" smtClean="0">
                <a:latin typeface="Calibri" panose="020F0502020204030204" pitchFamily="34" charset="0"/>
                <a:ea typeface="Calibri" panose="020F0502020204030204" pitchFamily="34" charset="0"/>
                <a:cs typeface="Arial" panose="020B0604020202020204" pitchFamily="34" charset="0"/>
              </a:rPr>
              <a:t> نقبل الفرض البديل </a:t>
            </a:r>
            <a:r>
              <a:rPr lang="fr-FR" dirty="0" smtClean="0">
                <a:latin typeface="Calibri" panose="020F0502020204030204" pitchFamily="34" charset="0"/>
                <a:ea typeface="Calibri" panose="020F0502020204030204" pitchFamily="34" charset="0"/>
                <a:cs typeface="Arial" panose="020B0604020202020204" pitchFamily="34" charset="0"/>
              </a:rPr>
              <a:t>H1</a:t>
            </a:r>
            <a:r>
              <a:rPr lang="ar-DZ" dirty="0" smtClean="0">
                <a:latin typeface="Calibri" panose="020F0502020204030204" pitchFamily="34" charset="0"/>
                <a:ea typeface="Calibri" panose="020F0502020204030204" pitchFamily="34" charset="0"/>
                <a:cs typeface="Arial" panose="020B0604020202020204" pitchFamily="34" charset="0"/>
              </a:rPr>
              <a:t> و نرفض الفرض الصفري </a:t>
            </a:r>
            <a:r>
              <a:rPr lang="fr-FR" dirty="0" smtClean="0">
                <a:latin typeface="Calibri" panose="020F0502020204030204" pitchFamily="34" charset="0"/>
                <a:ea typeface="Calibri" panose="020F0502020204030204" pitchFamily="34" charset="0"/>
                <a:cs typeface="Arial" panose="020B0604020202020204" pitchFamily="34" charset="0"/>
              </a:rPr>
              <a:t>H0</a:t>
            </a:r>
            <a:r>
              <a:rPr lang="ar-DZ" dirty="0" smtClean="0">
                <a:latin typeface="Calibri" panose="020F0502020204030204" pitchFamily="34" charset="0"/>
                <a:ea typeface="Calibri" panose="020F0502020204030204" pitchFamily="34" charset="0"/>
                <a:cs typeface="Arial" panose="020B0604020202020204" pitchFamily="34" charset="0"/>
              </a:rPr>
              <a:t>    القرار </a:t>
            </a:r>
            <a:r>
              <a:rPr lang="ar-DZ" dirty="0" err="1" smtClean="0">
                <a:latin typeface="Calibri" panose="020F0502020204030204" pitchFamily="34" charset="0"/>
                <a:ea typeface="Calibri" panose="020F0502020204030204" pitchFamily="34" charset="0"/>
                <a:cs typeface="Arial" panose="020B0604020202020204" pitchFamily="34" charset="0"/>
              </a:rPr>
              <a:t>هو </a:t>
            </a:r>
            <a:r>
              <a:rPr lang="ar-DZ" dirty="0" smtClean="0">
                <a:latin typeface="Calibri" panose="020F0502020204030204" pitchFamily="34" charset="0"/>
                <a:ea typeface="Calibri" panose="020F0502020204030204" pitchFamily="34" charset="0"/>
                <a:cs typeface="Arial" panose="020B0604020202020204" pitchFamily="34" charset="0"/>
              </a:rPr>
              <a:t>(توجد فروق بين القياس القبلي </a:t>
            </a:r>
            <a:r>
              <a:rPr lang="ar-DZ" dirty="0" err="1" smtClean="0">
                <a:latin typeface="Calibri" panose="020F0502020204030204" pitchFamily="34" charset="0"/>
                <a:ea typeface="Calibri" panose="020F0502020204030204" pitchFamily="34" charset="0"/>
                <a:cs typeface="Arial" panose="020B0604020202020204" pitchFamily="34" charset="0"/>
              </a:rPr>
              <a:t>والبعدي)</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err="1" smtClean="0">
                <a:latin typeface="Calibri" panose="020F0502020204030204" pitchFamily="34" charset="0"/>
                <a:ea typeface="Calibri" panose="020F0502020204030204" pitchFamily="34" charset="0"/>
                <a:cs typeface="Arial" panose="020B0604020202020204" pitchFamily="34" charset="0"/>
              </a:rPr>
              <a:t>Sig</a:t>
            </a:r>
            <a:r>
              <a:rPr lang="fr-FR" b="1" dirty="0" smtClean="0">
                <a:latin typeface="Calibri" panose="020F0502020204030204" pitchFamily="34" charset="0"/>
                <a:ea typeface="Calibri" panose="020F0502020204030204" pitchFamily="34" charset="0"/>
                <a:cs typeface="Arial" panose="020B0604020202020204" pitchFamily="34" charset="0"/>
              </a:rPr>
              <a:t>&gt;=0.05</a:t>
            </a:r>
            <a:r>
              <a:rPr lang="ar-DZ" b="1" dirty="0" smtClean="0">
                <a:latin typeface="Calibri" panose="020F0502020204030204" pitchFamily="34" charset="0"/>
                <a:ea typeface="Calibri" panose="020F0502020204030204" pitchFamily="34" charset="0"/>
                <a:cs typeface="Arial" panose="020B0604020202020204" pitchFamily="34" charset="0"/>
              </a:rPr>
              <a:t> </a:t>
            </a:r>
            <a:r>
              <a:rPr lang="ar-DZ" dirty="0" smtClean="0">
                <a:latin typeface="Calibri" panose="020F0502020204030204" pitchFamily="34" charset="0"/>
                <a:ea typeface="Calibri" panose="020F0502020204030204" pitchFamily="34" charset="0"/>
                <a:cs typeface="Arial" panose="020B0604020202020204" pitchFamily="34" charset="0"/>
              </a:rPr>
              <a:t>نقبل الفرض الصفري </a:t>
            </a:r>
            <a:r>
              <a:rPr lang="fr-FR" dirty="0" smtClean="0">
                <a:latin typeface="Calibri" panose="020F0502020204030204" pitchFamily="34" charset="0"/>
                <a:ea typeface="Calibri" panose="020F0502020204030204" pitchFamily="34" charset="0"/>
                <a:cs typeface="Arial" panose="020B0604020202020204" pitchFamily="34" charset="0"/>
              </a:rPr>
              <a:t>H0</a:t>
            </a:r>
            <a:r>
              <a:rPr lang="ar-DZ" dirty="0" smtClean="0">
                <a:latin typeface="Calibri" panose="020F0502020204030204" pitchFamily="34" charset="0"/>
                <a:ea typeface="Calibri" panose="020F0502020204030204" pitchFamily="34" charset="0"/>
                <a:cs typeface="Arial" panose="020B0604020202020204" pitchFamily="34" charset="0"/>
              </a:rPr>
              <a:t> و نرفض الفرض البديل </a:t>
            </a:r>
            <a:r>
              <a:rPr lang="fr-FR" dirty="0" smtClean="0">
                <a:latin typeface="Calibri" panose="020F0502020204030204" pitchFamily="34" charset="0"/>
                <a:ea typeface="Calibri" panose="020F0502020204030204" pitchFamily="34" charset="0"/>
                <a:cs typeface="Arial" panose="020B0604020202020204" pitchFamily="34" charset="0"/>
              </a:rPr>
              <a:t>H1</a:t>
            </a:r>
            <a:r>
              <a:rPr lang="ar-DZ" dirty="0" smtClean="0">
                <a:latin typeface="Calibri" panose="020F0502020204030204" pitchFamily="34" charset="0"/>
                <a:ea typeface="Calibri" panose="020F0502020204030204" pitchFamily="34" charset="0"/>
                <a:cs typeface="Arial" panose="020B0604020202020204" pitchFamily="34" charset="0"/>
              </a:rPr>
              <a:t>  القرار </a:t>
            </a:r>
            <a:r>
              <a:rPr lang="ar-DZ" dirty="0" err="1" smtClean="0">
                <a:latin typeface="Calibri" panose="020F0502020204030204" pitchFamily="34" charset="0"/>
                <a:ea typeface="Calibri" panose="020F0502020204030204" pitchFamily="34" charset="0"/>
                <a:cs typeface="Arial" panose="020B0604020202020204" pitchFamily="34" charset="0"/>
              </a:rPr>
              <a:t>هو </a:t>
            </a:r>
            <a:r>
              <a:rPr lang="ar-DZ" dirty="0" smtClean="0">
                <a:latin typeface="Calibri" panose="020F0502020204030204" pitchFamily="34" charset="0"/>
                <a:ea typeface="Calibri" panose="020F0502020204030204" pitchFamily="34" charset="0"/>
                <a:cs typeface="Arial" panose="020B0604020202020204" pitchFamily="34" charset="0"/>
              </a:rPr>
              <a:t>(لا توجد فروق بين القياس القبلي </a:t>
            </a:r>
            <a:r>
              <a:rPr lang="ar-DZ" dirty="0" err="1" smtClean="0">
                <a:latin typeface="Calibri" panose="020F0502020204030204" pitchFamily="34" charset="0"/>
                <a:ea typeface="Calibri" panose="020F0502020204030204" pitchFamily="34" charset="0"/>
                <a:cs typeface="Arial" panose="020B0604020202020204" pitchFamily="34" charset="0"/>
              </a:rPr>
              <a:t>والبعدي)</a:t>
            </a:r>
            <a:endParaRPr lang="ar-DZ" dirty="0" smtClean="0">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Rectangle 1">
            <a:extLst>
              <a:ext uri="{FF2B5EF4-FFF2-40B4-BE49-F238E27FC236}">
                <a16:creationId xmlns="" xmlns:a16="http://schemas.microsoft.com/office/drawing/2014/main" id="{78869836-ACCF-4AA1-863E-4F0CD075CAE0}"/>
              </a:ext>
            </a:extLst>
          </p:cNvPr>
          <p:cNvSpPr>
            <a:spLocks noGrp="1" noChangeArrowheads="1"/>
          </p:cNvSpPr>
          <p:nvPr>
            <p:ph type="title"/>
          </p:nvPr>
        </p:nvSpPr>
        <p:spPr bwMode="auto">
          <a:xfrm>
            <a:off x="1295402" y="588220"/>
            <a:ext cx="9601196" cy="1631216"/>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rtl="1">
              <a:buFont typeface="Wingdings" pitchFamily="2" charset="2"/>
              <a:buChar char="q"/>
            </a:pPr>
            <a:r>
              <a:rPr lang="ar-DZ" b="1" dirty="0" smtClean="0"/>
              <a:t> </a:t>
            </a:r>
            <a:r>
              <a:rPr lang="ar-DZ" sz="2800" b="1" dirty="0" smtClean="0">
                <a:latin typeface="Arial Narrow" pitchFamily="34" charset="0"/>
              </a:rPr>
              <a:t>اختبار </a:t>
            </a:r>
            <a:r>
              <a:rPr lang="fr-FR" sz="2800" b="1" dirty="0" smtClean="0">
                <a:latin typeface="Arial Narrow" pitchFamily="34" charset="0"/>
              </a:rPr>
              <a:t> </a:t>
            </a:r>
            <a:r>
              <a:rPr lang="fr-FR" sz="2800" b="1" dirty="0" err="1" smtClean="0">
                <a:latin typeface="Arial Narrow" pitchFamily="34" charset="0"/>
              </a:rPr>
              <a:t>wilcoxon</a:t>
            </a:r>
            <a:r>
              <a:rPr lang="ar-DZ" sz="2800" b="1" dirty="0" smtClean="0">
                <a:latin typeface="Arial Narrow" pitchFamily="34" charset="0"/>
              </a:rPr>
              <a:t>:هو اختبار </a:t>
            </a:r>
            <a:r>
              <a:rPr lang="ar-DZ" sz="2800" b="1" dirty="0" err="1" smtClean="0">
                <a:latin typeface="Arial Narrow" pitchFamily="34" charset="0"/>
              </a:rPr>
              <a:t>لامعلمي</a:t>
            </a:r>
            <a:r>
              <a:rPr lang="ar-DZ" sz="2800" b="1" dirty="0" smtClean="0">
                <a:latin typeface="Arial Narrow" pitchFamily="34" charset="0"/>
              </a:rPr>
              <a:t> بديل لاختبار ت للعينات </a:t>
            </a:r>
            <a:r>
              <a:rPr lang="ar-DZ" sz="2800" b="1" dirty="0" err="1" smtClean="0">
                <a:latin typeface="Arial Narrow" pitchFamily="34" charset="0"/>
              </a:rPr>
              <a:t>المزدوجة </a:t>
            </a:r>
            <a:r>
              <a:rPr lang="ar-DZ" sz="2800" b="1" dirty="0" smtClean="0">
                <a:latin typeface="Arial Narrow" pitchFamily="34" charset="0"/>
              </a:rPr>
              <a:t>(المرتبطة</a:t>
            </a:r>
            <a:r>
              <a:rPr lang="ar-DZ" sz="2800" b="1" dirty="0" err="1" smtClean="0">
                <a:latin typeface="Arial Narrow" pitchFamily="34" charset="0"/>
              </a:rPr>
              <a:t>)</a:t>
            </a:r>
            <a:r>
              <a:rPr lang="ar-DZ" sz="2800" b="1" dirty="0" smtClean="0">
                <a:latin typeface="Arial Narrow" pitchFamily="34" charset="0"/>
              </a:rPr>
              <a:t> </a:t>
            </a:r>
            <a:r>
              <a:rPr lang="fr-FR" sz="2800" b="1" dirty="0" err="1" smtClean="0">
                <a:latin typeface="Arial Narrow" pitchFamily="34" charset="0"/>
              </a:rPr>
              <a:t>Paired</a:t>
            </a:r>
            <a:r>
              <a:rPr lang="fr-FR" sz="2800" b="1" dirty="0" smtClean="0">
                <a:latin typeface="Arial Narrow" pitchFamily="34" charset="0"/>
              </a:rPr>
              <a:t> </a:t>
            </a:r>
            <a:r>
              <a:rPr lang="fr-FR" sz="2800" b="1" dirty="0" err="1" smtClean="0">
                <a:latin typeface="Arial Narrow" pitchFamily="34" charset="0"/>
              </a:rPr>
              <a:t>Sample</a:t>
            </a:r>
            <a:r>
              <a:rPr lang="fr-FR" sz="2800" b="1" dirty="0" smtClean="0">
                <a:latin typeface="Arial Narrow" pitchFamily="34" charset="0"/>
              </a:rPr>
              <a:t> T Test</a:t>
            </a:r>
            <a:r>
              <a:rPr lang="ar-DZ" sz="2800" b="1" dirty="0" smtClean="0">
                <a:latin typeface="Arial Narrow" pitchFamily="34" charset="0"/>
              </a:rPr>
              <a:t>،يستخدم في حالة عدم تحقق شروط هذا الاخير.</a:t>
            </a:r>
            <a:endParaRPr lang="ar-DZ" b="1" dirty="0" smtClean="0">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cs typeface="+mn-cs"/>
              </a:rPr>
              <a:t>بالتطبيق على المثال </a:t>
            </a:r>
            <a:r>
              <a:rPr lang="ar-DZ" sz="3600" dirty="0" err="1" smtClean="0">
                <a:cs typeface="+mn-cs"/>
              </a:rPr>
              <a:t>السابق:</a:t>
            </a:r>
            <a:r>
              <a:rPr lang="ar-DZ" sz="3600" dirty="0" smtClean="0">
                <a:cs typeface="+mn-cs"/>
              </a:rPr>
              <a:t/>
            </a:r>
            <a:br>
              <a:rPr lang="ar-DZ" sz="3600" dirty="0" smtClean="0">
                <a:cs typeface="+mn-cs"/>
              </a:rPr>
            </a:br>
            <a:r>
              <a:rPr lang="ar-DZ" sz="3600" dirty="0" smtClean="0">
                <a:cs typeface="+mn-cs"/>
              </a:rPr>
              <a:t>نتبع الخطوات التالية لاستخدام ا</a:t>
            </a:r>
            <a:r>
              <a:rPr lang="ar-DZ" sz="3600" dirty="0" smtClean="0">
                <a:latin typeface="Arial Narrow" pitchFamily="34" charset="0"/>
                <a:cs typeface="+mn-cs"/>
              </a:rPr>
              <a:t>ختبار </a:t>
            </a:r>
            <a:r>
              <a:rPr lang="fr-FR" sz="3600" dirty="0" smtClean="0">
                <a:latin typeface="Arial Narrow" pitchFamily="34" charset="0"/>
                <a:cs typeface="+mn-cs"/>
              </a:rPr>
              <a:t> </a:t>
            </a:r>
            <a:r>
              <a:rPr lang="fr-FR" sz="3600" dirty="0" err="1" smtClean="0">
                <a:latin typeface="Arial Narrow" pitchFamily="34" charset="0"/>
                <a:cs typeface="+mn-cs"/>
              </a:rPr>
              <a:t>wilcoxon</a:t>
            </a:r>
            <a:r>
              <a:rPr lang="ar-DZ" sz="3600" dirty="0" err="1" smtClean="0">
                <a:latin typeface="Arial Narrow" pitchFamily="34" charset="0"/>
                <a:cs typeface="+mn-cs"/>
              </a:rPr>
              <a:t>:</a:t>
            </a:r>
            <a:endParaRPr lang="fr-FR" sz="3600" dirty="0">
              <a:cs typeface="+mn-cs"/>
            </a:endParaRPr>
          </a:p>
        </p:txBody>
      </p:sp>
      <p:sp>
        <p:nvSpPr>
          <p:cNvPr id="3" name="Espace réservé du texte 2"/>
          <p:cNvSpPr>
            <a:spLocks noGrp="1"/>
          </p:cNvSpPr>
          <p:nvPr>
            <p:ph type="body" idx="1"/>
          </p:nvPr>
        </p:nvSpPr>
        <p:spPr>
          <a:xfrm>
            <a:off x="1295400" y="2658533"/>
            <a:ext cx="3157847" cy="576262"/>
          </a:xfrm>
        </p:spPr>
        <p:txBody>
          <a:bodyPr/>
          <a:lstStyle/>
          <a:p>
            <a:r>
              <a:rPr lang="ar-DZ" dirty="0" smtClean="0"/>
              <a:t>الخطوة الثانية</a:t>
            </a:r>
            <a:endParaRPr lang="fr-FR" dirty="0"/>
          </a:p>
        </p:txBody>
      </p:sp>
      <p:sp>
        <p:nvSpPr>
          <p:cNvPr id="5" name="Espace réservé du texte 4"/>
          <p:cNvSpPr>
            <a:spLocks noGrp="1"/>
          </p:cNvSpPr>
          <p:nvPr>
            <p:ph type="body" sz="quarter" idx="3"/>
          </p:nvPr>
        </p:nvSpPr>
        <p:spPr>
          <a:xfrm>
            <a:off x="6180670" y="2658533"/>
            <a:ext cx="3224587" cy="576262"/>
          </a:xfrm>
        </p:spPr>
        <p:txBody>
          <a:bodyPr/>
          <a:lstStyle/>
          <a:p>
            <a:pPr algn="ctr"/>
            <a:r>
              <a:rPr lang="ar-DZ" dirty="0" smtClean="0"/>
              <a:t>الخطوة الاولى</a:t>
            </a:r>
            <a:endParaRPr lang="fr-FR" dirty="0"/>
          </a:p>
        </p:txBody>
      </p:sp>
      <p:pic>
        <p:nvPicPr>
          <p:cNvPr id="1026" name="Picture 2"/>
          <p:cNvPicPr>
            <a:picLocks noGrp="1" noChangeAspect="1" noChangeArrowheads="1"/>
          </p:cNvPicPr>
          <p:nvPr>
            <p:ph sz="quarter" idx="4"/>
          </p:nvPr>
        </p:nvPicPr>
        <p:blipFill>
          <a:blip r:embed="rId2" cstate="print"/>
          <a:srcRect/>
          <a:stretch>
            <a:fillRect/>
          </a:stretch>
        </p:blipFill>
        <p:spPr bwMode="auto">
          <a:xfrm>
            <a:off x="6180138" y="3473104"/>
            <a:ext cx="4718050" cy="2172393"/>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1111708" y="3243263"/>
            <a:ext cx="4040406" cy="2632075"/>
          </a:xfrm>
          <a:prstGeom prst="rect">
            <a:avLst/>
          </a:prstGeom>
          <a:noFill/>
          <a:ln w="9525">
            <a:noFill/>
            <a:miter lim="800000"/>
            <a:headEnd/>
            <a:tailEnd/>
          </a:ln>
        </p:spPr>
      </p:pic>
      <p:sp>
        <p:nvSpPr>
          <p:cNvPr id="9" name="Flèche gauche 8"/>
          <p:cNvSpPr/>
          <p:nvPr/>
        </p:nvSpPr>
        <p:spPr>
          <a:xfrm>
            <a:off x="5177642" y="40851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2087" y="604762"/>
            <a:ext cx="3718455" cy="535269"/>
          </a:xfrm>
        </p:spPr>
        <p:txBody>
          <a:bodyPr/>
          <a:lstStyle/>
          <a:p>
            <a:r>
              <a:rPr lang="ar-DZ" dirty="0" err="1" smtClean="0"/>
              <a:t>المخرجات </a:t>
            </a:r>
            <a:r>
              <a:rPr lang="ar-DZ" dirty="0" smtClean="0"/>
              <a:t>(النتائج</a:t>
            </a:r>
            <a:r>
              <a:rPr lang="ar-DZ" dirty="0" err="1" smtClean="0"/>
              <a:t>):</a:t>
            </a:r>
            <a:endParaRPr lang="fr-FR" dirty="0"/>
          </a:p>
        </p:txBody>
      </p:sp>
      <p:sp>
        <p:nvSpPr>
          <p:cNvPr id="4" name="Espace réservé du texte 3"/>
          <p:cNvSpPr>
            <a:spLocks noGrp="1"/>
          </p:cNvSpPr>
          <p:nvPr>
            <p:ph type="body" sz="half" idx="2"/>
          </p:nvPr>
        </p:nvSpPr>
        <p:spPr>
          <a:xfrm>
            <a:off x="1293811" y="1864426"/>
            <a:ext cx="3718455" cy="3605043"/>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ar-DZ" sz="2400" b="1" dirty="0" err="1" smtClean="0"/>
              <a:t>التفسير:</a:t>
            </a:r>
            <a:endParaRPr lang="ar-DZ" sz="2400" b="1" dirty="0" smtClean="0"/>
          </a:p>
          <a:p>
            <a:endParaRPr lang="ar-DZ" dirty="0" smtClean="0"/>
          </a:p>
          <a:p>
            <a:endParaRPr lang="ar-DZ" dirty="0" smtClean="0"/>
          </a:p>
          <a:p>
            <a:pPr algn="just">
              <a:buFont typeface="Arial" pitchFamily="34" charset="0"/>
              <a:buChar char="•"/>
            </a:pPr>
            <a:r>
              <a:rPr lang="ar-DZ" dirty="0" smtClean="0"/>
              <a:t>الجدول الاول: يبين عدد </a:t>
            </a:r>
            <a:r>
              <a:rPr lang="ar-DZ" dirty="0" err="1" smtClean="0"/>
              <a:t>افراد </a:t>
            </a:r>
            <a:r>
              <a:rPr lang="ar-DZ" dirty="0" smtClean="0"/>
              <a:t>(10) ومتوسط </a:t>
            </a:r>
            <a:r>
              <a:rPr lang="ar-DZ" dirty="0" err="1" smtClean="0"/>
              <a:t>الرتب </a:t>
            </a:r>
            <a:r>
              <a:rPr lang="ar-DZ" dirty="0" smtClean="0"/>
              <a:t>(5.5) ومجموع </a:t>
            </a:r>
            <a:r>
              <a:rPr lang="ar-DZ" dirty="0" err="1" smtClean="0"/>
              <a:t>الرتب </a:t>
            </a:r>
            <a:r>
              <a:rPr lang="ar-DZ" dirty="0" smtClean="0"/>
              <a:t>(55.00</a:t>
            </a:r>
            <a:r>
              <a:rPr lang="ar-DZ" dirty="0" err="1" smtClean="0"/>
              <a:t>)</a:t>
            </a:r>
            <a:endParaRPr lang="ar-DZ" dirty="0" smtClean="0"/>
          </a:p>
          <a:p>
            <a:pPr algn="just">
              <a:buFont typeface="Arial" pitchFamily="34" charset="0"/>
              <a:buChar char="•"/>
            </a:pPr>
            <a:r>
              <a:rPr lang="ar-DZ" dirty="0" smtClean="0"/>
              <a:t>الجدول </a:t>
            </a:r>
            <a:r>
              <a:rPr lang="ar-DZ" dirty="0" err="1" smtClean="0"/>
              <a:t>الثاني </a:t>
            </a:r>
            <a:r>
              <a:rPr lang="ar-DZ" dirty="0" smtClean="0"/>
              <a:t>:يبين احصائية </a:t>
            </a:r>
            <a:r>
              <a:rPr lang="ar-DZ" dirty="0" err="1" smtClean="0"/>
              <a:t>ولكسون</a:t>
            </a:r>
            <a:r>
              <a:rPr lang="ar-DZ" dirty="0" smtClean="0"/>
              <a:t> </a:t>
            </a:r>
            <a:r>
              <a:rPr lang="ar-DZ" dirty="0" err="1" smtClean="0"/>
              <a:t>(</a:t>
            </a:r>
            <a:r>
              <a:rPr lang="fr-FR" dirty="0" smtClean="0"/>
              <a:t>Z</a:t>
            </a:r>
            <a:r>
              <a:rPr lang="ar-DZ" dirty="0" smtClean="0"/>
              <a:t>) والتي </a:t>
            </a:r>
            <a:r>
              <a:rPr lang="ar-DZ" dirty="0" err="1" smtClean="0"/>
              <a:t>بلغت </a:t>
            </a:r>
            <a:r>
              <a:rPr lang="ar-DZ" dirty="0" smtClean="0"/>
              <a:t>(-2.814) بمستوى </a:t>
            </a:r>
            <a:r>
              <a:rPr lang="ar-DZ" dirty="0" err="1" smtClean="0"/>
              <a:t>معنوية </a:t>
            </a:r>
            <a:r>
              <a:rPr lang="ar-DZ" dirty="0" smtClean="0"/>
              <a:t>(0.005) وهي اقل من مستوى </a:t>
            </a:r>
            <a:r>
              <a:rPr lang="ar-DZ" dirty="0" err="1" smtClean="0"/>
              <a:t>الدلالة </a:t>
            </a:r>
            <a:r>
              <a:rPr lang="ar-DZ" dirty="0" smtClean="0"/>
              <a:t>(0.05) وبالتالي القرار </a:t>
            </a:r>
            <a:r>
              <a:rPr lang="ar-DZ" dirty="0" err="1" smtClean="0"/>
              <a:t>هو </a:t>
            </a:r>
            <a:r>
              <a:rPr lang="ar-DZ" dirty="0" smtClean="0"/>
              <a:t>: رفض الفرضية </a:t>
            </a:r>
            <a:r>
              <a:rPr lang="fr-FR" dirty="0" smtClean="0"/>
              <a:t>H0</a:t>
            </a:r>
            <a:r>
              <a:rPr lang="ar-DZ" dirty="0" smtClean="0"/>
              <a:t> وقبول الفرضية البديلة </a:t>
            </a:r>
            <a:r>
              <a:rPr lang="en-US" dirty="0" smtClean="0"/>
              <a:t>H1</a:t>
            </a:r>
            <a:r>
              <a:rPr lang="ar-DZ" dirty="0" smtClean="0"/>
              <a:t> التي تنص </a:t>
            </a:r>
            <a:r>
              <a:rPr lang="ar-DZ" dirty="0" err="1" smtClean="0"/>
              <a:t>على </a:t>
            </a:r>
            <a:r>
              <a:rPr lang="ar-DZ" dirty="0" smtClean="0"/>
              <a:t>”وجود فروق ذات دلالة معنوية بين القياسين القبلي </a:t>
            </a:r>
            <a:r>
              <a:rPr lang="ar-DZ" dirty="0" err="1" smtClean="0"/>
              <a:t>والبعدي</a:t>
            </a:r>
            <a:r>
              <a:rPr lang="ar-DZ" dirty="0" smtClean="0"/>
              <a:t>“ وفي حالتنا التطبيقية يدل على ان البرنامج </a:t>
            </a:r>
            <a:r>
              <a:rPr lang="ar-DZ" dirty="0" err="1" smtClean="0"/>
              <a:t>التديبي</a:t>
            </a:r>
            <a:r>
              <a:rPr lang="ar-DZ" dirty="0" smtClean="0"/>
              <a:t> كان له اثر على اداء </a:t>
            </a:r>
            <a:r>
              <a:rPr lang="ar-DZ" dirty="0" err="1" smtClean="0"/>
              <a:t>الاساتذة .</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283531" y="1449161"/>
            <a:ext cx="41910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1170871" y="1645673"/>
          <a:ext cx="10276763" cy="4558539"/>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1060525">
                <a:tc>
                  <a:txBody>
                    <a:bodyPr/>
                    <a:lstStyle/>
                    <a:p>
                      <a:pPr algn="r" rtl="1">
                        <a:lnSpc>
                          <a:spcPct val="107000"/>
                        </a:lnSpc>
                        <a:spcAft>
                          <a:spcPts val="0"/>
                        </a:spcAft>
                      </a:pPr>
                      <a:r>
                        <a:rPr lang="ar-DZ" sz="1400" dirty="0" err="1" smtClean="0">
                          <a:effectLst/>
                          <a:cs typeface="+mn-cs"/>
                        </a:rPr>
                        <a:t>التعريف:</a:t>
                      </a:r>
                      <a:endParaRPr lang="ar-DZ" sz="1400" dirty="0" smtClean="0">
                        <a:effectLst/>
                        <a:cs typeface="+mn-cs"/>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dirty="0" smtClean="0">
                          <a:cs typeface="+mn-cs"/>
                        </a:rPr>
                        <a:t>الارتباط يقيس </a:t>
                      </a:r>
                      <a:r>
                        <a:rPr lang="ar-DZ" sz="1400" dirty="0" err="1" smtClean="0">
                          <a:cs typeface="+mn-cs"/>
                        </a:rPr>
                        <a:t>العلاقة </a:t>
                      </a:r>
                      <a:r>
                        <a:rPr lang="ar-DZ" sz="1400" dirty="0" smtClean="0">
                          <a:cs typeface="+mn-cs"/>
                        </a:rPr>
                        <a:t>(نوع العلاقة وقوة </a:t>
                      </a:r>
                      <a:r>
                        <a:rPr lang="ar-DZ" sz="1400" dirty="0" err="1" smtClean="0">
                          <a:cs typeface="+mn-cs"/>
                        </a:rPr>
                        <a:t>العلاقة </a:t>
                      </a:r>
                      <a:r>
                        <a:rPr lang="ar-DZ" sz="1400" dirty="0" smtClean="0">
                          <a:cs typeface="+mn-cs"/>
                        </a:rPr>
                        <a:t>) بين متغيرين</a:t>
                      </a:r>
                      <a:r>
                        <a:rPr lang="fr-FR" sz="1400" dirty="0" smtClean="0">
                          <a:cs typeface="+mn-cs"/>
                        </a:rPr>
                        <a:t> </a:t>
                      </a:r>
                      <a:r>
                        <a:rPr lang="ar-DZ" sz="1400" dirty="0" smtClean="0">
                          <a:cs typeface="+mn-cs"/>
                        </a:rPr>
                        <a:t> أو أكثر</a:t>
                      </a: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dirty="0" smtClean="0">
                          <a:cs typeface="+mn-cs"/>
                        </a:rPr>
                        <a:t>-نوع العلاقة:ارتباط </a:t>
                      </a:r>
                      <a:r>
                        <a:rPr lang="ar-DZ" sz="1400" dirty="0" err="1" smtClean="0">
                          <a:cs typeface="+mn-cs"/>
                        </a:rPr>
                        <a:t>موجب </a:t>
                      </a:r>
                      <a:r>
                        <a:rPr lang="ar-DZ" sz="1400" dirty="0" smtClean="0">
                          <a:cs typeface="+mn-cs"/>
                        </a:rPr>
                        <a:t>(علاقة </a:t>
                      </a:r>
                      <a:r>
                        <a:rPr lang="ar-DZ" sz="1400" dirty="0" err="1" smtClean="0">
                          <a:cs typeface="+mn-cs"/>
                        </a:rPr>
                        <a:t>طردية</a:t>
                      </a:r>
                      <a:r>
                        <a:rPr lang="ar-DZ" sz="1400" dirty="0" smtClean="0">
                          <a:cs typeface="+mn-cs"/>
                        </a:rPr>
                        <a:t>)،ارتباط </a:t>
                      </a:r>
                      <a:r>
                        <a:rPr lang="ar-DZ" sz="1400" dirty="0" err="1" smtClean="0">
                          <a:cs typeface="+mn-cs"/>
                        </a:rPr>
                        <a:t>سالب </a:t>
                      </a:r>
                      <a:r>
                        <a:rPr lang="ar-DZ" sz="1400" dirty="0" smtClean="0">
                          <a:cs typeface="+mn-cs"/>
                        </a:rPr>
                        <a:t>(علاقة عكسية</a:t>
                      </a:r>
                      <a:r>
                        <a:rPr lang="ar-DZ" sz="1400" dirty="0" err="1" smtClean="0">
                          <a:cs typeface="+mn-cs"/>
                        </a:rPr>
                        <a:t>)</a:t>
                      </a:r>
                      <a:endParaRPr lang="ar-DZ" sz="1400" dirty="0" smtClean="0">
                        <a:cs typeface="+mn-cs"/>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dirty="0" smtClean="0">
                          <a:cs typeface="+mn-cs"/>
                        </a:rPr>
                        <a:t>قوة </a:t>
                      </a:r>
                      <a:r>
                        <a:rPr lang="ar-DZ" sz="1400" dirty="0" smtClean="0">
                          <a:cs typeface="+mn-cs"/>
                        </a:rPr>
                        <a:t>العلاقة </a:t>
                      </a:r>
                      <a:r>
                        <a:rPr lang="ar-DZ" sz="1400" dirty="0" err="1" smtClean="0">
                          <a:cs typeface="+mn-cs"/>
                        </a:rPr>
                        <a:t>ونوعها</a:t>
                      </a:r>
                      <a:r>
                        <a:rPr lang="ar-DZ" sz="1400" dirty="0" err="1" smtClean="0">
                          <a:cs typeface="+mn-cs"/>
                          <a:sym typeface="Wingdings" pitchFamily="2" charset="2"/>
                        </a:rPr>
                        <a:t>:</a:t>
                      </a:r>
                      <a:r>
                        <a:rPr lang="ar-DZ" sz="1400" baseline="0" dirty="0" smtClean="0">
                          <a:cs typeface="+mn-cs"/>
                          <a:sym typeface="Wingdings" pitchFamily="2" charset="2"/>
                        </a:rPr>
                        <a:t> </a:t>
                      </a:r>
                      <a:endParaRPr lang="ar-DZ" sz="1400" baseline="0" dirty="0" smtClean="0">
                        <a:cs typeface="+mn-cs"/>
                        <a:sym typeface="Wingdings" pitchFamily="2" charset="2"/>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baseline="0" dirty="0" smtClean="0">
                          <a:cs typeface="+mn-cs"/>
                          <a:sym typeface="Wingdings" pitchFamily="2" charset="2"/>
                        </a:rPr>
                        <a:t>*</a:t>
                      </a:r>
                      <a:r>
                        <a:rPr lang="ar-DZ" sz="1400" dirty="0" smtClean="0">
                          <a:cs typeface="+mn-cs"/>
                          <a:sym typeface="Wingdings" pitchFamily="2" charset="2"/>
                        </a:rPr>
                        <a:t>لا توجد </a:t>
                      </a:r>
                      <a:r>
                        <a:rPr lang="ar-DZ" sz="1400" dirty="0" err="1" smtClean="0">
                          <a:cs typeface="+mn-cs"/>
                          <a:sym typeface="Wingdings" pitchFamily="2" charset="2"/>
                        </a:rPr>
                        <a:t>علاقة </a:t>
                      </a:r>
                      <a:r>
                        <a:rPr lang="ar-DZ" sz="1400" dirty="0" smtClean="0">
                          <a:cs typeface="+mn-cs"/>
                          <a:sym typeface="Wingdings" pitchFamily="2" charset="2"/>
                        </a:rPr>
                        <a:t>:اذا كان قيمة معامل الارتباط تساوي الصفر او تقترب بشدة من 0</a:t>
                      </a:r>
                      <a:r>
                        <a:rPr lang="ar-DZ" sz="1400" dirty="0" err="1" smtClean="0">
                          <a:cs typeface="+mn-cs"/>
                          <a:sym typeface="Wingdings" pitchFamily="2" charset="2"/>
                        </a:rPr>
                        <a:t>)</a:t>
                      </a:r>
                      <a:r>
                        <a:rPr lang="ar-DZ" sz="1400" dirty="0" smtClean="0">
                          <a:cs typeface="+mn-cs"/>
                          <a:sym typeface="Wingdings" pitchFamily="2" charset="2"/>
                        </a:rPr>
                        <a:t> </a:t>
                      </a: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dirty="0" smtClean="0">
                          <a:cs typeface="+mn-cs"/>
                          <a:sym typeface="Wingdings" pitchFamily="2" charset="2"/>
                        </a:rPr>
                        <a:t>*علاقة قوية:قيمة معامل الارتباط </a:t>
                      </a:r>
                      <a:r>
                        <a:rPr lang="ar-DZ" sz="1400" dirty="0" smtClean="0">
                          <a:cs typeface="+mn-cs"/>
                          <a:sym typeface="Wingdings" pitchFamily="2" charset="2"/>
                        </a:rPr>
                        <a:t>تتراوح </a:t>
                      </a:r>
                      <a:r>
                        <a:rPr lang="ar-DZ" sz="1400" b="1" kern="1200" dirty="0" err="1" smtClean="0">
                          <a:solidFill>
                            <a:schemeClr val="lt1"/>
                          </a:solidFill>
                          <a:latin typeface="+mn-lt"/>
                          <a:ea typeface="+mn-ea"/>
                          <a:cs typeface="+mn-cs"/>
                        </a:rPr>
                        <a:t>من (</a:t>
                      </a:r>
                      <a:r>
                        <a:rPr lang="fr-FR" sz="1400" b="1" kern="1200" dirty="0" smtClean="0">
                          <a:solidFill>
                            <a:schemeClr val="lt1"/>
                          </a:solidFill>
                          <a:latin typeface="+mn-lt"/>
                          <a:ea typeface="+mn-ea"/>
                          <a:cs typeface="+mn-cs"/>
                        </a:rPr>
                        <a:t>0.70</a:t>
                      </a:r>
                      <a:r>
                        <a:rPr lang="ar-DZ" sz="1400" b="1" kern="1200" dirty="0" smtClean="0">
                          <a:solidFill>
                            <a:schemeClr val="lt1"/>
                          </a:solidFill>
                          <a:latin typeface="+mn-lt"/>
                          <a:ea typeface="+mn-ea"/>
                          <a:cs typeface="+mn-cs"/>
                        </a:rPr>
                        <a:t>) </a:t>
                      </a:r>
                      <a:r>
                        <a:rPr lang="ar-DZ" sz="1400" b="1" kern="1200" dirty="0" err="1" smtClean="0">
                          <a:solidFill>
                            <a:schemeClr val="lt1"/>
                          </a:solidFill>
                          <a:latin typeface="+mn-lt"/>
                          <a:ea typeface="+mn-ea"/>
                          <a:cs typeface="+mn-cs"/>
                        </a:rPr>
                        <a:t>إلى (</a:t>
                      </a:r>
                      <a:r>
                        <a:rPr lang="fr-FR" sz="1400" b="1" kern="1200" dirty="0" smtClean="0">
                          <a:solidFill>
                            <a:schemeClr val="lt1"/>
                          </a:solidFill>
                          <a:latin typeface="+mn-lt"/>
                          <a:ea typeface="+mn-ea"/>
                          <a:cs typeface="+mn-cs"/>
                        </a:rPr>
                        <a:t>0.99</a:t>
                      </a:r>
                      <a:r>
                        <a:rPr lang="ar-DZ" sz="1400" b="1" kern="1200" dirty="0" err="1" smtClean="0">
                          <a:solidFill>
                            <a:schemeClr val="lt1"/>
                          </a:solidFill>
                          <a:latin typeface="+mn-lt"/>
                          <a:ea typeface="+mn-ea"/>
                          <a:cs typeface="+mn-cs"/>
                        </a:rPr>
                        <a:t>)</a:t>
                      </a:r>
                      <a:endParaRPr lang="ar-DZ" sz="1400" b="1" kern="1200" dirty="0" smtClean="0">
                        <a:solidFill>
                          <a:schemeClr val="lt1"/>
                        </a:solidFill>
                        <a:latin typeface="+mn-lt"/>
                        <a:ea typeface="+mn-ea"/>
                        <a:cs typeface="+mn-cs"/>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b="1" kern="1200" dirty="0" smtClean="0">
                          <a:solidFill>
                            <a:schemeClr val="lt1"/>
                          </a:solidFill>
                          <a:latin typeface="+mn-lt"/>
                          <a:ea typeface="+mn-ea"/>
                          <a:cs typeface="+mn-cs"/>
                          <a:sym typeface="Wingdings" pitchFamily="2" charset="2"/>
                        </a:rPr>
                        <a:t>علاقة </a:t>
                      </a:r>
                      <a:r>
                        <a:rPr lang="ar-DZ" sz="1400" b="1" kern="1200" dirty="0" err="1" smtClean="0">
                          <a:solidFill>
                            <a:schemeClr val="lt1"/>
                          </a:solidFill>
                          <a:latin typeface="+mn-lt"/>
                          <a:ea typeface="+mn-ea"/>
                          <a:cs typeface="+mn-cs"/>
                          <a:sym typeface="Wingdings" pitchFamily="2" charset="2"/>
                        </a:rPr>
                        <a:t>متوسطة </a:t>
                      </a:r>
                      <a:r>
                        <a:rPr lang="ar-DZ" sz="1400" b="1" kern="1200" dirty="0" smtClean="0">
                          <a:solidFill>
                            <a:schemeClr val="lt1"/>
                          </a:solidFill>
                          <a:latin typeface="+mn-lt"/>
                          <a:ea typeface="+mn-ea"/>
                          <a:cs typeface="+mn-cs"/>
                          <a:sym typeface="Wingdings" pitchFamily="2" charset="2"/>
                        </a:rPr>
                        <a:t>:قيمة معامل الارتباط تتراوح</a:t>
                      </a:r>
                      <a:r>
                        <a:rPr lang="ar-DZ" sz="1400" b="1" kern="1200" baseline="0" dirty="0" smtClean="0">
                          <a:solidFill>
                            <a:schemeClr val="lt1"/>
                          </a:solidFill>
                          <a:latin typeface="+mn-lt"/>
                          <a:ea typeface="+mn-ea"/>
                          <a:cs typeface="+mn-cs"/>
                          <a:sym typeface="Wingdings" pitchFamily="2" charset="2"/>
                        </a:rPr>
                        <a:t> </a:t>
                      </a:r>
                      <a:r>
                        <a:rPr lang="ar-DZ" sz="1400" b="1" kern="1200" dirty="0" err="1" smtClean="0">
                          <a:solidFill>
                            <a:schemeClr val="lt1"/>
                          </a:solidFill>
                          <a:latin typeface="+mn-lt"/>
                          <a:ea typeface="+mn-ea"/>
                          <a:cs typeface="+mn-cs"/>
                        </a:rPr>
                        <a:t>من (</a:t>
                      </a:r>
                      <a:r>
                        <a:rPr lang="fr-FR" sz="1400" b="1" kern="1200" dirty="0" smtClean="0">
                          <a:solidFill>
                            <a:schemeClr val="lt1"/>
                          </a:solidFill>
                          <a:latin typeface="+mn-lt"/>
                          <a:ea typeface="+mn-ea"/>
                          <a:cs typeface="+mn-cs"/>
                        </a:rPr>
                        <a:t>0.50</a:t>
                      </a:r>
                      <a:r>
                        <a:rPr lang="ar-DZ" sz="1400" b="1" kern="1200" dirty="0" smtClean="0">
                          <a:solidFill>
                            <a:schemeClr val="lt1"/>
                          </a:solidFill>
                          <a:latin typeface="+mn-lt"/>
                          <a:ea typeface="+mn-ea"/>
                          <a:cs typeface="+mn-cs"/>
                        </a:rPr>
                        <a:t>) </a:t>
                      </a:r>
                      <a:r>
                        <a:rPr lang="ar-DZ" sz="1400" b="1" kern="1200" dirty="0" err="1" smtClean="0">
                          <a:solidFill>
                            <a:schemeClr val="lt1"/>
                          </a:solidFill>
                          <a:latin typeface="+mn-lt"/>
                          <a:ea typeface="+mn-ea"/>
                          <a:cs typeface="+mn-cs"/>
                        </a:rPr>
                        <a:t>إلى (</a:t>
                      </a:r>
                      <a:r>
                        <a:rPr lang="fr-FR" sz="1400" b="1" kern="1200" dirty="0" smtClean="0">
                          <a:solidFill>
                            <a:schemeClr val="lt1"/>
                          </a:solidFill>
                          <a:latin typeface="+mn-lt"/>
                          <a:ea typeface="+mn-ea"/>
                          <a:cs typeface="+mn-cs"/>
                        </a:rPr>
                        <a:t>0.69</a:t>
                      </a:r>
                      <a:r>
                        <a:rPr lang="ar-DZ" sz="1400" b="1" kern="1200" dirty="0" err="1" smtClean="0">
                          <a:solidFill>
                            <a:schemeClr val="lt1"/>
                          </a:solidFill>
                          <a:latin typeface="+mn-lt"/>
                          <a:ea typeface="+mn-ea"/>
                          <a:cs typeface="+mn-cs"/>
                        </a:rPr>
                        <a:t>)</a:t>
                      </a:r>
                      <a:endParaRPr lang="ar-DZ" sz="1400" dirty="0" smtClean="0">
                        <a:cs typeface="+mn-cs"/>
                        <a:sym typeface="Wingdings" pitchFamily="2" charset="2"/>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dirty="0" smtClean="0">
                          <a:cs typeface="+mn-cs"/>
                          <a:sym typeface="Wingdings" pitchFamily="2" charset="2"/>
                        </a:rPr>
                        <a:t>*علاقة </a:t>
                      </a:r>
                      <a:r>
                        <a:rPr lang="ar-DZ" sz="1400" dirty="0" err="1" smtClean="0">
                          <a:cs typeface="+mn-cs"/>
                          <a:sym typeface="Wingdings" pitchFamily="2" charset="2"/>
                        </a:rPr>
                        <a:t>ضعيفة </a:t>
                      </a:r>
                      <a:r>
                        <a:rPr lang="ar-DZ" sz="1400" dirty="0" smtClean="0">
                          <a:cs typeface="+mn-cs"/>
                          <a:sym typeface="Wingdings" pitchFamily="2" charset="2"/>
                        </a:rPr>
                        <a:t>:قيمة معامل الارتباط </a:t>
                      </a:r>
                      <a:r>
                        <a:rPr lang="ar-DZ" sz="1400" b="1" kern="1200" dirty="0" err="1" smtClean="0">
                          <a:solidFill>
                            <a:schemeClr val="lt1"/>
                          </a:solidFill>
                          <a:latin typeface="+mn-lt"/>
                          <a:ea typeface="+mn-ea"/>
                          <a:cs typeface="+mn-cs"/>
                        </a:rPr>
                        <a:t>من (</a:t>
                      </a:r>
                      <a:r>
                        <a:rPr lang="fr-FR" sz="1400" b="1" kern="1200" dirty="0" smtClean="0">
                          <a:solidFill>
                            <a:schemeClr val="lt1"/>
                          </a:solidFill>
                          <a:latin typeface="+mn-lt"/>
                          <a:ea typeface="+mn-ea"/>
                          <a:cs typeface="+mn-cs"/>
                        </a:rPr>
                        <a:t>0.01</a:t>
                      </a:r>
                      <a:r>
                        <a:rPr lang="ar-DZ" sz="1400" b="1" kern="1200" dirty="0" smtClean="0">
                          <a:solidFill>
                            <a:schemeClr val="lt1"/>
                          </a:solidFill>
                          <a:latin typeface="+mn-lt"/>
                          <a:ea typeface="+mn-ea"/>
                          <a:cs typeface="+mn-cs"/>
                        </a:rPr>
                        <a:t>) إلى </a:t>
                      </a:r>
                      <a:r>
                        <a:rPr lang="fr-FR" sz="1400" b="1" kern="1200" dirty="0" smtClean="0">
                          <a:solidFill>
                            <a:schemeClr val="lt1"/>
                          </a:solidFill>
                          <a:latin typeface="+mn-lt"/>
                          <a:ea typeface="+mn-ea"/>
                          <a:cs typeface="+mn-cs"/>
                        </a:rPr>
                        <a:t>(0.49)</a:t>
                      </a:r>
                      <a:endParaRPr lang="ar-DZ" sz="1400" dirty="0" smtClean="0">
                        <a:cs typeface="+mn-cs"/>
                      </a:endParaRPr>
                    </a:p>
                    <a:p>
                      <a:pPr algn="r" rtl="1">
                        <a:lnSpc>
                          <a:spcPct val="107000"/>
                        </a:lnSpc>
                        <a:spcAft>
                          <a:spcPts val="0"/>
                        </a:spcAft>
                      </a:pPr>
                      <a:endParaRPr lang="en-US" sz="1400" dirty="0">
                        <a:effectLst/>
                      </a:endParaRPr>
                    </a:p>
                  </a:txBody>
                  <a:tcPr marL="68580" marR="68580" marT="0" marB="0"/>
                </a:tc>
                <a:extLst>
                  <a:ext uri="{0D108BD9-81ED-4DB2-BD59-A6C34878D82A}">
                    <a16:rowId xmlns="" xmlns:a16="http://schemas.microsoft.com/office/drawing/2014/main" val="2087193888"/>
                  </a:ext>
                </a:extLst>
              </a:tr>
              <a:tr h="1590189">
                <a:tc>
                  <a:txBody>
                    <a:bodyPr/>
                    <a:lstStyle/>
                    <a:p>
                      <a:pPr algn="r" rtl="1">
                        <a:lnSpc>
                          <a:spcPct val="107000"/>
                        </a:lnSpc>
                        <a:spcAft>
                          <a:spcPts val="0"/>
                        </a:spcAft>
                      </a:pPr>
                      <a:r>
                        <a:rPr lang="ar-DZ" sz="1400" dirty="0" smtClean="0">
                          <a:effectLst/>
                          <a:latin typeface="Calibri" panose="020F0502020204030204" pitchFamily="34" charset="0"/>
                          <a:ea typeface="Calibri" panose="020F0502020204030204" pitchFamily="34" charset="0"/>
                          <a:cs typeface="Arial" panose="020B0604020202020204" pitchFamily="34" charset="0"/>
                        </a:rPr>
                        <a:t>طرق</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حساب </a:t>
                      </a:r>
                      <a:r>
                        <a:rPr lang="ar-DZ" sz="1400" dirty="0" smtClean="0">
                          <a:effectLst/>
                          <a:latin typeface="Calibri" panose="020F0502020204030204" pitchFamily="34" charset="0"/>
                          <a:ea typeface="Calibri" panose="020F0502020204030204" pitchFamily="34" charset="0"/>
                          <a:cs typeface="Arial" panose="020B0604020202020204" pitchFamily="34" charset="0"/>
                        </a:rPr>
                        <a:t> معامل </a:t>
                      </a:r>
                      <a:r>
                        <a:rPr lang="ar-DZ" sz="1400" dirty="0" err="1" smtClean="0">
                          <a:effectLst/>
                          <a:latin typeface="Calibri" panose="020F0502020204030204" pitchFamily="34" charset="0"/>
                          <a:ea typeface="Calibri" panose="020F0502020204030204" pitchFamily="34" charset="0"/>
                          <a:cs typeface="Arial" panose="020B0604020202020204" pitchFamily="34" charset="0"/>
                        </a:rPr>
                        <a:t>الارتباط:</a:t>
                      </a: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DZ" sz="1400" dirty="0" smtClean="0">
                          <a:effectLst/>
                          <a:latin typeface="Calibri" panose="020F0502020204030204" pitchFamily="34" charset="0"/>
                          <a:ea typeface="Calibri" panose="020F0502020204030204" pitchFamily="34" charset="0"/>
                          <a:cs typeface="Arial" panose="020B0604020202020204" pitchFamily="34" charset="0"/>
                        </a:rPr>
                        <a:t>-معامل </a:t>
                      </a:r>
                      <a:r>
                        <a:rPr lang="ar-DZ" sz="1400" dirty="0" err="1" smtClean="0">
                          <a:effectLst/>
                          <a:latin typeface="Calibri" panose="020F0502020204030204" pitchFamily="34" charset="0"/>
                          <a:ea typeface="Calibri" panose="020F0502020204030204" pitchFamily="34" charset="0"/>
                          <a:cs typeface="Arial" panose="020B0604020202020204" pitchFamily="34" charset="0"/>
                        </a:rPr>
                        <a:t>بيرسون</a:t>
                      </a:r>
                      <a:r>
                        <a:rPr lang="ar-DZ" sz="1400" dirty="0" smtClean="0">
                          <a:effectLst/>
                          <a:latin typeface="Calibri" panose="020F0502020204030204" pitchFamily="34" charset="0"/>
                          <a:ea typeface="Calibri" panose="020F0502020204030204" pitchFamily="34" charset="0"/>
                          <a:cs typeface="Arial" panose="020B0604020202020204" pitchFamily="34" charset="0"/>
                        </a:rPr>
                        <a:t> </a:t>
                      </a:r>
                      <a:r>
                        <a:rPr lang="ar-DZ" sz="1400" dirty="0" err="1" smtClean="0">
                          <a:effectLst/>
                          <a:latin typeface="Calibri" panose="020F0502020204030204" pitchFamily="34" charset="0"/>
                          <a:ea typeface="Calibri" panose="020F0502020204030204" pitchFamily="34" charset="0"/>
                          <a:cs typeface="Arial" panose="020B0604020202020204" pitchFamily="34" charset="0"/>
                        </a:rPr>
                        <a:t>(</a:t>
                      </a:r>
                      <a:r>
                        <a:rPr lang="fr-FR" sz="1400" dirty="0" smtClean="0">
                          <a:effectLst/>
                          <a:latin typeface="Calibri" panose="020F0502020204030204" pitchFamily="34" charset="0"/>
                          <a:ea typeface="Calibri" panose="020F0502020204030204" pitchFamily="34" charset="0"/>
                          <a:cs typeface="Arial" panose="020B0604020202020204" pitchFamily="34" charset="0"/>
                        </a:rPr>
                        <a:t>PEARSON</a:t>
                      </a:r>
                      <a:r>
                        <a:rPr lang="ar-DZ" sz="1400" dirty="0" smtClean="0">
                          <a:effectLst/>
                          <a:latin typeface="Calibri" panose="020F0502020204030204" pitchFamily="34" charset="0"/>
                          <a:ea typeface="Calibri" panose="020F0502020204030204" pitchFamily="34" charset="0"/>
                          <a:cs typeface="Arial" panose="020B0604020202020204" pitchFamily="34" charset="0"/>
                        </a:rPr>
                        <a:t>):يستخدم لحساب</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العلاقة بين المتغيرات الكمية</a:t>
                      </a:r>
                    </a:p>
                    <a:p>
                      <a:pPr algn="r" rtl="1">
                        <a:lnSpc>
                          <a:spcPct val="107000"/>
                        </a:lnSpc>
                        <a:spcAft>
                          <a:spcPts val="0"/>
                        </a:spcAft>
                      </a:pP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-معامل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سبيرمان</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400" baseline="0" dirty="0" smtClean="0">
                          <a:effectLst/>
                          <a:latin typeface="Calibri" panose="020F0502020204030204" pitchFamily="34" charset="0"/>
                          <a:ea typeface="Calibri" panose="020F0502020204030204" pitchFamily="34" charset="0"/>
                          <a:cs typeface="Arial" panose="020B0604020202020204" pitchFamily="34" charset="0"/>
                        </a:rPr>
                        <a:t>spearman</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):يستخدم لحساب العلاقة بين المتغيرات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المقاسة</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بمقياس الرتبي ويستخدم كذلك لحساب العلاقة بين المتغيرات الكمية.</a:t>
                      </a:r>
                    </a:p>
                    <a:p>
                      <a:pPr algn="r" rtl="1">
                        <a:lnSpc>
                          <a:spcPct val="107000"/>
                        </a:lnSpc>
                        <a:spcAft>
                          <a:spcPts val="0"/>
                        </a:spcAft>
                      </a:pP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-معامل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كاندل</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تاو</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a:t>
                      </a:r>
                      <a:r>
                        <a:rPr lang="fr-FR" sz="1400" baseline="0" dirty="0" err="1" smtClean="0">
                          <a:effectLst/>
                          <a:latin typeface="Calibri" panose="020F0502020204030204" pitchFamily="34" charset="0"/>
                          <a:ea typeface="Calibri" panose="020F0502020204030204" pitchFamily="34" charset="0"/>
                          <a:cs typeface="Arial" panose="020B0604020202020204" pitchFamily="34" charset="0"/>
                        </a:rPr>
                        <a:t>Kandell,s</a:t>
                      </a:r>
                      <a:r>
                        <a:rPr lang="fr-FR" sz="1400" baseline="0" dirty="0" smtClean="0">
                          <a:effectLst/>
                          <a:latin typeface="Calibri" panose="020F0502020204030204" pitchFamily="34" charset="0"/>
                          <a:ea typeface="Calibri" panose="020F0502020204030204" pitchFamily="34" charset="0"/>
                          <a:cs typeface="Arial" panose="020B0604020202020204" pitchFamily="34" charset="0"/>
                        </a:rPr>
                        <a:t> tau</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):يستخدم مثل معامل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سبيرمان</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وبنفس الشروط</a:t>
                      </a:r>
                    </a:p>
                    <a:p>
                      <a:pPr algn="r" rtl="1">
                        <a:lnSpc>
                          <a:spcPct val="107000"/>
                        </a:lnSpc>
                        <a:spcAft>
                          <a:spcPts val="0"/>
                        </a:spcAft>
                      </a:pP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-معامل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فاي</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a:t>
                      </a:r>
                      <a:r>
                        <a:rPr lang="fr-FR" sz="1400" baseline="0" dirty="0" smtClean="0">
                          <a:effectLst/>
                          <a:latin typeface="Calibri" panose="020F0502020204030204" pitchFamily="34" charset="0"/>
                          <a:ea typeface="Calibri" panose="020F0502020204030204" pitchFamily="34" charset="0"/>
                          <a:cs typeface="Arial" panose="020B0604020202020204" pitchFamily="34" charset="0"/>
                        </a:rPr>
                        <a:t>Phi</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):يستخدم للمتغيرات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المقاسة</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بمقياس الاسمي</a:t>
                      </a:r>
                    </a:p>
                    <a:p>
                      <a:pPr algn="r" rtl="1">
                        <a:lnSpc>
                          <a:spcPct val="107000"/>
                        </a:lnSpc>
                        <a:spcAft>
                          <a:spcPts val="0"/>
                        </a:spcAft>
                      </a:pP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-معامل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كراكر</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400" baseline="0" dirty="0" err="1" smtClean="0">
                          <a:effectLst/>
                          <a:latin typeface="Calibri" panose="020F0502020204030204" pitchFamily="34" charset="0"/>
                          <a:ea typeface="Calibri" panose="020F0502020204030204" pitchFamily="34" charset="0"/>
                          <a:cs typeface="Arial" panose="020B0604020202020204" pitchFamily="34" charset="0"/>
                        </a:rPr>
                        <a:t>(</a:t>
                      </a:r>
                      <a:r>
                        <a:rPr lang="fr-FR" sz="1400" baseline="0" dirty="0" err="1" smtClean="0">
                          <a:effectLst/>
                          <a:latin typeface="Calibri" panose="020F0502020204030204" pitchFamily="34" charset="0"/>
                          <a:ea typeface="Calibri" panose="020F0502020204030204" pitchFamily="34" charset="0"/>
                          <a:cs typeface="Arial" panose="020B0604020202020204" pitchFamily="34" charset="0"/>
                        </a:rPr>
                        <a:t>Cramers</a:t>
                      </a:r>
                      <a:r>
                        <a:rPr lang="ar-DZ" sz="1400" baseline="0" dirty="0" smtClean="0">
                          <a:effectLst/>
                          <a:latin typeface="Calibri" panose="020F0502020204030204" pitchFamily="34" charset="0"/>
                          <a:ea typeface="Calibri" panose="020F0502020204030204" pitchFamily="34" charset="0"/>
                          <a:cs typeface="Arial" panose="020B0604020202020204" pitchFamily="34" charset="0"/>
                        </a:rPr>
                        <a:t>):يستخدم عندما يكون كلا المتغيرين مقاسا بمقياس اسمي احدهما او كلاهما غير ثنائي.</a:t>
                      </a:r>
                    </a:p>
                    <a:p>
                      <a:pPr algn="r" rtl="1">
                        <a:lnSpc>
                          <a:spcPct val="107000"/>
                        </a:lnSpc>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341300">
                <a:tc>
                  <a:txBody>
                    <a:bodyPr/>
                    <a:lstStyle/>
                    <a:p>
                      <a:pPr algn="r" rtl="1">
                        <a:lnSpc>
                          <a:spcPct val="107000"/>
                        </a:lnSpc>
                        <a:spcAft>
                          <a:spcPts val="0"/>
                        </a:spcAft>
                      </a:pPr>
                      <a:r>
                        <a:rPr lang="ar-DZ" sz="1400" dirty="0" smtClean="0">
                          <a:effectLst/>
                        </a:rPr>
                        <a:t>الفرضيات:</a:t>
                      </a:r>
                      <a:endParaRPr lang="en-US" sz="1400" dirty="0" smtClean="0">
                        <a:effectLst/>
                      </a:endParaRPr>
                    </a:p>
                    <a:p>
                      <a:pPr marL="342900" lvl="0" indent="-342900" algn="r" rtl="1">
                        <a:lnSpc>
                          <a:spcPct val="107000"/>
                        </a:lnSpc>
                        <a:spcAft>
                          <a:spcPts val="0"/>
                        </a:spcAft>
                        <a:buFont typeface="Arial" panose="020B0604020202020204" pitchFamily="34" charset="0"/>
                        <a:buChar char="-"/>
                      </a:pPr>
                      <a:r>
                        <a:rPr lang="fr-FR" sz="1400" dirty="0" smtClean="0">
                          <a:effectLst/>
                        </a:rPr>
                        <a:t>H0</a:t>
                      </a:r>
                      <a:r>
                        <a:rPr lang="ar-DZ" sz="1400" dirty="0" smtClean="0">
                          <a:effectLst/>
                        </a:rPr>
                        <a:t> : لا توجد علاقة ارتباط ذات دلالة إحصائية بين المتغيرين عند مستوى دلالة </a:t>
                      </a:r>
                      <a:r>
                        <a:rPr lang="ar-DZ" sz="1400" dirty="0" err="1" smtClean="0">
                          <a:effectLst/>
                        </a:rPr>
                        <a:t>5%..</a:t>
                      </a:r>
                      <a:endParaRPr lang="en-US" sz="1400" dirty="0" smtClean="0">
                        <a:effectLst/>
                      </a:endParaRPr>
                    </a:p>
                    <a:p>
                      <a:pPr marL="342900" lvl="0" indent="-342900" algn="r" rtl="1">
                        <a:lnSpc>
                          <a:spcPct val="107000"/>
                        </a:lnSpc>
                        <a:spcAft>
                          <a:spcPts val="0"/>
                        </a:spcAft>
                        <a:buFont typeface="Arial" panose="020B0604020202020204" pitchFamily="34" charset="0"/>
                        <a:buChar char="-"/>
                      </a:pPr>
                      <a:r>
                        <a:rPr lang="fr-FR" sz="1400" dirty="0" smtClean="0">
                          <a:effectLst/>
                        </a:rPr>
                        <a:t>H1</a:t>
                      </a:r>
                      <a:r>
                        <a:rPr lang="ar-DZ" sz="1400" dirty="0" smtClean="0">
                          <a:effectLst/>
                        </a:rPr>
                        <a:t> : توجد علاقة ارتباط ذات دلالة إحصائية بين المتغيرين عند مستوى دلالة </a:t>
                      </a:r>
                      <a:r>
                        <a:rPr lang="ar-DZ" sz="1400" dirty="0" err="1" smtClean="0">
                          <a:effectLst/>
                        </a:rPr>
                        <a:t>5%..</a:t>
                      </a:r>
                      <a:endParaRPr lang="ar-DZ" sz="1400" dirty="0" smtClean="0">
                        <a:effectLst/>
                      </a:endParaRPr>
                    </a:p>
                    <a:p>
                      <a:pPr marL="342900" lvl="0" indent="-342900" algn="r" rtl="1">
                        <a:lnSpc>
                          <a:spcPct val="107000"/>
                        </a:lnSpc>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816756"/>
            <a:ext cx="10697452" cy="646331"/>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defTabSz="914400" rtl="1">
              <a:buFont typeface="Wingdings" pitchFamily="2" charset="2"/>
              <a:buChar char="q"/>
            </a:pPr>
            <a:r>
              <a:rPr lang="ar-DZ" b="1" dirty="0" err="1" smtClean="0"/>
              <a:t>الارتباط:</a:t>
            </a:r>
            <a:endParaRPr lang="ar-DZ" b="1" dirty="0" smtClean="0"/>
          </a:p>
          <a:p>
            <a:pPr lvl="0" algn="r" defTabSz="914400" rtl="1"/>
            <a:r>
              <a:rPr lang="ar-DZ" dirty="0" smtClean="0"/>
              <a:t>يستخدم لاختبار الفرضيات </a:t>
            </a:r>
            <a:r>
              <a:rPr lang="ar-DZ" dirty="0" err="1" smtClean="0"/>
              <a:t>الارتباطية</a:t>
            </a:r>
            <a:endParaRPr lang="ar-DZ" dirty="0" smtClean="0"/>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DZ" sz="2400" dirty="0" smtClean="0"/>
              <a:t>مثال: لنختبر الفرضية التالية:“يوجد ارتباط دال احصائيا بين عدم الالتزام في مكان العمل ونية ترك العمل“ لاختبار هذه الفرضية يتم تقدير نموذج الانحدار الخطي البسيط بإتباع الخطوات التالية: </a:t>
            </a:r>
            <a:br>
              <a:rPr lang="ar-DZ" sz="2400" dirty="0" smtClean="0"/>
            </a:br>
            <a:r>
              <a:rPr lang="ar-DZ" sz="2400" dirty="0" smtClean="0"/>
              <a:t>لاختبار هذه الفرضية نقوم بحساب معامل الارتباط </a:t>
            </a:r>
            <a:r>
              <a:rPr lang="ar-DZ" sz="2400" dirty="0" err="1" smtClean="0"/>
              <a:t>باتباع</a:t>
            </a:r>
            <a:r>
              <a:rPr lang="ar-DZ" sz="2400" dirty="0" smtClean="0"/>
              <a:t> الخطوات التالية:</a:t>
            </a:r>
            <a:endParaRPr lang="fr-FR" sz="2400" dirty="0"/>
          </a:p>
        </p:txBody>
      </p:sp>
      <p:sp>
        <p:nvSpPr>
          <p:cNvPr id="3" name="Espace réservé du texte 2"/>
          <p:cNvSpPr>
            <a:spLocks noGrp="1"/>
          </p:cNvSpPr>
          <p:nvPr>
            <p:ph type="body" idx="1"/>
          </p:nvPr>
        </p:nvSpPr>
        <p:spPr>
          <a:xfrm>
            <a:off x="1295400" y="2386940"/>
            <a:ext cx="4718304" cy="847855"/>
          </a:xfrm>
        </p:spPr>
        <p:style>
          <a:lnRef idx="2">
            <a:schemeClr val="accent2"/>
          </a:lnRef>
          <a:fillRef idx="1">
            <a:schemeClr val="lt1"/>
          </a:fillRef>
          <a:effectRef idx="0">
            <a:schemeClr val="accent2"/>
          </a:effectRef>
          <a:fontRef idx="minor">
            <a:schemeClr val="dk1"/>
          </a:fontRef>
        </p:style>
        <p:txBody>
          <a:bodyPr/>
          <a:lstStyle/>
          <a:p>
            <a:pPr algn="just"/>
            <a:r>
              <a:rPr lang="ar-DZ" sz="1600" dirty="0" smtClean="0"/>
              <a:t>الخطوة الثانية:ندخل المتغيرين المراد حساب الارتباط بينهما في خانة</a:t>
            </a:r>
            <a:r>
              <a:rPr lang="fr-FR" sz="1600" dirty="0" smtClean="0"/>
              <a:t> variables</a:t>
            </a:r>
            <a:r>
              <a:rPr lang="ar-DZ" sz="1600" dirty="0" smtClean="0"/>
              <a:t>، ثم نختار طريقة حساب معامل الارتباط المناسبة لنوع المتغيرين.</a:t>
            </a:r>
            <a:endParaRPr lang="fr-FR" sz="1600" dirty="0"/>
          </a:p>
        </p:txBody>
      </p:sp>
      <p:sp>
        <p:nvSpPr>
          <p:cNvPr id="5" name="Espace réservé du texte 4"/>
          <p:cNvSpPr>
            <a:spLocks noGrp="1"/>
          </p:cNvSpPr>
          <p:nvPr>
            <p:ph type="body" sz="quarter" idx="3"/>
          </p:nvPr>
        </p:nvSpPr>
        <p:spPr>
          <a:xfrm>
            <a:off x="6935190" y="2658533"/>
            <a:ext cx="3265714" cy="576262"/>
          </a:xfrm>
        </p:spPr>
        <p:style>
          <a:lnRef idx="2">
            <a:schemeClr val="accent2"/>
          </a:lnRef>
          <a:fillRef idx="1">
            <a:schemeClr val="lt1"/>
          </a:fillRef>
          <a:effectRef idx="0">
            <a:schemeClr val="accent2"/>
          </a:effectRef>
          <a:fontRef idx="minor">
            <a:schemeClr val="dk1"/>
          </a:fontRef>
        </p:style>
        <p:txBody>
          <a:bodyPr/>
          <a:lstStyle/>
          <a:p>
            <a:r>
              <a:rPr lang="ar-DZ" dirty="0" smtClean="0"/>
              <a:t>الخطوة الاولى</a:t>
            </a:r>
            <a:endParaRPr lang="fr-FR" dirty="0"/>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6954453" y="3243263"/>
            <a:ext cx="3169419" cy="2632075"/>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2024208" y="3243263"/>
            <a:ext cx="3260433"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44585" y="972897"/>
            <a:ext cx="3718455" cy="582771"/>
          </a:xfrm>
        </p:spPr>
        <p:txBody>
          <a:bodyPr/>
          <a:lstStyle/>
          <a:p>
            <a:r>
              <a:rPr lang="ar-DZ" b="1" dirty="0" smtClean="0"/>
              <a:t>المخرجات:</a:t>
            </a:r>
            <a:endParaRPr lang="fr-FR" b="1" dirty="0"/>
          </a:p>
        </p:txBody>
      </p:sp>
      <p:sp>
        <p:nvSpPr>
          <p:cNvPr id="4" name="Espace réservé du texte 3"/>
          <p:cNvSpPr>
            <a:spLocks noGrp="1"/>
          </p:cNvSpPr>
          <p:nvPr>
            <p:ph type="body" sz="half" idx="2"/>
          </p:nvPr>
        </p:nvSpPr>
        <p:spPr>
          <a:xfrm>
            <a:off x="1293811" y="2173184"/>
            <a:ext cx="3718455" cy="3296285"/>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ar-DZ" sz="2000" b="1" dirty="0" err="1" smtClean="0">
                <a:solidFill>
                  <a:schemeClr val="accent3"/>
                </a:solidFill>
              </a:rPr>
              <a:t>التفسير:</a:t>
            </a:r>
            <a:endParaRPr lang="ar-DZ" sz="2000" b="1" dirty="0" smtClean="0">
              <a:solidFill>
                <a:schemeClr val="accent3"/>
              </a:solidFill>
            </a:endParaRPr>
          </a:p>
          <a:p>
            <a:endParaRPr lang="ar-DZ" sz="2000" b="1" dirty="0" smtClean="0">
              <a:solidFill>
                <a:schemeClr val="accent3"/>
              </a:solidFill>
            </a:endParaRPr>
          </a:p>
          <a:p>
            <a:pPr algn="just"/>
            <a:r>
              <a:rPr lang="ar-DZ" sz="2000" b="1" dirty="0" smtClean="0">
                <a:solidFill>
                  <a:schemeClr val="accent3"/>
                </a:solidFill>
              </a:rPr>
              <a:t>من ملاحظة الجدول يتبين أن معامل الارتباط </a:t>
            </a:r>
            <a:r>
              <a:rPr lang="ar-DZ" sz="2000" b="1" dirty="0" err="1" smtClean="0">
                <a:solidFill>
                  <a:schemeClr val="accent3"/>
                </a:solidFill>
              </a:rPr>
              <a:t>سبيرمان</a:t>
            </a:r>
            <a:r>
              <a:rPr lang="ar-DZ" sz="2000" b="1" dirty="0" smtClean="0">
                <a:solidFill>
                  <a:schemeClr val="accent3"/>
                </a:solidFill>
              </a:rPr>
              <a:t> بلغت </a:t>
            </a:r>
            <a:r>
              <a:rPr lang="ar-DZ" sz="2000" b="1" dirty="0" err="1" smtClean="0">
                <a:solidFill>
                  <a:schemeClr val="accent3"/>
                </a:solidFill>
              </a:rPr>
              <a:t>قيمته </a:t>
            </a:r>
            <a:r>
              <a:rPr lang="ar-DZ" sz="2000" b="1" dirty="0" smtClean="0">
                <a:solidFill>
                  <a:schemeClr val="accent3"/>
                </a:solidFill>
              </a:rPr>
              <a:t>(0.123) وهي موجبة وضعيفة مما يعني وجود علاقة ارتباط </a:t>
            </a:r>
            <a:r>
              <a:rPr lang="ar-DZ" sz="2000" b="1" dirty="0" err="1" smtClean="0">
                <a:solidFill>
                  <a:schemeClr val="accent3"/>
                </a:solidFill>
              </a:rPr>
              <a:t>طردية</a:t>
            </a:r>
            <a:r>
              <a:rPr lang="ar-DZ" sz="2000" b="1" dirty="0" smtClean="0">
                <a:solidFill>
                  <a:schemeClr val="accent3"/>
                </a:solidFill>
              </a:rPr>
              <a:t> وضعيفة بين عدم الالتزام في مكان العمل ونية ترك العمل.</a:t>
            </a:r>
          </a:p>
          <a:p>
            <a:pPr algn="just"/>
            <a:r>
              <a:rPr lang="ar-DZ" sz="2000" b="1" dirty="0" smtClean="0">
                <a:solidFill>
                  <a:schemeClr val="accent3"/>
                </a:solidFill>
              </a:rPr>
              <a:t>وهي قيمة غير دالة </a:t>
            </a:r>
            <a:r>
              <a:rPr lang="ar-DZ" sz="2000" b="1" dirty="0" err="1" smtClean="0">
                <a:solidFill>
                  <a:schemeClr val="accent3"/>
                </a:solidFill>
              </a:rPr>
              <a:t>احصائيا </a:t>
            </a:r>
            <a:r>
              <a:rPr lang="ar-DZ" sz="2000" b="1" dirty="0" smtClean="0">
                <a:solidFill>
                  <a:schemeClr val="accent3"/>
                </a:solidFill>
              </a:rPr>
              <a:t>،حيث بلغت </a:t>
            </a:r>
            <a:r>
              <a:rPr lang="ar-DZ" sz="2000" b="1" dirty="0" err="1" smtClean="0">
                <a:solidFill>
                  <a:schemeClr val="accent3"/>
                </a:solidFill>
              </a:rPr>
              <a:t>قيمة (</a:t>
            </a:r>
            <a:r>
              <a:rPr lang="fr-FR" sz="2000" b="1" dirty="0" err="1" smtClean="0">
                <a:solidFill>
                  <a:schemeClr val="accent3"/>
                </a:solidFill>
              </a:rPr>
              <a:t>sig</a:t>
            </a:r>
            <a:r>
              <a:rPr lang="ar-DZ" sz="2000" b="1" dirty="0" err="1" smtClean="0">
                <a:solidFill>
                  <a:schemeClr val="accent3"/>
                </a:solidFill>
              </a:rPr>
              <a:t>) </a:t>
            </a:r>
            <a:r>
              <a:rPr lang="ar-DZ" sz="2000" b="1" dirty="0" smtClean="0">
                <a:solidFill>
                  <a:schemeClr val="accent3"/>
                </a:solidFill>
              </a:rPr>
              <a:t>(0.33) وهي أكبر من مستوى </a:t>
            </a:r>
            <a:r>
              <a:rPr lang="ar-DZ" sz="2000" b="1" dirty="0" err="1" smtClean="0">
                <a:solidFill>
                  <a:schemeClr val="accent3"/>
                </a:solidFill>
              </a:rPr>
              <a:t>المعنوية </a:t>
            </a:r>
            <a:r>
              <a:rPr lang="ar-DZ" sz="2000" b="1" dirty="0" smtClean="0">
                <a:solidFill>
                  <a:schemeClr val="accent3"/>
                </a:solidFill>
              </a:rPr>
              <a:t>(0.05) وهذا يعني وجود ارتباط ايجابي غير دال احصائيا.وبالتالي يتم قبول  </a:t>
            </a:r>
            <a:r>
              <a:rPr lang="fr-FR" sz="2000" b="1" dirty="0" smtClean="0">
                <a:solidFill>
                  <a:schemeClr val="accent3"/>
                </a:solidFill>
              </a:rPr>
              <a:t>H0</a:t>
            </a:r>
            <a:r>
              <a:rPr lang="ar-DZ" sz="2000" b="1" dirty="0" smtClean="0">
                <a:solidFill>
                  <a:schemeClr val="accent3"/>
                </a:solidFill>
              </a:rPr>
              <a:t>  ورفض الفرضية المطروحة.</a:t>
            </a:r>
          </a:p>
          <a:p>
            <a:endParaRPr lang="ar-DZ" sz="2000" b="1" dirty="0" smtClean="0">
              <a:solidFill>
                <a:schemeClr val="accent3"/>
              </a:solidFill>
            </a:endParaRPr>
          </a:p>
          <a:p>
            <a:pPr algn="r"/>
            <a:endParaRPr lang="fr-FR" sz="2000" b="1" dirty="0">
              <a:solidFill>
                <a:schemeClr val="accent3"/>
              </a:solidFill>
            </a:endParaRPr>
          </a:p>
        </p:txBody>
      </p:sp>
      <p:pic>
        <p:nvPicPr>
          <p:cNvPr id="4099" name="Picture 3"/>
          <p:cNvPicPr>
            <a:picLocks noGrp="1" noChangeAspect="1" noChangeArrowheads="1"/>
          </p:cNvPicPr>
          <p:nvPr>
            <p:ph idx="1"/>
          </p:nvPr>
        </p:nvPicPr>
        <p:blipFill>
          <a:blip r:embed="rId2" cstate="print"/>
          <a:srcRect/>
          <a:stretch>
            <a:fillRect/>
          </a:stretch>
        </p:blipFill>
        <p:spPr bwMode="auto">
          <a:xfrm>
            <a:off x="6059405" y="1911928"/>
            <a:ext cx="5470525" cy="2660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1170871" y="1645673"/>
          <a:ext cx="10276763" cy="2248163"/>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1060525">
                <a:tc>
                  <a:txBody>
                    <a:bodyPr/>
                    <a:lstStyle/>
                    <a:p>
                      <a:pPr algn="r" rtl="1">
                        <a:lnSpc>
                          <a:spcPct val="107000"/>
                        </a:lnSpc>
                        <a:spcAft>
                          <a:spcPts val="0"/>
                        </a:spcAft>
                      </a:pPr>
                      <a:r>
                        <a:rPr lang="ar-DZ" sz="1400" dirty="0" err="1" smtClean="0">
                          <a:effectLst/>
                        </a:rPr>
                        <a:t>التعريف:</a:t>
                      </a:r>
                      <a:endParaRPr lang="ar-DZ" sz="1400" dirty="0" smtClean="0">
                        <a:effectLst/>
                      </a:endParaRPr>
                    </a:p>
                    <a:p>
                      <a:pPr marL="0" marR="0" lvl="0" indent="0" algn="r" defTabSz="457200" rtl="1" eaLnBrk="1" fontAlgn="auto" latinLnBrk="0" hangingPunct="1">
                        <a:lnSpc>
                          <a:spcPct val="107000"/>
                        </a:lnSpc>
                        <a:spcBef>
                          <a:spcPts val="0"/>
                        </a:spcBef>
                        <a:spcAft>
                          <a:spcPts val="0"/>
                        </a:spcAft>
                        <a:buClrTx/>
                        <a:buSzTx/>
                        <a:buFontTx/>
                        <a:buNone/>
                        <a:tabLst/>
                        <a:defRPr/>
                      </a:pPr>
                      <a:r>
                        <a:rPr lang="ar-DZ" sz="1400" baseline="0" dirty="0" smtClean="0">
                          <a:sym typeface="Wingdings" pitchFamily="2" charset="2"/>
                        </a:rPr>
                        <a:t>يستخدم لقياس الأثر بين المتغيرات التابعة والمستقلة، من خلال بناء نماذج </a:t>
                      </a:r>
                      <a:r>
                        <a:rPr lang="ar-DZ" sz="1400" baseline="0" dirty="0" err="1" smtClean="0">
                          <a:sym typeface="Wingdings" pitchFamily="2" charset="2"/>
                        </a:rPr>
                        <a:t>رياضية </a:t>
                      </a:r>
                      <a:r>
                        <a:rPr lang="ar-DZ" sz="1400" baseline="0" dirty="0" smtClean="0">
                          <a:sym typeface="Wingdings" pitchFamily="2" charset="2"/>
                        </a:rPr>
                        <a:t>“نموذج الانحدار البسيط“ اذا تعلق الامر بقياس اثر متغير مستقل على متغير ثابت، ونموذج الانحدار </a:t>
                      </a:r>
                      <a:r>
                        <a:rPr lang="ar-DZ" sz="1400" baseline="0" dirty="0" err="1" smtClean="0">
                          <a:sym typeface="Wingdings" pitchFamily="2" charset="2"/>
                        </a:rPr>
                        <a:t>المتعدد </a:t>
                      </a:r>
                      <a:r>
                        <a:rPr lang="ar-DZ" sz="1400" baseline="0" dirty="0" smtClean="0">
                          <a:sym typeface="Wingdings" pitchFamily="2" charset="2"/>
                        </a:rPr>
                        <a:t>”اذا تعلق الامر بقياس أثر عدة متغيرات مستقلة على متغير ثابت.</a:t>
                      </a:r>
                    </a:p>
                  </a:txBody>
                  <a:tcPr marL="68580" marR="68580" marT="0" marB="0"/>
                </a:tc>
                <a:extLst>
                  <a:ext uri="{0D108BD9-81ED-4DB2-BD59-A6C34878D82A}">
                    <a16:rowId xmlns="" xmlns:a16="http://schemas.microsoft.com/office/drawing/2014/main" val="2087193888"/>
                  </a:ext>
                </a:extLst>
              </a:tr>
              <a:tr h="274508">
                <a:tc>
                  <a:txBody>
                    <a:bodyPr/>
                    <a:lstStyle/>
                    <a:p>
                      <a:pPr algn="r" rtl="1">
                        <a:lnSpc>
                          <a:spcPct val="107000"/>
                        </a:lnSpc>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341300">
                <a:tc>
                  <a:txBody>
                    <a:bodyPr/>
                    <a:lstStyle/>
                    <a:p>
                      <a:pPr algn="r" rtl="1">
                        <a:lnSpc>
                          <a:spcPct val="107000"/>
                        </a:lnSpc>
                        <a:spcAft>
                          <a:spcPts val="0"/>
                        </a:spcAft>
                      </a:pPr>
                      <a:r>
                        <a:rPr lang="ar-DZ" sz="1400" dirty="0" smtClean="0">
                          <a:effectLst/>
                        </a:rPr>
                        <a:t>الفرضيات:</a:t>
                      </a:r>
                      <a:endParaRPr lang="en-US" sz="1400" dirty="0" smtClean="0">
                        <a:effectLst/>
                      </a:endParaRPr>
                    </a:p>
                    <a:p>
                      <a:pPr marL="342900" lvl="0" indent="-342900" algn="r" rtl="1">
                        <a:lnSpc>
                          <a:spcPct val="107000"/>
                        </a:lnSpc>
                        <a:spcAft>
                          <a:spcPts val="0"/>
                        </a:spcAft>
                        <a:buFont typeface="Arial" panose="020B0604020202020204" pitchFamily="34" charset="0"/>
                        <a:buChar char="-"/>
                      </a:pPr>
                      <a:r>
                        <a:rPr lang="fr-FR" sz="1400" dirty="0" smtClean="0">
                          <a:effectLst/>
                        </a:rPr>
                        <a:t>H0</a:t>
                      </a:r>
                      <a:r>
                        <a:rPr lang="ar-DZ" sz="1400" dirty="0" smtClean="0">
                          <a:effectLst/>
                        </a:rPr>
                        <a:t> : لا يوجد أثر</a:t>
                      </a:r>
                      <a:r>
                        <a:rPr lang="ar-DZ" sz="1400" baseline="0" dirty="0" smtClean="0">
                          <a:effectLst/>
                        </a:rPr>
                        <a:t> </a:t>
                      </a:r>
                      <a:r>
                        <a:rPr lang="ar-DZ" sz="1400" dirty="0" smtClean="0">
                          <a:effectLst/>
                        </a:rPr>
                        <a:t> دال احصائيا بين </a:t>
                      </a:r>
                      <a:r>
                        <a:rPr lang="ar-DZ" sz="1400" dirty="0" err="1" smtClean="0">
                          <a:effectLst/>
                        </a:rPr>
                        <a:t>المتغيرين  </a:t>
                      </a:r>
                      <a:r>
                        <a:rPr lang="ar-DZ" sz="1400" dirty="0" smtClean="0">
                          <a:effectLst/>
                        </a:rPr>
                        <a:t>(المستقل</a:t>
                      </a:r>
                      <a:r>
                        <a:rPr lang="ar-DZ" sz="1400" baseline="0" dirty="0" smtClean="0">
                          <a:effectLst/>
                        </a:rPr>
                        <a:t> والمتغير التابع) </a:t>
                      </a:r>
                      <a:r>
                        <a:rPr lang="ar-DZ" sz="1400" dirty="0" smtClean="0">
                          <a:effectLst/>
                        </a:rPr>
                        <a:t>عند مستوى دلالة </a:t>
                      </a:r>
                      <a:r>
                        <a:rPr lang="ar-DZ" sz="1400" dirty="0" err="1" smtClean="0">
                          <a:effectLst/>
                        </a:rPr>
                        <a:t>5%..</a:t>
                      </a:r>
                      <a:endParaRPr lang="en-US" sz="1400" dirty="0" smtClean="0">
                        <a:effectLst/>
                      </a:endParaRPr>
                    </a:p>
                    <a:p>
                      <a:pPr marL="342900" lvl="0" indent="-342900" algn="r" rtl="1">
                        <a:lnSpc>
                          <a:spcPct val="107000"/>
                        </a:lnSpc>
                        <a:spcAft>
                          <a:spcPts val="0"/>
                        </a:spcAft>
                        <a:buFont typeface="Arial" panose="020B0604020202020204" pitchFamily="34" charset="0"/>
                        <a:buChar char="-"/>
                      </a:pPr>
                      <a:r>
                        <a:rPr lang="fr-FR" sz="1400" dirty="0" smtClean="0">
                          <a:effectLst/>
                        </a:rPr>
                        <a:t>H1</a:t>
                      </a:r>
                      <a:r>
                        <a:rPr lang="ar-DZ" sz="1400" dirty="0" smtClean="0">
                          <a:effectLst/>
                        </a:rPr>
                        <a:t> : يوجد أثر  دال احصائيا بين المتغيرين عند مستوى دلالة </a:t>
                      </a:r>
                      <a:r>
                        <a:rPr lang="ar-DZ" sz="1400" dirty="0" err="1" smtClean="0">
                          <a:effectLst/>
                        </a:rPr>
                        <a:t>5%..</a:t>
                      </a:r>
                      <a:endParaRPr lang="ar-DZ" sz="1400" dirty="0" smtClean="0">
                        <a:effectLst/>
                      </a:endParaRPr>
                    </a:p>
                    <a:p>
                      <a:pPr marL="342900" lvl="0" indent="-342900" algn="r" rtl="1">
                        <a:lnSpc>
                          <a:spcPct val="107000"/>
                        </a:lnSpc>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816756"/>
            <a:ext cx="10697452" cy="646331"/>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defTabSz="914400" rtl="1">
              <a:buFont typeface="Wingdings" pitchFamily="2" charset="2"/>
              <a:buChar char="q"/>
            </a:pPr>
            <a:r>
              <a:rPr lang="ar-DZ" b="1" dirty="0" err="1" smtClean="0"/>
              <a:t>الانحدار:</a:t>
            </a:r>
            <a:endParaRPr lang="ar-DZ" b="1" dirty="0" smtClean="0"/>
          </a:p>
          <a:p>
            <a:pPr lvl="0" algn="r" defTabSz="914400" rtl="1"/>
            <a:r>
              <a:rPr lang="ar-DZ" dirty="0" smtClean="0"/>
              <a:t>يستخدم لاختبار الفرضيات السببية</a:t>
            </a: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1119800"/>
          </a:xfrm>
        </p:spPr>
        <p:style>
          <a:lnRef idx="2">
            <a:schemeClr val="accent1"/>
          </a:lnRef>
          <a:fillRef idx="1">
            <a:schemeClr val="lt1"/>
          </a:fillRef>
          <a:effectRef idx="0">
            <a:schemeClr val="accent1"/>
          </a:effectRef>
          <a:fontRef idx="minor">
            <a:schemeClr val="dk1"/>
          </a:fontRef>
        </p:style>
        <p:txBody>
          <a:bodyPr>
            <a:noAutofit/>
          </a:bodyPr>
          <a:lstStyle/>
          <a:p>
            <a:r>
              <a:rPr lang="ar-DZ" sz="2400" dirty="0" smtClean="0"/>
              <a:t>مثال: لنختبر الفرضية التالية:“يوجد أثر دال احصائيا بين عدم الالتزام في مكان العمل ونية ترك العمل“ لاختبار هذه الفرضية يتم تقدير نموذج الانحدار الخطي البسيط بإتباع الخطوات </a:t>
            </a:r>
            <a:r>
              <a:rPr lang="ar-DZ" sz="2400" dirty="0" err="1" smtClean="0"/>
              <a:t>التالية:</a:t>
            </a:r>
            <a:r>
              <a:rPr lang="ar-DZ" sz="2400" dirty="0" smtClean="0"/>
              <a:t> </a:t>
            </a:r>
            <a:endParaRPr lang="fr-FR" sz="2400" dirty="0"/>
          </a:p>
        </p:txBody>
      </p:sp>
      <p:sp>
        <p:nvSpPr>
          <p:cNvPr id="3" name="Espace réservé du texte 2"/>
          <p:cNvSpPr>
            <a:spLocks noGrp="1"/>
          </p:cNvSpPr>
          <p:nvPr>
            <p:ph type="body" idx="1"/>
          </p:nvPr>
        </p:nvSpPr>
        <p:spPr>
          <a:xfrm>
            <a:off x="1295400" y="2398816"/>
            <a:ext cx="4718304" cy="835979"/>
          </a:xfrm>
        </p:spPr>
        <p:style>
          <a:lnRef idx="2">
            <a:schemeClr val="accent1"/>
          </a:lnRef>
          <a:fillRef idx="1">
            <a:schemeClr val="lt1"/>
          </a:fillRef>
          <a:effectRef idx="0">
            <a:schemeClr val="accent1"/>
          </a:effectRef>
          <a:fontRef idx="minor">
            <a:schemeClr val="dk1"/>
          </a:fontRef>
        </p:style>
        <p:txBody>
          <a:bodyPr/>
          <a:lstStyle/>
          <a:p>
            <a:r>
              <a:rPr lang="ar-DZ" sz="1600" b="1" dirty="0" smtClean="0"/>
              <a:t>الخطوة الثانية:</a:t>
            </a:r>
            <a:r>
              <a:rPr lang="ar-DZ" sz="1400" dirty="0" smtClean="0"/>
              <a:t>نقوم </a:t>
            </a:r>
            <a:r>
              <a:rPr lang="ar-DZ" sz="1400" dirty="0" err="1" smtClean="0"/>
              <a:t>بادخال</a:t>
            </a:r>
            <a:r>
              <a:rPr lang="ar-DZ" sz="1400" dirty="0" smtClean="0"/>
              <a:t> المتغير التابع في خانة </a:t>
            </a:r>
            <a:r>
              <a:rPr lang="fr-FR" sz="1400" dirty="0" smtClean="0"/>
              <a:t>Dépendant</a:t>
            </a:r>
            <a:r>
              <a:rPr lang="ar-DZ" sz="1400" dirty="0" smtClean="0"/>
              <a:t>، والمتغير المستقل في خانة المتغيرات المستقلة </a:t>
            </a:r>
            <a:r>
              <a:rPr lang="en-US" sz="1400" dirty="0" smtClean="0"/>
              <a:t>variables </a:t>
            </a:r>
            <a:r>
              <a:rPr lang="en-US" sz="1400" dirty="0" err="1" smtClean="0"/>
              <a:t>indépendantes</a:t>
            </a:r>
            <a:r>
              <a:rPr lang="ar-DZ" sz="1400" dirty="0" smtClean="0"/>
              <a:t> ونقوم بالتأشير على الخيارات الموضحة من الخيار </a:t>
            </a:r>
            <a:r>
              <a:rPr lang="fr-FR" sz="1400" dirty="0" smtClean="0"/>
              <a:t>statistiques</a:t>
            </a:r>
            <a:endParaRPr lang="fr-FR" sz="1800" dirty="0"/>
          </a:p>
        </p:txBody>
      </p:sp>
      <p:sp>
        <p:nvSpPr>
          <p:cNvPr id="5" name="Espace réservé du texte 4"/>
          <p:cNvSpPr>
            <a:spLocks noGrp="1"/>
          </p:cNvSpPr>
          <p:nvPr>
            <p:ph type="body" sz="quarter" idx="3"/>
          </p:nvPr>
        </p:nvSpPr>
        <p:spPr>
          <a:xfrm>
            <a:off x="7374576" y="2658533"/>
            <a:ext cx="3524397" cy="576262"/>
          </a:xfrm>
        </p:spPr>
        <p:style>
          <a:lnRef idx="2">
            <a:schemeClr val="accent1"/>
          </a:lnRef>
          <a:fillRef idx="1">
            <a:schemeClr val="lt1"/>
          </a:fillRef>
          <a:effectRef idx="0">
            <a:schemeClr val="accent1"/>
          </a:effectRef>
          <a:fontRef idx="minor">
            <a:schemeClr val="dk1"/>
          </a:fontRef>
        </p:style>
        <p:txBody>
          <a:bodyPr/>
          <a:lstStyle/>
          <a:p>
            <a:r>
              <a:rPr lang="ar-DZ" dirty="0" smtClean="0"/>
              <a:t>الخطوة الأولى</a:t>
            </a:r>
            <a:endParaRPr lang="fr-FR" dirty="0"/>
          </a:p>
        </p:txBody>
      </p:sp>
      <p:pic>
        <p:nvPicPr>
          <p:cNvPr id="5122" name="Picture 2"/>
          <p:cNvPicPr>
            <a:picLocks noGrp="1" noChangeAspect="1" noChangeArrowheads="1"/>
          </p:cNvPicPr>
          <p:nvPr>
            <p:ph sz="quarter" idx="4"/>
          </p:nvPr>
        </p:nvPicPr>
        <p:blipFill>
          <a:blip r:embed="rId2" cstate="print"/>
          <a:srcRect/>
          <a:stretch>
            <a:fillRect/>
          </a:stretch>
        </p:blipFill>
        <p:spPr bwMode="auto">
          <a:xfrm>
            <a:off x="7426171" y="3243263"/>
            <a:ext cx="3154743" cy="2632075"/>
          </a:xfrm>
          <a:prstGeom prst="rect">
            <a:avLst/>
          </a:prstGeom>
          <a:noFill/>
          <a:ln w="9525">
            <a:noFill/>
            <a:miter lim="800000"/>
            <a:headEnd/>
            <a:tailEnd/>
          </a:ln>
        </p:spPr>
      </p:pic>
      <p:pic>
        <p:nvPicPr>
          <p:cNvPr id="5124" name="Picture 4"/>
          <p:cNvPicPr>
            <a:picLocks noGrp="1" noChangeAspect="1" noChangeArrowheads="1"/>
          </p:cNvPicPr>
          <p:nvPr>
            <p:ph sz="half" idx="2"/>
          </p:nvPr>
        </p:nvPicPr>
        <p:blipFill>
          <a:blip r:embed="rId3" cstate="print"/>
          <a:srcRect/>
          <a:stretch>
            <a:fillRect/>
          </a:stretch>
        </p:blipFill>
        <p:spPr bwMode="auto">
          <a:xfrm>
            <a:off x="1666594" y="3243263"/>
            <a:ext cx="3975662"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9598" y="699765"/>
            <a:ext cx="3718455" cy="416516"/>
          </a:xfrm>
        </p:spPr>
        <p:txBody>
          <a:bodyPr>
            <a:normAutofit fontScale="90000"/>
          </a:bodyPr>
          <a:lstStyle/>
          <a:p>
            <a:r>
              <a:rPr lang="ar-DZ" dirty="0" smtClean="0"/>
              <a:t>المخرجات</a:t>
            </a:r>
            <a:endParaRPr lang="fr-FR" dirty="0"/>
          </a:p>
        </p:txBody>
      </p:sp>
      <p:sp>
        <p:nvSpPr>
          <p:cNvPr id="4" name="Espace réservé du texte 3"/>
          <p:cNvSpPr>
            <a:spLocks noGrp="1"/>
          </p:cNvSpPr>
          <p:nvPr>
            <p:ph type="body" sz="half" idx="2"/>
          </p:nvPr>
        </p:nvSpPr>
        <p:spPr>
          <a:xfrm>
            <a:off x="1293811" y="866899"/>
            <a:ext cx="3718455" cy="5296395"/>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r>
              <a:rPr lang="ar-DZ" sz="6400" b="1" dirty="0" smtClean="0">
                <a:solidFill>
                  <a:schemeClr val="accent3"/>
                </a:solidFill>
              </a:rPr>
              <a:t>التفسير</a:t>
            </a:r>
          </a:p>
          <a:p>
            <a:pPr algn="just"/>
            <a:r>
              <a:rPr lang="ar-DZ" sz="5600" dirty="0" err="1" smtClean="0"/>
              <a:t>الجدول1</a:t>
            </a:r>
            <a:r>
              <a:rPr lang="ar-DZ" sz="5600" dirty="0" smtClean="0"/>
              <a:t>: يظهر معامل التحديد </a:t>
            </a:r>
            <a:r>
              <a:rPr lang="fr-FR" sz="5600" dirty="0" smtClean="0"/>
              <a:t>R2</a:t>
            </a:r>
            <a:r>
              <a:rPr lang="ar-DZ" sz="5600" dirty="0" smtClean="0"/>
              <a:t> وهو مقياس لجودة </a:t>
            </a:r>
            <a:r>
              <a:rPr lang="ar-DZ" sz="5600" dirty="0" err="1" smtClean="0"/>
              <a:t>النموذج </a:t>
            </a:r>
            <a:r>
              <a:rPr lang="ar-DZ" sz="5600" dirty="0" smtClean="0"/>
              <a:t>،حيث بلغت قيمته في </a:t>
            </a:r>
            <a:r>
              <a:rPr lang="ar-DZ" sz="5600" dirty="0" err="1" smtClean="0"/>
              <a:t>مثالنا </a:t>
            </a:r>
            <a:r>
              <a:rPr lang="ar-DZ" sz="5600" dirty="0" smtClean="0"/>
              <a:t>(0.06)، وهو يعني أن 6</a:t>
            </a:r>
            <a:r>
              <a:rPr lang="fr-FR" sz="5600" dirty="0" smtClean="0"/>
              <a:t>%</a:t>
            </a:r>
            <a:r>
              <a:rPr lang="ar-DZ" sz="5600" dirty="0" smtClean="0"/>
              <a:t> من نوايا ترك العمل يحدث بسبب </a:t>
            </a:r>
            <a:r>
              <a:rPr lang="ar-DZ" sz="5600" dirty="0" err="1" smtClean="0"/>
              <a:t>المتغير </a:t>
            </a:r>
            <a:r>
              <a:rPr lang="ar-DZ" sz="5600" dirty="0" smtClean="0"/>
              <a:t>(عدم الالتزام في مكان العمل) والنسبة </a:t>
            </a:r>
            <a:r>
              <a:rPr lang="ar-DZ" sz="5600" dirty="0" err="1" smtClean="0"/>
              <a:t>الباقية </a:t>
            </a:r>
            <a:r>
              <a:rPr lang="ar-DZ" sz="5600" dirty="0" smtClean="0"/>
              <a:t>(94</a:t>
            </a:r>
            <a:r>
              <a:rPr lang="fr-FR" sz="5600" dirty="0" smtClean="0"/>
              <a:t>%</a:t>
            </a:r>
            <a:r>
              <a:rPr lang="ar-DZ" sz="5600" dirty="0" smtClean="0"/>
              <a:t>) تحدث بسبب متغيرات </a:t>
            </a:r>
            <a:r>
              <a:rPr lang="ar-DZ" sz="5600" dirty="0" err="1" smtClean="0"/>
              <a:t>أخرى </a:t>
            </a:r>
            <a:r>
              <a:rPr lang="ar-DZ" sz="5600" dirty="0" smtClean="0"/>
              <a:t>(أسباب اخرى) غير مذكورة في دراستنا الحالية.</a:t>
            </a:r>
          </a:p>
          <a:p>
            <a:pPr algn="just">
              <a:buFont typeface="Arial" pitchFamily="34" charset="0"/>
              <a:buChar char="•"/>
            </a:pPr>
            <a:r>
              <a:rPr lang="ar-DZ" sz="5600" dirty="0" smtClean="0"/>
              <a:t>يبين الجدول 2، المعنوية الخاصة </a:t>
            </a:r>
            <a:r>
              <a:rPr lang="ar-DZ" sz="5600" dirty="0" err="1" smtClean="0"/>
              <a:t>باختبار (</a:t>
            </a:r>
            <a:r>
              <a:rPr lang="fr-FR" sz="5600" dirty="0" smtClean="0"/>
              <a:t>F</a:t>
            </a:r>
            <a:r>
              <a:rPr lang="ar-DZ" sz="5600" dirty="0" smtClean="0"/>
              <a:t>) التي </a:t>
            </a:r>
            <a:r>
              <a:rPr lang="ar-DZ" sz="5600" dirty="0" err="1" smtClean="0"/>
              <a:t>بلغت </a:t>
            </a:r>
            <a:r>
              <a:rPr lang="ar-DZ" sz="5600" dirty="0" smtClean="0"/>
              <a:t>(0.05) وهذا يشير الى معنوية نموذج الانحدار</a:t>
            </a:r>
          </a:p>
          <a:p>
            <a:pPr algn="just"/>
            <a:endParaRPr lang="ar-DZ" sz="5600" dirty="0" smtClean="0"/>
          </a:p>
          <a:p>
            <a:pPr algn="just">
              <a:buFont typeface="Arial" pitchFamily="34" charset="0"/>
              <a:buChar char="•"/>
            </a:pPr>
            <a:r>
              <a:rPr lang="ar-DZ" sz="5600" dirty="0" smtClean="0"/>
              <a:t>الجدول 3:يبين معاملات معادلة الانحدار ودلالتها الاحصائية،في العمود الاول القيمة الاولى تمثل </a:t>
            </a:r>
            <a:r>
              <a:rPr lang="ar-DZ" sz="5600" dirty="0" err="1" smtClean="0"/>
              <a:t>الثابت (</a:t>
            </a:r>
            <a:r>
              <a:rPr lang="fr-FR" sz="5600" dirty="0" smtClean="0"/>
              <a:t>CONSTANTE</a:t>
            </a:r>
            <a:r>
              <a:rPr lang="ar-DZ" sz="5600" dirty="0" smtClean="0"/>
              <a:t>) </a:t>
            </a:r>
            <a:r>
              <a:rPr lang="ar-DZ" sz="5600" dirty="0" err="1" smtClean="0"/>
              <a:t>وبغلت</a:t>
            </a:r>
            <a:r>
              <a:rPr lang="ar-DZ" sz="5600" dirty="0" smtClean="0"/>
              <a:t> </a:t>
            </a:r>
            <a:r>
              <a:rPr lang="ar-DZ" sz="5600" dirty="0" err="1" smtClean="0"/>
              <a:t>قيمتها </a:t>
            </a:r>
            <a:r>
              <a:rPr lang="ar-DZ" sz="5600" dirty="0" smtClean="0"/>
              <a:t>(2.3) وهي </a:t>
            </a:r>
            <a:r>
              <a:rPr lang="ar-DZ" sz="5600" dirty="0" err="1" smtClean="0"/>
              <a:t>معنوية  (</a:t>
            </a:r>
            <a:r>
              <a:rPr lang="fr-FR" sz="5600" dirty="0" err="1" smtClean="0"/>
              <a:t>Sig</a:t>
            </a:r>
            <a:r>
              <a:rPr lang="ar-DZ" sz="5600" dirty="0" smtClean="0"/>
              <a:t> الخاصة </a:t>
            </a:r>
            <a:r>
              <a:rPr lang="ar-DZ" sz="5600" dirty="0" err="1" smtClean="0"/>
              <a:t>بها</a:t>
            </a:r>
            <a:r>
              <a:rPr lang="ar-DZ" sz="5600" dirty="0" smtClean="0"/>
              <a:t> تساوي 0.000 وهي اقل من 0.05</a:t>
            </a:r>
          </a:p>
          <a:p>
            <a:pPr algn="just">
              <a:buFont typeface="Arial" pitchFamily="34" charset="0"/>
              <a:buChar char="•"/>
            </a:pPr>
            <a:r>
              <a:rPr lang="ar-DZ" sz="5600" dirty="0" smtClean="0"/>
              <a:t>القيمة الثانية تمثل المتغير </a:t>
            </a:r>
            <a:r>
              <a:rPr lang="ar-DZ" sz="5600" dirty="0" err="1" smtClean="0"/>
              <a:t>المستقل </a:t>
            </a:r>
            <a:r>
              <a:rPr lang="ar-DZ" sz="5600" dirty="0" smtClean="0"/>
              <a:t>(عدم الالتزام في مكان العمل) </a:t>
            </a:r>
            <a:r>
              <a:rPr lang="ar-DZ" sz="5600" dirty="0" err="1" smtClean="0"/>
              <a:t>وبلغت  </a:t>
            </a:r>
            <a:r>
              <a:rPr lang="ar-DZ" sz="5600" dirty="0" smtClean="0"/>
              <a:t>(0.22) وهي معنوية </a:t>
            </a:r>
            <a:r>
              <a:rPr lang="ar-DZ" sz="5600" dirty="0" err="1" smtClean="0"/>
              <a:t>معنوية  (</a:t>
            </a:r>
            <a:r>
              <a:rPr lang="fr-FR" sz="5600" dirty="0" err="1" smtClean="0"/>
              <a:t>Sig</a:t>
            </a:r>
            <a:r>
              <a:rPr lang="ar-DZ" sz="5600" dirty="0" smtClean="0"/>
              <a:t> الخاصة </a:t>
            </a:r>
            <a:r>
              <a:rPr lang="ar-DZ" sz="5600" dirty="0" err="1" smtClean="0"/>
              <a:t>بها</a:t>
            </a:r>
            <a:r>
              <a:rPr lang="ar-DZ" sz="5600" dirty="0" smtClean="0"/>
              <a:t> تساوي 0.05 هي تساوي 0.05</a:t>
            </a:r>
            <a:r>
              <a:rPr lang="ar-DZ" sz="5600" dirty="0" err="1" smtClean="0"/>
              <a:t>)</a:t>
            </a:r>
            <a:r>
              <a:rPr lang="ar-DZ" sz="5600" dirty="0" smtClean="0"/>
              <a:t> </a:t>
            </a:r>
          </a:p>
          <a:p>
            <a:pPr algn="just">
              <a:buFont typeface="Arial" pitchFamily="34" charset="0"/>
              <a:buChar char="•"/>
            </a:pPr>
            <a:r>
              <a:rPr lang="ar-DZ" sz="5600" dirty="0" smtClean="0"/>
              <a:t>كما تمثل القيمة الثانية مقدار التغير في المتغير التابع اذا تغير المتغير المستقل بدرجة واحدة في مثالنا تعني اذا تغير عدم الالتزام في مكان العمل بدرجة واحدة فإن المتغير نية ترك العمل يتغير </a:t>
            </a:r>
            <a:r>
              <a:rPr lang="ar-DZ" sz="5600" dirty="0" err="1" smtClean="0"/>
              <a:t>ب0</a:t>
            </a:r>
            <a:r>
              <a:rPr lang="ar-DZ" sz="5600" dirty="0" smtClean="0"/>
              <a:t>.133 درجة</a:t>
            </a:r>
          </a:p>
          <a:p>
            <a:pPr algn="just">
              <a:buFont typeface="Arial" pitchFamily="34" charset="0"/>
              <a:buChar char="•"/>
            </a:pPr>
            <a:r>
              <a:rPr lang="ar-DZ" sz="5600" dirty="0" smtClean="0"/>
              <a:t>كما يبين ايضا ان هناك تأثير طردي للمتغير المستقل على </a:t>
            </a:r>
            <a:r>
              <a:rPr lang="ar-DZ" sz="5600" dirty="0" err="1" smtClean="0"/>
              <a:t>التابع </a:t>
            </a:r>
            <a:r>
              <a:rPr lang="ar-DZ" sz="5600" dirty="0" smtClean="0"/>
              <a:t>(لأن قيمة المتغير المستقل اشارتها موجبة</a:t>
            </a:r>
            <a:r>
              <a:rPr lang="ar-DZ" sz="5600" dirty="0" err="1" smtClean="0"/>
              <a:t>)</a:t>
            </a:r>
            <a:endParaRPr lang="ar-DZ" sz="5600" dirty="0" smtClean="0"/>
          </a:p>
          <a:p>
            <a:pPr algn="just">
              <a:buFont typeface="Arial" pitchFamily="34" charset="0"/>
              <a:buChar char="•"/>
            </a:pPr>
            <a:r>
              <a:rPr lang="ar-DZ" sz="5600" dirty="0" smtClean="0"/>
              <a:t>أي هناك تأثير موجب لعدم الالتزام في مكان العمل على نية ترك العمل </a:t>
            </a:r>
            <a:r>
              <a:rPr lang="ar-DZ" sz="5600" b="1" dirty="0" smtClean="0">
                <a:solidFill>
                  <a:srgbClr val="FF0000"/>
                </a:solidFill>
              </a:rPr>
              <a:t>وبالتالي الفرضية المطروحة مقبولة</a:t>
            </a:r>
          </a:p>
          <a:p>
            <a:endParaRPr lang="fr-F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536891" y="2624448"/>
            <a:ext cx="5470525" cy="37051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450774" y="1135330"/>
            <a:ext cx="612766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90058" y="1711451"/>
          <a:ext cx="7968342" cy="3549324"/>
        </p:xfrm>
        <a:graphic>
          <a:graphicData uri="http://schemas.openxmlformats.org/drawingml/2006/table">
            <a:tbl>
              <a:tblPr/>
              <a:tblGrid>
                <a:gridCol w="4934836"/>
                <a:gridCol w="3033506"/>
              </a:tblGrid>
              <a:tr h="295777">
                <a:tc gridSpan="2">
                  <a:txBody>
                    <a:bodyPr/>
                    <a:lstStyle/>
                    <a:p>
                      <a:pPr algn="ctr" rtl="1">
                        <a:lnSpc>
                          <a:spcPct val="115000"/>
                        </a:lnSpc>
                        <a:spcAft>
                          <a:spcPts val="0"/>
                        </a:spcAft>
                      </a:pPr>
                      <a:r>
                        <a:rPr lang="ar-SA" sz="1400" b="1" dirty="0">
                          <a:solidFill>
                            <a:srgbClr val="943634"/>
                          </a:solidFill>
                          <a:latin typeface="Calibri"/>
                          <a:ea typeface="Calibri"/>
                          <a:cs typeface="Sakkal Majalla"/>
                        </a:rPr>
                        <a:t>الفروض </a:t>
                      </a:r>
                      <a:r>
                        <a:rPr lang="ar-SA" sz="1400" b="1" dirty="0" err="1" smtClean="0">
                          <a:solidFill>
                            <a:srgbClr val="943634"/>
                          </a:solidFill>
                          <a:latin typeface="Calibri"/>
                          <a:ea typeface="Calibri"/>
                          <a:cs typeface="Sakkal Majalla"/>
                        </a:rPr>
                        <a:t>الارتباطية</a:t>
                      </a:r>
                      <a:r>
                        <a:rPr lang="ar-DZ" sz="1400" b="1" dirty="0" smtClean="0">
                          <a:solidFill>
                            <a:srgbClr val="943634"/>
                          </a:solidFill>
                          <a:latin typeface="Calibri"/>
                          <a:ea typeface="Calibri"/>
                          <a:cs typeface="Sakkal Majalla"/>
                        </a:rPr>
                        <a:t> (</a:t>
                      </a:r>
                      <a:r>
                        <a:rPr lang="ar-DZ" sz="1400" b="1" dirty="0" err="1" smtClean="0">
                          <a:solidFill>
                            <a:srgbClr val="943634"/>
                          </a:solidFill>
                          <a:latin typeface="Calibri"/>
                          <a:ea typeface="Calibri"/>
                          <a:cs typeface="Sakkal Majalla"/>
                        </a:rPr>
                        <a:t>العلائقية)</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95777">
                <a:tc>
                  <a:txBody>
                    <a:bodyPr/>
                    <a:lstStyle/>
                    <a:p>
                      <a:pPr algn="just" rtl="1">
                        <a:lnSpc>
                          <a:spcPct val="115000"/>
                        </a:lnSpc>
                        <a:spcAft>
                          <a:spcPts val="0"/>
                        </a:spcAft>
                      </a:pPr>
                      <a:r>
                        <a:rPr lang="ar-SA" sz="1400">
                          <a:latin typeface="Calibri"/>
                          <a:ea typeface="Calibri"/>
                          <a:cs typeface="Sakkal Majalla"/>
                        </a:rPr>
                        <a:t>توجد علاقة دالة احصائيا بين الدخل والاستهلاك</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العلائقي غير الموجه</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a:latin typeface="Calibri"/>
                          <a:ea typeface="Calibri"/>
                          <a:cs typeface="Sakkal Majalla"/>
                        </a:rPr>
                        <a:t>توجد علاقة ايجابية  دالة احصائيا بين الدخل والاستهلاك</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العلائقي</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a:latin typeface="Calibri"/>
                          <a:ea typeface="Calibri"/>
                          <a:cs typeface="Sakkal Majalla"/>
                        </a:rPr>
                        <a:t>لا توجد علاقة دالة احصائيا بين الدخل والاستهلاك</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الصفري العلائقي</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gridSpan="2">
                  <a:txBody>
                    <a:bodyPr/>
                    <a:lstStyle/>
                    <a:p>
                      <a:pPr algn="ctr" rtl="1">
                        <a:lnSpc>
                          <a:spcPct val="115000"/>
                        </a:lnSpc>
                        <a:spcAft>
                          <a:spcPts val="0"/>
                        </a:spcAft>
                      </a:pPr>
                      <a:r>
                        <a:rPr lang="ar-SA" sz="1400">
                          <a:latin typeface="Calibri"/>
                          <a:ea typeface="Calibri"/>
                          <a:cs typeface="Sakkal Majalla"/>
                        </a:rPr>
                        <a:t>ا</a:t>
                      </a:r>
                      <a:r>
                        <a:rPr lang="ar-SA" sz="1400" b="1">
                          <a:solidFill>
                            <a:srgbClr val="943634"/>
                          </a:solidFill>
                          <a:latin typeface="Calibri"/>
                          <a:ea typeface="Calibri"/>
                          <a:cs typeface="Sakkal Majalla"/>
                        </a:rPr>
                        <a:t>لفروض الفروقية</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95777">
                <a:tc>
                  <a:txBody>
                    <a:bodyPr/>
                    <a:lstStyle/>
                    <a:p>
                      <a:pPr algn="just" rtl="1">
                        <a:lnSpc>
                          <a:spcPct val="115000"/>
                        </a:lnSpc>
                        <a:spcAft>
                          <a:spcPts val="0"/>
                        </a:spcAft>
                      </a:pPr>
                      <a:r>
                        <a:rPr lang="ar-SA" sz="1400">
                          <a:latin typeface="Calibri"/>
                          <a:ea typeface="Calibri"/>
                          <a:cs typeface="Sakkal Majalla"/>
                        </a:rPr>
                        <a:t>توجد فروق دالة احصائيا بين متوسطي درجات الذكور والاناث في الذكاء</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الفروقي غير الموجه</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dirty="0">
                          <a:latin typeface="Calibri"/>
                          <a:ea typeface="Calibri"/>
                          <a:cs typeface="Sakkal Majalla"/>
                        </a:rPr>
                        <a:t>توجد فروق دالة احصائيا بين متوسطي درجات الذكور </a:t>
                      </a:r>
                      <a:r>
                        <a:rPr lang="ar-SA" sz="1400" dirty="0" err="1">
                          <a:latin typeface="Calibri"/>
                          <a:ea typeface="Calibri"/>
                          <a:cs typeface="Sakkal Majalla"/>
                        </a:rPr>
                        <a:t>والاناث</a:t>
                      </a:r>
                      <a:r>
                        <a:rPr lang="ar-SA" sz="1400" dirty="0">
                          <a:latin typeface="Calibri"/>
                          <a:ea typeface="Calibri"/>
                          <a:cs typeface="Sakkal Majalla"/>
                        </a:rPr>
                        <a:t> في الذكاء لصالح الذكور</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الفروقي  الموجه</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a:latin typeface="Calibri"/>
                          <a:ea typeface="Calibri"/>
                          <a:cs typeface="Sakkal Majalla"/>
                        </a:rPr>
                        <a:t>لا توجد فروق دالة احصائيا بين متوسطي درجات الذكور والاناث في الذكاء</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الصفري الفروقي</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gridSpan="2">
                  <a:txBody>
                    <a:bodyPr/>
                    <a:lstStyle/>
                    <a:p>
                      <a:pPr algn="ctr" rtl="1">
                        <a:lnSpc>
                          <a:spcPct val="115000"/>
                        </a:lnSpc>
                        <a:spcAft>
                          <a:spcPts val="0"/>
                        </a:spcAft>
                      </a:pPr>
                      <a:r>
                        <a:rPr lang="ar-SA" sz="1400" b="1">
                          <a:solidFill>
                            <a:srgbClr val="943634"/>
                          </a:solidFill>
                          <a:latin typeface="Calibri"/>
                          <a:ea typeface="Calibri"/>
                          <a:cs typeface="Sakkal Majalla"/>
                        </a:rPr>
                        <a:t>الفروض السببية</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95777">
                <a:tc>
                  <a:txBody>
                    <a:bodyPr/>
                    <a:lstStyle/>
                    <a:p>
                      <a:pPr algn="just" rtl="1">
                        <a:lnSpc>
                          <a:spcPct val="115000"/>
                        </a:lnSpc>
                        <a:spcAft>
                          <a:spcPts val="0"/>
                        </a:spcAft>
                      </a:pPr>
                      <a:r>
                        <a:rPr lang="ar-SA" sz="1400">
                          <a:latin typeface="Calibri"/>
                          <a:ea typeface="Calibri"/>
                          <a:cs typeface="Sakkal Majalla"/>
                        </a:rPr>
                        <a:t>يوجد اثر دال احصائيا بين ظروف العمل والأداء الوظيفي</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السببي غير الموجه</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a:latin typeface="Calibri"/>
                          <a:ea typeface="Calibri"/>
                          <a:cs typeface="Sakkal Majalla"/>
                        </a:rPr>
                        <a:t>يوجد اثر ايجابي  دال احصائيا بين ظروف العمل والأداء الوظيفي</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a:solidFill>
                            <a:srgbClr val="7030A0"/>
                          </a:solidFill>
                          <a:latin typeface="Calibri"/>
                          <a:ea typeface="Calibri"/>
                          <a:cs typeface="Sakkal Majalla"/>
                        </a:rPr>
                        <a:t>الفرض البديل السببي الموجه</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algn="just" rtl="1">
                        <a:lnSpc>
                          <a:spcPct val="115000"/>
                        </a:lnSpc>
                        <a:spcAft>
                          <a:spcPts val="0"/>
                        </a:spcAft>
                      </a:pPr>
                      <a:r>
                        <a:rPr lang="ar-SA" sz="1400" dirty="0">
                          <a:latin typeface="Calibri"/>
                          <a:ea typeface="Calibri"/>
                          <a:cs typeface="Sakkal Majalla"/>
                        </a:rPr>
                        <a:t>لا يوجد اثر دال احصائيا بين ظروف العمل والأداء الوظيفي</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400" b="1" dirty="0">
                          <a:solidFill>
                            <a:srgbClr val="7030A0"/>
                          </a:solidFill>
                          <a:latin typeface="Calibri"/>
                          <a:ea typeface="Calibri"/>
                          <a:cs typeface="Sakkal Majalla"/>
                        </a:rPr>
                        <a:t>الفرض الصفري السببي</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re 1"/>
          <p:cNvSpPr txBox="1">
            <a:spLocks/>
          </p:cNvSpPr>
          <p:nvPr/>
        </p:nvSpPr>
        <p:spPr>
          <a:xfrm>
            <a:off x="1390405" y="720875"/>
            <a:ext cx="9601196" cy="597286"/>
          </a:xfrm>
          <a:prstGeom prst="rect">
            <a:avLst/>
          </a:prstGeom>
        </p:spPr>
        <p:txBody>
          <a:bodyPr>
            <a:normAutofit fontScale="90000" lnSpcReduction="20000"/>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DZ"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الفروض البحثية</a:t>
            </a:r>
            <a:endParaRPr kumimoji="0" lang="fr-FR" sz="4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83772"/>
            <a:ext cx="9601196" cy="676893"/>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ar-DZ" b="1" dirty="0" smtClean="0"/>
              <a:t/>
            </a:r>
            <a:br>
              <a:rPr lang="ar-DZ" b="1" dirty="0" smtClean="0"/>
            </a:br>
            <a:r>
              <a:rPr lang="ar-SA" sz="4000" b="1" dirty="0" smtClean="0"/>
              <a:t>الأخطاء المتعلقة باختبار الفرضيات</a:t>
            </a:r>
            <a:r>
              <a:rPr lang="ar-DZ" sz="4000" b="1" dirty="0" smtClean="0"/>
              <a:t>،</a:t>
            </a:r>
            <a:r>
              <a:rPr lang="ar-DZ" sz="3600" b="1" dirty="0" smtClean="0"/>
              <a:t>مستوى الدلالة وقوة الاختبار</a:t>
            </a:r>
            <a:r>
              <a:rPr lang="fr-FR" dirty="0" smtClean="0"/>
              <a:t/>
            </a:r>
            <a:br>
              <a:rPr lang="fr-FR" dirty="0" smtClean="0"/>
            </a:br>
            <a:endParaRPr lang="fr-FR" dirty="0"/>
          </a:p>
        </p:txBody>
      </p:sp>
      <p:sp>
        <p:nvSpPr>
          <p:cNvPr id="3" name="Espace réservé du contenu 2"/>
          <p:cNvSpPr>
            <a:spLocks noGrp="1"/>
          </p:cNvSpPr>
          <p:nvPr>
            <p:ph idx="1"/>
          </p:nvPr>
        </p:nvSpPr>
        <p:spPr>
          <a:xfrm>
            <a:off x="736270" y="1543792"/>
            <a:ext cx="10711543" cy="4738256"/>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r>
              <a:rPr lang="ar-SA" sz="5600" dirty="0" smtClean="0"/>
              <a:t>عند اختبار الفروض يمكن ارتكاب نوعين من الخطأ:</a:t>
            </a:r>
            <a:endParaRPr lang="fr-FR" sz="5600" dirty="0" smtClean="0"/>
          </a:p>
          <a:p>
            <a:r>
              <a:rPr lang="ar-SA" sz="5600" b="1" u="sng" dirty="0" smtClean="0"/>
              <a:t>الخطأ من النوع الأول</a:t>
            </a:r>
            <a:r>
              <a:rPr lang="ar-DZ" sz="5600" b="1" dirty="0" err="1" smtClean="0"/>
              <a:t>:</a:t>
            </a:r>
            <a:r>
              <a:rPr lang="ar-DZ" sz="5600" b="1" dirty="0" smtClean="0"/>
              <a:t> </a:t>
            </a:r>
            <a:r>
              <a:rPr lang="ar-SA" sz="5600" dirty="0" smtClean="0"/>
              <a:t>الخطأ من النوع الأول هو احتمال رفض الفرض العدمي بينما هو صحيح.أي أنه على الرغم من أن الفرض العدمي في الواقع صحيح وكان الواجب قبوله فقد تم أخذ قرار خاطئ برفضه.أي أن الخطأ من النوع الأول باختصار هو" رفض فرض صحيح" </a:t>
            </a:r>
            <a:r>
              <a:rPr lang="ar-SA" sz="5600" b="1" u="sng" dirty="0" smtClean="0"/>
              <a:t>ويرمز له بالرمز </a:t>
            </a:r>
            <a:r>
              <a:rPr lang="fr-FR" sz="5600" b="1" u="sng" dirty="0" smtClean="0">
                <a:sym typeface="Symbol"/>
              </a:rPr>
              <a:t></a:t>
            </a:r>
            <a:endParaRPr lang="fr-FR" sz="5600" dirty="0" smtClean="0"/>
          </a:p>
          <a:p>
            <a:r>
              <a:rPr lang="ar-SA" sz="5600" dirty="0" smtClean="0"/>
              <a:t>إن احتمال الوقوع في الخطأ من النوع الأول </a:t>
            </a:r>
            <a:r>
              <a:rPr lang="fr-FR" sz="5600" dirty="0" smtClean="0">
                <a:sym typeface="Symbol"/>
              </a:rPr>
              <a:t></a:t>
            </a:r>
            <a:r>
              <a:rPr lang="fr-FR" sz="5600" dirty="0" smtClean="0"/>
              <a:t> </a:t>
            </a:r>
            <a:r>
              <a:rPr lang="ar-SA" sz="5600" dirty="0" smtClean="0"/>
              <a:t> </a:t>
            </a:r>
            <a:r>
              <a:rPr lang="ar-SA" sz="5600" dirty="0" err="1" smtClean="0"/>
              <a:t>يدعى </a:t>
            </a:r>
            <a:r>
              <a:rPr lang="ar-SA" sz="5600" dirty="0" smtClean="0"/>
              <a:t>(</a:t>
            </a:r>
            <a:r>
              <a:rPr lang="ar-SA" sz="5600" b="1" dirty="0" smtClean="0">
                <a:solidFill>
                  <a:srgbClr val="FF0000"/>
                </a:solidFill>
              </a:rPr>
              <a:t>مستوى الدلالة </a:t>
            </a:r>
            <a:r>
              <a:rPr lang="fr-FR" sz="5600" b="1" dirty="0" smtClean="0">
                <a:solidFill>
                  <a:srgbClr val="FF0000"/>
                </a:solidFill>
                <a:sym typeface="Symbol"/>
              </a:rPr>
              <a:t></a:t>
            </a:r>
            <a:r>
              <a:rPr lang="ar-SA" sz="5600" dirty="0" smtClean="0">
                <a:solidFill>
                  <a:srgbClr val="FF0000"/>
                </a:solidFill>
              </a:rPr>
              <a:t> </a:t>
            </a:r>
            <a:r>
              <a:rPr lang="ar-SA" sz="5600" dirty="0" smtClean="0"/>
              <a:t>) ومستوى </a:t>
            </a:r>
            <a:r>
              <a:rPr lang="fr-FR" sz="5600" dirty="0" smtClean="0">
                <a:sym typeface="Symbol"/>
              </a:rPr>
              <a:t></a:t>
            </a:r>
            <a:r>
              <a:rPr lang="ar-SA" sz="5600" dirty="0" smtClean="0"/>
              <a:t> عادة ما يكون </a:t>
            </a:r>
            <a:r>
              <a:rPr lang="ar-SA" sz="5600" dirty="0" err="1" smtClean="0"/>
              <a:t>محدد.</a:t>
            </a:r>
            <a:r>
              <a:rPr lang="ar-SA" sz="5600" dirty="0" smtClean="0"/>
              <a:t> وفي العلوم السلوكية والاجتماعية، فإن الاحتمال المقبول للوقوع في الخطأ من النوع الأول هو عند </a:t>
            </a:r>
            <a:r>
              <a:rPr lang="ar-SA" sz="5600" dirty="0" err="1" smtClean="0"/>
              <a:t>مستوى (</a:t>
            </a:r>
            <a:r>
              <a:rPr lang="fr-FR" sz="5600" dirty="0" smtClean="0">
                <a:sym typeface="Symbol"/>
              </a:rPr>
              <a:t></a:t>
            </a:r>
            <a:r>
              <a:rPr lang="fr-FR" sz="5600" dirty="0" smtClean="0"/>
              <a:t>0.05</a:t>
            </a:r>
            <a:r>
              <a:rPr lang="ar-SA" sz="5600" dirty="0" smtClean="0"/>
              <a:t>) </a:t>
            </a:r>
            <a:r>
              <a:rPr lang="ar-SA" sz="5600" dirty="0" err="1" smtClean="0"/>
              <a:t>أو (</a:t>
            </a:r>
            <a:r>
              <a:rPr lang="fr-FR" sz="5600" dirty="0" smtClean="0">
                <a:sym typeface="Symbol"/>
              </a:rPr>
              <a:t></a:t>
            </a:r>
            <a:r>
              <a:rPr lang="fr-FR" sz="5600" dirty="0" smtClean="0"/>
              <a:t>0.01</a:t>
            </a:r>
            <a:r>
              <a:rPr lang="ar-SA" sz="5600" dirty="0" err="1" smtClean="0"/>
              <a:t>)</a:t>
            </a:r>
            <a:r>
              <a:rPr lang="fr-FR" sz="5600" dirty="0" smtClean="0"/>
              <a:t>.</a:t>
            </a:r>
          </a:p>
          <a:p>
            <a:r>
              <a:rPr lang="ar-SA" sz="5600" dirty="0" smtClean="0"/>
              <a:t>إن استخدامنا لمستوى المعنوية 0.05</a:t>
            </a:r>
            <a:r>
              <a:rPr lang="ar-DZ" sz="5600" dirty="0" smtClean="0"/>
              <a:t> أو 5</a:t>
            </a:r>
            <a:r>
              <a:rPr lang="fr-FR" sz="5600" dirty="0" smtClean="0"/>
              <a:t>%</a:t>
            </a:r>
            <a:r>
              <a:rPr lang="ar-SA" sz="5600" dirty="0" smtClean="0"/>
              <a:t> في اختبار فرضية معينة يعني أن هناك حوالي 5 فرص من 100 أننا سنرفض الفرضية وهي صحيحة بمعنى اننا سنكون واثقين بنسبة 95</a:t>
            </a:r>
            <a:r>
              <a:rPr lang="fr-FR" sz="5600" dirty="0" smtClean="0"/>
              <a:t>%</a:t>
            </a:r>
            <a:r>
              <a:rPr lang="ar-DZ" sz="5600" dirty="0" smtClean="0"/>
              <a:t> في أننا سنتخذ القرار الصحيح وبالمقابل فإنه من الممكن أن نكون على خطأ باحتمال قدره </a:t>
            </a:r>
            <a:r>
              <a:rPr lang="ar-DZ" sz="5600" dirty="0" err="1" smtClean="0"/>
              <a:t>0.05 </a:t>
            </a:r>
            <a:r>
              <a:rPr lang="ar-DZ" sz="5600" dirty="0" smtClean="0"/>
              <a:t>(5</a:t>
            </a:r>
            <a:r>
              <a:rPr lang="fr-FR" sz="5600" dirty="0" smtClean="0"/>
              <a:t>%</a:t>
            </a:r>
            <a:r>
              <a:rPr lang="ar-DZ" sz="5600" dirty="0" err="1" smtClean="0"/>
              <a:t>)</a:t>
            </a:r>
            <a:endParaRPr lang="fr-FR" sz="5600" dirty="0" smtClean="0"/>
          </a:p>
          <a:p>
            <a:r>
              <a:rPr lang="ar-DZ" sz="5600" dirty="0" smtClean="0"/>
              <a:t> </a:t>
            </a:r>
            <a:r>
              <a:rPr lang="ar-SA" sz="5600" b="1" u="sng" dirty="0" smtClean="0"/>
              <a:t>الخطأ من النوع الثاني:</a:t>
            </a:r>
            <a:r>
              <a:rPr lang="ar-SA" sz="5600" dirty="0" smtClean="0"/>
              <a:t>وفي المقابل فإن الخطأ من النوع الثاني </a:t>
            </a:r>
            <a:r>
              <a:rPr lang="ar-SA" sz="5600" dirty="0" err="1" smtClean="0"/>
              <a:t>يعني </a:t>
            </a:r>
            <a:r>
              <a:rPr lang="ar-SA" sz="5600" dirty="0" smtClean="0"/>
              <a:t>" قبول الفرض العدمي بينما هو خاطئ" أي أنه على الرغم من أن الفرض العدمي خاطئ وكان من الواجب رفضه فقد تم أخذ قرار خاطئ </a:t>
            </a:r>
            <a:r>
              <a:rPr lang="ar-SA" sz="5600" dirty="0" err="1" smtClean="0"/>
              <a:t>بقبوله.</a:t>
            </a:r>
            <a:r>
              <a:rPr lang="ar-SA" sz="5600" dirty="0" smtClean="0"/>
              <a:t> أي أن الخطأ من النوع الثاني باختصار </a:t>
            </a:r>
            <a:r>
              <a:rPr lang="ar-SA" sz="5600" dirty="0" err="1" smtClean="0"/>
              <a:t>هو </a:t>
            </a:r>
            <a:r>
              <a:rPr lang="ar-SA" sz="5600" dirty="0" smtClean="0"/>
              <a:t>" قبول فرض خاطئ" </a:t>
            </a:r>
            <a:r>
              <a:rPr lang="ar-SA" sz="5600" b="1" u="sng" dirty="0" smtClean="0"/>
              <a:t>ويرمز له بالرمز </a:t>
            </a:r>
            <a:r>
              <a:rPr lang="fr-FR" sz="5600" b="1" u="sng" dirty="0" smtClean="0">
                <a:sym typeface="Symbol"/>
              </a:rPr>
              <a:t></a:t>
            </a:r>
            <a:endParaRPr lang="fr-FR" sz="5600" dirty="0" smtClean="0"/>
          </a:p>
          <a:p>
            <a:r>
              <a:rPr lang="ar-SA" sz="5600" dirty="0" smtClean="0"/>
              <a:t>ويمكن أن نمثل </a:t>
            </a:r>
            <a:r>
              <a:rPr lang="ar-DZ" sz="5600" dirty="0" smtClean="0"/>
              <a:t>الاخطاء المرتبطة باختبار الفرضيات </a:t>
            </a:r>
            <a:r>
              <a:rPr lang="ar-SA" sz="5600" dirty="0" smtClean="0"/>
              <a:t>في الجدول التالي:</a:t>
            </a:r>
            <a:endParaRPr lang="fr-FR" sz="5600" dirty="0" smtClean="0"/>
          </a:p>
          <a:p>
            <a:pPr>
              <a:buNone/>
            </a:pPr>
            <a:endParaRPr lang="ar-DZ" sz="5600" dirty="0" smtClean="0"/>
          </a:p>
          <a:p>
            <a:pPr>
              <a:buNone/>
            </a:pPr>
            <a:r>
              <a:rPr lang="ar-DZ" sz="5600" dirty="0" smtClean="0"/>
              <a:t/>
            </a:r>
            <a:br>
              <a:rPr lang="ar-DZ" sz="5600" dirty="0" smtClean="0"/>
            </a:br>
            <a:endParaRPr lang="fr-FR" sz="5600" dirty="0" smtClean="0"/>
          </a:p>
          <a:p>
            <a:pPr lvl="0"/>
            <a:r>
              <a:rPr lang="ar-SA" sz="5600" dirty="0" smtClean="0"/>
              <a:t>احتمال رفض الفرضية الصفرية وهي في الواقع صحيحة ويسمى هذا بالخطأ من النوع الأول ويرمز له </a:t>
            </a:r>
            <a:r>
              <a:rPr lang="ar-SA" sz="5600" dirty="0" err="1" smtClean="0"/>
              <a:t>بألفا</a:t>
            </a:r>
            <a:r>
              <a:rPr lang="ar-SA" sz="5600" dirty="0" smtClean="0"/>
              <a:t> </a:t>
            </a:r>
            <a:r>
              <a:rPr lang="ar-SA" sz="5600" b="1" dirty="0" err="1" smtClean="0"/>
              <a:t>(</a:t>
            </a:r>
            <a:r>
              <a:rPr lang="fr-FR" sz="5600" b="1" dirty="0" smtClean="0">
                <a:sym typeface="Symbol"/>
              </a:rPr>
              <a:t></a:t>
            </a:r>
            <a:r>
              <a:rPr lang="ar-SA" sz="5600" b="1" dirty="0" err="1" smtClean="0"/>
              <a:t>)</a:t>
            </a:r>
            <a:endParaRPr lang="fr-FR" sz="5600" dirty="0" smtClean="0"/>
          </a:p>
          <a:p>
            <a:pPr lvl="0"/>
            <a:r>
              <a:rPr lang="ar-SA" sz="5600" dirty="0" smtClean="0"/>
              <a:t>احتمال قبول الفرضية الصفرية وهي خطأ ويرمز له بالرمز</a:t>
            </a:r>
            <a:r>
              <a:rPr lang="ar-SA" sz="5600" b="1" dirty="0" err="1" smtClean="0"/>
              <a:t>(</a:t>
            </a:r>
            <a:r>
              <a:rPr lang="fr-FR" sz="5600" b="1" dirty="0" smtClean="0">
                <a:sym typeface="Symbol"/>
              </a:rPr>
              <a:t></a:t>
            </a:r>
            <a:r>
              <a:rPr lang="ar-SA" sz="5600" b="1" dirty="0" err="1" smtClean="0"/>
              <a:t>)</a:t>
            </a:r>
            <a:endParaRPr lang="fr-FR" sz="5600" dirty="0" smtClean="0"/>
          </a:p>
          <a:p>
            <a:pPr lvl="0"/>
            <a:r>
              <a:rPr lang="ar-SA" sz="5600" dirty="0" smtClean="0"/>
              <a:t>احتمال قبول الفرضية الصفرية وهي صحيحة وهذا </a:t>
            </a:r>
            <a:r>
              <a:rPr lang="ar-SA" sz="5600" dirty="0" err="1" smtClean="0"/>
              <a:t>مايدعى</a:t>
            </a:r>
            <a:r>
              <a:rPr lang="ar-SA" sz="5600" dirty="0" smtClean="0"/>
              <a:t> </a:t>
            </a:r>
            <a:r>
              <a:rPr lang="ar-SA" sz="5600" b="1" dirty="0" smtClean="0"/>
              <a:t>بمستوى الثقة</a:t>
            </a:r>
            <a:r>
              <a:rPr lang="ar-SA" sz="5600" dirty="0" smtClean="0"/>
              <a:t> </a:t>
            </a:r>
            <a:r>
              <a:rPr lang="ar-SA" sz="5600" dirty="0" err="1" smtClean="0"/>
              <a:t>ويساوي </a:t>
            </a:r>
            <a:r>
              <a:rPr lang="ar-SA" sz="5600" b="1" dirty="0" smtClean="0"/>
              <a:t>(1-</a:t>
            </a:r>
            <a:r>
              <a:rPr lang="fr-FR" sz="5600" b="1" dirty="0" smtClean="0">
                <a:sym typeface="Symbol"/>
              </a:rPr>
              <a:t></a:t>
            </a:r>
            <a:r>
              <a:rPr lang="ar-SA" sz="5600" b="1" dirty="0" err="1" smtClean="0"/>
              <a:t>)</a:t>
            </a:r>
            <a:endParaRPr lang="fr-FR" sz="5600" dirty="0" smtClean="0"/>
          </a:p>
          <a:p>
            <a:pPr lvl="0"/>
            <a:r>
              <a:rPr lang="ar-SA" sz="5600" dirty="0" smtClean="0"/>
              <a:t>احتمال رفض الفرضية الصفرية وهي في الواقع خطأ ويسمى هذا </a:t>
            </a:r>
            <a:r>
              <a:rPr lang="ar-SA" sz="5600" b="1" dirty="0" smtClean="0">
                <a:solidFill>
                  <a:srgbClr val="FF0000"/>
                </a:solidFill>
              </a:rPr>
              <a:t>بقوة الاختبار الاحصائي</a:t>
            </a:r>
            <a:r>
              <a:rPr lang="ar-SA" sz="5600" dirty="0" smtClean="0">
                <a:solidFill>
                  <a:srgbClr val="FF0000"/>
                </a:solidFill>
              </a:rPr>
              <a:t> </a:t>
            </a:r>
            <a:r>
              <a:rPr lang="ar-SA" sz="5600" dirty="0" err="1" smtClean="0"/>
              <a:t>ويساوي </a:t>
            </a:r>
            <a:r>
              <a:rPr lang="ar-SA" sz="5600" b="1" dirty="0" smtClean="0"/>
              <a:t>(1-</a:t>
            </a:r>
            <a:r>
              <a:rPr lang="fr-FR" sz="5600" b="1" dirty="0" smtClean="0">
                <a:sym typeface="Symbol"/>
              </a:rPr>
              <a:t></a:t>
            </a:r>
            <a:r>
              <a:rPr lang="ar-SA" sz="5600" b="1" dirty="0" err="1" smtClean="0"/>
              <a:t>).</a:t>
            </a:r>
            <a:endParaRPr lang="fr-FR" sz="5600" dirty="0" smtClean="0"/>
          </a:p>
          <a:p>
            <a:endParaRPr lang="fr-FR" dirty="0"/>
          </a:p>
        </p:txBody>
      </p:sp>
      <p:pic>
        <p:nvPicPr>
          <p:cNvPr id="4" name="Image 3"/>
          <p:cNvPicPr/>
          <p:nvPr/>
        </p:nvPicPr>
        <p:blipFill>
          <a:blip r:embed="rId2" cstate="print"/>
          <a:srcRect/>
          <a:stretch>
            <a:fillRect/>
          </a:stretch>
        </p:blipFill>
        <p:spPr bwMode="auto">
          <a:xfrm>
            <a:off x="2686725" y="4037611"/>
            <a:ext cx="4348480" cy="711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3811" y="1388534"/>
            <a:ext cx="3718455" cy="740517"/>
          </a:xfrm>
        </p:spPr>
        <p:txBody>
          <a:bodyPr/>
          <a:lstStyle/>
          <a:p>
            <a:r>
              <a:rPr lang="ar-DZ" b="1" dirty="0" smtClean="0"/>
              <a:t>شروط الاختبارات </a:t>
            </a:r>
            <a:r>
              <a:rPr lang="ar-DZ" b="1" dirty="0" err="1" smtClean="0"/>
              <a:t>المعلمية</a:t>
            </a:r>
            <a:endParaRPr lang="fr-FR" b="1" dirty="0"/>
          </a:p>
        </p:txBody>
      </p:sp>
      <p:sp>
        <p:nvSpPr>
          <p:cNvPr id="4" name="Espace réservé du texte 3"/>
          <p:cNvSpPr>
            <a:spLocks noGrp="1"/>
          </p:cNvSpPr>
          <p:nvPr>
            <p:ph type="body" sz="half" idx="2"/>
          </p:nvPr>
        </p:nvSpPr>
        <p:spPr>
          <a:xfrm>
            <a:off x="832513" y="3031065"/>
            <a:ext cx="4179754" cy="2438404"/>
          </a:xfrm>
        </p:spPr>
        <p:txBody>
          <a:bodyPr>
            <a:normAutofit/>
          </a:bodyPr>
          <a:lstStyle/>
          <a:p>
            <a:pPr algn="just"/>
            <a:r>
              <a:rPr lang="ar-DZ" sz="1800" dirty="0" smtClean="0"/>
              <a:t>اذا تحققت شروط الاختبارات </a:t>
            </a:r>
            <a:r>
              <a:rPr lang="ar-DZ" sz="1800" dirty="0" err="1" smtClean="0"/>
              <a:t>المعلمية</a:t>
            </a:r>
            <a:r>
              <a:rPr lang="ar-DZ" sz="1800" dirty="0" smtClean="0"/>
              <a:t> نستخدم الاختبارات </a:t>
            </a:r>
            <a:r>
              <a:rPr lang="ar-DZ" sz="1800" dirty="0" err="1" smtClean="0"/>
              <a:t>المعلمية</a:t>
            </a:r>
            <a:r>
              <a:rPr lang="ar-DZ" sz="1800" dirty="0" smtClean="0"/>
              <a:t> واذا لم تتحقق نستخدم الاختبارات </a:t>
            </a:r>
            <a:r>
              <a:rPr lang="ar-DZ" sz="1800" dirty="0" err="1" smtClean="0"/>
              <a:t>اللامعلمية</a:t>
            </a:r>
            <a:r>
              <a:rPr lang="ar-DZ" sz="1800" dirty="0" smtClean="0"/>
              <a:t> البديلة  كما هو موضح في الجدول</a:t>
            </a:r>
          </a:p>
          <a:p>
            <a:pPr algn="just"/>
            <a:r>
              <a:rPr lang="ar-DZ" sz="1800" b="1" dirty="0" err="1" smtClean="0"/>
              <a:t>ملاحظة </a:t>
            </a:r>
            <a:r>
              <a:rPr lang="ar-DZ" sz="1800" b="1" dirty="0" smtClean="0"/>
              <a:t>:الجدول يوضح فقط بعض الاختبارات</a:t>
            </a:r>
          </a:p>
          <a:p>
            <a:pPr algn="just"/>
            <a:endParaRPr lang="fr-FR" sz="1800" dirty="0"/>
          </a:p>
        </p:txBody>
      </p:sp>
      <p:pic>
        <p:nvPicPr>
          <p:cNvPr id="4098" name="Picture 2"/>
          <p:cNvPicPr>
            <a:picLocks noChangeAspect="1" noChangeArrowheads="1"/>
          </p:cNvPicPr>
          <p:nvPr/>
        </p:nvPicPr>
        <p:blipFill>
          <a:blip r:embed="rId2" cstate="print"/>
          <a:srcRect/>
          <a:stretch>
            <a:fillRect/>
          </a:stretch>
        </p:blipFill>
        <p:spPr bwMode="auto">
          <a:xfrm>
            <a:off x="5718341" y="3289111"/>
            <a:ext cx="5286375" cy="2433638"/>
          </a:xfrm>
          <a:prstGeom prst="rect">
            <a:avLst/>
          </a:prstGeom>
          <a:noFill/>
          <a:ln w="9525">
            <a:noFill/>
            <a:miter lim="800000"/>
            <a:headEnd/>
            <a:tailEnd/>
          </a:ln>
        </p:spPr>
      </p:pic>
      <p:sp>
        <p:nvSpPr>
          <p:cNvPr id="7" name="Titre 1"/>
          <p:cNvSpPr txBox="1">
            <a:spLocks/>
          </p:cNvSpPr>
          <p:nvPr/>
        </p:nvSpPr>
        <p:spPr>
          <a:xfrm>
            <a:off x="1295402" y="763769"/>
            <a:ext cx="9601196" cy="396292"/>
          </a:xfrm>
          <a:prstGeom prst="rect">
            <a:avLst/>
          </a:prstGeom>
          <a:effectLst/>
        </p:spPr>
        <p:txBody>
          <a:bodyPr vert="horz" lIns="91440" tIns="45720" rIns="91440" bIns="45720" rtlCol="0" anchor="b">
            <a:normAutofit fontScale="92500" lnSpcReduction="10000"/>
          </a:body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DZ" sz="2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الاختبارات </a:t>
            </a:r>
            <a:r>
              <a:rPr kumimoji="0" lang="ar-DZ" sz="2400" b="0"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المعلمية</a:t>
            </a:r>
            <a:r>
              <a:rPr kumimoji="0" lang="ar-DZ" sz="2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 </a:t>
            </a:r>
            <a:r>
              <a:rPr kumimoji="0" lang="ar-DZ" sz="2400" b="0"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واللامعلمية</a:t>
            </a:r>
            <a:endParaRPr kumimoji="0" lang="fr-FR" sz="2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8" name="Flèche droite à entaille 7"/>
          <p:cNvSpPr/>
          <p:nvPr/>
        </p:nvSpPr>
        <p:spPr>
          <a:xfrm>
            <a:off x="5063319" y="1651379"/>
            <a:ext cx="77369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5063319" y="3684896"/>
            <a:ext cx="7096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égende sans bordure 3 9"/>
          <p:cNvSpPr/>
          <p:nvPr/>
        </p:nvSpPr>
        <p:spPr>
          <a:xfrm>
            <a:off x="8120418" y="2661313"/>
            <a:ext cx="1951630" cy="612648"/>
          </a:xfrm>
          <a:prstGeom prst="callout3">
            <a:avLst>
              <a:gd name="adj1" fmla="val 18750"/>
              <a:gd name="adj2" fmla="val -8333"/>
              <a:gd name="adj3" fmla="val 18750"/>
              <a:gd name="adj4" fmla="val -16667"/>
              <a:gd name="adj5" fmla="val 100000"/>
              <a:gd name="adj6" fmla="val -16667"/>
              <a:gd name="adj7" fmla="val 182021"/>
              <a:gd name="adj8" fmla="val 20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شروط </a:t>
            </a:r>
            <a:r>
              <a:rPr lang="ar-DZ" dirty="0" err="1" smtClean="0"/>
              <a:t>المعلمية</a:t>
            </a:r>
            <a:r>
              <a:rPr lang="ar-DZ" dirty="0" smtClean="0"/>
              <a:t> محققة</a:t>
            </a:r>
          </a:p>
          <a:p>
            <a:pPr algn="ctr" rtl="1"/>
            <a:r>
              <a:rPr lang="ar-DZ" dirty="0" smtClean="0"/>
              <a:t>نستخدم:</a:t>
            </a:r>
            <a:endParaRPr lang="fr-FR" dirty="0"/>
          </a:p>
        </p:txBody>
      </p:sp>
      <p:sp>
        <p:nvSpPr>
          <p:cNvPr id="11" name="Légende sans bordure 3 10"/>
          <p:cNvSpPr/>
          <p:nvPr/>
        </p:nvSpPr>
        <p:spPr>
          <a:xfrm>
            <a:off x="6075528" y="2663589"/>
            <a:ext cx="1594513" cy="612648"/>
          </a:xfrm>
          <a:prstGeom prst="callout3">
            <a:avLst>
              <a:gd name="adj1" fmla="val 18750"/>
              <a:gd name="adj2" fmla="val -8333"/>
              <a:gd name="adj3" fmla="val 18750"/>
              <a:gd name="adj4" fmla="val -16667"/>
              <a:gd name="adj5" fmla="val 100000"/>
              <a:gd name="adj6" fmla="val -16667"/>
              <a:gd name="adj7" fmla="val 182021"/>
              <a:gd name="adj8" fmla="val 20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شروط </a:t>
            </a:r>
            <a:r>
              <a:rPr lang="ar-DZ" dirty="0" err="1" smtClean="0"/>
              <a:t>المعلمية</a:t>
            </a:r>
            <a:r>
              <a:rPr lang="ar-DZ" dirty="0" smtClean="0"/>
              <a:t>  غير محققة،نستخدم:</a:t>
            </a:r>
            <a:endParaRPr lang="fr-FR"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5882162" y="1339338"/>
            <a:ext cx="5470525" cy="1067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48925A5B-16B5-4539-B39C-3D14C9175230}"/>
              </a:ext>
            </a:extLst>
          </p:cNvPr>
          <p:cNvSpPr/>
          <p:nvPr/>
        </p:nvSpPr>
        <p:spPr>
          <a:xfrm>
            <a:off x="7043810" y="1259316"/>
            <a:ext cx="4213012" cy="373757"/>
          </a:xfrm>
          <a:prstGeom prst="rect">
            <a:avLst/>
          </a:prstGeom>
        </p:spPr>
        <p:txBody>
          <a:bodyPr wrap="none">
            <a:spAutoFit/>
          </a:bodyPr>
          <a:lstStyle/>
          <a:p>
            <a:pPr marL="342900" lvl="0" indent="-342900" algn="r" rtl="1">
              <a:lnSpc>
                <a:spcPct val="107000"/>
              </a:lnSpc>
              <a:spcAft>
                <a:spcPts val="800"/>
              </a:spcAft>
              <a:buFont typeface="+mj-lt"/>
              <a:buAutoNum type="arabicPeriod"/>
            </a:pPr>
            <a:r>
              <a:rPr lang="ar-DZ" b="1" dirty="0">
                <a:latin typeface="Calibri" panose="020F0502020204030204" pitchFamily="34" charset="0"/>
                <a:ea typeface="Calibri" panose="020F0502020204030204" pitchFamily="34" charset="0"/>
                <a:cs typeface="Arial" panose="020B0604020202020204" pitchFamily="34" charset="0"/>
              </a:rPr>
              <a:t>التحقق من طبيعة التوزيع باستخدام برنامج </a:t>
            </a:r>
            <a:r>
              <a:rPr lang="fr-FR" b="1" dirty="0">
                <a:latin typeface="Calibri" panose="020F0502020204030204" pitchFamily="34" charset="0"/>
                <a:ea typeface="Calibri" panose="020F0502020204030204" pitchFamily="34" charset="0"/>
                <a:cs typeface="Arial" panose="020B0604020202020204" pitchFamily="34" charset="0"/>
              </a:rPr>
              <a:t>SPSS</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317302" y="1918427"/>
            <a:ext cx="3257550" cy="4257675"/>
          </a:xfrm>
          <a:prstGeom prst="rect">
            <a:avLst/>
          </a:prstGeom>
          <a:noFill/>
          <a:ln w="9525">
            <a:noFill/>
            <a:miter lim="800000"/>
            <a:headEnd/>
            <a:tailEnd/>
          </a:ln>
        </p:spPr>
      </p:pic>
      <p:sp>
        <p:nvSpPr>
          <p:cNvPr id="5" name="مستطيل 3">
            <a:extLst>
              <a:ext uri="{FF2B5EF4-FFF2-40B4-BE49-F238E27FC236}">
                <a16:creationId xmlns:a16="http://schemas.microsoft.com/office/drawing/2014/main" xmlns="" id="{D11E4CD1-A454-469C-95D2-A1B47E846126}"/>
              </a:ext>
            </a:extLst>
          </p:cNvPr>
          <p:cNvSpPr/>
          <p:nvPr/>
        </p:nvSpPr>
        <p:spPr>
          <a:xfrm>
            <a:off x="3125337" y="702664"/>
            <a:ext cx="6196083" cy="373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07000"/>
              </a:lnSpc>
              <a:spcAft>
                <a:spcPts val="800"/>
              </a:spcAft>
            </a:pPr>
            <a:r>
              <a:rPr lang="ar-DZ" b="1" dirty="0" smtClean="0">
                <a:latin typeface="Calibri" panose="020F0502020204030204" pitchFamily="34" charset="0"/>
                <a:ea typeface="Calibri" panose="020F0502020204030204" pitchFamily="34" charset="0"/>
                <a:cs typeface="Arial" panose="020B0604020202020204" pitchFamily="34" charset="0"/>
              </a:rPr>
              <a:t>اختبار الفروق بين المتوسطات</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مستطيل 1">
            <a:extLst>
              <a:ext uri="{FF2B5EF4-FFF2-40B4-BE49-F238E27FC236}">
                <a16:creationId xmlns:a16="http://schemas.microsoft.com/office/drawing/2014/main" xmlns="" id="{E8F72638-234A-4ACA-AD92-AD7D3C3D9C21}"/>
              </a:ext>
            </a:extLst>
          </p:cNvPr>
          <p:cNvSpPr/>
          <p:nvPr/>
        </p:nvSpPr>
        <p:spPr>
          <a:xfrm>
            <a:off x="2627020" y="1764832"/>
            <a:ext cx="2140330" cy="373757"/>
          </a:xfrm>
          <a:prstGeom prst="rect">
            <a:avLst/>
          </a:prstGeom>
        </p:spPr>
        <p:txBody>
          <a:bodyPr wrap="none">
            <a:spAutoFit/>
          </a:bodyPr>
          <a:lstStyle/>
          <a:p>
            <a:pPr algn="r" rtl="1">
              <a:lnSpc>
                <a:spcPct val="107000"/>
              </a:lnSpc>
              <a:spcAft>
                <a:spcPts val="800"/>
              </a:spcAft>
            </a:pPr>
            <a:r>
              <a:rPr lang="ar-DZ" dirty="0">
                <a:latin typeface="Calibri" panose="020F0502020204030204" pitchFamily="34" charset="0"/>
                <a:ea typeface="Calibri" panose="020F0502020204030204" pitchFamily="34" charset="0"/>
                <a:cs typeface="Arial" panose="020B0604020202020204" pitchFamily="34" charset="0"/>
              </a:rPr>
              <a:t>نحصل على الجدول التالي:</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060554" y="3051464"/>
            <a:ext cx="5363997" cy="1466850"/>
          </a:xfrm>
          <a:prstGeom prst="rect">
            <a:avLst/>
          </a:prstGeom>
          <a:noFill/>
          <a:ln w="9525">
            <a:noFill/>
            <a:miter lim="800000"/>
            <a:headEnd/>
            <a:tailEnd/>
          </a:ln>
        </p:spPr>
      </p:pic>
      <p:sp>
        <p:nvSpPr>
          <p:cNvPr id="8" name="Flèche vers le bas 7"/>
          <p:cNvSpPr/>
          <p:nvPr/>
        </p:nvSpPr>
        <p:spPr>
          <a:xfrm>
            <a:off x="8799616" y="1638795"/>
            <a:ext cx="484632"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gauche 8"/>
          <p:cNvSpPr/>
          <p:nvPr/>
        </p:nvSpPr>
        <p:spPr>
          <a:xfrm>
            <a:off x="6305798" y="361009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500233308"/>
      </p:ext>
    </p:extLst>
  </p:cSld>
  <p:clrMapOvr>
    <a:masterClrMapping/>
  </p:clrMapOvr>
  <mc:AlternateContent xmlns:mc="http://schemas.openxmlformats.org/markup-compatibility/2006">
    <mc:Choice xmlns:p14="http://schemas.microsoft.com/office/powerpoint/2010/main" xmlns="" Requires="p14">
      <p:transition spd="slow" p14:dur="1250">
        <p14:switch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14E99142-5372-4BD8-A44D-AB961686FB68}"/>
              </a:ext>
            </a:extLst>
          </p:cNvPr>
          <p:cNvSpPr/>
          <p:nvPr/>
        </p:nvSpPr>
        <p:spPr>
          <a:xfrm>
            <a:off x="914400" y="1156166"/>
            <a:ext cx="10358846" cy="4103688"/>
          </a:xfrm>
          <a:prstGeom prst="rect">
            <a:avLst/>
          </a:prstGeom>
        </p:spPr>
        <p:txBody>
          <a:bodyPr wrap="square">
            <a:spAutoFit/>
          </a:bodyPr>
          <a:lstStyle/>
          <a:p>
            <a:pPr algn="r" rtl="1">
              <a:lnSpc>
                <a:spcPct val="107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H0</a:t>
            </a:r>
            <a:r>
              <a:rPr lang="ar-DZ" sz="2000" dirty="0">
                <a:latin typeface="Calibri" panose="020F0502020204030204" pitchFamily="34" charset="0"/>
                <a:ea typeface="Calibri" panose="020F0502020204030204" pitchFamily="34" charset="0"/>
                <a:cs typeface="Arial" panose="020B0604020202020204" pitchFamily="34" charset="0"/>
              </a:rPr>
              <a:t>: البيانات تخضع للتوزيع الطبيعي</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H1</a:t>
            </a:r>
            <a:r>
              <a:rPr lang="ar-DZ" sz="2000" dirty="0">
                <a:latin typeface="Calibri" panose="020F0502020204030204" pitchFamily="34" charset="0"/>
                <a:ea typeface="Calibri" panose="020F0502020204030204" pitchFamily="34" charset="0"/>
                <a:cs typeface="Arial" panose="020B0604020202020204" pitchFamily="34" charset="0"/>
              </a:rPr>
              <a:t>: البيانات لا تخضع للتوزيع الطبيعي</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r-FR" sz="2000" dirty="0" err="1">
                <a:latin typeface="Calibri" panose="020F0502020204030204" pitchFamily="34" charset="0"/>
                <a:ea typeface="Calibri" panose="020F0502020204030204" pitchFamily="34" charset="0"/>
                <a:cs typeface="Arial" panose="020B0604020202020204" pitchFamily="34" charset="0"/>
              </a:rPr>
              <a:t>Sig</a:t>
            </a:r>
            <a:r>
              <a:rPr lang="fr-FR" sz="2000" dirty="0">
                <a:latin typeface="Calibri" panose="020F0502020204030204" pitchFamily="34" charset="0"/>
                <a:ea typeface="Calibri" panose="020F0502020204030204" pitchFamily="34" charset="0"/>
                <a:cs typeface="Arial" panose="020B0604020202020204" pitchFamily="34" charset="0"/>
              </a:rPr>
              <a:t>&lt;0.05</a:t>
            </a:r>
            <a:r>
              <a:rPr lang="ar-DZ" sz="2000" dirty="0">
                <a:latin typeface="Calibri" panose="020F0502020204030204" pitchFamily="34" charset="0"/>
                <a:ea typeface="Calibri" panose="020F0502020204030204" pitchFamily="34" charset="0"/>
                <a:cs typeface="Arial" panose="020B0604020202020204" pitchFamily="34" charset="0"/>
              </a:rPr>
              <a:t> نقبل الفرض البديل </a:t>
            </a:r>
            <a:r>
              <a:rPr lang="fr-FR" sz="2000" dirty="0">
                <a:latin typeface="Calibri" panose="020F0502020204030204" pitchFamily="34" charset="0"/>
                <a:ea typeface="Calibri" panose="020F0502020204030204" pitchFamily="34" charset="0"/>
                <a:cs typeface="Arial" panose="020B0604020202020204" pitchFamily="34" charset="0"/>
              </a:rPr>
              <a:t>H1</a:t>
            </a:r>
            <a:r>
              <a:rPr lang="ar-DZ" sz="2000" dirty="0">
                <a:latin typeface="Calibri" panose="020F0502020204030204" pitchFamily="34" charset="0"/>
                <a:ea typeface="Calibri" panose="020F0502020204030204" pitchFamily="34" charset="0"/>
                <a:cs typeface="Arial" panose="020B0604020202020204" pitchFamily="34" charset="0"/>
              </a:rPr>
              <a:t> و نرفض الفرض الصفري </a:t>
            </a:r>
            <a:r>
              <a:rPr lang="fr-FR" sz="2000" dirty="0">
                <a:latin typeface="Calibri" panose="020F0502020204030204" pitchFamily="34" charset="0"/>
                <a:ea typeface="Calibri" panose="020F0502020204030204" pitchFamily="34" charset="0"/>
                <a:cs typeface="Arial" panose="020B0604020202020204" pitchFamily="34" charset="0"/>
              </a:rPr>
              <a:t>H0</a:t>
            </a:r>
            <a:r>
              <a:rPr lang="ar-DZ" sz="2000" dirty="0">
                <a:latin typeface="Calibri" panose="020F0502020204030204" pitchFamily="34" charset="0"/>
                <a:ea typeface="Calibri" panose="020F0502020204030204" pitchFamily="34" charset="0"/>
                <a:cs typeface="Arial" panose="020B0604020202020204" pitchFamily="34" charset="0"/>
              </a:rPr>
              <a:t>    القرار هو (البيانات لا تخضع للتوزيع الطبيعي</a:t>
            </a:r>
            <a:r>
              <a:rPr lang="ar-DZ" sz="2000" dirty="0" err="1">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Sig&gt;=0.05</a:t>
            </a:r>
            <a:r>
              <a:rPr lang="ar-DZ" sz="2000" dirty="0">
                <a:latin typeface="Calibri" panose="020F0502020204030204" pitchFamily="34" charset="0"/>
                <a:ea typeface="Calibri" panose="020F0502020204030204" pitchFamily="34" charset="0"/>
                <a:cs typeface="Arial" panose="020B0604020202020204" pitchFamily="34" charset="0"/>
              </a:rPr>
              <a:t> نقبل الفرض الصفري </a:t>
            </a:r>
            <a:r>
              <a:rPr lang="fr-FR" sz="2000" dirty="0">
                <a:latin typeface="Calibri" panose="020F0502020204030204" pitchFamily="34" charset="0"/>
                <a:ea typeface="Calibri" panose="020F0502020204030204" pitchFamily="34" charset="0"/>
                <a:cs typeface="Arial" panose="020B0604020202020204" pitchFamily="34" charset="0"/>
              </a:rPr>
              <a:t>H0</a:t>
            </a:r>
            <a:r>
              <a:rPr lang="ar-DZ" sz="2000" dirty="0">
                <a:latin typeface="Calibri" panose="020F0502020204030204" pitchFamily="34" charset="0"/>
                <a:ea typeface="Calibri" panose="020F0502020204030204" pitchFamily="34" charset="0"/>
                <a:cs typeface="Arial" panose="020B0604020202020204" pitchFamily="34" charset="0"/>
              </a:rPr>
              <a:t> و نرفض الفرض البديل </a:t>
            </a:r>
            <a:r>
              <a:rPr lang="fr-FR" sz="2000" dirty="0">
                <a:latin typeface="Calibri" panose="020F0502020204030204" pitchFamily="34" charset="0"/>
                <a:ea typeface="Calibri" panose="020F0502020204030204" pitchFamily="34" charset="0"/>
                <a:cs typeface="Arial" panose="020B0604020202020204" pitchFamily="34" charset="0"/>
              </a:rPr>
              <a:t>H1</a:t>
            </a:r>
            <a:r>
              <a:rPr lang="ar-DZ" sz="2000" dirty="0">
                <a:latin typeface="Calibri" panose="020F0502020204030204" pitchFamily="34" charset="0"/>
                <a:ea typeface="Calibri" panose="020F0502020204030204" pitchFamily="34" charset="0"/>
                <a:cs typeface="Arial" panose="020B0604020202020204" pitchFamily="34" charset="0"/>
              </a:rPr>
              <a:t>  القرار هو (البيانات تخضع للتوزيع الطبيعي</a:t>
            </a:r>
            <a:r>
              <a:rPr lang="ar-DZ" sz="2000" dirty="0" err="1" smtClean="0">
                <a:latin typeface="Calibri" panose="020F0502020204030204" pitchFamily="34" charset="0"/>
                <a:ea typeface="Calibri" panose="020F0502020204030204" pitchFamily="34" charset="0"/>
                <a:cs typeface="Arial" panose="020B0604020202020204" pitchFamily="34" charset="0"/>
              </a:rPr>
              <a:t>)</a:t>
            </a:r>
            <a:endParaRPr lang="ar-DZ" sz="20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ملاحظة: اذا كان حجم العينة أكبر من 30 نستطيع الاستغناء عن اختبار التوزيع الطبيعي</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arabicPeriod"/>
            </a:pPr>
            <a:r>
              <a:rPr lang="ar-DZ" sz="2000" dirty="0">
                <a:latin typeface="Calibri" panose="020F0502020204030204" pitchFamily="34" charset="0"/>
                <a:ea typeface="Calibri" panose="020F0502020204030204" pitchFamily="34" charset="0"/>
                <a:cs typeface="Arial" panose="020B0604020202020204" pitchFamily="34" charset="0"/>
              </a:rPr>
              <a:t>إذا كان التوزيع طبيعي ننتقل إلى الخطوة </a:t>
            </a:r>
            <a:r>
              <a:rPr lang="ar-DZ" sz="2000" dirty="0" smtClean="0">
                <a:latin typeface="Calibri" panose="020F0502020204030204" pitchFamily="34" charset="0"/>
                <a:ea typeface="Calibri" panose="020F0502020204030204" pitchFamily="34" charset="0"/>
                <a:cs typeface="Arial" panose="020B0604020202020204" pitchFamily="34" charset="0"/>
              </a:rPr>
              <a:t>الموالية</a:t>
            </a:r>
            <a:r>
              <a:rPr lang="ar-DZ" sz="2000" dirty="0">
                <a:latin typeface="Calibri" panose="020F0502020204030204" pitchFamily="34" charset="0"/>
                <a:ea typeface="Calibri" panose="020F0502020204030204" pitchFamily="34" charset="0"/>
                <a:cs typeface="Arial" panose="020B0604020202020204" pitchFamily="34" charset="0"/>
              </a:rPr>
              <a:t> </a:t>
            </a:r>
            <a:r>
              <a:rPr lang="ar-DZ" sz="2000" dirty="0" smtClean="0">
                <a:latin typeface="Calibri" panose="020F0502020204030204" pitchFamily="34" charset="0"/>
                <a:ea typeface="Calibri" panose="020F0502020204030204" pitchFamily="34" charset="0"/>
                <a:cs typeface="Arial" panose="020B0604020202020204" pitchFamily="34" charset="0"/>
              </a:rPr>
              <a:t>وهي </a:t>
            </a:r>
            <a:r>
              <a:rPr lang="ar-DZ" sz="2000" dirty="0" smtClean="0">
                <a:latin typeface="Calibri" panose="020F0502020204030204" pitchFamily="34" charset="0"/>
                <a:ea typeface="Calibri" panose="020F0502020204030204" pitchFamily="34" charset="0"/>
                <a:cs typeface="Arial" panose="020B0604020202020204" pitchFamily="34" charset="0"/>
              </a:rPr>
              <a:t>القيام </a:t>
            </a:r>
            <a:r>
              <a:rPr lang="ar-DZ" sz="2000" dirty="0">
                <a:latin typeface="Calibri" panose="020F0502020204030204" pitchFamily="34" charset="0"/>
                <a:ea typeface="Calibri" panose="020F0502020204030204" pitchFamily="34" charset="0"/>
                <a:cs typeface="Arial" panose="020B0604020202020204" pitchFamily="34" charset="0"/>
              </a:rPr>
              <a:t>باختبار </a:t>
            </a:r>
            <a:r>
              <a:rPr lang="fr-FR" sz="2000" dirty="0">
                <a:latin typeface="Calibri" panose="020F0502020204030204" pitchFamily="34" charset="0"/>
                <a:ea typeface="Calibri" panose="020F0502020204030204" pitchFamily="34" charset="0"/>
                <a:cs typeface="Arial" panose="020B0604020202020204" pitchFamily="34" charset="0"/>
              </a:rPr>
              <a:t>T</a:t>
            </a:r>
            <a:r>
              <a:rPr lang="ar-DZ" sz="2000" dirty="0">
                <a:latin typeface="Calibri" panose="020F0502020204030204" pitchFamily="34" charset="0"/>
                <a:ea typeface="Calibri" panose="020F0502020204030204" pitchFamily="34" charset="0"/>
                <a:cs typeface="Arial" panose="020B0604020202020204" pitchFamily="34" charset="0"/>
              </a:rPr>
              <a:t> للعينة الوحيدة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dirty="0">
                <a:latin typeface="Calibri" panose="020F0502020204030204" pitchFamily="34" charset="0"/>
                <a:ea typeface="Calibri" panose="020F0502020204030204" pitchFamily="34" charset="0"/>
                <a:cs typeface="Arial" panose="020B0604020202020204" pitchFamily="34" charset="0"/>
              </a:rPr>
              <a:t>نلاحظ أن توزيع المتوسطات </a:t>
            </a:r>
            <a:r>
              <a:rPr lang="ar-DZ" sz="2000" dirty="0" smtClean="0">
                <a:latin typeface="Calibri" panose="020F0502020204030204" pitchFamily="34" charset="0"/>
                <a:ea typeface="Calibri" panose="020F0502020204030204" pitchFamily="34" charset="0"/>
                <a:cs typeface="Arial" panose="020B0604020202020204" pitchFamily="34" charset="0"/>
              </a:rPr>
              <a:t>للمحورين </a:t>
            </a:r>
            <a:r>
              <a:rPr lang="fr-FR" sz="2000" dirty="0" smtClean="0">
                <a:latin typeface="Calibri" panose="020F0502020204030204" pitchFamily="34" charset="0"/>
                <a:ea typeface="Calibri" panose="020F0502020204030204" pitchFamily="34" charset="0"/>
                <a:cs typeface="Arial" panose="020B0604020202020204" pitchFamily="34" charset="0"/>
              </a:rPr>
              <a:t>B</a:t>
            </a:r>
            <a:r>
              <a:rPr lang="ar-DZ" sz="2000" dirty="0" smtClean="0">
                <a:latin typeface="Calibri" panose="020F0502020204030204" pitchFamily="34" charset="0"/>
                <a:ea typeface="Calibri" panose="020F0502020204030204" pitchFamily="34" charset="0"/>
                <a:cs typeface="Arial" panose="020B0604020202020204" pitchFamily="34" charset="0"/>
              </a:rPr>
              <a:t> </a:t>
            </a:r>
            <a:r>
              <a:rPr lang="ar-DZ" sz="2000" dirty="0">
                <a:latin typeface="Calibri" panose="020F0502020204030204" pitchFamily="34" charset="0"/>
                <a:ea typeface="Calibri" panose="020F0502020204030204" pitchFamily="34" charset="0"/>
                <a:cs typeface="Arial" panose="020B0604020202020204" pitchFamily="34" charset="0"/>
              </a:rPr>
              <a:t>المتعلق </a:t>
            </a:r>
            <a:r>
              <a:rPr lang="ar-DZ" sz="2000" dirty="0" smtClean="0">
                <a:latin typeface="Calibri" panose="020F0502020204030204" pitchFamily="34" charset="0"/>
                <a:ea typeface="Calibri" panose="020F0502020204030204" pitchFamily="34" charset="0"/>
                <a:cs typeface="Arial" panose="020B0604020202020204" pitchFamily="34" charset="0"/>
              </a:rPr>
              <a:t>بعد الالتزام في مكان العمل و </a:t>
            </a:r>
            <a:r>
              <a:rPr lang="ar-DZ" sz="2000" dirty="0">
                <a:latin typeface="Calibri" panose="020F0502020204030204" pitchFamily="34" charset="0"/>
                <a:ea typeface="Calibri" panose="020F0502020204030204" pitchFamily="34" charset="0"/>
                <a:cs typeface="Arial" panose="020B0604020202020204" pitchFamily="34" charset="0"/>
              </a:rPr>
              <a:t>المحور </a:t>
            </a:r>
            <a:r>
              <a:rPr lang="fr-FR" sz="2000" dirty="0">
                <a:latin typeface="Calibri" panose="020F0502020204030204" pitchFamily="34" charset="0"/>
                <a:ea typeface="Calibri" panose="020F0502020204030204" pitchFamily="34" charset="0"/>
                <a:cs typeface="Arial" panose="020B0604020202020204" pitchFamily="34" charset="0"/>
              </a:rPr>
              <a:t>C</a:t>
            </a:r>
            <a:r>
              <a:rPr lang="ar-DZ" sz="2000" dirty="0">
                <a:latin typeface="Calibri" panose="020F0502020204030204" pitchFamily="34" charset="0"/>
                <a:ea typeface="Calibri" panose="020F0502020204030204" pitchFamily="34" charset="0"/>
                <a:cs typeface="Arial" panose="020B0604020202020204" pitchFamily="34" charset="0"/>
              </a:rPr>
              <a:t> المتعلق </a:t>
            </a:r>
            <a:r>
              <a:rPr lang="ar-DZ" sz="2000" dirty="0" smtClean="0">
                <a:latin typeface="Calibri" panose="020F0502020204030204" pitchFamily="34" charset="0"/>
                <a:ea typeface="Calibri" panose="020F0502020204030204" pitchFamily="34" charset="0"/>
                <a:cs typeface="Arial" panose="020B0604020202020204" pitchFamily="34" charset="0"/>
              </a:rPr>
              <a:t>بنية ترك العمل لا تخضع </a:t>
            </a:r>
            <a:r>
              <a:rPr lang="ar-DZ" sz="2000" dirty="0">
                <a:latin typeface="Calibri" panose="020F0502020204030204" pitchFamily="34" charset="0"/>
                <a:ea typeface="Calibri" panose="020F0502020204030204" pitchFamily="34" charset="0"/>
                <a:cs typeface="Arial" panose="020B0604020202020204" pitchFamily="34" charset="0"/>
              </a:rPr>
              <a:t>للتوزيع الطبيعي و </a:t>
            </a:r>
            <a:r>
              <a:rPr lang="ar-DZ" sz="2000" dirty="0" smtClean="0">
                <a:latin typeface="Calibri" panose="020F0502020204030204" pitchFamily="34" charset="0"/>
                <a:ea typeface="Calibri" panose="020F0502020204030204" pitchFamily="34" charset="0"/>
                <a:cs typeface="Arial" panose="020B0604020202020204" pitchFamily="34" charset="0"/>
              </a:rPr>
              <a:t>ولكن حجم العينة اكبر من 30 ومنه يمكننا استخدام </a:t>
            </a:r>
            <a:r>
              <a:rPr lang="ar-DZ" sz="2000" dirty="0" smtClean="0">
                <a:latin typeface="Calibri" panose="020F0502020204030204" pitchFamily="34" charset="0"/>
                <a:ea typeface="Calibri" panose="020F0502020204030204" pitchFamily="34" charset="0"/>
                <a:cs typeface="Arial" panose="020B0604020202020204" pitchFamily="34" charset="0"/>
              </a:rPr>
              <a:t>اختبار ت لعينة واحدة </a:t>
            </a:r>
            <a:r>
              <a:rPr lang="fr-FR" sz="2000" dirty="0" smtClean="0">
                <a:latin typeface="Calibri" panose="020F0502020204030204" pitchFamily="34" charset="0"/>
                <a:ea typeface="Calibri" panose="020F0502020204030204" pitchFamily="34" charset="0"/>
                <a:cs typeface="Arial" panose="020B0604020202020204" pitchFamily="34" charset="0"/>
              </a:rPr>
              <a:t>T one </a:t>
            </a:r>
            <a:r>
              <a:rPr lang="fr-FR" sz="2000" dirty="0" err="1" smtClean="0">
                <a:latin typeface="Calibri" panose="020F0502020204030204" pitchFamily="34" charset="0"/>
                <a:ea typeface="Calibri" panose="020F0502020204030204" pitchFamily="34" charset="0"/>
                <a:cs typeface="Arial" panose="020B0604020202020204" pitchFamily="34" charset="0"/>
              </a:rPr>
              <a:t>sample</a:t>
            </a:r>
            <a:r>
              <a:rPr lang="fr-FR" sz="2000" dirty="0" smtClean="0">
                <a:latin typeface="Calibri" panose="020F0502020204030204" pitchFamily="34" charset="0"/>
                <a:ea typeface="Calibri" panose="020F0502020204030204" pitchFamily="34" charset="0"/>
                <a:cs typeface="Arial" panose="020B0604020202020204" pitchFamily="34" charset="0"/>
              </a:rPr>
              <a:t> </a:t>
            </a:r>
            <a:r>
              <a:rPr lang="fr-FR" sz="2000" dirty="0" smtClean="0">
                <a:latin typeface="Calibri" panose="020F0502020204030204" pitchFamily="34" charset="0"/>
                <a:ea typeface="Calibri" panose="020F0502020204030204" pitchFamily="34" charset="0"/>
                <a:cs typeface="Arial" panose="020B0604020202020204" pitchFamily="34" charset="0"/>
              </a:rPr>
              <a:t>test</a:t>
            </a:r>
            <a:endParaRPr lang="ar-DZ" sz="20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DZ" sz="20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DZ" sz="2000" dirty="0" smtClean="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110041" y="4914744"/>
            <a:ext cx="4218131" cy="373757"/>
          </a:xfrm>
          <a:prstGeom prst="rect">
            <a:avLst/>
          </a:prstGeom>
        </p:spPr>
        <p:txBody>
          <a:bodyPr wrap="square">
            <a:spAutoFit/>
          </a:bodyPr>
          <a:lstStyle/>
          <a:p>
            <a:pPr algn="r" rtl="1">
              <a:lnSpc>
                <a:spcPct val="107000"/>
              </a:lnSpc>
              <a:spcAft>
                <a:spcPts val="800"/>
              </a:spcAft>
            </a:pPr>
            <a:r>
              <a:rPr lang="ar-DZ"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سيتم اتباع الخطوات التالية لاستخدام ت لعينة واحدة</a:t>
            </a:r>
            <a:r>
              <a:rPr lang="ar-DZ" b="1" dirty="0" smtClean="0">
                <a:latin typeface="Calibri" panose="020F0502020204030204" pitchFamily="34" charset="0"/>
                <a:ea typeface="Calibri" panose="020F0502020204030204" pitchFamily="34" charset="0"/>
                <a:cs typeface="Arial" panose="020B0604020202020204" pitchFamily="34" charset="0"/>
              </a:rPr>
              <a:t>.</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758091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 xmlns:a16="http://schemas.microsoft.com/office/drawing/2014/main" id="{6EF1D88D-3874-4C65-8806-AC6108F09A12}"/>
              </a:ext>
            </a:extLst>
          </p:cNvPr>
          <p:cNvGraphicFramePr>
            <a:graphicFrameLocks noGrp="1"/>
          </p:cNvGraphicFramePr>
          <p:nvPr/>
        </p:nvGraphicFramePr>
        <p:xfrm>
          <a:off x="968991" y="2085059"/>
          <a:ext cx="10276763" cy="3215450"/>
        </p:xfrm>
        <a:graphic>
          <a:graphicData uri="http://schemas.openxmlformats.org/drawingml/2006/table">
            <a:tbl>
              <a:tblPr rtl="1" firstRow="1" firstCol="1" bandRow="1">
                <a:tableStyleId>{5C22544A-7EE6-4342-B048-85BDC9FD1C3A}</a:tableStyleId>
              </a:tblPr>
              <a:tblGrid>
                <a:gridCol w="10276763">
                  <a:extLst>
                    <a:ext uri="{9D8B030D-6E8A-4147-A177-3AD203B41FA5}">
                      <a16:colId xmlns="" xmlns:a16="http://schemas.microsoft.com/office/drawing/2014/main" val="1262150782"/>
                    </a:ext>
                  </a:extLst>
                </a:gridCol>
              </a:tblGrid>
              <a:tr h="0">
                <a:tc>
                  <a:txBody>
                    <a:bodyPr/>
                    <a:lstStyle/>
                    <a:p>
                      <a:pPr algn="r" rtl="1">
                        <a:lnSpc>
                          <a:spcPct val="107000"/>
                        </a:lnSpc>
                        <a:spcAft>
                          <a:spcPts val="0"/>
                        </a:spcAft>
                      </a:pPr>
                      <a:r>
                        <a:rPr lang="ar-DZ" sz="1800" dirty="0">
                          <a:effectLst/>
                        </a:rPr>
                        <a:t>التعريف:</a:t>
                      </a:r>
                      <a:endParaRPr lang="en-US" sz="1800" dirty="0">
                        <a:effectLst/>
                      </a:endParaRPr>
                    </a:p>
                    <a:p>
                      <a:pPr algn="r" rtl="1">
                        <a:lnSpc>
                          <a:spcPct val="107000"/>
                        </a:lnSpc>
                        <a:spcAft>
                          <a:spcPts val="0"/>
                        </a:spcAft>
                      </a:pPr>
                      <a:r>
                        <a:rPr lang="ar-DZ" sz="1800" dirty="0">
                          <a:effectLst/>
                        </a:rPr>
                        <a:t>اختبار </a:t>
                      </a:r>
                      <a:r>
                        <a:rPr lang="ar-DZ" sz="1800" dirty="0" smtClean="0">
                          <a:effectLst/>
                        </a:rPr>
                        <a:t>ت لعينة واحدة يقارن متوسط مجموعة واحدة مع</a:t>
                      </a:r>
                      <a:r>
                        <a:rPr lang="ar-DZ" sz="1800" baseline="0" dirty="0" smtClean="0">
                          <a:effectLst/>
                        </a:rPr>
                        <a:t> متوسط معلوم </a:t>
                      </a:r>
                      <a:r>
                        <a:rPr lang="ar-DZ" sz="1800" dirty="0" smtClean="0">
                          <a:effectLst/>
                        </a:rPr>
                        <a:t>من </a:t>
                      </a:r>
                      <a:r>
                        <a:rPr lang="ar-DZ" sz="1800" dirty="0">
                          <a:effectLst/>
                        </a:rPr>
                        <a:t>أجل اكتشاف وجود فروق ذات دلالة إحصائية بين </a:t>
                      </a:r>
                      <a:r>
                        <a:rPr lang="ar-DZ" sz="1800" dirty="0" smtClean="0">
                          <a:effectLst/>
                        </a:rPr>
                        <a:t>متوسط المجموعة والمتوسط المعلوم عند </a:t>
                      </a:r>
                      <a:r>
                        <a:rPr lang="ar-DZ" sz="1800" dirty="0">
                          <a:effectLst/>
                        </a:rPr>
                        <a:t>مستوى دلالة </a:t>
                      </a:r>
                      <a:r>
                        <a:rPr lang="ar-DZ" sz="1800" dirty="0" err="1">
                          <a:effectLst/>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87193888"/>
                  </a:ext>
                </a:extLst>
              </a:tr>
              <a:tr h="0">
                <a:tc>
                  <a:txBody>
                    <a:bodyPr/>
                    <a:lstStyle/>
                    <a:p>
                      <a:pPr algn="r" rtl="1">
                        <a:lnSpc>
                          <a:spcPct val="107000"/>
                        </a:lnSpc>
                        <a:spcAft>
                          <a:spcPts val="0"/>
                        </a:spcAft>
                      </a:pPr>
                      <a:r>
                        <a:rPr lang="ar-DZ" sz="1800" dirty="0" smtClean="0">
                          <a:effectLst/>
                          <a:latin typeface="Calibri" panose="020F0502020204030204" pitchFamily="34" charset="0"/>
                          <a:ea typeface="Calibri" panose="020F0502020204030204" pitchFamily="34" charset="0"/>
                          <a:cs typeface="Arial" panose="020B0604020202020204" pitchFamily="34" charset="0"/>
                        </a:rPr>
                        <a:t>شروط</a:t>
                      </a: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DZ" sz="1800" baseline="0" dirty="0" err="1" smtClean="0">
                          <a:effectLst/>
                          <a:latin typeface="Calibri" panose="020F0502020204030204" pitchFamily="34" charset="0"/>
                          <a:ea typeface="Calibri" panose="020F0502020204030204" pitchFamily="34" charset="0"/>
                          <a:cs typeface="Arial" panose="020B0604020202020204" pitchFamily="34" charset="0"/>
                        </a:rPr>
                        <a:t>الاستخدام:</a:t>
                      </a:r>
                      <a:endParaRPr lang="ar-DZ" sz="1800" baseline="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a:t>
                      </a:r>
                      <a:r>
                        <a:rPr lang="ar-DZ" sz="1800" baseline="0" dirty="0" err="1" smtClean="0">
                          <a:effectLst/>
                          <a:latin typeface="Calibri" panose="020F0502020204030204" pitchFamily="34" charset="0"/>
                          <a:ea typeface="Calibri" panose="020F0502020204030204" pitchFamily="34" charset="0"/>
                          <a:cs typeface="Arial" panose="020B0604020202020204" pitchFamily="34" charset="0"/>
                        </a:rPr>
                        <a:t>اعتدالية</a:t>
                      </a: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 التوزيع</a:t>
                      </a:r>
                    </a:p>
                    <a:p>
                      <a:pPr algn="r" rtl="1">
                        <a:lnSpc>
                          <a:spcPct val="107000"/>
                        </a:lnSpc>
                        <a:spcAft>
                          <a:spcPts val="0"/>
                        </a:spcAft>
                      </a:pP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-البيانات مترية</a:t>
                      </a:r>
                    </a:p>
                    <a:p>
                      <a:pPr algn="r" rtl="1">
                        <a:lnSpc>
                          <a:spcPct val="107000"/>
                        </a:lnSpc>
                        <a:spcAft>
                          <a:spcPts val="0"/>
                        </a:spcAft>
                      </a:pPr>
                      <a:r>
                        <a:rPr lang="ar-DZ" sz="1800" baseline="0" dirty="0" smtClean="0">
                          <a:effectLst/>
                          <a:latin typeface="Calibri" panose="020F0502020204030204" pitchFamily="34" charset="0"/>
                          <a:ea typeface="Calibri" panose="020F0502020204030204" pitchFamily="34" charset="0"/>
                          <a:cs typeface="Arial" panose="020B0604020202020204" pitchFamily="34" charset="0"/>
                        </a:rPr>
                        <a:t>-العشوائية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15921741"/>
                  </a:ext>
                </a:extLst>
              </a:tr>
              <a:tr h="0">
                <a:tc>
                  <a:txBody>
                    <a:bodyPr/>
                    <a:lstStyle/>
                    <a:p>
                      <a:pPr algn="r" rtl="1">
                        <a:lnSpc>
                          <a:spcPct val="107000"/>
                        </a:lnSpc>
                        <a:spcAft>
                          <a:spcPts val="0"/>
                        </a:spcAft>
                      </a:pPr>
                      <a:r>
                        <a:rPr lang="ar-DZ" sz="1800" dirty="0">
                          <a:effectLst/>
                        </a:rPr>
                        <a:t>الفرضيات:</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H0</a:t>
                      </a:r>
                      <a:r>
                        <a:rPr lang="ar-DZ" sz="1800" dirty="0">
                          <a:effectLst/>
                        </a:rPr>
                        <a:t> : لا توجد </a:t>
                      </a:r>
                      <a:r>
                        <a:rPr lang="ar-DZ" sz="1800" dirty="0" smtClean="0">
                          <a:effectLst/>
                        </a:rPr>
                        <a:t>فروق ذات دلالة احصائية بين متوسط المجتمع  ومتوسط معلوم عند </a:t>
                      </a:r>
                      <a:r>
                        <a:rPr lang="ar-DZ" sz="1800" dirty="0">
                          <a:effectLst/>
                        </a:rPr>
                        <a:t>مستوى دلالة 5%.</a:t>
                      </a:r>
                      <a:endParaRPr lang="en-US" sz="1800" dirty="0">
                        <a:effectLst/>
                      </a:endParaRPr>
                    </a:p>
                    <a:p>
                      <a:pPr marL="342900" lvl="0" indent="-342900" algn="r" rtl="1">
                        <a:lnSpc>
                          <a:spcPct val="107000"/>
                        </a:lnSpc>
                        <a:spcAft>
                          <a:spcPts val="0"/>
                        </a:spcAft>
                        <a:buFont typeface="Arial" panose="020B0604020202020204" pitchFamily="34" charset="0"/>
                        <a:buChar char="-"/>
                      </a:pPr>
                      <a:r>
                        <a:rPr lang="fr-FR" sz="1800" dirty="0">
                          <a:effectLst/>
                        </a:rPr>
                        <a:t>H1</a:t>
                      </a:r>
                      <a:r>
                        <a:rPr lang="ar-DZ" sz="1800" dirty="0">
                          <a:effectLst/>
                        </a:rPr>
                        <a:t> : </a:t>
                      </a:r>
                      <a:r>
                        <a:rPr lang="ar-DZ" sz="1800" dirty="0" smtClean="0">
                          <a:effectLst/>
                        </a:rPr>
                        <a:t>توجد فروق ذات دلالة احصائية بين متوسط المجتمع  ومتوسط معلوم عند مستوى دلالة 5</a:t>
                      </a:r>
                      <a:r>
                        <a:rPr lang="ar-DZ" sz="1800" dirty="0" smtClean="0">
                          <a:effectLst/>
                        </a:rPr>
                        <a:t>%</a:t>
                      </a:r>
                      <a:endParaRPr lang="fr-FR" sz="1800" dirty="0" smtClean="0">
                        <a:effectLst/>
                      </a:endParaRPr>
                    </a:p>
                    <a:p>
                      <a:pPr marL="342900" lvl="0" indent="-342900" algn="r" rtl="1">
                        <a:lnSpc>
                          <a:spcPct val="107000"/>
                        </a:lnSpc>
                        <a:spcAft>
                          <a:spcPts val="0"/>
                        </a:spcAft>
                        <a:buFont typeface="Arial" panose="020B0604020202020204" pitchFamily="34" charset="0"/>
                        <a:buNone/>
                      </a:pPr>
                      <a:endParaRPr lang="fr-FR" sz="1800" dirty="0" smtClean="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46563004"/>
                  </a:ext>
                </a:extLst>
              </a:tr>
            </a:tbl>
          </a:graphicData>
        </a:graphic>
      </p:graphicFrame>
      <p:sp>
        <p:nvSpPr>
          <p:cNvPr id="3" name="Rectangle 1">
            <a:extLst>
              <a:ext uri="{FF2B5EF4-FFF2-40B4-BE49-F238E27FC236}">
                <a16:creationId xmlns="" xmlns:a16="http://schemas.microsoft.com/office/drawing/2014/main" id="{78869836-ACCF-4AA1-863E-4F0CD075CAE0}"/>
              </a:ext>
            </a:extLst>
          </p:cNvPr>
          <p:cNvSpPr>
            <a:spLocks noChangeArrowheads="1"/>
          </p:cNvSpPr>
          <p:nvPr/>
        </p:nvSpPr>
        <p:spPr bwMode="auto">
          <a:xfrm>
            <a:off x="736979" y="678256"/>
            <a:ext cx="1069745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إختبار المتوسطات للتوصل الى الاتجاه العام لأراء المستجوبين </a:t>
            </a:r>
            <a:r>
              <a:rPr kumimoji="0" lang="ar-DZ" altLang="ar-DZ"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وهذا من خلال </a:t>
            </a:r>
            <a:endParaRPr kumimoji="0" lang="en-US" altLang="ar-DZ" b="1" i="0" u="none" strike="noStrike" cap="none" normalizeH="0" baseline="0" dirty="0">
              <a:ln>
                <a:noFill/>
              </a:ln>
              <a:solidFill>
                <a:srgbClr val="FF0000"/>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إختبار </a:t>
            </a:r>
            <a:r>
              <a:rPr kumimoji="0" lang="fr-FR"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T</a:t>
            </a:r>
            <a:r>
              <a:rPr kumimoji="0" lang="ar-DZ" altLang="ar-DZ" b="1" i="0" u="none" strike="noStrike" cap="none" normalizeH="0" baseline="0" dirty="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 </a:t>
            </a:r>
            <a:r>
              <a:rPr kumimoji="0" lang="ar-DZ" altLang="ar-DZ" b="1" i="0" u="none" strike="noStrike" cap="none" normalizeH="0" baseline="0" dirty="0" smtClean="0">
                <a:ln>
                  <a:noFill/>
                </a:ln>
                <a:solidFill>
                  <a:schemeClr val="accent3"/>
                </a:solidFill>
                <a:effectLst/>
                <a:latin typeface="Calibri" panose="020F0502020204030204" pitchFamily="34" charset="0"/>
                <a:ea typeface="Calibri" panose="020F0502020204030204" pitchFamily="34" charset="0"/>
                <a:cs typeface="Arial" panose="020B0604020202020204" pitchFamily="34" charset="0"/>
              </a:rPr>
              <a:t>لعينة واحدة:</a:t>
            </a:r>
            <a:endParaRPr kumimoji="0" lang="en-US" altLang="ar-DZ" b="1" i="0" u="none" strike="noStrike" cap="none" normalizeH="0" baseline="0" dirty="0">
              <a:ln>
                <a:noFill/>
              </a:ln>
              <a:solidFill>
                <a:schemeClr val="accent3"/>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altLang="ar-DZ"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يستخدم عندما تكون لدينا مجموعة واحدة ومتوسط معلوم</a:t>
            </a:r>
            <a:endParaRPr kumimoji="0" lang="ar-DZ" altLang="ar-D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44593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7615</TotalTime>
  <Words>2888</Words>
  <Application>Microsoft Office PowerPoint</Application>
  <PresentationFormat>Personnalisé</PresentationFormat>
  <Paragraphs>293</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عضوي</vt:lpstr>
      <vt:lpstr>Diapositive 1</vt:lpstr>
      <vt:lpstr> </vt:lpstr>
      <vt:lpstr>الفرضية الصفرية والفرضية البديلة</vt:lpstr>
      <vt:lpstr>Diapositive 4</vt:lpstr>
      <vt:lpstr> الأخطاء المتعلقة باختبار الفرضيات،مستوى الدلالة وقوة الاختبار </vt:lpstr>
      <vt:lpstr>شروط الاختبارات المعلمية</vt:lpstr>
      <vt:lpstr>Diapositive 7</vt:lpstr>
      <vt:lpstr>Diapositive 8</vt:lpstr>
      <vt:lpstr>Diapositive 9</vt:lpstr>
      <vt:lpstr>خطوات استخدام one sample T Test </vt:lpstr>
      <vt:lpstr>نتحصل على المخرجات الآتية</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المخرجات</vt:lpstr>
      <vt:lpstr>ملاحظة: في حالة وجود فروق دالة احصائيا،يمكن اجراء اختبارات بعدية لمعرفة مصدر الفروق من اشهرها: Tukey,L.S.D,Scheffe</vt:lpstr>
      <vt:lpstr>لمعرفة اتجاه الفروق نقارن بين العمودين (I) و(J) القيم الموجبة التي عليها علامة (*) هي القيم الدالة احصائيا والدلالة لصالح الفئة التي تحت العمود (I) </vt:lpstr>
      <vt:lpstr>Diapositive 25</vt:lpstr>
      <vt:lpstr>Analyse &gt; Tests non paramétriques &gt; Boîtes de dialogue ancienne version &gt; K indépendant samples</vt:lpstr>
      <vt:lpstr>المخرجات</vt:lpstr>
      <vt:lpstr>Diapositive 28</vt:lpstr>
      <vt:lpstr>مثال:اختبر الفرضية التالية“ لا يوجد فرق بين متوسطي الاداء القبلي والبعدي لاساتذة الذين تلقوا دورة تكوينية“ لاختبار الفرضية نتبع الخطوات التالية</vt:lpstr>
      <vt:lpstr>بعد اتباع الخطوات السابقة نتحصل على ما يأتي:</vt:lpstr>
      <vt:lpstr> اختبار  wilcoxon:هو اختبار لامعلمي بديل لاختبار ت للعينات المزدوجة (المرتبطة) Paired Sample T Test،يستخدم في حالة عدم تحقق شروط هذا الاخير.</vt:lpstr>
      <vt:lpstr>بالتطبيق على المثال السابق: نتبع الخطوات التالية لاستخدام اختبار  wilcoxon:</vt:lpstr>
      <vt:lpstr>المخرجات (النتائج):</vt:lpstr>
      <vt:lpstr>Diapositive 34</vt:lpstr>
      <vt:lpstr>مثال: لنختبر الفرضية التالية:“يوجد ارتباط دال احصائيا بين عدم الالتزام في مكان العمل ونية ترك العمل“ لاختبار هذه الفرضية يتم تقدير نموذج الانحدار الخطي البسيط بإتباع الخطوات التالية:  لاختبار هذه الفرضية نقوم بحساب معامل الارتباط باتباع الخطوات التالية:</vt:lpstr>
      <vt:lpstr>المخرجات:</vt:lpstr>
      <vt:lpstr>Diapositive 37</vt:lpstr>
      <vt:lpstr>مثال: لنختبر الفرضية التالية:“يوجد أثر دال احصائيا بين عدم الالتزام في مكان العمل ونية ترك العمل“ لاختبار هذه الفرضية يتم تقدير نموذج الانحدار الخطي البسيط بإتباع الخطوات التالية: </vt:lpstr>
      <vt:lpstr>المخرجات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Mohamed Elbey</dc:creator>
  <cp:lastModifiedBy>windows</cp:lastModifiedBy>
  <cp:revision>498</cp:revision>
  <dcterms:created xsi:type="dcterms:W3CDTF">2021-02-01T07:48:26Z</dcterms:created>
  <dcterms:modified xsi:type="dcterms:W3CDTF">2023-12-15T16:35:52Z</dcterms:modified>
</cp:coreProperties>
</file>