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57" r:id="rId3"/>
    <p:sldId id="308" r:id="rId4"/>
    <p:sldId id="311" r:id="rId5"/>
    <p:sldId id="318" r:id="rId6"/>
    <p:sldId id="312" r:id="rId7"/>
    <p:sldId id="369" r:id="rId8"/>
    <p:sldId id="370" r:id="rId9"/>
    <p:sldId id="314" r:id="rId10"/>
    <p:sldId id="371" r:id="rId11"/>
    <p:sldId id="372" r:id="rId12"/>
    <p:sldId id="374" r:id="rId13"/>
    <p:sldId id="376" r:id="rId14"/>
    <p:sldId id="373" r:id="rId15"/>
    <p:sldId id="375" r:id="rId16"/>
    <p:sldId id="377" r:id="rId17"/>
    <p:sldId id="379" r:id="rId18"/>
    <p:sldId id="380" r:id="rId19"/>
    <p:sldId id="381" r:id="rId20"/>
    <p:sldId id="382" r:id="rId21"/>
    <p:sldId id="378" r:id="rId22"/>
    <p:sldId id="408" r:id="rId23"/>
    <p:sldId id="409"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7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initials="S" lastIdx="1" clrIdx="0">
    <p:extLst>
      <p:ext uri="{19B8F6BF-5375-455C-9EA6-DF929625EA0E}">
        <p15:presenceInfo xmlns:p15="http://schemas.microsoft.com/office/powerpoint/2012/main" userId="Sara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33"/>
    <a:srgbClr val="CC0066"/>
    <a:srgbClr val="CC0000"/>
    <a:srgbClr val="0000CC"/>
    <a:srgbClr val="339933"/>
    <a:srgbClr val="009900"/>
    <a:srgbClr val="33CC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21" autoAdjust="0"/>
    <p:restoredTop sz="78269" autoAdjust="0"/>
  </p:normalViewPr>
  <p:slideViewPr>
    <p:cSldViewPr snapToGrid="0" showGuides="1">
      <p:cViewPr varScale="1">
        <p:scale>
          <a:sx n="57" d="100"/>
          <a:sy n="57" d="100"/>
        </p:scale>
        <p:origin x="1146" y="60"/>
      </p:cViewPr>
      <p:guideLst>
        <p:guide orient="horz" pos="2092"/>
        <p:guide pos="37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t>30/03/2020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t>‹N°›</a:t>
            </a:fld>
            <a:endParaRPr lang="fr-FR"/>
          </a:p>
        </p:txBody>
      </p:sp>
    </p:spTree>
    <p:extLst>
      <p:ext uri="{BB962C8B-B14F-4D97-AF65-F5344CB8AC3E}">
        <p14:creationId xmlns:p14="http://schemas.microsoft.com/office/powerpoint/2010/main"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DDFAD25E-82FC-49B0-BEBB-8C7576AC02EA}" type="slidenum">
              <a:rPr lang="fr-FR" smtClean="0"/>
              <a:t>1</a:t>
            </a:fld>
            <a:endParaRPr lang="fr-FR"/>
          </a:p>
        </p:txBody>
      </p:sp>
    </p:spTree>
    <p:extLst>
      <p:ext uri="{BB962C8B-B14F-4D97-AF65-F5344CB8AC3E}">
        <p14:creationId xmlns:p14="http://schemas.microsoft.com/office/powerpoint/2010/main" val="9878958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21</a:t>
            </a:fld>
            <a:endParaRPr lang="fr-FR"/>
          </a:p>
        </p:txBody>
      </p:sp>
    </p:spTree>
    <p:extLst>
      <p:ext uri="{BB962C8B-B14F-4D97-AF65-F5344CB8AC3E}">
        <p14:creationId xmlns:p14="http://schemas.microsoft.com/office/powerpoint/2010/main" val="2301456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2</a:t>
            </a:fld>
            <a:endParaRPr lang="fr-FR"/>
          </a:p>
        </p:txBody>
      </p:sp>
    </p:spTree>
    <p:extLst>
      <p:ext uri="{BB962C8B-B14F-4D97-AF65-F5344CB8AC3E}">
        <p14:creationId xmlns:p14="http://schemas.microsoft.com/office/powerpoint/2010/main" val="2936631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0842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7</a:t>
            </a:fld>
            <a:endParaRPr lang="fr-FR"/>
          </a:p>
        </p:txBody>
      </p:sp>
    </p:spTree>
    <p:extLst>
      <p:ext uri="{BB962C8B-B14F-4D97-AF65-F5344CB8AC3E}">
        <p14:creationId xmlns:p14="http://schemas.microsoft.com/office/powerpoint/2010/main" val="538148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8</a:t>
            </a:fld>
            <a:endParaRPr lang="fr-FR"/>
          </a:p>
        </p:txBody>
      </p:sp>
    </p:spTree>
    <p:extLst>
      <p:ext uri="{BB962C8B-B14F-4D97-AF65-F5344CB8AC3E}">
        <p14:creationId xmlns:p14="http://schemas.microsoft.com/office/powerpoint/2010/main" val="938943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11</a:t>
            </a:fld>
            <a:endParaRPr lang="fr-FR"/>
          </a:p>
        </p:txBody>
      </p:sp>
    </p:spTree>
    <p:extLst>
      <p:ext uri="{BB962C8B-B14F-4D97-AF65-F5344CB8AC3E}">
        <p14:creationId xmlns:p14="http://schemas.microsoft.com/office/powerpoint/2010/main" val="2172664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12</a:t>
            </a:fld>
            <a:endParaRPr lang="fr-FR"/>
          </a:p>
        </p:txBody>
      </p:sp>
    </p:spTree>
    <p:extLst>
      <p:ext uri="{BB962C8B-B14F-4D97-AF65-F5344CB8AC3E}">
        <p14:creationId xmlns:p14="http://schemas.microsoft.com/office/powerpoint/2010/main" val="3387837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13</a:t>
            </a:fld>
            <a:endParaRPr lang="fr-FR"/>
          </a:p>
        </p:txBody>
      </p:sp>
    </p:spTree>
    <p:extLst>
      <p:ext uri="{BB962C8B-B14F-4D97-AF65-F5344CB8AC3E}">
        <p14:creationId xmlns:p14="http://schemas.microsoft.com/office/powerpoint/2010/main" val="833939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Le projet professionnel de l’étudiant se compose de… :</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De ressources à identifier et à mobiliser (qualités personnelle, connaissances, compétences…)</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Un objectif à atteindre (activité professionnelle visée)</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Une stratégie</a:t>
            </a:r>
          </a:p>
          <a:p>
            <a:pPr marL="171450" lvl="0" indent="-171450">
              <a:buFont typeface="Arial" panose="020B0604020202020204" pitchFamily="34" charset="0"/>
              <a:buChar char="•"/>
            </a:pPr>
            <a:r>
              <a:rPr lang="fr-FR" sz="1200" kern="1200" dirty="0">
                <a:solidFill>
                  <a:schemeClr val="tx1"/>
                </a:solidFill>
                <a:effectLst/>
                <a:latin typeface="+mn-lt"/>
                <a:ea typeface="+mn-ea"/>
                <a:cs typeface="+mn-cs"/>
              </a:rPr>
              <a:t>Un plan d’action</a:t>
            </a:r>
          </a:p>
          <a:p>
            <a:endParaRPr lang="fr-FR" dirty="0"/>
          </a:p>
        </p:txBody>
      </p:sp>
      <p:sp>
        <p:nvSpPr>
          <p:cNvPr id="4" name="Espace réservé du numéro de diapositive 3"/>
          <p:cNvSpPr>
            <a:spLocks noGrp="1"/>
          </p:cNvSpPr>
          <p:nvPr>
            <p:ph type="sldNum" sz="quarter" idx="5"/>
          </p:nvPr>
        </p:nvSpPr>
        <p:spPr/>
        <p:txBody>
          <a:bodyPr/>
          <a:lstStyle/>
          <a:p>
            <a:fld id="{5F79DEAE-846F-4343-A1E3-56725A21F705}" type="slidenum">
              <a:rPr lang="fr-FR" smtClean="0"/>
              <a:t>14</a:t>
            </a:fld>
            <a:endParaRPr lang="fr-FR"/>
          </a:p>
        </p:txBody>
      </p:sp>
    </p:spTree>
    <p:extLst>
      <p:ext uri="{BB962C8B-B14F-4D97-AF65-F5344CB8AC3E}">
        <p14:creationId xmlns:p14="http://schemas.microsoft.com/office/powerpoint/2010/main" val="2109346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984914-762E-4256-86D3-E337413C8D5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46F1A0E-D5A9-4EA0-8E2C-203703B28D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24A8974-F979-4F16-BC29-09312AA0B5FD}"/>
              </a:ext>
            </a:extLst>
          </p:cNvPr>
          <p:cNvSpPr>
            <a:spLocks noGrp="1"/>
          </p:cNvSpPr>
          <p:nvPr>
            <p:ph type="dt" sz="half" idx="10"/>
          </p:nvPr>
        </p:nvSpPr>
        <p:spPr/>
        <p:txBody>
          <a:bodyPr/>
          <a:lstStyle/>
          <a:p>
            <a:fld id="{F25AD0AB-2659-4C05-8FA2-2B2E3358085E}" type="datetimeFigureOut">
              <a:rPr lang="fr-FR" smtClean="0"/>
              <a:t>30/03/2020</a:t>
            </a:fld>
            <a:endParaRPr lang="fr-FR"/>
          </a:p>
        </p:txBody>
      </p:sp>
      <p:sp>
        <p:nvSpPr>
          <p:cNvPr id="5" name="Espace réservé du pied de page 4">
            <a:extLst>
              <a:ext uri="{FF2B5EF4-FFF2-40B4-BE49-F238E27FC236}">
                <a16:creationId xmlns:a16="http://schemas.microsoft.com/office/drawing/2014/main" id="{25CA240F-77A4-474F-8E63-191415000F4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CA02625-7F43-460B-94C4-AAEE4CF11939}"/>
              </a:ext>
            </a:extLst>
          </p:cNvPr>
          <p:cNvSpPr>
            <a:spLocks noGrp="1"/>
          </p:cNvSpPr>
          <p:nvPr>
            <p:ph type="sldNum" sz="quarter" idx="12"/>
          </p:nvPr>
        </p:nvSpPr>
        <p:spPr/>
        <p:txBody>
          <a:bodyPr/>
          <a:lstStyle/>
          <a:p>
            <a:fld id="{98EB0146-24E9-416C-BFE6-53E3D612DCA5}" type="slidenum">
              <a:rPr lang="fr-FR" smtClean="0"/>
              <a:t>‹N°›</a:t>
            </a:fld>
            <a:endParaRPr lang="fr-FR"/>
          </a:p>
        </p:txBody>
      </p:sp>
    </p:spTree>
    <p:extLst>
      <p:ext uri="{BB962C8B-B14F-4D97-AF65-F5344CB8AC3E}">
        <p14:creationId xmlns:p14="http://schemas.microsoft.com/office/powerpoint/2010/main" val="395833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11EFD0-B723-4646-9B4C-8A73B509813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DDB22F9-B2E4-4B04-9E18-8ABBB881220B}"/>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1CDC747-303C-4EE6-B2FC-107DC04498AA}"/>
              </a:ext>
            </a:extLst>
          </p:cNvPr>
          <p:cNvSpPr>
            <a:spLocks noGrp="1"/>
          </p:cNvSpPr>
          <p:nvPr>
            <p:ph type="dt" sz="half" idx="10"/>
          </p:nvPr>
        </p:nvSpPr>
        <p:spPr/>
        <p:txBody>
          <a:bodyPr/>
          <a:lstStyle/>
          <a:p>
            <a:fld id="{F25AD0AB-2659-4C05-8FA2-2B2E3358085E}" type="datetimeFigureOut">
              <a:rPr lang="fr-FR" smtClean="0"/>
              <a:t>30/03/2020</a:t>
            </a:fld>
            <a:endParaRPr lang="fr-FR"/>
          </a:p>
        </p:txBody>
      </p:sp>
      <p:sp>
        <p:nvSpPr>
          <p:cNvPr id="5" name="Espace réservé du pied de page 4">
            <a:extLst>
              <a:ext uri="{FF2B5EF4-FFF2-40B4-BE49-F238E27FC236}">
                <a16:creationId xmlns:a16="http://schemas.microsoft.com/office/drawing/2014/main" id="{E89ABBA7-8E66-432C-8899-E0A3A957D38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DC5714B-2DB7-4FFF-9A4D-2E59A82C1766}"/>
              </a:ext>
            </a:extLst>
          </p:cNvPr>
          <p:cNvSpPr>
            <a:spLocks noGrp="1"/>
          </p:cNvSpPr>
          <p:nvPr>
            <p:ph type="sldNum" sz="quarter" idx="12"/>
          </p:nvPr>
        </p:nvSpPr>
        <p:spPr/>
        <p:txBody>
          <a:bodyPr/>
          <a:lstStyle/>
          <a:p>
            <a:fld id="{98EB0146-24E9-416C-BFE6-53E3D612DCA5}" type="slidenum">
              <a:rPr lang="fr-FR" smtClean="0"/>
              <a:t>‹N°›</a:t>
            </a:fld>
            <a:endParaRPr lang="fr-FR"/>
          </a:p>
        </p:txBody>
      </p:sp>
    </p:spTree>
    <p:extLst>
      <p:ext uri="{BB962C8B-B14F-4D97-AF65-F5344CB8AC3E}">
        <p14:creationId xmlns:p14="http://schemas.microsoft.com/office/powerpoint/2010/main" val="165328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1B344C9-A613-43C4-9593-156DDD58582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3AD8683-059A-4C8B-9F83-AE4031F3631A}"/>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4ED83BB-16D1-4368-B9A6-29A61431AFC3}"/>
              </a:ext>
            </a:extLst>
          </p:cNvPr>
          <p:cNvSpPr>
            <a:spLocks noGrp="1"/>
          </p:cNvSpPr>
          <p:nvPr>
            <p:ph type="dt" sz="half" idx="10"/>
          </p:nvPr>
        </p:nvSpPr>
        <p:spPr/>
        <p:txBody>
          <a:bodyPr/>
          <a:lstStyle/>
          <a:p>
            <a:fld id="{F25AD0AB-2659-4C05-8FA2-2B2E3358085E}" type="datetimeFigureOut">
              <a:rPr lang="fr-FR" smtClean="0"/>
              <a:t>30/03/2020</a:t>
            </a:fld>
            <a:endParaRPr lang="fr-FR"/>
          </a:p>
        </p:txBody>
      </p:sp>
      <p:sp>
        <p:nvSpPr>
          <p:cNvPr id="5" name="Espace réservé du pied de page 4">
            <a:extLst>
              <a:ext uri="{FF2B5EF4-FFF2-40B4-BE49-F238E27FC236}">
                <a16:creationId xmlns:a16="http://schemas.microsoft.com/office/drawing/2014/main" id="{507E0CFF-3907-46F1-90E5-69DB2F19FE1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D3683F8-8206-4664-A5F5-1845E160F7EA}"/>
              </a:ext>
            </a:extLst>
          </p:cNvPr>
          <p:cNvSpPr>
            <a:spLocks noGrp="1"/>
          </p:cNvSpPr>
          <p:nvPr>
            <p:ph type="sldNum" sz="quarter" idx="12"/>
          </p:nvPr>
        </p:nvSpPr>
        <p:spPr/>
        <p:txBody>
          <a:bodyPr/>
          <a:lstStyle/>
          <a:p>
            <a:fld id="{98EB0146-24E9-416C-BFE6-53E3D612DCA5}" type="slidenum">
              <a:rPr lang="fr-FR" smtClean="0"/>
              <a:t>‹N°›</a:t>
            </a:fld>
            <a:endParaRPr lang="fr-FR"/>
          </a:p>
        </p:txBody>
      </p:sp>
    </p:spTree>
    <p:extLst>
      <p:ext uri="{BB962C8B-B14F-4D97-AF65-F5344CB8AC3E}">
        <p14:creationId xmlns:p14="http://schemas.microsoft.com/office/powerpoint/2010/main" val="2333814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30/03/2020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108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30/03/2020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51277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0594867-E5C2-4EAD-9613-D3D464AAAC64}" type="datetimeFigureOut">
              <a:rPr lang="fr-FR" smtClean="0"/>
              <a:t>30/03/2020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719986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594867-E5C2-4EAD-9613-D3D464AAAC64}" type="datetimeFigureOut">
              <a:rPr lang="fr-FR" smtClean="0"/>
              <a:t>30/03/2020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66685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1"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594867-E5C2-4EAD-9613-D3D464AAAC64}" type="datetimeFigureOut">
              <a:rPr lang="fr-FR" smtClean="0"/>
              <a:t>30/03/2020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7791309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0594867-E5C2-4EAD-9613-D3D464AAAC64}" type="datetimeFigureOut">
              <a:rPr lang="fr-FR" smtClean="0"/>
              <a:t>30/03/2020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0279020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594867-E5C2-4EAD-9613-D3D464AAAC64}" type="datetimeFigureOut">
              <a:rPr lang="fr-FR" smtClean="0"/>
              <a:t>30/03/2020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6702658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30/03/2020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39824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C2B383-5053-4FC0-B571-716C644CECB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8C7BAAF-9BA8-4971-8E3D-6B329F0E2ED0}"/>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E27BC94-FB7B-4398-BCCE-F4EEF6B708B0}"/>
              </a:ext>
            </a:extLst>
          </p:cNvPr>
          <p:cNvSpPr>
            <a:spLocks noGrp="1"/>
          </p:cNvSpPr>
          <p:nvPr>
            <p:ph type="dt" sz="half" idx="10"/>
          </p:nvPr>
        </p:nvSpPr>
        <p:spPr/>
        <p:txBody>
          <a:bodyPr/>
          <a:lstStyle/>
          <a:p>
            <a:fld id="{F25AD0AB-2659-4C05-8FA2-2B2E3358085E}" type="datetimeFigureOut">
              <a:rPr lang="fr-FR" smtClean="0"/>
              <a:t>30/03/2020</a:t>
            </a:fld>
            <a:endParaRPr lang="fr-FR"/>
          </a:p>
        </p:txBody>
      </p:sp>
      <p:sp>
        <p:nvSpPr>
          <p:cNvPr id="5" name="Espace réservé du pied de page 4">
            <a:extLst>
              <a:ext uri="{FF2B5EF4-FFF2-40B4-BE49-F238E27FC236}">
                <a16:creationId xmlns:a16="http://schemas.microsoft.com/office/drawing/2014/main" id="{B4FFA417-F3DC-4960-BCD8-C1A495D3E40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6EA7D9F-FEAF-42CE-AAF6-5547BE35521F}"/>
              </a:ext>
            </a:extLst>
          </p:cNvPr>
          <p:cNvSpPr>
            <a:spLocks noGrp="1"/>
          </p:cNvSpPr>
          <p:nvPr>
            <p:ph type="sldNum" sz="quarter" idx="12"/>
          </p:nvPr>
        </p:nvSpPr>
        <p:spPr/>
        <p:txBody>
          <a:bodyPr/>
          <a:lstStyle/>
          <a:p>
            <a:fld id="{98EB0146-24E9-416C-BFE6-53E3D612DCA5}" type="slidenum">
              <a:rPr lang="fr-FR" smtClean="0"/>
              <a:t>‹N°›</a:t>
            </a:fld>
            <a:endParaRPr lang="fr-FR"/>
          </a:p>
        </p:txBody>
      </p:sp>
    </p:spTree>
    <p:extLst>
      <p:ext uri="{BB962C8B-B14F-4D97-AF65-F5344CB8AC3E}">
        <p14:creationId xmlns:p14="http://schemas.microsoft.com/office/powerpoint/2010/main" val="4165199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0594867-E5C2-4EAD-9613-D3D464AAAC64}" type="datetimeFigureOut">
              <a:rPr lang="fr-FR" smtClean="0"/>
              <a:t>30/03/2020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79776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30/03/2020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20394706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594867-E5C2-4EAD-9613-D3D464AAAC64}" type="datetimeFigureOut">
              <a:rPr lang="fr-FR" smtClean="0"/>
              <a:t>30/03/2020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E7087AC-F73A-4C62-8BA6-A2A10B68B1EA}" type="slidenum">
              <a:rPr lang="fr-FR" smtClean="0"/>
              <a:t>‹N°›</a:t>
            </a:fld>
            <a:endParaRPr lang="fr-FR"/>
          </a:p>
        </p:txBody>
      </p:sp>
    </p:spTree>
    <p:extLst>
      <p:ext uri="{BB962C8B-B14F-4D97-AF65-F5344CB8AC3E}">
        <p14:creationId xmlns:p14="http://schemas.microsoft.com/office/powerpoint/2010/main" val="3186734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77BBBF-26D0-45AB-BBE0-8C82DE196EA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4A79A3E-B20B-4549-8A30-AFFC51CAA9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D2223CF5-E34C-4204-A9E7-9F9F893CD954}"/>
              </a:ext>
            </a:extLst>
          </p:cNvPr>
          <p:cNvSpPr>
            <a:spLocks noGrp="1"/>
          </p:cNvSpPr>
          <p:nvPr>
            <p:ph type="dt" sz="half" idx="10"/>
          </p:nvPr>
        </p:nvSpPr>
        <p:spPr/>
        <p:txBody>
          <a:bodyPr/>
          <a:lstStyle/>
          <a:p>
            <a:fld id="{F25AD0AB-2659-4C05-8FA2-2B2E3358085E}" type="datetimeFigureOut">
              <a:rPr lang="fr-FR" smtClean="0"/>
              <a:t>30/03/2020</a:t>
            </a:fld>
            <a:endParaRPr lang="fr-FR"/>
          </a:p>
        </p:txBody>
      </p:sp>
      <p:sp>
        <p:nvSpPr>
          <p:cNvPr id="5" name="Espace réservé du pied de page 4">
            <a:extLst>
              <a:ext uri="{FF2B5EF4-FFF2-40B4-BE49-F238E27FC236}">
                <a16:creationId xmlns:a16="http://schemas.microsoft.com/office/drawing/2014/main" id="{719D1BE6-7C9F-4900-86E6-C9788CA9492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E2106B2-8D4E-42FF-9FA0-93CAB5D09C68}"/>
              </a:ext>
            </a:extLst>
          </p:cNvPr>
          <p:cNvSpPr>
            <a:spLocks noGrp="1"/>
          </p:cNvSpPr>
          <p:nvPr>
            <p:ph type="sldNum" sz="quarter" idx="12"/>
          </p:nvPr>
        </p:nvSpPr>
        <p:spPr/>
        <p:txBody>
          <a:bodyPr/>
          <a:lstStyle/>
          <a:p>
            <a:fld id="{98EB0146-24E9-416C-BFE6-53E3D612DCA5}" type="slidenum">
              <a:rPr lang="fr-FR" smtClean="0"/>
              <a:t>‹N°›</a:t>
            </a:fld>
            <a:endParaRPr lang="fr-FR"/>
          </a:p>
        </p:txBody>
      </p:sp>
    </p:spTree>
    <p:extLst>
      <p:ext uri="{BB962C8B-B14F-4D97-AF65-F5344CB8AC3E}">
        <p14:creationId xmlns:p14="http://schemas.microsoft.com/office/powerpoint/2010/main" val="4055483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031697-0481-4E68-BB5B-F5D77194DEE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A6D24F2-86FF-415C-8263-5805316F25B7}"/>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1F75FC4-8E3D-4A5F-8755-04E8BCBBA54B}"/>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49E81F4-1297-4FE6-BE83-F3B3159B5A3F}"/>
              </a:ext>
            </a:extLst>
          </p:cNvPr>
          <p:cNvSpPr>
            <a:spLocks noGrp="1"/>
          </p:cNvSpPr>
          <p:nvPr>
            <p:ph type="dt" sz="half" idx="10"/>
          </p:nvPr>
        </p:nvSpPr>
        <p:spPr/>
        <p:txBody>
          <a:bodyPr/>
          <a:lstStyle/>
          <a:p>
            <a:fld id="{F25AD0AB-2659-4C05-8FA2-2B2E3358085E}" type="datetimeFigureOut">
              <a:rPr lang="fr-FR" smtClean="0"/>
              <a:t>30/03/2020</a:t>
            </a:fld>
            <a:endParaRPr lang="fr-FR"/>
          </a:p>
        </p:txBody>
      </p:sp>
      <p:sp>
        <p:nvSpPr>
          <p:cNvPr id="6" name="Espace réservé du pied de page 5">
            <a:extLst>
              <a:ext uri="{FF2B5EF4-FFF2-40B4-BE49-F238E27FC236}">
                <a16:creationId xmlns:a16="http://schemas.microsoft.com/office/drawing/2014/main" id="{353FB375-3CFC-4134-8D6B-94E03D96BA0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1CAB1E3-2199-477F-A3AE-635DC9794BC3}"/>
              </a:ext>
            </a:extLst>
          </p:cNvPr>
          <p:cNvSpPr>
            <a:spLocks noGrp="1"/>
          </p:cNvSpPr>
          <p:nvPr>
            <p:ph type="sldNum" sz="quarter" idx="12"/>
          </p:nvPr>
        </p:nvSpPr>
        <p:spPr/>
        <p:txBody>
          <a:bodyPr/>
          <a:lstStyle/>
          <a:p>
            <a:fld id="{98EB0146-24E9-416C-BFE6-53E3D612DCA5}" type="slidenum">
              <a:rPr lang="fr-FR" smtClean="0"/>
              <a:t>‹N°›</a:t>
            </a:fld>
            <a:endParaRPr lang="fr-FR"/>
          </a:p>
        </p:txBody>
      </p:sp>
    </p:spTree>
    <p:extLst>
      <p:ext uri="{BB962C8B-B14F-4D97-AF65-F5344CB8AC3E}">
        <p14:creationId xmlns:p14="http://schemas.microsoft.com/office/powerpoint/2010/main" val="3643909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4D6932-10A2-43D7-920F-8D4F8BB2F2B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86073B5-351A-41E2-9B17-2E3E68C430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78CF1CCA-9A17-4DF6-A596-796D003ED372}"/>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B64654A-E2CC-48EC-AEAA-B1BEF2E83B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A6C406BB-55CC-47ED-9772-5DD15306F40C}"/>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69A5251-C54C-4C03-9E70-26A7A907E1D2}"/>
              </a:ext>
            </a:extLst>
          </p:cNvPr>
          <p:cNvSpPr>
            <a:spLocks noGrp="1"/>
          </p:cNvSpPr>
          <p:nvPr>
            <p:ph type="dt" sz="half" idx="10"/>
          </p:nvPr>
        </p:nvSpPr>
        <p:spPr/>
        <p:txBody>
          <a:bodyPr/>
          <a:lstStyle/>
          <a:p>
            <a:fld id="{F25AD0AB-2659-4C05-8FA2-2B2E3358085E}" type="datetimeFigureOut">
              <a:rPr lang="fr-FR" smtClean="0"/>
              <a:t>30/03/2020</a:t>
            </a:fld>
            <a:endParaRPr lang="fr-FR"/>
          </a:p>
        </p:txBody>
      </p:sp>
      <p:sp>
        <p:nvSpPr>
          <p:cNvPr id="8" name="Espace réservé du pied de page 7">
            <a:extLst>
              <a:ext uri="{FF2B5EF4-FFF2-40B4-BE49-F238E27FC236}">
                <a16:creationId xmlns:a16="http://schemas.microsoft.com/office/drawing/2014/main" id="{CE9B575B-AAB3-4595-BFDC-8FB4237ECD1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BB10D53-8BB2-4EC7-8E72-4E432A15755D}"/>
              </a:ext>
            </a:extLst>
          </p:cNvPr>
          <p:cNvSpPr>
            <a:spLocks noGrp="1"/>
          </p:cNvSpPr>
          <p:nvPr>
            <p:ph type="sldNum" sz="quarter" idx="12"/>
          </p:nvPr>
        </p:nvSpPr>
        <p:spPr/>
        <p:txBody>
          <a:bodyPr/>
          <a:lstStyle/>
          <a:p>
            <a:fld id="{98EB0146-24E9-416C-BFE6-53E3D612DCA5}" type="slidenum">
              <a:rPr lang="fr-FR" smtClean="0"/>
              <a:t>‹N°›</a:t>
            </a:fld>
            <a:endParaRPr lang="fr-FR"/>
          </a:p>
        </p:txBody>
      </p:sp>
    </p:spTree>
    <p:extLst>
      <p:ext uri="{BB962C8B-B14F-4D97-AF65-F5344CB8AC3E}">
        <p14:creationId xmlns:p14="http://schemas.microsoft.com/office/powerpoint/2010/main" val="1913446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263494-DF57-4BD2-933D-3A3CDB807A8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6A0731A-3314-4090-8E31-BB16BE70C41E}"/>
              </a:ext>
            </a:extLst>
          </p:cNvPr>
          <p:cNvSpPr>
            <a:spLocks noGrp="1"/>
          </p:cNvSpPr>
          <p:nvPr>
            <p:ph type="dt" sz="half" idx="10"/>
          </p:nvPr>
        </p:nvSpPr>
        <p:spPr/>
        <p:txBody>
          <a:bodyPr/>
          <a:lstStyle/>
          <a:p>
            <a:fld id="{F25AD0AB-2659-4C05-8FA2-2B2E3358085E}" type="datetimeFigureOut">
              <a:rPr lang="fr-FR" smtClean="0"/>
              <a:t>30/03/2020</a:t>
            </a:fld>
            <a:endParaRPr lang="fr-FR"/>
          </a:p>
        </p:txBody>
      </p:sp>
      <p:sp>
        <p:nvSpPr>
          <p:cNvPr id="4" name="Espace réservé du pied de page 3">
            <a:extLst>
              <a:ext uri="{FF2B5EF4-FFF2-40B4-BE49-F238E27FC236}">
                <a16:creationId xmlns:a16="http://schemas.microsoft.com/office/drawing/2014/main" id="{51214361-946E-41BB-9E21-16A51B1C6F4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EBB6D46-09F2-40FB-98AE-4B5BFD60AD53}"/>
              </a:ext>
            </a:extLst>
          </p:cNvPr>
          <p:cNvSpPr>
            <a:spLocks noGrp="1"/>
          </p:cNvSpPr>
          <p:nvPr>
            <p:ph type="sldNum" sz="quarter" idx="12"/>
          </p:nvPr>
        </p:nvSpPr>
        <p:spPr/>
        <p:txBody>
          <a:bodyPr/>
          <a:lstStyle/>
          <a:p>
            <a:fld id="{98EB0146-24E9-416C-BFE6-53E3D612DCA5}" type="slidenum">
              <a:rPr lang="fr-FR" smtClean="0"/>
              <a:t>‹N°›</a:t>
            </a:fld>
            <a:endParaRPr lang="fr-FR"/>
          </a:p>
        </p:txBody>
      </p:sp>
    </p:spTree>
    <p:extLst>
      <p:ext uri="{BB962C8B-B14F-4D97-AF65-F5344CB8AC3E}">
        <p14:creationId xmlns:p14="http://schemas.microsoft.com/office/powerpoint/2010/main" val="4287376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CB7ED6B-0F0A-4202-BC54-34D0805D0BB0}"/>
              </a:ext>
            </a:extLst>
          </p:cNvPr>
          <p:cNvSpPr>
            <a:spLocks noGrp="1"/>
          </p:cNvSpPr>
          <p:nvPr>
            <p:ph type="dt" sz="half" idx="10"/>
          </p:nvPr>
        </p:nvSpPr>
        <p:spPr/>
        <p:txBody>
          <a:bodyPr/>
          <a:lstStyle/>
          <a:p>
            <a:fld id="{F25AD0AB-2659-4C05-8FA2-2B2E3358085E}" type="datetimeFigureOut">
              <a:rPr lang="fr-FR" smtClean="0"/>
              <a:t>30/03/2020</a:t>
            </a:fld>
            <a:endParaRPr lang="fr-FR"/>
          </a:p>
        </p:txBody>
      </p:sp>
      <p:sp>
        <p:nvSpPr>
          <p:cNvPr id="3" name="Espace réservé du pied de page 2">
            <a:extLst>
              <a:ext uri="{FF2B5EF4-FFF2-40B4-BE49-F238E27FC236}">
                <a16:creationId xmlns:a16="http://schemas.microsoft.com/office/drawing/2014/main" id="{3BD6E16F-51A2-4D91-927F-C2087498715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4C3B0AB-61CC-4B9C-8D5B-295B5A4DF03A}"/>
              </a:ext>
            </a:extLst>
          </p:cNvPr>
          <p:cNvSpPr>
            <a:spLocks noGrp="1"/>
          </p:cNvSpPr>
          <p:nvPr>
            <p:ph type="sldNum" sz="quarter" idx="12"/>
          </p:nvPr>
        </p:nvSpPr>
        <p:spPr/>
        <p:txBody>
          <a:bodyPr/>
          <a:lstStyle/>
          <a:p>
            <a:fld id="{98EB0146-24E9-416C-BFE6-53E3D612DCA5}" type="slidenum">
              <a:rPr lang="fr-FR" smtClean="0"/>
              <a:t>‹N°›</a:t>
            </a:fld>
            <a:endParaRPr lang="fr-FR"/>
          </a:p>
        </p:txBody>
      </p:sp>
    </p:spTree>
    <p:extLst>
      <p:ext uri="{BB962C8B-B14F-4D97-AF65-F5344CB8AC3E}">
        <p14:creationId xmlns:p14="http://schemas.microsoft.com/office/powerpoint/2010/main" val="3351566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7755F4-3C3C-4E45-B46E-A3E86DC4C41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B4C27B7-E194-4ADC-A2CA-FD8139ECD1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223AD78-9AB1-4239-A1E3-223BB76EC8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D55823C9-2656-4818-8196-45A3D353185C}"/>
              </a:ext>
            </a:extLst>
          </p:cNvPr>
          <p:cNvSpPr>
            <a:spLocks noGrp="1"/>
          </p:cNvSpPr>
          <p:nvPr>
            <p:ph type="dt" sz="half" idx="10"/>
          </p:nvPr>
        </p:nvSpPr>
        <p:spPr/>
        <p:txBody>
          <a:bodyPr/>
          <a:lstStyle/>
          <a:p>
            <a:fld id="{F25AD0AB-2659-4C05-8FA2-2B2E3358085E}" type="datetimeFigureOut">
              <a:rPr lang="fr-FR" smtClean="0"/>
              <a:t>30/03/2020</a:t>
            </a:fld>
            <a:endParaRPr lang="fr-FR"/>
          </a:p>
        </p:txBody>
      </p:sp>
      <p:sp>
        <p:nvSpPr>
          <p:cNvPr id="6" name="Espace réservé du pied de page 5">
            <a:extLst>
              <a:ext uri="{FF2B5EF4-FFF2-40B4-BE49-F238E27FC236}">
                <a16:creationId xmlns:a16="http://schemas.microsoft.com/office/drawing/2014/main" id="{95AF9B45-8AC8-4A79-804F-E534769FA26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8211DCF-E04C-4E73-9F38-BB64456B46FF}"/>
              </a:ext>
            </a:extLst>
          </p:cNvPr>
          <p:cNvSpPr>
            <a:spLocks noGrp="1"/>
          </p:cNvSpPr>
          <p:nvPr>
            <p:ph type="sldNum" sz="quarter" idx="12"/>
          </p:nvPr>
        </p:nvSpPr>
        <p:spPr/>
        <p:txBody>
          <a:bodyPr/>
          <a:lstStyle/>
          <a:p>
            <a:fld id="{98EB0146-24E9-416C-BFE6-53E3D612DCA5}" type="slidenum">
              <a:rPr lang="fr-FR" smtClean="0"/>
              <a:t>‹N°›</a:t>
            </a:fld>
            <a:endParaRPr lang="fr-FR"/>
          </a:p>
        </p:txBody>
      </p:sp>
    </p:spTree>
    <p:extLst>
      <p:ext uri="{BB962C8B-B14F-4D97-AF65-F5344CB8AC3E}">
        <p14:creationId xmlns:p14="http://schemas.microsoft.com/office/powerpoint/2010/main" val="984620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FEE56B-AF68-4F52-A267-4096AF97F04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26EF7C0-2129-41B9-90C2-A97676A18E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B37F22E-CBE8-4F9F-90A0-A19A00B2DE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C90D61F-BE8E-4024-85BF-FCB0D2C2D19A}"/>
              </a:ext>
            </a:extLst>
          </p:cNvPr>
          <p:cNvSpPr>
            <a:spLocks noGrp="1"/>
          </p:cNvSpPr>
          <p:nvPr>
            <p:ph type="dt" sz="half" idx="10"/>
          </p:nvPr>
        </p:nvSpPr>
        <p:spPr/>
        <p:txBody>
          <a:bodyPr/>
          <a:lstStyle/>
          <a:p>
            <a:fld id="{F25AD0AB-2659-4C05-8FA2-2B2E3358085E}" type="datetimeFigureOut">
              <a:rPr lang="fr-FR" smtClean="0"/>
              <a:t>30/03/2020</a:t>
            </a:fld>
            <a:endParaRPr lang="fr-FR"/>
          </a:p>
        </p:txBody>
      </p:sp>
      <p:sp>
        <p:nvSpPr>
          <p:cNvPr id="6" name="Espace réservé du pied de page 5">
            <a:extLst>
              <a:ext uri="{FF2B5EF4-FFF2-40B4-BE49-F238E27FC236}">
                <a16:creationId xmlns:a16="http://schemas.microsoft.com/office/drawing/2014/main" id="{B9156670-408A-447B-A8CD-2915EEE9E2E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1E665AE-6B42-46EC-A4B1-F800AF41FE4D}"/>
              </a:ext>
            </a:extLst>
          </p:cNvPr>
          <p:cNvSpPr>
            <a:spLocks noGrp="1"/>
          </p:cNvSpPr>
          <p:nvPr>
            <p:ph type="sldNum" sz="quarter" idx="12"/>
          </p:nvPr>
        </p:nvSpPr>
        <p:spPr/>
        <p:txBody>
          <a:bodyPr/>
          <a:lstStyle/>
          <a:p>
            <a:fld id="{98EB0146-24E9-416C-BFE6-53E3D612DCA5}" type="slidenum">
              <a:rPr lang="fr-FR" smtClean="0"/>
              <a:t>‹N°›</a:t>
            </a:fld>
            <a:endParaRPr lang="fr-FR"/>
          </a:p>
        </p:txBody>
      </p:sp>
    </p:spTree>
    <p:extLst>
      <p:ext uri="{BB962C8B-B14F-4D97-AF65-F5344CB8AC3E}">
        <p14:creationId xmlns:p14="http://schemas.microsoft.com/office/powerpoint/2010/main" val="4276865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8539041-973D-4AB1-9CB6-6F5FD3F75E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9E9ACE0-1400-4943-8F5A-029F8C946B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5F00538-2A09-4EED-A946-1FCEB9DC7B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5AD0AB-2659-4C05-8FA2-2B2E3358085E}" type="datetimeFigureOut">
              <a:rPr lang="fr-FR" smtClean="0"/>
              <a:t>30/03/2020</a:t>
            </a:fld>
            <a:endParaRPr lang="fr-FR"/>
          </a:p>
        </p:txBody>
      </p:sp>
      <p:sp>
        <p:nvSpPr>
          <p:cNvPr id="5" name="Espace réservé du pied de page 4">
            <a:extLst>
              <a:ext uri="{FF2B5EF4-FFF2-40B4-BE49-F238E27FC236}">
                <a16:creationId xmlns:a16="http://schemas.microsoft.com/office/drawing/2014/main" id="{78F378BB-3FB6-4B90-8C97-76E6104D3F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743C006-E4FC-43A4-B217-B36D3C73F1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EB0146-24E9-416C-BFE6-53E3D612DCA5}" type="slidenum">
              <a:rPr lang="fr-FR" smtClean="0"/>
              <a:t>‹N°›</a:t>
            </a:fld>
            <a:endParaRPr lang="fr-FR"/>
          </a:p>
        </p:txBody>
      </p:sp>
    </p:spTree>
    <p:extLst>
      <p:ext uri="{BB962C8B-B14F-4D97-AF65-F5344CB8AC3E}">
        <p14:creationId xmlns:p14="http://schemas.microsoft.com/office/powerpoint/2010/main" val="1218952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94867-E5C2-4EAD-9613-D3D464AAAC64}" type="datetimeFigureOut">
              <a:rPr lang="fr-FR" smtClean="0"/>
              <a:t>30/03/2020</a:t>
            </a:fld>
            <a:endParaRPr lang="fr-F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087AC-F73A-4C62-8BA6-A2A10B68B1EA}" type="slidenum">
              <a:rPr lang="fr-FR" smtClean="0"/>
              <a:t>‹N°›</a:t>
            </a:fld>
            <a:endParaRPr lang="fr-FR"/>
          </a:p>
        </p:txBody>
      </p:sp>
    </p:spTree>
    <p:extLst>
      <p:ext uri="{BB962C8B-B14F-4D97-AF65-F5344CB8AC3E}">
        <p14:creationId xmlns:p14="http://schemas.microsoft.com/office/powerpoint/2010/main" val="39587709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hyperlink" Target="http://www.anem.dz/"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openxmlformats.org/officeDocument/2006/relationships/hyperlink" Target="http://www.univ-reims.fr/" TargetMode="External"/><Relationship Id="rId4" Type="http://schemas.openxmlformats.org/officeDocument/2006/relationships/hyperlink" Target="http://www.fce.dz/"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Image 1">
            <a:extLst>
              <a:ext uri="{FF2B5EF4-FFF2-40B4-BE49-F238E27FC236}">
                <a16:creationId xmlns:a16="http://schemas.microsoft.com/office/drawing/2014/main" id="{42A95127-A93C-4154-A847-5868E0FD49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9288" y="529742"/>
            <a:ext cx="1292708" cy="127002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708756E6-A081-4445-8B8D-6EF0656913F0}"/>
              </a:ext>
            </a:extLst>
          </p:cNvPr>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4">
            <a:extLst>
              <a:ext uri="{FF2B5EF4-FFF2-40B4-BE49-F238E27FC236}">
                <a16:creationId xmlns:a16="http://schemas.microsoft.com/office/drawing/2014/main" id="{3C7A4D08-5049-4636-9C8D-5902A9023664}"/>
              </a:ext>
            </a:extLst>
          </p:cNvPr>
          <p:cNvSpPr>
            <a:spLocks noChangeArrowheads="1"/>
          </p:cNvSpPr>
          <p:nvPr/>
        </p:nvSpPr>
        <p:spPr bwMode="auto">
          <a:xfrm>
            <a:off x="1749289" y="241864"/>
            <a:ext cx="8736804" cy="135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lang="fr-FR" altLang="fr-FR" sz="1600" b="1" dirty="0">
                <a:latin typeface="Verdana" panose="020B0604030504040204" pitchFamily="34" charset="0"/>
                <a:ea typeface="Verdana" panose="020B0604030504040204" pitchFamily="34" charset="0"/>
                <a:cs typeface="Tahoma" panose="020B0604030504040204" pitchFamily="34" charset="0"/>
              </a:rPr>
              <a:t>République Algérienne Démocratique et Populaire</a:t>
            </a:r>
            <a:endParaRPr lang="fr-FR" altLang="fr-FR" sz="900" dirty="0">
              <a:latin typeface="Verdana" panose="020B0604030504040204" pitchFamily="34" charset="0"/>
              <a:ea typeface="Verdana" panose="020B0604030504040204" pitchFamily="34" charset="0"/>
              <a:cs typeface="Tahoma" panose="020B0604030504040204" pitchFamily="34" charset="0"/>
            </a:endParaRPr>
          </a:p>
          <a:p>
            <a:pPr algn="ctr" eaLnBrk="0" fontAlgn="base" hangingPunct="0">
              <a:spcBef>
                <a:spcPct val="0"/>
              </a:spcBef>
              <a:spcAft>
                <a:spcPct val="0"/>
              </a:spcAft>
            </a:pPr>
            <a:r>
              <a:rPr lang="fr-FR" altLang="fr-FR" sz="1600" b="1" dirty="0">
                <a:latin typeface="Verdana" panose="020B0604030504040204" pitchFamily="34" charset="0"/>
                <a:ea typeface="Verdana" panose="020B0604030504040204" pitchFamily="34" charset="0"/>
                <a:cs typeface="Tahoma" panose="020B0604030504040204" pitchFamily="34" charset="0"/>
              </a:rPr>
              <a:t>Ministère de l’Enseignement Supérieur </a:t>
            </a:r>
            <a:endParaRPr lang="fr-FR" altLang="fr-FR" sz="900" dirty="0">
              <a:latin typeface="Verdana" panose="020B0604030504040204" pitchFamily="34" charset="0"/>
              <a:ea typeface="Verdana" panose="020B0604030504040204" pitchFamily="34" charset="0"/>
              <a:cs typeface="Tahoma" panose="020B0604030504040204" pitchFamily="34" charset="0"/>
            </a:endParaRPr>
          </a:p>
          <a:p>
            <a:pPr algn="ctr" eaLnBrk="0" fontAlgn="base" hangingPunct="0">
              <a:spcBef>
                <a:spcPct val="0"/>
              </a:spcBef>
              <a:spcAft>
                <a:spcPct val="0"/>
              </a:spcAft>
            </a:pPr>
            <a:r>
              <a:rPr lang="fr-FR" altLang="fr-FR" sz="1600" b="1" dirty="0">
                <a:latin typeface="Verdana" panose="020B0604030504040204" pitchFamily="34" charset="0"/>
                <a:ea typeface="Verdana" panose="020B0604030504040204" pitchFamily="34" charset="0"/>
                <a:cs typeface="Tahoma" panose="020B0604030504040204" pitchFamily="34" charset="0"/>
              </a:rPr>
              <a:t>et de la Recherche Scientifique</a:t>
            </a:r>
            <a:endParaRPr lang="fr-FR" altLang="fr-FR" sz="900" dirty="0">
              <a:latin typeface="Verdana" panose="020B0604030504040204" pitchFamily="34" charset="0"/>
              <a:ea typeface="Verdana" panose="020B0604030504040204" pitchFamily="34" charset="0"/>
              <a:cs typeface="Tahoma" panose="020B0604030504040204" pitchFamily="34" charset="0"/>
            </a:endParaRPr>
          </a:p>
          <a:p>
            <a:pPr algn="ctr" eaLnBrk="0" fontAlgn="base" hangingPunct="0">
              <a:spcBef>
                <a:spcPct val="0"/>
              </a:spcBef>
              <a:spcAft>
                <a:spcPct val="0"/>
              </a:spcAft>
            </a:pPr>
            <a:r>
              <a:rPr lang="fr-FR" altLang="fr-FR" sz="1600" b="1" dirty="0">
                <a:latin typeface="Verdana" panose="020B0604030504040204" pitchFamily="34" charset="0"/>
                <a:ea typeface="Verdana" panose="020B0604030504040204" pitchFamily="34" charset="0"/>
                <a:cs typeface="Tahoma" panose="020B0604030504040204" pitchFamily="34" charset="0"/>
              </a:rPr>
              <a:t>Centre Universitaire </a:t>
            </a:r>
            <a:r>
              <a:rPr lang="fr-FR" altLang="fr-FR" sz="1600" b="1" dirty="0" err="1">
                <a:latin typeface="Verdana" panose="020B0604030504040204" pitchFamily="34" charset="0"/>
                <a:ea typeface="Verdana" panose="020B0604030504040204" pitchFamily="34" charset="0"/>
                <a:cs typeface="Tahoma" panose="020B0604030504040204" pitchFamily="34" charset="0"/>
              </a:rPr>
              <a:t>Abdelhafid</a:t>
            </a:r>
            <a:r>
              <a:rPr lang="fr-FR" altLang="fr-FR" sz="1600" b="1" dirty="0">
                <a:latin typeface="Verdana" panose="020B0604030504040204" pitchFamily="34" charset="0"/>
                <a:ea typeface="Verdana" panose="020B0604030504040204" pitchFamily="34" charset="0"/>
                <a:cs typeface="Tahoma" panose="020B0604030504040204" pitchFamily="34" charset="0"/>
              </a:rPr>
              <a:t> BOUSSOUF Mila</a:t>
            </a:r>
          </a:p>
          <a:p>
            <a:pPr algn="ctr" eaLnBrk="0" fontAlgn="base" hangingPunct="0">
              <a:spcBef>
                <a:spcPct val="0"/>
              </a:spcBef>
              <a:spcAft>
                <a:spcPct val="0"/>
              </a:spcAft>
            </a:pPr>
            <a:r>
              <a:rPr lang="fr-FR" altLang="fr-FR" sz="1600" b="1" dirty="0">
                <a:latin typeface="Verdana" panose="020B0604030504040204" pitchFamily="34" charset="0"/>
                <a:ea typeface="Verdana" panose="020B0604030504040204" pitchFamily="34" charset="0"/>
                <a:cs typeface="Tahoma" panose="020B0604030504040204" pitchFamily="34" charset="0"/>
              </a:rPr>
              <a:t>Département sciences et technologie</a:t>
            </a:r>
          </a:p>
        </p:txBody>
      </p:sp>
      <p:pic>
        <p:nvPicPr>
          <p:cNvPr id="8" name="Image 1">
            <a:extLst>
              <a:ext uri="{FF2B5EF4-FFF2-40B4-BE49-F238E27FC236}">
                <a16:creationId xmlns:a16="http://schemas.microsoft.com/office/drawing/2014/main" id="{B9F88E00-6EA7-42E9-97DA-F38AC4A8AA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93385" y="600654"/>
            <a:ext cx="1292708" cy="127002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D1C6F0A-E904-45CB-A03F-5F9C53DE3A19}"/>
              </a:ext>
            </a:extLst>
          </p:cNvPr>
          <p:cNvSpPr/>
          <p:nvPr/>
        </p:nvSpPr>
        <p:spPr>
          <a:xfrm>
            <a:off x="0" y="2386887"/>
            <a:ext cx="12192000" cy="1757259"/>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8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a:r>
              <a:rPr lang="fr-FR" sz="5400" b="1" i="1" dirty="0">
                <a:solidFill>
                  <a:schemeClr val="bg1"/>
                </a:solidFill>
                <a:latin typeface="Verdana" panose="020B0604030504040204" pitchFamily="34" charset="0"/>
                <a:ea typeface="Verdana" panose="020B0604030504040204" pitchFamily="34" charset="0"/>
                <a:cs typeface="Verdana" panose="020B0604030504040204" pitchFamily="34" charset="0"/>
              </a:rPr>
              <a:t>Projet professionnel et   gestion de projet </a:t>
            </a:r>
          </a:p>
          <a:p>
            <a:pPr algn="ctr"/>
            <a:r>
              <a:rPr lang="fr-FR" sz="4800" b="1" dirty="0">
                <a:solidFill>
                  <a:schemeClr val="bg1"/>
                </a:solidFill>
                <a:latin typeface="Tahoma" panose="020B0604030504040204" pitchFamily="34" charset="0"/>
                <a:ea typeface="Tahoma" panose="020B0604030504040204" pitchFamily="34" charset="0"/>
                <a:cs typeface="Tahoma" panose="020B0604030504040204" pitchFamily="34" charset="0"/>
              </a:rPr>
              <a:t> </a:t>
            </a:r>
          </a:p>
        </p:txBody>
      </p:sp>
      <p:sp>
        <p:nvSpPr>
          <p:cNvPr id="11" name="Rectangle 10">
            <a:extLst>
              <a:ext uri="{FF2B5EF4-FFF2-40B4-BE49-F238E27FC236}">
                <a16:creationId xmlns:a16="http://schemas.microsoft.com/office/drawing/2014/main" id="{7AC1EF4A-4A86-4C1D-BFF7-FD43976293BB}"/>
              </a:ext>
            </a:extLst>
          </p:cNvPr>
          <p:cNvSpPr/>
          <p:nvPr/>
        </p:nvSpPr>
        <p:spPr>
          <a:xfrm>
            <a:off x="8131127" y="4731263"/>
            <a:ext cx="3527536" cy="1205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fr-FR" b="1" u="sng" dirty="0">
                <a:solidFill>
                  <a:schemeClr val="tx1"/>
                </a:solidFill>
                <a:latin typeface="Verdana" panose="020B0604030504040204" pitchFamily="34" charset="0"/>
                <a:ea typeface="Verdana" panose="020B0604030504040204" pitchFamily="34" charset="0"/>
                <a:cs typeface="Arial" panose="020B0604020202020204" pitchFamily="34" charset="0"/>
              </a:rPr>
              <a:t>Présenté par:</a:t>
            </a:r>
          </a:p>
          <a:p>
            <a:r>
              <a:rPr lang="fr-FR" b="1" dirty="0">
                <a:solidFill>
                  <a:schemeClr val="tx1"/>
                </a:solidFill>
                <a:latin typeface="Verdana" panose="020B0604030504040204" pitchFamily="34" charset="0"/>
                <a:ea typeface="Verdana" panose="020B0604030504040204" pitchFamily="34" charset="0"/>
                <a:cs typeface="Arial" panose="020B0604020202020204" pitchFamily="34" charset="0"/>
              </a:rPr>
              <a:t>        </a:t>
            </a:r>
            <a:r>
              <a:rPr lang="fr-FR" b="1" dirty="0" err="1">
                <a:solidFill>
                  <a:schemeClr val="tx1"/>
                </a:solidFill>
                <a:latin typeface="Verdana" panose="020B0604030504040204" pitchFamily="34" charset="0"/>
                <a:ea typeface="Verdana" panose="020B0604030504040204" pitchFamily="34" charset="0"/>
                <a:cs typeface="Arial" panose="020B0604020202020204" pitchFamily="34" charset="0"/>
              </a:rPr>
              <a:t>S.SAHNOUNE</a:t>
            </a:r>
            <a:r>
              <a:rPr lang="fr-FR" dirty="0" err="1"/>
              <a:t>Architecte</a:t>
            </a:r>
            <a:r>
              <a:rPr lang="fr-FR" dirty="0"/>
              <a:t> </a:t>
            </a:r>
          </a:p>
          <a:p>
            <a:pPr algn="ctr"/>
            <a:r>
              <a:rPr lang="fr-FR" sz="1600" dirty="0">
                <a:solidFill>
                  <a:schemeClr val="tx1"/>
                </a:solidFill>
              </a:rPr>
              <a:t>              </a:t>
            </a:r>
            <a:endParaRPr lang="fr-FR" sz="1600" b="1" dirty="0">
              <a:solidFill>
                <a:schemeClr val="tx1"/>
              </a:solidFill>
              <a:latin typeface="Verdana" panose="020B0604030504040204" pitchFamily="34" charset="0"/>
              <a:ea typeface="Verdana" panose="020B060403050404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CD5C487A-6F4C-40E4-A846-EA8735FCB147}"/>
              </a:ext>
            </a:extLst>
          </p:cNvPr>
          <p:cNvSpPr/>
          <p:nvPr/>
        </p:nvSpPr>
        <p:spPr>
          <a:xfrm>
            <a:off x="3330827" y="6221896"/>
            <a:ext cx="5573728" cy="6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latin typeface="Verdana" panose="020B0604030504040204" pitchFamily="34" charset="0"/>
                <a:ea typeface="Verdana" panose="020B0604030504040204" pitchFamily="34" charset="0"/>
                <a:cs typeface="Arial" panose="020B0604020202020204" pitchFamily="34" charset="0"/>
              </a:rPr>
              <a:t>Année universitaire : 2019/2020</a:t>
            </a:r>
          </a:p>
        </p:txBody>
      </p:sp>
      <p:sp>
        <p:nvSpPr>
          <p:cNvPr id="2" name="Rectangle 1">
            <a:extLst>
              <a:ext uri="{FF2B5EF4-FFF2-40B4-BE49-F238E27FC236}">
                <a16:creationId xmlns:a16="http://schemas.microsoft.com/office/drawing/2014/main" id="{A33144DC-0D6D-4C6C-AC8B-460F42DD12F0}"/>
              </a:ext>
            </a:extLst>
          </p:cNvPr>
          <p:cNvSpPr/>
          <p:nvPr/>
        </p:nvSpPr>
        <p:spPr>
          <a:xfrm>
            <a:off x="5337701" y="4226839"/>
            <a:ext cx="5303055" cy="379078"/>
          </a:xfrm>
          <a:prstGeom prst="rect">
            <a:avLst/>
          </a:prstGeom>
        </p:spPr>
        <p:txBody>
          <a:bodyPr wrap="none">
            <a:spAutoFit/>
          </a:bodyPr>
          <a:lstStyle/>
          <a:p>
            <a:pPr algn="ctr">
              <a:lnSpc>
                <a:spcPct val="115000"/>
              </a:lnSpc>
            </a:pPr>
            <a:r>
              <a:rPr lang="fr-FR" b="1" dirty="0">
                <a:latin typeface="Verdana" panose="020B0604030504040204" pitchFamily="34" charset="0"/>
                <a:ea typeface="Verdana" panose="020B0604030504040204" pitchFamily="34" charset="0"/>
                <a:cs typeface="Arial" panose="020B0604020202020204" pitchFamily="34" charset="0"/>
              </a:rPr>
              <a:t>COURS semestre 04/ GC,GM, EM et </a:t>
            </a:r>
            <a:r>
              <a:rPr lang="fr-FR" b="1" dirty="0" err="1">
                <a:latin typeface="Verdana" panose="020B0604030504040204" pitchFamily="34" charset="0"/>
                <a:ea typeface="Verdana" panose="020B0604030504040204" pitchFamily="34" charset="0"/>
                <a:cs typeface="Arial" panose="020B0604020202020204" pitchFamily="34" charset="0"/>
              </a:rPr>
              <a:t>Hyd</a:t>
            </a:r>
            <a:endParaRPr lang="fr-FR" sz="1200" dirty="0">
              <a:latin typeface="Verdana" panose="020B060403050404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557298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5042C9A-B8A8-4260-A001-F56A5AF18216}"/>
              </a:ext>
            </a:extLst>
          </p:cNvPr>
          <p:cNvSpPr/>
          <p:nvPr/>
        </p:nvSpPr>
        <p:spPr>
          <a:xfrm>
            <a:off x="119270" y="813251"/>
            <a:ext cx="11913704" cy="5262274"/>
          </a:xfrm>
          <a:prstGeom prst="rect">
            <a:avLst/>
          </a:prstGeom>
        </p:spPr>
        <p:txBody>
          <a:bodyPr wrap="square">
            <a:spAutoFit/>
          </a:bodyPr>
          <a:lstStyle/>
          <a:p>
            <a:endParaRPr lang="fr-FR" sz="2000" b="1" dirty="0">
              <a:solidFill>
                <a:srgbClr val="0000FF"/>
              </a:solidFill>
              <a:latin typeface="Verdana" panose="020B0604030504040204" pitchFamily="34" charset="0"/>
              <a:ea typeface="Verdana" panose="020B0604030504040204" pitchFamily="34" charset="0"/>
              <a:cs typeface="Verdana" panose="020B0604030504040204" pitchFamily="34" charset="0"/>
            </a:endParaRPr>
          </a:p>
          <a:p>
            <a:r>
              <a:rPr lang="fr-FR" sz="2000" b="1" dirty="0">
                <a:solidFill>
                  <a:srgbClr val="0000FF"/>
                </a:solidFill>
                <a:latin typeface="Verdana" panose="020B0604030504040204" pitchFamily="34" charset="0"/>
                <a:ea typeface="Verdana" panose="020B0604030504040204" pitchFamily="34" charset="0"/>
                <a:cs typeface="Verdana" panose="020B0604030504040204" pitchFamily="34" charset="0"/>
              </a:rPr>
              <a:t>ETAPE 2 - PHASE DE DOCUMENTATION</a:t>
            </a:r>
            <a:endParaRPr lang="fr-FR" sz="2000" b="1"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r>
              <a:rPr lang="fr-FR" sz="2000" dirty="0">
                <a:latin typeface="Verdana" panose="020B0604030504040204" pitchFamily="34" charset="0"/>
                <a:ea typeface="Verdana" panose="020B0604030504040204" pitchFamily="34" charset="0"/>
              </a:rPr>
              <a:t>	Ensuite une interrogation sur l'environnement professionnel, l'état du marché, les opportunités existantes, l'émergence de nouveaux métiers et leurs exigences, les zones d'incertitudes, ce qui permettra au projet de s'appuyer sur certaines de ces opportunités. </a:t>
            </a:r>
          </a:p>
          <a:p>
            <a:pPr algn="just">
              <a:lnSpc>
                <a:spcPct val="150000"/>
              </a:lnSpc>
            </a:pPr>
            <a:r>
              <a:rPr lang="fr-FR" sz="2000" i="1" dirty="0">
                <a:latin typeface="Verdana" panose="020B0604030504040204" pitchFamily="34" charset="0"/>
                <a:ea typeface="Verdana" panose="020B0604030504040204" pitchFamily="34" charset="0"/>
              </a:rPr>
              <a:t>Cette étape peut se faire par </a:t>
            </a:r>
            <a:r>
              <a:rPr lang="fr-FR" sz="2000" b="1" i="1" dirty="0">
                <a:latin typeface="Verdana" panose="020B0604030504040204" pitchFamily="34" charset="0"/>
                <a:ea typeface="Verdana" panose="020B0604030504040204" pitchFamily="34" charset="0"/>
              </a:rPr>
              <a:t>la recherche documentaire</a:t>
            </a:r>
            <a:r>
              <a:rPr lang="fr-FR" sz="2000" i="1" dirty="0">
                <a:latin typeface="Verdana" panose="020B0604030504040204" pitchFamily="34" charset="0"/>
                <a:ea typeface="Verdana" panose="020B0604030504040204" pitchFamily="34" charset="0"/>
              </a:rPr>
              <a:t>, </a:t>
            </a:r>
            <a:r>
              <a:rPr lang="fr-FR" sz="2000" b="1" i="1" dirty="0">
                <a:latin typeface="Verdana" panose="020B0604030504040204" pitchFamily="34" charset="0"/>
                <a:ea typeface="Verdana" panose="020B0604030504040204" pitchFamily="34" charset="0"/>
              </a:rPr>
              <a:t>la rencontre avec des professionnels, et les stages</a:t>
            </a:r>
            <a:r>
              <a:rPr lang="fr-FR" sz="2000" i="1" dirty="0">
                <a:latin typeface="Verdana" panose="020B0604030504040204" pitchFamily="34" charset="0"/>
                <a:ea typeface="Verdana" panose="020B0604030504040204" pitchFamily="34" charset="0"/>
              </a:rPr>
              <a:t>. </a:t>
            </a:r>
            <a:endParaRPr lang="fr-FR" sz="2400" b="1" dirty="0">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fr-FR" sz="2000" b="1" dirty="0">
                <a:latin typeface="Verdana" panose="020B0604030504040204" pitchFamily="34" charset="0"/>
                <a:ea typeface="Verdana" panose="020B0604030504040204" pitchFamily="34" charset="0"/>
                <a:cs typeface="Verdana" panose="020B0604030504040204" pitchFamily="34" charset="0"/>
              </a:rPr>
              <a:t>Se documenter :</a:t>
            </a:r>
          </a:p>
          <a:p>
            <a:pPr marL="800100" lvl="1" indent="-342900">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Sur les secteurs d'activités et/ou les métiers </a:t>
            </a:r>
          </a:p>
          <a:p>
            <a:pPr marL="742950" lvl="1" indent="-285750">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correspondant à ses centres d'intérêt et ses compétences,</a:t>
            </a:r>
          </a:p>
          <a:p>
            <a:pPr marL="742950" lvl="1" indent="-285750">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En consultant les sites Internet </a:t>
            </a:r>
          </a:p>
          <a:p>
            <a:pPr marL="742950" lvl="1" indent="-285750">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En consultant les répertoires métiers</a:t>
            </a:r>
            <a:endParaRPr lang="fr-FR" sz="32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5" name="AutoShape 5">
            <a:extLst>
              <a:ext uri="{FF2B5EF4-FFF2-40B4-BE49-F238E27FC236}">
                <a16:creationId xmlns:a16="http://schemas.microsoft.com/office/drawing/2014/main" id="{225FC463-569E-4FEE-8910-4C44756ACD01}"/>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01478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fade">
                                      <p:cBhvr>
                                        <p:cTn id="19" dur="1000"/>
                                        <p:tgtEl>
                                          <p:spTgt spid="4">
                                            <p:txEl>
                                              <p:pRg st="3" end="3"/>
                                            </p:txEl>
                                          </p:spTgt>
                                        </p:tgtEl>
                                      </p:cBhvr>
                                    </p:animEffect>
                                    <p:anim calcmode="lin" valueType="num">
                                      <p:cBhvr>
                                        <p:cTn id="20"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fade">
                                      <p:cBhvr>
                                        <p:cTn id="26" dur="1000"/>
                                        <p:tgtEl>
                                          <p:spTgt spid="4">
                                            <p:txEl>
                                              <p:pRg st="4" end="4"/>
                                            </p:txEl>
                                          </p:spTgt>
                                        </p:tgtEl>
                                      </p:cBhvr>
                                    </p:animEffect>
                                    <p:anim calcmode="lin" valueType="num">
                                      <p:cBhvr>
                                        <p:cTn id="2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Effect transition="in" filter="fade">
                                      <p:cBhvr>
                                        <p:cTn id="33" dur="1000"/>
                                        <p:tgtEl>
                                          <p:spTgt spid="4">
                                            <p:txEl>
                                              <p:pRg st="5" end="5"/>
                                            </p:txEl>
                                          </p:spTgt>
                                        </p:tgtEl>
                                      </p:cBhvr>
                                    </p:animEffect>
                                    <p:anim calcmode="lin" valueType="num">
                                      <p:cBhvr>
                                        <p:cTn id="34"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4">
                                            <p:txEl>
                                              <p:pRg st="6" end="6"/>
                                            </p:txEl>
                                          </p:spTgt>
                                        </p:tgtEl>
                                        <p:attrNameLst>
                                          <p:attrName>style.visibility</p:attrName>
                                        </p:attrNameLst>
                                      </p:cBhvr>
                                      <p:to>
                                        <p:strVal val="visible"/>
                                      </p:to>
                                    </p:set>
                                    <p:animEffect transition="in" filter="fade">
                                      <p:cBhvr>
                                        <p:cTn id="40" dur="1000"/>
                                        <p:tgtEl>
                                          <p:spTgt spid="4">
                                            <p:txEl>
                                              <p:pRg st="6" end="6"/>
                                            </p:txEl>
                                          </p:spTgt>
                                        </p:tgtEl>
                                      </p:cBhvr>
                                    </p:animEffect>
                                    <p:anim calcmode="lin" valueType="num">
                                      <p:cBhvr>
                                        <p:cTn id="41"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6" end="6"/>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4">
                                            <p:txEl>
                                              <p:pRg st="7" end="7"/>
                                            </p:txEl>
                                          </p:spTgt>
                                        </p:tgtEl>
                                        <p:attrNameLst>
                                          <p:attrName>style.visibility</p:attrName>
                                        </p:attrNameLst>
                                      </p:cBhvr>
                                      <p:to>
                                        <p:strVal val="visible"/>
                                      </p:to>
                                    </p:set>
                                    <p:animEffect transition="in" filter="fade">
                                      <p:cBhvr>
                                        <p:cTn id="45" dur="1000"/>
                                        <p:tgtEl>
                                          <p:spTgt spid="4">
                                            <p:txEl>
                                              <p:pRg st="7" end="7"/>
                                            </p:txEl>
                                          </p:spTgt>
                                        </p:tgtEl>
                                      </p:cBhvr>
                                    </p:animEffect>
                                    <p:anim calcmode="lin" valueType="num">
                                      <p:cBhvr>
                                        <p:cTn id="46"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4">
                                            <p:txEl>
                                              <p:pRg st="8" end="8"/>
                                            </p:txEl>
                                          </p:spTgt>
                                        </p:tgtEl>
                                        <p:attrNameLst>
                                          <p:attrName>style.visibility</p:attrName>
                                        </p:attrNameLst>
                                      </p:cBhvr>
                                      <p:to>
                                        <p:strVal val="visible"/>
                                      </p:to>
                                    </p:set>
                                    <p:animEffect transition="in" filter="fade">
                                      <p:cBhvr>
                                        <p:cTn id="52" dur="1000"/>
                                        <p:tgtEl>
                                          <p:spTgt spid="4">
                                            <p:txEl>
                                              <p:pRg st="8" end="8"/>
                                            </p:txEl>
                                          </p:spTgt>
                                        </p:tgtEl>
                                      </p:cBhvr>
                                    </p:animEffect>
                                    <p:anim calcmode="lin" valueType="num">
                                      <p:cBhvr>
                                        <p:cTn id="53"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54"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48D4C7A-D23A-48BB-9A68-9721184B8CAA}"/>
              </a:ext>
            </a:extLst>
          </p:cNvPr>
          <p:cNvSpPr/>
          <p:nvPr/>
        </p:nvSpPr>
        <p:spPr>
          <a:xfrm>
            <a:off x="204152" y="731032"/>
            <a:ext cx="11783695" cy="6185604"/>
          </a:xfrm>
          <a:prstGeom prst="rect">
            <a:avLst/>
          </a:prstGeom>
        </p:spPr>
        <p:txBody>
          <a:bodyPr wrap="square">
            <a:spAutoFit/>
          </a:bodyPr>
          <a:lstStyle/>
          <a:p>
            <a:pPr algn="just">
              <a:lnSpc>
                <a:spcPct val="150000"/>
              </a:lnSpc>
            </a:pPr>
            <a:r>
              <a:rPr lang="fr-FR" sz="2000" b="1" dirty="0">
                <a:solidFill>
                  <a:srgbClr val="0000FF"/>
                </a:solidFill>
                <a:latin typeface="Verdana" panose="020B0604030504040204" pitchFamily="34" charset="0"/>
                <a:ea typeface="Verdana" panose="020B0604030504040204" pitchFamily="34" charset="0"/>
                <a:cs typeface="Verdana" panose="020B0604030504040204" pitchFamily="34" charset="0"/>
              </a:rPr>
              <a:t>ETAPE 3 - PHASE D'INVESTIGATION</a:t>
            </a:r>
            <a:endParaRPr lang="fr-FR" sz="2000" b="1" dirty="0">
              <a:latin typeface="Verdana" panose="020B0604030504040204" pitchFamily="34" charset="0"/>
              <a:ea typeface="Verdana" panose="020B0604030504040204" pitchFamily="34" charset="0"/>
              <a:cs typeface="Verdana" panose="020B0604030504040204" pitchFamily="34" charset="0"/>
            </a:endParaRPr>
          </a:p>
          <a:p>
            <a:pPr algn="just"/>
            <a:r>
              <a:rPr lang="fr-FR" sz="2000" b="1" dirty="0">
                <a:latin typeface="Verdana" panose="020B0604030504040204" pitchFamily="34" charset="0"/>
                <a:ea typeface="Verdana" panose="020B0604030504040204" pitchFamily="34" charset="0"/>
              </a:rPr>
              <a:t>	</a:t>
            </a:r>
            <a:r>
              <a:rPr lang="fr-FR" sz="2000" dirty="0">
                <a:latin typeface="Verdana" panose="020B0604030504040204" pitchFamily="34" charset="0"/>
                <a:ea typeface="Verdana" panose="020B0604030504040204" pitchFamily="34" charset="0"/>
              </a:rPr>
              <a:t>Cette étape consiste à répondre à la question </a:t>
            </a:r>
            <a:r>
              <a:rPr lang="fr-FR" sz="2000" b="1" dirty="0">
                <a:solidFill>
                  <a:srgbClr val="00B050"/>
                </a:solidFill>
                <a:latin typeface="Verdana" panose="020B0604030504040204" pitchFamily="34" charset="0"/>
                <a:ea typeface="Verdana" panose="020B0604030504040204" pitchFamily="34" charset="0"/>
              </a:rPr>
              <a:t>« Qu'aimerais-je faire ? </a:t>
            </a:r>
            <a:r>
              <a:rPr lang="fr-FR" sz="2000" dirty="0">
                <a:latin typeface="Verdana" panose="020B0604030504040204" pitchFamily="34" charset="0"/>
                <a:ea typeface="Verdana" panose="020B0604030504040204" pitchFamily="34" charset="0"/>
              </a:rPr>
              <a:t>» Il s'agit là d'affiner ses ambitions pour des domaines d'activités précis. C'est faire l'esquisse d'un compromis entre le possible et le souhaitable : l'analyse de la situation et les opportunités dégagées vont faire émerger un projet possible qui sera confronté aux finalités de la personne. </a:t>
            </a:r>
          </a:p>
          <a:p>
            <a:pPr algn="just"/>
            <a:r>
              <a:rPr lang="fr-FR" sz="2000" dirty="0">
                <a:latin typeface="Verdana" panose="020B0604030504040204" pitchFamily="34" charset="0"/>
                <a:ea typeface="Verdana" panose="020B0604030504040204" pitchFamily="34" charset="0"/>
              </a:rPr>
              <a:t>- Le projet ainsi conçu représente donc une confrontation et un compromis entre le possible de la situation (ce que je peux faire) et le souhaitable des finalités (ce que je veux faire) et il peut être verbalisé à partir de l'intention qui le sous-tend (je vais faire…). </a:t>
            </a:r>
          </a:p>
          <a:p>
            <a:pPr algn="just"/>
            <a:r>
              <a:rPr lang="fr-FR" sz="2000" dirty="0">
                <a:latin typeface="Verdana" panose="020B0604030504040204" pitchFamily="34" charset="0"/>
                <a:ea typeface="Verdana" panose="020B0604030504040204" pitchFamily="34" charset="0"/>
              </a:rPr>
              <a:t>	</a:t>
            </a:r>
            <a:r>
              <a:rPr lang="fr-FR" sz="2000" i="1" dirty="0">
                <a:latin typeface="Verdana" panose="020B0604030504040204" pitchFamily="34" charset="0"/>
                <a:ea typeface="Verdana" panose="020B0604030504040204" pitchFamily="34" charset="0"/>
              </a:rPr>
              <a:t>Concrètement, c’est partir de son bilan pour choisir un métier, après avoir pris connaissance des fonctions, missions y afférant, ainsi que des compétences et qualités requises. </a:t>
            </a:r>
            <a:endParaRPr lang="fr-FR" sz="2000" b="1"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r>
              <a:rPr lang="fr-FR" sz="2000" b="1" dirty="0">
                <a:latin typeface="Verdana" panose="020B0604030504040204" pitchFamily="34" charset="0"/>
                <a:ea typeface="Verdana" panose="020B0604030504040204" pitchFamily="34" charset="0"/>
                <a:cs typeface="Verdana" panose="020B0604030504040204" pitchFamily="34" charset="0"/>
              </a:rPr>
              <a:t>Découvrir une ou plusieurs pistes :</a:t>
            </a:r>
          </a:p>
          <a:p>
            <a:pPr marL="800100" lvl="1" indent="-34290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En étudiant les conditions d'accès au(x) métier(s) :  niveau de diplôme, concours, détachement...</a:t>
            </a:r>
          </a:p>
          <a:p>
            <a:pPr marL="800100" lvl="1" indent="-34290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En consultant les offres d'emploi, en fonction de sa mobilité géographique</a:t>
            </a:r>
          </a:p>
          <a:p>
            <a:pPr marL="800100" lvl="1" indent="-34290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En analysant les tendances et les besoins dans le secteur d'activités</a:t>
            </a:r>
            <a:endParaRPr lang="fr-FR" sz="36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5" name="AutoShape 5">
            <a:extLst>
              <a:ext uri="{FF2B5EF4-FFF2-40B4-BE49-F238E27FC236}">
                <a16:creationId xmlns:a16="http://schemas.microsoft.com/office/drawing/2014/main" id="{350F42AA-DE8F-4905-AE92-218A51B50829}"/>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24609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1000"/>
                                        <p:tgtEl>
                                          <p:spTgt spid="4">
                                            <p:txEl>
                                              <p:pRg st="5" end="5"/>
                                            </p:txEl>
                                          </p:spTgt>
                                        </p:tgtEl>
                                      </p:cBhvr>
                                    </p:animEffect>
                                    <p:anim calcmode="lin" valueType="num">
                                      <p:cBhvr>
                                        <p:cTn id="4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Effect transition="in" filter="fade">
                                      <p:cBhvr>
                                        <p:cTn id="49" dur="1000"/>
                                        <p:tgtEl>
                                          <p:spTgt spid="4">
                                            <p:txEl>
                                              <p:pRg st="6" end="6"/>
                                            </p:txEl>
                                          </p:spTgt>
                                        </p:tgtEl>
                                      </p:cBhvr>
                                    </p:animEffect>
                                    <p:anim calcmode="lin" valueType="num">
                                      <p:cBhvr>
                                        <p:cTn id="5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4">
                                            <p:txEl>
                                              <p:pRg st="7" end="7"/>
                                            </p:txEl>
                                          </p:spTgt>
                                        </p:tgtEl>
                                        <p:attrNameLst>
                                          <p:attrName>style.visibility</p:attrName>
                                        </p:attrNameLst>
                                      </p:cBhvr>
                                      <p:to>
                                        <p:strVal val="visible"/>
                                      </p:to>
                                    </p:set>
                                    <p:animEffect transition="in" filter="fade">
                                      <p:cBhvr>
                                        <p:cTn id="56" dur="1000"/>
                                        <p:tgtEl>
                                          <p:spTgt spid="4">
                                            <p:txEl>
                                              <p:pRg st="7" end="7"/>
                                            </p:txEl>
                                          </p:spTgt>
                                        </p:tgtEl>
                                      </p:cBhvr>
                                    </p:animEffect>
                                    <p:anim calcmode="lin" valueType="num">
                                      <p:cBhvr>
                                        <p:cTn id="57"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DC76609-9CEC-41B6-AF61-81E50EE7DB72}"/>
              </a:ext>
            </a:extLst>
          </p:cNvPr>
          <p:cNvSpPr/>
          <p:nvPr/>
        </p:nvSpPr>
        <p:spPr>
          <a:xfrm>
            <a:off x="164396" y="867774"/>
            <a:ext cx="11783694" cy="2307619"/>
          </a:xfrm>
          <a:prstGeom prst="rect">
            <a:avLst/>
          </a:prstGeom>
        </p:spPr>
        <p:txBody>
          <a:bodyPr wrap="square">
            <a:spAutoFit/>
          </a:bodyPr>
          <a:lstStyle/>
          <a:p>
            <a:r>
              <a:rPr lang="fr-FR" b="1" dirty="0">
                <a:solidFill>
                  <a:srgbClr val="0000FF"/>
                </a:solidFill>
                <a:latin typeface="Verdana" panose="020B0604030504040204" pitchFamily="34" charset="0"/>
                <a:ea typeface="Verdana" panose="020B0604030504040204" pitchFamily="34" charset="0"/>
                <a:cs typeface="Verdana" panose="020B0604030504040204" pitchFamily="34" charset="0"/>
              </a:rPr>
              <a:t>ETAPE 4 - VALIDATION DU PROJET</a:t>
            </a:r>
            <a:endParaRPr lang="fr-FR" b="1" dirty="0">
              <a:latin typeface="Verdana" panose="020B0604030504040204" pitchFamily="34" charset="0"/>
              <a:ea typeface="Verdana" panose="020B0604030504040204" pitchFamily="34" charset="0"/>
              <a:cs typeface="Verdana" panose="020B0604030504040204" pitchFamily="34" charset="0"/>
            </a:endParaRPr>
          </a:p>
          <a:p>
            <a:endParaRPr lang="fr-FR" sz="2000" dirty="0">
              <a:latin typeface="Verdana" panose="020B0604030504040204" pitchFamily="34" charset="0"/>
              <a:ea typeface="Verdana" panose="020B0604030504040204" pitchFamily="34" charset="0"/>
            </a:endParaRPr>
          </a:p>
          <a:p>
            <a:pPr algn="just"/>
            <a:r>
              <a:rPr lang="fr-FR" sz="2000" b="1" dirty="0">
                <a:latin typeface="Verdana" panose="020B0604030504040204" pitchFamily="34" charset="0"/>
                <a:ea typeface="Verdana" panose="020B0604030504040204" pitchFamily="34" charset="0"/>
                <a:cs typeface="Verdana" panose="020B0604030504040204" pitchFamily="34" charset="0"/>
              </a:rPr>
              <a:t>Etudier la faisabilité du projet :</a:t>
            </a:r>
          </a:p>
          <a:p>
            <a:pPr marL="742950" lvl="1" indent="-28575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 En rencontrant des professionnels de terrain</a:t>
            </a:r>
          </a:p>
          <a:p>
            <a:pPr marL="742950" lvl="1" indent="-28575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 En effectuant des stages d'observation/de découverte  et/ou d'immersion professionnelle</a:t>
            </a:r>
            <a:endParaRPr lang="fr-FR" sz="36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5" name="AutoShape 5">
            <a:extLst>
              <a:ext uri="{FF2B5EF4-FFF2-40B4-BE49-F238E27FC236}">
                <a16:creationId xmlns:a16="http://schemas.microsoft.com/office/drawing/2014/main" id="{09B851AA-A05E-4151-9A53-6490C67BA991}"/>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a:extLst>
              <a:ext uri="{FF2B5EF4-FFF2-40B4-BE49-F238E27FC236}">
                <a16:creationId xmlns:a16="http://schemas.microsoft.com/office/drawing/2014/main" id="{81761231-7412-4882-A37C-4ED16F6BDC7E}"/>
              </a:ext>
            </a:extLst>
          </p:cNvPr>
          <p:cNvSpPr/>
          <p:nvPr/>
        </p:nvSpPr>
        <p:spPr>
          <a:xfrm>
            <a:off x="153657" y="3429000"/>
            <a:ext cx="11873947" cy="2892395"/>
          </a:xfrm>
          <a:prstGeom prst="rect">
            <a:avLst/>
          </a:prstGeom>
        </p:spPr>
        <p:txBody>
          <a:bodyPr wrap="square">
            <a:spAutoFit/>
          </a:bodyPr>
          <a:lstStyle/>
          <a:p>
            <a:endParaRPr lang="fr-FR" b="1" dirty="0">
              <a:solidFill>
                <a:srgbClr val="0000FF"/>
              </a:solidFill>
              <a:latin typeface="Verdana" panose="020B0604030504040204" pitchFamily="34" charset="0"/>
              <a:ea typeface="Verdana" panose="020B0604030504040204" pitchFamily="34" charset="0"/>
              <a:cs typeface="Verdana" panose="020B0604030504040204" pitchFamily="34" charset="0"/>
            </a:endParaRPr>
          </a:p>
          <a:p>
            <a:r>
              <a:rPr lang="fr-FR" b="1" dirty="0">
                <a:solidFill>
                  <a:srgbClr val="0000FF"/>
                </a:solidFill>
                <a:latin typeface="Verdana" panose="020B0604030504040204" pitchFamily="34" charset="0"/>
                <a:ea typeface="Verdana" panose="020B0604030504040204" pitchFamily="34" charset="0"/>
                <a:cs typeface="Verdana" panose="020B0604030504040204" pitchFamily="34" charset="0"/>
              </a:rPr>
              <a:t>ETAPE 5 - CONCRÉTISATION DU PROJET</a:t>
            </a:r>
          </a:p>
          <a:p>
            <a:pPr algn="just">
              <a:lnSpc>
                <a:spcPct val="150000"/>
              </a:lnSpc>
            </a:pPr>
            <a:r>
              <a:rPr lang="fr-FR" sz="2000" b="1" dirty="0">
                <a:latin typeface="Verdana" panose="020B0604030504040204" pitchFamily="34" charset="0"/>
                <a:ea typeface="Verdana" panose="020B0604030504040204" pitchFamily="34" charset="0"/>
                <a:cs typeface="Verdana" panose="020B0604030504040204" pitchFamily="34" charset="0"/>
              </a:rPr>
              <a:t>Déterminer le(s) moyen(s) d'acquérir les compétences manquantes :</a:t>
            </a:r>
          </a:p>
          <a:p>
            <a:pPr marL="800100" lvl="1" indent="-34290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En recherchant les organismes de formation, les lieux  de stage</a:t>
            </a:r>
          </a:p>
          <a:p>
            <a:pPr marL="800100" lvl="1" indent="-34290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En s'assurant que la formation correspond au  métier/secteur d'activités envisagé</a:t>
            </a:r>
          </a:p>
          <a:p>
            <a:pPr marL="800100" lvl="1" indent="-34290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En étudiant la faisabilité financière et administrative  de la formation</a:t>
            </a:r>
            <a:endParaRPr lang="fr-FR" sz="40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08343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225FC463-569E-4FEE-8910-4C44756ACD01}"/>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id="{6B0348B6-BA58-4C00-98A8-E36C0986B299}"/>
              </a:ext>
            </a:extLst>
          </p:cNvPr>
          <p:cNvSpPr/>
          <p:nvPr/>
        </p:nvSpPr>
        <p:spPr>
          <a:xfrm>
            <a:off x="159027" y="990586"/>
            <a:ext cx="11873946" cy="4646721"/>
          </a:xfrm>
          <a:prstGeom prst="rect">
            <a:avLst/>
          </a:prstGeom>
        </p:spPr>
        <p:txBody>
          <a:bodyPr wrap="square">
            <a:spAutoFit/>
          </a:bodyPr>
          <a:lstStyle/>
          <a:p>
            <a:pPr algn="just">
              <a:lnSpc>
                <a:spcPct val="150000"/>
              </a:lnSpc>
            </a:pPr>
            <a:r>
              <a:rPr lang="fr-FR" sz="2000" b="1" dirty="0">
                <a:solidFill>
                  <a:srgbClr val="0000FF"/>
                </a:solidFill>
                <a:latin typeface="Verdana" panose="020B0604030504040204" pitchFamily="34" charset="0"/>
                <a:ea typeface="Verdana" panose="020B0604030504040204" pitchFamily="34" charset="0"/>
                <a:cs typeface="Verdana" panose="020B0604030504040204" pitchFamily="34" charset="0"/>
              </a:rPr>
              <a:t>ETAPE 6 - FINALISATION DU PROJET</a:t>
            </a:r>
          </a:p>
          <a:p>
            <a:pPr algn="just">
              <a:lnSpc>
                <a:spcPct val="150000"/>
              </a:lnSpc>
            </a:pPr>
            <a:r>
              <a:rPr lang="fr-FR" sz="2000" dirty="0">
                <a:latin typeface="Verdana" panose="020B0604030504040204" pitchFamily="34" charset="0"/>
                <a:ea typeface="Verdana" panose="020B0604030504040204" pitchFamily="34" charset="0"/>
              </a:rPr>
              <a:t>	Après l'élaboration du projet, la phase de réalisation peut être entamée, par la planification des différentes activités, obéissant à une dominante temporelle où la gestion du temps est essentielle.</a:t>
            </a:r>
            <a:endParaRPr lang="fr-FR" sz="2400" b="1" dirty="0">
              <a:latin typeface="Verdana" panose="020B0604030504040204" pitchFamily="34" charset="0"/>
              <a:ea typeface="Verdana" panose="020B0604030504040204" pitchFamily="34" charset="0"/>
              <a:cs typeface="Verdana" panose="020B0604030504040204" pitchFamily="34" charset="0"/>
            </a:endParaRPr>
          </a:p>
          <a:p>
            <a:pPr marL="800100" lvl="1" indent="-34290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Acquérir les connaissances/compétences nécessaires  à la réalisation de son projet.</a:t>
            </a:r>
          </a:p>
          <a:p>
            <a:pPr marL="800100" lvl="1" indent="-34290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Se préparer à un recrutement (techniques de recherche d'emploi).</a:t>
            </a:r>
          </a:p>
          <a:p>
            <a:pPr marL="800100" lvl="1" indent="-34290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Postuler, éventuellement par candidatures libres.</a:t>
            </a:r>
          </a:p>
          <a:p>
            <a:pPr marL="800100" lvl="1" indent="-34290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Être recruté(e).</a:t>
            </a:r>
          </a:p>
          <a:p>
            <a:pPr marL="800100" lvl="1" indent="-34290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Prendre ses nouvelles fonctions</a:t>
            </a:r>
            <a:r>
              <a:rPr lang="fr-FR" b="1" dirty="0">
                <a:latin typeface="Verdana" panose="020B0604030504040204" pitchFamily="34" charset="0"/>
                <a:ea typeface="Verdana" panose="020B0604030504040204" pitchFamily="34" charset="0"/>
                <a:cs typeface="Verdana" panose="020B0604030504040204" pitchFamily="34" charset="0"/>
              </a:rPr>
              <a:t>.</a:t>
            </a:r>
            <a:endParaRPr lang="fr-FR" sz="32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1302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5117EA7F-3C16-4640-96A6-7FED32214556}"/>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Text Box 5">
            <a:extLst>
              <a:ext uri="{FF2B5EF4-FFF2-40B4-BE49-F238E27FC236}">
                <a16:creationId xmlns:a16="http://schemas.microsoft.com/office/drawing/2014/main" id="{D28D65C1-4530-466F-B97D-9FD3EEA6BA8E}"/>
              </a:ext>
            </a:extLst>
          </p:cNvPr>
          <p:cNvSpPr txBox="1">
            <a:spLocks noChangeArrowheads="1"/>
          </p:cNvSpPr>
          <p:nvPr/>
        </p:nvSpPr>
        <p:spPr bwMode="auto">
          <a:xfrm>
            <a:off x="159027" y="731032"/>
            <a:ext cx="4152842" cy="779131"/>
          </a:xfrm>
          <a:prstGeom prst="rect">
            <a:avLst/>
          </a:prstGeom>
          <a:noFill/>
          <a:ln w="0">
            <a:noFill/>
            <a:prstDash val="solid"/>
          </a:ln>
        </p:spPr>
        <p:txBody>
          <a:bodyPr wrap="none" lIns="90004" tIns="44997" rIns="90004" bIns="44997" anchor="ctr" anchorCtr="1" compatLnSpc="0"/>
          <a:lstStyle/>
          <a:p>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Structure du projet </a:t>
            </a:r>
          </a:p>
        </p:txBody>
      </p:sp>
      <p:sp>
        <p:nvSpPr>
          <p:cNvPr id="5" name="Rectangle 4">
            <a:extLst>
              <a:ext uri="{FF2B5EF4-FFF2-40B4-BE49-F238E27FC236}">
                <a16:creationId xmlns:a16="http://schemas.microsoft.com/office/drawing/2014/main" id="{B8B77171-E688-4E0A-8A65-9C2A89652BA0}"/>
              </a:ext>
            </a:extLst>
          </p:cNvPr>
          <p:cNvSpPr/>
          <p:nvPr/>
        </p:nvSpPr>
        <p:spPr>
          <a:xfrm>
            <a:off x="2146271" y="5412238"/>
            <a:ext cx="7495148" cy="986118"/>
          </a:xfrm>
          <a:prstGeom prst="rect">
            <a:avLst/>
          </a:prstGeom>
          <a:solidFill>
            <a:schemeClr val="accent4"/>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sz="2800" b="1" dirty="0">
                <a:solidFill>
                  <a:schemeClr val="tx1"/>
                </a:solidFill>
                <a:latin typeface="Verdana" panose="020B0604030504040204" pitchFamily="34" charset="0"/>
                <a:ea typeface="Verdana" panose="020B0604030504040204" pitchFamily="34" charset="0"/>
                <a:cs typeface="Verdana" panose="020B0604030504040204" pitchFamily="34" charset="0"/>
              </a:rPr>
              <a:t>Bilan </a:t>
            </a:r>
          </a:p>
          <a:p>
            <a:pPr algn="ctr"/>
            <a:r>
              <a:rPr lang="fr-FR" sz="2400" dirty="0">
                <a:solidFill>
                  <a:schemeClr val="tx1"/>
                </a:solidFill>
                <a:latin typeface="Verdana" panose="020B0604030504040204" pitchFamily="34" charset="0"/>
                <a:ea typeface="Verdana" panose="020B0604030504040204" pitchFamily="34" charset="0"/>
                <a:cs typeface="Verdana" panose="020B0604030504040204" pitchFamily="34" charset="0"/>
              </a:rPr>
              <a:t>Savoir             savoir-faire         savoir-</a:t>
            </a:r>
            <a:r>
              <a:rPr lang="fr-FR" sz="2400" dirty="0" err="1">
                <a:solidFill>
                  <a:schemeClr val="tx1"/>
                </a:solidFill>
                <a:latin typeface="Verdana" panose="020B0604030504040204" pitchFamily="34" charset="0"/>
                <a:ea typeface="Verdana" panose="020B0604030504040204" pitchFamily="34" charset="0"/>
                <a:cs typeface="Verdana" panose="020B0604030504040204" pitchFamily="34" charset="0"/>
              </a:rPr>
              <a:t>etre</a:t>
            </a:r>
            <a:r>
              <a:rPr lang="fr-FR" sz="2400" dirty="0">
                <a:solidFill>
                  <a:schemeClr val="tx1"/>
                </a:solidFill>
                <a:latin typeface="Verdana" panose="020B0604030504040204" pitchFamily="34" charset="0"/>
                <a:ea typeface="Verdana" panose="020B0604030504040204" pitchFamily="34" charset="0"/>
                <a:cs typeface="Verdana" panose="020B0604030504040204" pitchFamily="34" charset="0"/>
              </a:rPr>
              <a:t> </a:t>
            </a:r>
          </a:p>
        </p:txBody>
      </p:sp>
      <p:sp>
        <p:nvSpPr>
          <p:cNvPr id="6" name="Ellipse 5">
            <a:extLst>
              <a:ext uri="{FF2B5EF4-FFF2-40B4-BE49-F238E27FC236}">
                <a16:creationId xmlns:a16="http://schemas.microsoft.com/office/drawing/2014/main" id="{8AB474B7-47D9-440A-9E7D-47400F713D35}"/>
              </a:ext>
            </a:extLst>
          </p:cNvPr>
          <p:cNvSpPr/>
          <p:nvPr/>
        </p:nvSpPr>
        <p:spPr>
          <a:xfrm>
            <a:off x="3584911" y="4193836"/>
            <a:ext cx="4581292" cy="986117"/>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Verdana" panose="020B0604030504040204" pitchFamily="34" charset="0"/>
                <a:ea typeface="Verdana" panose="020B0604030504040204" pitchFamily="34" charset="0"/>
                <a:cs typeface="Verdana" panose="020B0604030504040204" pitchFamily="34" charset="0"/>
              </a:rPr>
              <a:t>Projet</a:t>
            </a:r>
            <a:r>
              <a:rPr lang="fr-FR" dirty="0"/>
              <a:t> </a:t>
            </a:r>
          </a:p>
        </p:txBody>
      </p:sp>
      <p:sp>
        <p:nvSpPr>
          <p:cNvPr id="7" name="Rectangle 6">
            <a:extLst>
              <a:ext uri="{FF2B5EF4-FFF2-40B4-BE49-F238E27FC236}">
                <a16:creationId xmlns:a16="http://schemas.microsoft.com/office/drawing/2014/main" id="{80E1A303-CFA1-423C-9F80-A0938D75645A}"/>
              </a:ext>
            </a:extLst>
          </p:cNvPr>
          <p:cNvSpPr/>
          <p:nvPr/>
        </p:nvSpPr>
        <p:spPr>
          <a:xfrm>
            <a:off x="4311868" y="3182420"/>
            <a:ext cx="3200400" cy="779131"/>
          </a:xfrm>
          <a:prstGeom prst="rect">
            <a:avLst/>
          </a:prstGeom>
          <a:solidFill>
            <a:srgbClr val="9966FF"/>
          </a:solidFill>
          <a:ln>
            <a:solidFill>
              <a:srgbClr val="66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Verdana" panose="020B0604030504040204" pitchFamily="34" charset="0"/>
                <a:ea typeface="Verdana" panose="020B0604030504040204" pitchFamily="34" charset="0"/>
                <a:cs typeface="Verdana" panose="020B0604030504040204" pitchFamily="34" charset="0"/>
              </a:rPr>
              <a:t>Marche </a:t>
            </a:r>
          </a:p>
        </p:txBody>
      </p:sp>
      <p:sp>
        <p:nvSpPr>
          <p:cNvPr id="8" name="Ellipse 7">
            <a:extLst>
              <a:ext uri="{FF2B5EF4-FFF2-40B4-BE49-F238E27FC236}">
                <a16:creationId xmlns:a16="http://schemas.microsoft.com/office/drawing/2014/main" id="{C3001EAB-2173-487D-9471-E3B09C7D6912}"/>
              </a:ext>
            </a:extLst>
          </p:cNvPr>
          <p:cNvSpPr/>
          <p:nvPr/>
        </p:nvSpPr>
        <p:spPr>
          <a:xfrm>
            <a:off x="4701833" y="1963220"/>
            <a:ext cx="2420471" cy="932329"/>
          </a:xfrm>
          <a:prstGeom prst="ellipse">
            <a:avLst/>
          </a:prstGeom>
          <a:solidFill>
            <a:srgbClr val="6699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Verdana" panose="020B0604030504040204" pitchFamily="34" charset="0"/>
                <a:ea typeface="Verdana" panose="020B0604030504040204" pitchFamily="34" charset="0"/>
                <a:cs typeface="Verdana" panose="020B0604030504040204" pitchFamily="34" charset="0"/>
              </a:rPr>
              <a:t>Action</a:t>
            </a:r>
            <a:r>
              <a:rPr lang="fr-FR" dirty="0"/>
              <a:t> </a:t>
            </a:r>
          </a:p>
        </p:txBody>
      </p:sp>
    </p:spTree>
    <p:extLst>
      <p:ext uri="{BB962C8B-B14F-4D97-AF65-F5344CB8AC3E}">
        <p14:creationId xmlns:p14="http://schemas.microsoft.com/office/powerpoint/2010/main" val="2417910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a:extLst>
              <a:ext uri="{FF2B5EF4-FFF2-40B4-BE49-F238E27FC236}">
                <a16:creationId xmlns:a16="http://schemas.microsoft.com/office/drawing/2014/main" id="{5EE93E55-D8E0-423D-922D-A2B76C036C17}"/>
              </a:ext>
            </a:extLst>
          </p:cNvPr>
          <p:cNvSpPr txBox="1">
            <a:spLocks noChangeArrowheads="1"/>
          </p:cNvSpPr>
          <p:nvPr/>
        </p:nvSpPr>
        <p:spPr bwMode="auto">
          <a:xfrm>
            <a:off x="119270" y="705435"/>
            <a:ext cx="6423420" cy="779131"/>
          </a:xfrm>
          <a:prstGeom prst="rect">
            <a:avLst/>
          </a:prstGeom>
          <a:noFill/>
          <a:ln w="0">
            <a:noFill/>
            <a:prstDash val="solid"/>
          </a:ln>
        </p:spPr>
        <p:txBody>
          <a:bodyPr wrap="none" lIns="90004" tIns="44997" rIns="90004" bIns="44997" anchor="ctr" anchorCtr="1" compatLnSpc="0"/>
          <a:lstStyle/>
          <a:p>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Se préparer : le projet professionnel</a:t>
            </a:r>
          </a:p>
        </p:txBody>
      </p:sp>
      <p:cxnSp>
        <p:nvCxnSpPr>
          <p:cNvPr id="5" name="Connecteur droit 4">
            <a:extLst>
              <a:ext uri="{FF2B5EF4-FFF2-40B4-BE49-F238E27FC236}">
                <a16:creationId xmlns:a16="http://schemas.microsoft.com/office/drawing/2014/main" id="{09E30C58-A58F-4665-9C04-912F54BE10E8}"/>
              </a:ext>
            </a:extLst>
          </p:cNvPr>
          <p:cNvCxnSpPr/>
          <p:nvPr/>
        </p:nvCxnSpPr>
        <p:spPr>
          <a:xfrm>
            <a:off x="6017457" y="1348901"/>
            <a:ext cx="0" cy="506577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1136C23E-1502-4F68-AABC-A14E68A0C323}"/>
              </a:ext>
            </a:extLst>
          </p:cNvPr>
          <p:cNvCxnSpPr>
            <a:cxnSpLocks/>
          </p:cNvCxnSpPr>
          <p:nvPr/>
        </p:nvCxnSpPr>
        <p:spPr>
          <a:xfrm>
            <a:off x="425680" y="3548357"/>
            <a:ext cx="10736306" cy="2411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96806AD9-0810-432E-9309-726C699F2CF1}"/>
              </a:ext>
            </a:extLst>
          </p:cNvPr>
          <p:cNvSpPr/>
          <p:nvPr/>
        </p:nvSpPr>
        <p:spPr>
          <a:xfrm>
            <a:off x="1724016" y="1330613"/>
            <a:ext cx="4110497" cy="2103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Rectangle 7">
            <a:extLst>
              <a:ext uri="{FF2B5EF4-FFF2-40B4-BE49-F238E27FC236}">
                <a16:creationId xmlns:a16="http://schemas.microsoft.com/office/drawing/2014/main" id="{2D6A7986-FC6E-44CE-9610-0D1936E1C25D}"/>
              </a:ext>
            </a:extLst>
          </p:cNvPr>
          <p:cNvSpPr/>
          <p:nvPr/>
        </p:nvSpPr>
        <p:spPr>
          <a:xfrm>
            <a:off x="425680" y="1674637"/>
            <a:ext cx="5598883" cy="1415067"/>
          </a:xfrm>
          <a:prstGeom prst="rect">
            <a:avLst/>
          </a:prstGeom>
        </p:spPr>
        <p:txBody>
          <a:bodyPr wrap="square">
            <a:spAutoFit/>
          </a:bodyPr>
          <a:lstStyle/>
          <a:p>
            <a:pPr>
              <a:lnSpc>
                <a:spcPct val="150000"/>
              </a:lnSpc>
              <a:spcBef>
                <a:spcPts val="300"/>
              </a:spcBef>
              <a:spcAft>
                <a:spcPts val="300"/>
              </a:spcAft>
            </a:pPr>
            <a:r>
              <a:rPr lang="fr-FR" sz="2000" b="1" dirty="0">
                <a:solidFill>
                  <a:srgbClr val="0000CC"/>
                </a:solidFill>
                <a:latin typeface="Verdana" panose="020B0604030504040204" pitchFamily="34" charset="0"/>
                <a:ea typeface="Verdana" panose="020B0604030504040204" pitchFamily="34" charset="0"/>
                <a:cs typeface="Verdana" panose="020B0604030504040204" pitchFamily="34" charset="0"/>
              </a:rPr>
              <a:t>Mes compétences (savoir, savoir-faire, savoir être), mes motivations, ma personnalité , mes valeurs</a:t>
            </a:r>
            <a:r>
              <a:rPr lang="fr-FR" dirty="0">
                <a:latin typeface="Verdana" panose="020B0604030504040204" pitchFamily="34" charset="0"/>
                <a:ea typeface="Verdana" panose="020B0604030504040204" pitchFamily="34" charset="0"/>
                <a:cs typeface="Verdana" panose="020B0604030504040204" pitchFamily="34" charset="0"/>
              </a:rPr>
              <a:t>.</a:t>
            </a:r>
            <a:endParaRPr lang="fr-FR" sz="16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14" name="Rectangle 13">
            <a:extLst>
              <a:ext uri="{FF2B5EF4-FFF2-40B4-BE49-F238E27FC236}">
                <a16:creationId xmlns:a16="http://schemas.microsoft.com/office/drawing/2014/main" id="{F366C7F2-D444-482E-A112-7BC75756A583}"/>
              </a:ext>
            </a:extLst>
          </p:cNvPr>
          <p:cNvSpPr/>
          <p:nvPr/>
        </p:nvSpPr>
        <p:spPr>
          <a:xfrm>
            <a:off x="2343381" y="3086692"/>
            <a:ext cx="2757842" cy="461665"/>
          </a:xfrm>
          <a:prstGeom prst="rect">
            <a:avLst/>
          </a:prstGeom>
        </p:spPr>
        <p:txBody>
          <a:bodyPr wrap="square">
            <a:spAutoFit/>
          </a:bodyPr>
          <a:lstStyle/>
          <a:p>
            <a:pPr algn="just"/>
            <a:r>
              <a:rPr lang="fr-FR" sz="2400" b="1" dirty="0">
                <a:latin typeface="Verdana" panose="020B0604030504040204" pitchFamily="34" charset="0"/>
                <a:ea typeface="Verdana" panose="020B0604030504040204" pitchFamily="34" charset="0"/>
                <a:cs typeface="Verdana" panose="020B0604030504040204" pitchFamily="34" charset="0"/>
              </a:rPr>
              <a:t>MON BILAN</a:t>
            </a:r>
          </a:p>
        </p:txBody>
      </p:sp>
      <p:sp>
        <p:nvSpPr>
          <p:cNvPr id="16" name="AutoShape 5">
            <a:extLst>
              <a:ext uri="{FF2B5EF4-FFF2-40B4-BE49-F238E27FC236}">
                <a16:creationId xmlns:a16="http://schemas.microsoft.com/office/drawing/2014/main" id="{2AD33AE0-70B8-45C9-8C5A-65F1ED46ADAF}"/>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5629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1000"/>
                                        <p:tgtEl>
                                          <p:spTgt spid="14"/>
                                        </p:tgtEl>
                                      </p:cBhvr>
                                    </p:animEffect>
                                    <p:anim calcmode="lin" valueType="num">
                                      <p:cBhvr>
                                        <p:cTn id="20" dur="1000" fill="hold"/>
                                        <p:tgtEl>
                                          <p:spTgt spid="14"/>
                                        </p:tgtEl>
                                        <p:attrNameLst>
                                          <p:attrName>ppt_x</p:attrName>
                                        </p:attrNameLst>
                                      </p:cBhvr>
                                      <p:tavLst>
                                        <p:tav tm="0">
                                          <p:val>
                                            <p:strVal val="#ppt_x"/>
                                          </p:val>
                                        </p:tav>
                                        <p:tav tm="100000">
                                          <p:val>
                                            <p:strVal val="#ppt_x"/>
                                          </p:val>
                                        </p:tav>
                                      </p:tavLst>
                                    </p:anim>
                                    <p:anim calcmode="lin" valueType="num">
                                      <p:cBhvr>
                                        <p:cTn id="2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9B54E6A-D9C1-49ED-BC42-ECDDFCCB9888}"/>
              </a:ext>
            </a:extLst>
          </p:cNvPr>
          <p:cNvSpPr/>
          <p:nvPr/>
        </p:nvSpPr>
        <p:spPr>
          <a:xfrm>
            <a:off x="1618101" y="1092424"/>
            <a:ext cx="8812924" cy="5201424"/>
          </a:xfrm>
          <a:prstGeom prst="rect">
            <a:avLst/>
          </a:prstGeom>
        </p:spPr>
        <p:txBody>
          <a:bodyPr wrap="square">
            <a:spAutoFit/>
          </a:bodyPr>
          <a:lstStyle/>
          <a:p>
            <a:pPr algn="ctr"/>
            <a:r>
              <a:rPr lang="fr-FR" altLang="fr-FR" sz="2800" b="1" dirty="0">
                <a:solidFill>
                  <a:srgbClr val="0000FF"/>
                </a:solidFill>
                <a:latin typeface="Verdana" panose="020B0604030504040204" pitchFamily="34" charset="0"/>
                <a:ea typeface="Verdana" panose="020B0604030504040204" pitchFamily="34" charset="0"/>
              </a:rPr>
              <a:t>Le savoir </a:t>
            </a:r>
          </a:p>
          <a:p>
            <a:pPr algn="just"/>
            <a:r>
              <a:rPr lang="fr-FR" altLang="fr-FR" sz="2800" dirty="0">
                <a:latin typeface="Verdana" panose="020B0604030504040204" pitchFamily="34" charset="0"/>
                <a:ea typeface="Verdana" panose="020B0604030504040204" pitchFamily="34" charset="0"/>
              </a:rPr>
              <a:t>Quelles sont mes connaissances ? Il faudra recenser ce que vous avez appris durant vos études, et aussi ce que vous aviez acquis durant vos activités extra pédagogiques. </a:t>
            </a:r>
          </a:p>
          <a:p>
            <a:pPr algn="just"/>
            <a:endParaRPr lang="fr-FR" altLang="fr-FR" sz="3200" dirty="0">
              <a:latin typeface="Verdana" panose="020B0604030504040204" pitchFamily="34" charset="0"/>
              <a:ea typeface="Verdana" panose="020B0604030504040204" pitchFamily="34" charset="0"/>
            </a:endParaRPr>
          </a:p>
          <a:p>
            <a:pPr algn="just"/>
            <a:r>
              <a:rPr lang="fr-FR" altLang="fr-FR" sz="3200" b="1" dirty="0">
                <a:latin typeface="Verdana" panose="020B0604030504040204" pitchFamily="34" charset="0"/>
                <a:ea typeface="Verdana" panose="020B0604030504040204" pitchFamily="34" charset="0"/>
              </a:rPr>
              <a:t>Être capable de:</a:t>
            </a:r>
          </a:p>
          <a:p>
            <a:endParaRPr lang="fr-FR" altLang="fr-FR" sz="3200" dirty="0">
              <a:latin typeface="Verdana" panose="020B0604030504040204" pitchFamily="34" charset="0"/>
              <a:ea typeface="Verdana" panose="020B0604030504040204" pitchFamily="34" charset="0"/>
            </a:endParaRPr>
          </a:p>
          <a:p>
            <a:r>
              <a:rPr lang="fr-FR" altLang="fr-FR" sz="3200" dirty="0">
                <a:latin typeface="Verdana" panose="020B0604030504040204" pitchFamily="34" charset="0"/>
                <a:ea typeface="Verdana" panose="020B0604030504040204" pitchFamily="34" charset="0"/>
              </a:rPr>
              <a:t>	-Définir		        -Classifier</a:t>
            </a:r>
          </a:p>
          <a:p>
            <a:r>
              <a:rPr lang="fr-FR" altLang="fr-FR" sz="3200" dirty="0">
                <a:latin typeface="Verdana" panose="020B0604030504040204" pitchFamily="34" charset="0"/>
                <a:ea typeface="Verdana" panose="020B0604030504040204" pitchFamily="34" charset="0"/>
              </a:rPr>
              <a:t>	-Associer	        -Discuter</a:t>
            </a:r>
          </a:p>
          <a:p>
            <a:r>
              <a:rPr lang="fr-FR" altLang="fr-FR" sz="3200" dirty="0">
                <a:latin typeface="Verdana" panose="020B0604030504040204" pitchFamily="34" charset="0"/>
                <a:ea typeface="Verdana" panose="020B0604030504040204" pitchFamily="34" charset="0"/>
              </a:rPr>
              <a:t>	-retenir		        -Calculer</a:t>
            </a:r>
          </a:p>
        </p:txBody>
      </p:sp>
      <p:sp>
        <p:nvSpPr>
          <p:cNvPr id="6" name="AutoShape 5">
            <a:extLst>
              <a:ext uri="{FF2B5EF4-FFF2-40B4-BE49-F238E27FC236}">
                <a16:creationId xmlns:a16="http://schemas.microsoft.com/office/drawing/2014/main" id="{7D89B931-421C-4049-82C7-821DB4EFAAFB}"/>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34806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7EDDC07-C451-4007-9810-B92ED46281C6}"/>
              </a:ext>
            </a:extLst>
          </p:cNvPr>
          <p:cNvSpPr>
            <a:spLocks noChangeArrowheads="1"/>
          </p:cNvSpPr>
          <p:nvPr/>
        </p:nvSpPr>
        <p:spPr bwMode="auto">
          <a:xfrm>
            <a:off x="1812132" y="1212780"/>
            <a:ext cx="8424862"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fr-FR" altLang="fr-FR" sz="2800" b="1" dirty="0">
                <a:solidFill>
                  <a:srgbClr val="0000FF"/>
                </a:solidFill>
                <a:latin typeface="Verdana" panose="020B0604030504040204" pitchFamily="34" charset="0"/>
                <a:ea typeface="Verdana" panose="020B0604030504040204" pitchFamily="34" charset="0"/>
              </a:rPr>
              <a:t>Le savoir-faire </a:t>
            </a:r>
          </a:p>
          <a:p>
            <a:endParaRPr lang="fr-FR" altLang="fr-FR" sz="3200" dirty="0"/>
          </a:p>
          <a:p>
            <a:pPr algn="just"/>
            <a:r>
              <a:rPr lang="fr-FR" altLang="fr-FR" sz="2800" dirty="0">
                <a:latin typeface="Verdana" panose="020B0604030504040204" pitchFamily="34" charset="0"/>
                <a:ea typeface="Verdana" panose="020B0604030504040204" pitchFamily="34" charset="0"/>
              </a:rPr>
              <a:t>Quelles sont mes compétences ? Il s’agit de décrire les connaissances pratiques acquises. </a:t>
            </a:r>
          </a:p>
          <a:p>
            <a:pPr algn="just"/>
            <a:endParaRPr lang="fr-FR" altLang="fr-FR" sz="2800" dirty="0">
              <a:latin typeface="Verdana" panose="020B0604030504040204" pitchFamily="34" charset="0"/>
              <a:ea typeface="Verdana" panose="020B0604030504040204" pitchFamily="34" charset="0"/>
            </a:endParaRPr>
          </a:p>
          <a:p>
            <a:pPr algn="just"/>
            <a:r>
              <a:rPr lang="fr-FR" altLang="fr-FR" sz="2800" b="1" dirty="0">
                <a:latin typeface="Verdana" panose="020B0604030504040204" pitchFamily="34" charset="0"/>
                <a:ea typeface="Verdana" panose="020B0604030504040204" pitchFamily="34" charset="0"/>
              </a:rPr>
              <a:t>Être capable de:</a:t>
            </a:r>
            <a:r>
              <a:rPr lang="fr-FR" altLang="fr-FR" sz="2800" dirty="0">
                <a:latin typeface="Verdana" panose="020B0604030504040204" pitchFamily="34" charset="0"/>
                <a:ea typeface="Verdana" panose="020B0604030504040204" pitchFamily="34" charset="0"/>
              </a:rPr>
              <a:t>	</a:t>
            </a:r>
          </a:p>
          <a:p>
            <a:endParaRPr lang="fr-FR" altLang="fr-FR" sz="2800" dirty="0">
              <a:latin typeface="Verdana" panose="020B0604030504040204" pitchFamily="34" charset="0"/>
              <a:ea typeface="Verdana" panose="020B0604030504040204" pitchFamily="34" charset="0"/>
            </a:endParaRPr>
          </a:p>
          <a:p>
            <a:pPr lvl="1">
              <a:buFontTx/>
              <a:buChar char="-"/>
            </a:pPr>
            <a:r>
              <a:rPr lang="fr-FR" altLang="fr-FR" sz="2800" dirty="0">
                <a:latin typeface="Verdana" panose="020B0604030504040204" pitchFamily="34" charset="0"/>
                <a:ea typeface="Verdana" panose="020B0604030504040204" pitchFamily="34" charset="0"/>
              </a:rPr>
              <a:t>Identifier		    -Reproduire</a:t>
            </a:r>
          </a:p>
          <a:p>
            <a:pPr lvl="1">
              <a:buFontTx/>
              <a:buChar char="-"/>
            </a:pPr>
            <a:r>
              <a:rPr lang="fr-FR" altLang="fr-FR" sz="2800" dirty="0">
                <a:latin typeface="Verdana" panose="020B0604030504040204" pitchFamily="34" charset="0"/>
                <a:ea typeface="Verdana" panose="020B0604030504040204" pitchFamily="34" charset="0"/>
              </a:rPr>
              <a:t>Découvrir		    -Mimer</a:t>
            </a:r>
          </a:p>
          <a:p>
            <a:pPr lvl="1">
              <a:buFontTx/>
              <a:buChar char="-"/>
            </a:pPr>
            <a:r>
              <a:rPr lang="fr-FR" altLang="fr-FR" sz="2800" dirty="0">
                <a:latin typeface="Verdana" panose="020B0604030504040204" pitchFamily="34" charset="0"/>
                <a:ea typeface="Verdana" panose="020B0604030504040204" pitchFamily="34" charset="0"/>
              </a:rPr>
              <a:t>Reconnaitre 	    -Réaliser</a:t>
            </a:r>
          </a:p>
          <a:p>
            <a:pPr lvl="1">
              <a:buFontTx/>
              <a:buChar char="-"/>
            </a:pPr>
            <a:r>
              <a:rPr lang="fr-FR" altLang="fr-FR" sz="2800" dirty="0">
                <a:latin typeface="Verdana" panose="020B0604030504040204" pitchFamily="34" charset="0"/>
                <a:ea typeface="Verdana" panose="020B0604030504040204" pitchFamily="34" charset="0"/>
              </a:rPr>
              <a:t>Discriminer		    -Démontrer</a:t>
            </a:r>
          </a:p>
        </p:txBody>
      </p:sp>
      <p:sp>
        <p:nvSpPr>
          <p:cNvPr id="5" name="AutoShape 5">
            <a:extLst>
              <a:ext uri="{FF2B5EF4-FFF2-40B4-BE49-F238E27FC236}">
                <a16:creationId xmlns:a16="http://schemas.microsoft.com/office/drawing/2014/main" id="{8934631D-9476-4CC3-962A-7D244605E720}"/>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9908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EA8ECA1-1BF9-4553-B7F2-0A7F16E471DD}"/>
              </a:ext>
            </a:extLst>
          </p:cNvPr>
          <p:cNvSpPr>
            <a:spLocks noChangeArrowheads="1"/>
          </p:cNvSpPr>
          <p:nvPr/>
        </p:nvSpPr>
        <p:spPr bwMode="auto">
          <a:xfrm>
            <a:off x="1776413" y="1166812"/>
            <a:ext cx="8496300"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fr-FR" altLang="fr-FR" sz="3200" b="1" dirty="0">
                <a:solidFill>
                  <a:srgbClr val="0000FF"/>
                </a:solidFill>
                <a:latin typeface="Verdana" panose="020B0604030504040204" pitchFamily="34" charset="0"/>
                <a:ea typeface="Verdana" panose="020B0604030504040204" pitchFamily="34" charset="0"/>
              </a:rPr>
              <a:t>Le savoir-être</a:t>
            </a:r>
          </a:p>
          <a:p>
            <a:endParaRPr lang="fr-FR" altLang="fr-FR" sz="3200" dirty="0"/>
          </a:p>
          <a:p>
            <a:r>
              <a:rPr lang="fr-FR" altLang="fr-FR" sz="2800" dirty="0">
                <a:latin typeface="Verdana" panose="020B0604030504040204" pitchFamily="34" charset="0"/>
                <a:ea typeface="Verdana" panose="020B0604030504040204" pitchFamily="34" charset="0"/>
              </a:rPr>
              <a:t>Quels sont mes traits de caractère ? C’est l’image qui ressort de votre personnalité. </a:t>
            </a:r>
          </a:p>
          <a:p>
            <a:endParaRPr lang="fr-FR" altLang="fr-FR" sz="2800" dirty="0">
              <a:latin typeface="Verdana" panose="020B0604030504040204" pitchFamily="34" charset="0"/>
              <a:ea typeface="Verdana" panose="020B0604030504040204" pitchFamily="34" charset="0"/>
            </a:endParaRPr>
          </a:p>
          <a:p>
            <a:r>
              <a:rPr lang="fr-FR" altLang="fr-FR" sz="2800" dirty="0">
                <a:latin typeface="Verdana" panose="020B0604030504040204" pitchFamily="34" charset="0"/>
                <a:ea typeface="Verdana" panose="020B0604030504040204" pitchFamily="34" charset="0"/>
              </a:rPr>
              <a:t>	-Améliorer	       -Encourager</a:t>
            </a:r>
          </a:p>
          <a:p>
            <a:r>
              <a:rPr lang="fr-FR" altLang="fr-FR" sz="2800" dirty="0">
                <a:latin typeface="Verdana" panose="020B0604030504040204" pitchFamily="34" charset="0"/>
                <a:ea typeface="Verdana" panose="020B0604030504040204" pitchFamily="34" charset="0"/>
              </a:rPr>
              <a:t>	-Augmenter		-Nier</a:t>
            </a:r>
          </a:p>
          <a:p>
            <a:r>
              <a:rPr lang="fr-FR" altLang="fr-FR" sz="2800" dirty="0">
                <a:latin typeface="Verdana" panose="020B0604030504040204" pitchFamily="34" charset="0"/>
                <a:ea typeface="Verdana" panose="020B0604030504040204" pitchFamily="34" charset="0"/>
              </a:rPr>
              <a:t>	-Aider			-Protester</a:t>
            </a:r>
          </a:p>
          <a:p>
            <a:r>
              <a:rPr lang="fr-FR" altLang="fr-FR" sz="2800" dirty="0">
                <a:latin typeface="Verdana" panose="020B0604030504040204" pitchFamily="34" charset="0"/>
                <a:ea typeface="Verdana" panose="020B0604030504040204" pitchFamily="34" charset="0"/>
              </a:rPr>
              <a:t>	-Renoncer			-Débattre</a:t>
            </a:r>
          </a:p>
          <a:p>
            <a:r>
              <a:rPr lang="fr-FR" altLang="fr-FR" sz="2800" dirty="0">
                <a:latin typeface="Verdana" panose="020B0604030504040204" pitchFamily="34" charset="0"/>
                <a:ea typeface="Verdana" panose="020B0604030504040204" pitchFamily="34" charset="0"/>
              </a:rPr>
              <a:t>	-Spécifier 			-Argumentiez</a:t>
            </a:r>
          </a:p>
          <a:p>
            <a:r>
              <a:rPr lang="fr-FR" altLang="fr-FR" sz="2800" dirty="0">
                <a:latin typeface="Verdana" panose="020B0604030504040204" pitchFamily="34" charset="0"/>
                <a:ea typeface="Verdana" panose="020B0604030504040204" pitchFamily="34" charset="0"/>
              </a:rPr>
              <a:t>	-Assister</a:t>
            </a:r>
          </a:p>
        </p:txBody>
      </p:sp>
      <p:sp>
        <p:nvSpPr>
          <p:cNvPr id="5" name="AutoShape 5">
            <a:extLst>
              <a:ext uri="{FF2B5EF4-FFF2-40B4-BE49-F238E27FC236}">
                <a16:creationId xmlns:a16="http://schemas.microsoft.com/office/drawing/2014/main" id="{4B7D965D-1DFD-46C3-B968-8879A69710E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02188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a:extLst>
              <a:ext uri="{FF2B5EF4-FFF2-40B4-BE49-F238E27FC236}">
                <a16:creationId xmlns:a16="http://schemas.microsoft.com/office/drawing/2014/main" id="{5EE93E55-D8E0-423D-922D-A2B76C036C17}"/>
              </a:ext>
            </a:extLst>
          </p:cNvPr>
          <p:cNvSpPr txBox="1">
            <a:spLocks noChangeArrowheads="1"/>
          </p:cNvSpPr>
          <p:nvPr/>
        </p:nvSpPr>
        <p:spPr bwMode="auto">
          <a:xfrm>
            <a:off x="119270" y="705435"/>
            <a:ext cx="6423420" cy="779131"/>
          </a:xfrm>
          <a:prstGeom prst="rect">
            <a:avLst/>
          </a:prstGeom>
          <a:noFill/>
          <a:ln w="0">
            <a:noFill/>
            <a:prstDash val="solid"/>
          </a:ln>
        </p:spPr>
        <p:txBody>
          <a:bodyPr wrap="none" lIns="90004" tIns="44997" rIns="90004" bIns="44997" anchor="ctr" anchorCtr="1" compatLnSpc="0"/>
          <a:lstStyle/>
          <a:p>
            <a:r>
              <a:rPr lang="fr-FR" sz="2400" b="1" dirty="0">
                <a:solidFill>
                  <a:srgbClr val="C00000"/>
                </a:solidFill>
                <a:latin typeface="Verdana" panose="020B0604030504040204" pitchFamily="34" charset="0"/>
                <a:ea typeface="Verdana" panose="020B0604030504040204" pitchFamily="34" charset="0"/>
                <a:cs typeface="Verdana" panose="020B0604030504040204" pitchFamily="34" charset="0"/>
              </a:rPr>
              <a:t>Se préparer : le projet professionnel</a:t>
            </a:r>
          </a:p>
        </p:txBody>
      </p:sp>
      <p:cxnSp>
        <p:nvCxnSpPr>
          <p:cNvPr id="5" name="Connecteur droit 4">
            <a:extLst>
              <a:ext uri="{FF2B5EF4-FFF2-40B4-BE49-F238E27FC236}">
                <a16:creationId xmlns:a16="http://schemas.microsoft.com/office/drawing/2014/main" id="{09E30C58-A58F-4665-9C04-912F54BE10E8}"/>
              </a:ext>
            </a:extLst>
          </p:cNvPr>
          <p:cNvCxnSpPr/>
          <p:nvPr/>
        </p:nvCxnSpPr>
        <p:spPr>
          <a:xfrm>
            <a:off x="6017457" y="1348901"/>
            <a:ext cx="0" cy="506577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1136C23E-1502-4F68-AABC-A14E68A0C323}"/>
              </a:ext>
            </a:extLst>
          </p:cNvPr>
          <p:cNvCxnSpPr>
            <a:cxnSpLocks/>
          </p:cNvCxnSpPr>
          <p:nvPr/>
        </p:nvCxnSpPr>
        <p:spPr>
          <a:xfrm>
            <a:off x="425680" y="3548357"/>
            <a:ext cx="10736306" cy="2411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96806AD9-0810-432E-9309-726C699F2CF1}"/>
              </a:ext>
            </a:extLst>
          </p:cNvPr>
          <p:cNvSpPr/>
          <p:nvPr/>
        </p:nvSpPr>
        <p:spPr>
          <a:xfrm>
            <a:off x="1724016" y="1330613"/>
            <a:ext cx="4110497" cy="2103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Rectangle 7">
            <a:extLst>
              <a:ext uri="{FF2B5EF4-FFF2-40B4-BE49-F238E27FC236}">
                <a16:creationId xmlns:a16="http://schemas.microsoft.com/office/drawing/2014/main" id="{2D6A7986-FC6E-44CE-9610-0D1936E1C25D}"/>
              </a:ext>
            </a:extLst>
          </p:cNvPr>
          <p:cNvSpPr/>
          <p:nvPr/>
        </p:nvSpPr>
        <p:spPr>
          <a:xfrm>
            <a:off x="425680" y="1674637"/>
            <a:ext cx="5598883" cy="1415067"/>
          </a:xfrm>
          <a:prstGeom prst="rect">
            <a:avLst/>
          </a:prstGeom>
        </p:spPr>
        <p:txBody>
          <a:bodyPr wrap="square">
            <a:spAutoFit/>
          </a:bodyPr>
          <a:lstStyle/>
          <a:p>
            <a:pPr>
              <a:lnSpc>
                <a:spcPct val="150000"/>
              </a:lnSpc>
              <a:spcBef>
                <a:spcPts val="300"/>
              </a:spcBef>
              <a:spcAft>
                <a:spcPts val="300"/>
              </a:spcAft>
            </a:pPr>
            <a:r>
              <a:rPr lang="fr-FR" sz="2000" b="1" dirty="0">
                <a:solidFill>
                  <a:srgbClr val="0000CC"/>
                </a:solidFill>
                <a:latin typeface="Verdana" panose="020B0604030504040204" pitchFamily="34" charset="0"/>
                <a:ea typeface="Verdana" panose="020B0604030504040204" pitchFamily="34" charset="0"/>
                <a:cs typeface="Verdana" panose="020B0604030504040204" pitchFamily="34" charset="0"/>
              </a:rPr>
              <a:t>Mes compétences (savoir, savoir-faire, savoir être), mes motivations, ma personnalité , mes valeurs</a:t>
            </a:r>
            <a:r>
              <a:rPr lang="fr-FR" dirty="0">
                <a:latin typeface="Verdana" panose="020B0604030504040204" pitchFamily="34" charset="0"/>
                <a:ea typeface="Verdana" panose="020B0604030504040204" pitchFamily="34" charset="0"/>
                <a:cs typeface="Verdana" panose="020B0604030504040204" pitchFamily="34" charset="0"/>
              </a:rPr>
              <a:t>.</a:t>
            </a:r>
            <a:endParaRPr lang="fr-FR" sz="1600"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9" name="Rectangle 8">
            <a:extLst>
              <a:ext uri="{FF2B5EF4-FFF2-40B4-BE49-F238E27FC236}">
                <a16:creationId xmlns:a16="http://schemas.microsoft.com/office/drawing/2014/main" id="{33174002-DE81-44F0-9280-466091886447}"/>
              </a:ext>
            </a:extLst>
          </p:cNvPr>
          <p:cNvSpPr/>
          <p:nvPr/>
        </p:nvSpPr>
        <p:spPr>
          <a:xfrm>
            <a:off x="6131373" y="1813714"/>
            <a:ext cx="4825661" cy="1015663"/>
          </a:xfrm>
          <a:prstGeom prst="rect">
            <a:avLst/>
          </a:prstGeom>
        </p:spPr>
        <p:txBody>
          <a:bodyPr wrap="square">
            <a:spAutoFit/>
          </a:bodyPr>
          <a:lstStyle/>
          <a:p>
            <a:pPr algn="just"/>
            <a:r>
              <a:rPr lang="fr-FR" sz="2000" b="1" dirty="0">
                <a:solidFill>
                  <a:srgbClr val="00B050"/>
                </a:solidFill>
                <a:latin typeface="Verdana" panose="020B0604030504040204" pitchFamily="34" charset="0"/>
                <a:ea typeface="Verdana" panose="020B0604030504040204" pitchFamily="34" charset="0"/>
                <a:cs typeface="Verdana" panose="020B0604030504040204" pitchFamily="34" charset="0"/>
              </a:rPr>
              <a:t>Ce que je veux faire métier, emplois, activité, entreprise, secteurs,  </a:t>
            </a:r>
          </a:p>
        </p:txBody>
      </p:sp>
      <p:sp>
        <p:nvSpPr>
          <p:cNvPr id="10" name="Rectangle 9">
            <a:extLst>
              <a:ext uri="{FF2B5EF4-FFF2-40B4-BE49-F238E27FC236}">
                <a16:creationId xmlns:a16="http://schemas.microsoft.com/office/drawing/2014/main" id="{C7399C38-074C-4D10-A12E-EE8EBB6CC587}"/>
              </a:ext>
            </a:extLst>
          </p:cNvPr>
          <p:cNvSpPr/>
          <p:nvPr/>
        </p:nvSpPr>
        <p:spPr>
          <a:xfrm>
            <a:off x="425680" y="3800151"/>
            <a:ext cx="5408834" cy="1698285"/>
          </a:xfrm>
          <a:prstGeom prst="rect">
            <a:avLst/>
          </a:prstGeom>
        </p:spPr>
        <p:txBody>
          <a:bodyPr wrap="square">
            <a:spAutoFit/>
          </a:bodyPr>
          <a:lstStyle/>
          <a:p>
            <a:pPr algn="just">
              <a:lnSpc>
                <a:spcPct val="150000"/>
              </a:lnSpc>
            </a:pPr>
            <a:r>
              <a:rPr lang="fr-FR" b="1" dirty="0">
                <a:solidFill>
                  <a:srgbClr val="CC0066"/>
                </a:solidFill>
                <a:latin typeface="Verdana" panose="020B0604030504040204" pitchFamily="34" charset="0"/>
                <a:ea typeface="Verdana" panose="020B0604030504040204" pitchFamily="34" charset="0"/>
                <a:cs typeface="Verdana" panose="020B0604030504040204" pitchFamily="34" charset="0"/>
              </a:rPr>
              <a:t>Mon projet est-il réaliste ? Quelles entreprises intéressées ? Quels débouchés ? quelle offre de service ? suis-je réaliste auprès des entreprises ?</a:t>
            </a:r>
          </a:p>
        </p:txBody>
      </p:sp>
      <p:sp>
        <p:nvSpPr>
          <p:cNvPr id="11" name="Rectangle 10">
            <a:extLst>
              <a:ext uri="{FF2B5EF4-FFF2-40B4-BE49-F238E27FC236}">
                <a16:creationId xmlns:a16="http://schemas.microsoft.com/office/drawing/2014/main" id="{51BEEEB3-65A6-4009-BD07-41EAEEDAFFA8}"/>
              </a:ext>
            </a:extLst>
          </p:cNvPr>
          <p:cNvSpPr/>
          <p:nvPr/>
        </p:nvSpPr>
        <p:spPr>
          <a:xfrm>
            <a:off x="6200401" y="3853894"/>
            <a:ext cx="4756629" cy="1323439"/>
          </a:xfrm>
          <a:prstGeom prst="rect">
            <a:avLst/>
          </a:prstGeom>
        </p:spPr>
        <p:txBody>
          <a:bodyPr wrap="square">
            <a:spAutoFit/>
          </a:bodyPr>
          <a:lstStyle/>
          <a:p>
            <a:pPr algn="just"/>
            <a:r>
              <a:rPr lang="fr-FR" sz="2000" b="1" dirty="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Ma communication, mon CV, ma lettre, mon argumentaire, mes démarches, annonces, réseau, candidatures spontanées.</a:t>
            </a:r>
          </a:p>
        </p:txBody>
      </p:sp>
      <p:sp>
        <p:nvSpPr>
          <p:cNvPr id="12" name="Rectangle 11">
            <a:extLst>
              <a:ext uri="{FF2B5EF4-FFF2-40B4-BE49-F238E27FC236}">
                <a16:creationId xmlns:a16="http://schemas.microsoft.com/office/drawing/2014/main" id="{09D018DF-1CCE-4D30-AD5C-1C8637564A2C}"/>
              </a:ext>
            </a:extLst>
          </p:cNvPr>
          <p:cNvSpPr/>
          <p:nvPr/>
        </p:nvSpPr>
        <p:spPr>
          <a:xfrm>
            <a:off x="7055251" y="5608874"/>
            <a:ext cx="2757842" cy="461665"/>
          </a:xfrm>
          <a:prstGeom prst="rect">
            <a:avLst/>
          </a:prstGeom>
        </p:spPr>
        <p:txBody>
          <a:bodyPr wrap="square">
            <a:spAutoFit/>
          </a:bodyPr>
          <a:lstStyle/>
          <a:p>
            <a:pPr algn="just"/>
            <a:r>
              <a:rPr lang="fr-FR" sz="2400" b="1" dirty="0">
                <a:latin typeface="Verdana" panose="020B0604030504040204" pitchFamily="34" charset="0"/>
                <a:ea typeface="Verdana" panose="020B0604030504040204" pitchFamily="34" charset="0"/>
                <a:cs typeface="Verdana" panose="020B0604030504040204" pitchFamily="34" charset="0"/>
              </a:rPr>
              <a:t>MES ACTIONS </a:t>
            </a:r>
          </a:p>
        </p:txBody>
      </p:sp>
      <p:sp>
        <p:nvSpPr>
          <p:cNvPr id="13" name="Rectangle 12">
            <a:extLst>
              <a:ext uri="{FF2B5EF4-FFF2-40B4-BE49-F238E27FC236}">
                <a16:creationId xmlns:a16="http://schemas.microsoft.com/office/drawing/2014/main" id="{6FAACF5A-1505-4334-A7B8-89F35DB2BB53}"/>
              </a:ext>
            </a:extLst>
          </p:cNvPr>
          <p:cNvSpPr/>
          <p:nvPr/>
        </p:nvSpPr>
        <p:spPr>
          <a:xfrm>
            <a:off x="1724016" y="5608875"/>
            <a:ext cx="2757842" cy="461665"/>
          </a:xfrm>
          <a:prstGeom prst="rect">
            <a:avLst/>
          </a:prstGeom>
        </p:spPr>
        <p:txBody>
          <a:bodyPr wrap="square">
            <a:spAutoFit/>
          </a:bodyPr>
          <a:lstStyle/>
          <a:p>
            <a:pPr algn="just"/>
            <a:r>
              <a:rPr lang="fr-FR" sz="2400" b="1" dirty="0">
                <a:latin typeface="Verdana" panose="020B0604030504040204" pitchFamily="34" charset="0"/>
                <a:ea typeface="Verdana" panose="020B0604030504040204" pitchFamily="34" charset="0"/>
                <a:cs typeface="Verdana" panose="020B0604030504040204" pitchFamily="34" charset="0"/>
              </a:rPr>
              <a:t>MON MARCHE</a:t>
            </a:r>
          </a:p>
        </p:txBody>
      </p:sp>
      <p:sp>
        <p:nvSpPr>
          <p:cNvPr id="14" name="Rectangle 13">
            <a:extLst>
              <a:ext uri="{FF2B5EF4-FFF2-40B4-BE49-F238E27FC236}">
                <a16:creationId xmlns:a16="http://schemas.microsoft.com/office/drawing/2014/main" id="{F366C7F2-D444-482E-A112-7BC75756A583}"/>
              </a:ext>
            </a:extLst>
          </p:cNvPr>
          <p:cNvSpPr/>
          <p:nvPr/>
        </p:nvSpPr>
        <p:spPr>
          <a:xfrm>
            <a:off x="2343381" y="3086692"/>
            <a:ext cx="2757842" cy="461665"/>
          </a:xfrm>
          <a:prstGeom prst="rect">
            <a:avLst/>
          </a:prstGeom>
        </p:spPr>
        <p:txBody>
          <a:bodyPr wrap="square">
            <a:spAutoFit/>
          </a:bodyPr>
          <a:lstStyle/>
          <a:p>
            <a:pPr algn="just"/>
            <a:r>
              <a:rPr lang="fr-FR" sz="2400" b="1" dirty="0">
                <a:latin typeface="Verdana" panose="020B0604030504040204" pitchFamily="34" charset="0"/>
                <a:ea typeface="Verdana" panose="020B0604030504040204" pitchFamily="34" charset="0"/>
                <a:cs typeface="Verdana" panose="020B0604030504040204" pitchFamily="34" charset="0"/>
              </a:rPr>
              <a:t>MON BILAN</a:t>
            </a:r>
          </a:p>
        </p:txBody>
      </p:sp>
      <p:sp>
        <p:nvSpPr>
          <p:cNvPr id="15" name="Rectangle 14">
            <a:extLst>
              <a:ext uri="{FF2B5EF4-FFF2-40B4-BE49-F238E27FC236}">
                <a16:creationId xmlns:a16="http://schemas.microsoft.com/office/drawing/2014/main" id="{C8A63B57-7D4E-4761-9F38-30D23DC2A5DC}"/>
              </a:ext>
            </a:extLst>
          </p:cNvPr>
          <p:cNvSpPr/>
          <p:nvPr/>
        </p:nvSpPr>
        <p:spPr>
          <a:xfrm>
            <a:off x="7055251" y="3110803"/>
            <a:ext cx="2757842" cy="461665"/>
          </a:xfrm>
          <a:prstGeom prst="rect">
            <a:avLst/>
          </a:prstGeom>
        </p:spPr>
        <p:txBody>
          <a:bodyPr wrap="square">
            <a:spAutoFit/>
          </a:bodyPr>
          <a:lstStyle/>
          <a:p>
            <a:pPr algn="just"/>
            <a:r>
              <a:rPr lang="fr-FR" sz="2400" b="1" dirty="0">
                <a:latin typeface="Verdana" panose="020B0604030504040204" pitchFamily="34" charset="0"/>
                <a:ea typeface="Verdana" panose="020B0604030504040204" pitchFamily="34" charset="0"/>
                <a:cs typeface="Verdana" panose="020B0604030504040204" pitchFamily="34" charset="0"/>
              </a:rPr>
              <a:t>MON PROJET</a:t>
            </a:r>
          </a:p>
        </p:txBody>
      </p:sp>
      <p:sp>
        <p:nvSpPr>
          <p:cNvPr id="16" name="AutoShape 5">
            <a:extLst>
              <a:ext uri="{FF2B5EF4-FFF2-40B4-BE49-F238E27FC236}">
                <a16:creationId xmlns:a16="http://schemas.microsoft.com/office/drawing/2014/main" id="{2AD33AE0-70B8-45C9-8C5A-65F1ED46ADAF}"/>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557763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1000"/>
                                        <p:tgtEl>
                                          <p:spTgt spid="13"/>
                                        </p:tgtEl>
                                      </p:cBhvr>
                                    </p:animEffect>
                                    <p:anim calcmode="lin" valueType="num">
                                      <p:cBhvr>
                                        <p:cTn id="20" dur="1000" fill="hold"/>
                                        <p:tgtEl>
                                          <p:spTgt spid="13"/>
                                        </p:tgtEl>
                                        <p:attrNameLst>
                                          <p:attrName>ppt_x</p:attrName>
                                        </p:attrNameLst>
                                      </p:cBhvr>
                                      <p:tavLst>
                                        <p:tav tm="0">
                                          <p:val>
                                            <p:strVal val="#ppt_x"/>
                                          </p:val>
                                        </p:tav>
                                        <p:tav tm="100000">
                                          <p:val>
                                            <p:strVal val="#ppt_x"/>
                                          </p:val>
                                        </p:tav>
                                      </p:tavLst>
                                    </p:anim>
                                    <p:anim calcmode="lin" valueType="num">
                                      <p:cBhvr>
                                        <p:cTn id="21" dur="1000" fill="hold"/>
                                        <p:tgtEl>
                                          <p:spTgt spid="13"/>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1000" fill="hold"/>
                                        <p:tgtEl>
                                          <p:spTgt spid="12"/>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anim calcmode="lin" valueType="num">
                                      <p:cBhvr>
                                        <p:cTn id="37" dur="1000" fill="hold"/>
                                        <p:tgtEl>
                                          <p:spTgt spid="11"/>
                                        </p:tgtEl>
                                        <p:attrNameLst>
                                          <p:attrName>ppt_x</p:attrName>
                                        </p:attrNameLst>
                                      </p:cBhvr>
                                      <p:tavLst>
                                        <p:tav tm="0">
                                          <p:val>
                                            <p:strVal val="#ppt_x"/>
                                          </p:val>
                                        </p:tav>
                                        <p:tav tm="100000">
                                          <p:val>
                                            <p:strVal val="#ppt_x"/>
                                          </p:val>
                                        </p:tav>
                                      </p:tavLst>
                                    </p:anim>
                                    <p:anim calcmode="lin" valueType="num">
                                      <p:cBhvr>
                                        <p:cTn id="3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50017C3A-18EE-4CBE-B9AF-917A7A176BAE}"/>
              </a:ext>
            </a:extLst>
          </p:cNvPr>
          <p:cNvSpPr>
            <a:spLocks noChangeArrowheads="1"/>
          </p:cNvSpPr>
          <p:nvPr/>
        </p:nvSpPr>
        <p:spPr bwMode="auto">
          <a:xfrm>
            <a:off x="217846" y="281470"/>
            <a:ext cx="4041913" cy="549867"/>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150000"/>
              </a:lnSpc>
              <a:defRPr sz="1800" b="0" i="0" u="none" strike="noStrike" kern="0" cap="none" spc="0" baseline="0">
                <a:solidFill>
                  <a:srgbClr val="000000"/>
                </a:solidFill>
                <a:uFillTx/>
              </a:defRPr>
            </a:pPr>
            <a:r>
              <a:rPr lang="fr-FR" sz="2000" b="1" dirty="0">
                <a:solidFill>
                  <a:schemeClr val="accent4">
                    <a:lumMod val="40000"/>
                    <a:lumOff val="60000"/>
                  </a:schemeClr>
                </a:solidFill>
              </a:rPr>
              <a:t>DESCRIPTION DU COURS</a:t>
            </a:r>
            <a:endParaRPr lang="fr-FR" alt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2">
            <a:extLst>
              <a:ext uri="{FF2B5EF4-FFF2-40B4-BE49-F238E27FC236}">
                <a16:creationId xmlns:a16="http://schemas.microsoft.com/office/drawing/2014/main" id="{CFC9A9FA-6EC3-466D-B1B7-4743EF7B3107}"/>
              </a:ext>
            </a:extLst>
          </p:cNvPr>
          <p:cNvSpPr>
            <a:spLocks noChangeArrowheads="1"/>
          </p:cNvSpPr>
          <p:nvPr/>
        </p:nvSpPr>
        <p:spPr bwMode="auto">
          <a:xfrm>
            <a:off x="194201" y="3555454"/>
            <a:ext cx="11660724" cy="1969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nSpc>
                <a:spcPct val="150000"/>
              </a:lnSpc>
            </a:pPr>
            <a:r>
              <a:rPr lang="fr-FR" altLang="fr-FR" sz="2400" b="1" dirty="0">
                <a:latin typeface="Verdana" panose="020B0604030504040204" pitchFamily="34" charset="0"/>
                <a:ea typeface="Verdana" panose="020B0604030504040204" pitchFamily="34" charset="0"/>
              </a:rPr>
              <a:t>Pourquoi le PPE</a:t>
            </a:r>
          </a:p>
          <a:p>
            <a:pPr>
              <a:lnSpc>
                <a:spcPct val="150000"/>
              </a:lnSpc>
            </a:pPr>
            <a:r>
              <a:rPr lang="fr-FR" altLang="fr-FR" sz="2000" dirty="0">
                <a:latin typeface="Verdana" panose="020B0604030504040204" pitchFamily="34" charset="0"/>
                <a:ea typeface="Verdana" panose="020B0604030504040204" pitchFamily="34" charset="0"/>
              </a:rPr>
              <a:t>Lors de votre inscription à la faculté: </a:t>
            </a:r>
          </a:p>
          <a:p>
            <a:pPr algn="just">
              <a:lnSpc>
                <a:spcPct val="150000"/>
              </a:lnSpc>
              <a:buFont typeface="Wingdings" panose="05000000000000000000" pitchFamily="2" charset="2"/>
              <a:buChar char="Ø"/>
            </a:pPr>
            <a:r>
              <a:rPr lang="fr-FR" altLang="fr-FR" sz="2000" dirty="0">
                <a:latin typeface="Verdana" panose="020B0604030504040204" pitchFamily="34" charset="0"/>
                <a:ea typeface="Verdana" panose="020B0604030504040204" pitchFamily="34" charset="0"/>
              </a:rPr>
              <a:t>Vous avez fait un choix de discipline et un choix d’orientation professionnelle ?</a:t>
            </a:r>
          </a:p>
          <a:p>
            <a:pPr algn="ctr">
              <a:lnSpc>
                <a:spcPct val="150000"/>
              </a:lnSpc>
            </a:pPr>
            <a:r>
              <a:rPr lang="fr-FR" altLang="fr-FR" sz="2000" b="1" dirty="0">
                <a:solidFill>
                  <a:srgbClr val="990033"/>
                </a:solidFill>
                <a:latin typeface="Verdana" panose="020B0604030504040204" pitchFamily="34" charset="0"/>
                <a:ea typeface="Verdana" panose="020B0604030504040204" pitchFamily="34" charset="0"/>
              </a:rPr>
              <a:t>Facilite l’acquisition des connaissances et l’insertion professionnelle</a:t>
            </a:r>
          </a:p>
        </p:txBody>
      </p:sp>
      <p:sp>
        <p:nvSpPr>
          <p:cNvPr id="3" name="Rectangle 2">
            <a:extLst>
              <a:ext uri="{FF2B5EF4-FFF2-40B4-BE49-F238E27FC236}">
                <a16:creationId xmlns:a16="http://schemas.microsoft.com/office/drawing/2014/main" id="{749295A6-BE6F-426E-B33E-C7FBB2EEBEAE}"/>
              </a:ext>
            </a:extLst>
          </p:cNvPr>
          <p:cNvSpPr/>
          <p:nvPr/>
        </p:nvSpPr>
        <p:spPr>
          <a:xfrm>
            <a:off x="337075" y="5102334"/>
            <a:ext cx="10594620" cy="1261884"/>
          </a:xfrm>
          <a:prstGeom prst="rect">
            <a:avLst/>
          </a:prstGeom>
        </p:spPr>
        <p:txBody>
          <a:bodyPr wrap="square">
            <a:spAutoFit/>
          </a:bodyPr>
          <a:lstStyle/>
          <a:p>
            <a:endParaRPr lang="fr-FR" altLang="fr-FR" sz="2400" dirty="0">
              <a:latin typeface="Verdana" panose="020B0604030504040204" pitchFamily="34" charset="0"/>
              <a:ea typeface="Verdana" panose="020B0604030504040204" pitchFamily="34" charset="0"/>
            </a:endParaRPr>
          </a:p>
          <a:p>
            <a:r>
              <a:rPr lang="fr-FR" altLang="fr-FR" sz="2400" dirty="0">
                <a:latin typeface="Verdana" panose="020B0604030504040204" pitchFamily="34" charset="0"/>
                <a:ea typeface="Verdana" panose="020B0604030504040204" pitchFamily="34" charset="0"/>
              </a:rPr>
              <a:t>Alors,</a:t>
            </a:r>
            <a:br>
              <a:rPr lang="fr-FR" altLang="fr-FR" sz="2000" dirty="0">
                <a:latin typeface="Verdana" panose="020B0604030504040204" pitchFamily="34" charset="0"/>
                <a:ea typeface="Verdana" panose="020B0604030504040204" pitchFamily="34" charset="0"/>
              </a:rPr>
            </a:br>
            <a:r>
              <a:rPr lang="fr-FR" altLang="fr-FR" sz="2000" dirty="0">
                <a:latin typeface="Verdana" panose="020B0604030504040204" pitchFamily="34" charset="0"/>
                <a:ea typeface="Verdana" panose="020B0604030504040204" pitchFamily="34" charset="0"/>
              </a:rPr>
              <a:t>	</a:t>
            </a:r>
            <a:r>
              <a:rPr lang="fr-FR" altLang="fr-FR" sz="2800" b="1" dirty="0">
                <a:latin typeface="Verdana" panose="020B0604030504040204" pitchFamily="34" charset="0"/>
                <a:ea typeface="Verdana" panose="020B0604030504040204" pitchFamily="34" charset="0"/>
              </a:rPr>
              <a:t>Connaitre les métiers pour bien s’orienter </a:t>
            </a:r>
            <a:endParaRPr lang="fr-FR" sz="2000" b="1" dirty="0">
              <a:latin typeface="Verdana" panose="020B0604030504040204" pitchFamily="34" charset="0"/>
              <a:ea typeface="Verdana" panose="020B0604030504040204" pitchFamily="34" charset="0"/>
            </a:endParaRPr>
          </a:p>
        </p:txBody>
      </p:sp>
      <p:sp>
        <p:nvSpPr>
          <p:cNvPr id="6" name="Rectangle 5">
            <a:extLst>
              <a:ext uri="{FF2B5EF4-FFF2-40B4-BE49-F238E27FC236}">
                <a16:creationId xmlns:a16="http://schemas.microsoft.com/office/drawing/2014/main" id="{EE66A5F7-C0E7-482C-8ADB-492D1D7EF5CE}"/>
              </a:ext>
            </a:extLst>
          </p:cNvPr>
          <p:cNvSpPr/>
          <p:nvPr/>
        </p:nvSpPr>
        <p:spPr>
          <a:xfrm>
            <a:off x="217846" y="1124724"/>
            <a:ext cx="11662117" cy="2430730"/>
          </a:xfrm>
          <a:prstGeom prst="rect">
            <a:avLst/>
          </a:prstGeom>
        </p:spPr>
        <p:txBody>
          <a:bodyPr wrap="square">
            <a:spAutoFit/>
          </a:bodyPr>
          <a:lstStyle/>
          <a:p>
            <a:pPr algn="just">
              <a:lnSpc>
                <a:spcPct val="150000"/>
              </a:lnSpc>
            </a:pPr>
            <a:r>
              <a:rPr lang="fr-FR" sz="2000" b="1" dirty="0">
                <a:solidFill>
                  <a:srgbClr val="990033"/>
                </a:solidFill>
                <a:latin typeface="Verdana" panose="020B0604030504040204" pitchFamily="34" charset="0"/>
                <a:ea typeface="Verdana" panose="020B0604030504040204" pitchFamily="34" charset="0"/>
              </a:rPr>
              <a:t>L</a:t>
            </a:r>
            <a:r>
              <a:rPr lang="fr-FR" sz="2400" b="1" i="1" dirty="0">
                <a:solidFill>
                  <a:srgbClr val="990033"/>
                </a:solidFill>
                <a:latin typeface="Verdana" panose="020B0604030504040204" pitchFamily="34" charset="0"/>
                <a:ea typeface="Verdana" panose="020B0604030504040204" pitchFamily="34" charset="0"/>
              </a:rPr>
              <a:t>e projet professionnel </a:t>
            </a:r>
            <a:r>
              <a:rPr lang="fr-FR" sz="2000" dirty="0">
                <a:solidFill>
                  <a:srgbClr val="000000"/>
                </a:solidFill>
                <a:latin typeface="Verdana" panose="020B0604030504040204" pitchFamily="34" charset="0"/>
                <a:ea typeface="Verdana" panose="020B0604030504040204" pitchFamily="34" charset="0"/>
              </a:rPr>
              <a:t>: C'est un projet à moyen terme qui englobe à la fois </a:t>
            </a:r>
            <a:r>
              <a:rPr lang="fr-FR" sz="2000" b="1" i="1" u="sng" dirty="0">
                <a:solidFill>
                  <a:srgbClr val="000000"/>
                </a:solidFill>
                <a:latin typeface="Verdana" panose="020B0604030504040204" pitchFamily="34" charset="0"/>
                <a:ea typeface="Verdana" panose="020B0604030504040204" pitchFamily="34" charset="0"/>
              </a:rPr>
              <a:t>l'insertion professionnelle </a:t>
            </a:r>
            <a:r>
              <a:rPr lang="fr-FR" sz="2000" dirty="0">
                <a:solidFill>
                  <a:srgbClr val="000000"/>
                </a:solidFill>
                <a:latin typeface="Verdana" panose="020B0604030504040204" pitchFamily="34" charset="0"/>
                <a:ea typeface="Verdana" panose="020B0604030504040204" pitchFamily="34" charset="0"/>
              </a:rPr>
              <a:t>et </a:t>
            </a:r>
            <a:r>
              <a:rPr lang="fr-FR" sz="2000" b="1" i="1" u="sng" dirty="0">
                <a:solidFill>
                  <a:srgbClr val="000000"/>
                </a:solidFill>
                <a:latin typeface="Verdana" panose="020B0604030504040204" pitchFamily="34" charset="0"/>
                <a:ea typeface="Verdana" panose="020B0604030504040204" pitchFamily="34" charset="0"/>
              </a:rPr>
              <a:t>l'insertion sociale</a:t>
            </a:r>
            <a:r>
              <a:rPr lang="fr-FR" sz="2000" dirty="0">
                <a:solidFill>
                  <a:srgbClr val="000000"/>
                </a:solidFill>
                <a:latin typeface="Verdana" panose="020B0604030504040204" pitchFamily="34" charset="0"/>
                <a:ea typeface="Verdana" panose="020B0604030504040204" pitchFamily="34" charset="0"/>
              </a:rPr>
              <a:t>. Le Projet Professionnel est une démarche personnelle qui permet de mettre en adéquation son profil personnel, ses aspirations ou ambitions, sa connaissance des milieux socioprofessionnels et celle du marché de l'emploi. </a:t>
            </a:r>
            <a:endParaRPr lang="fr-FR"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48678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anim calcmode="lin" valueType="num">
                                      <p:cBhvr>
                                        <p:cTn id="29" dur="1000" fill="hold"/>
                                        <p:tgtEl>
                                          <p:spTgt spid="3"/>
                                        </p:tgtEl>
                                        <p:attrNameLst>
                                          <p:attrName>ppt_x</p:attrName>
                                        </p:attrNameLst>
                                      </p:cBhvr>
                                      <p:tavLst>
                                        <p:tav tm="0">
                                          <p:val>
                                            <p:strVal val="#ppt_x"/>
                                          </p:val>
                                        </p:tav>
                                        <p:tav tm="100000">
                                          <p:val>
                                            <p:strVal val="#ppt_x"/>
                                          </p:val>
                                        </p:tav>
                                      </p:tavLst>
                                    </p:anim>
                                    <p:anim calcmode="lin" valueType="num">
                                      <p:cBhvr>
                                        <p:cTn id="3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3"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DCD8870-6EA4-4DBC-BDB8-B96CEBAF3C53}"/>
              </a:ext>
            </a:extLst>
          </p:cNvPr>
          <p:cNvSpPr/>
          <p:nvPr/>
        </p:nvSpPr>
        <p:spPr>
          <a:xfrm>
            <a:off x="270149" y="1267994"/>
            <a:ext cx="11508827" cy="5160772"/>
          </a:xfrm>
          <a:prstGeom prst="rect">
            <a:avLst/>
          </a:prstGeom>
        </p:spPr>
        <p:txBody>
          <a:bodyPr wrap="square">
            <a:spAutoFit/>
          </a:bodyPr>
          <a:lstStyle/>
          <a:p>
            <a:r>
              <a:rPr lang="fr-FR" b="1" dirty="0">
                <a:latin typeface="Verdana" panose="020B0604030504040204" pitchFamily="34" charset="0"/>
                <a:ea typeface="Verdana" panose="020B0604030504040204" pitchFamily="34" charset="0"/>
                <a:cs typeface="Verdana" panose="020B0604030504040204" pitchFamily="34" charset="0"/>
              </a:rPr>
              <a:t>Les questions à se poser :</a:t>
            </a:r>
          </a:p>
          <a:p>
            <a:endParaRPr lang="fr-FR" b="1" dirty="0">
              <a:latin typeface="Verdana" panose="020B0604030504040204" pitchFamily="34" charset="0"/>
              <a:ea typeface="Verdana" panose="020B0604030504040204" pitchFamily="34" charset="0"/>
              <a:cs typeface="Verdana" panose="020B0604030504040204" pitchFamily="34" charset="0"/>
            </a:endParaRPr>
          </a:p>
          <a:p>
            <a:pPr marL="342900" lvl="0" indent="-342900" algn="just">
              <a:lnSpc>
                <a:spcPct val="150000"/>
              </a:lnSpc>
              <a:buFont typeface="Arial" panose="020B0604020202020204" pitchFamily="34" charset="0"/>
              <a:buChar char="•"/>
            </a:pPr>
            <a:r>
              <a:rPr lang="fr-FR"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Qu’est-ce que je veux faire ?</a:t>
            </a:r>
          </a:p>
          <a:p>
            <a:pPr marL="342900" lvl="0" indent="-342900" algn="just">
              <a:lnSpc>
                <a:spcPct val="150000"/>
              </a:lnSpc>
              <a:buFont typeface="Arial" panose="020B0604020202020204" pitchFamily="34" charset="0"/>
              <a:buChar char="•"/>
            </a:pPr>
            <a:r>
              <a:rPr lang="fr-FR"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Quelles sont mes compétences ?</a:t>
            </a:r>
          </a:p>
          <a:p>
            <a:pPr marL="342900" lvl="0" indent="-342900" algn="just">
              <a:lnSpc>
                <a:spcPct val="150000"/>
              </a:lnSpc>
              <a:buFont typeface="Arial" panose="020B0604020202020204" pitchFamily="34" charset="0"/>
              <a:buChar char="•"/>
            </a:pPr>
            <a:r>
              <a:rPr lang="fr-FR"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Qu’est ce que je sais bien faire ?</a:t>
            </a:r>
          </a:p>
          <a:p>
            <a:pPr marL="342900" lvl="0" indent="-342900" algn="just">
              <a:lnSpc>
                <a:spcPct val="150000"/>
              </a:lnSpc>
              <a:buFont typeface="Arial" panose="020B0604020202020204" pitchFamily="34" charset="0"/>
              <a:buChar char="•"/>
            </a:pPr>
            <a:r>
              <a:rPr lang="fr-FR"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Quels sont mes points forts ?</a:t>
            </a:r>
          </a:p>
          <a:p>
            <a:pPr marL="342900" lvl="0" indent="-342900" algn="just">
              <a:lnSpc>
                <a:spcPct val="150000"/>
              </a:lnSpc>
              <a:buFont typeface="Arial" panose="020B0604020202020204" pitchFamily="34" charset="0"/>
              <a:buChar char="•"/>
            </a:pPr>
            <a:r>
              <a:rPr lang="fr-FR"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Quels sont mes centres d’intérêt ?</a:t>
            </a:r>
          </a:p>
          <a:p>
            <a:pPr marL="342900" lvl="0" indent="-342900" algn="just">
              <a:lnSpc>
                <a:spcPct val="150000"/>
              </a:lnSpc>
              <a:buFont typeface="Arial" panose="020B0604020202020204" pitchFamily="34" charset="0"/>
              <a:buChar char="•"/>
            </a:pPr>
            <a:r>
              <a:rPr lang="fr-FR"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Quels sont les projets auxquels j’ai participé ?</a:t>
            </a:r>
          </a:p>
          <a:p>
            <a:pPr marL="342900" lvl="0" indent="-342900" algn="just">
              <a:lnSpc>
                <a:spcPct val="150000"/>
              </a:lnSpc>
              <a:buFont typeface="Arial" panose="020B0604020202020204" pitchFamily="34" charset="0"/>
              <a:buChar char="•"/>
            </a:pPr>
            <a:r>
              <a:rPr lang="fr-FR"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Quelle sont mes principales réussites ?  </a:t>
            </a:r>
          </a:p>
          <a:p>
            <a:pPr marL="342900" lvl="0" indent="-342900" algn="just">
              <a:lnSpc>
                <a:spcPct val="150000"/>
              </a:lnSpc>
              <a:buFont typeface="Arial" panose="020B0604020202020204" pitchFamily="34" charset="0"/>
              <a:buChar char="•"/>
            </a:pPr>
            <a:r>
              <a:rPr lang="fr-FR"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Quelle sont mes expériences de travail en équipe ?</a:t>
            </a:r>
          </a:p>
          <a:p>
            <a:pPr marL="342900" lvl="0" indent="-342900" algn="just">
              <a:lnSpc>
                <a:spcPct val="150000"/>
              </a:lnSpc>
              <a:buFont typeface="Arial" panose="020B0604020202020204" pitchFamily="34" charset="0"/>
              <a:buChar char="•"/>
            </a:pPr>
            <a:r>
              <a:rPr lang="fr-FR" b="1"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rPr>
              <a:t>Qu’est ce j’ai retenu de mes expérience(stage, projets,  expériences associatives et/ou sportives…) ?</a:t>
            </a:r>
          </a:p>
          <a:p>
            <a:pPr>
              <a:lnSpc>
                <a:spcPct val="150000"/>
              </a:lnSpc>
            </a:pPr>
            <a:endParaRPr lang="fr-FR" b="1" dirty="0">
              <a:latin typeface="Verdana" panose="020B0604030504040204" pitchFamily="34" charset="0"/>
              <a:ea typeface="Verdana" panose="020B0604030504040204" pitchFamily="34" charset="0"/>
              <a:cs typeface="Verdana" panose="020B0604030504040204" pitchFamily="34" charset="0"/>
            </a:endParaRPr>
          </a:p>
        </p:txBody>
      </p:sp>
      <p:sp>
        <p:nvSpPr>
          <p:cNvPr id="5" name="AutoShape 5">
            <a:extLst>
              <a:ext uri="{FF2B5EF4-FFF2-40B4-BE49-F238E27FC236}">
                <a16:creationId xmlns:a16="http://schemas.microsoft.com/office/drawing/2014/main" id="{836B9E07-7D3B-4C06-BCC1-771D5DEBF51D}"/>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tangle 6">
            <a:extLst>
              <a:ext uri="{FF2B5EF4-FFF2-40B4-BE49-F238E27FC236}">
                <a16:creationId xmlns:a16="http://schemas.microsoft.com/office/drawing/2014/main" id="{0893F2B6-3C9C-4A65-86FB-811992113658}"/>
              </a:ext>
            </a:extLst>
          </p:cNvPr>
          <p:cNvSpPr/>
          <p:nvPr/>
        </p:nvSpPr>
        <p:spPr>
          <a:xfrm>
            <a:off x="119269" y="898662"/>
            <a:ext cx="9576523" cy="369332"/>
          </a:xfrm>
          <a:prstGeom prst="rect">
            <a:avLst/>
          </a:prstGeom>
        </p:spPr>
        <p:txBody>
          <a:bodyPr wrap="square">
            <a:spAutoFit/>
          </a:bodyPr>
          <a:lstStyle/>
          <a:p>
            <a:r>
              <a:rPr lang="fr-FR" b="1" dirty="0">
                <a:solidFill>
                  <a:srgbClr val="00B050"/>
                </a:solidFill>
                <a:latin typeface="Verdana" panose="020B0604030504040204" pitchFamily="34" charset="0"/>
                <a:ea typeface="Verdana" panose="020B0604030504040204" pitchFamily="34" charset="0"/>
                <a:cs typeface="Verdana" panose="020B0604030504040204" pitchFamily="34" charset="0"/>
              </a:rPr>
              <a:t>Pour bien réussir professionnellement, il faut bien se connaitre</a:t>
            </a:r>
            <a:endParaRPr lang="fr-FR" dirty="0">
              <a:solidFill>
                <a:srgbClr val="00B050"/>
              </a:solidFill>
            </a:endParaRPr>
          </a:p>
        </p:txBody>
      </p:sp>
    </p:spTree>
    <p:extLst>
      <p:ext uri="{BB962C8B-B14F-4D97-AF65-F5344CB8AC3E}">
        <p14:creationId xmlns:p14="http://schemas.microsoft.com/office/powerpoint/2010/main" val="75506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1905442A-34E9-4D42-9462-58AD4BBE22AD}"/>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Text Box 5">
            <a:extLst>
              <a:ext uri="{FF2B5EF4-FFF2-40B4-BE49-F238E27FC236}">
                <a16:creationId xmlns:a16="http://schemas.microsoft.com/office/drawing/2014/main" id="{AE999608-58F1-4F13-875D-31BBF754C289}"/>
              </a:ext>
            </a:extLst>
          </p:cNvPr>
          <p:cNvSpPr txBox="1">
            <a:spLocks noChangeArrowheads="1"/>
          </p:cNvSpPr>
          <p:nvPr/>
        </p:nvSpPr>
        <p:spPr bwMode="auto">
          <a:xfrm>
            <a:off x="0" y="731032"/>
            <a:ext cx="5092262" cy="779131"/>
          </a:xfrm>
          <a:prstGeom prst="rect">
            <a:avLst/>
          </a:prstGeom>
          <a:noFill/>
          <a:ln w="0">
            <a:noFill/>
            <a:prstDash val="solid"/>
          </a:ln>
        </p:spPr>
        <p:txBody>
          <a:bodyPr wrap="none" lIns="90004" tIns="44997" rIns="90004" bIns="44997" anchor="ctr" anchorCtr="1" compatLnSpc="0"/>
          <a:lstStyle/>
          <a:p>
            <a:r>
              <a:rPr lang="fr-FR" sz="2400" b="1" dirty="0">
                <a:solidFill>
                  <a:srgbClr val="990033"/>
                </a:solidFill>
                <a:latin typeface="Verdana" panose="020B0604030504040204" pitchFamily="34" charset="0"/>
                <a:ea typeface="Verdana" panose="020B0604030504040204" pitchFamily="34" charset="0"/>
                <a:cs typeface="Verdana" panose="020B0604030504040204" pitchFamily="34" charset="0"/>
              </a:rPr>
              <a:t>La recherche documentaire </a:t>
            </a:r>
          </a:p>
        </p:txBody>
      </p:sp>
      <p:sp>
        <p:nvSpPr>
          <p:cNvPr id="6" name="Rectangle 5">
            <a:extLst>
              <a:ext uri="{FF2B5EF4-FFF2-40B4-BE49-F238E27FC236}">
                <a16:creationId xmlns:a16="http://schemas.microsoft.com/office/drawing/2014/main" id="{32BA1720-5928-4210-A5ED-0EFFCD122550}"/>
              </a:ext>
            </a:extLst>
          </p:cNvPr>
          <p:cNvSpPr/>
          <p:nvPr/>
        </p:nvSpPr>
        <p:spPr>
          <a:xfrm>
            <a:off x="139148" y="1328617"/>
            <a:ext cx="11913704" cy="5324535"/>
          </a:xfrm>
          <a:prstGeom prst="rect">
            <a:avLst/>
          </a:prstGeom>
        </p:spPr>
        <p:txBody>
          <a:bodyPr wrap="square">
            <a:spAutoFit/>
          </a:bodyPr>
          <a:lstStyle/>
          <a:p>
            <a:pPr algn="justLow"/>
            <a:r>
              <a:rPr lang="fr-FR" altLang="fr-FR" sz="2400" dirty="0">
                <a:latin typeface="Verdana" panose="020B0604030504040204" pitchFamily="34" charset="0"/>
                <a:ea typeface="Verdana" panose="020B0604030504040204" pitchFamily="34" charset="0"/>
              </a:rPr>
              <a:t>	La phase de recherche documentaire permettra de collecter les informations utiles sur le métier que vous avez choisi mais aussi sur son environnement : secteurs professionnels, les métiers, progression dans le métier, postes ou fonctions inhérents au métier choisi,…</a:t>
            </a:r>
          </a:p>
          <a:p>
            <a:pPr algn="justLow" eaLnBrk="0" hangingPunct="0"/>
            <a:r>
              <a:rPr lang="fr-FR" altLang="fr-FR" sz="2400" dirty="0">
                <a:latin typeface="Verdana" panose="020B0604030504040204" pitchFamily="34" charset="0"/>
                <a:ea typeface="Verdana" panose="020B0604030504040204" pitchFamily="34" charset="0"/>
              </a:rPr>
              <a:t>	L’étudiant aura ainsi à consulter la base documentaire de l’université mais aussi :</a:t>
            </a:r>
          </a:p>
          <a:p>
            <a:pPr algn="justLow" eaLnBrk="0" hangingPunct="0">
              <a:lnSpc>
                <a:spcPct val="150000"/>
              </a:lnSpc>
              <a:buFontTx/>
              <a:buChar char="•"/>
            </a:pPr>
            <a:r>
              <a:rPr lang="fr-FR" altLang="fr-FR" sz="2400" dirty="0">
                <a:latin typeface="Verdana" panose="020B0604030504040204" pitchFamily="34" charset="0"/>
                <a:ea typeface="Verdana" panose="020B0604030504040204" pitchFamily="34" charset="0"/>
              </a:rPr>
              <a:t>Le site de l’ANEM (</a:t>
            </a:r>
            <a:r>
              <a:rPr lang="fr-FR" altLang="fr-FR" sz="2400" dirty="0">
                <a:latin typeface="Verdana" panose="020B0604030504040204" pitchFamily="34" charset="0"/>
                <a:ea typeface="Verdana" panose="020B0604030504040204" pitchFamily="34" charset="0"/>
                <a:hlinkClick r:id="rId3"/>
              </a:rPr>
              <a:t>www.anem.dz</a:t>
            </a:r>
            <a:r>
              <a:rPr lang="fr-FR" altLang="fr-FR" sz="2400" dirty="0">
                <a:latin typeface="Verdana" panose="020B0604030504040204" pitchFamily="34" charset="0"/>
                <a:ea typeface="Verdana" panose="020B0604030504040204" pitchFamily="34" charset="0"/>
              </a:rPr>
              <a:t>) </a:t>
            </a:r>
          </a:p>
          <a:p>
            <a:pPr algn="justLow" eaLnBrk="0" hangingPunct="0">
              <a:lnSpc>
                <a:spcPct val="150000"/>
              </a:lnSpc>
              <a:buFontTx/>
              <a:buChar char="•"/>
            </a:pPr>
            <a:r>
              <a:rPr lang="fr-FR" altLang="fr-FR" sz="2400" dirty="0">
                <a:latin typeface="Verdana" panose="020B0604030504040204" pitchFamily="34" charset="0"/>
                <a:ea typeface="Verdana" panose="020B0604030504040204" pitchFamily="34" charset="0"/>
              </a:rPr>
              <a:t>Le site du FCE (</a:t>
            </a:r>
            <a:r>
              <a:rPr lang="fr-FR" altLang="fr-FR" sz="2400" dirty="0">
                <a:latin typeface="Verdana" panose="020B0604030504040204" pitchFamily="34" charset="0"/>
                <a:ea typeface="Verdana" panose="020B0604030504040204" pitchFamily="34" charset="0"/>
                <a:hlinkClick r:id="rId4"/>
              </a:rPr>
              <a:t>www.fce.dz</a:t>
            </a:r>
            <a:r>
              <a:rPr lang="fr-FR" altLang="fr-FR" sz="2400" dirty="0">
                <a:latin typeface="Verdana" panose="020B0604030504040204" pitchFamily="34" charset="0"/>
                <a:ea typeface="Verdana" panose="020B0604030504040204" pitchFamily="34" charset="0"/>
              </a:rPr>
              <a:t>) </a:t>
            </a:r>
          </a:p>
          <a:p>
            <a:pPr algn="justLow" eaLnBrk="0" hangingPunct="0">
              <a:lnSpc>
                <a:spcPct val="150000"/>
              </a:lnSpc>
              <a:buFontTx/>
              <a:buChar char="•"/>
            </a:pPr>
            <a:r>
              <a:rPr lang="fr-FR" altLang="fr-FR" sz="2400" dirty="0">
                <a:latin typeface="Verdana" panose="020B0604030504040204" pitchFamily="34" charset="0"/>
                <a:ea typeface="Verdana" panose="020B0604030504040204" pitchFamily="34" charset="0"/>
                <a:cs typeface="Calibri" panose="020F0502020204030204" pitchFamily="34" charset="0"/>
              </a:rPr>
              <a:t>Le site du ministère de travail</a:t>
            </a:r>
          </a:p>
          <a:p>
            <a:pPr algn="justLow" eaLnBrk="0" hangingPunct="0"/>
            <a:r>
              <a:rPr lang="fr-FR" altLang="fr-FR" sz="2400" dirty="0">
                <a:latin typeface="Verdana" panose="020B0604030504040204" pitchFamily="34" charset="0"/>
                <a:ea typeface="Verdana" panose="020B0604030504040204" pitchFamily="34" charset="0"/>
                <a:cs typeface="Calibri" panose="020F0502020204030204" pitchFamily="34" charset="0"/>
              </a:rPr>
              <a:t>Les profils métier disponibles sur la toile internet tel que : </a:t>
            </a:r>
            <a:r>
              <a:rPr lang="fr-FR" altLang="fr-FR" sz="2400" b="1" dirty="0">
                <a:latin typeface="Verdana" panose="020B0604030504040204" pitchFamily="34" charset="0"/>
                <a:ea typeface="Verdana" panose="020B0604030504040204" pitchFamily="34" charset="0"/>
                <a:cs typeface="Calibri" panose="020F0502020204030204" pitchFamily="34" charset="0"/>
                <a:hlinkClick r:id="rId5"/>
              </a:rPr>
              <a:t>www.univ-reims.fr</a:t>
            </a:r>
            <a:r>
              <a:rPr lang="fr-FR" altLang="fr-FR" sz="2400" b="1" dirty="0">
                <a:latin typeface="Verdana" panose="020B0604030504040204" pitchFamily="34" charset="0"/>
                <a:ea typeface="Verdana" panose="020B0604030504040204" pitchFamily="34" charset="0"/>
                <a:cs typeface="Calibri" panose="020F0502020204030204" pitchFamily="34" charset="0"/>
              </a:rPr>
              <a:t> </a:t>
            </a:r>
            <a:r>
              <a:rPr lang="fr-FR" altLang="fr-FR" sz="2400" dirty="0">
                <a:latin typeface="Verdana" panose="020B0604030504040204" pitchFamily="34" charset="0"/>
                <a:ea typeface="Verdana" panose="020B0604030504040204" pitchFamily="34" charset="0"/>
                <a:cs typeface="Calibri" panose="020F0502020204030204" pitchFamily="34" charset="0"/>
              </a:rPr>
              <a:t>rubrique</a:t>
            </a:r>
            <a:r>
              <a:rPr lang="fr-FR" altLang="fr-FR" sz="2400" b="1" i="1" dirty="0">
                <a:latin typeface="Verdana" panose="020B0604030504040204" pitchFamily="34" charset="0"/>
                <a:ea typeface="Verdana" panose="020B0604030504040204" pitchFamily="34" charset="0"/>
                <a:cs typeface="Calibri" panose="020F0502020204030204" pitchFamily="34" charset="0"/>
              </a:rPr>
              <a:t> « Orientation et Insertion », </a:t>
            </a:r>
            <a:r>
              <a:rPr lang="fr-FR" altLang="fr-FR" sz="2400" dirty="0">
                <a:latin typeface="Verdana" panose="020B0604030504040204" pitchFamily="34" charset="0"/>
                <a:ea typeface="Verdana" panose="020B0604030504040204" pitchFamily="34" charset="0"/>
                <a:cs typeface="Calibri" panose="020F0502020204030204" pitchFamily="34" charset="0"/>
              </a:rPr>
              <a:t>puis chercher les vidéos des métiers de l’informatique et des mathématiques.</a:t>
            </a:r>
            <a:endParaRPr lang="fr-FR" altLang="fr-FR" sz="2400" dirty="0">
              <a:latin typeface="Verdana" panose="020B0604030504040204" pitchFamily="34" charset="0"/>
              <a:ea typeface="Verdana" panose="020B0604030504040204" pitchFamily="34" charset="0"/>
            </a:endParaRPr>
          </a:p>
          <a:p>
            <a:pPr algn="justLow" eaLnBrk="0" hangingPunct="0"/>
            <a:endParaRPr lang="fr-FR" altLang="fr-FR" sz="1600" dirty="0">
              <a:latin typeface="Arial" panose="020B0604020202020204" pitchFamily="34" charset="0"/>
            </a:endParaRPr>
          </a:p>
        </p:txBody>
      </p:sp>
    </p:spTree>
    <p:extLst>
      <p:ext uri="{BB962C8B-B14F-4D97-AF65-F5344CB8AC3E}">
        <p14:creationId xmlns:p14="http://schemas.microsoft.com/office/powerpoint/2010/main" val="1324992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
            <a:extLst>
              <a:ext uri="{FF2B5EF4-FFF2-40B4-BE49-F238E27FC236}">
                <a16:creationId xmlns:a16="http://schemas.microsoft.com/office/drawing/2014/main" id="{DCD4689E-9CBD-47CA-84DD-2DB7CD921843}"/>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a:extLst>
              <a:ext uri="{FF2B5EF4-FFF2-40B4-BE49-F238E27FC236}">
                <a16:creationId xmlns:a16="http://schemas.microsoft.com/office/drawing/2014/main" id="{B0E3F24C-4EB4-49B6-B0CB-7C4995464C67}"/>
              </a:ext>
            </a:extLst>
          </p:cNvPr>
          <p:cNvSpPr/>
          <p:nvPr/>
        </p:nvSpPr>
        <p:spPr>
          <a:xfrm>
            <a:off x="119270" y="962197"/>
            <a:ext cx="11913703" cy="2113784"/>
          </a:xfrm>
          <a:prstGeom prst="rect">
            <a:avLst/>
          </a:prstGeom>
        </p:spPr>
        <p:txBody>
          <a:bodyPr wrap="square">
            <a:spAutoFit/>
          </a:bodyPr>
          <a:lstStyle/>
          <a:p>
            <a:pPr algn="justLow" eaLnBrk="0" hangingPunct="0">
              <a:lnSpc>
                <a:spcPct val="150000"/>
              </a:lnSpc>
            </a:pPr>
            <a:r>
              <a:rPr lang="fr-FR" altLang="fr-FR" sz="2400" dirty="0">
                <a:latin typeface="Verdana" panose="020B0604030504040204" pitchFamily="34" charset="0"/>
                <a:ea typeface="Verdana" panose="020B0604030504040204" pitchFamily="34" charset="0"/>
              </a:rPr>
              <a:t>	Au cours de la recherche documentaire, l’étudiant devra faire preuve de perspicacité et de ne pas disperser ses efforts dans des sites qui ne rapportent pas l’information voulue.</a:t>
            </a:r>
          </a:p>
          <a:p>
            <a:pPr algn="justLow" eaLnBrk="0" hangingPunct="0">
              <a:lnSpc>
                <a:spcPct val="150000"/>
              </a:lnSpc>
              <a:buFontTx/>
              <a:buChar char="•"/>
            </a:pPr>
            <a:endParaRPr lang="fr-FR" altLang="fr-FR"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76260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5">
            <a:extLst>
              <a:ext uri="{FF2B5EF4-FFF2-40B4-BE49-F238E27FC236}">
                <a16:creationId xmlns:a16="http://schemas.microsoft.com/office/drawing/2014/main" id="{977406F1-35E0-4BF7-AAA0-DA95C714B1B3}"/>
              </a:ext>
            </a:extLst>
          </p:cNvPr>
          <p:cNvSpPr>
            <a:spLocks noChangeArrowheads="1"/>
          </p:cNvSpPr>
          <p:nvPr/>
        </p:nvSpPr>
        <p:spPr bwMode="auto">
          <a:xfrm>
            <a:off x="159027" y="98590"/>
            <a:ext cx="2252870" cy="549867"/>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150000"/>
              </a:lnSpc>
              <a:defRPr sz="1800" b="0" i="0" u="none" strike="noStrike" kern="0" cap="none" spc="0" baseline="0">
                <a:solidFill>
                  <a:srgbClr val="000000"/>
                </a:solidFill>
                <a:uFillTx/>
              </a:defRPr>
            </a:pPr>
            <a:r>
              <a:rPr lang="fr-FR" sz="2000" b="1" dirty="0">
                <a:solidFill>
                  <a:schemeClr val="accent4">
                    <a:lumMod val="40000"/>
                    <a:lumOff val="60000"/>
                  </a:schemeClr>
                </a:solidFill>
              </a:rPr>
              <a:t>OBJECTIFS </a:t>
            </a:r>
            <a:endParaRPr lang="fr-FR" alt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id="{47299B67-F583-4987-A651-4E8C2ADEEAD3}"/>
              </a:ext>
            </a:extLst>
          </p:cNvPr>
          <p:cNvSpPr/>
          <p:nvPr/>
        </p:nvSpPr>
        <p:spPr>
          <a:xfrm>
            <a:off x="270877" y="648457"/>
            <a:ext cx="11658526" cy="2800062"/>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fr-FR" sz="2000" b="1" dirty="0">
                <a:latin typeface="Verdana" panose="020B0604030504040204" pitchFamily="34" charset="0"/>
                <a:ea typeface="Verdana" panose="020B0604030504040204" pitchFamily="34" charset="0"/>
              </a:rPr>
              <a:t>Se préparer à l’insertion professionnelle en fin d’études.</a:t>
            </a:r>
          </a:p>
          <a:p>
            <a:pPr marL="285750" indent="-285750" algn="just">
              <a:lnSpc>
                <a:spcPct val="150000"/>
              </a:lnSpc>
              <a:buFont typeface="Wingdings" panose="05000000000000000000" pitchFamily="2" charset="2"/>
              <a:buChar char="Ø"/>
            </a:pPr>
            <a:r>
              <a:rPr lang="fr-FR" sz="2000" b="1" dirty="0">
                <a:latin typeface="Verdana" panose="020B0604030504040204" pitchFamily="34" charset="0"/>
                <a:ea typeface="Verdana" panose="020B0604030504040204" pitchFamily="34" charset="0"/>
              </a:rPr>
              <a:t> Mettre en œuvre un projet post licence (poursuite d’études ou recherche d’emploi). </a:t>
            </a:r>
          </a:p>
          <a:p>
            <a:pPr marL="342900" indent="-342900" algn="just">
              <a:lnSpc>
                <a:spcPct val="150000"/>
              </a:lnSpc>
              <a:buFont typeface="Wingdings" panose="05000000000000000000" pitchFamily="2" charset="2"/>
              <a:buChar char="Ø"/>
            </a:pPr>
            <a:r>
              <a:rPr lang="fr-FR" sz="2000" b="1" dirty="0">
                <a:latin typeface="Verdana" panose="020B0604030504040204" pitchFamily="34" charset="0"/>
                <a:ea typeface="Verdana" panose="020B0604030504040204" pitchFamily="34" charset="0"/>
              </a:rPr>
              <a:t>Maîtriser les outils méthodologiques nécessaires à la  définition d’un projet post licence.</a:t>
            </a:r>
          </a:p>
          <a:p>
            <a:pPr marL="342900" indent="-342900" algn="just">
              <a:lnSpc>
                <a:spcPct val="150000"/>
              </a:lnSpc>
              <a:buFont typeface="Wingdings" panose="05000000000000000000" pitchFamily="2" charset="2"/>
              <a:buChar char="Ø"/>
            </a:pPr>
            <a:r>
              <a:rPr lang="fr-FR" sz="2000" b="1" dirty="0">
                <a:latin typeface="Verdana" panose="020B0604030504040204" pitchFamily="34" charset="0"/>
                <a:ea typeface="Verdana" panose="020B0604030504040204" pitchFamily="34" charset="0"/>
              </a:rPr>
              <a:t>Être sensibilisé à l’entrepreneuriat</a:t>
            </a:r>
            <a:endParaRPr lang="fr-FR" sz="2000" b="1" dirty="0">
              <a:effectLst/>
              <a:latin typeface="Verdana" panose="020B0604030504040204" pitchFamily="34" charset="0"/>
              <a:ea typeface="Verdana" panose="020B0604030504040204" pitchFamily="34" charset="0"/>
            </a:endParaRPr>
          </a:p>
        </p:txBody>
      </p:sp>
      <p:sp>
        <p:nvSpPr>
          <p:cNvPr id="7" name="Rectangle 6">
            <a:extLst>
              <a:ext uri="{FF2B5EF4-FFF2-40B4-BE49-F238E27FC236}">
                <a16:creationId xmlns:a16="http://schemas.microsoft.com/office/drawing/2014/main" id="{66C538FA-7483-453E-ACCB-7DB21B450911}"/>
              </a:ext>
            </a:extLst>
          </p:cNvPr>
          <p:cNvSpPr/>
          <p:nvPr/>
        </p:nvSpPr>
        <p:spPr>
          <a:xfrm>
            <a:off x="270877" y="4275743"/>
            <a:ext cx="11658525" cy="2338397"/>
          </a:xfrm>
          <a:prstGeom prst="rect">
            <a:avLst/>
          </a:prstGeom>
        </p:spPr>
        <p:txBody>
          <a:bodyPr wrap="square">
            <a:spAutoFit/>
          </a:bodyPr>
          <a:lstStyle/>
          <a:p>
            <a:pPr algn="just">
              <a:lnSpc>
                <a:spcPct val="150000"/>
              </a:lnSpc>
            </a:pPr>
            <a:r>
              <a:rPr lang="fr-FR" sz="2000" b="1" dirty="0">
                <a:latin typeface="Verdana" panose="020B0604030504040204" pitchFamily="34" charset="0"/>
                <a:ea typeface="Verdana" panose="020B0604030504040204" pitchFamily="34" charset="0"/>
              </a:rPr>
              <a:t>Rédaction d’une lettre de motivation;  rédaction de CV; Recherche documentaire sur les métiers de la  filière; Conduite d’interview avec les professionnels du métier; Simulation d’entretiens d’embauches;  Exposé et discussion individuels et/ou en groupe;  Mettre en projet une idée; une recherche collective  pour donner du sens au parcours individuel.</a:t>
            </a:r>
            <a:endParaRPr lang="fr-FR" sz="2000" b="1" dirty="0">
              <a:effectLst/>
              <a:latin typeface="Verdana" panose="020B0604030504040204" pitchFamily="34" charset="0"/>
              <a:ea typeface="Verdana" panose="020B0604030504040204" pitchFamily="34" charset="0"/>
            </a:endParaRPr>
          </a:p>
        </p:txBody>
      </p:sp>
      <p:sp>
        <p:nvSpPr>
          <p:cNvPr id="8" name="AutoShape 5">
            <a:extLst>
              <a:ext uri="{FF2B5EF4-FFF2-40B4-BE49-F238E27FC236}">
                <a16:creationId xmlns:a16="http://schemas.microsoft.com/office/drawing/2014/main" id="{206A9E55-E5E5-4C5C-B319-B6C1E985ED7E}"/>
              </a:ext>
            </a:extLst>
          </p:cNvPr>
          <p:cNvSpPr>
            <a:spLocks noChangeArrowheads="1"/>
          </p:cNvSpPr>
          <p:nvPr/>
        </p:nvSpPr>
        <p:spPr bwMode="auto">
          <a:xfrm>
            <a:off x="159026" y="3586827"/>
            <a:ext cx="4050367" cy="54880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150000"/>
              </a:lnSpc>
              <a:defRPr sz="1800" b="0" i="0" u="none" strike="noStrike" kern="0" cap="none" spc="0" baseline="0">
                <a:solidFill>
                  <a:srgbClr val="000000"/>
                </a:solidFill>
                <a:uFillTx/>
              </a:defRPr>
            </a:pPr>
            <a:r>
              <a:rPr lang="fr-FR" sz="2000" b="1" dirty="0">
                <a:solidFill>
                  <a:schemeClr val="accent4">
                    <a:lumMod val="40000"/>
                    <a:lumOff val="60000"/>
                  </a:schemeClr>
                </a:solidFill>
              </a:rPr>
              <a:t>CONTENU DE LA MATIÈRE  </a:t>
            </a:r>
            <a:endParaRPr lang="fr-FR" altLang="fr-FR" sz="20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3811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fade">
                                      <p:cBhvr>
                                        <p:cTn id="35" dur="1000"/>
                                        <p:tgtEl>
                                          <p:spTgt spid="4">
                                            <p:txEl>
                                              <p:pRg st="3" end="3"/>
                                            </p:txEl>
                                          </p:spTgt>
                                        </p:tgtEl>
                                      </p:cBhvr>
                                    </p:animEffect>
                                    <p:anim calcmode="lin" valueType="num">
                                      <p:cBhvr>
                                        <p:cTn id="3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1000"/>
                                        <p:tgtEl>
                                          <p:spTgt spid="7"/>
                                        </p:tgtEl>
                                      </p:cBhvr>
                                    </p:animEffect>
                                    <p:anim calcmode="lin" valueType="num">
                                      <p:cBhvr>
                                        <p:cTn id="50" dur="1000" fill="hold"/>
                                        <p:tgtEl>
                                          <p:spTgt spid="7"/>
                                        </p:tgtEl>
                                        <p:attrNameLst>
                                          <p:attrName>ppt_x</p:attrName>
                                        </p:attrNameLst>
                                      </p:cBhvr>
                                      <p:tavLst>
                                        <p:tav tm="0">
                                          <p:val>
                                            <p:strVal val="#ppt_x"/>
                                          </p:val>
                                        </p:tav>
                                        <p:tav tm="100000">
                                          <p:val>
                                            <p:strVal val="#ppt_x"/>
                                          </p:val>
                                        </p:tav>
                                      </p:tavLst>
                                    </p:anim>
                                    <p:anim calcmode="lin" valueType="num">
                                      <p:cBhvr>
                                        <p:cTn id="5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87CE2D-0C53-4592-9BCE-738FB8ED7DBA}"/>
              </a:ext>
            </a:extLst>
          </p:cNvPr>
          <p:cNvSpPr/>
          <p:nvPr/>
        </p:nvSpPr>
        <p:spPr>
          <a:xfrm>
            <a:off x="419686" y="1841706"/>
            <a:ext cx="11352628" cy="2278765"/>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48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 </a:t>
            </a:r>
          </a:p>
          <a:p>
            <a:pPr algn="ctr" defTabSz="457200">
              <a:lnSpc>
                <a:spcPct val="150000"/>
              </a:lnSpc>
              <a:defRPr sz="1800" b="0" i="0" u="none" strike="noStrike" kern="0" cap="none" spc="0" baseline="0">
                <a:solidFill>
                  <a:srgbClr val="000000"/>
                </a:solidFill>
                <a:uFillTx/>
              </a:defRPr>
            </a:pPr>
            <a:r>
              <a:rPr lang="fr-FR" sz="5400" b="1" kern="0" dirty="0">
                <a:solidFill>
                  <a:schemeClr val="bg1"/>
                </a:solidFill>
                <a:latin typeface="Verdana" panose="020B0604030504040204" pitchFamily="34" charset="0"/>
                <a:ea typeface="Verdana" panose="020B0604030504040204" pitchFamily="34" charset="0"/>
              </a:rPr>
              <a:t>PRÉSENTATION GÉNÉRALE</a:t>
            </a:r>
            <a:r>
              <a:rPr lang="fr-FR" sz="4800" b="1" kern="0" dirty="0">
                <a:solidFill>
                  <a:schemeClr val="bg1"/>
                </a:solidFill>
                <a:latin typeface="Verdana" panose="020B0604030504040204" pitchFamily="34" charset="0"/>
                <a:ea typeface="Verdana" panose="020B0604030504040204" pitchFamily="34" charset="0"/>
              </a:rPr>
              <a:t> </a:t>
            </a:r>
            <a:endParaRPr lang="fr-FR" altLang="fr-FR" sz="48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9538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24E4A7F7-C6EB-4BC7-86A6-A02DFEB9A83E}"/>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a:extLst>
              <a:ext uri="{FF2B5EF4-FFF2-40B4-BE49-F238E27FC236}">
                <a16:creationId xmlns:a16="http://schemas.microsoft.com/office/drawing/2014/main" id="{D994B53C-A8FF-40CD-A311-7FF5C9534249}"/>
              </a:ext>
            </a:extLst>
          </p:cNvPr>
          <p:cNvSpPr/>
          <p:nvPr/>
        </p:nvSpPr>
        <p:spPr>
          <a:xfrm>
            <a:off x="119270" y="731032"/>
            <a:ext cx="8876714" cy="571631"/>
          </a:xfrm>
          <a:prstGeom prst="rect">
            <a:avLst/>
          </a:prstGeom>
        </p:spPr>
        <p:txBody>
          <a:bodyPr wrap="square">
            <a:spAutoFit/>
          </a:bodyPr>
          <a:lstStyle/>
          <a:p>
            <a:pPr algn="just">
              <a:lnSpc>
                <a:spcPct val="150000"/>
              </a:lnSpc>
            </a:pPr>
            <a:r>
              <a:rPr lang="fr-FR" b="1" dirty="0">
                <a:solidFill>
                  <a:srgbClr val="990033"/>
                </a:solidFill>
                <a:latin typeface="Verdana" panose="020B0604030504040204" pitchFamily="34" charset="0"/>
                <a:ea typeface="Verdana" panose="020B0604030504040204" pitchFamily="34" charset="0"/>
                <a:cs typeface="Verdana" panose="020B0604030504040204" pitchFamily="34" charset="0"/>
              </a:rPr>
              <a:t>C’est quoi un projet </a:t>
            </a:r>
            <a:r>
              <a:rPr lang="fr-FR" sz="2400" b="1" dirty="0">
                <a:solidFill>
                  <a:srgbClr val="990033"/>
                </a:solidFill>
                <a:latin typeface="Verdana" panose="020B0604030504040204" pitchFamily="34" charset="0"/>
                <a:ea typeface="Verdana" panose="020B0604030504040204" pitchFamily="34" charset="0"/>
                <a:cs typeface="Verdana" panose="020B0604030504040204" pitchFamily="34" charset="0"/>
              </a:rPr>
              <a:t>professionnel</a:t>
            </a:r>
            <a:r>
              <a:rPr lang="fr-FR" b="1" dirty="0">
                <a:solidFill>
                  <a:srgbClr val="990033"/>
                </a:solidFill>
                <a:latin typeface="Verdana" panose="020B0604030504040204" pitchFamily="34" charset="0"/>
                <a:ea typeface="Verdana" panose="020B0604030504040204" pitchFamily="34" charset="0"/>
                <a:cs typeface="Verdana" panose="020B0604030504040204" pitchFamily="34" charset="0"/>
              </a:rPr>
              <a:t> de l’étudiant (PPE) ?</a:t>
            </a:r>
          </a:p>
        </p:txBody>
      </p:sp>
      <p:sp>
        <p:nvSpPr>
          <p:cNvPr id="7" name="Rectangle 6">
            <a:extLst>
              <a:ext uri="{FF2B5EF4-FFF2-40B4-BE49-F238E27FC236}">
                <a16:creationId xmlns:a16="http://schemas.microsoft.com/office/drawing/2014/main" id="{B2B17EF8-F752-4561-AF0C-D30A7C2E0993}"/>
              </a:ext>
            </a:extLst>
          </p:cNvPr>
          <p:cNvSpPr/>
          <p:nvPr/>
        </p:nvSpPr>
        <p:spPr>
          <a:xfrm>
            <a:off x="398992" y="1509278"/>
            <a:ext cx="11633982" cy="462114"/>
          </a:xfrm>
          <a:prstGeom prst="rect">
            <a:avLst/>
          </a:prstGeom>
        </p:spPr>
        <p:txBody>
          <a:bodyPr wrap="square">
            <a:spAutoFit/>
          </a:bodyPr>
          <a:lstStyle/>
          <a:p>
            <a:pPr algn="just">
              <a:lnSpc>
                <a:spcPct val="150000"/>
              </a:lnSpc>
            </a:pPr>
            <a:r>
              <a:rPr lang="fr-FR" dirty="0">
                <a:latin typeface="Verdana" panose="020B0604030504040204" pitchFamily="34" charset="0"/>
                <a:ea typeface="Verdana" panose="020B0604030504040204" pitchFamily="34" charset="0"/>
                <a:cs typeface="Verdana" panose="020B0604030504040204" pitchFamily="34" charset="0"/>
              </a:rPr>
              <a:t>Un PPE c’est la projection de sol de l’étudiant dans l’avenir  sur le plan professionnel</a:t>
            </a:r>
            <a:endParaRPr lang="fr-FR" dirty="0"/>
          </a:p>
        </p:txBody>
      </p:sp>
      <p:sp>
        <p:nvSpPr>
          <p:cNvPr id="8" name="Rectangle 7">
            <a:extLst>
              <a:ext uri="{FF2B5EF4-FFF2-40B4-BE49-F238E27FC236}">
                <a16:creationId xmlns:a16="http://schemas.microsoft.com/office/drawing/2014/main" id="{0AACD120-62C0-4630-88A9-591CF7B6D452}"/>
              </a:ext>
            </a:extLst>
          </p:cNvPr>
          <p:cNvSpPr/>
          <p:nvPr/>
        </p:nvSpPr>
        <p:spPr>
          <a:xfrm>
            <a:off x="398992" y="2178008"/>
            <a:ext cx="11633982" cy="3939540"/>
          </a:xfrm>
          <a:prstGeom prst="rect">
            <a:avLst/>
          </a:prstGeom>
        </p:spPr>
        <p:txBody>
          <a:bodyPr wrap="square">
            <a:spAutoFit/>
          </a:bodyPr>
          <a:lstStyle/>
          <a:p>
            <a:pPr algn="just"/>
            <a:r>
              <a:rPr lang="fr-FR" sz="2000" dirty="0">
                <a:latin typeface="Verdana" panose="020B0604030504040204" pitchFamily="34" charset="0"/>
                <a:ea typeface="Verdana" panose="020B0604030504040204" pitchFamily="34" charset="0"/>
                <a:cs typeface="Verdana" panose="020B0604030504040204" pitchFamily="34" charset="0"/>
              </a:rPr>
              <a:t>C’est l’expression de ce que l’on veut devenir. Il faut  pouvoir  définir :</a:t>
            </a:r>
            <a:endParaRPr lang="fr-FR" sz="2000" b="1"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r>
              <a:rPr lang="fr-FR" sz="2000" b="1" dirty="0">
                <a:solidFill>
                  <a:srgbClr val="00B050"/>
                </a:solidFill>
                <a:latin typeface="Verdana" panose="020B0604030504040204" pitchFamily="34" charset="0"/>
                <a:ea typeface="Verdana" panose="020B0604030504040204" pitchFamily="34" charset="0"/>
                <a:cs typeface="Verdana" panose="020B0604030504040204" pitchFamily="34" charset="0"/>
              </a:rPr>
              <a:t>-</a:t>
            </a:r>
            <a:r>
              <a:rPr lang="fr-FR" sz="2000" b="1" dirty="0">
                <a:solidFill>
                  <a:srgbClr val="0000FF"/>
                </a:solidFill>
                <a:latin typeface="Verdana" panose="020B0604030504040204" pitchFamily="34" charset="0"/>
                <a:ea typeface="Verdana" panose="020B0604030504040204" pitchFamily="34" charset="0"/>
                <a:cs typeface="Verdana" panose="020B0604030504040204" pitchFamily="34" charset="0"/>
              </a:rPr>
              <a:t> </a:t>
            </a:r>
            <a:r>
              <a:rPr lang="fr-FR" sz="2000" b="1" dirty="0">
                <a:solidFill>
                  <a:srgbClr val="00B050"/>
                </a:solidFill>
                <a:latin typeface="Verdana" panose="020B0604030504040204" pitchFamily="34" charset="0"/>
                <a:ea typeface="Verdana" panose="020B0604030504040204" pitchFamily="34" charset="0"/>
                <a:cs typeface="Verdana" panose="020B0604030504040204" pitchFamily="34" charset="0"/>
              </a:rPr>
              <a:t>Le métier que l’on veut faire .</a:t>
            </a:r>
          </a:p>
          <a:p>
            <a:pPr algn="just">
              <a:lnSpc>
                <a:spcPct val="150000"/>
              </a:lnSpc>
            </a:pPr>
            <a:r>
              <a:rPr lang="fr-FR" sz="2000" b="1" dirty="0">
                <a:solidFill>
                  <a:srgbClr val="00B050"/>
                </a:solidFill>
                <a:latin typeface="Verdana" panose="020B0604030504040204" pitchFamily="34" charset="0"/>
                <a:ea typeface="Verdana" panose="020B0604030504040204" pitchFamily="34" charset="0"/>
                <a:cs typeface="Verdana" panose="020B0604030504040204" pitchFamily="34" charset="0"/>
              </a:rPr>
              <a:t>- Le type d’entreprise où l’on veut travailler.</a:t>
            </a:r>
          </a:p>
          <a:p>
            <a:pPr algn="just">
              <a:lnSpc>
                <a:spcPct val="150000"/>
              </a:lnSpc>
            </a:pPr>
            <a:r>
              <a:rPr lang="fr-FR" sz="2000" b="1" dirty="0">
                <a:solidFill>
                  <a:srgbClr val="00B050"/>
                </a:solidFill>
                <a:latin typeface="Verdana" panose="020B0604030504040204" pitchFamily="34" charset="0"/>
                <a:ea typeface="Verdana" panose="020B0604030504040204" pitchFamily="34" charset="0"/>
                <a:cs typeface="Verdana" panose="020B0604030504040204" pitchFamily="34" charset="0"/>
              </a:rPr>
              <a:t>- Le niveau de responsabilités que l’on est prêt à prendre.</a:t>
            </a:r>
          </a:p>
          <a:p>
            <a:pPr algn="just">
              <a:lnSpc>
                <a:spcPct val="150000"/>
              </a:lnSpc>
            </a:pPr>
            <a:r>
              <a:rPr lang="fr-FR" sz="2000" b="1" dirty="0">
                <a:solidFill>
                  <a:srgbClr val="00B050"/>
                </a:solidFill>
                <a:latin typeface="Verdana" panose="020B0604030504040204" pitchFamily="34" charset="0"/>
                <a:ea typeface="Verdana" panose="020B0604030504040204" pitchFamily="34" charset="0"/>
                <a:cs typeface="Verdana" panose="020B0604030504040204" pitchFamily="34" charset="0"/>
              </a:rPr>
              <a:t>- La taille de l’entreprise dans laquelle vous désirez travailler,</a:t>
            </a:r>
          </a:p>
          <a:p>
            <a:pPr algn="just">
              <a:lnSpc>
                <a:spcPct val="150000"/>
              </a:lnSpc>
            </a:pPr>
            <a:r>
              <a:rPr lang="fr-FR" sz="2000" b="1" dirty="0">
                <a:solidFill>
                  <a:srgbClr val="00B050"/>
                </a:solidFill>
                <a:latin typeface="Verdana" panose="020B0604030504040204" pitchFamily="34" charset="0"/>
                <a:ea typeface="Verdana" panose="020B0604030504040204" pitchFamily="34" charset="0"/>
                <a:cs typeface="Verdana" panose="020B0604030504040204" pitchFamily="34" charset="0"/>
              </a:rPr>
              <a:t>- Le secteur d’activité qui vous intéresse</a:t>
            </a:r>
          </a:p>
          <a:p>
            <a:pPr algn="just">
              <a:lnSpc>
                <a:spcPct val="150000"/>
              </a:lnSpc>
            </a:pPr>
            <a:r>
              <a:rPr lang="fr-FR" sz="2000" b="1" dirty="0">
                <a:solidFill>
                  <a:srgbClr val="00B050"/>
                </a:solidFill>
                <a:latin typeface="Verdana" panose="020B0604030504040204" pitchFamily="34" charset="0"/>
                <a:ea typeface="Verdana" panose="020B0604030504040204" pitchFamily="34" charset="0"/>
                <a:cs typeface="Verdana" panose="020B0604030504040204" pitchFamily="34" charset="0"/>
              </a:rPr>
              <a:t>- Le nombre d’heure que l’on veut travailler</a:t>
            </a:r>
          </a:p>
          <a:p>
            <a:pPr marL="342900" indent="-342900" algn="just">
              <a:lnSpc>
                <a:spcPct val="150000"/>
              </a:lnSpc>
              <a:buFontTx/>
              <a:buChar char="-"/>
            </a:pPr>
            <a:endParaRPr lang="fr-FR" sz="2000" b="1" dirty="0">
              <a:latin typeface="Verdana" panose="020B0604030504040204" pitchFamily="34" charset="0"/>
              <a:ea typeface="Verdana" panose="020B0604030504040204" pitchFamily="34" charset="0"/>
              <a:cs typeface="Verdana" panose="020B0604030504040204" pitchFamily="34" charset="0"/>
            </a:endParaRPr>
          </a:p>
          <a:p>
            <a:pPr algn="just"/>
            <a:r>
              <a:rPr lang="fr-FR" sz="2000" dirty="0">
                <a:latin typeface="Verdana" panose="020B0604030504040204" pitchFamily="34" charset="0"/>
                <a:ea typeface="Verdana" panose="020B0604030504040204" pitchFamily="34" charset="0"/>
                <a:cs typeface="Verdana" panose="020B0604030504040204" pitchFamily="34" charset="0"/>
              </a:rPr>
              <a:t>Souvent votre projet professionnel détermine le projet de vie que vous souhaiter bâtir</a:t>
            </a:r>
            <a:r>
              <a:rPr lang="fr-FR" b="1" dirty="0">
                <a:latin typeface="Verdana" panose="020B0604030504040204" pitchFamily="34" charset="0"/>
                <a:ea typeface="Verdana" panose="020B0604030504040204" pitchFamily="34" charset="0"/>
                <a:cs typeface="Verdana" panose="020B0604030504040204" pitchFamily="34" charset="0"/>
              </a:rPr>
              <a:t>.</a:t>
            </a:r>
          </a:p>
        </p:txBody>
      </p:sp>
    </p:spTree>
    <p:extLst>
      <p:ext uri="{BB962C8B-B14F-4D97-AF65-F5344CB8AC3E}">
        <p14:creationId xmlns:p14="http://schemas.microsoft.com/office/powerpoint/2010/main" val="1384463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D9D2E3C-73D0-455B-9701-86874E3429BB}"/>
              </a:ext>
            </a:extLst>
          </p:cNvPr>
          <p:cNvSpPr/>
          <p:nvPr/>
        </p:nvSpPr>
        <p:spPr>
          <a:xfrm>
            <a:off x="119270" y="992642"/>
            <a:ext cx="11833770" cy="5557612"/>
          </a:xfrm>
          <a:prstGeom prst="rect">
            <a:avLst/>
          </a:prstGeom>
        </p:spPr>
        <p:txBody>
          <a:bodyPr wrap="square">
            <a:spAutoFit/>
          </a:bodyPr>
          <a:lstStyle/>
          <a:p>
            <a:pPr algn="justLow">
              <a:lnSpc>
                <a:spcPct val="150000"/>
              </a:lnSpc>
            </a:pPr>
            <a:r>
              <a:rPr lang="fr-FR" altLang="fr-FR" sz="2400" dirty="0">
                <a:latin typeface="Verdana" panose="020B0604030504040204" pitchFamily="34" charset="0"/>
                <a:ea typeface="Verdana" panose="020B0604030504040204" pitchFamily="34" charset="0"/>
              </a:rPr>
              <a:t>	Le PPE est un projet dont la naissance est liée à la réforme universitaire dite LMD. Le PPE constitue l’un des éléments de réussite car l’étudiant dans la mesure où il devient acteur de son orientation académique et du choix de son futur métier. A travers le PPE, l’étudiant saura :</a:t>
            </a:r>
          </a:p>
          <a:p>
            <a:pPr algn="justLow" eaLnBrk="0" hangingPunct="0">
              <a:lnSpc>
                <a:spcPct val="150000"/>
              </a:lnSpc>
              <a:buFontTx/>
              <a:buChar char="•"/>
            </a:pPr>
            <a:r>
              <a:rPr lang="fr-FR" altLang="fr-FR" sz="2400" dirty="0">
                <a:latin typeface="Verdana" panose="020B0604030504040204" pitchFamily="34" charset="0"/>
                <a:ea typeface="Verdana" panose="020B0604030504040204" pitchFamily="34" charset="0"/>
              </a:rPr>
              <a:t> Si son orientation initiale en termes de métier est celle qu’il lui correspond. Il pourra alors la confirmer ou la réviser s’il y a lieu.</a:t>
            </a:r>
          </a:p>
          <a:p>
            <a:pPr algn="justLow" eaLnBrk="0" hangingPunct="0">
              <a:lnSpc>
                <a:spcPct val="150000"/>
              </a:lnSpc>
              <a:buFontTx/>
              <a:buChar char="•"/>
            </a:pPr>
            <a:r>
              <a:rPr lang="fr-FR" altLang="fr-FR" sz="2400" dirty="0">
                <a:latin typeface="Verdana" panose="020B0604030504040204" pitchFamily="34" charset="0"/>
                <a:ea typeface="Verdana" panose="020B0604030504040204" pitchFamily="34" charset="0"/>
                <a:cs typeface="Calibri" panose="020F0502020204030204" pitchFamily="34" charset="0"/>
              </a:rPr>
              <a:t> Identifier les débouchées professionnelles liées au métier choisi.</a:t>
            </a:r>
            <a:endParaRPr lang="fr-FR" altLang="fr-FR" sz="2400" dirty="0">
              <a:latin typeface="Verdana" panose="020B0604030504040204" pitchFamily="34" charset="0"/>
              <a:ea typeface="Verdana" panose="020B0604030504040204" pitchFamily="34" charset="0"/>
            </a:endParaRPr>
          </a:p>
          <a:p>
            <a:pPr algn="justLow" eaLnBrk="0" hangingPunct="0">
              <a:lnSpc>
                <a:spcPct val="150000"/>
              </a:lnSpc>
              <a:buFontTx/>
              <a:buChar char="•"/>
            </a:pPr>
            <a:r>
              <a:rPr lang="fr-FR" altLang="fr-FR" sz="2400" dirty="0">
                <a:latin typeface="Verdana" panose="020B0604030504040204" pitchFamily="34" charset="0"/>
                <a:ea typeface="Verdana" panose="020B0604030504040204" pitchFamily="34" charset="0"/>
                <a:cs typeface="Calibri" panose="020F0502020204030204" pitchFamily="34" charset="0"/>
              </a:rPr>
              <a:t> Mieux connaitre le métier choisi à travers des interviews effectuées auprès de professionnels dans l’entreprise.</a:t>
            </a:r>
            <a:endParaRPr lang="fr-FR" sz="2400" dirty="0">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D40550F0-98C0-4E62-8FAD-4F03E45803E2}"/>
              </a:ext>
            </a:extLst>
          </p:cNvPr>
          <p:cNvSpPr/>
          <p:nvPr/>
        </p:nvSpPr>
        <p:spPr>
          <a:xfrm>
            <a:off x="119270" y="731032"/>
            <a:ext cx="3762568" cy="523220"/>
          </a:xfrm>
          <a:prstGeom prst="rect">
            <a:avLst/>
          </a:prstGeom>
        </p:spPr>
        <p:txBody>
          <a:bodyPr wrap="none">
            <a:spAutoFit/>
          </a:bodyPr>
          <a:lstStyle/>
          <a:p>
            <a:r>
              <a:rPr lang="fr-FR" sz="2800" b="1" dirty="0">
                <a:solidFill>
                  <a:srgbClr val="990033"/>
                </a:solidFill>
                <a:latin typeface="Verdana" panose="020B0604030504040204" pitchFamily="34" charset="0"/>
                <a:ea typeface="Verdana" panose="020B0604030504040204" pitchFamily="34" charset="0"/>
              </a:rPr>
              <a:t>A quoi sert le PPE</a:t>
            </a:r>
          </a:p>
        </p:txBody>
      </p:sp>
      <p:sp>
        <p:nvSpPr>
          <p:cNvPr id="6" name="AutoShape 5">
            <a:extLst>
              <a:ext uri="{FF2B5EF4-FFF2-40B4-BE49-F238E27FC236}">
                <a16:creationId xmlns:a16="http://schemas.microsoft.com/office/drawing/2014/main" id="{41EF781B-35AC-41B2-A161-3E1F1C9F901C}"/>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8614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fade">
                                      <p:cBhvr>
                                        <p:cTn id="35" dur="1000"/>
                                        <p:tgtEl>
                                          <p:spTgt spid="4">
                                            <p:txEl>
                                              <p:pRg st="3" end="3"/>
                                            </p:txEl>
                                          </p:spTgt>
                                        </p:tgtEl>
                                      </p:cBhvr>
                                    </p:animEffect>
                                    <p:anim calcmode="lin" valueType="num">
                                      <p:cBhvr>
                                        <p:cTn id="3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D9D2E3C-73D0-455B-9701-86874E3429BB}"/>
              </a:ext>
            </a:extLst>
          </p:cNvPr>
          <p:cNvSpPr/>
          <p:nvPr/>
        </p:nvSpPr>
        <p:spPr>
          <a:xfrm>
            <a:off x="119270" y="953547"/>
            <a:ext cx="11650718" cy="5557612"/>
          </a:xfrm>
          <a:prstGeom prst="rect">
            <a:avLst/>
          </a:prstGeom>
        </p:spPr>
        <p:txBody>
          <a:bodyPr wrap="square">
            <a:spAutoFit/>
          </a:bodyPr>
          <a:lstStyle/>
          <a:p>
            <a:pPr marL="342900" indent="-342900" algn="justLow">
              <a:lnSpc>
                <a:spcPct val="150000"/>
              </a:lnSpc>
              <a:buFont typeface="Arial" panose="020B0604020202020204" pitchFamily="34" charset="0"/>
              <a:buChar char="•"/>
            </a:pPr>
            <a:r>
              <a:rPr lang="fr-FR" altLang="fr-FR" sz="2400" dirty="0">
                <a:latin typeface="Verdana" panose="020B0604030504040204" pitchFamily="34" charset="0"/>
                <a:ea typeface="Verdana" panose="020B0604030504040204" pitchFamily="34" charset="0"/>
              </a:rPr>
              <a:t>Acquérir l’esprit de travail en groupe.</a:t>
            </a:r>
          </a:p>
          <a:p>
            <a:pPr marL="342900" indent="-342900" algn="justLow" eaLnBrk="0" hangingPunct="0">
              <a:lnSpc>
                <a:spcPct val="150000"/>
              </a:lnSpc>
              <a:buFont typeface="Arial" panose="020B0604020202020204" pitchFamily="34" charset="0"/>
              <a:buChar char="•"/>
            </a:pPr>
            <a:r>
              <a:rPr lang="fr-FR" altLang="fr-FR" sz="2400" dirty="0">
                <a:latin typeface="Verdana" panose="020B0604030504040204" pitchFamily="34" charset="0"/>
                <a:ea typeface="Verdana" panose="020B0604030504040204" pitchFamily="34" charset="0"/>
              </a:rPr>
              <a:t>Le PPPE permet aussi à l’étudiant de développer des compétences transversales : recherche bibliographique, interview, recherche d’emploi, rédiger un CV, rédiger une demande de stage, connaissance de l’entreprise.  Ainsi l’étudiant sera amené à :</a:t>
            </a:r>
          </a:p>
          <a:p>
            <a:pPr marL="342900" indent="-342900" algn="justLow" eaLnBrk="0" hangingPunct="0">
              <a:lnSpc>
                <a:spcPct val="150000"/>
              </a:lnSpc>
              <a:buFont typeface="Arial" panose="020B0604020202020204" pitchFamily="34" charset="0"/>
              <a:buChar char="•"/>
            </a:pPr>
            <a:r>
              <a:rPr lang="fr-FR" altLang="fr-FR" sz="2400" dirty="0">
                <a:latin typeface="Verdana" panose="020B0604030504040204" pitchFamily="34" charset="0"/>
                <a:ea typeface="Verdana" panose="020B0604030504040204" pitchFamily="34" charset="0"/>
                <a:cs typeface="Calibri" panose="020F0502020204030204" pitchFamily="34" charset="0"/>
              </a:rPr>
              <a:t>Travailler en groupe (équipe),</a:t>
            </a:r>
            <a:endParaRPr lang="fr-FR" altLang="fr-FR" sz="2400" dirty="0">
              <a:latin typeface="Verdana" panose="020B0604030504040204" pitchFamily="34" charset="0"/>
              <a:ea typeface="Verdana" panose="020B0604030504040204" pitchFamily="34" charset="0"/>
            </a:endParaRPr>
          </a:p>
          <a:p>
            <a:pPr marL="342900" indent="-342900" algn="justLow" eaLnBrk="0" hangingPunct="0">
              <a:lnSpc>
                <a:spcPct val="150000"/>
              </a:lnSpc>
              <a:buFont typeface="Arial" panose="020B0604020202020204" pitchFamily="34" charset="0"/>
              <a:buChar char="•"/>
            </a:pPr>
            <a:r>
              <a:rPr lang="fr-FR" altLang="fr-FR" sz="2400" dirty="0">
                <a:latin typeface="Verdana" panose="020B0604030504040204" pitchFamily="34" charset="0"/>
                <a:ea typeface="Verdana" panose="020B0604030504040204" pitchFamily="34" charset="0"/>
                <a:cs typeface="Calibri" panose="020F0502020204030204" pitchFamily="34" charset="0"/>
              </a:rPr>
              <a:t>Faire preuve d’autonomie, d’initiative et d’esprit critique.</a:t>
            </a:r>
            <a:endParaRPr lang="fr-FR" altLang="fr-FR" sz="2400" dirty="0">
              <a:latin typeface="Verdana" panose="020B0604030504040204" pitchFamily="34" charset="0"/>
              <a:ea typeface="Verdana" panose="020B0604030504040204" pitchFamily="34" charset="0"/>
            </a:endParaRPr>
          </a:p>
          <a:p>
            <a:pPr marL="342900" indent="-342900" algn="justLow" eaLnBrk="0" hangingPunct="0">
              <a:lnSpc>
                <a:spcPct val="150000"/>
              </a:lnSpc>
              <a:buFont typeface="Arial" panose="020B0604020202020204" pitchFamily="34" charset="0"/>
              <a:buChar char="•"/>
            </a:pPr>
            <a:r>
              <a:rPr lang="fr-FR" altLang="fr-FR" sz="2400" dirty="0">
                <a:latin typeface="Verdana" panose="020B0604030504040204" pitchFamily="34" charset="0"/>
                <a:ea typeface="Verdana" panose="020B0604030504040204" pitchFamily="34" charset="0"/>
                <a:cs typeface="Calibri" panose="020F0502020204030204" pitchFamily="34" charset="0"/>
              </a:rPr>
              <a:t>En parallèle à ses études disciplinaires, l’étudiant sera amené à développer des aptitudes acquises dans les différents modules, en les confrontant à la réalité.    </a:t>
            </a:r>
            <a:endParaRPr lang="fr-FR" altLang="fr-FR" sz="3600" dirty="0">
              <a:latin typeface="Verdana" panose="020B0604030504040204" pitchFamily="34" charset="0"/>
              <a:ea typeface="Verdana" panose="020B0604030504040204" pitchFamily="34" charset="0"/>
            </a:endParaRPr>
          </a:p>
        </p:txBody>
      </p:sp>
      <p:sp>
        <p:nvSpPr>
          <p:cNvPr id="6" name="AutoShape 5">
            <a:extLst>
              <a:ext uri="{FF2B5EF4-FFF2-40B4-BE49-F238E27FC236}">
                <a16:creationId xmlns:a16="http://schemas.microsoft.com/office/drawing/2014/main" id="{41EF781B-35AC-41B2-A161-3E1F1C9F901C}"/>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321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41911F22-8CA1-41D3-9BD2-FE6775A313BC}"/>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a:extLst>
              <a:ext uri="{FF2B5EF4-FFF2-40B4-BE49-F238E27FC236}">
                <a16:creationId xmlns:a16="http://schemas.microsoft.com/office/drawing/2014/main" id="{0A8ED9CB-4581-4081-AAFE-1878C2E05150}"/>
              </a:ext>
            </a:extLst>
          </p:cNvPr>
          <p:cNvSpPr/>
          <p:nvPr/>
        </p:nvSpPr>
        <p:spPr>
          <a:xfrm>
            <a:off x="119270" y="731032"/>
            <a:ext cx="11913703" cy="6111609"/>
          </a:xfrm>
          <a:prstGeom prst="rect">
            <a:avLst/>
          </a:prstGeom>
        </p:spPr>
        <p:txBody>
          <a:bodyPr wrap="square">
            <a:spAutoFit/>
          </a:bodyPr>
          <a:lstStyle/>
          <a:p>
            <a:pPr algn="justLow">
              <a:lnSpc>
                <a:spcPct val="150000"/>
              </a:lnSpc>
            </a:pPr>
            <a:r>
              <a:rPr lang="fr-FR" sz="2400" b="1" dirty="0">
                <a:latin typeface="Verdana" panose="020B0604030504040204" pitchFamily="34" charset="0"/>
                <a:ea typeface="Verdana" panose="020B0604030504040204" pitchFamily="34" charset="0"/>
                <a:cs typeface="Verdana" panose="020B0604030504040204" pitchFamily="34" charset="0"/>
              </a:rPr>
              <a:t>Le projet professionnel de l’étudiant a pour objectif de …</a:t>
            </a:r>
          </a:p>
          <a:p>
            <a:pPr marL="342900" lvl="0" indent="-342900" algn="just">
              <a:lnSpc>
                <a:spcPct val="150000"/>
              </a:lnSpc>
              <a:buFont typeface="Wingdings" panose="05000000000000000000" pitchFamily="2" charset="2"/>
              <a:buChar char="Ø"/>
            </a:pPr>
            <a:r>
              <a:rPr lang="fr-FR" sz="2400" dirty="0">
                <a:latin typeface="Verdana" panose="020B0604030504040204" pitchFamily="34" charset="0"/>
                <a:ea typeface="Verdana" panose="020B0604030504040204" pitchFamily="34" charset="0"/>
                <a:cs typeface="Verdana" panose="020B0604030504040204" pitchFamily="34" charset="0"/>
              </a:rPr>
              <a:t>Faciliter l’insertion professionnelle des étudiants  et/ou leur choix de poursuite d’études.</a:t>
            </a:r>
          </a:p>
          <a:p>
            <a:pPr marL="342900" lvl="0" indent="-342900" algn="just">
              <a:lnSpc>
                <a:spcPct val="150000"/>
              </a:lnSpc>
              <a:buFont typeface="Wingdings" panose="05000000000000000000" pitchFamily="2" charset="2"/>
              <a:buChar char="Ø"/>
            </a:pPr>
            <a:r>
              <a:rPr lang="fr-FR" sz="2400" dirty="0">
                <a:latin typeface="Verdana" panose="020B0604030504040204" pitchFamily="34" charset="0"/>
                <a:ea typeface="Verdana" panose="020B0604030504040204" pitchFamily="34" charset="0"/>
                <a:cs typeface="Verdana" panose="020B0604030504040204" pitchFamily="34" charset="0"/>
              </a:rPr>
              <a:t>Permettre la définition d’un parcours cohérent et réfléchi, tout au long des études.</a:t>
            </a:r>
          </a:p>
          <a:p>
            <a:pPr marL="342900" lvl="0" indent="-342900" algn="just">
              <a:lnSpc>
                <a:spcPct val="150000"/>
              </a:lnSpc>
              <a:buFont typeface="Wingdings" panose="05000000000000000000" pitchFamily="2" charset="2"/>
              <a:buChar char="Ø"/>
            </a:pPr>
            <a:r>
              <a:rPr lang="fr-FR" sz="2400" dirty="0">
                <a:latin typeface="Verdana" panose="020B0604030504040204" pitchFamily="34" charset="0"/>
                <a:ea typeface="Verdana" panose="020B0604030504040204" pitchFamily="34" charset="0"/>
                <a:cs typeface="Verdana" panose="020B0604030504040204" pitchFamily="34" charset="0"/>
              </a:rPr>
              <a:t>Fournir des méthodes, utiles pour l’élaboration d‘un projet de vie.</a:t>
            </a:r>
          </a:p>
          <a:p>
            <a:pPr marL="342900" indent="-342900" algn="just">
              <a:lnSpc>
                <a:spcPct val="150000"/>
              </a:lnSpc>
              <a:buFont typeface="Wingdings" panose="05000000000000000000" pitchFamily="2" charset="2"/>
              <a:buChar char="Ø"/>
            </a:pPr>
            <a:r>
              <a:rPr lang="fr-FR" altLang="fr-FR" sz="2400" dirty="0">
                <a:latin typeface="Verdana" panose="020B0604030504040204" pitchFamily="34" charset="0"/>
                <a:ea typeface="Verdana" panose="020B0604030504040204" pitchFamily="34" charset="0"/>
              </a:rPr>
              <a:t>Motivation de l’étudiant à réussir ses études supérieures.</a:t>
            </a:r>
          </a:p>
          <a:p>
            <a:pPr marL="342900" indent="-342900" algn="just">
              <a:lnSpc>
                <a:spcPct val="150000"/>
              </a:lnSpc>
              <a:buFont typeface="Wingdings" panose="05000000000000000000" pitchFamily="2" charset="2"/>
              <a:buChar char="Ø"/>
            </a:pPr>
            <a:r>
              <a:rPr lang="fr-FR" altLang="fr-FR" sz="2400" dirty="0">
                <a:latin typeface="Verdana" panose="020B0604030504040204" pitchFamily="34" charset="0"/>
                <a:ea typeface="Verdana" panose="020B0604030504040204" pitchFamily="34" charset="0"/>
              </a:rPr>
              <a:t>Faire le point définitif sur le choix de votre formation.</a:t>
            </a:r>
            <a:endParaRPr lang="fr-FR" altLang="fr-FR" sz="2000" dirty="0">
              <a:latin typeface="Verdana" panose="020B0604030504040204" pitchFamily="34" charset="0"/>
              <a:ea typeface="Verdana" panose="020B0604030504040204" pitchFamily="34" charset="0"/>
            </a:endParaRPr>
          </a:p>
          <a:p>
            <a:pPr marL="342900" indent="-342900" algn="just">
              <a:lnSpc>
                <a:spcPct val="150000"/>
              </a:lnSpc>
              <a:buFont typeface="Wingdings" panose="05000000000000000000" pitchFamily="2" charset="2"/>
              <a:buChar char="Ø"/>
            </a:pPr>
            <a:r>
              <a:rPr lang="fr-FR" altLang="fr-FR" sz="2400" dirty="0">
                <a:latin typeface="Verdana" panose="020B0604030504040204" pitchFamily="34" charset="0"/>
                <a:ea typeface="Verdana" panose="020B0604030504040204" pitchFamily="34" charset="0"/>
                <a:cs typeface="Calibri" panose="020F0502020204030204" pitchFamily="34" charset="0"/>
              </a:rPr>
              <a:t>Se familiariser avec les réalités de l’entreprise.</a:t>
            </a:r>
          </a:p>
          <a:p>
            <a:pPr marL="342900" indent="-342900" algn="just" eaLnBrk="0" hangingPunct="0">
              <a:lnSpc>
                <a:spcPct val="150000"/>
              </a:lnSpc>
              <a:buFont typeface="Wingdings" panose="05000000000000000000" pitchFamily="2" charset="2"/>
              <a:buChar char="Ø"/>
            </a:pPr>
            <a:r>
              <a:rPr lang="fr-FR" altLang="fr-FR" sz="2400" dirty="0">
                <a:latin typeface="Verdana" panose="020B0604030504040204" pitchFamily="34" charset="0"/>
                <a:ea typeface="Verdana" panose="020B0604030504040204" pitchFamily="34" charset="0"/>
                <a:cs typeface="Calibri" panose="020F0502020204030204" pitchFamily="34" charset="0"/>
              </a:rPr>
              <a:t>Se responsabiliser et se motiver et travailler en équipe.</a:t>
            </a:r>
            <a:endParaRPr lang="fr-FR" altLang="fr-FR" sz="2400" dirty="0">
              <a:latin typeface="Verdana" panose="020B0604030504040204" pitchFamily="34" charset="0"/>
              <a:ea typeface="Verdana" panose="020B0604030504040204" pitchFamily="34" charset="0"/>
            </a:endParaRPr>
          </a:p>
          <a:p>
            <a:pPr marL="342900" indent="-342900" algn="just" eaLnBrk="0" hangingPunct="0">
              <a:lnSpc>
                <a:spcPct val="150000"/>
              </a:lnSpc>
              <a:buFont typeface="Wingdings" panose="05000000000000000000" pitchFamily="2" charset="2"/>
              <a:buChar char="Ø"/>
            </a:pPr>
            <a:r>
              <a:rPr lang="fr-FR" altLang="fr-FR" sz="2400" dirty="0">
                <a:latin typeface="Verdana" panose="020B0604030504040204" pitchFamily="34" charset="0"/>
                <a:ea typeface="Verdana" panose="020B0604030504040204" pitchFamily="34" charset="0"/>
                <a:cs typeface="Calibri" panose="020F0502020204030204" pitchFamily="34" charset="0"/>
              </a:rPr>
              <a:t>Développer l’esprit critique.</a:t>
            </a:r>
            <a:endParaRPr lang="fr-FR" altLang="fr-FR"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5776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a:extLst>
              <a:ext uri="{FF2B5EF4-FFF2-40B4-BE49-F238E27FC236}">
                <a16:creationId xmlns:a16="http://schemas.microsoft.com/office/drawing/2014/main" id="{8B86F0E0-3E7A-4189-A002-9C54E02DF437}"/>
              </a:ext>
            </a:extLst>
          </p:cNvPr>
          <p:cNvSpPr>
            <a:spLocks noChangeArrowheads="1"/>
          </p:cNvSpPr>
          <p:nvPr/>
        </p:nvSpPr>
        <p:spPr bwMode="auto">
          <a:xfrm>
            <a:off x="119270" y="98589"/>
            <a:ext cx="11913704" cy="632443"/>
          </a:xfrm>
          <a:prstGeom prst="flowChartAlternateProcess">
            <a:avLst/>
          </a:prstGeom>
          <a:solidFill>
            <a:srgbClr val="C00000"/>
          </a:solidFill>
          <a:ln w="38100" cmpd="dbl">
            <a:solidFill>
              <a:srgbClr val="FFC000"/>
            </a:solidFill>
            <a:miter lim="800000"/>
            <a:headEnd/>
            <a:tailEnd/>
          </a:ln>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457200">
              <a:lnSpc>
                <a:spcPct val="150000"/>
              </a:lnSpc>
              <a:defRPr sz="1800" b="0" i="0" u="none" strike="noStrike" kern="0" cap="none" spc="0" baseline="0">
                <a:solidFill>
                  <a:srgbClr val="000000"/>
                </a:solidFill>
                <a:uFillTx/>
              </a:defRPr>
            </a:pPr>
            <a:r>
              <a:rPr lang="fr-FR" sz="2400" b="1" u="sng" kern="0" dirty="0">
                <a:solidFill>
                  <a:schemeClr val="bg1"/>
                </a:solidFill>
                <a:latin typeface="Verdana" panose="020B0604030504040204" pitchFamily="34" charset="0"/>
                <a:ea typeface="Verdana" panose="020B0604030504040204" pitchFamily="34" charset="0"/>
                <a:cs typeface="Verdana" panose="020B0604030504040204" pitchFamily="34" charset="0"/>
              </a:rPr>
              <a:t>CHAPITRE  01:</a:t>
            </a:r>
            <a:r>
              <a:rPr 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fr-FR" sz="2400" b="1" kern="0" dirty="0">
                <a:solidFill>
                  <a:schemeClr val="bg1"/>
                </a:solidFill>
                <a:latin typeface="Verdana" panose="020B0604030504040204" pitchFamily="34" charset="0"/>
                <a:ea typeface="Verdana" panose="020B0604030504040204" pitchFamily="34" charset="0"/>
              </a:rPr>
              <a:t>PRÉSENTATION GÉNÉRALE </a:t>
            </a:r>
            <a:r>
              <a:rPr lang="fr-FR" sz="2000" b="1" kern="0" dirty="0">
                <a:solidFill>
                  <a:schemeClr val="bg1"/>
                </a:solidFill>
                <a:latin typeface="Verdana" panose="020B0604030504040204" pitchFamily="34" charset="0"/>
                <a:ea typeface="Verdana" panose="020B0604030504040204" pitchFamily="34" charset="0"/>
              </a:rPr>
              <a:t> </a:t>
            </a:r>
            <a:endParaRPr lang="fr-FR" altLang="fr-FR" sz="2400" b="1" kern="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Text Box 5">
            <a:extLst>
              <a:ext uri="{FF2B5EF4-FFF2-40B4-BE49-F238E27FC236}">
                <a16:creationId xmlns:a16="http://schemas.microsoft.com/office/drawing/2014/main" id="{86FE15FB-8396-4E22-9DF8-14BCF7A48B9F}"/>
              </a:ext>
            </a:extLst>
          </p:cNvPr>
          <p:cNvSpPr txBox="1">
            <a:spLocks noChangeArrowheads="1"/>
          </p:cNvSpPr>
          <p:nvPr/>
        </p:nvSpPr>
        <p:spPr bwMode="auto">
          <a:xfrm>
            <a:off x="0" y="584344"/>
            <a:ext cx="9860302" cy="779131"/>
          </a:xfrm>
          <a:prstGeom prst="rect">
            <a:avLst/>
          </a:prstGeom>
          <a:noFill/>
          <a:ln w="0">
            <a:noFill/>
            <a:prstDash val="solid"/>
          </a:ln>
        </p:spPr>
        <p:txBody>
          <a:bodyPr wrap="none" lIns="90004" tIns="44997" rIns="90004" bIns="44997" anchor="ctr" anchorCtr="1" compatLnSpc="0"/>
          <a:lstStyle/>
          <a:p>
            <a:r>
              <a:rPr lang="fr-FR" sz="2400" b="1" dirty="0">
                <a:solidFill>
                  <a:srgbClr val="990033"/>
                </a:solidFill>
                <a:latin typeface="Verdana" panose="020B0604030504040204" pitchFamily="34" charset="0"/>
                <a:ea typeface="Verdana" panose="020B0604030504040204" pitchFamily="34" charset="0"/>
                <a:cs typeface="Verdana" panose="020B0604030504040204" pitchFamily="34" charset="0"/>
              </a:rPr>
              <a:t>Les étapes d’un projet professionnel D’étudiant (PPE)</a:t>
            </a:r>
          </a:p>
        </p:txBody>
      </p:sp>
      <p:sp>
        <p:nvSpPr>
          <p:cNvPr id="7" name="Rectangle 6">
            <a:extLst>
              <a:ext uri="{FF2B5EF4-FFF2-40B4-BE49-F238E27FC236}">
                <a16:creationId xmlns:a16="http://schemas.microsoft.com/office/drawing/2014/main" id="{95C6473B-BFDA-4297-A41C-FE571DF40F6E}"/>
              </a:ext>
            </a:extLst>
          </p:cNvPr>
          <p:cNvSpPr/>
          <p:nvPr/>
        </p:nvSpPr>
        <p:spPr>
          <a:xfrm>
            <a:off x="74487" y="1216787"/>
            <a:ext cx="11873948" cy="4800610"/>
          </a:xfrm>
          <a:prstGeom prst="rect">
            <a:avLst/>
          </a:prstGeom>
        </p:spPr>
        <p:txBody>
          <a:bodyPr wrap="square">
            <a:spAutoFit/>
          </a:bodyPr>
          <a:lstStyle/>
          <a:p>
            <a:r>
              <a:rPr lang="fr-FR" sz="2000" b="1" dirty="0">
                <a:solidFill>
                  <a:srgbClr val="0000FF"/>
                </a:solidFill>
                <a:latin typeface="Verdana" panose="020B0604030504040204" pitchFamily="34" charset="0"/>
                <a:ea typeface="Verdana" panose="020B0604030504040204" pitchFamily="34" charset="0"/>
                <a:cs typeface="Verdana" panose="020B0604030504040204" pitchFamily="34" charset="0"/>
              </a:rPr>
              <a:t>ETAPE 1 - BILAN PROFESSIONNEL ET PERSONNEL</a:t>
            </a:r>
            <a:endParaRPr lang="fr-FR" sz="2000" b="1" dirty="0">
              <a:latin typeface="Verdana" panose="020B0604030504040204" pitchFamily="34" charset="0"/>
              <a:ea typeface="Verdana" panose="020B0604030504040204" pitchFamily="34" charset="0"/>
              <a:cs typeface="Verdana" panose="020B0604030504040204" pitchFamily="34" charset="0"/>
            </a:endParaRPr>
          </a:p>
          <a:p>
            <a:pPr algn="just"/>
            <a:r>
              <a:rPr lang="fr-FR" sz="2000" dirty="0">
                <a:latin typeface="Verdana" panose="020B0604030504040204" pitchFamily="34" charset="0"/>
                <a:ea typeface="Verdana" panose="020B0604030504040204" pitchFamily="34" charset="0"/>
              </a:rPr>
              <a:t>	C'est une analyse de la situation et de l'ensemble des paramètres qui peuvent agir sur l'auteur du projet.  Ce diagnostic doit faire émerger les manques, les carences, les insuffisances de la situation. </a:t>
            </a:r>
          </a:p>
          <a:p>
            <a:pPr algn="just"/>
            <a:r>
              <a:rPr lang="fr-FR" sz="2000" dirty="0">
                <a:latin typeface="Verdana" panose="020B0604030504040204" pitchFamily="34" charset="0"/>
                <a:ea typeface="Verdana" panose="020B0604030504040204" pitchFamily="34" charset="0"/>
              </a:rPr>
              <a:t>	C'est d'abord une interrogation sur soi, ses intentions, le mode d'organisation que l'on se donne, donc tout ce qui constitue les forces et les faiblesses de l'individu. C'est répondre à la question « Quels sont mes atouts ? » en faisant le bilan de ses savoirs et de ses expériences et aussi de sa personnalité. </a:t>
            </a:r>
            <a:endParaRPr lang="fr-FR" sz="2000" b="1" dirty="0">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r>
              <a:rPr lang="fr-FR" sz="2000" b="1" dirty="0">
                <a:latin typeface="Verdana" panose="020B0604030504040204" pitchFamily="34" charset="0"/>
                <a:ea typeface="Verdana" panose="020B0604030504040204" pitchFamily="34" charset="0"/>
                <a:cs typeface="Verdana" panose="020B0604030504040204" pitchFamily="34" charset="0"/>
              </a:rPr>
              <a:t>Faire l'état des lieux :</a:t>
            </a:r>
          </a:p>
          <a:p>
            <a:pPr marL="800100" lvl="1" indent="-34290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Des connaissances et des compétences acquises tout au long de sa carrière</a:t>
            </a:r>
          </a:p>
          <a:p>
            <a:pPr marL="800100" lvl="1" indent="-34290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De ses valeurs professionnelles</a:t>
            </a:r>
          </a:p>
          <a:p>
            <a:pPr marL="800100" lvl="1" indent="-34290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De ses aspirations et de ses motivations professionnelles</a:t>
            </a:r>
          </a:p>
          <a:p>
            <a:pPr marL="800100" lvl="1" indent="-342900" algn="just">
              <a:lnSpc>
                <a:spcPct val="150000"/>
              </a:lnSpc>
              <a:buFont typeface="Arial" panose="020B0604020202020204" pitchFamily="34" charset="0"/>
              <a:buChar char="•"/>
            </a:pPr>
            <a:r>
              <a:rPr lang="fr-FR" sz="2000" b="1" dirty="0">
                <a:latin typeface="Verdana" panose="020B0604030504040204" pitchFamily="34" charset="0"/>
                <a:ea typeface="Verdana" panose="020B0604030504040204" pitchFamily="34" charset="0"/>
                <a:cs typeface="Verdana" panose="020B0604030504040204" pitchFamily="34" charset="0"/>
              </a:rPr>
              <a:t>Des atouts et des freins au changement de métier</a:t>
            </a:r>
            <a:endParaRPr lang="fr-FR" sz="3200"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079123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1000"/>
                                        <p:tgtEl>
                                          <p:spTgt spid="7">
                                            <p:txEl>
                                              <p:pRg st="0" end="0"/>
                                            </p:txEl>
                                          </p:spTgt>
                                        </p:tgtEl>
                                      </p:cBhvr>
                                    </p:animEffect>
                                    <p:anim calcmode="lin" valueType="num">
                                      <p:cBhvr>
                                        <p:cTn id="1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animEffect transition="in" filter="fade">
                                      <p:cBhvr>
                                        <p:cTn id="21" dur="1000"/>
                                        <p:tgtEl>
                                          <p:spTgt spid="7">
                                            <p:txEl>
                                              <p:pRg st="1" end="1"/>
                                            </p:txEl>
                                          </p:spTgt>
                                        </p:tgtEl>
                                      </p:cBhvr>
                                    </p:animEffect>
                                    <p:anim calcmode="lin" valueType="num">
                                      <p:cBhvr>
                                        <p:cTn id="22"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2" end="2"/>
                                            </p:txEl>
                                          </p:spTgt>
                                        </p:tgtEl>
                                        <p:attrNameLst>
                                          <p:attrName>style.visibility</p:attrName>
                                        </p:attrNameLst>
                                      </p:cBhvr>
                                      <p:to>
                                        <p:strVal val="visible"/>
                                      </p:to>
                                    </p:set>
                                    <p:animEffect transition="in" filter="fade">
                                      <p:cBhvr>
                                        <p:cTn id="28" dur="1000"/>
                                        <p:tgtEl>
                                          <p:spTgt spid="7">
                                            <p:txEl>
                                              <p:pRg st="2" end="2"/>
                                            </p:txEl>
                                          </p:spTgt>
                                        </p:tgtEl>
                                      </p:cBhvr>
                                    </p:animEffect>
                                    <p:anim calcmode="lin" valueType="num">
                                      <p:cBhvr>
                                        <p:cTn id="29"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3" end="3"/>
                                            </p:txEl>
                                          </p:spTgt>
                                        </p:tgtEl>
                                        <p:attrNameLst>
                                          <p:attrName>style.visibility</p:attrName>
                                        </p:attrNameLst>
                                      </p:cBhvr>
                                      <p:to>
                                        <p:strVal val="visible"/>
                                      </p:to>
                                    </p:set>
                                    <p:animEffect transition="in" filter="fade">
                                      <p:cBhvr>
                                        <p:cTn id="35" dur="1000"/>
                                        <p:tgtEl>
                                          <p:spTgt spid="7">
                                            <p:txEl>
                                              <p:pRg st="3" end="3"/>
                                            </p:txEl>
                                          </p:spTgt>
                                        </p:tgtEl>
                                      </p:cBhvr>
                                    </p:animEffect>
                                    <p:anim calcmode="lin" valueType="num">
                                      <p:cBhvr>
                                        <p:cTn id="36"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4" end="4"/>
                                            </p:txEl>
                                          </p:spTgt>
                                        </p:tgtEl>
                                        <p:attrNameLst>
                                          <p:attrName>style.visibility</p:attrName>
                                        </p:attrNameLst>
                                      </p:cBhvr>
                                      <p:to>
                                        <p:strVal val="visible"/>
                                      </p:to>
                                    </p:set>
                                    <p:animEffect transition="in" filter="fade">
                                      <p:cBhvr>
                                        <p:cTn id="42" dur="1000"/>
                                        <p:tgtEl>
                                          <p:spTgt spid="7">
                                            <p:txEl>
                                              <p:pRg st="4" end="4"/>
                                            </p:txEl>
                                          </p:spTgt>
                                        </p:tgtEl>
                                      </p:cBhvr>
                                    </p:animEffect>
                                    <p:anim calcmode="lin" valueType="num">
                                      <p:cBhvr>
                                        <p:cTn id="43"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
                                            <p:txEl>
                                              <p:pRg st="5" end="5"/>
                                            </p:txEl>
                                          </p:spTgt>
                                        </p:tgtEl>
                                        <p:attrNameLst>
                                          <p:attrName>style.visibility</p:attrName>
                                        </p:attrNameLst>
                                      </p:cBhvr>
                                      <p:to>
                                        <p:strVal val="visible"/>
                                      </p:to>
                                    </p:set>
                                    <p:animEffect transition="in" filter="fade">
                                      <p:cBhvr>
                                        <p:cTn id="49" dur="1000"/>
                                        <p:tgtEl>
                                          <p:spTgt spid="7">
                                            <p:txEl>
                                              <p:pRg st="5" end="5"/>
                                            </p:txEl>
                                          </p:spTgt>
                                        </p:tgtEl>
                                      </p:cBhvr>
                                    </p:animEffect>
                                    <p:anim calcmode="lin" valueType="num">
                                      <p:cBhvr>
                                        <p:cTn id="50"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7">
                                            <p:txEl>
                                              <p:pRg st="6" end="6"/>
                                            </p:txEl>
                                          </p:spTgt>
                                        </p:tgtEl>
                                        <p:attrNameLst>
                                          <p:attrName>style.visibility</p:attrName>
                                        </p:attrNameLst>
                                      </p:cBhvr>
                                      <p:to>
                                        <p:strVal val="visible"/>
                                      </p:to>
                                    </p:set>
                                    <p:animEffect transition="in" filter="fade">
                                      <p:cBhvr>
                                        <p:cTn id="56" dur="1000"/>
                                        <p:tgtEl>
                                          <p:spTgt spid="7">
                                            <p:txEl>
                                              <p:pRg st="6" end="6"/>
                                            </p:txEl>
                                          </p:spTgt>
                                        </p:tgtEl>
                                      </p:cBhvr>
                                    </p:animEffect>
                                    <p:anim calcmode="lin" valueType="num">
                                      <p:cBhvr>
                                        <p:cTn id="57"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7">
                                            <p:txEl>
                                              <p:pRg st="7" end="7"/>
                                            </p:txEl>
                                          </p:spTgt>
                                        </p:tgtEl>
                                        <p:attrNameLst>
                                          <p:attrName>style.visibility</p:attrName>
                                        </p:attrNameLst>
                                      </p:cBhvr>
                                      <p:to>
                                        <p:strVal val="visible"/>
                                      </p:to>
                                    </p:set>
                                    <p:animEffect transition="in" filter="fade">
                                      <p:cBhvr>
                                        <p:cTn id="63" dur="1000"/>
                                        <p:tgtEl>
                                          <p:spTgt spid="7">
                                            <p:txEl>
                                              <p:pRg st="7" end="7"/>
                                            </p:txEl>
                                          </p:spTgt>
                                        </p:tgtEl>
                                      </p:cBhvr>
                                    </p:animEffect>
                                    <p:anim calcmode="lin" valueType="num">
                                      <p:cBhvr>
                                        <p:cTn id="64"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1963</Words>
  <Application>Microsoft Office PowerPoint</Application>
  <PresentationFormat>Grand écran</PresentationFormat>
  <Paragraphs>203</Paragraphs>
  <Slides>22</Slides>
  <Notes>10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22</vt:i4>
      </vt:variant>
    </vt:vector>
  </HeadingPairs>
  <TitlesOfParts>
    <vt:vector size="30" baseType="lpstr">
      <vt:lpstr>Arial</vt:lpstr>
      <vt:lpstr>Calibri</vt:lpstr>
      <vt:lpstr>Calibri Light</vt:lpstr>
      <vt:lpstr>Tahoma</vt:lpstr>
      <vt:lpstr>Verdana</vt:lpstr>
      <vt:lpstr>Wingdings</vt:lpstr>
      <vt:lpstr>Thème Office</vt:lpstr>
      <vt:lpstr>1_Thème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Sarah</cp:lastModifiedBy>
  <cp:revision>130</cp:revision>
  <dcterms:created xsi:type="dcterms:W3CDTF">2018-10-25T16:10:57Z</dcterms:created>
  <dcterms:modified xsi:type="dcterms:W3CDTF">2020-03-30T12:25:29Z</dcterms:modified>
</cp:coreProperties>
</file>