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9"/>
  </p:notesMasterIdLst>
  <p:sldIdLst>
    <p:sldId id="257" r:id="rId3"/>
    <p:sldId id="311" r:id="rId4"/>
    <p:sldId id="449" r:id="rId5"/>
    <p:sldId id="450" r:id="rId6"/>
    <p:sldId id="451" r:id="rId7"/>
    <p:sldId id="371" r:id="rId8"/>
    <p:sldId id="452" r:id="rId9"/>
    <p:sldId id="382" r:id="rId10"/>
    <p:sldId id="383" r:id="rId11"/>
    <p:sldId id="384" r:id="rId12"/>
    <p:sldId id="385" r:id="rId13"/>
    <p:sldId id="453" r:id="rId14"/>
    <p:sldId id="454" r:id="rId15"/>
    <p:sldId id="399" r:id="rId16"/>
    <p:sldId id="401" r:id="rId17"/>
    <p:sldId id="442" r:id="rId18"/>
    <p:sldId id="443" r:id="rId19"/>
    <p:sldId id="444" r:id="rId20"/>
    <p:sldId id="445" r:id="rId21"/>
    <p:sldId id="446" r:id="rId22"/>
    <p:sldId id="447" r:id="rId23"/>
    <p:sldId id="448" r:id="rId24"/>
    <p:sldId id="402" r:id="rId25"/>
    <p:sldId id="406" r:id="rId26"/>
    <p:sldId id="407" r:id="rId27"/>
    <p:sldId id="408" r:id="rId28"/>
    <p:sldId id="455" r:id="rId29"/>
    <p:sldId id="456" r:id="rId30"/>
    <p:sldId id="415" r:id="rId31"/>
    <p:sldId id="418" r:id="rId32"/>
    <p:sldId id="419" r:id="rId33"/>
    <p:sldId id="420" r:id="rId34"/>
    <p:sldId id="421" r:id="rId35"/>
    <p:sldId id="457" r:id="rId36"/>
    <p:sldId id="458" r:id="rId37"/>
    <p:sldId id="351"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66"/>
    <a:srgbClr val="339933"/>
    <a:srgbClr val="CC0000"/>
    <a:srgbClr val="993300"/>
    <a:srgbClr val="FFCC00"/>
    <a:srgbClr val="A50021"/>
    <a:srgbClr val="FF0000"/>
    <a:srgbClr val="FFCC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05" autoAdjust="0"/>
    <p:restoredTop sz="89649" autoAdjust="0"/>
  </p:normalViewPr>
  <p:slideViewPr>
    <p:cSldViewPr snapToGrid="0" showGuides="1">
      <p:cViewPr varScale="1">
        <p:scale>
          <a:sx n="65" d="100"/>
          <a:sy n="65" d="100"/>
        </p:scale>
        <p:origin x="1128" y="66"/>
      </p:cViewPr>
      <p:guideLst>
        <p:guide orient="horz" pos="2183"/>
        <p:guide pos="3840"/>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A0632-E480-48B5-B931-A36A1A6C60DC}" type="datetimeFigureOut">
              <a:rPr lang="fr-FR" smtClean="0"/>
              <a:t>09/03/2021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9DEAE-846F-4343-A1E3-56725A21F705}" type="slidenum">
              <a:rPr lang="fr-FR" smtClean="0"/>
              <a:t>‹N°›</a:t>
            </a:fld>
            <a:endParaRPr lang="fr-FR"/>
          </a:p>
        </p:txBody>
      </p:sp>
    </p:spTree>
    <p:extLst>
      <p:ext uri="{BB962C8B-B14F-4D97-AF65-F5344CB8AC3E}">
        <p14:creationId xmlns:p14="http://schemas.microsoft.com/office/powerpoint/2010/main" val="66654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FAD25E-82FC-49B0-BEBB-8C7576AC02EA}" type="slidenum">
              <a:rPr lang="fr-FR" smtClean="0"/>
              <a:t>1</a:t>
            </a:fld>
            <a:endParaRPr lang="fr-FR"/>
          </a:p>
        </p:txBody>
      </p:sp>
    </p:spTree>
    <p:extLst>
      <p:ext uri="{BB962C8B-B14F-4D97-AF65-F5344CB8AC3E}">
        <p14:creationId xmlns:p14="http://schemas.microsoft.com/office/powerpoint/2010/main" val="98789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63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77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Verdana" panose="020B0604030504040204" pitchFamily="34" charset="0"/>
                <a:ea typeface="Verdana" panose="020B0604030504040204" pitchFamily="34" charset="0"/>
              </a:rPr>
              <a:t>A partir des documents que vous avez sélectionnés, vous devez prélever les informations pertinentes et les analyser. Pour cela, utilisez un document de collecte</a:t>
            </a:r>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12</a:t>
            </a:fld>
            <a:endParaRPr lang="fr-FR"/>
          </a:p>
        </p:txBody>
      </p:sp>
    </p:spTree>
    <p:extLst>
      <p:ext uri="{BB962C8B-B14F-4D97-AF65-F5344CB8AC3E}">
        <p14:creationId xmlns:p14="http://schemas.microsoft.com/office/powerpoint/2010/main" val="20476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Verdana" panose="020B0604030504040204" pitchFamily="34" charset="0"/>
                <a:ea typeface="Verdana" panose="020B0604030504040204" pitchFamily="34" charset="0"/>
                <a:cs typeface="Times New Roman" panose="02020603050405020304" pitchFamily="18" charset="0"/>
              </a:rPr>
              <a:t>- Un bibliographie :  Est l’ensemble des documents publiés (articles de presse, ouvrages, dictionnaires, sites internet, etc.) utilisés pour traiter un sujet.</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171450" indent="-171450">
              <a:buFontTx/>
              <a:buChar char="-"/>
            </a:pPr>
            <a:r>
              <a:rPr lang="fr-FR" sz="1200" dirty="0">
                <a:latin typeface="Verdana" panose="020B0604030504040204" pitchFamily="34" charset="0"/>
                <a:ea typeface="Verdana" panose="020B0604030504040204" pitchFamily="34" charset="0"/>
                <a:cs typeface="Times New Roman" panose="02020603050405020304" pitchFamily="18" charset="0"/>
              </a:rPr>
              <a:t>La présentation de la bibliographie doit être homogène et respecter le style repris dans ce guide</a:t>
            </a:r>
          </a:p>
          <a:p>
            <a:pPr marL="171450" indent="-171450">
              <a:buFontTx/>
              <a:buChar char="-"/>
            </a:pPr>
            <a:r>
              <a:rPr lang="fr-FR" dirty="0"/>
              <a:t>Pourquoi citer ses sources ?</a:t>
            </a:r>
          </a:p>
          <a:p>
            <a:pPr marL="171450" indent="-171450">
              <a:buFontTx/>
              <a:buChar char="-"/>
            </a:pPr>
            <a:r>
              <a:rPr lang="fr-FR" dirty="0"/>
              <a:t>Le respect des droits d’auteur </a:t>
            </a:r>
          </a:p>
          <a:p>
            <a:pPr marL="171450" indent="-171450">
              <a:buFontTx/>
              <a:buChar char="-"/>
            </a:pPr>
            <a:r>
              <a:rPr lang="fr-FR" dirty="0"/>
              <a:t>Valoriser le travail final</a:t>
            </a:r>
          </a:p>
          <a:p>
            <a:pPr marL="171450" indent="-171450">
              <a:buFontTx/>
              <a:buChar char="-"/>
            </a:pPr>
            <a:r>
              <a:rPr lang="fr-FR" dirty="0"/>
              <a:t>Faciliter le « retour aux sources »</a:t>
            </a:r>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13</a:t>
            </a:fld>
            <a:endParaRPr lang="fr-FR"/>
          </a:p>
        </p:txBody>
      </p:sp>
    </p:spTree>
    <p:extLst>
      <p:ext uri="{BB962C8B-B14F-4D97-AF65-F5344CB8AC3E}">
        <p14:creationId xmlns:p14="http://schemas.microsoft.com/office/powerpoint/2010/main" val="322915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a:solidFill>
                  <a:schemeClr val="tx1"/>
                </a:solidFill>
                <a:effectLst/>
                <a:latin typeface="+mn-lt"/>
                <a:ea typeface="+mn-ea"/>
                <a:cs typeface="+mn-cs"/>
              </a:rPr>
              <a:t>Zotero </a:t>
            </a:r>
            <a:r>
              <a:rPr lang="fr-FR" sz="1200" kern="1200" dirty="0">
                <a:solidFill>
                  <a:schemeClr val="tx1"/>
                </a:solidFill>
                <a:effectLst/>
                <a:latin typeface="+mn-lt"/>
                <a:ea typeface="+mn-ea"/>
                <a:cs typeface="+mn-cs"/>
              </a:rPr>
              <a:t>: extension du navigateur Mozilla Firefox, sous licence libre, qui permet d’importer des liens URL issus des recherches documentaires, de les trier et les classer, générant automatiquement une bibliographie.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a:solidFill>
                  <a:schemeClr val="tx1"/>
                </a:solidFill>
                <a:effectLst/>
                <a:latin typeface="+mn-lt"/>
                <a:ea typeface="+mn-ea"/>
                <a:cs typeface="+mn-cs"/>
              </a:rPr>
              <a:t>End Note</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logiciel payant de gestion bibliographique, permettant d’interroger des bases de données bibliographiques en ligne, d’importer et organiser leurs références sous forme de texte, image et fichier PDF dans toutes les langues, et créer instantanément des tables bibliographiques.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err="1">
                <a:solidFill>
                  <a:schemeClr val="tx1"/>
                </a:solidFill>
                <a:effectLst/>
                <a:latin typeface="+mn-lt"/>
                <a:ea typeface="+mn-ea"/>
                <a:cs typeface="+mn-cs"/>
              </a:rPr>
              <a:t>Mendeley</a:t>
            </a:r>
            <a:r>
              <a:rPr lang="fr-FR" sz="1200" u="sng"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logiciel dédié à la gestion et au partage de travaux de recherche. Il permet d’organiser et gérer les citations, fichiers PDF, images, </a:t>
            </a:r>
            <a:r>
              <a:rPr lang="fr-FR" sz="1200" kern="1200" dirty="0" err="1">
                <a:solidFill>
                  <a:schemeClr val="tx1"/>
                </a:solidFill>
                <a:effectLst/>
                <a:latin typeface="+mn-lt"/>
                <a:ea typeface="+mn-ea"/>
                <a:cs typeface="+mn-cs"/>
              </a:rPr>
              <a:t>etc</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283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15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17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90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348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83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2</a:t>
            </a:fld>
            <a:endParaRPr lang="fr-FR"/>
          </a:p>
        </p:txBody>
      </p:sp>
    </p:spTree>
    <p:extLst>
      <p:ext uri="{BB962C8B-B14F-4D97-AF65-F5344CB8AC3E}">
        <p14:creationId xmlns:p14="http://schemas.microsoft.com/office/powerpoint/2010/main" val="2450059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27</a:t>
            </a:fld>
            <a:endParaRPr lang="fr-FR"/>
          </a:p>
        </p:txBody>
      </p:sp>
    </p:spTree>
    <p:extLst>
      <p:ext uri="{BB962C8B-B14F-4D97-AF65-F5344CB8AC3E}">
        <p14:creationId xmlns:p14="http://schemas.microsoft.com/office/powerpoint/2010/main" val="3465641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fr-FR" b="1" dirty="0">
                <a:latin typeface="Verdana" panose="020B0604030504040204" pitchFamily="34" charset="0"/>
                <a:ea typeface="Verdana" panose="020B0604030504040204" pitchFamily="34" charset="0"/>
                <a:cs typeface="Times New Roman" panose="02020603050405020304" pitchFamily="18" charset="0"/>
              </a:rPr>
              <a:t>Signes de ponctuation,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fr-FR" b="1" dirty="0">
                <a:latin typeface="Verdana" panose="020B0604030504040204" pitchFamily="34" charset="0"/>
                <a:ea typeface="Verdana" panose="020B0604030504040204" pitchFamily="34" charset="0"/>
                <a:cs typeface="Times New Roman" panose="02020603050405020304" pitchFamily="18" charset="0"/>
              </a:rPr>
              <a:t>Parenthèses, crochets, accolades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fr-FR" b="1" dirty="0">
                <a:latin typeface="Verdana" panose="020B0604030504040204" pitchFamily="34" charset="0"/>
                <a:ea typeface="Verdana" panose="020B0604030504040204" pitchFamily="34" charset="0"/>
              </a:rPr>
              <a:t>Les tirets</a:t>
            </a:r>
          </a:p>
          <a:p>
            <a:pPr marL="285750" indent="-285750" algn="just">
              <a:lnSpc>
                <a:spcPct val="150000"/>
              </a:lnSpc>
              <a:buFont typeface="Wingdings" panose="05000000000000000000" pitchFamily="2" charset="2"/>
              <a:buChar char="v"/>
            </a:pPr>
            <a:r>
              <a:rPr lang="fr-FR" b="1" dirty="0">
                <a:latin typeface="Verdana" panose="020B0604030504040204" pitchFamily="34" charset="0"/>
                <a:ea typeface="Verdana" panose="020B0604030504040204" pitchFamily="34" charset="0"/>
              </a:rPr>
              <a:t>Les citations tronquées </a:t>
            </a:r>
            <a:endParaRPr lang="fr-FR" dirty="0">
              <a:latin typeface="Verdana" panose="020B0604030504040204" pitchFamily="34" charset="0"/>
              <a:ea typeface="Verdana" panose="020B0604030504040204" pitchFamily="34" charset="0"/>
            </a:endParaRPr>
          </a:p>
          <a:p>
            <a:pPr marL="285750" indent="-285750" algn="just">
              <a:lnSpc>
                <a:spcPct val="150000"/>
              </a:lnSpc>
              <a:buFont typeface="Wingdings" panose="05000000000000000000" pitchFamily="2" charset="2"/>
              <a:buChar char="v"/>
            </a:pPr>
            <a:r>
              <a:rPr lang="fr-FR" b="1" dirty="0">
                <a:latin typeface="Verdana" panose="020B0604030504040204" pitchFamily="34" charset="0"/>
                <a:ea typeface="Verdana" panose="020B0604030504040204" pitchFamily="34" charset="0"/>
              </a:rPr>
              <a:t>Abréviations et acronymes  </a:t>
            </a:r>
          </a:p>
          <a:p>
            <a:pPr marL="285750" indent="-285750" algn="just">
              <a:lnSpc>
                <a:spcPct val="150000"/>
              </a:lnSpc>
              <a:buFont typeface="Wingdings" panose="05000000000000000000" pitchFamily="2" charset="2"/>
              <a:buChar char="v"/>
            </a:pPr>
            <a:r>
              <a:rPr lang="fr-FR" b="1" dirty="0">
                <a:latin typeface="Verdana" panose="020B0604030504040204" pitchFamily="34" charset="0"/>
                <a:ea typeface="Verdana" panose="020B0604030504040204" pitchFamily="34" charset="0"/>
              </a:rPr>
              <a:t>Lignes veuves et orphelines </a:t>
            </a:r>
          </a:p>
          <a:p>
            <a:pPr marL="285750" indent="-285750" algn="just">
              <a:lnSpc>
                <a:spcPct val="150000"/>
              </a:lnSpc>
              <a:buFont typeface="Wingdings" panose="05000000000000000000" pitchFamily="2" charset="2"/>
              <a:buChar char="v"/>
            </a:pPr>
            <a:r>
              <a:rPr lang="fr-FR" b="1" dirty="0">
                <a:latin typeface="Verdana" panose="020B0604030504040204" pitchFamily="34" charset="0"/>
                <a:ea typeface="Verdana" panose="020B0604030504040204" pitchFamily="34" charset="0"/>
                <a:cs typeface="Times New Roman" panose="02020603050405020304" pitchFamily="18" charset="0"/>
              </a:rPr>
              <a:t>Majuscules</a:t>
            </a:r>
            <a:endParaRPr lang="fr-FR" b="1" dirty="0">
              <a:latin typeface="Verdana" panose="020B0604030504040204" pitchFamily="34" charset="0"/>
              <a:ea typeface="Verdana" panose="020B0604030504040204" pitchFamily="34" charset="0"/>
            </a:endParaRPr>
          </a:p>
          <a:p>
            <a:pPr marL="285750" indent="-285750" algn="just">
              <a:lnSpc>
                <a:spcPct val="150000"/>
              </a:lnSpc>
              <a:buFont typeface="Wingdings" panose="05000000000000000000" pitchFamily="2" charset="2"/>
              <a:buChar char="v"/>
            </a:pPr>
            <a:r>
              <a:rPr lang="fr-FR" b="1" dirty="0">
                <a:latin typeface="Verdana" panose="020B0604030504040204" pitchFamily="34" charset="0"/>
                <a:ea typeface="Verdana" panose="020B0604030504040204" pitchFamily="34" charset="0"/>
                <a:cs typeface="Times New Roman" panose="02020603050405020304" pitchFamily="18" charset="0"/>
              </a:rPr>
              <a:t>Noms et prénoms </a:t>
            </a:r>
            <a:endParaRPr lang="fr-FR" b="1" dirty="0">
              <a:latin typeface="Verdana" panose="020B0604030504040204" pitchFamily="34" charset="0"/>
              <a:ea typeface="Verdana" panose="020B0604030504040204" pitchFamily="34" charset="0"/>
            </a:endParaRPr>
          </a:p>
          <a:p>
            <a:pPr marL="285750" indent="-285750" algn="just">
              <a:lnSpc>
                <a:spcPct val="150000"/>
              </a:lnSpc>
              <a:buFont typeface="Wingdings" panose="05000000000000000000" pitchFamily="2" charset="2"/>
              <a:buChar char="v"/>
            </a:pPr>
            <a:r>
              <a:rPr lang="fr-FR" b="1" dirty="0">
                <a:latin typeface="Verdana" panose="020B0604030504040204" pitchFamily="34" charset="0"/>
                <a:ea typeface="Verdana" panose="020B0604030504040204" pitchFamily="34" charset="0"/>
                <a:cs typeface="Times New Roman" panose="02020603050405020304" pitchFamily="18" charset="0"/>
              </a:rPr>
              <a:t>Énumération</a:t>
            </a:r>
            <a:endParaRPr lang="fr-FR" b="1" dirty="0">
              <a:latin typeface="Verdana" panose="020B0604030504040204" pitchFamily="34" charset="0"/>
              <a:ea typeface="Verdana" panose="020B0604030504040204" pitchFamily="34" charset="0"/>
            </a:endParaRPr>
          </a:p>
          <a:p>
            <a:pPr marL="285750" indent="-285750" algn="just">
              <a:lnSpc>
                <a:spcPct val="150000"/>
              </a:lnSpc>
              <a:buFont typeface="Wingdings" panose="05000000000000000000" pitchFamily="2" charset="2"/>
              <a:buChar char="v"/>
            </a:pPr>
            <a:r>
              <a:rPr lang="fr-FR" b="1" dirty="0">
                <a:latin typeface="Verdana" panose="020B0604030504040204" pitchFamily="34" charset="0"/>
                <a:ea typeface="Verdana" panose="020B0604030504040204" pitchFamily="34" charset="0"/>
                <a:cs typeface="Times New Roman" panose="02020603050405020304" pitchFamily="18" charset="0"/>
              </a:rPr>
              <a:t>Accents dans les titres en majuscules </a:t>
            </a:r>
            <a:endParaRPr lang="fr-FR" b="1" dirty="0">
              <a:latin typeface="Verdana" panose="020B0604030504040204" pitchFamily="34" charset="0"/>
              <a:ea typeface="Verdana" panose="020B060403050404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lang="fr-FR" b="1"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endParaRPr lang="fr-FR" dirty="0">
              <a:latin typeface="Verdana" panose="020B0604030504040204" pitchFamily="34" charset="0"/>
              <a:ea typeface="Verdana" panose="020B060403050404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28</a:t>
            </a:fld>
            <a:endParaRPr lang="fr-FR"/>
          </a:p>
        </p:txBody>
      </p:sp>
    </p:spTree>
    <p:extLst>
      <p:ext uri="{BB962C8B-B14F-4D97-AF65-F5344CB8AC3E}">
        <p14:creationId xmlns:p14="http://schemas.microsoft.com/office/powerpoint/2010/main" val="272780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263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93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868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70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935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34</a:t>
            </a:fld>
            <a:endParaRPr lang="fr-FR"/>
          </a:p>
        </p:txBody>
      </p:sp>
    </p:spTree>
    <p:extLst>
      <p:ext uri="{BB962C8B-B14F-4D97-AF65-F5344CB8AC3E}">
        <p14:creationId xmlns:p14="http://schemas.microsoft.com/office/powerpoint/2010/main" val="833698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Verdana" panose="020B0604030504040204" pitchFamily="34" charset="0"/>
                <a:ea typeface="Verdana" panose="020B0604030504040204" pitchFamily="34" charset="0"/>
                <a:cs typeface="Times New Roman" panose="02020603050405020304" pitchFamily="18" charset="0"/>
              </a:rPr>
              <a:t>La soutenance d’un mémoire c’est un exposé sur votre travail. Durant la soutenance, vous devrez aider le jury à comprendre votre travail et ses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35</a:t>
            </a:fld>
            <a:endParaRPr lang="fr-FR"/>
          </a:p>
        </p:txBody>
      </p:sp>
    </p:spTree>
    <p:extLst>
      <p:ext uri="{BB962C8B-B14F-4D97-AF65-F5344CB8AC3E}">
        <p14:creationId xmlns:p14="http://schemas.microsoft.com/office/powerpoint/2010/main" val="3467187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36</a:t>
            </a:fld>
            <a:endParaRPr lang="fr-FR"/>
          </a:p>
        </p:txBody>
      </p:sp>
    </p:spTree>
    <p:extLst>
      <p:ext uri="{BB962C8B-B14F-4D97-AF65-F5344CB8AC3E}">
        <p14:creationId xmlns:p14="http://schemas.microsoft.com/office/powerpoint/2010/main" val="214324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3</a:t>
            </a:fld>
            <a:endParaRPr lang="fr-FR"/>
          </a:p>
        </p:txBody>
      </p:sp>
    </p:spTree>
    <p:extLst>
      <p:ext uri="{BB962C8B-B14F-4D97-AF65-F5344CB8AC3E}">
        <p14:creationId xmlns:p14="http://schemas.microsoft.com/office/powerpoint/2010/main" val="156389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Verdana" panose="020B0604030504040204" pitchFamily="34" charset="0"/>
                <a:ea typeface="Verdana" panose="020B0604030504040204" pitchFamily="34" charset="0"/>
                <a:cs typeface="Times New Roman" panose="02020603050405020304" pitchFamily="18" charset="0"/>
              </a:rPr>
              <a:t>Le choix de sujet porte sur vos </a:t>
            </a:r>
            <a:r>
              <a:rPr lang="fr-FR" u="sng" dirty="0">
                <a:solidFill>
                  <a:srgbClr val="339933"/>
                </a:solidFill>
                <a:latin typeface="Verdana" panose="020B0604030504040204" pitchFamily="34" charset="0"/>
                <a:ea typeface="Verdana" panose="020B0604030504040204" pitchFamily="34" charset="0"/>
                <a:cs typeface="Times New Roman" panose="02020603050405020304" pitchFamily="18" charset="0"/>
              </a:rPr>
              <a:t>connaissances préalables</a:t>
            </a:r>
            <a:r>
              <a:rPr lang="fr-FR" dirty="0">
                <a:solidFill>
                  <a:srgbClr val="339933"/>
                </a:solidFill>
                <a:latin typeface="Verdana" panose="020B0604030504040204" pitchFamily="34" charset="0"/>
                <a:ea typeface="Verdana" panose="020B0604030504040204" pitchFamily="34" charset="0"/>
                <a:cs typeface="Times New Roman" panose="02020603050405020304" pitchFamily="18" charset="0"/>
              </a:rPr>
              <a:t> </a:t>
            </a:r>
            <a:r>
              <a:rPr lang="fr-FR" dirty="0">
                <a:latin typeface="Verdana" panose="020B0604030504040204" pitchFamily="34" charset="0"/>
                <a:ea typeface="Verdana" panose="020B0604030504040204" pitchFamily="34" charset="0"/>
                <a:cs typeface="Times New Roman" panose="02020603050405020304" pitchFamily="18" charset="0"/>
              </a:rPr>
              <a:t>et vos </a:t>
            </a:r>
            <a:r>
              <a:rPr lang="fr-FR" u="sng" dirty="0">
                <a:solidFill>
                  <a:srgbClr val="339933"/>
                </a:solidFill>
                <a:latin typeface="Verdana" panose="020B0604030504040204" pitchFamily="34" charset="0"/>
                <a:ea typeface="Verdana" panose="020B0604030504040204" pitchFamily="34" charset="0"/>
                <a:cs typeface="Times New Roman" panose="02020603050405020304" pitchFamily="18" charset="0"/>
              </a:rPr>
              <a:t>intérêts personnels</a:t>
            </a:r>
            <a:r>
              <a:rPr lang="fr-FR" dirty="0">
                <a:solidFill>
                  <a:srgbClr val="339933"/>
                </a:solidFill>
                <a:latin typeface="Verdana" panose="020B0604030504040204" pitchFamily="34" charset="0"/>
                <a:ea typeface="Verdana" panose="020B0604030504040204" pitchFamily="34" charset="0"/>
                <a:cs typeface="Times New Roman" panose="02020603050405020304" pitchFamily="18" charset="0"/>
              </a:rPr>
              <a:t> </a:t>
            </a:r>
            <a:r>
              <a:rPr lang="fr-FR" dirty="0">
                <a:latin typeface="Verdana" panose="020B0604030504040204" pitchFamily="34" charset="0"/>
                <a:ea typeface="Verdana" panose="020B0604030504040204" pitchFamily="34" charset="0"/>
                <a:cs typeface="Times New Roman" panose="02020603050405020304" pitchFamily="18" charset="0"/>
              </a:rPr>
              <a:t>sur le sujet ainsi que </a:t>
            </a:r>
            <a:r>
              <a:rPr lang="fr-FR" u="sng" dirty="0">
                <a:solidFill>
                  <a:srgbClr val="339933"/>
                </a:solidFill>
                <a:latin typeface="Verdana" panose="020B0604030504040204" pitchFamily="34" charset="0"/>
                <a:ea typeface="Verdana" panose="020B0604030504040204" pitchFamily="34" charset="0"/>
                <a:cs typeface="Times New Roman" panose="02020603050405020304" pitchFamily="18" charset="0"/>
              </a:rPr>
              <a:t>sa pertinence par rapport à l'enseignement</a:t>
            </a:r>
            <a:r>
              <a:rPr lang="fr-FR" dirty="0">
                <a:solidFill>
                  <a:srgbClr val="339933"/>
                </a:solidFill>
                <a:latin typeface="Verdana" panose="020B0604030504040204" pitchFamily="34" charset="0"/>
                <a:ea typeface="Verdana" panose="020B0604030504040204" pitchFamily="34" charset="0"/>
                <a:cs typeface="Times New Roman" panose="02020603050405020304" pitchFamily="18" charset="0"/>
              </a:rPr>
              <a:t> </a:t>
            </a:r>
            <a:r>
              <a:rPr lang="fr-FR" dirty="0">
                <a:latin typeface="Verdana" panose="020B0604030504040204" pitchFamily="34" charset="0"/>
                <a:ea typeface="Verdana" panose="020B0604030504040204" pitchFamily="34" charset="0"/>
                <a:cs typeface="Times New Roman" panose="02020603050405020304" pitchFamily="18" charset="0"/>
              </a:rPr>
              <a:t>auquel il se rattache. Ce sont des éléments fondamentaux qui doivent guider votre choix.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latin typeface="Verdana" panose="020B0604030504040204" pitchFamily="34" charset="0"/>
                <a:ea typeface="Verdana" panose="020B0604030504040204" pitchFamily="34" charset="0"/>
              </a:rPr>
              <a:t>QQQPOC= </a:t>
            </a:r>
            <a:r>
              <a:rPr lang="fr-FR" sz="1600" b="1" dirty="0">
                <a:solidFill>
                  <a:srgbClr val="FF0000"/>
                </a:solidFill>
                <a:latin typeface="Verdana" panose="020B0604030504040204" pitchFamily="34" charset="0"/>
                <a:ea typeface="Verdana" panose="020B0604030504040204" pitchFamily="34" charset="0"/>
              </a:rPr>
              <a:t>QUOI, QUI, QUAND, POURQUOI, OÙ et COMMENT</a:t>
            </a:r>
            <a:r>
              <a:rPr lang="fr-FR" sz="1600" dirty="0">
                <a:latin typeface="Verdana" panose="020B0604030504040204" pitchFamily="34" charset="0"/>
                <a:ea typeface="Verdana" panose="020B0604030504040204" pitchFamily="34" charset="0"/>
              </a:rPr>
              <a:t>.</a:t>
            </a:r>
            <a:endParaRPr lang="fr-FR" sz="1100" dirty="0">
              <a:effectLst/>
              <a:latin typeface="Verdana" panose="020B0604030504040204" pitchFamily="34" charset="0"/>
              <a:ea typeface="Verdana" panose="020B060403050404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4</a:t>
            </a:fld>
            <a:endParaRPr lang="fr-FR"/>
          </a:p>
        </p:txBody>
      </p:sp>
    </p:spTree>
    <p:extLst>
      <p:ext uri="{BB962C8B-B14F-4D97-AF65-F5344CB8AC3E}">
        <p14:creationId xmlns:p14="http://schemas.microsoft.com/office/powerpoint/2010/main" val="289495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Verdana" panose="020B0604030504040204" pitchFamily="34" charset="0"/>
                <a:ea typeface="Verdana" panose="020B0604030504040204" pitchFamily="34" charset="0"/>
                <a:cs typeface="Times New Roman" panose="02020603050405020304" pitchFamily="18" charset="0"/>
              </a:rPr>
              <a:t>Après avoir analysé et délimité le sujet, il faut choisir les meilleures sources d'information pour effectuer la recherche documentaire. Cette démarche comprend deux dimensions :</a:t>
            </a:r>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5</a:t>
            </a:fld>
            <a:endParaRPr lang="fr-FR"/>
          </a:p>
        </p:txBody>
      </p:sp>
    </p:spTree>
    <p:extLst>
      <p:ext uri="{BB962C8B-B14F-4D97-AF65-F5344CB8AC3E}">
        <p14:creationId xmlns:p14="http://schemas.microsoft.com/office/powerpoint/2010/main" val="69716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46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7</a:t>
            </a:fld>
            <a:endParaRPr lang="fr-FR"/>
          </a:p>
        </p:txBody>
      </p:sp>
    </p:spTree>
    <p:extLst>
      <p:ext uri="{BB962C8B-B14F-4D97-AF65-F5344CB8AC3E}">
        <p14:creationId xmlns:p14="http://schemas.microsoft.com/office/powerpoint/2010/main" val="31924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85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AD25E-82FC-49B0-BEBB-8C7576AC02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00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84914-762E-4256-86D3-E337413C8D5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6F1A0E-D5A9-4EA0-8E2C-203703B28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24A8974-F979-4F16-BC29-09312AA0B5FD}"/>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5" name="Espace réservé du pied de page 4">
            <a:extLst>
              <a:ext uri="{FF2B5EF4-FFF2-40B4-BE49-F238E27FC236}">
                <a16:creationId xmlns:a16="http://schemas.microsoft.com/office/drawing/2014/main" id="{25CA240F-77A4-474F-8E63-191415000F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A02625-7F43-460B-94C4-AAEE4CF11939}"/>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395833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1EFD0-B723-4646-9B4C-8A73B509813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DDB22F9-B2E4-4B04-9E18-8ABBB881220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CDC747-303C-4EE6-B2FC-107DC04498AA}"/>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5" name="Espace réservé du pied de page 4">
            <a:extLst>
              <a:ext uri="{FF2B5EF4-FFF2-40B4-BE49-F238E27FC236}">
                <a16:creationId xmlns:a16="http://schemas.microsoft.com/office/drawing/2014/main" id="{E89ABBA7-8E66-432C-8899-E0A3A957D3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C5714B-2DB7-4FFF-9A4D-2E59A82C1766}"/>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165328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B344C9-A613-43C4-9593-156DDD58582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3AD8683-059A-4C8B-9F83-AE4031F3631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ED83BB-16D1-4368-B9A6-29A61431AFC3}"/>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5" name="Espace réservé du pied de page 4">
            <a:extLst>
              <a:ext uri="{FF2B5EF4-FFF2-40B4-BE49-F238E27FC236}">
                <a16:creationId xmlns:a16="http://schemas.microsoft.com/office/drawing/2014/main" id="{507E0CFF-3907-46F1-90E5-69DB2F19FE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3683F8-8206-4664-A5F5-1845E160F7EA}"/>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23338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09/03/2021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0210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09/03/2021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251277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0594867-E5C2-4EAD-9613-D3D464AAAC64}" type="datetimeFigureOut">
              <a:rPr lang="fr-FR" smtClean="0"/>
              <a:t>09/03/2021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71998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594867-E5C2-4EAD-9613-D3D464AAAC64}" type="datetimeFigureOut">
              <a:rPr lang="fr-FR" smtClean="0"/>
              <a:t>09/03/2021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166685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594867-E5C2-4EAD-9613-D3D464AAAC64}" type="datetimeFigureOut">
              <a:rPr lang="fr-FR" smtClean="0"/>
              <a:t>09/03/2021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277913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594867-E5C2-4EAD-9613-D3D464AAAC64}" type="datetimeFigureOut">
              <a:rPr lang="fr-FR" smtClean="0"/>
              <a:t>09/03/2021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02790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94867-E5C2-4EAD-9613-D3D464AAAC64}" type="datetimeFigureOut">
              <a:rPr lang="fr-FR" smtClean="0"/>
              <a:t>09/03/2021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670265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t>09/03/2021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23982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C2B383-5053-4FC0-B571-716C644CEC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8C7BAAF-9BA8-4971-8E3D-6B329F0E2ED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27BC94-FB7B-4398-BCCE-F4EEF6B708B0}"/>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5" name="Espace réservé du pied de page 4">
            <a:extLst>
              <a:ext uri="{FF2B5EF4-FFF2-40B4-BE49-F238E27FC236}">
                <a16:creationId xmlns:a16="http://schemas.microsoft.com/office/drawing/2014/main" id="{B4FFA417-F3DC-4960-BCD8-C1A495D3E4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EA7D9F-FEAF-42CE-AAF6-5547BE35521F}"/>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4165199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t>09/03/2021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79776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09/03/2021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203947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09/03/2021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18673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7BBBF-26D0-45AB-BBE0-8C82DE196EA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4A79A3E-B20B-4549-8A30-AFFC51CAA9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2223CF5-E34C-4204-A9E7-9F9F893CD954}"/>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5" name="Espace réservé du pied de page 4">
            <a:extLst>
              <a:ext uri="{FF2B5EF4-FFF2-40B4-BE49-F238E27FC236}">
                <a16:creationId xmlns:a16="http://schemas.microsoft.com/office/drawing/2014/main" id="{719D1BE6-7C9F-4900-86E6-C9788CA949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2106B2-8D4E-42FF-9FA0-93CAB5D09C68}"/>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405548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31697-0481-4E68-BB5B-F5D77194DE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A6D24F2-86FF-415C-8263-5805316F25B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1F75FC4-8E3D-4A5F-8755-04E8BCBBA54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49E81F4-1297-4FE6-BE83-F3B3159B5A3F}"/>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6" name="Espace réservé du pied de page 5">
            <a:extLst>
              <a:ext uri="{FF2B5EF4-FFF2-40B4-BE49-F238E27FC236}">
                <a16:creationId xmlns:a16="http://schemas.microsoft.com/office/drawing/2014/main" id="{353FB375-3CFC-4134-8D6B-94E03D96BA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CAB1E3-2199-477F-A3AE-635DC9794BC3}"/>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364390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D6932-10A2-43D7-920F-8D4F8BB2F2B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6073B5-351A-41E2-9B17-2E3E68C43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8CF1CCA-9A17-4DF6-A596-796D003ED37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B64654A-E2CC-48EC-AEAA-B1BEF2E83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6C406BB-55CC-47ED-9772-5DD15306F40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69A5251-C54C-4C03-9E70-26A7A907E1D2}"/>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8" name="Espace réservé du pied de page 7">
            <a:extLst>
              <a:ext uri="{FF2B5EF4-FFF2-40B4-BE49-F238E27FC236}">
                <a16:creationId xmlns:a16="http://schemas.microsoft.com/office/drawing/2014/main" id="{CE9B575B-AAB3-4595-BFDC-8FB4237ECD1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BB10D53-8BB2-4EC7-8E72-4E432A15755D}"/>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191344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63494-DF57-4BD2-933D-3A3CDB807A8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6A0731A-3314-4090-8E31-BB16BE70C41E}"/>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4" name="Espace réservé du pied de page 3">
            <a:extLst>
              <a:ext uri="{FF2B5EF4-FFF2-40B4-BE49-F238E27FC236}">
                <a16:creationId xmlns:a16="http://schemas.microsoft.com/office/drawing/2014/main" id="{51214361-946E-41BB-9E21-16A51B1C6F4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EBB6D46-09F2-40FB-98AE-4B5BFD60AD53}"/>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428737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CB7ED6B-0F0A-4202-BC54-34D0805D0BB0}"/>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3" name="Espace réservé du pied de page 2">
            <a:extLst>
              <a:ext uri="{FF2B5EF4-FFF2-40B4-BE49-F238E27FC236}">
                <a16:creationId xmlns:a16="http://schemas.microsoft.com/office/drawing/2014/main" id="{3BD6E16F-51A2-4D91-927F-C2087498715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4C3B0AB-61CC-4B9C-8D5B-295B5A4DF03A}"/>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335156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755F4-3C3C-4E45-B46E-A3E86DC4C4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4C27B7-E194-4ADC-A2CA-FD8139ECD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223AD78-9AB1-4239-A1E3-223BB76EC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55823C9-2656-4818-8196-45A3D353185C}"/>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6" name="Espace réservé du pied de page 5">
            <a:extLst>
              <a:ext uri="{FF2B5EF4-FFF2-40B4-BE49-F238E27FC236}">
                <a16:creationId xmlns:a16="http://schemas.microsoft.com/office/drawing/2014/main" id="{95AF9B45-8AC8-4A79-804F-E534769FA2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211DCF-E04C-4E73-9F38-BB64456B46FF}"/>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98462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FEE56B-AF68-4F52-A267-4096AF97F0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26EF7C0-2129-41B9-90C2-A97676A18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B37F22E-CBE8-4F9F-90A0-A19A00B2D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C90D61F-BE8E-4024-85BF-FCB0D2C2D19A}"/>
              </a:ext>
            </a:extLst>
          </p:cNvPr>
          <p:cNvSpPr>
            <a:spLocks noGrp="1"/>
          </p:cNvSpPr>
          <p:nvPr>
            <p:ph type="dt" sz="half" idx="10"/>
          </p:nvPr>
        </p:nvSpPr>
        <p:spPr/>
        <p:txBody>
          <a:bodyPr/>
          <a:lstStyle/>
          <a:p>
            <a:fld id="{F25AD0AB-2659-4C05-8FA2-2B2E3358085E}" type="datetimeFigureOut">
              <a:rPr lang="fr-FR" smtClean="0"/>
              <a:t>09/03/2021</a:t>
            </a:fld>
            <a:endParaRPr lang="fr-FR"/>
          </a:p>
        </p:txBody>
      </p:sp>
      <p:sp>
        <p:nvSpPr>
          <p:cNvPr id="6" name="Espace réservé du pied de page 5">
            <a:extLst>
              <a:ext uri="{FF2B5EF4-FFF2-40B4-BE49-F238E27FC236}">
                <a16:creationId xmlns:a16="http://schemas.microsoft.com/office/drawing/2014/main" id="{B9156670-408A-447B-A8CD-2915EEE9E2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E665AE-6B42-46EC-A4B1-F800AF41FE4D}"/>
              </a:ext>
            </a:extLst>
          </p:cNvPr>
          <p:cNvSpPr>
            <a:spLocks noGrp="1"/>
          </p:cNvSpPr>
          <p:nvPr>
            <p:ph type="sldNum" sz="quarter" idx="12"/>
          </p:nvPr>
        </p:nvSpPr>
        <p:spPr/>
        <p:txBody>
          <a:bodyPr/>
          <a:lstStyle/>
          <a:p>
            <a:fld id="{98EB0146-24E9-416C-BFE6-53E3D612DCA5}" type="slidenum">
              <a:rPr lang="fr-FR" smtClean="0"/>
              <a:t>‹N°›</a:t>
            </a:fld>
            <a:endParaRPr lang="fr-FR"/>
          </a:p>
        </p:txBody>
      </p:sp>
    </p:spTree>
    <p:extLst>
      <p:ext uri="{BB962C8B-B14F-4D97-AF65-F5344CB8AC3E}">
        <p14:creationId xmlns:p14="http://schemas.microsoft.com/office/powerpoint/2010/main" val="427686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539041-973D-4AB1-9CB6-6F5FD3F75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9E9ACE0-1400-4943-8F5A-029F8C946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F00538-2A09-4EED-A946-1FCEB9DC7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AD0AB-2659-4C05-8FA2-2B2E3358085E}" type="datetimeFigureOut">
              <a:rPr lang="fr-FR" smtClean="0"/>
              <a:t>09/03/2021</a:t>
            </a:fld>
            <a:endParaRPr lang="fr-FR"/>
          </a:p>
        </p:txBody>
      </p:sp>
      <p:sp>
        <p:nvSpPr>
          <p:cNvPr id="5" name="Espace réservé du pied de page 4">
            <a:extLst>
              <a:ext uri="{FF2B5EF4-FFF2-40B4-BE49-F238E27FC236}">
                <a16:creationId xmlns:a16="http://schemas.microsoft.com/office/drawing/2014/main" id="{78F378BB-3FB6-4B90-8C97-76E6104D3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743C006-E4FC-43A4-B217-B36D3C73F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B0146-24E9-416C-BFE6-53E3D612DCA5}" type="slidenum">
              <a:rPr lang="fr-FR" smtClean="0"/>
              <a:t>‹N°›</a:t>
            </a:fld>
            <a:endParaRPr lang="fr-FR"/>
          </a:p>
        </p:txBody>
      </p:sp>
    </p:spTree>
    <p:extLst>
      <p:ext uri="{BB962C8B-B14F-4D97-AF65-F5344CB8AC3E}">
        <p14:creationId xmlns:p14="http://schemas.microsoft.com/office/powerpoint/2010/main" val="1218952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94867-E5C2-4EAD-9613-D3D464AAAC64}" type="datetimeFigureOut">
              <a:rPr lang="fr-FR" smtClean="0"/>
              <a:t>09/03/2021</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087AC-F73A-4C62-8BA6-A2A10B68B1EA}" type="slidenum">
              <a:rPr lang="fr-FR" smtClean="0"/>
              <a:t>‹N°›</a:t>
            </a:fld>
            <a:endParaRPr lang="fr-FR"/>
          </a:p>
        </p:txBody>
      </p:sp>
    </p:spTree>
    <p:extLst>
      <p:ext uri="{BB962C8B-B14F-4D97-AF65-F5344CB8AC3E}">
        <p14:creationId xmlns:p14="http://schemas.microsoft.com/office/powerpoint/2010/main" val="3958770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hyperlink" Target="http://www.mendeley.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hyperlink" Target="http://www.zotero.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doi.org/10.4000/insaniyat.13634"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hyperlink" Target="https://productions-animales.org/article/view/2319"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sarah.sahnoune@gmail.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www.theses.fr/" TargetMode="External"/><Relationship Id="rId3" Type="http://schemas.openxmlformats.org/officeDocument/2006/relationships/hyperlink" Target="http://scholar.google.fr/" TargetMode="External"/><Relationship Id="rId7" Type="http://schemas.openxmlformats.org/officeDocument/2006/relationships/hyperlink" Target="http://www.rechercheisidore.fr/"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www.scirus.com/" TargetMode="External"/><Relationship Id="rId5" Type="http://schemas.openxmlformats.org/officeDocument/2006/relationships/hyperlink" Target="http://ese.rfe.org/" TargetMode="External"/><Relationship Id="rId10" Type="http://schemas.openxmlformats.org/officeDocument/2006/relationships/hyperlink" Target="http://www.cirs.fr/" TargetMode="External"/><Relationship Id="rId4" Type="http://schemas.openxmlformats.org/officeDocument/2006/relationships/hyperlink" Target="http://books.google.fr/" TargetMode="External"/><Relationship Id="rId9" Type="http://schemas.openxmlformats.org/officeDocument/2006/relationships/hyperlink" Target="http://www.profusion-chimie.1s.f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 1">
            <a:extLst>
              <a:ext uri="{FF2B5EF4-FFF2-40B4-BE49-F238E27FC236}">
                <a16:creationId xmlns:a16="http://schemas.microsoft.com/office/drawing/2014/main" id="{42A95127-A93C-4154-A847-5868E0FD4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647" y="380363"/>
            <a:ext cx="1292708" cy="12700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08756E6-A081-4445-8B8D-6EF0656913F0}"/>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a:extLst>
              <a:ext uri="{FF2B5EF4-FFF2-40B4-BE49-F238E27FC236}">
                <a16:creationId xmlns:a16="http://schemas.microsoft.com/office/drawing/2014/main" id="{3C7A4D08-5049-4636-9C8D-5902A9023664}"/>
              </a:ext>
            </a:extLst>
          </p:cNvPr>
          <p:cNvSpPr>
            <a:spLocks noChangeArrowheads="1"/>
          </p:cNvSpPr>
          <p:nvPr/>
        </p:nvSpPr>
        <p:spPr bwMode="auto">
          <a:xfrm>
            <a:off x="1186891" y="419790"/>
            <a:ext cx="97451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fr-FR" altLang="fr-FR" sz="1600" b="1" dirty="0">
                <a:latin typeface="Verdana" panose="020B0604030504040204" pitchFamily="34" charset="0"/>
                <a:ea typeface="Verdana" panose="020B0604030504040204" pitchFamily="34" charset="0"/>
                <a:cs typeface="Tahoma" panose="020B0604030504040204" pitchFamily="34" charset="0"/>
              </a:rPr>
              <a:t>République Algérienne Démocratique et Populaire</a:t>
            </a:r>
            <a:endParaRPr lang="fr-FR" altLang="fr-FR" sz="900" dirty="0">
              <a:latin typeface="Verdana" panose="020B0604030504040204" pitchFamily="34" charset="0"/>
              <a:ea typeface="Verdana" panose="020B0604030504040204" pitchFamily="34" charset="0"/>
              <a:cs typeface="Tahoma" panose="020B0604030504040204" pitchFamily="34" charset="0"/>
            </a:endParaRPr>
          </a:p>
          <a:p>
            <a:pPr algn="ctr" eaLnBrk="0" fontAlgn="base" hangingPunct="0">
              <a:spcBef>
                <a:spcPct val="0"/>
              </a:spcBef>
              <a:spcAft>
                <a:spcPct val="0"/>
              </a:spcAft>
            </a:pPr>
            <a:r>
              <a:rPr lang="fr-FR" altLang="fr-FR" sz="1600" b="1" dirty="0">
                <a:latin typeface="Verdana" panose="020B0604030504040204" pitchFamily="34" charset="0"/>
                <a:ea typeface="Verdana" panose="020B0604030504040204" pitchFamily="34" charset="0"/>
                <a:cs typeface="Tahoma" panose="020B0604030504040204" pitchFamily="34" charset="0"/>
              </a:rPr>
              <a:t>Ministère de l’Enseignement Supérieur </a:t>
            </a:r>
            <a:endParaRPr lang="fr-FR" altLang="fr-FR" sz="900" dirty="0">
              <a:latin typeface="Verdana" panose="020B0604030504040204" pitchFamily="34" charset="0"/>
              <a:ea typeface="Verdana" panose="020B0604030504040204" pitchFamily="34" charset="0"/>
              <a:cs typeface="Tahoma" panose="020B0604030504040204" pitchFamily="34" charset="0"/>
            </a:endParaRPr>
          </a:p>
          <a:p>
            <a:pPr algn="ctr" eaLnBrk="0" fontAlgn="base" hangingPunct="0">
              <a:spcBef>
                <a:spcPct val="0"/>
              </a:spcBef>
              <a:spcAft>
                <a:spcPct val="0"/>
              </a:spcAft>
            </a:pPr>
            <a:r>
              <a:rPr lang="fr-FR" altLang="fr-FR" sz="1600" b="1" dirty="0">
                <a:latin typeface="Verdana" panose="020B0604030504040204" pitchFamily="34" charset="0"/>
                <a:ea typeface="Verdana" panose="020B0604030504040204" pitchFamily="34" charset="0"/>
                <a:cs typeface="Tahoma" panose="020B0604030504040204" pitchFamily="34" charset="0"/>
              </a:rPr>
              <a:t>et de la Recherche Scientifique</a:t>
            </a:r>
            <a:endParaRPr lang="fr-FR" altLang="fr-FR" sz="900" dirty="0">
              <a:latin typeface="Verdana" panose="020B0604030504040204" pitchFamily="34" charset="0"/>
              <a:ea typeface="Verdana" panose="020B0604030504040204" pitchFamily="34" charset="0"/>
              <a:cs typeface="Tahoma" panose="020B0604030504040204" pitchFamily="34" charset="0"/>
            </a:endParaRPr>
          </a:p>
          <a:p>
            <a:pPr algn="ctr" eaLnBrk="0" fontAlgn="base" hangingPunct="0">
              <a:spcBef>
                <a:spcPct val="0"/>
              </a:spcBef>
              <a:spcAft>
                <a:spcPct val="0"/>
              </a:spcAft>
            </a:pPr>
            <a:r>
              <a:rPr lang="fr-FR" altLang="fr-FR" sz="1600" b="1" dirty="0">
                <a:latin typeface="Verdana" panose="020B0604030504040204" pitchFamily="34" charset="0"/>
                <a:ea typeface="Verdana" panose="020B0604030504040204" pitchFamily="34" charset="0"/>
                <a:cs typeface="Tahoma" panose="020B0604030504040204" pitchFamily="34" charset="0"/>
              </a:rPr>
              <a:t>Centre Universitaire </a:t>
            </a:r>
            <a:r>
              <a:rPr lang="fr-FR" altLang="fr-FR" sz="1600" b="1" dirty="0" err="1">
                <a:latin typeface="Verdana" panose="020B0604030504040204" pitchFamily="34" charset="0"/>
                <a:ea typeface="Verdana" panose="020B0604030504040204" pitchFamily="34" charset="0"/>
                <a:cs typeface="Tahoma" panose="020B0604030504040204" pitchFamily="34" charset="0"/>
              </a:rPr>
              <a:t>Abdelhafid</a:t>
            </a:r>
            <a:r>
              <a:rPr lang="fr-FR" altLang="fr-FR" sz="1600" b="1" dirty="0">
                <a:latin typeface="Verdana" panose="020B0604030504040204" pitchFamily="34" charset="0"/>
                <a:ea typeface="Verdana" panose="020B0604030504040204" pitchFamily="34" charset="0"/>
                <a:cs typeface="Tahoma" panose="020B0604030504040204" pitchFamily="34" charset="0"/>
              </a:rPr>
              <a:t> BOUSSOUF Mila</a:t>
            </a:r>
          </a:p>
        </p:txBody>
      </p:sp>
      <p:pic>
        <p:nvPicPr>
          <p:cNvPr id="8" name="Image 1">
            <a:extLst>
              <a:ext uri="{FF2B5EF4-FFF2-40B4-BE49-F238E27FC236}">
                <a16:creationId xmlns:a16="http://schemas.microsoft.com/office/drawing/2014/main" id="{B9F88E00-6EA7-42E9-97DA-F38AC4A8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145" y="404009"/>
            <a:ext cx="1292708" cy="12700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D1C6F0A-E904-45CB-A03F-5F9C53DE3A19}"/>
              </a:ext>
            </a:extLst>
          </p:cNvPr>
          <p:cNvSpPr/>
          <p:nvPr/>
        </p:nvSpPr>
        <p:spPr>
          <a:xfrm>
            <a:off x="0" y="2795179"/>
            <a:ext cx="12192000" cy="1757259"/>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bg1"/>
                </a:solidFill>
                <a:latin typeface="Verdana" panose="020B0604030504040204" pitchFamily="34" charset="0"/>
                <a:ea typeface="Verdana" panose="020B0604030504040204" pitchFamily="34" charset="0"/>
                <a:cs typeface="Verdana" panose="020B0604030504040204" pitchFamily="34" charset="0"/>
              </a:rPr>
              <a:t>Recherche documentaire et conception du mémoire</a:t>
            </a:r>
          </a:p>
        </p:txBody>
      </p:sp>
      <p:sp>
        <p:nvSpPr>
          <p:cNvPr id="11" name="Rectangle 10">
            <a:extLst>
              <a:ext uri="{FF2B5EF4-FFF2-40B4-BE49-F238E27FC236}">
                <a16:creationId xmlns:a16="http://schemas.microsoft.com/office/drawing/2014/main" id="{7AC1EF4A-4A86-4C1D-BFF7-FD43976293BB}"/>
              </a:ext>
            </a:extLst>
          </p:cNvPr>
          <p:cNvSpPr/>
          <p:nvPr/>
        </p:nvSpPr>
        <p:spPr>
          <a:xfrm>
            <a:off x="8909028" y="4914210"/>
            <a:ext cx="3282972" cy="1205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b="1" u="sng" dirty="0">
                <a:solidFill>
                  <a:schemeClr val="tx1"/>
                </a:solidFill>
                <a:latin typeface="Verdana" panose="020B0604030504040204" pitchFamily="34" charset="0"/>
                <a:ea typeface="Verdana" panose="020B0604030504040204" pitchFamily="34" charset="0"/>
                <a:cs typeface="Arial" panose="020B0604020202020204" pitchFamily="34" charset="0"/>
              </a:rPr>
              <a:t>Présenté par:</a:t>
            </a:r>
          </a:p>
          <a:p>
            <a:pPr algn="ctr">
              <a:lnSpc>
                <a:spcPct val="150000"/>
              </a:lnSpc>
            </a:pPr>
            <a:r>
              <a:rPr lang="fr-FR" b="1" dirty="0">
                <a:solidFill>
                  <a:schemeClr val="tx1"/>
                </a:solidFill>
                <a:latin typeface="Verdana" panose="020B0604030504040204" pitchFamily="34" charset="0"/>
                <a:ea typeface="Verdana" panose="020B0604030504040204" pitchFamily="34" charset="0"/>
                <a:cs typeface="Arial" panose="020B0604020202020204" pitchFamily="34" charset="0"/>
              </a:rPr>
              <a:t>S.SAHNOUNE</a:t>
            </a:r>
          </a:p>
        </p:txBody>
      </p:sp>
      <p:sp>
        <p:nvSpPr>
          <p:cNvPr id="12" name="Rectangle 11">
            <a:extLst>
              <a:ext uri="{FF2B5EF4-FFF2-40B4-BE49-F238E27FC236}">
                <a16:creationId xmlns:a16="http://schemas.microsoft.com/office/drawing/2014/main" id="{CD5C487A-6F4C-40E4-A846-EA8735FCB147}"/>
              </a:ext>
            </a:extLst>
          </p:cNvPr>
          <p:cNvSpPr/>
          <p:nvPr/>
        </p:nvSpPr>
        <p:spPr>
          <a:xfrm>
            <a:off x="3282973" y="6120158"/>
            <a:ext cx="5573728" cy="6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Verdana" panose="020B0604030504040204" pitchFamily="34" charset="0"/>
                <a:ea typeface="Verdana" panose="020B0604030504040204" pitchFamily="34" charset="0"/>
                <a:cs typeface="Arial" panose="020B0604020202020204" pitchFamily="34" charset="0"/>
              </a:rPr>
              <a:t>Année universitaire : 2020/2021</a:t>
            </a:r>
          </a:p>
        </p:txBody>
      </p:sp>
      <p:sp>
        <p:nvSpPr>
          <p:cNvPr id="2" name="Rectangle 1">
            <a:extLst>
              <a:ext uri="{FF2B5EF4-FFF2-40B4-BE49-F238E27FC236}">
                <a16:creationId xmlns:a16="http://schemas.microsoft.com/office/drawing/2014/main" id="{A33144DC-0D6D-4C6C-AC8B-460F42DD12F0}"/>
              </a:ext>
            </a:extLst>
          </p:cNvPr>
          <p:cNvSpPr/>
          <p:nvPr/>
        </p:nvSpPr>
        <p:spPr>
          <a:xfrm>
            <a:off x="7208449" y="4599626"/>
            <a:ext cx="4134465" cy="379078"/>
          </a:xfrm>
          <a:prstGeom prst="rect">
            <a:avLst/>
          </a:prstGeom>
        </p:spPr>
        <p:txBody>
          <a:bodyPr wrap="none">
            <a:spAutoFit/>
          </a:bodyPr>
          <a:lstStyle/>
          <a:p>
            <a:pPr algn="ctr">
              <a:lnSpc>
                <a:spcPct val="115000"/>
              </a:lnSpc>
            </a:pPr>
            <a:r>
              <a:rPr lang="fr-FR" b="1" dirty="0">
                <a:latin typeface="Verdana" panose="020B0604030504040204" pitchFamily="34" charset="0"/>
                <a:ea typeface="Verdana" panose="020B0604030504040204" pitchFamily="34" charset="0"/>
                <a:cs typeface="Arial" panose="020B0604020202020204" pitchFamily="34" charset="0"/>
              </a:rPr>
              <a:t> COURS Master 02/ </a:t>
            </a:r>
            <a:r>
              <a:rPr lang="fr-FR" b="1" dirty="0" err="1">
                <a:latin typeface="Verdana" panose="020B0604030504040204" pitchFamily="34" charset="0"/>
                <a:ea typeface="Verdana" panose="020B0604030504040204" pitchFamily="34" charset="0"/>
                <a:cs typeface="Arial" panose="020B0604020202020204" pitchFamily="34" charset="0"/>
              </a:rPr>
              <a:t>Genie</a:t>
            </a:r>
            <a:r>
              <a:rPr lang="fr-FR" b="1" dirty="0">
                <a:latin typeface="Verdana" panose="020B0604030504040204" pitchFamily="34" charset="0"/>
                <a:ea typeface="Verdana" panose="020B0604030504040204" pitchFamily="34" charset="0"/>
                <a:cs typeface="Arial" panose="020B0604020202020204" pitchFamily="34" charset="0"/>
              </a:rPr>
              <a:t>-civil</a:t>
            </a:r>
            <a:endParaRPr lang="fr-FR" sz="1200" dirty="0">
              <a:latin typeface="Verdana" panose="020B060403050404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51437D7-4BC6-4B9D-B5F3-126F242B337A}"/>
              </a:ext>
            </a:extLst>
          </p:cNvPr>
          <p:cNvSpPr/>
          <p:nvPr/>
        </p:nvSpPr>
        <p:spPr>
          <a:xfrm>
            <a:off x="3294948" y="2378659"/>
            <a:ext cx="5529078" cy="369332"/>
          </a:xfrm>
          <a:prstGeom prst="rect">
            <a:avLst/>
          </a:prstGeom>
        </p:spPr>
        <p:txBody>
          <a:bodyPr wrap="none">
            <a:spAutoFit/>
          </a:bodyPr>
          <a:lstStyle/>
          <a:p>
            <a:pPr algn="ctr" eaLnBrk="0" fontAlgn="base" hangingPunct="0">
              <a:spcBef>
                <a:spcPct val="0"/>
              </a:spcBef>
              <a:spcAft>
                <a:spcPct val="0"/>
              </a:spcAft>
            </a:pPr>
            <a:r>
              <a:rPr lang="fr-FR" altLang="fr-FR" b="1" dirty="0">
                <a:latin typeface="Verdana" panose="020B0604030504040204" pitchFamily="34" charset="0"/>
                <a:ea typeface="Verdana" panose="020B0604030504040204" pitchFamily="34" charset="0"/>
                <a:cs typeface="Tahoma" panose="020B0604030504040204" pitchFamily="34" charset="0"/>
              </a:rPr>
              <a:t>Département des sciences et technologie</a:t>
            </a:r>
          </a:p>
        </p:txBody>
      </p:sp>
      <p:sp>
        <p:nvSpPr>
          <p:cNvPr id="13" name="Rectangle 12">
            <a:extLst>
              <a:ext uri="{FF2B5EF4-FFF2-40B4-BE49-F238E27FC236}">
                <a16:creationId xmlns:a16="http://schemas.microsoft.com/office/drawing/2014/main" id="{D55ECFE1-F811-49A2-BC0D-D8BF5B3EB297}"/>
              </a:ext>
            </a:extLst>
          </p:cNvPr>
          <p:cNvSpPr/>
          <p:nvPr/>
        </p:nvSpPr>
        <p:spPr>
          <a:xfrm>
            <a:off x="3879243" y="2048216"/>
            <a:ext cx="4360489" cy="369332"/>
          </a:xfrm>
          <a:prstGeom prst="rect">
            <a:avLst/>
          </a:prstGeom>
        </p:spPr>
        <p:txBody>
          <a:bodyPr wrap="none">
            <a:spAutoFit/>
          </a:bodyPr>
          <a:lstStyle/>
          <a:p>
            <a:pPr algn="ctr" eaLnBrk="0" fontAlgn="base" hangingPunct="0">
              <a:spcBef>
                <a:spcPct val="0"/>
              </a:spcBef>
              <a:spcAft>
                <a:spcPct val="0"/>
              </a:spcAft>
            </a:pPr>
            <a:r>
              <a:rPr lang="fr-FR" altLang="fr-FR" b="1" dirty="0">
                <a:latin typeface="Verdana" panose="020B0604030504040204" pitchFamily="34" charset="0"/>
                <a:ea typeface="Verdana" panose="020B0604030504040204" pitchFamily="34" charset="0"/>
                <a:cs typeface="Tahoma" panose="020B0604030504040204" pitchFamily="34" charset="0"/>
              </a:rPr>
              <a:t>Institut  sciences et technologie</a:t>
            </a:r>
          </a:p>
        </p:txBody>
      </p:sp>
    </p:spTree>
    <p:extLst>
      <p:ext uri="{BB962C8B-B14F-4D97-AF65-F5344CB8AC3E}">
        <p14:creationId xmlns:p14="http://schemas.microsoft.com/office/powerpoint/2010/main" val="5572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03 :</a:t>
            </a:r>
            <a:r>
              <a:rPr lang="fr-FR"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000" b="1" i="1" dirty="0">
                <a:solidFill>
                  <a:schemeClr val="bg1"/>
                </a:solidFill>
                <a:latin typeface="Verdana" panose="020B0604030504040204" pitchFamily="34" charset="0"/>
                <a:ea typeface="Verdana" panose="020B0604030504040204" pitchFamily="34" charset="0"/>
              </a:rPr>
              <a:t>LOCALISER LES DOCUMENTS </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A4B81BE3-BBD1-454D-86E5-E67B4E1A1B30}"/>
              </a:ext>
            </a:extLst>
          </p:cNvPr>
          <p:cNvSpPr/>
          <p:nvPr/>
        </p:nvSpPr>
        <p:spPr>
          <a:xfrm>
            <a:off x="139148" y="642639"/>
            <a:ext cx="11913704" cy="4606774"/>
          </a:xfrm>
          <a:prstGeom prst="rect">
            <a:avLst/>
          </a:prstGeom>
        </p:spPr>
        <p:txBody>
          <a:bodyPr wrap="square">
            <a:spAutoFit/>
          </a:bodyPr>
          <a:lstStyle/>
          <a:p>
            <a:pPr algn="just">
              <a:lnSpc>
                <a:spcPct val="150000"/>
              </a:lnSpc>
            </a:pPr>
            <a:r>
              <a:rPr lang="fr-FR" b="1" dirty="0">
                <a:solidFill>
                  <a:srgbClr val="339933"/>
                </a:solidFill>
                <a:latin typeface="Verdana" panose="020B0604030504040204" pitchFamily="34" charset="0"/>
                <a:ea typeface="Verdana" panose="020B0604030504040204" pitchFamily="34" charset="0"/>
              </a:rPr>
              <a:t>La troncature : ? ou $</a:t>
            </a:r>
          </a:p>
          <a:p>
            <a:pPr algn="just">
              <a:lnSpc>
                <a:spcPct val="150000"/>
              </a:lnSpc>
            </a:pPr>
            <a:r>
              <a:rPr lang="fr-FR" dirty="0">
                <a:latin typeface="Verdana" panose="020B0604030504040204" pitchFamily="34" charset="0"/>
                <a:ea typeface="Verdana" panose="020B0604030504040204" pitchFamily="34" charset="0"/>
              </a:rPr>
              <a:t>Permet d’élargir la requête à partir d’un terme (toutes les variantes du mot seront prises en compte : singulier/pluriel, masculin/féminin, etc.).</a:t>
            </a:r>
          </a:p>
          <a:p>
            <a:pPr algn="just">
              <a:lnSpc>
                <a:spcPct val="150000"/>
              </a:lnSpc>
            </a:pPr>
            <a:r>
              <a:rPr lang="fr-FR" b="1" dirty="0">
                <a:latin typeface="Verdana" panose="020B0604030504040204" pitchFamily="34" charset="0"/>
                <a:ea typeface="Verdana" panose="020B0604030504040204" pitchFamily="34" charset="0"/>
              </a:rPr>
              <a:t>?</a:t>
            </a:r>
            <a:r>
              <a:rPr lang="fr-FR" dirty="0">
                <a:latin typeface="Verdana" panose="020B0604030504040204" pitchFamily="34" charset="0"/>
                <a:ea typeface="Verdana" panose="020B0604030504040204" pitchFamily="34" charset="0"/>
              </a:rPr>
              <a:t> remplace un caractère au début, au milieu ou à la fin d'un terme.</a:t>
            </a:r>
          </a:p>
          <a:p>
            <a:pPr algn="just">
              <a:lnSpc>
                <a:spcPct val="150000"/>
              </a:lnSpc>
            </a:pPr>
            <a:r>
              <a:rPr lang="fr-FR" dirty="0">
                <a:latin typeface="Verdana" panose="020B0604030504040204" pitchFamily="34" charset="0"/>
                <a:ea typeface="Verdana" panose="020B0604030504040204" pitchFamily="34" charset="0"/>
              </a:rPr>
              <a:t>	Ex. : </a:t>
            </a:r>
            <a:r>
              <a:rPr lang="fr-FR" dirty="0" err="1">
                <a:latin typeface="Verdana" panose="020B0604030504040204" pitchFamily="34" charset="0"/>
                <a:ea typeface="Verdana" panose="020B0604030504040204" pitchFamily="34" charset="0"/>
              </a:rPr>
              <a:t>wom?n</a:t>
            </a:r>
            <a:r>
              <a:rPr lang="fr-FR" dirty="0">
                <a:latin typeface="Verdana" panose="020B0604030504040204" pitchFamily="34" charset="0"/>
                <a:ea typeface="Verdana" panose="020B0604030504040204" pitchFamily="34" charset="0"/>
              </a:rPr>
              <a:t> recherchera </a:t>
            </a:r>
            <a:r>
              <a:rPr lang="fr-FR" dirty="0" err="1">
                <a:latin typeface="Verdana" panose="020B0604030504040204" pitchFamily="34" charset="0"/>
                <a:ea typeface="Verdana" panose="020B0604030504040204" pitchFamily="34" charset="0"/>
              </a:rPr>
              <a:t>woman</a:t>
            </a:r>
            <a:r>
              <a:rPr lang="fr-FR" dirty="0">
                <a:latin typeface="Verdana" panose="020B0604030504040204" pitchFamily="34" charset="0"/>
                <a:ea typeface="Verdana" panose="020B0604030504040204" pitchFamily="34" charset="0"/>
              </a:rPr>
              <a:t> ou </a:t>
            </a:r>
            <a:r>
              <a:rPr lang="fr-FR" dirty="0" err="1">
                <a:latin typeface="Verdana" panose="020B0604030504040204" pitchFamily="34" charset="0"/>
                <a:ea typeface="Verdana" panose="020B0604030504040204" pitchFamily="34" charset="0"/>
              </a:rPr>
              <a:t>women</a:t>
            </a:r>
            <a:endParaRPr lang="fr-FR" dirty="0">
              <a:latin typeface="Verdana" panose="020B0604030504040204" pitchFamily="34" charset="0"/>
              <a:ea typeface="Verdana" panose="020B0604030504040204" pitchFamily="34" charset="0"/>
            </a:endParaRPr>
          </a:p>
          <a:p>
            <a:pPr algn="just">
              <a:lnSpc>
                <a:spcPct val="150000"/>
              </a:lnSpc>
            </a:pPr>
            <a:r>
              <a:rPr lang="fr-FR" dirty="0">
                <a:latin typeface="Verdana" panose="020B0604030504040204" pitchFamily="34" charset="0"/>
                <a:ea typeface="Verdana" panose="020B0604030504040204" pitchFamily="34" charset="0"/>
              </a:rPr>
              <a:t>	Ex. : </a:t>
            </a:r>
            <a:r>
              <a:rPr lang="fr-FR" dirty="0" err="1">
                <a:latin typeface="Verdana" panose="020B0604030504040204" pitchFamily="34" charset="0"/>
                <a:ea typeface="Verdana" panose="020B0604030504040204" pitchFamily="34" charset="0"/>
              </a:rPr>
              <a:t>economi</a:t>
            </a:r>
            <a:r>
              <a:rPr lang="fr-FR" dirty="0">
                <a:latin typeface="Verdana" panose="020B0604030504040204" pitchFamily="34" charset="0"/>
                <a:ea typeface="Verdana" panose="020B0604030504040204" pitchFamily="34" charset="0"/>
              </a:rPr>
              <a:t>? recherchera économie, </a:t>
            </a:r>
            <a:r>
              <a:rPr lang="fr-FR" dirty="0" err="1">
                <a:latin typeface="Verdana" panose="020B0604030504040204" pitchFamily="34" charset="0"/>
                <a:ea typeface="Verdana" panose="020B0604030504040204" pitchFamily="34" charset="0"/>
              </a:rPr>
              <a:t>economic</a:t>
            </a:r>
            <a:r>
              <a:rPr lang="fr-FR" dirty="0">
                <a:latin typeface="Verdana" panose="020B0604030504040204" pitchFamily="34" charset="0"/>
                <a:ea typeface="Verdana" panose="020B0604030504040204" pitchFamily="34" charset="0"/>
              </a:rPr>
              <a:t> ou </a:t>
            </a:r>
            <a:r>
              <a:rPr lang="fr-FR" dirty="0" err="1">
                <a:latin typeface="Verdana" panose="020B0604030504040204" pitchFamily="34" charset="0"/>
                <a:ea typeface="Verdana" panose="020B0604030504040204" pitchFamily="34" charset="0"/>
              </a:rPr>
              <a:t>economia</a:t>
            </a:r>
            <a:endParaRPr lang="fr-FR" dirty="0">
              <a:latin typeface="Verdana" panose="020B0604030504040204" pitchFamily="34" charset="0"/>
              <a:ea typeface="Verdana" panose="020B0604030504040204" pitchFamily="34" charset="0"/>
            </a:endParaRPr>
          </a:p>
          <a:p>
            <a:pPr algn="just">
              <a:lnSpc>
                <a:spcPct val="150000"/>
              </a:lnSpc>
            </a:pPr>
            <a:r>
              <a:rPr lang="fr-FR" dirty="0">
                <a:latin typeface="Verdana" panose="020B0604030504040204" pitchFamily="34" charset="0"/>
                <a:ea typeface="Verdana" panose="020B0604030504040204" pitchFamily="34" charset="0"/>
              </a:rPr>
              <a:t>	Ex : relation? recherchera relation et relations</a:t>
            </a:r>
          </a:p>
          <a:p>
            <a:pPr algn="just">
              <a:lnSpc>
                <a:spcPct val="150000"/>
              </a:lnSpc>
            </a:pPr>
            <a:r>
              <a:rPr lang="fr-FR" b="1" dirty="0">
                <a:latin typeface="Verdana" panose="020B0604030504040204" pitchFamily="34" charset="0"/>
                <a:ea typeface="Verdana" panose="020B0604030504040204" pitchFamily="34" charset="0"/>
              </a:rPr>
              <a:t>$</a:t>
            </a:r>
            <a:r>
              <a:rPr lang="fr-FR" dirty="0">
                <a:latin typeface="Verdana" panose="020B0604030504040204" pitchFamily="34" charset="0"/>
                <a:ea typeface="Verdana" panose="020B0604030504040204" pitchFamily="34" charset="0"/>
              </a:rPr>
              <a:t> remplace plusieurs caractères au début, au milieu ou à la fin d'un terme.</a:t>
            </a:r>
          </a:p>
          <a:p>
            <a:pPr algn="just">
              <a:lnSpc>
                <a:spcPct val="150000"/>
              </a:lnSpc>
            </a:pPr>
            <a:r>
              <a:rPr lang="fr-FR" dirty="0">
                <a:latin typeface="Verdana" panose="020B0604030504040204" pitchFamily="34" charset="0"/>
                <a:ea typeface="Verdana" panose="020B0604030504040204" pitchFamily="34" charset="0"/>
              </a:rPr>
              <a:t>	Ex. : archéo$ recherchera archéologie, archéologue, archéoastronomie, etc.</a:t>
            </a:r>
          </a:p>
          <a:p>
            <a:pPr algn="just">
              <a:lnSpc>
                <a:spcPct val="150000"/>
              </a:lnSpc>
            </a:pPr>
            <a:r>
              <a:rPr lang="fr-FR" dirty="0">
                <a:latin typeface="Verdana" panose="020B0604030504040204" pitchFamily="34" charset="0"/>
                <a:ea typeface="Verdana" panose="020B0604030504040204" pitchFamily="34" charset="0"/>
              </a:rPr>
              <a:t>	Ex. : géo$ recherchera géographie, géométrie, géologie, etc.</a:t>
            </a:r>
          </a:p>
          <a:p>
            <a:pPr algn="just">
              <a:lnSpc>
                <a:spcPct val="150000"/>
              </a:lnSpc>
            </a:pPr>
            <a:r>
              <a:rPr lang="fr-FR" dirty="0">
                <a:latin typeface="Verdana" panose="020B0604030504040204" pitchFamily="34" charset="0"/>
                <a:ea typeface="Verdana" panose="020B0604030504040204" pitchFamily="34" charset="0"/>
              </a:rPr>
              <a:t>	Ex : nation$ recherchera national, nationaux, nationalité (permet d'inclure les pluriels-aux)</a:t>
            </a:r>
          </a:p>
        </p:txBody>
      </p:sp>
    </p:spTree>
    <p:extLst>
      <p:ext uri="{BB962C8B-B14F-4D97-AF65-F5344CB8AC3E}">
        <p14:creationId xmlns:p14="http://schemas.microsoft.com/office/powerpoint/2010/main" val="17334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03 :</a:t>
            </a:r>
            <a:r>
              <a:rPr lang="fr-FR"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000" b="1" i="1" dirty="0">
                <a:solidFill>
                  <a:schemeClr val="bg1"/>
                </a:solidFill>
                <a:latin typeface="Verdana" panose="020B0604030504040204" pitchFamily="34" charset="0"/>
                <a:ea typeface="Verdana" panose="020B0604030504040204" pitchFamily="34" charset="0"/>
              </a:rPr>
              <a:t>LOCALISER LES DOCUMENTS </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7820E0B9-1052-4940-8285-98B5EF1D4184}"/>
              </a:ext>
            </a:extLst>
          </p:cNvPr>
          <p:cNvSpPr/>
          <p:nvPr/>
        </p:nvSpPr>
        <p:spPr>
          <a:xfrm>
            <a:off x="139148" y="642639"/>
            <a:ext cx="11913704" cy="6268767"/>
          </a:xfrm>
          <a:prstGeom prst="rect">
            <a:avLst/>
          </a:prstGeom>
        </p:spPr>
        <p:txBody>
          <a:bodyPr wrap="square">
            <a:spAutoFit/>
          </a:bodyPr>
          <a:lstStyle/>
          <a:p>
            <a:pPr algn="just">
              <a:lnSpc>
                <a:spcPct val="150000"/>
              </a:lnSpc>
            </a:pPr>
            <a:r>
              <a:rPr lang="fr-FR" b="1" dirty="0">
                <a:solidFill>
                  <a:srgbClr val="339933"/>
                </a:solidFill>
                <a:latin typeface="Verdana" panose="020B0604030504040204" pitchFamily="34" charset="0"/>
                <a:ea typeface="Verdana" panose="020B0604030504040204" pitchFamily="34" charset="0"/>
              </a:rPr>
              <a:t>La recherche par expression (guillemets « »)</a:t>
            </a:r>
          </a:p>
          <a:p>
            <a:pPr algn="just">
              <a:lnSpc>
                <a:spcPct val="150000"/>
              </a:lnSpc>
            </a:pPr>
            <a:r>
              <a:rPr lang="fr-FR" dirty="0">
                <a:latin typeface="Verdana" panose="020B0604030504040204" pitchFamily="34" charset="0"/>
                <a:ea typeface="Verdana" panose="020B0604030504040204" pitchFamily="34" charset="0"/>
              </a:rPr>
              <a:t>	Permettent de restreindre la recherche à une expression exacte.</a:t>
            </a:r>
          </a:p>
          <a:p>
            <a:pPr algn="just">
              <a:lnSpc>
                <a:spcPct val="150000"/>
              </a:lnSpc>
            </a:pPr>
            <a:r>
              <a:rPr lang="fr-FR" dirty="0">
                <a:latin typeface="Verdana" panose="020B0604030504040204" pitchFamily="34" charset="0"/>
                <a:ea typeface="Verdana" panose="020B0604030504040204" pitchFamily="34" charset="0"/>
              </a:rPr>
              <a:t>	Elle permet de lancer une recherche sur une « chaîne de caractères » (mêmes mots dans le même ordre). Le guillemet est particulièrement utile lorsqu'une recherche entraîne un trop grand nombre de résultats ou pour rechercher précisément une expression</a:t>
            </a:r>
          </a:p>
          <a:p>
            <a:pPr algn="just">
              <a:lnSpc>
                <a:spcPct val="150000"/>
              </a:lnSpc>
            </a:pPr>
            <a:r>
              <a:rPr lang="fr-FR" dirty="0">
                <a:latin typeface="Verdana" panose="020B0604030504040204" pitchFamily="34" charset="0"/>
                <a:ea typeface="Verdana" panose="020B0604030504040204" pitchFamily="34" charset="0"/>
              </a:rPr>
              <a:t>	Ex. : « vitamine C » recherchera les références contenant cette expression dans l'ordre où sont saisis les termes</a:t>
            </a:r>
          </a:p>
          <a:p>
            <a:pPr algn="just">
              <a:lnSpc>
                <a:spcPct val="150000"/>
              </a:lnSpc>
            </a:pPr>
            <a:r>
              <a:rPr lang="fr-FR" b="1" dirty="0">
                <a:solidFill>
                  <a:srgbClr val="339933"/>
                </a:solidFill>
                <a:latin typeface="Verdana" panose="020B0604030504040204" pitchFamily="34" charset="0"/>
                <a:ea typeface="Verdana" panose="020B0604030504040204" pitchFamily="34" charset="0"/>
              </a:rPr>
              <a:t>La casse (majuscules, mots vides)</a:t>
            </a:r>
          </a:p>
          <a:p>
            <a:pPr algn="just">
              <a:lnSpc>
                <a:spcPct val="150000"/>
              </a:lnSpc>
            </a:pPr>
            <a:r>
              <a:rPr lang="fr-FR" dirty="0">
                <a:latin typeface="Verdana" panose="020B0604030504040204" pitchFamily="34" charset="0"/>
                <a:ea typeface="Verdana" panose="020B0604030504040204" pitchFamily="34" charset="0"/>
              </a:rPr>
              <a:t>	Il est recommandé pour toute recherche sur une base de données ou un catalogue de bibliothèque de n'utiliser que des lettres minuscules non accentuées. Les mots vides sont les mots non significatifs tels que les articles, les prépositions, les pronoms, etc. A l'exception d'une recherche par expression, ils sont totalement inutiles.</a:t>
            </a:r>
          </a:p>
          <a:p>
            <a:pPr algn="just">
              <a:lnSpc>
                <a:spcPct val="150000"/>
              </a:lnSpc>
            </a:pPr>
            <a:r>
              <a:rPr lang="fr-FR" dirty="0">
                <a:latin typeface="Verdana" panose="020B0604030504040204" pitchFamily="34" charset="0"/>
                <a:ea typeface="Verdana" panose="020B0604030504040204" pitchFamily="34" charset="0"/>
              </a:rPr>
              <a:t>	Il est possible d’améliorer la recherche en faisant appel aux fonctionnalités avancées que les outils proposent. La « recherche avancée » donne alors accès à des critères de recherche tels que : Date : permet de restreindre la recherche à des données plus ou moins récentes.</a:t>
            </a:r>
          </a:p>
        </p:txBody>
      </p:sp>
    </p:spTree>
    <p:extLst>
      <p:ext uri="{BB962C8B-B14F-4D97-AF65-F5344CB8AC3E}">
        <p14:creationId xmlns:p14="http://schemas.microsoft.com/office/powerpoint/2010/main" val="2610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3E0124-C6F1-4353-9489-D58F1FE9AB59}"/>
              </a:ext>
            </a:extLst>
          </p:cNvPr>
          <p:cNvSpPr/>
          <p:nvPr/>
        </p:nvSpPr>
        <p:spPr>
          <a:xfrm>
            <a:off x="42672" y="122503"/>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Recherche documentaire </a:t>
            </a:r>
          </a:p>
        </p:txBody>
      </p:sp>
      <p:sp>
        <p:nvSpPr>
          <p:cNvPr id="5" name="Flèche : bas 4">
            <a:extLst>
              <a:ext uri="{FF2B5EF4-FFF2-40B4-BE49-F238E27FC236}">
                <a16:creationId xmlns:a16="http://schemas.microsoft.com/office/drawing/2014/main" id="{76108D16-C994-4CE0-8E38-ACF3D609710B}"/>
              </a:ext>
            </a:extLst>
          </p:cNvPr>
          <p:cNvSpPr/>
          <p:nvPr/>
        </p:nvSpPr>
        <p:spPr>
          <a:xfrm>
            <a:off x="1374648" y="1274355"/>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CBED9C3-3687-4094-B2E8-098CE5F56ADD}"/>
              </a:ext>
            </a:extLst>
          </p:cNvPr>
          <p:cNvSpPr/>
          <p:nvPr/>
        </p:nvSpPr>
        <p:spPr>
          <a:xfrm>
            <a:off x="42672" y="2072640"/>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Verdana" panose="020B0604030504040204" pitchFamily="34" charset="0"/>
              <a:ea typeface="Verdana" panose="020B0604030504040204" pitchFamily="34" charset="0"/>
            </a:endParaRPr>
          </a:p>
          <a:p>
            <a:pPr algn="ctr"/>
            <a:r>
              <a:rPr lang="fr-FR" sz="2800" dirty="0">
                <a:latin typeface="Verdana" panose="020B0604030504040204" pitchFamily="34" charset="0"/>
                <a:ea typeface="Verdana" panose="020B0604030504040204" pitchFamily="34" charset="0"/>
              </a:rPr>
              <a:t>Traiter l’information</a:t>
            </a:r>
          </a:p>
          <a:p>
            <a:pPr algn="ctr"/>
            <a:endParaRPr lang="fr-FR" sz="2800" dirty="0">
              <a:latin typeface="Verdana" panose="020B0604030504040204" pitchFamily="34" charset="0"/>
              <a:ea typeface="Verdana" panose="020B0604030504040204" pitchFamily="34" charset="0"/>
            </a:endParaRPr>
          </a:p>
        </p:txBody>
      </p:sp>
      <p:cxnSp>
        <p:nvCxnSpPr>
          <p:cNvPr id="12" name="Connecteur droit avec flèche 11">
            <a:extLst>
              <a:ext uri="{FF2B5EF4-FFF2-40B4-BE49-F238E27FC236}">
                <a16:creationId xmlns:a16="http://schemas.microsoft.com/office/drawing/2014/main" id="{5FB36F61-28ED-43D7-BED0-D1BD6E2E891F}"/>
              </a:ext>
            </a:extLst>
          </p:cNvPr>
          <p:cNvCxnSpPr>
            <a:cxnSpLocks/>
          </p:cNvCxnSpPr>
          <p:nvPr/>
        </p:nvCxnSpPr>
        <p:spPr>
          <a:xfrm>
            <a:off x="4279392" y="1036242"/>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FE44782-66FE-4110-940E-454F0B91040C}"/>
              </a:ext>
            </a:extLst>
          </p:cNvPr>
          <p:cNvSpPr/>
          <p:nvPr/>
        </p:nvSpPr>
        <p:spPr>
          <a:xfrm>
            <a:off x="5029199" y="625131"/>
            <a:ext cx="4133087"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C00000"/>
                </a:solidFill>
                <a:latin typeface="Verdana" panose="020B0604030504040204" pitchFamily="34" charset="0"/>
                <a:ea typeface="Verdana" panose="020B0604030504040204" pitchFamily="34" charset="0"/>
              </a:rPr>
              <a:t>Exploiter l’information </a:t>
            </a:r>
          </a:p>
        </p:txBody>
      </p:sp>
      <p:sp>
        <p:nvSpPr>
          <p:cNvPr id="14" name="Rectangle 13">
            <a:extLst>
              <a:ext uri="{FF2B5EF4-FFF2-40B4-BE49-F238E27FC236}">
                <a16:creationId xmlns:a16="http://schemas.microsoft.com/office/drawing/2014/main" id="{98E8C089-075E-4294-8B3A-B20632C1DF73}"/>
              </a:ext>
            </a:extLst>
          </p:cNvPr>
          <p:cNvSpPr/>
          <p:nvPr/>
        </p:nvSpPr>
        <p:spPr>
          <a:xfrm>
            <a:off x="5096258" y="3713832"/>
            <a:ext cx="4133088" cy="13624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C00000"/>
                </a:solidFill>
                <a:latin typeface="Verdana" panose="020B0604030504040204" pitchFamily="34" charset="0"/>
                <a:ea typeface="Verdana" panose="020B0604030504040204" pitchFamily="34" charset="0"/>
              </a:rPr>
              <a:t>Logiciels de gestion bibliographiques </a:t>
            </a:r>
          </a:p>
        </p:txBody>
      </p:sp>
      <p:cxnSp>
        <p:nvCxnSpPr>
          <p:cNvPr id="24" name="Connecteur droit avec flèche 23">
            <a:extLst>
              <a:ext uri="{FF2B5EF4-FFF2-40B4-BE49-F238E27FC236}">
                <a16:creationId xmlns:a16="http://schemas.microsoft.com/office/drawing/2014/main" id="{ECD94403-AEEC-4EAB-A80E-A79735B0C8E7}"/>
              </a:ext>
            </a:extLst>
          </p:cNvPr>
          <p:cNvCxnSpPr>
            <a:cxnSpLocks/>
          </p:cNvCxnSpPr>
          <p:nvPr/>
        </p:nvCxnSpPr>
        <p:spPr>
          <a:xfrm>
            <a:off x="4279392" y="4395060"/>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0940520-2FDC-4B53-86C5-EA8C0A387B16}"/>
              </a:ext>
            </a:extLst>
          </p:cNvPr>
          <p:cNvCxnSpPr>
            <a:cxnSpLocks/>
          </p:cNvCxnSpPr>
          <p:nvPr/>
        </p:nvCxnSpPr>
        <p:spPr>
          <a:xfrm>
            <a:off x="3401568" y="2575560"/>
            <a:ext cx="8778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401DA29-8FBF-4A5E-B21F-83E69330E118}"/>
              </a:ext>
            </a:extLst>
          </p:cNvPr>
          <p:cNvCxnSpPr>
            <a:cxnSpLocks/>
          </p:cNvCxnSpPr>
          <p:nvPr/>
        </p:nvCxnSpPr>
        <p:spPr>
          <a:xfrm>
            <a:off x="4279392" y="1036242"/>
            <a:ext cx="0" cy="335881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05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3E0124-C6F1-4353-9489-D58F1FE9AB59}"/>
              </a:ext>
            </a:extLst>
          </p:cNvPr>
          <p:cNvSpPr/>
          <p:nvPr/>
        </p:nvSpPr>
        <p:spPr>
          <a:xfrm>
            <a:off x="42672" y="122503"/>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Recherche documentaire </a:t>
            </a:r>
          </a:p>
        </p:txBody>
      </p:sp>
      <p:sp>
        <p:nvSpPr>
          <p:cNvPr id="5" name="Flèche : bas 4">
            <a:extLst>
              <a:ext uri="{FF2B5EF4-FFF2-40B4-BE49-F238E27FC236}">
                <a16:creationId xmlns:a16="http://schemas.microsoft.com/office/drawing/2014/main" id="{76108D16-C994-4CE0-8E38-ACF3D609710B}"/>
              </a:ext>
            </a:extLst>
          </p:cNvPr>
          <p:cNvSpPr/>
          <p:nvPr/>
        </p:nvSpPr>
        <p:spPr>
          <a:xfrm>
            <a:off x="1374648" y="1274355"/>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CBED9C3-3687-4094-B2E8-098CE5F56ADD}"/>
              </a:ext>
            </a:extLst>
          </p:cNvPr>
          <p:cNvSpPr/>
          <p:nvPr/>
        </p:nvSpPr>
        <p:spPr>
          <a:xfrm>
            <a:off x="42672" y="2072639"/>
            <a:ext cx="3358896" cy="17427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Verdana" panose="020B0604030504040204" pitchFamily="34" charset="0"/>
              <a:ea typeface="Verdana" panose="020B0604030504040204" pitchFamily="34" charset="0"/>
            </a:endParaRPr>
          </a:p>
          <a:p>
            <a:pPr algn="ctr"/>
            <a:r>
              <a:rPr lang="fr-FR" sz="2800" dirty="0">
                <a:latin typeface="Verdana" panose="020B0604030504040204" pitchFamily="34" charset="0"/>
                <a:ea typeface="Verdana" panose="020B0604030504040204" pitchFamily="34" charset="0"/>
              </a:rPr>
              <a:t>PRÉSENTATION DE LA BIBLIOGRAPHIE</a:t>
            </a:r>
          </a:p>
          <a:p>
            <a:pPr algn="ctr"/>
            <a:endParaRPr lang="fr-FR" sz="2800" dirty="0">
              <a:latin typeface="Verdana" panose="020B0604030504040204" pitchFamily="34" charset="0"/>
              <a:ea typeface="Verdana" panose="020B0604030504040204" pitchFamily="34" charset="0"/>
            </a:endParaRPr>
          </a:p>
        </p:txBody>
      </p:sp>
      <p:cxnSp>
        <p:nvCxnSpPr>
          <p:cNvPr id="12" name="Connecteur droit avec flèche 11">
            <a:extLst>
              <a:ext uri="{FF2B5EF4-FFF2-40B4-BE49-F238E27FC236}">
                <a16:creationId xmlns:a16="http://schemas.microsoft.com/office/drawing/2014/main" id="{5FB36F61-28ED-43D7-BED0-D1BD6E2E891F}"/>
              </a:ext>
            </a:extLst>
          </p:cNvPr>
          <p:cNvCxnSpPr>
            <a:cxnSpLocks/>
          </p:cNvCxnSpPr>
          <p:nvPr/>
        </p:nvCxnSpPr>
        <p:spPr>
          <a:xfrm>
            <a:off x="4279392" y="1036242"/>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FE44782-66FE-4110-940E-454F0B91040C}"/>
              </a:ext>
            </a:extLst>
          </p:cNvPr>
          <p:cNvSpPr/>
          <p:nvPr/>
        </p:nvSpPr>
        <p:spPr>
          <a:xfrm>
            <a:off x="5029199" y="625131"/>
            <a:ext cx="4133087"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C00000"/>
                </a:solidFill>
                <a:latin typeface="Verdana" panose="020B0604030504040204" pitchFamily="34" charset="0"/>
                <a:ea typeface="Verdana" panose="020B0604030504040204" pitchFamily="34" charset="0"/>
              </a:rPr>
              <a:t>La référence bibliographique</a:t>
            </a:r>
          </a:p>
        </p:txBody>
      </p:sp>
      <p:sp>
        <p:nvSpPr>
          <p:cNvPr id="14" name="Rectangle 13">
            <a:extLst>
              <a:ext uri="{FF2B5EF4-FFF2-40B4-BE49-F238E27FC236}">
                <a16:creationId xmlns:a16="http://schemas.microsoft.com/office/drawing/2014/main" id="{98E8C089-075E-4294-8B3A-B20632C1DF73}"/>
              </a:ext>
            </a:extLst>
          </p:cNvPr>
          <p:cNvSpPr/>
          <p:nvPr/>
        </p:nvSpPr>
        <p:spPr>
          <a:xfrm>
            <a:off x="5029198" y="1894332"/>
            <a:ext cx="4133088" cy="13624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C00000"/>
                </a:solidFill>
                <a:latin typeface="Verdana" panose="020B0604030504040204" pitchFamily="34" charset="0"/>
                <a:ea typeface="Verdana" panose="020B0604030504040204" pitchFamily="34" charset="0"/>
              </a:rPr>
              <a:t>Synthétiser les informations </a:t>
            </a:r>
          </a:p>
        </p:txBody>
      </p:sp>
      <p:cxnSp>
        <p:nvCxnSpPr>
          <p:cNvPr id="24" name="Connecteur droit avec flèche 23">
            <a:extLst>
              <a:ext uri="{FF2B5EF4-FFF2-40B4-BE49-F238E27FC236}">
                <a16:creationId xmlns:a16="http://schemas.microsoft.com/office/drawing/2014/main" id="{ECD94403-AEEC-4EAB-A80E-A79735B0C8E7}"/>
              </a:ext>
            </a:extLst>
          </p:cNvPr>
          <p:cNvCxnSpPr>
            <a:cxnSpLocks/>
          </p:cNvCxnSpPr>
          <p:nvPr/>
        </p:nvCxnSpPr>
        <p:spPr>
          <a:xfrm>
            <a:off x="4279392" y="4395060"/>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0940520-2FDC-4B53-86C5-EA8C0A387B16}"/>
              </a:ext>
            </a:extLst>
          </p:cNvPr>
          <p:cNvCxnSpPr>
            <a:cxnSpLocks/>
          </p:cNvCxnSpPr>
          <p:nvPr/>
        </p:nvCxnSpPr>
        <p:spPr>
          <a:xfrm>
            <a:off x="3401568" y="2575560"/>
            <a:ext cx="8778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401DA29-8FBF-4A5E-B21F-83E69330E118}"/>
              </a:ext>
            </a:extLst>
          </p:cNvPr>
          <p:cNvCxnSpPr>
            <a:cxnSpLocks/>
          </p:cNvCxnSpPr>
          <p:nvPr/>
        </p:nvCxnSpPr>
        <p:spPr>
          <a:xfrm>
            <a:off x="4279392" y="1036242"/>
            <a:ext cx="0" cy="335881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A1769E2F-702C-4D45-835F-B1535E4A68BD}"/>
              </a:ext>
            </a:extLst>
          </p:cNvPr>
          <p:cNvCxnSpPr>
            <a:cxnSpLocks/>
          </p:cNvCxnSpPr>
          <p:nvPr/>
        </p:nvCxnSpPr>
        <p:spPr>
          <a:xfrm>
            <a:off x="4279392" y="2575560"/>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32CDDB8-1072-48FF-B0F8-FB233DC6CDE4}"/>
              </a:ext>
            </a:extLst>
          </p:cNvPr>
          <p:cNvSpPr/>
          <p:nvPr/>
        </p:nvSpPr>
        <p:spPr>
          <a:xfrm>
            <a:off x="5029198" y="3815414"/>
            <a:ext cx="4133087"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C00000"/>
                </a:solidFill>
                <a:latin typeface="Verdana" panose="020B0604030504040204" pitchFamily="34" charset="0"/>
                <a:ea typeface="Verdana" panose="020B0604030504040204" pitchFamily="34" charset="0"/>
              </a:rPr>
              <a:t> Mettre en forme l’information </a:t>
            </a:r>
          </a:p>
        </p:txBody>
      </p:sp>
    </p:spTree>
    <p:extLst>
      <p:ext uri="{BB962C8B-B14F-4D97-AF65-F5344CB8AC3E}">
        <p14:creationId xmlns:p14="http://schemas.microsoft.com/office/powerpoint/2010/main" val="399016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pic>
        <p:nvPicPr>
          <p:cNvPr id="3" name="Image 2">
            <a:extLst>
              <a:ext uri="{FF2B5EF4-FFF2-40B4-BE49-F238E27FC236}">
                <a16:creationId xmlns:a16="http://schemas.microsoft.com/office/drawing/2014/main" id="{914788A0-A104-4E6D-BDCC-DEB644C02E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3675" y="1019363"/>
            <a:ext cx="5972325" cy="2032301"/>
          </a:xfrm>
          <a:prstGeom prst="rect">
            <a:avLst/>
          </a:prstGeom>
          <a:noFill/>
          <a:ln>
            <a:noFill/>
          </a:ln>
        </p:spPr>
      </p:pic>
      <p:sp>
        <p:nvSpPr>
          <p:cNvPr id="4" name="Rectangle 3">
            <a:extLst>
              <a:ext uri="{FF2B5EF4-FFF2-40B4-BE49-F238E27FC236}">
                <a16:creationId xmlns:a16="http://schemas.microsoft.com/office/drawing/2014/main" id="{B3C47EFE-A1CE-4996-9E63-0271F193DD13}"/>
              </a:ext>
            </a:extLst>
          </p:cNvPr>
          <p:cNvSpPr/>
          <p:nvPr/>
        </p:nvSpPr>
        <p:spPr>
          <a:xfrm>
            <a:off x="0" y="3054923"/>
            <a:ext cx="7029488" cy="451790"/>
          </a:xfrm>
          <a:prstGeom prst="rect">
            <a:avLst/>
          </a:prstGeom>
        </p:spPr>
        <p:txBody>
          <a:bodyPr wrap="none">
            <a:spAutoFit/>
          </a:bodyPr>
          <a:lstStyle/>
          <a:p>
            <a:pPr algn="just">
              <a:lnSpc>
                <a:spcPct val="150000"/>
              </a:lnSpc>
              <a:spcAft>
                <a:spcPts val="0"/>
              </a:spcAft>
            </a:pPr>
            <a:r>
              <a:rPr lang="fr-FR" b="1" i="1" dirty="0">
                <a:latin typeface="Verdana" panose="020B0604030504040204" pitchFamily="34" charset="0"/>
                <a:ea typeface="Verdana" panose="020B0604030504040204" pitchFamily="34" charset="0"/>
                <a:cs typeface="Times New Roman" panose="02020603050405020304" pitchFamily="18" charset="0"/>
              </a:rPr>
              <a:t>Téléchargeable gratuitement </a:t>
            </a:r>
            <a:r>
              <a:rPr lang="fr-FR" i="1" dirty="0">
                <a:latin typeface="Verdana" panose="020B0604030504040204" pitchFamily="34" charset="0"/>
                <a:ea typeface="Verdana" panose="020B0604030504040204" pitchFamily="34" charset="0"/>
                <a:cs typeface="Times New Roman" panose="02020603050405020304" pitchFamily="18" charset="0"/>
              </a:rPr>
              <a:t>: </a:t>
            </a:r>
            <a:r>
              <a:rPr lang="fr-FR" i="1" dirty="0">
                <a:latin typeface="Verdana" panose="020B0604030504040204" pitchFamily="34" charset="0"/>
                <a:ea typeface="Verdana" panose="020B0604030504040204" pitchFamily="34" charset="0"/>
                <a:cs typeface="Times New Roman" panose="02020603050405020304" pitchFamily="18" charset="0"/>
                <a:hlinkClick r:id="rId4"/>
              </a:rPr>
              <a:t>http://www.zotero.org/</a:t>
            </a:r>
            <a:r>
              <a:rPr lang="fr-FR" i="1" dirty="0">
                <a:latin typeface="Verdana" panose="020B0604030504040204" pitchFamily="34" charset="0"/>
                <a:ea typeface="Verdana" panose="020B0604030504040204" pitchFamily="34" charset="0"/>
                <a:cs typeface="Times New Roman" panose="02020603050405020304" pitchFamily="18" charset="0"/>
              </a:rPr>
              <a:t> </a:t>
            </a:r>
            <a:endParaRPr lang="fr-FR" sz="16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B1F97788-9A60-44E3-8F1E-FAA219088D3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29488" y="1019363"/>
            <a:ext cx="4854859" cy="1717140"/>
          </a:xfrm>
          <a:prstGeom prst="rect">
            <a:avLst/>
          </a:prstGeom>
          <a:noFill/>
          <a:ln>
            <a:noFill/>
          </a:ln>
        </p:spPr>
      </p:pic>
      <p:pic>
        <p:nvPicPr>
          <p:cNvPr id="6" name="Image 5">
            <a:extLst>
              <a:ext uri="{FF2B5EF4-FFF2-40B4-BE49-F238E27FC236}">
                <a16:creationId xmlns:a16="http://schemas.microsoft.com/office/drawing/2014/main" id="{718C49A3-67A0-426D-8FE6-5E2B5FE3271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668571" y="3825133"/>
            <a:ext cx="4854858" cy="1638815"/>
          </a:xfrm>
          <a:prstGeom prst="rect">
            <a:avLst/>
          </a:prstGeom>
          <a:noFill/>
          <a:ln>
            <a:noFill/>
          </a:ln>
        </p:spPr>
      </p:pic>
      <p:sp>
        <p:nvSpPr>
          <p:cNvPr id="7" name="Rectangle 6">
            <a:extLst>
              <a:ext uri="{FF2B5EF4-FFF2-40B4-BE49-F238E27FC236}">
                <a16:creationId xmlns:a16="http://schemas.microsoft.com/office/drawing/2014/main" id="{1FC244D2-2BD2-4D44-8933-C2EEBD0245B3}"/>
              </a:ext>
            </a:extLst>
          </p:cNvPr>
          <p:cNvSpPr/>
          <p:nvPr/>
        </p:nvSpPr>
        <p:spPr>
          <a:xfrm>
            <a:off x="2329584" y="5467207"/>
            <a:ext cx="7532831" cy="451790"/>
          </a:xfrm>
          <a:prstGeom prst="rect">
            <a:avLst/>
          </a:prstGeom>
        </p:spPr>
        <p:txBody>
          <a:bodyPr wrap="none">
            <a:spAutoFit/>
          </a:bodyPr>
          <a:lstStyle/>
          <a:p>
            <a:pPr algn="just">
              <a:lnSpc>
                <a:spcPct val="150000"/>
              </a:lnSpc>
              <a:spcAft>
                <a:spcPts val="0"/>
              </a:spcAft>
            </a:pPr>
            <a:r>
              <a:rPr lang="fr-FR" b="1" i="1" dirty="0">
                <a:latin typeface="Verdana" panose="020B0604030504040204" pitchFamily="34" charset="0"/>
                <a:ea typeface="Verdana" panose="020B0604030504040204" pitchFamily="34" charset="0"/>
                <a:cs typeface="Times New Roman" panose="02020603050405020304" pitchFamily="18" charset="0"/>
              </a:rPr>
              <a:t>Téléchargeable gratuitement </a:t>
            </a:r>
            <a:r>
              <a:rPr lang="fr-FR" i="1" dirty="0">
                <a:latin typeface="Verdana" panose="020B0604030504040204" pitchFamily="34" charset="0"/>
                <a:ea typeface="Verdana" panose="020B0604030504040204" pitchFamily="34" charset="0"/>
                <a:cs typeface="Times New Roman" panose="02020603050405020304" pitchFamily="18" charset="0"/>
              </a:rPr>
              <a:t>: </a:t>
            </a:r>
            <a:r>
              <a:rPr lang="fr-FR" i="1" dirty="0">
                <a:latin typeface="Verdana" panose="020B0604030504040204" pitchFamily="34" charset="0"/>
                <a:ea typeface="Verdana" panose="020B0604030504040204" pitchFamily="34" charset="0"/>
                <a:cs typeface="Times New Roman" panose="02020603050405020304" pitchFamily="18" charset="0"/>
                <a:hlinkClick r:id="rId7"/>
              </a:rPr>
              <a:t>http://www.mendeley.com/</a:t>
            </a:r>
            <a:r>
              <a:rPr lang="fr-FR" i="1" dirty="0">
                <a:latin typeface="Verdana" panose="020B0604030504040204" pitchFamily="34" charset="0"/>
                <a:ea typeface="Verdana" panose="020B0604030504040204" pitchFamily="34" charset="0"/>
                <a:cs typeface="Times New Roman" panose="02020603050405020304" pitchFamily="18" charset="0"/>
              </a:rPr>
              <a:t> </a:t>
            </a:r>
            <a:endParaRPr lang="fr-FR" sz="16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4453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D765064E-C05D-4ADB-8ACB-F6D6862E7A3A}"/>
              </a:ext>
            </a:extLst>
          </p:cNvPr>
          <p:cNvSpPr/>
          <p:nvPr/>
        </p:nvSpPr>
        <p:spPr>
          <a:xfrm>
            <a:off x="119270" y="642639"/>
            <a:ext cx="7667484" cy="369332"/>
          </a:xfrm>
          <a:prstGeom prst="rect">
            <a:avLst/>
          </a:prstGeom>
        </p:spPr>
        <p:txBody>
          <a:bodyPr wrap="none">
            <a:spAutoFit/>
          </a:bodyPr>
          <a:lstStyle/>
          <a:p>
            <a:pPr lvl="1"/>
            <a:r>
              <a:rPr lang="fr-FR" b="1" dirty="0">
                <a:solidFill>
                  <a:srgbClr val="0000FF"/>
                </a:solidFill>
                <a:latin typeface="Verdana" panose="020B0604030504040204" pitchFamily="34" charset="0"/>
                <a:ea typeface="Verdana" panose="020B0604030504040204" pitchFamily="34" charset="0"/>
              </a:rPr>
              <a:t>5.2. Les systèmes de présentation d’une bibliographie</a:t>
            </a:r>
            <a:endParaRPr lang="fr-FR" dirty="0">
              <a:solidFill>
                <a:srgbClr val="0000FF"/>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9410A35A-A941-4F0E-B2CC-87583CC79310}"/>
              </a:ext>
            </a:extLst>
          </p:cNvPr>
          <p:cNvSpPr/>
          <p:nvPr/>
        </p:nvSpPr>
        <p:spPr>
          <a:xfrm>
            <a:off x="159026" y="1011971"/>
            <a:ext cx="11913704" cy="5437771"/>
          </a:xfrm>
          <a:prstGeom prst="rect">
            <a:avLst/>
          </a:prstGeom>
        </p:spPr>
        <p:txBody>
          <a:bodyPr wrap="square">
            <a:spAutoFit/>
          </a:bodyPr>
          <a:lstStyle/>
          <a:p>
            <a:pPr indent="228600">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Il existe 3 façons de noter les références :</a:t>
            </a:r>
          </a:p>
          <a:p>
            <a:pPr marL="285750" indent="-285750" algn="just">
              <a:lnSpc>
                <a:spcPct val="150000"/>
              </a:lnSpc>
              <a:spcAft>
                <a:spcPts val="0"/>
              </a:spcAft>
              <a:buFontTx/>
              <a:buChar char="-"/>
            </a:pPr>
            <a:r>
              <a:rPr lang="fr-FR" b="1" dirty="0">
                <a:latin typeface="Verdana" panose="020B0604030504040204" pitchFamily="34" charset="0"/>
                <a:ea typeface="Verdana" panose="020B0604030504040204" pitchFamily="34" charset="0"/>
                <a:cs typeface="Times New Roman" panose="02020603050405020304" pitchFamily="18" charset="0"/>
              </a:rPr>
              <a:t>Le système Harvard (alphabétique) : </a:t>
            </a:r>
            <a:r>
              <a:rPr lang="fr-FR" dirty="0">
                <a:latin typeface="Verdana" panose="020B0604030504040204" pitchFamily="34" charset="0"/>
                <a:ea typeface="Verdana" panose="020B0604030504040204" pitchFamily="34" charset="0"/>
                <a:cs typeface="Times New Roman" panose="02020603050405020304" pitchFamily="18" charset="0"/>
              </a:rPr>
              <a:t> Classement alphabétique à la section "Références", mais non numérotées. Les références sont appelées dans le texte par le nom du premier auteur et l'année de parution de l'article cité.</a:t>
            </a:r>
          </a:p>
          <a:p>
            <a:pPr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	 Ex. …………. (Kuntz, 1984). Ce système est utilisé au début de la rédaction car il est très naturel.</a:t>
            </a:r>
          </a:p>
          <a:p>
            <a:pPr algn="just">
              <a:lnSpc>
                <a:spcPct val="150000"/>
              </a:lnSpc>
              <a:spcAft>
                <a:spcPts val="0"/>
              </a:spcAft>
            </a:pPr>
            <a:r>
              <a:rPr lang="fr-FR" b="1" dirty="0">
                <a:latin typeface="Verdana" panose="020B0604030504040204" pitchFamily="34" charset="0"/>
                <a:ea typeface="Verdana" panose="020B0604030504040204" pitchFamily="34" charset="0"/>
                <a:cs typeface="Times New Roman" panose="02020603050405020304" pitchFamily="18" charset="0"/>
              </a:rPr>
              <a:t>- Le système Vancouver (numérique)</a:t>
            </a:r>
            <a:r>
              <a:rPr lang="fr-FR" dirty="0">
                <a:latin typeface="Verdana" panose="020B0604030504040204" pitchFamily="34" charset="0"/>
                <a:ea typeface="Verdana" panose="020B0604030504040204" pitchFamily="34" charset="0"/>
                <a:cs typeface="Times New Roman" panose="02020603050405020304" pitchFamily="18" charset="0"/>
              </a:rPr>
              <a:t>: Les références sont numérotées selon l'ordre d'apparition dans l'article, sans se soucier de l'alphabet. Lorsqu'une référence est citée plusieurs fois, elle garde la même numérotation. Ce système est souvent adopté dans les revues de langue anglaise.</a:t>
            </a:r>
          </a:p>
          <a:p>
            <a:pPr algn="just">
              <a:lnSpc>
                <a:spcPct val="150000"/>
              </a:lnSpc>
              <a:spcAft>
                <a:spcPts val="0"/>
              </a:spcAft>
            </a:pPr>
            <a:r>
              <a:rPr lang="fr-FR" b="1" dirty="0">
                <a:latin typeface="Verdana" panose="020B0604030504040204" pitchFamily="34" charset="0"/>
                <a:ea typeface="Verdana" panose="020B0604030504040204" pitchFamily="34" charset="0"/>
                <a:cs typeface="Times New Roman" panose="02020603050405020304" pitchFamily="18" charset="0"/>
              </a:rPr>
              <a:t>- Le système mixte</a:t>
            </a:r>
            <a:r>
              <a:rPr lang="fr-FR" dirty="0">
                <a:latin typeface="Verdana" panose="020B0604030504040204" pitchFamily="34" charset="0"/>
                <a:ea typeface="Verdana" panose="020B0604030504040204" pitchFamily="34" charset="0"/>
                <a:cs typeface="Times New Roman" panose="02020603050405020304" pitchFamily="18" charset="0"/>
              </a:rPr>
              <a:t>: Les références sont notées par ordre alphabétique et appelées selon cette numérotation dans le texte. Ce système est souvent adopté dans les revues de langue française. C’est le système le plus pratique à la lecture. Mais pour la rédaction, il ne faut établir la numérotation qu'au dernier moment.</a:t>
            </a:r>
            <a:endParaRPr lang="fr-FR"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3631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a:extLst>
              <a:ext uri="{FF2B5EF4-FFF2-40B4-BE49-F238E27FC236}">
                <a16:creationId xmlns:a16="http://schemas.microsoft.com/office/drawing/2014/main" id="{DC06D4E8-29C4-465C-9B21-E84F38F18F40}"/>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7696343F-9886-43EE-83B4-7EE0201D2845}"/>
              </a:ext>
            </a:extLst>
          </p:cNvPr>
          <p:cNvSpPr/>
          <p:nvPr/>
        </p:nvSpPr>
        <p:spPr>
          <a:xfrm>
            <a:off x="119270" y="642639"/>
            <a:ext cx="4916731" cy="369332"/>
          </a:xfrm>
          <a:prstGeom prst="rect">
            <a:avLst/>
          </a:prstGeom>
        </p:spPr>
        <p:txBody>
          <a:bodyPr wrap="none">
            <a:spAutoFit/>
          </a:bodyPr>
          <a:lstStyle/>
          <a:p>
            <a:pPr lvl="1"/>
            <a:r>
              <a:rPr lang="fr-FR" b="1" dirty="0">
                <a:solidFill>
                  <a:srgbClr val="0000FF"/>
                </a:solidFill>
                <a:latin typeface="Verdana" panose="020B0604030504040204" pitchFamily="34" charset="0"/>
                <a:ea typeface="Verdana" panose="020B0604030504040204" pitchFamily="34" charset="0"/>
              </a:rPr>
              <a:t>5.2. Présentation des documents</a:t>
            </a:r>
            <a:endParaRPr lang="fr-FR" dirty="0">
              <a:solidFill>
                <a:srgbClr val="0000FF"/>
              </a:solidFill>
              <a:latin typeface="Verdana" panose="020B0604030504040204" pitchFamily="34" charset="0"/>
              <a:ea typeface="Verdana" panose="020B0604030504040204" pitchFamily="34" charset="0"/>
            </a:endParaRPr>
          </a:p>
        </p:txBody>
      </p:sp>
      <p:graphicFrame>
        <p:nvGraphicFramePr>
          <p:cNvPr id="10" name="Tableau 9">
            <a:extLst>
              <a:ext uri="{FF2B5EF4-FFF2-40B4-BE49-F238E27FC236}">
                <a16:creationId xmlns:a16="http://schemas.microsoft.com/office/drawing/2014/main" id="{5F2E68EB-B15E-471C-94A9-7F31B1067D60}"/>
              </a:ext>
            </a:extLst>
          </p:cNvPr>
          <p:cNvGraphicFramePr>
            <a:graphicFrameLocks noGrp="1"/>
          </p:cNvGraphicFramePr>
          <p:nvPr>
            <p:extLst>
              <p:ext uri="{D42A27DB-BD31-4B8C-83A1-F6EECF244321}">
                <p14:modId xmlns:p14="http://schemas.microsoft.com/office/powerpoint/2010/main" val="1719253532"/>
              </p:ext>
            </p:extLst>
          </p:nvPr>
        </p:nvGraphicFramePr>
        <p:xfrm>
          <a:off x="119270" y="1582135"/>
          <a:ext cx="11913704" cy="679802"/>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679802">
                <a:tc>
                  <a:txBody>
                    <a:bodyPr/>
                    <a:lstStyle/>
                    <a:p>
                      <a:pPr algn="just">
                        <a:lnSpc>
                          <a:spcPct val="115000"/>
                        </a:lnSpc>
                        <a:spcAft>
                          <a:spcPts val="0"/>
                        </a:spcAft>
                      </a:pPr>
                      <a:r>
                        <a:rPr lang="fr-FR" sz="1800" dirty="0">
                          <a:solidFill>
                            <a:srgbClr val="0000FF"/>
                          </a:solidFill>
                          <a:effectLst/>
                          <a:latin typeface="Verdana" panose="020B0604030504040204" pitchFamily="34" charset="0"/>
                          <a:ea typeface="Verdana" panose="020B0604030504040204" pitchFamily="34" charset="0"/>
                        </a:rPr>
                        <a:t>Nom. Prénom. (Année). Le Titre en italique. Ville de l’éditeur (pays) : Editeur. Nombre de page p. (Collection, n. Numéro dans a collection) DOI ou URL (si accessible en ligne).</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
        <p:nvSpPr>
          <p:cNvPr id="12" name="Rectangle 11">
            <a:extLst>
              <a:ext uri="{FF2B5EF4-FFF2-40B4-BE49-F238E27FC236}">
                <a16:creationId xmlns:a16="http://schemas.microsoft.com/office/drawing/2014/main" id="{FADAEFD3-20E7-4E9D-A6C4-7ACD97F277A5}"/>
              </a:ext>
            </a:extLst>
          </p:cNvPr>
          <p:cNvSpPr/>
          <p:nvPr/>
        </p:nvSpPr>
        <p:spPr>
          <a:xfrm>
            <a:off x="119270" y="1127776"/>
            <a:ext cx="5767926" cy="338554"/>
          </a:xfrm>
          <a:prstGeom prst="rect">
            <a:avLst/>
          </a:prstGeom>
        </p:spPr>
        <p:txBody>
          <a:bodyPr wrap="none">
            <a:spAutoFit/>
          </a:bodyPr>
          <a:lstStyle/>
          <a:p>
            <a:pPr lvl="0" algn="justLow" eaLnBrk="0" fontAlgn="base" hangingPunct="0">
              <a:spcBef>
                <a:spcPct val="0"/>
              </a:spcBef>
              <a:spcAft>
                <a:spcPct val="0"/>
              </a:spcAft>
              <a:buFontTx/>
              <a:buChar char="•"/>
            </a:pPr>
            <a:r>
              <a:rPr lang="fr-FR" altLang="fr-FR" sz="1600" b="1" dirty="0">
                <a:latin typeface="Verdana" panose="020B0604030504040204" pitchFamily="34" charset="0"/>
                <a:ea typeface="Verdana" panose="020B0604030504040204" pitchFamily="34" charset="0"/>
                <a:cs typeface="Times New Roman" panose="02020603050405020304" pitchFamily="18" charset="0"/>
              </a:rPr>
              <a:t>Un ouvrage, Rapport, Expertise, </a:t>
            </a:r>
            <a:r>
              <a:rPr lang="fr-FR" altLang="fr-FR" sz="1600" b="1" dirty="0" err="1">
                <a:latin typeface="Verdana" panose="020B0604030504040204" pitchFamily="34" charset="0"/>
                <a:ea typeface="Verdana" panose="020B0604030504040204" pitchFamily="34" charset="0"/>
                <a:cs typeface="Times New Roman" panose="02020603050405020304" pitchFamily="18" charset="0"/>
              </a:rPr>
              <a:t>Working</a:t>
            </a:r>
            <a:r>
              <a:rPr lang="fr-FR" altLang="fr-FR" sz="1600" b="1" dirty="0">
                <a:latin typeface="Verdana" panose="020B0604030504040204" pitchFamily="34" charset="0"/>
                <a:ea typeface="Verdana" panose="020B0604030504040204" pitchFamily="34" charset="0"/>
                <a:cs typeface="Times New Roman" panose="02020603050405020304" pitchFamily="18" charset="0"/>
              </a:rPr>
              <a:t> </a:t>
            </a:r>
            <a:r>
              <a:rPr lang="fr-FR" altLang="fr-FR" sz="1600" b="1" dirty="0" err="1">
                <a:latin typeface="Verdana" panose="020B0604030504040204" pitchFamily="34" charset="0"/>
                <a:ea typeface="Verdana" panose="020B0604030504040204" pitchFamily="34" charset="0"/>
                <a:cs typeface="Times New Roman" panose="02020603050405020304" pitchFamily="18" charset="0"/>
              </a:rPr>
              <a:t>paper</a:t>
            </a:r>
            <a:endParaRPr lang="fr-FR" altLang="fr-FR" sz="2400" dirty="0">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AFCA168-09F5-4ECC-9B4E-AF1017691E90}"/>
              </a:ext>
            </a:extLst>
          </p:cNvPr>
          <p:cNvSpPr/>
          <p:nvPr/>
        </p:nvSpPr>
        <p:spPr>
          <a:xfrm>
            <a:off x="139148" y="2405826"/>
            <a:ext cx="11913704" cy="2802819"/>
          </a:xfrm>
          <a:prstGeom prst="rect">
            <a:avLst/>
          </a:prstGeom>
        </p:spPr>
        <p:txBody>
          <a:bodyPr wrap="square">
            <a:spAutoFit/>
          </a:bodyPr>
          <a:lstStyle/>
          <a:p>
            <a:pPr algn="just">
              <a:lnSpc>
                <a:spcPct val="150000"/>
              </a:lnSpc>
              <a:spcAft>
                <a:spcPts val="0"/>
              </a:spcAft>
            </a:pPr>
            <a:r>
              <a:rPr lang="fr-FR" u="sng" dirty="0">
                <a:latin typeface="Verdana" panose="020B0604030504040204" pitchFamily="34" charset="0"/>
                <a:ea typeface="Verdana" panose="020B0604030504040204" pitchFamily="34" charset="0"/>
                <a:cs typeface="Times New Roman" panose="02020603050405020304" pitchFamily="18" charset="0"/>
              </a:rPr>
              <a:t>Exemple d’un document éditer :</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228600" algn="just">
              <a:lnSpc>
                <a:spcPct val="115000"/>
              </a:lnSpc>
              <a:spcAft>
                <a:spcPts val="0"/>
              </a:spcAft>
            </a:pPr>
            <a:r>
              <a:rPr lang="fr-FR" dirty="0" err="1">
                <a:latin typeface="Verdana" panose="020B0604030504040204" pitchFamily="34" charset="0"/>
                <a:ea typeface="Verdana" panose="020B0604030504040204" pitchFamily="34" charset="0"/>
                <a:cs typeface="Times New Roman" panose="02020603050405020304" pitchFamily="18" charset="0"/>
              </a:rPr>
              <a:t>Darpy</a:t>
            </a:r>
            <a:r>
              <a:rPr lang="fr-FR" dirty="0">
                <a:latin typeface="Verdana" panose="020B0604030504040204" pitchFamily="34" charset="0"/>
                <a:ea typeface="Verdana" panose="020B0604030504040204" pitchFamily="34" charset="0"/>
                <a:cs typeface="Times New Roman" panose="02020603050405020304" pitchFamily="18" charset="0"/>
              </a:rPr>
              <a:t> D., Volle P. (2007). </a:t>
            </a:r>
            <a:r>
              <a:rPr lang="fr-FR" i="1" dirty="0">
                <a:latin typeface="Verdana" panose="020B0604030504040204" pitchFamily="34" charset="0"/>
                <a:ea typeface="Verdana" panose="020B0604030504040204" pitchFamily="34" charset="0"/>
                <a:cs typeface="Times New Roman" panose="02020603050405020304" pitchFamily="18" charset="0"/>
              </a:rPr>
              <a:t>Comportements du consommateur : concepts et outils. </a:t>
            </a:r>
            <a:r>
              <a:rPr lang="fr-FR" dirty="0">
                <a:latin typeface="Verdana" panose="020B0604030504040204" pitchFamily="34" charset="0"/>
                <a:ea typeface="Verdana" panose="020B0604030504040204" pitchFamily="34" charset="0"/>
                <a:cs typeface="Times New Roman" panose="02020603050405020304" pitchFamily="18" charset="0"/>
              </a:rPr>
              <a:t>Paris (France) : Dunod. 370 p. (Gestion Sup.).</a:t>
            </a:r>
          </a:p>
          <a:p>
            <a:pPr algn="just">
              <a:lnSpc>
                <a:spcPct val="150000"/>
              </a:lnSpc>
              <a:spcAft>
                <a:spcPts val="0"/>
              </a:spcAft>
            </a:pPr>
            <a:r>
              <a:rPr lang="fr-FR" u="sng" dirty="0">
                <a:latin typeface="Verdana" panose="020B0604030504040204" pitchFamily="34" charset="0"/>
                <a:ea typeface="Verdana" panose="020B0604030504040204" pitchFamily="34" charset="0"/>
                <a:cs typeface="Times New Roman" panose="02020603050405020304" pitchFamily="18" charset="0"/>
              </a:rPr>
              <a:t>Exemple d’un document éditer :</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228600" algn="just">
              <a:lnSpc>
                <a:spcPct val="115000"/>
              </a:lnSpc>
              <a:spcAft>
                <a:spcPts val="0"/>
              </a:spcAft>
            </a:pPr>
            <a:r>
              <a:rPr lang="fr-FR" dirty="0" err="1">
                <a:latin typeface="Verdana" panose="020B0604030504040204" pitchFamily="34" charset="0"/>
                <a:ea typeface="Verdana" panose="020B0604030504040204" pitchFamily="34" charset="0"/>
                <a:cs typeface="Times New Roman" panose="02020603050405020304" pitchFamily="18" charset="0"/>
              </a:rPr>
              <a:t>Melot</a:t>
            </a:r>
            <a:r>
              <a:rPr lang="fr-FR" dirty="0">
                <a:latin typeface="Verdana" panose="020B0604030504040204" pitchFamily="34" charset="0"/>
                <a:ea typeface="Verdana" panose="020B0604030504040204" pitchFamily="34" charset="0"/>
                <a:cs typeface="Times New Roman" panose="02020603050405020304" pitchFamily="18" charset="0"/>
              </a:rPr>
              <a:t> R. (</a:t>
            </a:r>
            <a:r>
              <a:rPr lang="fr-FR" dirty="0" err="1">
                <a:latin typeface="Verdana" panose="020B0604030504040204" pitchFamily="34" charset="0"/>
                <a:ea typeface="Verdana" panose="020B0604030504040204" pitchFamily="34" charset="0"/>
                <a:cs typeface="Times New Roman" panose="02020603050405020304" pitchFamily="18" charset="0"/>
              </a:rPr>
              <a:t>coord</a:t>
            </a:r>
            <a:r>
              <a:rPr lang="fr-FR" dirty="0">
                <a:latin typeface="Verdana" panose="020B0604030504040204" pitchFamily="34" charset="0"/>
                <a:ea typeface="Verdana" panose="020B0604030504040204" pitchFamily="34" charset="0"/>
                <a:cs typeface="Times New Roman" panose="02020603050405020304" pitchFamily="18" charset="0"/>
              </a:rPr>
              <a:t>.), Paoli J.-C. (</a:t>
            </a:r>
            <a:r>
              <a:rPr lang="fr-FR" dirty="0" err="1">
                <a:latin typeface="Verdana" panose="020B0604030504040204" pitchFamily="34" charset="0"/>
                <a:ea typeface="Verdana" panose="020B0604030504040204" pitchFamily="34" charset="0"/>
                <a:cs typeface="Times New Roman" panose="02020603050405020304" pitchFamily="18" charset="0"/>
              </a:rPr>
              <a:t>coord</a:t>
            </a:r>
            <a:r>
              <a:rPr lang="fr-FR" dirty="0">
                <a:latin typeface="Verdana" panose="020B0604030504040204" pitchFamily="34" charset="0"/>
                <a:ea typeface="Verdana" panose="020B0604030504040204" pitchFamily="34" charset="0"/>
                <a:cs typeface="Times New Roman" panose="02020603050405020304" pitchFamily="18" charset="0"/>
              </a:rPr>
              <a:t>.), </a:t>
            </a:r>
            <a:r>
              <a:rPr lang="fr-FR" dirty="0" err="1">
                <a:latin typeface="Verdana" panose="020B0604030504040204" pitchFamily="34" charset="0"/>
                <a:ea typeface="Verdana" panose="020B0604030504040204" pitchFamily="34" charset="0"/>
                <a:cs typeface="Times New Roman" panose="02020603050405020304" pitchFamily="18" charset="0"/>
              </a:rPr>
              <a:t>Requier</a:t>
            </a:r>
            <a:r>
              <a:rPr lang="fr-FR" dirty="0">
                <a:latin typeface="Verdana" panose="020B0604030504040204" pitchFamily="34" charset="0"/>
                <a:ea typeface="Verdana" panose="020B0604030504040204" pitchFamily="34" charset="0"/>
                <a:cs typeface="Times New Roman" panose="02020603050405020304" pitchFamily="18" charset="0"/>
              </a:rPr>
              <a:t>-Desjardins M. (</a:t>
            </a:r>
            <a:r>
              <a:rPr lang="fr-FR" dirty="0" err="1">
                <a:latin typeface="Verdana" panose="020B0604030504040204" pitchFamily="34" charset="0"/>
                <a:ea typeface="Verdana" panose="020B0604030504040204" pitchFamily="34" charset="0"/>
                <a:cs typeface="Times New Roman" panose="02020603050405020304" pitchFamily="18" charset="0"/>
              </a:rPr>
              <a:t>coord</a:t>
            </a:r>
            <a:r>
              <a:rPr lang="fr-FR" dirty="0">
                <a:latin typeface="Verdana" panose="020B0604030504040204" pitchFamily="34" charset="0"/>
                <a:ea typeface="Verdana" panose="020B0604030504040204" pitchFamily="34" charset="0"/>
                <a:cs typeface="Times New Roman" panose="02020603050405020304" pitchFamily="18" charset="0"/>
              </a:rPr>
              <a:t>.), Rodrigues O. (</a:t>
            </a:r>
            <a:r>
              <a:rPr lang="fr-FR" dirty="0" err="1">
                <a:latin typeface="Verdana" panose="020B0604030504040204" pitchFamily="34" charset="0"/>
                <a:ea typeface="Verdana" panose="020B0604030504040204" pitchFamily="34" charset="0"/>
                <a:cs typeface="Times New Roman" panose="02020603050405020304" pitchFamily="18" charset="0"/>
              </a:rPr>
              <a:t>coord</a:t>
            </a:r>
            <a:r>
              <a:rPr lang="fr-FR" dirty="0">
                <a:latin typeface="Verdana" panose="020B0604030504040204" pitchFamily="34" charset="0"/>
                <a:ea typeface="Verdana" panose="020B0604030504040204" pitchFamily="34" charset="0"/>
                <a:cs typeface="Times New Roman" panose="02020603050405020304" pitchFamily="18" charset="0"/>
              </a:rPr>
              <a:t>.), </a:t>
            </a:r>
            <a:r>
              <a:rPr lang="fr-FR" dirty="0" err="1">
                <a:latin typeface="Verdana" panose="020B0604030504040204" pitchFamily="34" charset="0"/>
                <a:ea typeface="Verdana" panose="020B0604030504040204" pitchFamily="34" charset="0"/>
                <a:cs typeface="Times New Roman" panose="02020603050405020304" pitchFamily="18" charset="0"/>
              </a:rPr>
              <a:t>Stavriani</a:t>
            </a:r>
            <a:r>
              <a:rPr lang="fr-FR" dirty="0">
                <a:latin typeface="Verdana" panose="020B0604030504040204" pitchFamily="34" charset="0"/>
                <a:ea typeface="Verdana" panose="020B0604030504040204" pitchFamily="34" charset="0"/>
                <a:cs typeface="Times New Roman" panose="02020603050405020304" pitchFamily="18" charset="0"/>
              </a:rPr>
              <a:t> K. (</a:t>
            </a:r>
            <a:r>
              <a:rPr lang="fr-FR" dirty="0" err="1">
                <a:latin typeface="Verdana" panose="020B0604030504040204" pitchFamily="34" charset="0"/>
                <a:ea typeface="Verdana" panose="020B0604030504040204" pitchFamily="34" charset="0"/>
                <a:cs typeface="Times New Roman" panose="02020603050405020304" pitchFamily="18" charset="0"/>
              </a:rPr>
              <a:t>coord</a:t>
            </a:r>
            <a:r>
              <a:rPr lang="fr-FR" dirty="0">
                <a:latin typeface="Verdana" panose="020B0604030504040204" pitchFamily="34" charset="0"/>
                <a:ea typeface="Verdana" panose="020B0604030504040204" pitchFamily="34" charset="0"/>
                <a:cs typeface="Times New Roman" panose="02020603050405020304" pitchFamily="18" charset="0"/>
              </a:rPr>
              <a:t>.), Réseau </a:t>
            </a:r>
            <a:r>
              <a:rPr lang="fr-FR" dirty="0" err="1">
                <a:latin typeface="Verdana" panose="020B0604030504040204" pitchFamily="34" charset="0"/>
                <a:ea typeface="Verdana" panose="020B0604030504040204" pitchFamily="34" charset="0"/>
                <a:cs typeface="Times New Roman" panose="02020603050405020304" pitchFamily="18" charset="0"/>
              </a:rPr>
              <a:t>Foncimed</a:t>
            </a:r>
            <a:r>
              <a:rPr lang="fr-FR" dirty="0">
                <a:latin typeface="Verdana" panose="020B0604030504040204" pitchFamily="34" charset="0"/>
                <a:ea typeface="Verdana" panose="020B0604030504040204" pitchFamily="34" charset="0"/>
                <a:cs typeface="Times New Roman" panose="02020603050405020304" pitchFamily="18" charset="0"/>
              </a:rPr>
              <a:t> CIHEAM-INRA (Montpellier, France). (2017). </a:t>
            </a:r>
            <a:r>
              <a:rPr lang="fr-FR" i="1" dirty="0">
                <a:latin typeface="Verdana" panose="020B0604030504040204" pitchFamily="34" charset="0"/>
                <a:ea typeface="Verdana" panose="020B0604030504040204" pitchFamily="34" charset="0"/>
                <a:cs typeface="Times New Roman" panose="02020603050405020304" pitchFamily="18" charset="0"/>
              </a:rPr>
              <a:t>Gouvernance responsable des régimes fonciers en Méditerranée : conflits et innovations. </a:t>
            </a:r>
            <a:r>
              <a:rPr lang="fr-FR" dirty="0">
                <a:latin typeface="Verdana" panose="020B0604030504040204" pitchFamily="34" charset="0"/>
                <a:ea typeface="Verdana" panose="020B0604030504040204" pitchFamily="34" charset="0"/>
                <a:cs typeface="Times New Roman" panose="02020603050405020304" pitchFamily="18" charset="0"/>
              </a:rPr>
              <a:t>Montpellier (France) : Réseau </a:t>
            </a:r>
            <a:r>
              <a:rPr lang="fr-FR" dirty="0" err="1">
                <a:latin typeface="Verdana" panose="020B0604030504040204" pitchFamily="34" charset="0"/>
                <a:ea typeface="Verdana" panose="020B0604030504040204" pitchFamily="34" charset="0"/>
                <a:cs typeface="Times New Roman" panose="02020603050405020304" pitchFamily="18" charset="0"/>
              </a:rPr>
              <a:t>Foncimed</a:t>
            </a:r>
            <a:r>
              <a:rPr lang="fr-FR" dirty="0">
                <a:latin typeface="Verdana" panose="020B0604030504040204" pitchFamily="34" charset="0"/>
                <a:ea typeface="Verdana" panose="020B0604030504040204" pitchFamily="34" charset="0"/>
                <a:cs typeface="Times New Roman" panose="02020603050405020304" pitchFamily="18" charset="0"/>
              </a:rPr>
              <a:t>. 7 p. (</a:t>
            </a:r>
            <a:r>
              <a:rPr lang="fr-FR" dirty="0" err="1">
                <a:latin typeface="Verdana" panose="020B0604030504040204" pitchFamily="34" charset="0"/>
                <a:ea typeface="Verdana" panose="020B0604030504040204" pitchFamily="34" charset="0"/>
                <a:cs typeface="Times New Roman" panose="02020603050405020304" pitchFamily="18" charset="0"/>
              </a:rPr>
              <a:t>Foncimed</a:t>
            </a:r>
            <a:r>
              <a:rPr lang="fr-FR" dirty="0">
                <a:latin typeface="Verdana" panose="020B0604030504040204" pitchFamily="34" charset="0"/>
                <a:ea typeface="Verdana" panose="020B0604030504040204" pitchFamily="34" charset="0"/>
                <a:cs typeface="Times New Roman" panose="02020603050405020304" pitchFamily="18" charset="0"/>
              </a:rPr>
              <a:t> Policy Brief, n. 1).</a:t>
            </a:r>
          </a:p>
        </p:txBody>
      </p:sp>
    </p:spTree>
    <p:extLst>
      <p:ext uri="{BB962C8B-B14F-4D97-AF65-F5344CB8AC3E}">
        <p14:creationId xmlns:p14="http://schemas.microsoft.com/office/powerpoint/2010/main" val="396199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a:extLst>
              <a:ext uri="{FF2B5EF4-FFF2-40B4-BE49-F238E27FC236}">
                <a16:creationId xmlns:a16="http://schemas.microsoft.com/office/drawing/2014/main" id="{DC06D4E8-29C4-465C-9B21-E84F38F18F40}"/>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7696343F-9886-43EE-83B4-7EE0201D2845}"/>
              </a:ext>
            </a:extLst>
          </p:cNvPr>
          <p:cNvSpPr/>
          <p:nvPr/>
        </p:nvSpPr>
        <p:spPr>
          <a:xfrm>
            <a:off x="119270" y="642639"/>
            <a:ext cx="4916731" cy="369332"/>
          </a:xfrm>
          <a:prstGeom prst="rect">
            <a:avLst/>
          </a:prstGeom>
        </p:spPr>
        <p:txBody>
          <a:bodyPr wrap="none">
            <a:spAutoFit/>
          </a:bodyPr>
          <a:lstStyle/>
          <a:p>
            <a:pPr lvl="1"/>
            <a:r>
              <a:rPr lang="fr-FR" b="1" dirty="0">
                <a:solidFill>
                  <a:srgbClr val="0000FF"/>
                </a:solidFill>
                <a:latin typeface="Verdana" panose="020B0604030504040204" pitchFamily="34" charset="0"/>
                <a:ea typeface="Verdana" panose="020B0604030504040204" pitchFamily="34" charset="0"/>
              </a:rPr>
              <a:t>5.2. Présentation des documents</a:t>
            </a:r>
            <a:endParaRPr lang="fr-FR" dirty="0">
              <a:solidFill>
                <a:srgbClr val="0000FF"/>
              </a:solidFill>
              <a:latin typeface="Verdana" panose="020B0604030504040204" pitchFamily="34" charset="0"/>
              <a:ea typeface="Verdana" panose="020B0604030504040204" pitchFamily="34" charset="0"/>
            </a:endParaRPr>
          </a:p>
        </p:txBody>
      </p:sp>
      <p:graphicFrame>
        <p:nvGraphicFramePr>
          <p:cNvPr id="10" name="Tableau 9">
            <a:extLst>
              <a:ext uri="{FF2B5EF4-FFF2-40B4-BE49-F238E27FC236}">
                <a16:creationId xmlns:a16="http://schemas.microsoft.com/office/drawing/2014/main" id="{5F2E68EB-B15E-471C-94A9-7F31B1067D60}"/>
              </a:ext>
            </a:extLst>
          </p:cNvPr>
          <p:cNvGraphicFramePr>
            <a:graphicFrameLocks noGrp="1"/>
          </p:cNvGraphicFramePr>
          <p:nvPr>
            <p:extLst>
              <p:ext uri="{D42A27DB-BD31-4B8C-83A1-F6EECF244321}">
                <p14:modId xmlns:p14="http://schemas.microsoft.com/office/powerpoint/2010/main" val="274856911"/>
              </p:ext>
            </p:extLst>
          </p:nvPr>
        </p:nvGraphicFramePr>
        <p:xfrm>
          <a:off x="119270" y="1582135"/>
          <a:ext cx="11913704" cy="904391"/>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904391">
                <a:tc>
                  <a:txBody>
                    <a:bodyPr/>
                    <a:lstStyle/>
                    <a:p>
                      <a:pPr algn="just">
                        <a:lnSpc>
                          <a:spcPct val="150000"/>
                        </a:lnSpc>
                        <a:spcAft>
                          <a:spcPts val="0"/>
                        </a:spcAft>
                      </a:pPr>
                      <a:r>
                        <a:rPr lang="fr-FR" sz="1800" dirty="0">
                          <a:solidFill>
                            <a:srgbClr val="0000FF"/>
                          </a:solidFill>
                          <a:effectLst/>
                          <a:latin typeface="Verdana" panose="020B0604030504040204" pitchFamily="34" charset="0"/>
                          <a:ea typeface="Verdana" panose="020B0604030504040204" pitchFamily="34" charset="0"/>
                        </a:rPr>
                        <a:t>Nom. Prénom. (Année). Le Titre de la conférence. Date de la conférence, lieu de la conférence lieu de l’édition : nom de l’éditeur, date de publication, pagination </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
        <p:nvSpPr>
          <p:cNvPr id="12" name="Rectangle 11">
            <a:extLst>
              <a:ext uri="{FF2B5EF4-FFF2-40B4-BE49-F238E27FC236}">
                <a16:creationId xmlns:a16="http://schemas.microsoft.com/office/drawing/2014/main" id="{FADAEFD3-20E7-4E9D-A6C4-7ACD97F277A5}"/>
              </a:ext>
            </a:extLst>
          </p:cNvPr>
          <p:cNvSpPr/>
          <p:nvPr/>
        </p:nvSpPr>
        <p:spPr>
          <a:xfrm>
            <a:off x="139148" y="1016402"/>
            <a:ext cx="2690160" cy="338554"/>
          </a:xfrm>
          <a:prstGeom prst="rect">
            <a:avLst/>
          </a:prstGeom>
        </p:spPr>
        <p:txBody>
          <a:bodyPr wrap="none">
            <a:spAutoFit/>
          </a:bodyPr>
          <a:lstStyle/>
          <a:p>
            <a:pPr algn="justLow" eaLnBrk="0" fontAlgn="base" hangingPunct="0">
              <a:spcBef>
                <a:spcPct val="0"/>
              </a:spcBef>
              <a:spcAft>
                <a:spcPct val="0"/>
              </a:spcAft>
              <a:buFontTx/>
              <a:buChar char="•"/>
            </a:pPr>
            <a:r>
              <a:rPr lang="fr-FR" altLang="fr-FR" sz="1600" b="1" dirty="0">
                <a:latin typeface="Verdana" panose="020B0604030504040204" pitchFamily="34" charset="0"/>
                <a:ea typeface="Verdana" panose="020B0604030504040204" pitchFamily="34" charset="0"/>
                <a:cs typeface="Times New Roman" panose="02020603050405020304" pitchFamily="18" charset="0"/>
              </a:rPr>
              <a:t> Actes de conférence</a:t>
            </a:r>
            <a:endParaRPr lang="fr-FR" altLang="fr-FR" sz="1400" dirty="0">
              <a:latin typeface="Verdana" panose="020B0604030504040204" pitchFamily="34" charset="0"/>
              <a:ea typeface="Verdana" panose="020B0604030504040204" pitchFamily="34" charset="0"/>
            </a:endParaRPr>
          </a:p>
        </p:txBody>
      </p:sp>
      <p:sp>
        <p:nvSpPr>
          <p:cNvPr id="15" name="Rectangle 3">
            <a:extLst>
              <a:ext uri="{FF2B5EF4-FFF2-40B4-BE49-F238E27FC236}">
                <a16:creationId xmlns:a16="http://schemas.microsoft.com/office/drawing/2014/main" id="{F09A9F72-FB62-497E-B25B-C3DB1C66B2F3}"/>
              </a:ext>
            </a:extLst>
          </p:cNvPr>
          <p:cNvSpPr>
            <a:spLocks noChangeArrowheads="1"/>
          </p:cNvSpPr>
          <p:nvPr/>
        </p:nvSpPr>
        <p:spPr bwMode="auto">
          <a:xfrm>
            <a:off x="119270" y="2545012"/>
            <a:ext cx="118938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fr-FR" b="0" i="1" u="none" strike="noStrike" cap="none" normalizeH="0" baseline="0" dirty="0">
                <a:ln>
                  <a:noFill/>
                </a:ln>
                <a:solidFill>
                  <a:srgbClr val="CE0333"/>
                </a:solidFill>
                <a:effectLst/>
                <a:latin typeface="Verdana" panose="020B0604030504040204" pitchFamily="34" charset="0"/>
                <a:ea typeface="Verdana" panose="020B0604030504040204" pitchFamily="34" charset="0"/>
                <a:cs typeface="Times New Roman" panose="02020603050405020304" pitchFamily="18" charset="0"/>
              </a:rPr>
              <a:t>DANESY D. Ed. 8th European space mechanisms and tribology symposium, 1999 sept., Toulouse, France. </a:t>
            </a:r>
            <a:r>
              <a:rPr kumimoji="0" lang="fr-FR" altLang="fr-FR" b="0" i="1" u="none" strike="noStrike" cap="none" normalizeH="0" baseline="0" dirty="0" err="1">
                <a:ln>
                  <a:noFill/>
                </a:ln>
                <a:solidFill>
                  <a:srgbClr val="CE0333"/>
                </a:solidFill>
                <a:effectLst/>
                <a:latin typeface="Verdana" panose="020B0604030504040204" pitchFamily="34" charset="0"/>
                <a:ea typeface="Verdana" panose="020B0604030504040204" pitchFamily="34" charset="0"/>
                <a:cs typeface="Times New Roman" panose="02020603050405020304" pitchFamily="18" charset="0"/>
              </a:rPr>
              <a:t>Noordwijk</a:t>
            </a:r>
            <a:r>
              <a:rPr kumimoji="0" lang="fr-FR" altLang="fr-FR" b="0" i="1" u="none" strike="noStrike" cap="none" normalizeH="0" baseline="0" dirty="0">
                <a:ln>
                  <a:noFill/>
                </a:ln>
                <a:solidFill>
                  <a:srgbClr val="CE0333"/>
                </a:solidFill>
                <a:effectLst/>
                <a:latin typeface="Verdana" panose="020B0604030504040204" pitchFamily="34" charset="0"/>
                <a:ea typeface="Verdana" panose="020B0604030504040204" pitchFamily="34" charset="0"/>
                <a:cs typeface="Times New Roman" panose="02020603050405020304" pitchFamily="18" charset="0"/>
              </a:rPr>
              <a:t> : ESA publications Division, 1999, 345 p.</a:t>
            </a:r>
            <a:endParaRPr kumimoji="0" lang="fr-FR" altLang="fr-FR" sz="2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C4BBE4C0-E575-4D57-AFCC-C3F1BBDA5060}"/>
              </a:ext>
            </a:extLst>
          </p:cNvPr>
          <p:cNvSpPr/>
          <p:nvPr/>
        </p:nvSpPr>
        <p:spPr>
          <a:xfrm>
            <a:off x="119270" y="3160565"/>
            <a:ext cx="3009157" cy="451790"/>
          </a:xfrm>
          <a:prstGeom prst="rect">
            <a:avLst/>
          </a:prstGeom>
        </p:spPr>
        <p:txBody>
          <a:bodyPr wrap="none">
            <a:spAutoFit/>
          </a:bodyPr>
          <a:lstStyle/>
          <a:p>
            <a:pPr marL="342900" lvl="0" indent="-342900" algn="just">
              <a:lnSpc>
                <a:spcPct val="150000"/>
              </a:lnSpc>
              <a:buFont typeface="Symbol" panose="05050102010706020507" pitchFamily="18" charset="2"/>
              <a:buChar char=""/>
            </a:pPr>
            <a:r>
              <a:rPr lang="fr-FR" b="1" dirty="0">
                <a:latin typeface="Verdana" panose="020B0604030504040204" pitchFamily="34" charset="0"/>
                <a:ea typeface="Verdana" panose="020B0604030504040204" pitchFamily="34" charset="0"/>
                <a:cs typeface="Times New Roman" panose="02020603050405020304" pitchFamily="18" charset="0"/>
              </a:rPr>
              <a:t>Chapitre d’ouvrage</a:t>
            </a:r>
            <a:endParaRPr lang="fr-FR"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B96918AC-88FD-4E59-B000-90B7F4383A7F}"/>
              </a:ext>
            </a:extLst>
          </p:cNvPr>
          <p:cNvSpPr>
            <a:spLocks noChangeArrowheads="1"/>
          </p:cNvSpPr>
          <p:nvPr/>
        </p:nvSpPr>
        <p:spPr bwMode="auto">
          <a:xfrm>
            <a:off x="79516" y="4629534"/>
            <a:ext cx="119335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err="1">
                <a:ln>
                  <a:noFill/>
                </a:ln>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Lepart</a:t>
            </a:r>
            <a:r>
              <a:rPr kumimoji="0" lang="fr-FR" altLang="fr-FR"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J., Marty P. (2013). Evaluer la durabilité des paysages. </a:t>
            </a:r>
            <a:r>
              <a:rPr kumimoji="0" lang="en-US" altLang="fr-FR"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In : Vivien F.-D. (ed.), </a:t>
            </a:r>
            <a:r>
              <a:rPr kumimoji="0" lang="en-US" altLang="fr-FR" b="0" i="0" u="none" strike="noStrike" cap="none" normalizeH="0" baseline="0" dirty="0" err="1">
                <a:ln>
                  <a:noFill/>
                </a:ln>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Lepart</a:t>
            </a:r>
            <a:r>
              <a:rPr kumimoji="0" lang="en-US" altLang="fr-FR"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J. (ed.), Marty P. (ed.). </a:t>
            </a:r>
            <a:r>
              <a:rPr kumimoji="0" lang="fr-FR" altLang="fr-FR" b="0" i="1"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L’évaluation de la durabilité</a:t>
            </a:r>
            <a:r>
              <a:rPr kumimoji="0" lang="fr-FR" altLang="fr-FR"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Versailles : </a:t>
            </a:r>
            <a:r>
              <a:rPr kumimoji="0" lang="fr-FR" altLang="fr-FR" b="0" i="0" u="none" strike="noStrike" cap="none" normalizeH="0" baseline="0" dirty="0" err="1">
                <a:ln>
                  <a:noFill/>
                </a:ln>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Quae</a:t>
            </a:r>
            <a:r>
              <a:rPr kumimoji="0" lang="fr-FR" altLang="fr-FR"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p. 113-134. (Indisciplines).</a:t>
            </a:r>
            <a:endParaRPr kumimoji="0" lang="fr-FR" altLang="fr-FR" sz="2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aphicFrame>
        <p:nvGraphicFramePr>
          <p:cNvPr id="16" name="Tableau 15">
            <a:extLst>
              <a:ext uri="{FF2B5EF4-FFF2-40B4-BE49-F238E27FC236}">
                <a16:creationId xmlns:a16="http://schemas.microsoft.com/office/drawing/2014/main" id="{C871C90C-EF22-4497-B0F5-7A3612BAD3C3}"/>
              </a:ext>
            </a:extLst>
          </p:cNvPr>
          <p:cNvGraphicFramePr>
            <a:graphicFrameLocks noGrp="1"/>
          </p:cNvGraphicFramePr>
          <p:nvPr>
            <p:extLst>
              <p:ext uri="{D42A27DB-BD31-4B8C-83A1-F6EECF244321}">
                <p14:modId xmlns:p14="http://schemas.microsoft.com/office/powerpoint/2010/main" val="225895226"/>
              </p:ext>
            </p:extLst>
          </p:nvPr>
        </p:nvGraphicFramePr>
        <p:xfrm>
          <a:off x="99393" y="3697436"/>
          <a:ext cx="11913704" cy="700696"/>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700696">
                <a:tc>
                  <a:txBody>
                    <a:bodyPr/>
                    <a:lstStyle/>
                    <a:p>
                      <a:pPr algn="just">
                        <a:lnSpc>
                          <a:spcPct val="115000"/>
                        </a:lnSpc>
                        <a:spcAft>
                          <a:spcPts val="0"/>
                        </a:spcAft>
                      </a:pPr>
                      <a:r>
                        <a:rPr lang="fr-FR" sz="1800" dirty="0">
                          <a:solidFill>
                            <a:srgbClr val="0000FF"/>
                          </a:solidFill>
                          <a:effectLst/>
                          <a:latin typeface="Verdana" panose="020B0604030504040204" pitchFamily="34" charset="0"/>
                          <a:ea typeface="Verdana" panose="020B0604030504040204" pitchFamily="34" charset="0"/>
                        </a:rPr>
                        <a:t>Nom. Prénom. (Année). Le Titre de la conférence. Date de la conférence, lieu de la conférence lieu de l’édition : nom de l’éditeur, date de publication, pagination </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Tree>
    <p:extLst>
      <p:ext uri="{BB962C8B-B14F-4D97-AF65-F5344CB8AC3E}">
        <p14:creationId xmlns:p14="http://schemas.microsoft.com/office/powerpoint/2010/main" val="286311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a:extLst>
              <a:ext uri="{FF2B5EF4-FFF2-40B4-BE49-F238E27FC236}">
                <a16:creationId xmlns:a16="http://schemas.microsoft.com/office/drawing/2014/main" id="{DC06D4E8-29C4-465C-9B21-E84F38F18F40}"/>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7696343F-9886-43EE-83B4-7EE0201D2845}"/>
              </a:ext>
            </a:extLst>
          </p:cNvPr>
          <p:cNvSpPr/>
          <p:nvPr/>
        </p:nvSpPr>
        <p:spPr>
          <a:xfrm>
            <a:off x="119270" y="642639"/>
            <a:ext cx="4916731" cy="369332"/>
          </a:xfrm>
          <a:prstGeom prst="rect">
            <a:avLst/>
          </a:prstGeom>
        </p:spPr>
        <p:txBody>
          <a:bodyPr wrap="none">
            <a:spAutoFit/>
          </a:bodyPr>
          <a:lstStyle/>
          <a:p>
            <a:pPr lvl="1"/>
            <a:r>
              <a:rPr lang="fr-FR" b="1" dirty="0">
                <a:solidFill>
                  <a:srgbClr val="0000FF"/>
                </a:solidFill>
                <a:latin typeface="Verdana" panose="020B0604030504040204" pitchFamily="34" charset="0"/>
                <a:ea typeface="Verdana" panose="020B0604030504040204" pitchFamily="34" charset="0"/>
              </a:rPr>
              <a:t>5.2. Présentation des documents</a:t>
            </a:r>
            <a:endParaRPr lang="fr-FR" dirty="0">
              <a:solidFill>
                <a:srgbClr val="0000FF"/>
              </a:solidFill>
              <a:latin typeface="Verdana" panose="020B0604030504040204" pitchFamily="34" charset="0"/>
              <a:ea typeface="Verdana" panose="020B0604030504040204" pitchFamily="34" charset="0"/>
            </a:endParaRPr>
          </a:p>
        </p:txBody>
      </p:sp>
      <p:graphicFrame>
        <p:nvGraphicFramePr>
          <p:cNvPr id="10" name="Tableau 9">
            <a:extLst>
              <a:ext uri="{FF2B5EF4-FFF2-40B4-BE49-F238E27FC236}">
                <a16:creationId xmlns:a16="http://schemas.microsoft.com/office/drawing/2014/main" id="{5F2E68EB-B15E-471C-94A9-7F31B1067D60}"/>
              </a:ext>
            </a:extLst>
          </p:cNvPr>
          <p:cNvGraphicFramePr>
            <a:graphicFrameLocks noGrp="1"/>
          </p:cNvGraphicFramePr>
          <p:nvPr>
            <p:extLst>
              <p:ext uri="{D42A27DB-BD31-4B8C-83A1-F6EECF244321}">
                <p14:modId xmlns:p14="http://schemas.microsoft.com/office/powerpoint/2010/main" val="660461216"/>
              </p:ext>
            </p:extLst>
          </p:nvPr>
        </p:nvGraphicFramePr>
        <p:xfrm>
          <a:off x="119270" y="1582136"/>
          <a:ext cx="11913704" cy="456784"/>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456784">
                <a:tc>
                  <a:txBody>
                    <a:bodyPr/>
                    <a:lstStyle/>
                    <a:p>
                      <a:pPr algn="just">
                        <a:lnSpc>
                          <a:spcPct val="150000"/>
                        </a:lnSpc>
                        <a:spcAft>
                          <a:spcPts val="0"/>
                        </a:spcAft>
                      </a:pPr>
                      <a:r>
                        <a:rPr lang="fr-FR" sz="1800" b="1" kern="1200" dirty="0">
                          <a:solidFill>
                            <a:srgbClr val="0000FF"/>
                          </a:solidFill>
                          <a:effectLst/>
                          <a:latin typeface="Verdana" panose="020B0604030504040204" pitchFamily="34" charset="0"/>
                          <a:ea typeface="Verdana" panose="020B0604030504040204" pitchFamily="34" charset="0"/>
                          <a:cs typeface="+mn-cs"/>
                        </a:rPr>
                        <a:t>AUTEUR. Titre du brevet. Numéro du brevet. Date du brevet</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
        <p:nvSpPr>
          <p:cNvPr id="15" name="Rectangle 3">
            <a:extLst>
              <a:ext uri="{FF2B5EF4-FFF2-40B4-BE49-F238E27FC236}">
                <a16:creationId xmlns:a16="http://schemas.microsoft.com/office/drawing/2014/main" id="{F09A9F72-FB62-497E-B25B-C3DB1C66B2F3}"/>
              </a:ext>
            </a:extLst>
          </p:cNvPr>
          <p:cNvSpPr>
            <a:spLocks noChangeArrowheads="1"/>
          </p:cNvSpPr>
          <p:nvPr/>
        </p:nvSpPr>
        <p:spPr bwMode="auto">
          <a:xfrm>
            <a:off x="79516" y="2081963"/>
            <a:ext cx="118938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Low" eaLnBrk="0" fontAlgn="base" hangingPunct="0">
              <a:spcBef>
                <a:spcPct val="0"/>
              </a:spcBef>
              <a:spcAft>
                <a:spcPct val="0"/>
              </a:spcAft>
            </a:pPr>
            <a:r>
              <a:rPr lang="en-US" i="1" dirty="0">
                <a:latin typeface="Verdana" panose="020B0604030504040204" pitchFamily="34" charset="0"/>
                <a:ea typeface="Verdana" panose="020B0604030504040204" pitchFamily="34" charset="0"/>
              </a:rPr>
              <a:t>PODOAN Giorgio Maria. </a:t>
            </a:r>
            <a:r>
              <a:rPr lang="en-US" i="1" dirty="0" err="1">
                <a:latin typeface="Verdana" panose="020B0604030504040204" pitchFamily="34" charset="0"/>
                <a:ea typeface="Verdana" panose="020B0604030504040204" pitchFamily="34" charset="0"/>
              </a:rPr>
              <a:t>Mould</a:t>
            </a:r>
            <a:r>
              <a:rPr lang="en-US" i="1" dirty="0">
                <a:latin typeface="Verdana" panose="020B0604030504040204" pitchFamily="34" charset="0"/>
                <a:ea typeface="Verdana" panose="020B0604030504040204" pitchFamily="34" charset="0"/>
              </a:rPr>
              <a:t> for </a:t>
            </a:r>
            <a:r>
              <a:rPr lang="en-US" i="1" dirty="0" err="1">
                <a:latin typeface="Verdana" panose="020B0604030504040204" pitchFamily="34" charset="0"/>
                <a:ea typeface="Verdana" panose="020B0604030504040204" pitchFamily="34" charset="0"/>
              </a:rPr>
              <a:t>producting</a:t>
            </a:r>
            <a:r>
              <a:rPr lang="en-US" i="1" dirty="0">
                <a:latin typeface="Verdana" panose="020B0604030504040204" pitchFamily="34" charset="0"/>
                <a:ea typeface="Verdana" panose="020B0604030504040204" pitchFamily="34" charset="0"/>
              </a:rPr>
              <a:t> organic lenses by casting. </a:t>
            </a:r>
            <a:r>
              <a:rPr lang="fr-FR" i="1" dirty="0">
                <a:latin typeface="Verdana" panose="020B0604030504040204" pitchFamily="34" charset="0"/>
                <a:ea typeface="Verdana" panose="020B0604030504040204" pitchFamily="34" charset="0"/>
              </a:rPr>
              <a:t>Brevet EP0234567. 25 février 1987</a:t>
            </a:r>
            <a:endParaRPr kumimoji="0" lang="fr-FR" altLang="fr-FR" sz="2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C4BBE4C0-E575-4D57-AFCC-C3F1BBDA5060}"/>
              </a:ext>
            </a:extLst>
          </p:cNvPr>
          <p:cNvSpPr/>
          <p:nvPr/>
        </p:nvSpPr>
        <p:spPr>
          <a:xfrm>
            <a:off x="79516" y="2642283"/>
            <a:ext cx="1398140" cy="451790"/>
          </a:xfrm>
          <a:prstGeom prst="rect">
            <a:avLst/>
          </a:prstGeom>
        </p:spPr>
        <p:txBody>
          <a:bodyPr wrap="none">
            <a:spAutoFit/>
          </a:bodyPr>
          <a:lstStyle/>
          <a:p>
            <a:pPr marL="342900" lvl="0" indent="-342900" algn="just">
              <a:lnSpc>
                <a:spcPct val="150000"/>
              </a:lnSpc>
              <a:buFont typeface="Symbol" panose="05050102010706020507" pitchFamily="18" charset="2"/>
              <a:buChar char=""/>
            </a:pPr>
            <a:r>
              <a:rPr lang="fr-FR" b="1" dirty="0">
                <a:latin typeface="Verdana" panose="020B0604030504040204" pitchFamily="34" charset="0"/>
                <a:ea typeface="Verdana" panose="020B0604030504040204" pitchFamily="34" charset="0"/>
              </a:rPr>
              <a:t>Norme</a:t>
            </a:r>
            <a:endParaRPr lang="fr-FR"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B96918AC-88FD-4E59-B000-90B7F4383A7F}"/>
              </a:ext>
            </a:extLst>
          </p:cNvPr>
          <p:cNvSpPr>
            <a:spLocks noChangeArrowheads="1"/>
          </p:cNvSpPr>
          <p:nvPr/>
        </p:nvSpPr>
        <p:spPr bwMode="auto">
          <a:xfrm>
            <a:off x="39762" y="4098278"/>
            <a:ext cx="119335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i="1" dirty="0">
                <a:latin typeface="Verdana" panose="020B0604030504040204" pitchFamily="34" charset="0"/>
                <a:ea typeface="Verdana" panose="020B0604030504040204" pitchFamily="34" charset="0"/>
              </a:rPr>
              <a:t>ISO. Acoustique : méthode de calcul du niveau d'isotonie. ISO 532 1975. Genève : ISO, 1975, 18 p</a:t>
            </a:r>
            <a:r>
              <a:rPr lang="fr-FR" i="1" dirty="0"/>
              <a:t>.</a:t>
            </a:r>
            <a:endParaRPr lang="fr-FR" dirty="0"/>
          </a:p>
        </p:txBody>
      </p:sp>
      <p:graphicFrame>
        <p:nvGraphicFramePr>
          <p:cNvPr id="16" name="Tableau 15">
            <a:extLst>
              <a:ext uri="{FF2B5EF4-FFF2-40B4-BE49-F238E27FC236}">
                <a16:creationId xmlns:a16="http://schemas.microsoft.com/office/drawing/2014/main" id="{C871C90C-EF22-4497-B0F5-7A3612BAD3C3}"/>
              </a:ext>
            </a:extLst>
          </p:cNvPr>
          <p:cNvGraphicFramePr>
            <a:graphicFrameLocks noGrp="1"/>
          </p:cNvGraphicFramePr>
          <p:nvPr>
            <p:extLst>
              <p:ext uri="{D42A27DB-BD31-4B8C-83A1-F6EECF244321}">
                <p14:modId xmlns:p14="http://schemas.microsoft.com/office/powerpoint/2010/main" val="3578891411"/>
              </p:ext>
            </p:extLst>
          </p:nvPr>
        </p:nvGraphicFramePr>
        <p:xfrm>
          <a:off x="119270" y="3094073"/>
          <a:ext cx="11913704" cy="700696"/>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700696">
                <a:tc>
                  <a:txBody>
                    <a:bodyPr/>
                    <a:lstStyle/>
                    <a:p>
                      <a:pPr algn="just">
                        <a:lnSpc>
                          <a:spcPct val="115000"/>
                        </a:lnSpc>
                        <a:spcAft>
                          <a:spcPts val="0"/>
                        </a:spcAft>
                      </a:pPr>
                      <a:r>
                        <a:rPr lang="fr-FR" sz="1800" b="1" kern="1200" dirty="0">
                          <a:solidFill>
                            <a:srgbClr val="0000FF"/>
                          </a:solidFill>
                          <a:effectLst/>
                          <a:latin typeface="Verdana" panose="020B0604030504040204" pitchFamily="34" charset="0"/>
                          <a:ea typeface="Verdana" panose="020B0604030504040204" pitchFamily="34" charset="0"/>
                          <a:cs typeface="+mn-cs"/>
                        </a:rPr>
                        <a:t>EDITEUR. Titre de la norme. Référence de la norme. Lieu d’édition : nom de l’éditeur, date de publication, pagination. </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
        <p:nvSpPr>
          <p:cNvPr id="3" name="Rectangle 2">
            <a:extLst>
              <a:ext uri="{FF2B5EF4-FFF2-40B4-BE49-F238E27FC236}">
                <a16:creationId xmlns:a16="http://schemas.microsoft.com/office/drawing/2014/main" id="{D5D961EA-AAA2-407A-BE07-FC030B370983}"/>
              </a:ext>
            </a:extLst>
          </p:cNvPr>
          <p:cNvSpPr/>
          <p:nvPr/>
        </p:nvSpPr>
        <p:spPr>
          <a:xfrm>
            <a:off x="119270" y="1044752"/>
            <a:ext cx="1386918" cy="451790"/>
          </a:xfrm>
          <a:prstGeom prst="rect">
            <a:avLst/>
          </a:prstGeom>
        </p:spPr>
        <p:txBody>
          <a:bodyPr wrap="none">
            <a:spAutoFit/>
          </a:bodyPr>
          <a:lstStyle/>
          <a:p>
            <a:pPr marL="342900" lvl="0" indent="-342900" algn="just">
              <a:lnSpc>
                <a:spcPct val="150000"/>
              </a:lnSpc>
              <a:buFont typeface="Symbol" panose="05050102010706020507" pitchFamily="18" charset="2"/>
              <a:buChar char=""/>
            </a:pPr>
            <a:r>
              <a:rPr lang="fr-FR" b="1" dirty="0">
                <a:latin typeface="Verdana" panose="020B0604030504040204" pitchFamily="34" charset="0"/>
                <a:ea typeface="Verdana" panose="020B0604030504040204" pitchFamily="34" charset="0"/>
                <a:cs typeface="Times New Roman" panose="02020603050405020304" pitchFamily="18" charset="0"/>
              </a:rPr>
              <a:t>Brevet</a:t>
            </a:r>
            <a:endParaRPr lang="fr-FR"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5D12D2C-2FFA-438E-A5A6-15C60CF3E557}"/>
              </a:ext>
            </a:extLst>
          </p:cNvPr>
          <p:cNvSpPr/>
          <p:nvPr/>
        </p:nvSpPr>
        <p:spPr>
          <a:xfrm>
            <a:off x="119270" y="4464057"/>
            <a:ext cx="6210354" cy="451790"/>
          </a:xfrm>
          <a:prstGeom prst="rect">
            <a:avLst/>
          </a:prstGeom>
        </p:spPr>
        <p:txBody>
          <a:bodyPr wrap="none">
            <a:spAutoFit/>
          </a:bodyPr>
          <a:lstStyle/>
          <a:p>
            <a:pPr marL="342900" lvl="0" indent="-342900" algn="just">
              <a:lnSpc>
                <a:spcPct val="150000"/>
              </a:lnSpc>
              <a:buFont typeface="Symbol" panose="05050102010706020507" pitchFamily="18" charset="2"/>
              <a:buChar char=""/>
            </a:pPr>
            <a:r>
              <a:rPr lang="fr-FR" b="1" dirty="0">
                <a:latin typeface="Verdana" panose="020B0604030504040204" pitchFamily="34" charset="0"/>
                <a:ea typeface="Verdana" panose="020B0604030504040204" pitchFamily="34" charset="0"/>
                <a:cs typeface="Times New Roman" panose="02020603050405020304" pitchFamily="18" charset="0"/>
              </a:rPr>
              <a:t>Communication extraite d’Actes de Congrès</a:t>
            </a:r>
            <a:endParaRPr lang="fr-FR" sz="1600" dirty="0">
              <a:effectLst/>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13" name="Tableau 12">
            <a:extLst>
              <a:ext uri="{FF2B5EF4-FFF2-40B4-BE49-F238E27FC236}">
                <a16:creationId xmlns:a16="http://schemas.microsoft.com/office/drawing/2014/main" id="{EEB68465-908D-4AE3-ACB9-02436CAEDD15}"/>
              </a:ext>
            </a:extLst>
          </p:cNvPr>
          <p:cNvGraphicFramePr>
            <a:graphicFrameLocks noGrp="1"/>
          </p:cNvGraphicFramePr>
          <p:nvPr>
            <p:extLst>
              <p:ext uri="{D42A27DB-BD31-4B8C-83A1-F6EECF244321}">
                <p14:modId xmlns:p14="http://schemas.microsoft.com/office/powerpoint/2010/main" val="3036635484"/>
              </p:ext>
            </p:extLst>
          </p:nvPr>
        </p:nvGraphicFramePr>
        <p:xfrm>
          <a:off x="119270" y="5074497"/>
          <a:ext cx="11913704" cy="1230376"/>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700696">
                <a:tc>
                  <a:txBody>
                    <a:bodyPr/>
                    <a:lstStyle/>
                    <a:p>
                      <a:pPr algn="just">
                        <a:lnSpc>
                          <a:spcPct val="115000"/>
                        </a:lnSpc>
                        <a:spcAft>
                          <a:spcPts val="0"/>
                        </a:spcAft>
                      </a:pPr>
                      <a:r>
                        <a:rPr lang="fr-FR" sz="1800" b="1" kern="1200" dirty="0">
                          <a:solidFill>
                            <a:srgbClr val="0000FF"/>
                          </a:solidFill>
                          <a:effectLst/>
                          <a:latin typeface="Verdana" panose="020B0604030504040204" pitchFamily="34" charset="0"/>
                          <a:ea typeface="Verdana" panose="020B0604030504040204" pitchFamily="34" charset="0"/>
                          <a:cs typeface="+mn-cs"/>
                        </a:rPr>
                        <a:t>Nom. Prénom (Année). Titre du chapitre. In : Nom de l’auteur de l’ouvrage Initiale du prénom, Nom de l’auteur de l’ouvrage du prénom. Titre de l’ouvrage. Ville de l’éditeur (Pays) : Editeur. p. 1ere page du chapitre-dernière page du chapitre. (Collection, n. numéro dans la collection). </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Tree>
    <p:extLst>
      <p:ext uri="{BB962C8B-B14F-4D97-AF65-F5344CB8AC3E}">
        <p14:creationId xmlns:p14="http://schemas.microsoft.com/office/powerpoint/2010/main" val="373314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a:extLst>
              <a:ext uri="{FF2B5EF4-FFF2-40B4-BE49-F238E27FC236}">
                <a16:creationId xmlns:a16="http://schemas.microsoft.com/office/drawing/2014/main" id="{DC06D4E8-29C4-465C-9B21-E84F38F18F40}"/>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7696343F-9886-43EE-83B4-7EE0201D2845}"/>
              </a:ext>
            </a:extLst>
          </p:cNvPr>
          <p:cNvSpPr/>
          <p:nvPr/>
        </p:nvSpPr>
        <p:spPr>
          <a:xfrm>
            <a:off x="119270" y="642639"/>
            <a:ext cx="4916731" cy="369332"/>
          </a:xfrm>
          <a:prstGeom prst="rect">
            <a:avLst/>
          </a:prstGeom>
        </p:spPr>
        <p:txBody>
          <a:bodyPr wrap="none">
            <a:spAutoFit/>
          </a:bodyPr>
          <a:lstStyle/>
          <a:p>
            <a:pPr lvl="1"/>
            <a:r>
              <a:rPr lang="fr-FR" b="1" dirty="0">
                <a:solidFill>
                  <a:srgbClr val="0000FF"/>
                </a:solidFill>
                <a:latin typeface="Verdana" panose="020B0604030504040204" pitchFamily="34" charset="0"/>
                <a:ea typeface="Verdana" panose="020B0604030504040204" pitchFamily="34" charset="0"/>
              </a:rPr>
              <a:t>5.2. Présentation des documents</a:t>
            </a:r>
            <a:endParaRPr lang="fr-FR" dirty="0">
              <a:solidFill>
                <a:srgbClr val="0000FF"/>
              </a:solidFill>
              <a:latin typeface="Verdana" panose="020B0604030504040204" pitchFamily="34" charset="0"/>
              <a:ea typeface="Verdana" panose="020B0604030504040204" pitchFamily="34" charset="0"/>
            </a:endParaRPr>
          </a:p>
        </p:txBody>
      </p:sp>
      <p:graphicFrame>
        <p:nvGraphicFramePr>
          <p:cNvPr id="10" name="Tableau 9">
            <a:extLst>
              <a:ext uri="{FF2B5EF4-FFF2-40B4-BE49-F238E27FC236}">
                <a16:creationId xmlns:a16="http://schemas.microsoft.com/office/drawing/2014/main" id="{5F2E68EB-B15E-471C-94A9-7F31B1067D60}"/>
              </a:ext>
            </a:extLst>
          </p:cNvPr>
          <p:cNvGraphicFramePr>
            <a:graphicFrameLocks noGrp="1"/>
          </p:cNvGraphicFramePr>
          <p:nvPr>
            <p:extLst>
              <p:ext uri="{D42A27DB-BD31-4B8C-83A1-F6EECF244321}">
                <p14:modId xmlns:p14="http://schemas.microsoft.com/office/powerpoint/2010/main" val="545337490"/>
              </p:ext>
            </p:extLst>
          </p:nvPr>
        </p:nvGraphicFramePr>
        <p:xfrm>
          <a:off x="119270" y="1451037"/>
          <a:ext cx="11913704" cy="767461"/>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456784">
                <a:tc>
                  <a:txBody>
                    <a:bodyPr/>
                    <a:lstStyle/>
                    <a:p>
                      <a:pPr algn="just">
                        <a:lnSpc>
                          <a:spcPct val="150000"/>
                        </a:lnSpc>
                        <a:spcAft>
                          <a:spcPts val="0"/>
                        </a:spcAft>
                      </a:pPr>
                      <a:r>
                        <a:rPr lang="fr-FR" sz="1800" b="1" kern="1200" dirty="0">
                          <a:solidFill>
                            <a:srgbClr val="0000FF"/>
                          </a:solidFill>
                          <a:effectLst/>
                          <a:latin typeface="Verdana" panose="020B0604030504040204" pitchFamily="34" charset="0"/>
                          <a:ea typeface="Verdana" panose="020B0604030504040204" pitchFamily="34" charset="0"/>
                          <a:cs typeface="+mn-cs"/>
                        </a:rPr>
                        <a:t>AUTEUR. Titre de l’article. In: Titre du périodique, date de publication, volume, numéro, pagination.</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
        <p:nvSpPr>
          <p:cNvPr id="15" name="Rectangle 3">
            <a:extLst>
              <a:ext uri="{FF2B5EF4-FFF2-40B4-BE49-F238E27FC236}">
                <a16:creationId xmlns:a16="http://schemas.microsoft.com/office/drawing/2014/main" id="{F09A9F72-FB62-497E-B25B-C3DB1C66B2F3}"/>
              </a:ext>
            </a:extLst>
          </p:cNvPr>
          <p:cNvSpPr>
            <a:spLocks noChangeArrowheads="1"/>
          </p:cNvSpPr>
          <p:nvPr/>
        </p:nvSpPr>
        <p:spPr bwMode="auto">
          <a:xfrm>
            <a:off x="79516" y="2289093"/>
            <a:ext cx="118938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i="1" dirty="0">
                <a:latin typeface="Verdana" panose="020B0604030504040204" pitchFamily="34" charset="0"/>
                <a:ea typeface="Verdana" panose="020B0604030504040204" pitchFamily="34" charset="0"/>
              </a:rPr>
              <a:t>CHEVALLIER Philippe. Attention, Lycéens ! In: Bulletin des Bibliothèques de France, 2013, vol. 170, n°2, pp.30-45</a:t>
            </a:r>
            <a:r>
              <a:rPr lang="fr-FR" i="1" dirty="0"/>
              <a:t>.</a:t>
            </a:r>
            <a:endParaRPr lang="fr-FR" dirty="0"/>
          </a:p>
        </p:txBody>
      </p:sp>
      <p:sp>
        <p:nvSpPr>
          <p:cNvPr id="2" name="Rectangle 1">
            <a:extLst>
              <a:ext uri="{FF2B5EF4-FFF2-40B4-BE49-F238E27FC236}">
                <a16:creationId xmlns:a16="http://schemas.microsoft.com/office/drawing/2014/main" id="{C4BBE4C0-E575-4D57-AFCC-C3F1BBDA5060}"/>
              </a:ext>
            </a:extLst>
          </p:cNvPr>
          <p:cNvSpPr/>
          <p:nvPr/>
        </p:nvSpPr>
        <p:spPr>
          <a:xfrm>
            <a:off x="218657" y="2932473"/>
            <a:ext cx="5110694" cy="369332"/>
          </a:xfrm>
          <a:prstGeom prst="rect">
            <a:avLst/>
          </a:prstGeom>
        </p:spPr>
        <p:txBody>
          <a:bodyPr wrap="none">
            <a:spAutoFit/>
          </a:bodyPr>
          <a:lstStyle/>
          <a:p>
            <a:pPr marL="285750" lvl="0" indent="-285750">
              <a:buFont typeface="Arial" panose="020B0604020202020204" pitchFamily="34" charset="0"/>
              <a:buChar char="•"/>
            </a:pPr>
            <a:r>
              <a:rPr lang="fr-FR" b="1" dirty="0">
                <a:latin typeface="Verdana" panose="020B0604030504040204" pitchFamily="34" charset="0"/>
                <a:ea typeface="Verdana" panose="020B0604030504040204" pitchFamily="34" charset="0"/>
              </a:rPr>
              <a:t>Thèse, Mémoire, Rapport diplômant</a:t>
            </a:r>
            <a:endParaRPr lang="fr-FR" dirty="0">
              <a:latin typeface="Verdana" panose="020B0604030504040204" pitchFamily="34" charset="0"/>
              <a:ea typeface="Verdana" panose="020B0604030504040204" pitchFamily="34" charset="0"/>
            </a:endParaRPr>
          </a:p>
        </p:txBody>
      </p:sp>
      <p:sp>
        <p:nvSpPr>
          <p:cNvPr id="4" name="Rectangle 1">
            <a:extLst>
              <a:ext uri="{FF2B5EF4-FFF2-40B4-BE49-F238E27FC236}">
                <a16:creationId xmlns:a16="http://schemas.microsoft.com/office/drawing/2014/main" id="{B96918AC-88FD-4E59-B000-90B7F4383A7F}"/>
              </a:ext>
            </a:extLst>
          </p:cNvPr>
          <p:cNvSpPr>
            <a:spLocks noChangeArrowheads="1"/>
          </p:cNvSpPr>
          <p:nvPr/>
        </p:nvSpPr>
        <p:spPr bwMode="auto">
          <a:xfrm>
            <a:off x="83162" y="4337006"/>
            <a:ext cx="119335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fr-FR" i="1" dirty="0">
                <a:latin typeface="Verdana" panose="020B0604030504040204" pitchFamily="34" charset="0"/>
                <a:ea typeface="Verdana" panose="020B0604030504040204" pitchFamily="34" charset="0"/>
              </a:rPr>
              <a:t>GENTINA Elodie. L’adolescente consommatrice à la recherche de son autonomie. Thèse : Science de gestion. Lille : Université de Lille 2, 2008,418 p.</a:t>
            </a:r>
          </a:p>
        </p:txBody>
      </p:sp>
      <p:graphicFrame>
        <p:nvGraphicFramePr>
          <p:cNvPr id="16" name="Tableau 15">
            <a:extLst>
              <a:ext uri="{FF2B5EF4-FFF2-40B4-BE49-F238E27FC236}">
                <a16:creationId xmlns:a16="http://schemas.microsoft.com/office/drawing/2014/main" id="{C871C90C-EF22-4497-B0F5-7A3612BAD3C3}"/>
              </a:ext>
            </a:extLst>
          </p:cNvPr>
          <p:cNvGraphicFramePr>
            <a:graphicFrameLocks noGrp="1"/>
          </p:cNvGraphicFramePr>
          <p:nvPr>
            <p:extLst>
              <p:ext uri="{D42A27DB-BD31-4B8C-83A1-F6EECF244321}">
                <p14:modId xmlns:p14="http://schemas.microsoft.com/office/powerpoint/2010/main" val="3539642541"/>
              </p:ext>
            </p:extLst>
          </p:nvPr>
        </p:nvGraphicFramePr>
        <p:xfrm>
          <a:off x="69577" y="3545729"/>
          <a:ext cx="11913704" cy="700696"/>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700696">
                <a:tc>
                  <a:txBody>
                    <a:bodyPr/>
                    <a:lstStyle/>
                    <a:p>
                      <a:pPr algn="just">
                        <a:lnSpc>
                          <a:spcPct val="115000"/>
                        </a:lnSpc>
                        <a:spcAft>
                          <a:spcPts val="0"/>
                        </a:spcAft>
                      </a:pPr>
                      <a:r>
                        <a:rPr lang="fr-FR" sz="1800" b="1" kern="1200" dirty="0">
                          <a:solidFill>
                            <a:srgbClr val="0000FF"/>
                          </a:solidFill>
                          <a:effectLst/>
                          <a:latin typeface="Verdana" panose="020B0604030504040204" pitchFamily="34" charset="0"/>
                          <a:ea typeface="Verdana" panose="020B0604030504040204" pitchFamily="34" charset="0"/>
                          <a:cs typeface="+mn-cs"/>
                        </a:rPr>
                        <a:t>AUTEUR. Titre de la thèse/mémoire. Type de document : Discipline. Lieu de soutenance : Université de soutenance, année de soutenance, pagination.. </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
        <p:nvSpPr>
          <p:cNvPr id="3" name="Rectangle 2">
            <a:extLst>
              <a:ext uri="{FF2B5EF4-FFF2-40B4-BE49-F238E27FC236}">
                <a16:creationId xmlns:a16="http://schemas.microsoft.com/office/drawing/2014/main" id="{D5D961EA-AAA2-407A-BE07-FC030B370983}"/>
              </a:ext>
            </a:extLst>
          </p:cNvPr>
          <p:cNvSpPr/>
          <p:nvPr/>
        </p:nvSpPr>
        <p:spPr>
          <a:xfrm>
            <a:off x="119270" y="999247"/>
            <a:ext cx="2590774" cy="451790"/>
          </a:xfrm>
          <a:prstGeom prst="rect">
            <a:avLst/>
          </a:prstGeom>
        </p:spPr>
        <p:txBody>
          <a:bodyPr wrap="none">
            <a:spAutoFit/>
          </a:bodyPr>
          <a:lstStyle/>
          <a:p>
            <a:pPr marL="342900" indent="-342900" algn="just">
              <a:lnSpc>
                <a:spcPct val="150000"/>
              </a:lnSpc>
              <a:buFont typeface="Symbol" panose="05050102010706020507" pitchFamily="18" charset="2"/>
              <a:buChar char=""/>
            </a:pPr>
            <a:r>
              <a:rPr lang="fr-FR" b="1" dirty="0">
                <a:latin typeface="Verdana" panose="020B0604030504040204" pitchFamily="34" charset="0"/>
                <a:ea typeface="Verdana" panose="020B0604030504040204" pitchFamily="34" charset="0"/>
              </a:rPr>
              <a:t>Article de revue</a:t>
            </a:r>
            <a:endParaRPr lang="fr-F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7954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977406F1-35E0-4BF7-AAA0-DA95C714B1B3}"/>
              </a:ext>
            </a:extLst>
          </p:cNvPr>
          <p:cNvSpPr>
            <a:spLocks noChangeArrowheads="1"/>
          </p:cNvSpPr>
          <p:nvPr/>
        </p:nvSpPr>
        <p:spPr bwMode="auto">
          <a:xfrm>
            <a:off x="159026" y="98590"/>
            <a:ext cx="11882917" cy="549867"/>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defRPr sz="1800" b="0" i="0" u="none" strike="noStrike" kern="0" cap="none" spc="0" baseline="0">
                <a:solidFill>
                  <a:srgbClr val="000000"/>
                </a:solidFill>
                <a:uFillTx/>
              </a:defRPr>
            </a:pPr>
            <a:r>
              <a:rPr lang="fr-FR" sz="2000" b="1" dirty="0">
                <a:solidFill>
                  <a:schemeClr val="bg1"/>
                </a:solidFill>
              </a:rPr>
              <a:t>OBJECTIFS</a:t>
            </a:r>
            <a:r>
              <a:rPr lang="fr-FR" sz="2000" b="1" dirty="0">
                <a:solidFill>
                  <a:schemeClr val="accent4">
                    <a:lumMod val="40000"/>
                    <a:lumOff val="60000"/>
                  </a:schemeClr>
                </a:solidFill>
              </a:rPr>
              <a:t> </a:t>
            </a:r>
            <a:endParaRPr lang="fr-FR" alt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4D23C344-AF16-4257-8B9A-FC86E0419CBA}"/>
              </a:ext>
            </a:extLst>
          </p:cNvPr>
          <p:cNvSpPr/>
          <p:nvPr/>
        </p:nvSpPr>
        <p:spPr>
          <a:xfrm>
            <a:off x="159026" y="927193"/>
            <a:ext cx="11882918" cy="5003614"/>
          </a:xfrm>
          <a:prstGeom prst="rect">
            <a:avLst/>
          </a:prstGeom>
        </p:spPr>
        <p:txBody>
          <a:bodyPr wrap="square">
            <a:spAutoFit/>
          </a:bodyPr>
          <a:lstStyle/>
          <a:p>
            <a:pPr lvl="0" algn="just">
              <a:lnSpc>
                <a:spcPct val="150000"/>
              </a:lnSpc>
            </a:pPr>
            <a:r>
              <a:rPr lang="fr-FR" sz="2400" dirty="0">
                <a:solidFill>
                  <a:srgbClr val="000000"/>
                </a:solidFill>
                <a:latin typeface="Verdana" panose="020B0604030504040204" pitchFamily="34" charset="0"/>
                <a:ea typeface="Verdana" panose="020B0604030504040204" pitchFamily="34" charset="0"/>
              </a:rPr>
              <a:t>Ce cours a pour objectif de :</a:t>
            </a:r>
          </a:p>
          <a:p>
            <a:pPr marL="342900" lvl="0" indent="-342900" algn="just">
              <a:lnSpc>
                <a:spcPct val="150000"/>
              </a:lnSpc>
              <a:buFont typeface="Wingdings" panose="05000000000000000000" pitchFamily="2" charset="2"/>
              <a:buChar char=""/>
            </a:pPr>
            <a:r>
              <a:rPr lang="fr-FR" sz="2400" dirty="0">
                <a:solidFill>
                  <a:srgbClr val="000000"/>
                </a:solidFill>
                <a:latin typeface="Verdana" panose="020B0604030504040204" pitchFamily="34" charset="0"/>
                <a:ea typeface="Verdana" panose="020B0604030504040204" pitchFamily="34" charset="0"/>
              </a:rPr>
              <a:t>Donner à l’étudiant </a:t>
            </a:r>
            <a:r>
              <a:rPr lang="fr-FR" sz="2400" b="1" u="sng" dirty="0">
                <a:solidFill>
                  <a:srgbClr val="000000"/>
                </a:solidFill>
                <a:latin typeface="Verdana" panose="020B0604030504040204" pitchFamily="34" charset="0"/>
                <a:ea typeface="Verdana" panose="020B0604030504040204" pitchFamily="34" charset="0"/>
              </a:rPr>
              <a:t>les outils nécessaires</a:t>
            </a:r>
            <a:r>
              <a:rPr lang="fr-FR" sz="2400" b="1" dirty="0">
                <a:solidFill>
                  <a:srgbClr val="000000"/>
                </a:solidFill>
                <a:latin typeface="Verdana" panose="020B0604030504040204" pitchFamily="34" charset="0"/>
                <a:ea typeface="Verdana" panose="020B0604030504040204" pitchFamily="34" charset="0"/>
              </a:rPr>
              <a:t> </a:t>
            </a:r>
            <a:r>
              <a:rPr lang="fr-FR" sz="2400" dirty="0">
                <a:solidFill>
                  <a:srgbClr val="000000"/>
                </a:solidFill>
                <a:latin typeface="Verdana" panose="020B0604030504040204" pitchFamily="34" charset="0"/>
                <a:ea typeface="Verdana" panose="020B0604030504040204" pitchFamily="34" charset="0"/>
              </a:rPr>
              <a:t>afin de </a:t>
            </a:r>
            <a:r>
              <a:rPr lang="fr-FR" sz="2400" b="1" u="sng" dirty="0">
                <a:solidFill>
                  <a:srgbClr val="000000"/>
                </a:solidFill>
                <a:latin typeface="Verdana" panose="020B0604030504040204" pitchFamily="34" charset="0"/>
                <a:ea typeface="Verdana" panose="020B0604030504040204" pitchFamily="34" charset="0"/>
              </a:rPr>
              <a:t>rechercher l’information</a:t>
            </a:r>
            <a:r>
              <a:rPr lang="fr-FR" sz="2400" b="1" dirty="0">
                <a:solidFill>
                  <a:srgbClr val="000000"/>
                </a:solidFill>
                <a:latin typeface="Verdana" panose="020B0604030504040204" pitchFamily="34" charset="0"/>
                <a:ea typeface="Verdana" panose="020B0604030504040204" pitchFamily="34" charset="0"/>
              </a:rPr>
              <a:t> </a:t>
            </a:r>
            <a:r>
              <a:rPr lang="fr-FR" sz="2400" dirty="0">
                <a:solidFill>
                  <a:srgbClr val="000000"/>
                </a:solidFill>
                <a:latin typeface="Verdana" panose="020B0604030504040204" pitchFamily="34" charset="0"/>
                <a:ea typeface="Verdana" panose="020B0604030504040204" pitchFamily="34" charset="0"/>
              </a:rPr>
              <a:t>utile pour mieux exploiter son projet de fin d’étude.</a:t>
            </a:r>
          </a:p>
          <a:p>
            <a:pPr marL="342900" lvl="0" indent="-342900" algn="just">
              <a:lnSpc>
                <a:spcPct val="150000"/>
              </a:lnSpc>
              <a:buFont typeface="Wingdings" panose="05000000000000000000" pitchFamily="2" charset="2"/>
              <a:buChar char=""/>
            </a:pPr>
            <a:endParaRPr lang="fr-FR" sz="2400" dirty="0">
              <a:solidFill>
                <a:srgbClr val="000000"/>
              </a:solidFill>
              <a:latin typeface="Verdana" panose="020B0604030504040204" pitchFamily="34" charset="0"/>
              <a:ea typeface="Verdana" panose="020B0604030504040204" pitchFamily="34" charset="0"/>
            </a:endParaRPr>
          </a:p>
          <a:p>
            <a:pPr marL="342900" lvl="0" indent="-342900" algn="just">
              <a:lnSpc>
                <a:spcPct val="150000"/>
              </a:lnSpc>
              <a:spcAft>
                <a:spcPts val="0"/>
              </a:spcAft>
              <a:buFont typeface="Wingdings" panose="05000000000000000000" pitchFamily="2" charset="2"/>
              <a:buChar char=""/>
            </a:pPr>
            <a:r>
              <a:rPr lang="fr-FR" sz="2400" dirty="0">
                <a:solidFill>
                  <a:srgbClr val="000000"/>
                </a:solidFill>
                <a:latin typeface="Verdana" panose="020B0604030504040204" pitchFamily="34" charset="0"/>
                <a:ea typeface="Verdana" panose="020B0604030504040204" pitchFamily="34" charset="0"/>
              </a:rPr>
              <a:t>L’aider à franchir </a:t>
            </a:r>
            <a:r>
              <a:rPr lang="fr-FR" sz="2400" b="1" u="sng" dirty="0">
                <a:solidFill>
                  <a:srgbClr val="000000"/>
                </a:solidFill>
                <a:latin typeface="Verdana" panose="020B0604030504040204" pitchFamily="34" charset="0"/>
                <a:ea typeface="Verdana" panose="020B0604030504040204" pitchFamily="34" charset="0"/>
              </a:rPr>
              <a:t>les différentes étapes </a:t>
            </a:r>
            <a:r>
              <a:rPr lang="fr-FR" sz="2400" dirty="0">
                <a:solidFill>
                  <a:srgbClr val="000000"/>
                </a:solidFill>
                <a:latin typeface="Verdana" panose="020B0604030504040204" pitchFamily="34" charset="0"/>
                <a:ea typeface="Verdana" panose="020B0604030504040204" pitchFamily="34" charset="0"/>
              </a:rPr>
              <a:t>menant à </a:t>
            </a:r>
            <a:r>
              <a:rPr lang="fr-FR" sz="2400" b="1" u="sng" dirty="0">
                <a:solidFill>
                  <a:srgbClr val="000000"/>
                </a:solidFill>
                <a:latin typeface="Verdana" panose="020B0604030504040204" pitchFamily="34" charset="0"/>
                <a:ea typeface="Verdana" panose="020B0604030504040204" pitchFamily="34" charset="0"/>
              </a:rPr>
              <a:t>la rédaction </a:t>
            </a:r>
            <a:r>
              <a:rPr lang="fr-FR" sz="2400" dirty="0">
                <a:solidFill>
                  <a:srgbClr val="000000"/>
                </a:solidFill>
                <a:latin typeface="Verdana" panose="020B0604030504040204" pitchFamily="34" charset="0"/>
                <a:ea typeface="Verdana" panose="020B0604030504040204" pitchFamily="34" charset="0"/>
              </a:rPr>
              <a:t>d’un document scientifique.</a:t>
            </a:r>
          </a:p>
          <a:p>
            <a:pPr lvl="0" algn="just">
              <a:lnSpc>
                <a:spcPct val="150000"/>
              </a:lnSpc>
              <a:spcAft>
                <a:spcPts val="0"/>
              </a:spcAft>
            </a:pPr>
            <a:endParaRPr lang="fr-FR" sz="2400" dirty="0">
              <a:solidFill>
                <a:srgbClr val="000000"/>
              </a:solidFill>
              <a:latin typeface="Verdana" panose="020B0604030504040204" pitchFamily="34" charset="0"/>
              <a:ea typeface="Verdana" panose="020B0604030504040204" pitchFamily="34" charset="0"/>
            </a:endParaRPr>
          </a:p>
          <a:p>
            <a:pPr marL="342900" lvl="0" indent="-342900" algn="just">
              <a:lnSpc>
                <a:spcPct val="150000"/>
              </a:lnSpc>
              <a:spcAft>
                <a:spcPts val="0"/>
              </a:spcAft>
              <a:buFont typeface="Wingdings" panose="05000000000000000000" pitchFamily="2" charset="2"/>
              <a:buChar char=""/>
            </a:pPr>
            <a:r>
              <a:rPr lang="fr-FR" sz="2400" dirty="0">
                <a:solidFill>
                  <a:srgbClr val="000000"/>
                </a:solidFill>
                <a:latin typeface="Verdana" panose="020B0604030504040204" pitchFamily="34" charset="0"/>
                <a:ea typeface="Verdana" panose="020B0604030504040204" pitchFamily="34" charset="0"/>
              </a:rPr>
              <a:t>Lui signifier l’importance de </a:t>
            </a:r>
            <a:r>
              <a:rPr lang="fr-FR" sz="2400" b="1" u="sng" dirty="0">
                <a:solidFill>
                  <a:srgbClr val="000000"/>
                </a:solidFill>
                <a:latin typeface="Verdana" panose="020B0604030504040204" pitchFamily="34" charset="0"/>
                <a:ea typeface="Verdana" panose="020B0604030504040204" pitchFamily="34" charset="0"/>
              </a:rPr>
              <a:t>la communication </a:t>
            </a:r>
            <a:r>
              <a:rPr lang="fr-FR" sz="2400" dirty="0">
                <a:solidFill>
                  <a:srgbClr val="000000"/>
                </a:solidFill>
                <a:latin typeface="Verdana" panose="020B0604030504040204" pitchFamily="34" charset="0"/>
                <a:ea typeface="Verdana" panose="020B0604030504040204" pitchFamily="34" charset="0"/>
              </a:rPr>
              <a:t>et lui apprendre à présenter de manière </a:t>
            </a:r>
            <a:r>
              <a:rPr lang="fr-FR" sz="2400" b="1" u="sng" dirty="0">
                <a:solidFill>
                  <a:srgbClr val="000000"/>
                </a:solidFill>
                <a:latin typeface="Verdana" panose="020B0604030504040204" pitchFamily="34" charset="0"/>
                <a:ea typeface="Verdana" panose="020B0604030504040204" pitchFamily="34" charset="0"/>
              </a:rPr>
              <a:t>rigoureuse </a:t>
            </a:r>
            <a:r>
              <a:rPr lang="fr-FR" sz="2400" dirty="0">
                <a:solidFill>
                  <a:srgbClr val="000000"/>
                </a:solidFill>
                <a:latin typeface="Verdana" panose="020B0604030504040204" pitchFamily="34" charset="0"/>
                <a:ea typeface="Verdana" panose="020B0604030504040204" pitchFamily="34" charset="0"/>
              </a:rPr>
              <a:t>et </a:t>
            </a:r>
            <a:r>
              <a:rPr lang="fr-FR" sz="2400" b="1" u="sng" dirty="0">
                <a:solidFill>
                  <a:srgbClr val="000000"/>
                </a:solidFill>
                <a:latin typeface="Verdana" panose="020B0604030504040204" pitchFamily="34" charset="0"/>
                <a:ea typeface="Verdana" panose="020B0604030504040204" pitchFamily="34" charset="0"/>
              </a:rPr>
              <a:t>pédagogique </a:t>
            </a:r>
            <a:r>
              <a:rPr lang="fr-FR" sz="2400" dirty="0">
                <a:solidFill>
                  <a:srgbClr val="000000"/>
                </a:solidFill>
                <a:latin typeface="Verdana" panose="020B0604030504040204" pitchFamily="34" charset="0"/>
                <a:ea typeface="Verdana" panose="020B0604030504040204" pitchFamily="34" charset="0"/>
              </a:rPr>
              <a:t>le travail effectué.</a:t>
            </a:r>
          </a:p>
        </p:txBody>
      </p:sp>
    </p:spTree>
    <p:extLst>
      <p:ext uri="{BB962C8B-B14F-4D97-AF65-F5344CB8AC3E}">
        <p14:creationId xmlns:p14="http://schemas.microsoft.com/office/powerpoint/2010/main" val="263811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a:extLst>
              <a:ext uri="{FF2B5EF4-FFF2-40B4-BE49-F238E27FC236}">
                <a16:creationId xmlns:a16="http://schemas.microsoft.com/office/drawing/2014/main" id="{DC06D4E8-29C4-465C-9B21-E84F38F18F40}"/>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7696343F-9886-43EE-83B4-7EE0201D2845}"/>
              </a:ext>
            </a:extLst>
          </p:cNvPr>
          <p:cNvSpPr/>
          <p:nvPr/>
        </p:nvSpPr>
        <p:spPr>
          <a:xfrm>
            <a:off x="119270" y="642639"/>
            <a:ext cx="4916731" cy="369332"/>
          </a:xfrm>
          <a:prstGeom prst="rect">
            <a:avLst/>
          </a:prstGeom>
        </p:spPr>
        <p:txBody>
          <a:bodyPr wrap="none">
            <a:spAutoFit/>
          </a:bodyPr>
          <a:lstStyle/>
          <a:p>
            <a:pPr lvl="1"/>
            <a:r>
              <a:rPr lang="fr-FR" b="1" dirty="0">
                <a:solidFill>
                  <a:srgbClr val="0000FF"/>
                </a:solidFill>
                <a:latin typeface="Verdana" panose="020B0604030504040204" pitchFamily="34" charset="0"/>
                <a:ea typeface="Verdana" panose="020B0604030504040204" pitchFamily="34" charset="0"/>
              </a:rPr>
              <a:t>5.2. Présentation des documents</a:t>
            </a:r>
            <a:endParaRPr lang="fr-FR" dirty="0">
              <a:solidFill>
                <a:srgbClr val="0000FF"/>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35D12D2C-2FFA-438E-A5A6-15C60CF3E557}"/>
              </a:ext>
            </a:extLst>
          </p:cNvPr>
          <p:cNvSpPr/>
          <p:nvPr/>
        </p:nvSpPr>
        <p:spPr>
          <a:xfrm>
            <a:off x="119270" y="1047863"/>
            <a:ext cx="10168168" cy="369332"/>
          </a:xfrm>
          <a:prstGeom prst="rect">
            <a:avLst/>
          </a:prstGeom>
        </p:spPr>
        <p:txBody>
          <a:bodyPr wrap="none">
            <a:spAutoFit/>
          </a:bodyPr>
          <a:lstStyle/>
          <a:p>
            <a:pPr marL="285750" lvl="0" indent="-285750">
              <a:buFont typeface="Arial" panose="020B0604020202020204" pitchFamily="34" charset="0"/>
              <a:buChar char="•"/>
            </a:pPr>
            <a:r>
              <a:rPr lang="fr-FR" b="1" dirty="0">
                <a:latin typeface="Verdana" panose="020B0604030504040204" pitchFamily="34" charset="0"/>
                <a:ea typeface="Verdana" panose="020B0604030504040204" pitchFamily="34" charset="0"/>
              </a:rPr>
              <a:t>Cours (polycopie, présentation, PowerPoint, cours disponible sur internet)</a:t>
            </a:r>
            <a:endParaRPr lang="fr-FR"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0F90914D-206F-4488-AE9B-3CB699DC8791}"/>
              </a:ext>
            </a:extLst>
          </p:cNvPr>
          <p:cNvSpPr/>
          <p:nvPr/>
        </p:nvSpPr>
        <p:spPr>
          <a:xfrm>
            <a:off x="99391" y="1422599"/>
            <a:ext cx="11893827" cy="2022861"/>
          </a:xfrm>
          <a:prstGeom prst="rect">
            <a:avLst/>
          </a:prstGeom>
        </p:spPr>
        <p:txBody>
          <a:bodyPr wrap="square">
            <a:spAutoFit/>
          </a:bodyPr>
          <a:lstStyle/>
          <a:p>
            <a:pPr indent="269875"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Sont indiqués dans le texte comme des communications personnelles en ajoutant le type de document entre crochets carrés, suivi de la date. Dans ce cas, le support de cours ne sera pas indiqué dans la liste de références.</a:t>
            </a:r>
          </a:p>
          <a:p>
            <a:pPr algn="just">
              <a:lnSpc>
                <a:spcPct val="115000"/>
              </a:lnSpc>
              <a:spcAft>
                <a:spcPts val="0"/>
              </a:spcAft>
            </a:pPr>
            <a:r>
              <a:rPr lang="fr-FR" sz="2000" i="1" dirty="0">
                <a:solidFill>
                  <a:srgbClr val="C00000"/>
                </a:solidFill>
                <a:latin typeface="Verdana" panose="020B0604030504040204" pitchFamily="34" charset="0"/>
                <a:ea typeface="Verdana" panose="020B0604030504040204" pitchFamily="34" charset="0"/>
                <a:cs typeface="Times New Roman" panose="02020603050405020304" pitchFamily="18" charset="0"/>
              </a:rPr>
              <a:t>Selon auteur (la 1</a:t>
            </a:r>
            <a:r>
              <a:rPr lang="fr-FR" sz="2000" i="1" baseline="30000" dirty="0">
                <a:solidFill>
                  <a:srgbClr val="C00000"/>
                </a:solidFill>
                <a:latin typeface="Verdana" panose="020B0604030504040204" pitchFamily="34" charset="0"/>
                <a:ea typeface="Verdana" panose="020B0604030504040204" pitchFamily="34" charset="0"/>
                <a:cs typeface="Times New Roman" panose="02020603050405020304" pitchFamily="18" charset="0"/>
              </a:rPr>
              <a:t>er</a:t>
            </a:r>
            <a:r>
              <a:rPr lang="fr-FR" sz="2000" i="1" dirty="0">
                <a:solidFill>
                  <a:srgbClr val="C00000"/>
                </a:solidFill>
                <a:latin typeface="Verdana" panose="020B0604030504040204" pitchFamily="34" charset="0"/>
                <a:ea typeface="Verdana" panose="020B0604030504040204" pitchFamily="34" charset="0"/>
                <a:cs typeface="Times New Roman" panose="02020603050405020304" pitchFamily="18" charset="0"/>
              </a:rPr>
              <a:t> lettre du </a:t>
            </a:r>
            <a:r>
              <a:rPr lang="fr-FR" sz="2000" i="1" dirty="0" err="1">
                <a:solidFill>
                  <a:srgbClr val="C00000"/>
                </a:solidFill>
                <a:latin typeface="Verdana" panose="020B0604030504040204" pitchFamily="34" charset="0"/>
                <a:ea typeface="Verdana" panose="020B0604030504040204" pitchFamily="34" charset="0"/>
                <a:cs typeface="Times New Roman" panose="02020603050405020304" pitchFamily="18" charset="0"/>
              </a:rPr>
              <a:t>prenom.Nom</a:t>
            </a:r>
            <a:r>
              <a:rPr lang="fr-FR" sz="2000" i="1" dirty="0">
                <a:solidFill>
                  <a:srgbClr val="C00000"/>
                </a:solidFill>
                <a:latin typeface="Verdana" panose="020B0604030504040204" pitchFamily="34" charset="0"/>
                <a:ea typeface="Verdana" panose="020B0604030504040204" pitchFamily="34" charset="0"/>
                <a:cs typeface="Times New Roman" panose="02020603050405020304" pitchFamily="18" charset="0"/>
              </a:rPr>
              <a:t>) (communication personnelle [Présentation PowerPoint], date, année 2012), l’idée</a:t>
            </a:r>
            <a:r>
              <a:rPr lang="fr-FR" sz="20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9126078-7878-4171-8F99-5730290172D4}"/>
              </a:ext>
            </a:extLst>
          </p:cNvPr>
          <p:cNvSpPr/>
          <p:nvPr/>
        </p:nvSpPr>
        <p:spPr>
          <a:xfrm>
            <a:off x="119270" y="3610307"/>
            <a:ext cx="11953459" cy="1698285"/>
          </a:xfrm>
          <a:prstGeom prst="rect">
            <a:avLst/>
          </a:prstGeom>
          <a:solidFill>
            <a:schemeClr val="accent1">
              <a:lumMod val="20000"/>
              <a:lumOff val="80000"/>
            </a:schemeClr>
          </a:solidFill>
        </p:spPr>
        <p:txBody>
          <a:bodyPr wrap="square">
            <a:spAutoFit/>
          </a:bodyPr>
          <a:lstStyle/>
          <a:p>
            <a:pPr marL="342900" lvl="0" indent="-342900" algn="just">
              <a:lnSpc>
                <a:spcPct val="150000"/>
              </a:lnSpc>
              <a:buFont typeface="Times New Roman" panose="02020603050405020304" pitchFamily="18" charset="0"/>
              <a:buChar char="-"/>
            </a:pPr>
            <a:r>
              <a:rPr lang="fr-FR" u="sng" dirty="0">
                <a:latin typeface="Verdana" panose="020B0604030504040204" pitchFamily="34" charset="0"/>
                <a:ea typeface="Verdana" panose="020B0604030504040204" pitchFamily="34" charset="0"/>
                <a:cs typeface="Times New Roman" panose="02020603050405020304" pitchFamily="18" charset="0"/>
              </a:rPr>
              <a:t>Citation d’un cours disponible sur Internet :</a:t>
            </a:r>
            <a:r>
              <a:rPr lang="fr-FR" dirty="0">
                <a:latin typeface="Verdana" panose="020B0604030504040204" pitchFamily="34" charset="0"/>
                <a:ea typeface="Verdana" panose="020B0604030504040204" pitchFamily="34" charset="0"/>
                <a:cs typeface="Times New Roman" panose="02020603050405020304" pitchFamily="18" charset="0"/>
              </a:rPr>
              <a:t>  Si le support de cours est diffusé et consultable sur Internet, il sera cité en indiquant l’auteur et l’année dans le texte. Dans la liste de références, en plus des éléments habituels d’un site Internet, le type de support est indiqué entre crochets carrés après le titre ([Polycopié], [Présentation PowerPoint], etc.).</a:t>
            </a:r>
            <a:endParaRPr lang="fr-FR" sz="1600" u="none" strike="noStrike"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00128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a:extLst>
              <a:ext uri="{FF2B5EF4-FFF2-40B4-BE49-F238E27FC236}">
                <a16:creationId xmlns:a16="http://schemas.microsoft.com/office/drawing/2014/main" id="{DC06D4E8-29C4-465C-9B21-E84F38F18F40}"/>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7696343F-9886-43EE-83B4-7EE0201D2845}"/>
              </a:ext>
            </a:extLst>
          </p:cNvPr>
          <p:cNvSpPr/>
          <p:nvPr/>
        </p:nvSpPr>
        <p:spPr>
          <a:xfrm>
            <a:off x="119270" y="642639"/>
            <a:ext cx="4916731" cy="369332"/>
          </a:xfrm>
          <a:prstGeom prst="rect">
            <a:avLst/>
          </a:prstGeom>
        </p:spPr>
        <p:txBody>
          <a:bodyPr wrap="none">
            <a:spAutoFit/>
          </a:bodyPr>
          <a:lstStyle/>
          <a:p>
            <a:pPr lvl="1"/>
            <a:r>
              <a:rPr lang="fr-FR" b="1" dirty="0">
                <a:solidFill>
                  <a:srgbClr val="0000FF"/>
                </a:solidFill>
                <a:latin typeface="Verdana" panose="020B0604030504040204" pitchFamily="34" charset="0"/>
                <a:ea typeface="Verdana" panose="020B0604030504040204" pitchFamily="34" charset="0"/>
              </a:rPr>
              <a:t>5.2. Présentation des documents</a:t>
            </a:r>
            <a:endParaRPr lang="fr-FR" dirty="0">
              <a:solidFill>
                <a:srgbClr val="0000FF"/>
              </a:solidFill>
              <a:latin typeface="Verdana" panose="020B0604030504040204" pitchFamily="34" charset="0"/>
              <a:ea typeface="Verdana" panose="020B0604030504040204" pitchFamily="34" charset="0"/>
            </a:endParaRPr>
          </a:p>
        </p:txBody>
      </p:sp>
      <p:graphicFrame>
        <p:nvGraphicFramePr>
          <p:cNvPr id="10" name="Tableau 9">
            <a:extLst>
              <a:ext uri="{FF2B5EF4-FFF2-40B4-BE49-F238E27FC236}">
                <a16:creationId xmlns:a16="http://schemas.microsoft.com/office/drawing/2014/main" id="{5F2E68EB-B15E-471C-94A9-7F31B1067D60}"/>
              </a:ext>
            </a:extLst>
          </p:cNvPr>
          <p:cNvGraphicFramePr>
            <a:graphicFrameLocks noGrp="1"/>
          </p:cNvGraphicFramePr>
          <p:nvPr>
            <p:extLst>
              <p:ext uri="{D42A27DB-BD31-4B8C-83A1-F6EECF244321}">
                <p14:modId xmlns:p14="http://schemas.microsoft.com/office/powerpoint/2010/main" val="944544744"/>
              </p:ext>
            </p:extLst>
          </p:nvPr>
        </p:nvGraphicFramePr>
        <p:xfrm>
          <a:off x="119270" y="1386869"/>
          <a:ext cx="11913704" cy="767461"/>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456784">
                <a:tc>
                  <a:txBody>
                    <a:bodyPr/>
                    <a:lstStyle/>
                    <a:p>
                      <a:pPr algn="just">
                        <a:lnSpc>
                          <a:spcPct val="150000"/>
                        </a:lnSpc>
                        <a:spcAft>
                          <a:spcPts val="0"/>
                        </a:spcAft>
                      </a:pPr>
                      <a:r>
                        <a:rPr lang="fr-FR" sz="1800" b="1" kern="1200" dirty="0">
                          <a:solidFill>
                            <a:srgbClr val="0000FF"/>
                          </a:solidFill>
                          <a:effectLst/>
                          <a:latin typeface="Verdana" panose="020B0604030504040204" pitchFamily="34" charset="0"/>
                          <a:ea typeface="Verdana" panose="020B0604030504040204" pitchFamily="34" charset="0"/>
                          <a:cs typeface="+mn-cs"/>
                        </a:rPr>
                        <a:t>AUTEUR. Titre du rapport. Tomaison. Numéro du rapport. Lieu d'édition : nom de l’éditeur, date de publication, pagination..</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
        <p:nvSpPr>
          <p:cNvPr id="15" name="Rectangle 3">
            <a:extLst>
              <a:ext uri="{FF2B5EF4-FFF2-40B4-BE49-F238E27FC236}">
                <a16:creationId xmlns:a16="http://schemas.microsoft.com/office/drawing/2014/main" id="{F09A9F72-FB62-497E-B25B-C3DB1C66B2F3}"/>
              </a:ext>
            </a:extLst>
          </p:cNvPr>
          <p:cNvSpPr>
            <a:spLocks noChangeArrowheads="1"/>
          </p:cNvSpPr>
          <p:nvPr/>
        </p:nvSpPr>
        <p:spPr bwMode="auto">
          <a:xfrm>
            <a:off x="79516" y="2176800"/>
            <a:ext cx="118938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i="1" dirty="0">
                <a:latin typeface="Verdana" panose="020B0604030504040204" pitchFamily="34" charset="0"/>
                <a:ea typeface="Verdana" panose="020B0604030504040204" pitchFamily="34" charset="0"/>
              </a:rPr>
              <a:t>SERVIDIO Rocco. Quantum versus classical learnability. TR-04-00. Harvard: Harvard computer science, 2000, 15 p</a:t>
            </a:r>
            <a:r>
              <a:rPr lang="en-US" b="1" i="1" dirty="0">
                <a:latin typeface="Verdana" panose="020B0604030504040204" pitchFamily="34" charset="0"/>
                <a:ea typeface="Verdana" panose="020B0604030504040204" pitchFamily="34" charset="0"/>
              </a:rPr>
              <a:t>.</a:t>
            </a:r>
            <a:endParaRPr lang="fr-FR" i="1"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C4BBE4C0-E575-4D57-AFCC-C3F1BBDA5060}"/>
              </a:ext>
            </a:extLst>
          </p:cNvPr>
          <p:cNvSpPr/>
          <p:nvPr/>
        </p:nvSpPr>
        <p:spPr>
          <a:xfrm>
            <a:off x="218657" y="2820179"/>
            <a:ext cx="4217821" cy="369332"/>
          </a:xfrm>
          <a:prstGeom prst="rect">
            <a:avLst/>
          </a:prstGeom>
        </p:spPr>
        <p:txBody>
          <a:bodyPr wrap="none">
            <a:spAutoFit/>
          </a:bodyPr>
          <a:lstStyle/>
          <a:p>
            <a:pPr marL="285750" lvl="0" indent="-285750">
              <a:buFont typeface="Arial" panose="020B0604020202020204" pitchFamily="34" charset="0"/>
              <a:buChar char="•"/>
            </a:pPr>
            <a:r>
              <a:rPr lang="fr-FR" b="1" dirty="0">
                <a:latin typeface="Verdana" panose="020B0604030504040204" pitchFamily="34" charset="0"/>
                <a:ea typeface="Verdana" panose="020B0604030504040204" pitchFamily="34" charset="0"/>
              </a:rPr>
              <a:t>Site web, Page d’un site web</a:t>
            </a:r>
            <a:endParaRPr lang="fr-FR" dirty="0">
              <a:latin typeface="Verdana" panose="020B0604030504040204" pitchFamily="34" charset="0"/>
              <a:ea typeface="Verdana" panose="020B0604030504040204" pitchFamily="34" charset="0"/>
            </a:endParaRPr>
          </a:p>
        </p:txBody>
      </p:sp>
      <p:sp>
        <p:nvSpPr>
          <p:cNvPr id="4" name="Rectangle 1">
            <a:extLst>
              <a:ext uri="{FF2B5EF4-FFF2-40B4-BE49-F238E27FC236}">
                <a16:creationId xmlns:a16="http://schemas.microsoft.com/office/drawing/2014/main" id="{B96918AC-88FD-4E59-B000-90B7F4383A7F}"/>
              </a:ext>
            </a:extLst>
          </p:cNvPr>
          <p:cNvSpPr>
            <a:spLocks noChangeArrowheads="1"/>
          </p:cNvSpPr>
          <p:nvPr/>
        </p:nvSpPr>
        <p:spPr bwMode="auto">
          <a:xfrm>
            <a:off x="99393" y="3913804"/>
            <a:ext cx="119335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i="1" dirty="0">
                <a:latin typeface="Verdana" panose="020B0604030504040204" pitchFamily="34" charset="0"/>
                <a:ea typeface="Verdana" panose="020B0604030504040204" pitchFamily="34" charset="0"/>
              </a:rPr>
              <a:t>GENTINA Elodie. L’adolescente consommatrice à la recherche de son autonomie. Thèse : LES NOUVELLES ESTHETIQUES. Le magazine des professionnels de la beauté [en ligne]. Disponible sur : &lt;www.nouvelles-esthetiques.com&gt; (page consultée le 23/03/2014).</a:t>
            </a:r>
            <a:endParaRPr lang="fr-FR" dirty="0">
              <a:latin typeface="Verdana" panose="020B0604030504040204" pitchFamily="34" charset="0"/>
              <a:ea typeface="Verdana" panose="020B0604030504040204" pitchFamily="34" charset="0"/>
            </a:endParaRPr>
          </a:p>
        </p:txBody>
      </p:sp>
      <p:graphicFrame>
        <p:nvGraphicFramePr>
          <p:cNvPr id="16" name="Tableau 15">
            <a:extLst>
              <a:ext uri="{FF2B5EF4-FFF2-40B4-BE49-F238E27FC236}">
                <a16:creationId xmlns:a16="http://schemas.microsoft.com/office/drawing/2014/main" id="{C871C90C-EF22-4497-B0F5-7A3612BAD3C3}"/>
              </a:ext>
            </a:extLst>
          </p:cNvPr>
          <p:cNvGraphicFramePr>
            <a:graphicFrameLocks noGrp="1"/>
          </p:cNvGraphicFramePr>
          <p:nvPr>
            <p:extLst>
              <p:ext uri="{D42A27DB-BD31-4B8C-83A1-F6EECF244321}">
                <p14:modId xmlns:p14="http://schemas.microsoft.com/office/powerpoint/2010/main" val="345897336"/>
              </p:ext>
            </p:extLst>
          </p:nvPr>
        </p:nvGraphicFramePr>
        <p:xfrm>
          <a:off x="69577" y="3224889"/>
          <a:ext cx="11913704" cy="700696"/>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700696">
                <a:tc>
                  <a:txBody>
                    <a:bodyPr/>
                    <a:lstStyle/>
                    <a:p>
                      <a:pPr algn="just"/>
                      <a:r>
                        <a:rPr lang="fr-FR" sz="1800" b="1" kern="1200" dirty="0">
                          <a:solidFill>
                            <a:srgbClr val="0000FF"/>
                          </a:solidFill>
                          <a:effectLst/>
                          <a:latin typeface="Verdana" panose="020B0604030504040204" pitchFamily="34" charset="0"/>
                          <a:ea typeface="Verdana" panose="020B0604030504040204" pitchFamily="34" charset="0"/>
                          <a:cs typeface="+mn-cs"/>
                        </a:rPr>
                        <a:t>AUTEUR ou ORGANISME. Titre de la page [en ligne]. Disponible sur : &lt;URL&gt; (page consultée le ‘date de consultation’).</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
        <p:nvSpPr>
          <p:cNvPr id="3" name="Rectangle 2">
            <a:extLst>
              <a:ext uri="{FF2B5EF4-FFF2-40B4-BE49-F238E27FC236}">
                <a16:creationId xmlns:a16="http://schemas.microsoft.com/office/drawing/2014/main" id="{D5D961EA-AAA2-407A-BE07-FC030B370983}"/>
              </a:ext>
            </a:extLst>
          </p:cNvPr>
          <p:cNvSpPr/>
          <p:nvPr/>
        </p:nvSpPr>
        <p:spPr>
          <a:xfrm>
            <a:off x="119270" y="999247"/>
            <a:ext cx="1511952" cy="369332"/>
          </a:xfrm>
          <a:prstGeom prst="rect">
            <a:avLst/>
          </a:prstGeom>
        </p:spPr>
        <p:txBody>
          <a:bodyPr wrap="none">
            <a:spAutoFit/>
          </a:bodyPr>
          <a:lstStyle/>
          <a:p>
            <a:pPr marL="285750" lvl="0" indent="-285750">
              <a:buFont typeface="Arial" panose="020B0604020202020204" pitchFamily="34" charset="0"/>
              <a:buChar char="•"/>
            </a:pPr>
            <a:r>
              <a:rPr lang="fr-FR" b="1" dirty="0">
                <a:latin typeface="Verdana" panose="020B0604030504040204" pitchFamily="34" charset="0"/>
                <a:ea typeface="Verdana" panose="020B0604030504040204" pitchFamily="34" charset="0"/>
              </a:rPr>
              <a:t>Rapport</a:t>
            </a:r>
            <a:endParaRPr lang="fr-FR"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5E40ADE8-B03E-4ACE-B157-6C0142DFDB3D}"/>
              </a:ext>
            </a:extLst>
          </p:cNvPr>
          <p:cNvSpPr/>
          <p:nvPr/>
        </p:nvSpPr>
        <p:spPr>
          <a:xfrm>
            <a:off x="79516" y="4780530"/>
            <a:ext cx="2937022" cy="379078"/>
          </a:xfrm>
          <a:prstGeom prst="rect">
            <a:avLst/>
          </a:prstGeom>
        </p:spPr>
        <p:txBody>
          <a:bodyPr wrap="none">
            <a:spAutoFit/>
          </a:bodyPr>
          <a:lstStyle/>
          <a:p>
            <a:pPr marL="342900" lvl="0" indent="-342900">
              <a:lnSpc>
                <a:spcPct val="115000"/>
              </a:lnSpc>
              <a:buFont typeface="Symbol" panose="05050102010706020507" pitchFamily="18" charset="2"/>
              <a:buChar char=""/>
            </a:pPr>
            <a:r>
              <a:rPr lang="fr-FR" b="1" dirty="0">
                <a:latin typeface="Verdana" panose="020B0604030504040204" pitchFamily="34" charset="0"/>
                <a:ea typeface="Verdana" panose="020B0604030504040204" pitchFamily="34" charset="0"/>
                <a:cs typeface="Times New Roman" panose="02020603050405020304" pitchFamily="18" charset="0"/>
              </a:rPr>
              <a:t>Lois et règlements</a:t>
            </a:r>
            <a:endParaRPr lang="fr-FR"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9C398B71-BCE4-40AB-9A15-9A72B77B9568}"/>
              </a:ext>
            </a:extLst>
          </p:cNvPr>
          <p:cNvSpPr>
            <a:spLocks noChangeArrowheads="1"/>
          </p:cNvSpPr>
          <p:nvPr/>
        </p:nvSpPr>
        <p:spPr bwMode="auto">
          <a:xfrm>
            <a:off x="69577" y="5927604"/>
            <a:ext cx="118540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MINISTERE DE L'ECOLOGIE ET DU DEVELOPPEMENT DURABLE. Décret n°2003-832 du 26 août 2003 modifiant le décret n°98-1262 du 29 décembre 1998 portant statut des personnels de l'Office national de la chasse et de la faune sauvage. Journal officiel, n°201, 31 août 2003, pp. 14907-14910</a:t>
            </a:r>
            <a:r>
              <a:rPr kumimoji="0" lang="fr-FR" altLang="fr-FR" sz="1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Tableau 12">
            <a:extLst>
              <a:ext uri="{FF2B5EF4-FFF2-40B4-BE49-F238E27FC236}">
                <a16:creationId xmlns:a16="http://schemas.microsoft.com/office/drawing/2014/main" id="{D34EFDB3-1284-4AEB-8061-1CBDE0AB5D12}"/>
              </a:ext>
            </a:extLst>
          </p:cNvPr>
          <p:cNvGraphicFramePr>
            <a:graphicFrameLocks noGrp="1"/>
          </p:cNvGraphicFramePr>
          <p:nvPr>
            <p:extLst>
              <p:ext uri="{D42A27DB-BD31-4B8C-83A1-F6EECF244321}">
                <p14:modId xmlns:p14="http://schemas.microsoft.com/office/powerpoint/2010/main" val="2759880635"/>
              </p:ext>
            </p:extLst>
          </p:nvPr>
        </p:nvGraphicFramePr>
        <p:xfrm>
          <a:off x="109331" y="5175701"/>
          <a:ext cx="11913704" cy="700696"/>
        </p:xfrm>
        <a:graphic>
          <a:graphicData uri="http://schemas.openxmlformats.org/drawingml/2006/table">
            <a:tbl>
              <a:tblPr firstRow="1" firstCol="1" bandRow="1">
                <a:tableStyleId>{5C22544A-7EE6-4342-B048-85BDC9FD1C3A}</a:tableStyleId>
              </a:tblPr>
              <a:tblGrid>
                <a:gridCol w="11913704">
                  <a:extLst>
                    <a:ext uri="{9D8B030D-6E8A-4147-A177-3AD203B41FA5}">
                      <a16:colId xmlns:a16="http://schemas.microsoft.com/office/drawing/2014/main" val="3326552600"/>
                    </a:ext>
                  </a:extLst>
                </a:gridCol>
              </a:tblGrid>
              <a:tr h="700696">
                <a:tc>
                  <a:txBody>
                    <a:bodyPr/>
                    <a:lstStyle/>
                    <a:p>
                      <a:pPr algn="just">
                        <a:lnSpc>
                          <a:spcPct val="115000"/>
                        </a:lnSpc>
                        <a:spcAft>
                          <a:spcPts val="0"/>
                        </a:spcAft>
                      </a:pPr>
                      <a:r>
                        <a:rPr lang="fr-FR" sz="1800" dirty="0">
                          <a:solidFill>
                            <a:srgbClr val="0000FF"/>
                          </a:solidFill>
                          <a:effectLst/>
                          <a:latin typeface="Verdana" panose="020B0604030504040204" pitchFamily="34" charset="0"/>
                          <a:ea typeface="Verdana" panose="020B0604030504040204" pitchFamily="34" charset="0"/>
                        </a:rPr>
                        <a:t>AUTEUR. Titre. Type de document, n° du texte officiel, date de publication, pagination.</a:t>
                      </a:r>
                      <a:endParaRPr lang="fr-FR"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96357270"/>
                  </a:ext>
                </a:extLst>
              </a:tr>
            </a:tbl>
          </a:graphicData>
        </a:graphic>
      </p:graphicFrame>
    </p:spTree>
    <p:extLst>
      <p:ext uri="{BB962C8B-B14F-4D97-AF65-F5344CB8AC3E}">
        <p14:creationId xmlns:p14="http://schemas.microsoft.com/office/powerpoint/2010/main" val="1094065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a:extLst>
              <a:ext uri="{FF2B5EF4-FFF2-40B4-BE49-F238E27FC236}">
                <a16:creationId xmlns:a16="http://schemas.microsoft.com/office/drawing/2014/main" id="{DC06D4E8-29C4-465C-9B21-E84F38F18F40}"/>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7696343F-9886-43EE-83B4-7EE0201D2845}"/>
              </a:ext>
            </a:extLst>
          </p:cNvPr>
          <p:cNvSpPr/>
          <p:nvPr/>
        </p:nvSpPr>
        <p:spPr>
          <a:xfrm>
            <a:off x="119270" y="642639"/>
            <a:ext cx="4916731" cy="369332"/>
          </a:xfrm>
          <a:prstGeom prst="rect">
            <a:avLst/>
          </a:prstGeom>
        </p:spPr>
        <p:txBody>
          <a:bodyPr wrap="none">
            <a:spAutoFit/>
          </a:bodyPr>
          <a:lstStyle/>
          <a:p>
            <a:pPr lvl="1"/>
            <a:r>
              <a:rPr lang="fr-FR" b="1" dirty="0">
                <a:solidFill>
                  <a:srgbClr val="0000FF"/>
                </a:solidFill>
                <a:latin typeface="Verdana" panose="020B0604030504040204" pitchFamily="34" charset="0"/>
                <a:ea typeface="Verdana" panose="020B0604030504040204" pitchFamily="34" charset="0"/>
              </a:rPr>
              <a:t>5.2. Présentation des documents</a:t>
            </a:r>
            <a:endParaRPr lang="fr-FR" dirty="0">
              <a:solidFill>
                <a:srgbClr val="0000FF"/>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132C0102-3897-40C7-8874-28F53F56AD27}"/>
              </a:ext>
            </a:extLst>
          </p:cNvPr>
          <p:cNvSpPr/>
          <p:nvPr/>
        </p:nvSpPr>
        <p:spPr>
          <a:xfrm>
            <a:off x="144116" y="981603"/>
            <a:ext cx="11844134" cy="2446824"/>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fr-FR" b="1" dirty="0">
                <a:solidFill>
                  <a:srgbClr val="000000"/>
                </a:solidFill>
                <a:latin typeface="Verdana" panose="020B0604030504040204" pitchFamily="34" charset="0"/>
                <a:ea typeface="Verdana" panose="020B0604030504040204" pitchFamily="34" charset="0"/>
              </a:rPr>
              <a:t>Citation d’images, tableaux, figures, schémas  </a:t>
            </a:r>
            <a:endParaRPr lang="fr-FR" dirty="0">
              <a:solidFill>
                <a:srgbClr val="000000"/>
              </a:solidFill>
              <a:latin typeface="Verdana" panose="020B0604030504040204" pitchFamily="34" charset="0"/>
              <a:ea typeface="Verdana" panose="020B0604030504040204" pitchFamily="34" charset="0"/>
            </a:endParaRP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rPr>
              <a:t>Les références à des images, tableaux, figures et schémas issus de livres ou de sites internet sont traitées comme des </a:t>
            </a:r>
            <a:r>
              <a:rPr lang="fr-FR" u="sng" dirty="0">
                <a:solidFill>
                  <a:srgbClr val="000000"/>
                </a:solidFill>
                <a:latin typeface="Verdana" panose="020B0604030504040204" pitchFamily="34" charset="0"/>
                <a:ea typeface="Verdana" panose="020B0604030504040204" pitchFamily="34" charset="0"/>
              </a:rPr>
              <a:t>citations directes.</a:t>
            </a:r>
            <a:r>
              <a:rPr lang="fr-FR" dirty="0">
                <a:solidFill>
                  <a:srgbClr val="000000"/>
                </a:solidFill>
                <a:latin typeface="Verdana" panose="020B0604030504040204" pitchFamily="34" charset="0"/>
                <a:ea typeface="Verdana" panose="020B0604030504040204" pitchFamily="34" charset="0"/>
              </a:rPr>
              <a:t> Dans la liste de références, la référence complète sera indiquée selon le type de document. </a:t>
            </a: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Dans le texte, en légende, l’indication suivante est ajoutée : </a:t>
            </a:r>
            <a:endParaRPr lang="fr-FR" dirty="0">
              <a:latin typeface="Verdana" panose="020B0604030504040204" pitchFamily="34" charset="0"/>
              <a:ea typeface="Verdana" panose="020B0604030504040204" pitchFamily="34" charset="0"/>
              <a:cs typeface="Times New Roman" panose="02020603050405020304" pitchFamily="18" charset="0"/>
            </a:endParaRPr>
          </a:p>
          <a:p>
            <a:r>
              <a:rPr lang="fr-FR" i="1" dirty="0">
                <a:solidFill>
                  <a:srgbClr val="C00000"/>
                </a:solidFill>
                <a:latin typeface="Verdana" panose="020B0604030504040204" pitchFamily="34" charset="0"/>
                <a:ea typeface="Verdana" panose="020B0604030504040204" pitchFamily="34" charset="0"/>
              </a:rPr>
              <a:t>Figure x : Tiré de Nom du ou des auteurs de la source, année de publication, pagination </a:t>
            </a:r>
            <a:endParaRPr lang="fr-F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684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a:t>
            </a:r>
            <a:r>
              <a:rPr lang="fr-FR"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6B078B26-03D6-443C-9A20-2069E4EBB94A}"/>
              </a:ext>
            </a:extLst>
          </p:cNvPr>
          <p:cNvSpPr/>
          <p:nvPr/>
        </p:nvSpPr>
        <p:spPr>
          <a:xfrm>
            <a:off x="119270" y="1094429"/>
            <a:ext cx="11913704" cy="2145074"/>
          </a:xfrm>
          <a:prstGeom prst="rect">
            <a:avLst/>
          </a:prstGeom>
        </p:spPr>
        <p:txBody>
          <a:bodyPr wrap="square">
            <a:spAutoFit/>
          </a:bodyPr>
          <a:lstStyle/>
          <a:p>
            <a:pPr>
              <a:lnSpc>
                <a:spcPct val="115000"/>
              </a:lnSpc>
              <a:spcAft>
                <a:spcPts val="1000"/>
              </a:spcAft>
            </a:pPr>
            <a:r>
              <a:rPr lang="fr-FR">
                <a:latin typeface="Verdana" panose="020B0604030504040204" pitchFamily="34" charset="0"/>
                <a:ea typeface="Verdana" panose="020B0604030504040204" pitchFamily="34" charset="0"/>
                <a:cs typeface="Times New Roman" panose="02020603050405020304" pitchFamily="18" charset="0"/>
              </a:rPr>
              <a:t>Elle se présente sou la forme suivante </a:t>
            </a:r>
            <a:r>
              <a:rPr lang="fr-FR" b="1">
                <a:latin typeface="Verdana" panose="020B0604030504040204" pitchFamily="34" charset="0"/>
                <a:ea typeface="Verdana" panose="020B0604030504040204" pitchFamily="34" charset="0"/>
                <a:cs typeface="Times New Roman" panose="02020603050405020304" pitchFamily="18" charset="0"/>
              </a:rPr>
              <a:t>(auteur, date)</a:t>
            </a:r>
            <a:endParaRPr lang="fr-FR">
              <a:latin typeface="Verdana" panose="020B0604030504040204" pitchFamily="34" charset="0"/>
              <a:ea typeface="Verdana" panose="020B0604030504040204" pitchFamily="34" charset="0"/>
              <a:cs typeface="Times New Roman" panose="02020603050405020304" pitchFamily="18" charset="0"/>
            </a:endParaRPr>
          </a:p>
          <a:p>
            <a:pPr marL="1143000" lvl="2" indent="-228600" algn="just">
              <a:lnSpc>
                <a:spcPct val="150000"/>
              </a:lnSpc>
              <a:spcAft>
                <a:spcPts val="0"/>
              </a:spcAft>
              <a:buFont typeface="+mj-lt"/>
              <a:buAutoNum type="arabicPeriod"/>
            </a:pPr>
            <a:r>
              <a:rPr lang="fr-FR" b="1" u="sng">
                <a:latin typeface="Verdana" panose="020B0604030504040204" pitchFamily="34" charset="0"/>
                <a:ea typeface="Verdana" panose="020B0604030504040204" pitchFamily="34" charset="0"/>
                <a:cs typeface="Times New Roman" panose="02020603050405020304" pitchFamily="18" charset="0"/>
              </a:rPr>
              <a:t>Citer un passage</a:t>
            </a:r>
            <a:r>
              <a:rPr lang="fr-FR" b="1">
                <a:latin typeface="Verdana" panose="020B0604030504040204" pitchFamily="34" charset="0"/>
                <a:ea typeface="Verdana" panose="020B0604030504040204" pitchFamily="34" charset="0"/>
                <a:cs typeface="Times New Roman" panose="02020603050405020304" pitchFamily="18" charset="0"/>
              </a:rPr>
              <a:t> </a:t>
            </a:r>
            <a:endParaRPr lang="fr-FR">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fr-FR" u="sng">
                <a:latin typeface="Verdana" panose="020B0604030504040204" pitchFamily="34" charset="0"/>
                <a:ea typeface="Verdana" panose="020B0604030504040204" pitchFamily="34" charset="0"/>
                <a:cs typeface="Times New Roman" panose="02020603050405020304" pitchFamily="18" charset="0"/>
              </a:rPr>
              <a:t>Citation courte</a:t>
            </a:r>
            <a:r>
              <a:rPr lang="fr-FR">
                <a:latin typeface="Verdana" panose="020B0604030504040204" pitchFamily="34" charset="0"/>
                <a:ea typeface="Verdana" panose="020B0604030504040204" pitchFamily="34" charset="0"/>
                <a:cs typeface="Times New Roman" panose="02020603050405020304" pitchFamily="18" charset="0"/>
              </a:rPr>
              <a:t> : Elle est insérée dans le texte, précédée et suivie de guillemets. </a:t>
            </a:r>
          </a:p>
          <a:p>
            <a:pPr algn="just">
              <a:lnSpc>
                <a:spcPct val="150000"/>
              </a:lnSpc>
              <a:spcAft>
                <a:spcPts val="0"/>
              </a:spcAft>
            </a:pPr>
            <a:r>
              <a:rPr lang="fr-FR" u="sng">
                <a:latin typeface="Verdana" panose="020B0604030504040204" pitchFamily="34" charset="0"/>
                <a:ea typeface="Verdana" panose="020B0604030504040204" pitchFamily="34" charset="0"/>
                <a:cs typeface="Times New Roman" panose="02020603050405020304" pitchFamily="18" charset="0"/>
              </a:rPr>
              <a:t>Exemple : 1 seul auteur </a:t>
            </a:r>
          </a:p>
          <a:p>
            <a:pPr algn="just">
              <a:lnSpc>
                <a:spcPct val="150000"/>
              </a:lnSpc>
              <a:spcAft>
                <a:spcPts val="0"/>
              </a:spcAft>
            </a:pPr>
            <a:endParaRPr lang="fr-FR"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037F602-CF4F-4131-8EBD-FDF64E580985}"/>
              </a:ext>
            </a:extLst>
          </p:cNvPr>
          <p:cNvSpPr/>
          <p:nvPr/>
        </p:nvSpPr>
        <p:spPr>
          <a:xfrm>
            <a:off x="0" y="642639"/>
            <a:ext cx="3921266" cy="451790"/>
          </a:xfrm>
          <a:prstGeom prst="rect">
            <a:avLst/>
          </a:prstGeom>
        </p:spPr>
        <p:txBody>
          <a:bodyPr wrap="none">
            <a:spAutoFit/>
          </a:bodyPr>
          <a:lstStyle/>
          <a:p>
            <a:pPr lvl="1" algn="just">
              <a:lnSpc>
                <a:spcPct val="150000"/>
              </a:lnSpc>
            </a:pP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5.4. Citation des sources </a:t>
            </a:r>
            <a:endParaRPr lang="fr-FR" dirty="0">
              <a:solidFill>
                <a:srgbClr val="0000FF"/>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35B86A6E-DD87-4C03-A8A8-CBC6A5CE5E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84949" y="2588671"/>
            <a:ext cx="4283075" cy="3367405"/>
          </a:xfrm>
          <a:prstGeom prst="rect">
            <a:avLst/>
          </a:prstGeom>
          <a:noFill/>
          <a:ln>
            <a:solidFill>
              <a:schemeClr val="tx1"/>
            </a:solidFill>
          </a:ln>
        </p:spPr>
      </p:pic>
      <p:sp>
        <p:nvSpPr>
          <p:cNvPr id="9" name="Rectangle 8">
            <a:extLst>
              <a:ext uri="{FF2B5EF4-FFF2-40B4-BE49-F238E27FC236}">
                <a16:creationId xmlns:a16="http://schemas.microsoft.com/office/drawing/2014/main" id="{152C29EB-DCD6-4911-B688-794AB27A1B71}"/>
              </a:ext>
            </a:extLst>
          </p:cNvPr>
          <p:cNvSpPr/>
          <p:nvPr/>
        </p:nvSpPr>
        <p:spPr>
          <a:xfrm>
            <a:off x="417094" y="2815595"/>
            <a:ext cx="7202906" cy="3360279"/>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fr-FR" u="sng" dirty="0">
                <a:solidFill>
                  <a:srgbClr val="3B3838"/>
                </a:solidFill>
                <a:latin typeface="Verdana" panose="020B0604030504040204" pitchFamily="34" charset="0"/>
                <a:ea typeface="Verdana" panose="020B0604030504040204" pitchFamily="34" charset="0"/>
                <a:cs typeface="Times New Roman" panose="02020603050405020304" pitchFamily="18" charset="0"/>
              </a:rPr>
              <a:t>Dans le corps du texte</a:t>
            </a:r>
            <a:r>
              <a:rPr lang="fr-FR" b="1" dirty="0">
                <a:solidFill>
                  <a:srgbClr val="3B3838"/>
                </a:solidFill>
                <a:latin typeface="Verdana" panose="020B0604030504040204" pitchFamily="34" charset="0"/>
                <a:ea typeface="Verdana" panose="020B0604030504040204" pitchFamily="34" charset="0"/>
                <a:cs typeface="Times New Roman" panose="02020603050405020304" pitchFamily="18" charset="0"/>
              </a:rPr>
              <a:t> : </a:t>
            </a:r>
            <a:endParaRPr lang="fr-FR" sz="16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Si la crise mondiale de 2008 a eu des effets négatifs sur les économies de pays d’Afrique du Nord (Tunisie et Égypte en particulier) cités dans le passé comme exemple d’une intégration réussie à l’économie mondiale, le modèle de croissance algérien fondé sur l’exportation d’hydrocarbures continue de bénéficier d’une conjoncture favorable aux marchés des hydrocarbures. » (</a:t>
            </a:r>
            <a:r>
              <a:rPr lang="fr-FR"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Bessaoud</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2012, p. 54)</a:t>
            </a:r>
            <a:endParaRPr lang="fr-FR" sz="16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1843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00C5F882-EB78-4EB8-89CE-5B9C015880A2}"/>
              </a:ext>
            </a:extLst>
          </p:cNvPr>
          <p:cNvSpPr/>
          <p:nvPr/>
        </p:nvSpPr>
        <p:spPr>
          <a:xfrm>
            <a:off x="119270" y="642639"/>
            <a:ext cx="11913704" cy="1822935"/>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fr-FR" u="sng" dirty="0">
                <a:latin typeface="Verdana" panose="020B0604030504040204" pitchFamily="34" charset="0"/>
                <a:ea typeface="Verdana" panose="020B0604030504040204" pitchFamily="34" charset="0"/>
                <a:cs typeface="Times New Roman" panose="02020603050405020304" pitchFamily="18" charset="0"/>
              </a:rPr>
              <a:t>Dans la bibliographie :</a:t>
            </a:r>
            <a:r>
              <a:rPr lang="fr-FR" b="1" dirty="0">
                <a:latin typeface="Verdana" panose="020B0604030504040204" pitchFamily="34" charset="0"/>
                <a:ea typeface="Verdana" panose="020B0604030504040204" pitchFamily="34" charset="0"/>
                <a:cs typeface="Times New Roman" panose="02020603050405020304" pitchFamily="18" charset="0"/>
              </a:rPr>
              <a:t>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0"/>
              </a:spcAft>
            </a:pPr>
            <a:r>
              <a:rPr lang="fr-FR"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Bessaoud</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O. (2012). Penser le changement ou comment interpréter les "révolutions arabes" un an après ? </a:t>
            </a:r>
            <a:r>
              <a:rPr lang="fr-FR" i="1"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Insaniyat</a:t>
            </a:r>
            <a:r>
              <a:rPr lang="fr-FR"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 : Revue algérienne d'anthropologie et de sciences sociales</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01/07/2012, n. 57-58, p. 39-56.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u="sng"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3"/>
              </a:rPr>
              <a:t>http://doi.org/10.4000/insaniyat.13634</a:t>
            </a:r>
            <a:r>
              <a:rPr lang="fr-FR" dirty="0">
                <a:latin typeface="Verdana" panose="020B0604030504040204" pitchFamily="34" charset="0"/>
                <a:ea typeface="Verdana" panose="020B0604030504040204" pitchFamily="34" charset="0"/>
                <a:cs typeface="Times New Roman" panose="02020603050405020304" pitchFamily="18" charset="0"/>
              </a:rPr>
              <a:t> </a:t>
            </a:r>
            <a:endParaRPr lang="fr-FR"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B512544-4042-4A2B-9A3A-86C66CCCA07F}"/>
              </a:ext>
            </a:extLst>
          </p:cNvPr>
          <p:cNvSpPr/>
          <p:nvPr/>
        </p:nvSpPr>
        <p:spPr>
          <a:xfrm>
            <a:off x="119270" y="2570176"/>
            <a:ext cx="7102569" cy="4247317"/>
          </a:xfrm>
          <a:prstGeom prst="rect">
            <a:avLst/>
          </a:prstGeom>
        </p:spPr>
        <p:txBody>
          <a:bodyPr wrap="square">
            <a:spAutoFit/>
          </a:bodyPr>
          <a:lstStyle/>
          <a:p>
            <a:pPr algn="just">
              <a:lnSpc>
                <a:spcPct val="150000"/>
              </a:lnSpc>
              <a:spcAft>
                <a:spcPts val="0"/>
              </a:spcAft>
            </a:pPr>
            <a:r>
              <a:rPr lang="fr-FR" u="sng" dirty="0">
                <a:latin typeface="Verdana" panose="020B0604030504040204" pitchFamily="34" charset="0"/>
                <a:ea typeface="Verdana" panose="020B0604030504040204" pitchFamily="34" charset="0"/>
                <a:cs typeface="Times New Roman" panose="02020603050405020304" pitchFamily="18" charset="0"/>
              </a:rPr>
              <a:t>Exemple : plusieurs auteurs</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Extrait</a:t>
            </a:r>
          </a:p>
          <a:p>
            <a:pPr marL="285750" lvl="0" indent="-285750">
              <a:buFont typeface="Wingdings" panose="05000000000000000000" pitchFamily="2" charset="2"/>
              <a:buChar char="v"/>
            </a:pPr>
            <a:r>
              <a:rPr lang="fr-FR" u="sng" dirty="0">
                <a:latin typeface="Verdana" panose="020B0604030504040204" pitchFamily="34" charset="0"/>
                <a:ea typeface="Verdana" panose="020B0604030504040204" pitchFamily="34" charset="0"/>
              </a:rPr>
              <a:t>Dans le corps du texte </a:t>
            </a:r>
            <a:r>
              <a:rPr lang="fr-FR" dirty="0">
                <a:latin typeface="Verdana" panose="020B0604030504040204" pitchFamily="34" charset="0"/>
                <a:ea typeface="Verdana" panose="020B0604030504040204" pitchFamily="34" charset="0"/>
              </a:rPr>
              <a:t>: « La méthode des scores permet l’agrégation des résultats et une visualisation claire des efforts à fournir en termes de performances par rapport à un optimum à atteindre. » (</a:t>
            </a:r>
            <a:r>
              <a:rPr lang="fr-FR" dirty="0" err="1">
                <a:latin typeface="Verdana" panose="020B0604030504040204" pitchFamily="34" charset="0"/>
                <a:ea typeface="Verdana" panose="020B0604030504040204" pitchFamily="34" charset="0"/>
              </a:rPr>
              <a:t>Farrant</a:t>
            </a:r>
            <a:r>
              <a:rPr lang="fr-FR" dirty="0">
                <a:latin typeface="Verdana" panose="020B0604030504040204" pitchFamily="34" charset="0"/>
                <a:ea typeface="Verdana" panose="020B0604030504040204" pitchFamily="34" charset="0"/>
              </a:rPr>
              <a:t> </a:t>
            </a:r>
            <a:r>
              <a:rPr lang="fr-FR" i="1" dirty="0">
                <a:latin typeface="Verdana" panose="020B0604030504040204" pitchFamily="34" charset="0"/>
                <a:ea typeface="Verdana" panose="020B0604030504040204" pitchFamily="34" charset="0"/>
              </a:rPr>
              <a:t>et al</a:t>
            </a:r>
            <a:r>
              <a:rPr lang="fr-FR" dirty="0">
                <a:latin typeface="Verdana" panose="020B0604030504040204" pitchFamily="34" charset="0"/>
                <a:ea typeface="Verdana" panose="020B0604030504040204" pitchFamily="34" charset="0"/>
              </a:rPr>
              <a:t>., 2018)</a:t>
            </a:r>
          </a:p>
          <a:p>
            <a:pPr marL="285750" lvl="0" indent="-285750">
              <a:buFont typeface="Wingdings" panose="05000000000000000000" pitchFamily="2" charset="2"/>
              <a:buChar char="v"/>
            </a:pPr>
            <a:r>
              <a:rPr lang="fr-FR" u="sng" dirty="0">
                <a:latin typeface="Verdana" panose="020B0604030504040204" pitchFamily="34" charset="0"/>
                <a:ea typeface="Verdana" panose="020B0604030504040204" pitchFamily="34" charset="0"/>
              </a:rPr>
              <a:t>Dans la bibliographie : </a:t>
            </a:r>
            <a:endParaRPr lang="fr-FR" dirty="0">
              <a:latin typeface="Verdana" panose="020B0604030504040204" pitchFamily="34" charset="0"/>
              <a:ea typeface="Verdana" panose="020B0604030504040204" pitchFamily="34" charset="0"/>
            </a:endParaRPr>
          </a:p>
          <a:p>
            <a:r>
              <a:rPr lang="fr-FR" dirty="0" err="1">
                <a:latin typeface="Verdana" panose="020B0604030504040204" pitchFamily="34" charset="0"/>
                <a:ea typeface="Verdana" panose="020B0604030504040204" pitchFamily="34" charset="0"/>
              </a:rPr>
              <a:t>Farrant</a:t>
            </a:r>
            <a:r>
              <a:rPr lang="fr-FR" dirty="0">
                <a:latin typeface="Verdana" panose="020B0604030504040204" pitchFamily="34" charset="0"/>
                <a:ea typeface="Verdana" panose="020B0604030504040204" pitchFamily="34" charset="0"/>
              </a:rPr>
              <a:t> L., </a:t>
            </a:r>
            <a:r>
              <a:rPr lang="fr-FR" dirty="0" err="1">
                <a:latin typeface="Verdana" panose="020B0604030504040204" pitchFamily="34" charset="0"/>
                <a:ea typeface="Verdana" panose="020B0604030504040204" pitchFamily="34" charset="0"/>
              </a:rPr>
              <a:t>Labau</a:t>
            </a:r>
            <a:r>
              <a:rPr lang="fr-FR" dirty="0">
                <a:latin typeface="Verdana" panose="020B0604030504040204" pitchFamily="34" charset="0"/>
                <a:ea typeface="Verdana" panose="020B0604030504040204" pitchFamily="34" charset="0"/>
              </a:rPr>
              <a:t> M.-P., Padilla M., </a:t>
            </a:r>
            <a:r>
              <a:rPr lang="fr-FR" dirty="0" err="1">
                <a:latin typeface="Verdana" panose="020B0604030504040204" pitchFamily="34" charset="0"/>
                <a:ea typeface="Verdana" panose="020B0604030504040204" pitchFamily="34" charset="0"/>
              </a:rPr>
              <a:t>Deneufbourg</a:t>
            </a:r>
            <a:r>
              <a:rPr lang="fr-FR" dirty="0">
                <a:latin typeface="Verdana" panose="020B0604030504040204" pitchFamily="34" charset="0"/>
                <a:ea typeface="Verdana" panose="020B0604030504040204" pitchFamily="34" charset="0"/>
              </a:rPr>
              <a:t> C., </a:t>
            </a:r>
            <a:r>
              <a:rPr lang="fr-FR" dirty="0" err="1">
                <a:latin typeface="Verdana" panose="020B0604030504040204" pitchFamily="34" charset="0"/>
                <a:ea typeface="Verdana" panose="020B0604030504040204" pitchFamily="34" charset="0"/>
              </a:rPr>
              <a:t>Fortun</a:t>
            </a:r>
            <a:r>
              <a:rPr lang="fr-FR" dirty="0">
                <a:latin typeface="Verdana" panose="020B0604030504040204" pitchFamily="34" charset="0"/>
                <a:ea typeface="Verdana" panose="020B0604030504040204" pitchFamily="34" charset="0"/>
              </a:rPr>
              <a:t>-Lamothe L., </a:t>
            </a:r>
            <a:r>
              <a:rPr lang="fr-FR" dirty="0" err="1">
                <a:latin typeface="Verdana" panose="020B0604030504040204" pitchFamily="34" charset="0"/>
                <a:ea typeface="Verdana" panose="020B0604030504040204" pitchFamily="34" charset="0"/>
              </a:rPr>
              <a:t>Penavayre</a:t>
            </a:r>
            <a:r>
              <a:rPr lang="fr-FR" dirty="0">
                <a:latin typeface="Verdana" panose="020B0604030504040204" pitchFamily="34" charset="0"/>
                <a:ea typeface="Verdana" panose="020B0604030504040204" pitchFamily="34" charset="0"/>
              </a:rPr>
              <a:t> S., Besnier A. (2018). Évaluation de la durabilité de la filière Indication Géographique Protégée « Canard à foie gras du Sud-Ouest ». </a:t>
            </a:r>
            <a:r>
              <a:rPr lang="fr-FR" i="1" dirty="0">
                <a:latin typeface="Verdana" panose="020B0604030504040204" pitchFamily="34" charset="0"/>
                <a:ea typeface="Verdana" panose="020B0604030504040204" pitchFamily="34" charset="0"/>
              </a:rPr>
              <a:t>Productions animales</a:t>
            </a:r>
            <a:r>
              <a:rPr lang="fr-FR" dirty="0">
                <a:latin typeface="Verdana" panose="020B0604030504040204" pitchFamily="34" charset="0"/>
                <a:ea typeface="Verdana" panose="020B0604030504040204" pitchFamily="34" charset="0"/>
              </a:rPr>
              <a:t>, 25/10/2018, vol. 31, n. 2, p. 131-144. </a:t>
            </a:r>
          </a:p>
          <a:p>
            <a:r>
              <a:rPr lang="fr-FR" u="sng" dirty="0">
                <a:latin typeface="Verdana" panose="020B0604030504040204" pitchFamily="34" charset="0"/>
                <a:ea typeface="Verdana" panose="020B0604030504040204" pitchFamily="34" charset="0"/>
                <a:hlinkClick r:id="rId4"/>
              </a:rPr>
              <a:t>https://productions-animales.org/article/view/2319</a:t>
            </a:r>
            <a:endParaRPr lang="fr-FR"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DFDB0C0C-BFA3-4579-B3BD-49BE5E581A0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02569" y="2709554"/>
            <a:ext cx="4970161" cy="2236436"/>
          </a:xfrm>
          <a:prstGeom prst="rect">
            <a:avLst/>
          </a:prstGeom>
          <a:noFill/>
          <a:ln>
            <a:solidFill>
              <a:schemeClr val="tx1"/>
            </a:solidFill>
          </a:ln>
        </p:spPr>
      </p:pic>
    </p:spTree>
    <p:extLst>
      <p:ext uri="{BB962C8B-B14F-4D97-AF65-F5344CB8AC3E}">
        <p14:creationId xmlns:p14="http://schemas.microsoft.com/office/powerpoint/2010/main" val="266431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E11A4E65-D931-4C0A-A532-EA8AB86A54B5}"/>
              </a:ext>
            </a:extLst>
          </p:cNvPr>
          <p:cNvSpPr/>
          <p:nvPr/>
        </p:nvSpPr>
        <p:spPr>
          <a:xfrm>
            <a:off x="119270" y="642639"/>
            <a:ext cx="11913704" cy="5642057"/>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fr-FR" u="sng" dirty="0">
                <a:latin typeface="Verdana" panose="020B0604030504040204" pitchFamily="34" charset="0"/>
                <a:ea typeface="Verdana" panose="020B0604030504040204" pitchFamily="34" charset="0"/>
                <a:cs typeface="Times New Roman" panose="02020603050405020304" pitchFamily="18" charset="0"/>
              </a:rPr>
              <a:t>Citation longue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Elle est </a:t>
            </a:r>
            <a:r>
              <a:rPr lang="fr-FR" b="1" dirty="0">
                <a:latin typeface="Verdana" panose="020B0604030504040204" pitchFamily="34" charset="0"/>
                <a:ea typeface="Verdana" panose="020B0604030504040204" pitchFamily="34" charset="0"/>
                <a:cs typeface="Times New Roman" panose="02020603050405020304" pitchFamily="18" charset="0"/>
              </a:rPr>
              <a:t>insérée </a:t>
            </a:r>
            <a:r>
              <a:rPr lang="fr-FR" dirty="0">
                <a:latin typeface="Verdana" panose="020B0604030504040204" pitchFamily="34" charset="0"/>
                <a:ea typeface="Verdana" panose="020B0604030504040204" pitchFamily="34" charset="0"/>
                <a:cs typeface="Times New Roman" panose="02020603050405020304" pitchFamily="18" charset="0"/>
              </a:rPr>
              <a:t>dans le texte, précédée et suivie de guillemets.</a:t>
            </a:r>
          </a:p>
          <a:p>
            <a:pPr algn="just">
              <a:lnSpc>
                <a:spcPct val="150000"/>
              </a:lnSpc>
              <a:spcAft>
                <a:spcPts val="0"/>
              </a:spcAft>
            </a:pPr>
            <a:r>
              <a:rPr lang="fr-FR" u="sng" dirty="0">
                <a:latin typeface="Verdana" panose="020B0604030504040204" pitchFamily="34" charset="0"/>
                <a:ea typeface="Verdana" panose="020B0604030504040204" pitchFamily="34" charset="0"/>
                <a:cs typeface="Times New Roman" panose="02020603050405020304" pitchFamily="18" charset="0"/>
              </a:rPr>
              <a:t>Exemple :</a:t>
            </a:r>
          </a:p>
          <a:p>
            <a:pPr algn="just">
              <a:lnSpc>
                <a:spcPct val="150000"/>
              </a:lnSpc>
              <a:spcAft>
                <a:spcPts val="0"/>
              </a:spcAft>
            </a:pPr>
            <a:r>
              <a:rPr lang="fr-FR" u="sng" dirty="0">
                <a:latin typeface="Verdana" panose="020B0604030504040204" pitchFamily="34" charset="0"/>
                <a:ea typeface="Verdana" panose="020B0604030504040204" pitchFamily="34" charset="0"/>
                <a:cs typeface="Times New Roman" panose="02020603050405020304" pitchFamily="18" charset="0"/>
              </a:rPr>
              <a:t> </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u="sng" dirty="0">
                <a:latin typeface="Verdana" panose="020B0604030504040204" pitchFamily="34" charset="0"/>
                <a:ea typeface="Verdana" panose="020B0604030504040204" pitchFamily="34" charset="0"/>
                <a:cs typeface="Times New Roman" panose="02020603050405020304" pitchFamily="18" charset="0"/>
              </a:rPr>
              <a:t>Dans le corps du texte </a:t>
            </a:r>
            <a:r>
              <a:rPr lang="fr-FR" dirty="0">
                <a:latin typeface="Verdana" panose="020B0604030504040204" pitchFamily="34" charset="0"/>
                <a:ea typeface="Verdana" panose="020B0604030504040204" pitchFamily="34" charset="0"/>
                <a:cs typeface="Times New Roman" panose="02020603050405020304" pitchFamily="18" charset="0"/>
              </a:rPr>
              <a:t>:</a:t>
            </a:r>
          </a:p>
          <a:p>
            <a:pPr algn="just">
              <a:lnSpc>
                <a:spcPct val="115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 « Si l’on prend comme indice du « poids » environnemental de notre mode de vie l’« empreinte » écologique de celui-ci en superficie terrestre nécessaire, on obtient des résultats insoutenables tant du point de vue de l’équité dans les droits de tirage sur la nature que du point de vue de la capacité de régénération de la biosphère. Un citoyen des Etats-Unis consomme en moyenne 9,6 hectares, un Canadien 7,2, un Européen moyen 4,5. On est donc très loin de l’égalité planétaire, et plus encore d’un mode de civilisation durable qui nécessiterait de se limiter à 1,4 hectare, en admettant que la population actuelle reste stable. » (Latouche, 2003).</a:t>
            </a:r>
          </a:p>
          <a:p>
            <a:pPr algn="just">
              <a:lnSpc>
                <a:spcPct val="115000"/>
              </a:lnSpc>
              <a:spcAft>
                <a:spcPts val="0"/>
              </a:spcAft>
            </a:pPr>
            <a:endParaRPr lang="fr-FR"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fr-FR" u="sng" dirty="0">
                <a:latin typeface="Verdana" panose="020B0604030504040204" pitchFamily="34" charset="0"/>
                <a:ea typeface="Verdana" panose="020B0604030504040204" pitchFamily="34" charset="0"/>
                <a:cs typeface="Times New Roman" panose="02020603050405020304" pitchFamily="18" charset="0"/>
              </a:rPr>
              <a:t>Dans la bibliographie :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Latouche S. (2003). Pour une société de décroissance. </a:t>
            </a:r>
            <a:r>
              <a:rPr lang="fr-FR"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Le Monde diplomatique</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novembre, n. 596, p. 18-19.</a:t>
            </a:r>
            <a:endParaRPr lang="fr-FR"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538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05 :  </a:t>
            </a:r>
            <a:r>
              <a:rPr lang="fr-FR" sz="2000" b="1" i="1" dirty="0">
                <a:solidFill>
                  <a:schemeClr val="bg1"/>
                </a:solidFill>
                <a:latin typeface="Verdana" panose="020B0604030504040204" pitchFamily="34" charset="0"/>
                <a:ea typeface="Verdana" panose="020B0604030504040204" pitchFamily="34" charset="0"/>
              </a:rPr>
              <a:t>PRÉSENTATION DE LA BIBLIOGRAPHIE</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68F786AB-04E4-4BFE-90E1-24825ED7B3CA}"/>
              </a:ext>
            </a:extLst>
          </p:cNvPr>
          <p:cNvSpPr/>
          <p:nvPr/>
        </p:nvSpPr>
        <p:spPr>
          <a:xfrm>
            <a:off x="119270" y="642639"/>
            <a:ext cx="11913704" cy="6268767"/>
          </a:xfrm>
          <a:prstGeom prst="rect">
            <a:avLst/>
          </a:prstGeom>
        </p:spPr>
        <p:txBody>
          <a:bodyPr wrap="square">
            <a:spAutoFit/>
          </a:bodyPr>
          <a:lstStyle/>
          <a:p>
            <a:pPr lvl="2" algn="just">
              <a:lnSpc>
                <a:spcPct val="150000"/>
              </a:lnSpc>
            </a:pP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5.4.2. Citer une citation (à éviter !) </a:t>
            </a:r>
            <a:endParaRPr lang="fr-FR" dirty="0">
              <a:solidFill>
                <a:srgbClr val="0000FF"/>
              </a:solidFill>
              <a:latin typeface="Verdana" panose="020B0604030504040204" pitchFamily="34" charset="0"/>
              <a:ea typeface="Verdana" panose="020B0604030504040204" pitchFamily="34" charset="0"/>
              <a:cs typeface="Times New Roman" panose="02020603050405020304" pitchFamily="18" charset="0"/>
            </a:endParaRPr>
          </a:p>
          <a:p>
            <a:pPr indent="449580"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Il peut arriver qu’il soit nécessaire de citer une citation faite par un autre auteur. Autant que possible, il vaut mieux consulter le document cité avant de réutiliser la citation afin d’éviter les erreurs. S’il n’est pas possible de consulter le document source :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l’auteur cité figurera en note de bas de page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l’auteur citant dans la bibliographie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Exemple : S. Latouche (auteur citant) cite J.P. Besset (auteur cité) :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u="sng" dirty="0">
                <a:solidFill>
                  <a:srgbClr val="3B3838"/>
                </a:solidFill>
                <a:latin typeface="Verdana" panose="020B0604030504040204" pitchFamily="34" charset="0"/>
                <a:ea typeface="Verdana" panose="020B0604030504040204" pitchFamily="34" charset="0"/>
                <a:cs typeface="Times New Roman" panose="02020603050405020304" pitchFamily="18" charset="0"/>
              </a:rPr>
              <a:t>Dans le corps du texte :</a:t>
            </a:r>
            <a:r>
              <a:rPr lang="fr-FR" dirty="0">
                <a:solidFill>
                  <a:srgbClr val="3B3838"/>
                </a:solidFill>
                <a:latin typeface="Verdana" panose="020B0604030504040204" pitchFamily="34" charset="0"/>
                <a:ea typeface="Verdana" panose="020B0604030504040204" pitchFamily="34" charset="0"/>
                <a:cs typeface="Times New Roman" panose="02020603050405020304" pitchFamily="18" charset="0"/>
              </a:rPr>
              <a:t> </a:t>
            </a:r>
            <a:r>
              <a:rPr lang="fr-FR" dirty="0">
                <a:latin typeface="Verdana" panose="020B0604030504040204" pitchFamily="34" charset="0"/>
                <a:ea typeface="Verdana" panose="020B0604030504040204" pitchFamily="34" charset="0"/>
                <a:cs typeface="Times New Roman" panose="02020603050405020304" pitchFamily="18" charset="0"/>
              </a:rPr>
              <a:t>«</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Nombre de pays qui ont présenté une croissance positive apparaitraient en fait avec une richesse en baisse si l’on faisait entrer la dégradation des ressources naturelles dans les comptes » (1)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u="sng" dirty="0">
                <a:solidFill>
                  <a:srgbClr val="3B3838"/>
                </a:solidFill>
                <a:latin typeface="Verdana" panose="020B0604030504040204" pitchFamily="34" charset="0"/>
                <a:ea typeface="Verdana" panose="020B0604030504040204" pitchFamily="34" charset="0"/>
                <a:cs typeface="Times New Roman" panose="02020603050405020304" pitchFamily="18" charset="0"/>
              </a:rPr>
              <a:t>En note de bas de page :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(1) Besset J.-P. (2005). </a:t>
            </a:r>
            <a:r>
              <a:rPr lang="fr-FR"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Comment ne plus être progressiste… sans devenir réactionnaire </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Paris : Fayard. p. 193-194. </a:t>
            </a:r>
            <a:r>
              <a:rPr lang="fr-FR"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Cité par </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Latouche S. (2006). </a:t>
            </a:r>
            <a:r>
              <a:rPr lang="fr-FR"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Le pari de la décroissance. </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Paris : Fayard. p. 58.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u="sng" dirty="0">
                <a:solidFill>
                  <a:srgbClr val="3B3838"/>
                </a:solidFill>
                <a:latin typeface="Verdana" panose="020B0604030504040204" pitchFamily="34" charset="0"/>
                <a:ea typeface="Verdana" panose="020B0604030504040204" pitchFamily="34" charset="0"/>
                <a:cs typeface="Times New Roman" panose="02020603050405020304" pitchFamily="18" charset="0"/>
              </a:rPr>
              <a:t>Dans la bibliographie</a:t>
            </a:r>
            <a:r>
              <a:rPr lang="fr-FR" b="1" dirty="0">
                <a:solidFill>
                  <a:srgbClr val="3B3838"/>
                </a:solidFill>
                <a:latin typeface="Verdana" panose="020B0604030504040204" pitchFamily="34" charset="0"/>
                <a:ea typeface="Verdana" panose="020B0604030504040204" pitchFamily="34" charset="0"/>
                <a:cs typeface="Times New Roman" panose="02020603050405020304" pitchFamily="18" charset="0"/>
              </a:rPr>
              <a:t> </a:t>
            </a:r>
            <a:r>
              <a:rPr lang="fr-FR"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Latouche S. (2006). </a:t>
            </a:r>
            <a:r>
              <a:rPr lang="fr-FR"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Le pari de la décroissance. </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Paris : Fayard.</a:t>
            </a:r>
            <a:endParaRPr lang="fr-FR"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19109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3E0124-C6F1-4353-9489-D58F1FE9AB59}"/>
              </a:ext>
            </a:extLst>
          </p:cNvPr>
          <p:cNvSpPr/>
          <p:nvPr/>
        </p:nvSpPr>
        <p:spPr>
          <a:xfrm>
            <a:off x="42672" y="122503"/>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Conception du mémoire </a:t>
            </a:r>
          </a:p>
        </p:txBody>
      </p:sp>
      <p:sp>
        <p:nvSpPr>
          <p:cNvPr id="5" name="Flèche : bas 4">
            <a:extLst>
              <a:ext uri="{FF2B5EF4-FFF2-40B4-BE49-F238E27FC236}">
                <a16:creationId xmlns:a16="http://schemas.microsoft.com/office/drawing/2014/main" id="{76108D16-C994-4CE0-8E38-ACF3D609710B}"/>
              </a:ext>
            </a:extLst>
          </p:cNvPr>
          <p:cNvSpPr/>
          <p:nvPr/>
        </p:nvSpPr>
        <p:spPr>
          <a:xfrm>
            <a:off x="1374648" y="1274355"/>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CBED9C3-3687-4094-B2E8-098CE5F56ADD}"/>
              </a:ext>
            </a:extLst>
          </p:cNvPr>
          <p:cNvSpPr/>
          <p:nvPr/>
        </p:nvSpPr>
        <p:spPr>
          <a:xfrm>
            <a:off x="42672" y="2072639"/>
            <a:ext cx="3358896" cy="17427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Verdana" panose="020B0604030504040204" pitchFamily="34" charset="0"/>
              <a:ea typeface="Verdana" panose="020B0604030504040204" pitchFamily="34" charset="0"/>
            </a:endParaRPr>
          </a:p>
          <a:p>
            <a:pPr algn="ctr"/>
            <a:r>
              <a:rPr lang="fr-FR" sz="2800" dirty="0">
                <a:latin typeface="Verdana" panose="020B0604030504040204" pitchFamily="34" charset="0"/>
                <a:ea typeface="Verdana" panose="020B0604030504040204" pitchFamily="34" charset="0"/>
              </a:rPr>
              <a:t>Structuré le mémoire </a:t>
            </a:r>
          </a:p>
          <a:p>
            <a:pPr algn="ctr"/>
            <a:endParaRPr lang="fr-FR" sz="2800" dirty="0">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5FE44782-66FE-4110-940E-454F0B91040C}"/>
              </a:ext>
            </a:extLst>
          </p:cNvPr>
          <p:cNvSpPr/>
          <p:nvPr/>
        </p:nvSpPr>
        <p:spPr>
          <a:xfrm>
            <a:off x="4480560" y="-42088"/>
            <a:ext cx="6711696" cy="6900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fr-FR" sz="2300" dirty="0">
                <a:solidFill>
                  <a:srgbClr val="C00000"/>
                </a:solidFill>
                <a:latin typeface="Verdana" panose="020B0604030504040204" pitchFamily="34" charset="0"/>
                <a:ea typeface="Verdana" panose="020B0604030504040204" pitchFamily="34" charset="0"/>
              </a:rPr>
              <a:t>Titre</a:t>
            </a:r>
          </a:p>
          <a:p>
            <a:pPr marL="342900" indent="-342900">
              <a:buFontTx/>
              <a:buChar char="-"/>
            </a:pPr>
            <a:r>
              <a:rPr lang="fr-FR" sz="2300" dirty="0">
                <a:solidFill>
                  <a:srgbClr val="C00000"/>
                </a:solidFill>
                <a:latin typeface="Verdana" panose="020B0604030504040204" pitchFamily="34" charset="0"/>
                <a:ea typeface="Verdana" panose="020B0604030504040204" pitchFamily="34" charset="0"/>
              </a:rPr>
              <a:t>Les remerciements </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Le résumé</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Abstract </a:t>
            </a:r>
          </a:p>
          <a:p>
            <a:pPr marL="457200" indent="-457200">
              <a:buFontTx/>
              <a:buChar char="-"/>
            </a:pPr>
            <a:r>
              <a:rPr lang="ar-DZ" sz="2300" dirty="0">
                <a:solidFill>
                  <a:srgbClr val="C00000"/>
                </a:solidFill>
                <a:latin typeface="Verdana" panose="020B0604030504040204" pitchFamily="34" charset="0"/>
                <a:ea typeface="Verdana" panose="020B0604030504040204" pitchFamily="34" charset="0"/>
              </a:rPr>
              <a:t>الخلاصة </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La table de matières </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Liste des figures</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Liste des tableaux</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Introduction</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Problématique </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Objectives </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Hypothèses</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Méthodologies</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Etat de littérature</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Résultats</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Conclusion et discussion / Perspectives</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Bibliographies </a:t>
            </a:r>
          </a:p>
          <a:p>
            <a:pPr marL="457200" indent="-457200">
              <a:buFontTx/>
              <a:buChar char="-"/>
            </a:pPr>
            <a:r>
              <a:rPr lang="fr-FR" sz="2300" dirty="0">
                <a:solidFill>
                  <a:srgbClr val="C00000"/>
                </a:solidFill>
                <a:latin typeface="Verdana" panose="020B0604030504040204" pitchFamily="34" charset="0"/>
                <a:ea typeface="Verdana" panose="020B0604030504040204" pitchFamily="34" charset="0"/>
              </a:rPr>
              <a:t>Annexes </a:t>
            </a:r>
          </a:p>
        </p:txBody>
      </p:sp>
      <p:cxnSp>
        <p:nvCxnSpPr>
          <p:cNvPr id="26" name="Connecteur droit avec flèche 25">
            <a:extLst>
              <a:ext uri="{FF2B5EF4-FFF2-40B4-BE49-F238E27FC236}">
                <a16:creationId xmlns:a16="http://schemas.microsoft.com/office/drawing/2014/main" id="{A1769E2F-702C-4D45-835F-B1535E4A68BD}"/>
              </a:ext>
            </a:extLst>
          </p:cNvPr>
          <p:cNvCxnSpPr>
            <a:cxnSpLocks/>
          </p:cNvCxnSpPr>
          <p:nvPr/>
        </p:nvCxnSpPr>
        <p:spPr>
          <a:xfrm>
            <a:off x="3566160" y="3014472"/>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54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3E0124-C6F1-4353-9489-D58F1FE9AB59}"/>
              </a:ext>
            </a:extLst>
          </p:cNvPr>
          <p:cNvSpPr/>
          <p:nvPr/>
        </p:nvSpPr>
        <p:spPr>
          <a:xfrm>
            <a:off x="42672" y="122503"/>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Conception du mémoire </a:t>
            </a:r>
          </a:p>
        </p:txBody>
      </p:sp>
      <p:sp>
        <p:nvSpPr>
          <p:cNvPr id="5" name="Flèche : bas 4">
            <a:extLst>
              <a:ext uri="{FF2B5EF4-FFF2-40B4-BE49-F238E27FC236}">
                <a16:creationId xmlns:a16="http://schemas.microsoft.com/office/drawing/2014/main" id="{76108D16-C994-4CE0-8E38-ACF3D609710B}"/>
              </a:ext>
            </a:extLst>
          </p:cNvPr>
          <p:cNvSpPr/>
          <p:nvPr/>
        </p:nvSpPr>
        <p:spPr>
          <a:xfrm>
            <a:off x="1374648" y="1274355"/>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CBED9C3-3687-4094-B2E8-098CE5F56ADD}"/>
              </a:ext>
            </a:extLst>
          </p:cNvPr>
          <p:cNvSpPr/>
          <p:nvPr/>
        </p:nvSpPr>
        <p:spPr>
          <a:xfrm>
            <a:off x="42672" y="2072639"/>
            <a:ext cx="3358896" cy="17427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Verdana" panose="020B0604030504040204" pitchFamily="34" charset="0"/>
              <a:ea typeface="Verdana" panose="020B0604030504040204" pitchFamily="34" charset="0"/>
            </a:endParaRPr>
          </a:p>
          <a:p>
            <a:pPr algn="ctr"/>
            <a:r>
              <a:rPr lang="fr-FR" sz="2800" dirty="0">
                <a:latin typeface="Verdana" panose="020B0604030504040204" pitchFamily="34" charset="0"/>
                <a:ea typeface="Verdana" panose="020B0604030504040204" pitchFamily="34" charset="0"/>
              </a:rPr>
              <a:t>Technique et norme de rédaction</a:t>
            </a:r>
          </a:p>
          <a:p>
            <a:pPr algn="ctr"/>
            <a:endParaRPr lang="fr-FR" sz="2800" dirty="0">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5FE44782-66FE-4110-940E-454F0B91040C}"/>
              </a:ext>
            </a:extLst>
          </p:cNvPr>
          <p:cNvSpPr/>
          <p:nvPr/>
        </p:nvSpPr>
        <p:spPr>
          <a:xfrm>
            <a:off x="4480560" y="628035"/>
            <a:ext cx="6711696" cy="47728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Tx/>
              <a:buChar char="-"/>
            </a:pPr>
            <a:r>
              <a:rPr lang="fr-FR" sz="2800" dirty="0">
                <a:solidFill>
                  <a:srgbClr val="C00000"/>
                </a:solidFill>
                <a:latin typeface="Verdana" panose="020B0604030504040204" pitchFamily="34" charset="0"/>
                <a:ea typeface="Verdana" panose="020B0604030504040204" pitchFamily="34" charset="0"/>
              </a:rPr>
              <a:t>La page-titre</a:t>
            </a:r>
          </a:p>
          <a:p>
            <a:pPr marL="342900" indent="-342900">
              <a:lnSpc>
                <a:spcPct val="150000"/>
              </a:lnSpc>
              <a:buFontTx/>
              <a:buChar char="-"/>
            </a:pPr>
            <a:r>
              <a:rPr lang="fr-FR" sz="2800" dirty="0">
                <a:solidFill>
                  <a:srgbClr val="C00000"/>
                </a:solidFill>
                <a:latin typeface="Verdana" panose="020B0604030504040204" pitchFamily="34" charset="0"/>
                <a:ea typeface="Verdana" panose="020B0604030504040204" pitchFamily="34" charset="0"/>
              </a:rPr>
              <a:t> La pagination</a:t>
            </a:r>
          </a:p>
          <a:p>
            <a:pPr marL="342900" indent="-342900">
              <a:lnSpc>
                <a:spcPct val="150000"/>
              </a:lnSpc>
              <a:buFontTx/>
              <a:buChar char="-"/>
            </a:pPr>
            <a:r>
              <a:rPr lang="fr-FR" sz="2800" dirty="0">
                <a:solidFill>
                  <a:srgbClr val="C00000"/>
                </a:solidFill>
                <a:latin typeface="Verdana" panose="020B0604030504040204" pitchFamily="34" charset="0"/>
                <a:ea typeface="Verdana" panose="020B0604030504040204" pitchFamily="34" charset="0"/>
              </a:rPr>
              <a:t> Numérotation des chapitres, les illustrations les graphiques, les figures et tableaux </a:t>
            </a:r>
          </a:p>
          <a:p>
            <a:pPr marL="342900" indent="-342900">
              <a:lnSpc>
                <a:spcPct val="150000"/>
              </a:lnSpc>
              <a:buFontTx/>
              <a:buChar char="-"/>
            </a:pPr>
            <a:r>
              <a:rPr lang="fr-FR" sz="2800" dirty="0">
                <a:solidFill>
                  <a:srgbClr val="C00000"/>
                </a:solidFill>
                <a:latin typeface="Verdana" panose="020B0604030504040204" pitchFamily="34" charset="0"/>
                <a:ea typeface="Verdana" panose="020B0604030504040204" pitchFamily="34" charset="0"/>
              </a:rPr>
              <a:t>La typographie et la ponctuation</a:t>
            </a:r>
          </a:p>
          <a:p>
            <a:pPr marL="342900" indent="-342900">
              <a:buFontTx/>
              <a:buChar char="-"/>
            </a:pPr>
            <a:endParaRPr lang="fr-FR" sz="2300" dirty="0">
              <a:solidFill>
                <a:srgbClr val="C00000"/>
              </a:solidFill>
              <a:latin typeface="Verdana" panose="020B0604030504040204" pitchFamily="34" charset="0"/>
              <a:ea typeface="Verdana" panose="020B0604030504040204" pitchFamily="34" charset="0"/>
            </a:endParaRPr>
          </a:p>
          <a:p>
            <a:pPr marL="342900" indent="-342900">
              <a:buFontTx/>
              <a:buChar char="-"/>
            </a:pPr>
            <a:endParaRPr lang="fr-FR" sz="2300" dirty="0">
              <a:solidFill>
                <a:srgbClr val="C00000"/>
              </a:solidFill>
              <a:latin typeface="Verdana" panose="020B0604030504040204" pitchFamily="34" charset="0"/>
              <a:ea typeface="Verdana" panose="020B0604030504040204" pitchFamily="34" charset="0"/>
            </a:endParaRPr>
          </a:p>
        </p:txBody>
      </p:sp>
      <p:cxnSp>
        <p:nvCxnSpPr>
          <p:cNvPr id="26" name="Connecteur droit avec flèche 25">
            <a:extLst>
              <a:ext uri="{FF2B5EF4-FFF2-40B4-BE49-F238E27FC236}">
                <a16:creationId xmlns:a16="http://schemas.microsoft.com/office/drawing/2014/main" id="{A1769E2F-702C-4D45-835F-B1535E4A68BD}"/>
              </a:ext>
            </a:extLst>
          </p:cNvPr>
          <p:cNvCxnSpPr>
            <a:cxnSpLocks/>
          </p:cNvCxnSpPr>
          <p:nvPr/>
        </p:nvCxnSpPr>
        <p:spPr>
          <a:xfrm>
            <a:off x="3566160" y="3014472"/>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48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 :</a:t>
            </a:r>
            <a:r>
              <a:rPr lang="fr-FR"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000" b="1" i="1" dirty="0">
                <a:solidFill>
                  <a:schemeClr val="bg1"/>
                </a:solidFill>
                <a:latin typeface="Verdana" panose="020B0604030504040204" pitchFamily="34" charset="0"/>
                <a:ea typeface="Verdana" panose="020B0604030504040204" pitchFamily="34" charset="0"/>
              </a:rPr>
              <a:t>TECHNIQUES ET NORMES DE RÉDACTION</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38EFEEE6-91EB-49AB-B09C-23F2CFF10372}"/>
              </a:ext>
            </a:extLst>
          </p:cNvPr>
          <p:cNvSpPr/>
          <p:nvPr/>
        </p:nvSpPr>
        <p:spPr>
          <a:xfrm>
            <a:off x="119270" y="642639"/>
            <a:ext cx="11873948" cy="660180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Un mémoire de fin d’études comporte environ 50 pages, hors annexes.</a:t>
            </a:r>
          </a:p>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Le mémoire de mastère doit être saisis sur micro-ordinateur, au recto des feuilles seulement, en utilisant une cartouche noire.</a:t>
            </a:r>
          </a:p>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 La marge de gauche doit être de 3 cm. Toutes les autres marges doivent être de 2 cm au moins. 2,5 cm en haut ; 2 cm à droite ; 3.5 cm à gauche et 2,5 cm en bas.</a:t>
            </a:r>
          </a:p>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La police utilisée pour le texte doit être ‘Times new Roman’ ou ‘Arial’ avec une taille de police égale à 12 pour la rédaction en français, et une taille égale à 14 pour la rédaction en Arabe. </a:t>
            </a:r>
          </a:p>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Tout le texte du mémoire doit être tapé en interligne 1,5 et imprimé sur le recto de papier blanc format A4.</a:t>
            </a:r>
          </a:p>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Les pages doivent être numérotées de façon consécutive, sauf la page de titre.</a:t>
            </a:r>
          </a:p>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Aucune faute de frappe, de grammaire ou d’orthographe ne peut être tolérée dans un mémoire ou une thèse.</a:t>
            </a:r>
          </a:p>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Le candidat dépose une seule copie au niveau de département de rattachement accompagné d’une copie numérique de son mémoire ou de sa thèse.</a:t>
            </a:r>
          </a:p>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Sauvegarder, sécurise et archiver vos données.</a:t>
            </a:r>
          </a:p>
          <a:p>
            <a:endParaRPr lang="fr-FR" dirty="0"/>
          </a:p>
        </p:txBody>
      </p:sp>
    </p:spTree>
    <p:extLst>
      <p:ext uri="{BB962C8B-B14F-4D97-AF65-F5344CB8AC3E}">
        <p14:creationId xmlns:p14="http://schemas.microsoft.com/office/powerpoint/2010/main" val="7004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CF4755-251C-4703-B892-09889C9B19FE}"/>
              </a:ext>
            </a:extLst>
          </p:cNvPr>
          <p:cNvSpPr/>
          <p:nvPr/>
        </p:nvSpPr>
        <p:spPr>
          <a:xfrm>
            <a:off x="128016" y="182880"/>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Recherche documentaire </a:t>
            </a:r>
          </a:p>
        </p:txBody>
      </p:sp>
      <p:sp>
        <p:nvSpPr>
          <p:cNvPr id="7" name="Flèche : bas 6">
            <a:extLst>
              <a:ext uri="{FF2B5EF4-FFF2-40B4-BE49-F238E27FC236}">
                <a16:creationId xmlns:a16="http://schemas.microsoft.com/office/drawing/2014/main" id="{94D61D5F-518A-4E96-8AE4-7FA9EB83ED98}"/>
              </a:ext>
            </a:extLst>
          </p:cNvPr>
          <p:cNvSpPr/>
          <p:nvPr/>
        </p:nvSpPr>
        <p:spPr>
          <a:xfrm>
            <a:off x="1725168" y="1301496"/>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25A9E8D-AF02-4747-9C5C-9D90EF8CADF9}"/>
              </a:ext>
            </a:extLst>
          </p:cNvPr>
          <p:cNvSpPr/>
          <p:nvPr/>
        </p:nvSpPr>
        <p:spPr>
          <a:xfrm>
            <a:off x="128016" y="2072640"/>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Identifier le sujet </a:t>
            </a:r>
          </a:p>
        </p:txBody>
      </p:sp>
      <p:sp>
        <p:nvSpPr>
          <p:cNvPr id="13" name="Rectangle 12">
            <a:extLst>
              <a:ext uri="{FF2B5EF4-FFF2-40B4-BE49-F238E27FC236}">
                <a16:creationId xmlns:a16="http://schemas.microsoft.com/office/drawing/2014/main" id="{DEC0431F-1242-491C-BC8D-20077F68DD85}"/>
              </a:ext>
            </a:extLst>
          </p:cNvPr>
          <p:cNvSpPr/>
          <p:nvPr/>
        </p:nvSpPr>
        <p:spPr>
          <a:xfrm>
            <a:off x="128016" y="3163824"/>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Localiser les ressources </a:t>
            </a:r>
          </a:p>
        </p:txBody>
      </p:sp>
      <p:sp>
        <p:nvSpPr>
          <p:cNvPr id="14" name="Rectangle 13">
            <a:extLst>
              <a:ext uri="{FF2B5EF4-FFF2-40B4-BE49-F238E27FC236}">
                <a16:creationId xmlns:a16="http://schemas.microsoft.com/office/drawing/2014/main" id="{4FFE6A41-5C69-4C8D-B04D-42F379632631}"/>
              </a:ext>
            </a:extLst>
          </p:cNvPr>
          <p:cNvSpPr/>
          <p:nvPr/>
        </p:nvSpPr>
        <p:spPr>
          <a:xfrm>
            <a:off x="128016" y="4273296"/>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Localiser les documents </a:t>
            </a:r>
          </a:p>
        </p:txBody>
      </p:sp>
      <p:sp>
        <p:nvSpPr>
          <p:cNvPr id="15" name="Rectangle 14">
            <a:extLst>
              <a:ext uri="{FF2B5EF4-FFF2-40B4-BE49-F238E27FC236}">
                <a16:creationId xmlns:a16="http://schemas.microsoft.com/office/drawing/2014/main" id="{8FDD6899-D9D1-4B96-865A-10E3CB3AE34F}"/>
              </a:ext>
            </a:extLst>
          </p:cNvPr>
          <p:cNvSpPr/>
          <p:nvPr/>
        </p:nvSpPr>
        <p:spPr>
          <a:xfrm>
            <a:off x="128016" y="5382768"/>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Traiter les information </a:t>
            </a:r>
          </a:p>
        </p:txBody>
      </p:sp>
      <p:sp>
        <p:nvSpPr>
          <p:cNvPr id="16" name="Rectangle 15">
            <a:extLst>
              <a:ext uri="{FF2B5EF4-FFF2-40B4-BE49-F238E27FC236}">
                <a16:creationId xmlns:a16="http://schemas.microsoft.com/office/drawing/2014/main" id="{487B1A76-BF77-4C3A-A752-A9B0739C4E1E}"/>
              </a:ext>
            </a:extLst>
          </p:cNvPr>
          <p:cNvSpPr/>
          <p:nvPr/>
        </p:nvSpPr>
        <p:spPr>
          <a:xfrm>
            <a:off x="7997952" y="164592"/>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Conception de mémoire </a:t>
            </a:r>
          </a:p>
        </p:txBody>
      </p:sp>
      <p:sp>
        <p:nvSpPr>
          <p:cNvPr id="17" name="Flèche : bas 16">
            <a:extLst>
              <a:ext uri="{FF2B5EF4-FFF2-40B4-BE49-F238E27FC236}">
                <a16:creationId xmlns:a16="http://schemas.microsoft.com/office/drawing/2014/main" id="{0C385C15-1E63-4E95-93C0-8034CA4ECA97}"/>
              </a:ext>
            </a:extLst>
          </p:cNvPr>
          <p:cNvSpPr/>
          <p:nvPr/>
        </p:nvSpPr>
        <p:spPr>
          <a:xfrm>
            <a:off x="9430512" y="1283208"/>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B379A14B-C734-4D61-9A1D-1277BEFC85CD}"/>
              </a:ext>
            </a:extLst>
          </p:cNvPr>
          <p:cNvSpPr/>
          <p:nvPr/>
        </p:nvSpPr>
        <p:spPr>
          <a:xfrm>
            <a:off x="7997952" y="2054352"/>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Structurer le mémoire </a:t>
            </a:r>
          </a:p>
        </p:txBody>
      </p:sp>
      <p:sp>
        <p:nvSpPr>
          <p:cNvPr id="19" name="Rectangle 18">
            <a:extLst>
              <a:ext uri="{FF2B5EF4-FFF2-40B4-BE49-F238E27FC236}">
                <a16:creationId xmlns:a16="http://schemas.microsoft.com/office/drawing/2014/main" id="{526D5A4D-D579-4623-B8C0-7E457EF2DB2E}"/>
              </a:ext>
            </a:extLst>
          </p:cNvPr>
          <p:cNvSpPr/>
          <p:nvPr/>
        </p:nvSpPr>
        <p:spPr>
          <a:xfrm>
            <a:off x="7997952" y="3145536"/>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Technique et norme de rédaction</a:t>
            </a:r>
          </a:p>
        </p:txBody>
      </p:sp>
      <p:sp>
        <p:nvSpPr>
          <p:cNvPr id="20" name="Rectangle 19">
            <a:extLst>
              <a:ext uri="{FF2B5EF4-FFF2-40B4-BE49-F238E27FC236}">
                <a16:creationId xmlns:a16="http://schemas.microsoft.com/office/drawing/2014/main" id="{562EB52C-16A0-4A86-80F1-5EB236041F84}"/>
              </a:ext>
            </a:extLst>
          </p:cNvPr>
          <p:cNvSpPr/>
          <p:nvPr/>
        </p:nvSpPr>
        <p:spPr>
          <a:xfrm>
            <a:off x="7997952" y="4255008"/>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Eviter le plagiat </a:t>
            </a:r>
          </a:p>
        </p:txBody>
      </p:sp>
      <p:sp>
        <p:nvSpPr>
          <p:cNvPr id="21" name="Rectangle 20">
            <a:extLst>
              <a:ext uri="{FF2B5EF4-FFF2-40B4-BE49-F238E27FC236}">
                <a16:creationId xmlns:a16="http://schemas.microsoft.com/office/drawing/2014/main" id="{8B08C005-5AC0-4E61-8BEB-435972B196DA}"/>
              </a:ext>
            </a:extLst>
          </p:cNvPr>
          <p:cNvSpPr/>
          <p:nvPr/>
        </p:nvSpPr>
        <p:spPr>
          <a:xfrm>
            <a:off x="7997952" y="5364480"/>
            <a:ext cx="405993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Exposé le mémoire (soutenance) </a:t>
            </a:r>
          </a:p>
        </p:txBody>
      </p:sp>
      <p:sp>
        <p:nvSpPr>
          <p:cNvPr id="22" name="Ellipse 21">
            <a:extLst>
              <a:ext uri="{FF2B5EF4-FFF2-40B4-BE49-F238E27FC236}">
                <a16:creationId xmlns:a16="http://schemas.microsoft.com/office/drawing/2014/main" id="{B4EEA78A-C5C0-45EC-A630-73731CE46097}"/>
              </a:ext>
            </a:extLst>
          </p:cNvPr>
          <p:cNvSpPr/>
          <p:nvPr/>
        </p:nvSpPr>
        <p:spPr>
          <a:xfrm>
            <a:off x="4434840" y="2054352"/>
            <a:ext cx="3322319" cy="31253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C00000"/>
                </a:solidFill>
                <a:latin typeface="Verdana" panose="020B0604030504040204" pitchFamily="34" charset="0"/>
                <a:ea typeface="Verdana" panose="020B0604030504040204" pitchFamily="34" charset="0"/>
              </a:rPr>
              <a:t>Pour faire un mémoire on passe par 2 étapes  </a:t>
            </a:r>
          </a:p>
        </p:txBody>
      </p:sp>
    </p:spTree>
    <p:extLst>
      <p:ext uri="{BB962C8B-B14F-4D97-AF65-F5344CB8AC3E}">
        <p14:creationId xmlns:p14="http://schemas.microsoft.com/office/powerpoint/2010/main" val="2440205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 :</a:t>
            </a:r>
            <a:r>
              <a:rPr lang="fr-FR"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000" b="1" i="1" dirty="0">
                <a:solidFill>
                  <a:schemeClr val="bg1"/>
                </a:solidFill>
                <a:latin typeface="Verdana" panose="020B0604030504040204" pitchFamily="34" charset="0"/>
                <a:ea typeface="Verdana" panose="020B0604030504040204" pitchFamily="34" charset="0"/>
              </a:rPr>
              <a:t>TECHNIQUES ET NORMES DE RÉDACTION</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38EFEEE6-91EB-49AB-B09C-23F2CFF10372}"/>
              </a:ext>
            </a:extLst>
          </p:cNvPr>
          <p:cNvSpPr/>
          <p:nvPr/>
        </p:nvSpPr>
        <p:spPr>
          <a:xfrm>
            <a:off x="119270" y="642639"/>
            <a:ext cx="11873948" cy="45179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fr-FR" dirty="0">
                <a:latin typeface="Verdana" panose="020B0604030504040204" pitchFamily="34" charset="0"/>
                <a:ea typeface="Verdana" panose="020B0604030504040204" pitchFamily="34" charset="0"/>
              </a:rPr>
              <a:t>Les équations doivent être écrites en utilisant un éditeur d’équations.</a:t>
            </a:r>
          </a:p>
        </p:txBody>
      </p:sp>
      <p:sp>
        <p:nvSpPr>
          <p:cNvPr id="4" name="Rectangle 3">
            <a:extLst>
              <a:ext uri="{FF2B5EF4-FFF2-40B4-BE49-F238E27FC236}">
                <a16:creationId xmlns:a16="http://schemas.microsoft.com/office/drawing/2014/main" id="{D1ECA4B4-D59C-4341-AD1F-2AFE6051798D}"/>
              </a:ext>
            </a:extLst>
          </p:cNvPr>
          <p:cNvSpPr/>
          <p:nvPr/>
        </p:nvSpPr>
        <p:spPr>
          <a:xfrm>
            <a:off x="139148" y="1186689"/>
            <a:ext cx="11873948" cy="5022272"/>
          </a:xfrm>
          <a:prstGeom prst="rect">
            <a:avLst/>
          </a:prstGeom>
        </p:spPr>
        <p:txBody>
          <a:bodyPr wrap="square">
            <a:spAutoFit/>
          </a:bodyPr>
          <a:lstStyle/>
          <a:p>
            <a:pPr algn="just">
              <a:lnSpc>
                <a:spcPct val="150000"/>
              </a:lnSpc>
            </a:pPr>
            <a:r>
              <a:rPr lang="fr-FR" b="1" dirty="0">
                <a:latin typeface="Verdana" panose="020B0604030504040204" pitchFamily="34" charset="0"/>
                <a:ea typeface="Verdana" panose="020B0604030504040204" pitchFamily="34" charset="0"/>
              </a:rPr>
              <a:t>2.1. La page-titre </a:t>
            </a:r>
          </a:p>
          <a:p>
            <a:pPr algn="just">
              <a:lnSpc>
                <a:spcPct val="150000"/>
              </a:lnSpc>
            </a:pPr>
            <a:r>
              <a:rPr lang="fr-FR" dirty="0">
                <a:latin typeface="Verdana" panose="020B0604030504040204" pitchFamily="34" charset="0"/>
                <a:ea typeface="Verdana" panose="020B0604030504040204" pitchFamily="34" charset="0"/>
              </a:rPr>
              <a:t>Un modèle de page-titre est montré à l’appendice A, page 16. Cette page contient dans l’ordre, à partir du haut et sans aucun soulignement :</a:t>
            </a:r>
          </a:p>
          <a:p>
            <a:pPr algn="just">
              <a:lnSpc>
                <a:spcPct val="150000"/>
              </a:lnSpc>
            </a:pPr>
            <a:r>
              <a:rPr lang="fr-FR" dirty="0">
                <a:latin typeface="Verdana" panose="020B0604030504040204" pitchFamily="34" charset="0"/>
                <a:ea typeface="Verdana" panose="020B0604030504040204" pitchFamily="34" charset="0"/>
              </a:rPr>
              <a:t>-	Le nom de l’université et de la Faculté, soit : CENTRE UNIVERSIATIRE ABDELHAFID BOUSSOUF MILA (police Times new Roman 14 gras)</a:t>
            </a:r>
          </a:p>
          <a:p>
            <a:pPr algn="just">
              <a:lnSpc>
                <a:spcPct val="150000"/>
              </a:lnSpc>
            </a:pPr>
            <a:r>
              <a:rPr lang="fr-FR" dirty="0">
                <a:latin typeface="Verdana" panose="020B0604030504040204" pitchFamily="34" charset="0"/>
                <a:ea typeface="Verdana" panose="020B0604030504040204" pitchFamily="34" charset="0"/>
              </a:rPr>
              <a:t>-	Faculté des Sciences et Technologies (police Arial 12 en gras)</a:t>
            </a:r>
          </a:p>
          <a:p>
            <a:pPr algn="just">
              <a:lnSpc>
                <a:spcPct val="150000"/>
              </a:lnSpc>
            </a:pPr>
            <a:r>
              <a:rPr lang="fr-FR" dirty="0">
                <a:latin typeface="Verdana" panose="020B0604030504040204" pitchFamily="34" charset="0"/>
                <a:ea typeface="Verdana" panose="020B0604030504040204" pitchFamily="34" charset="0"/>
              </a:rPr>
              <a:t>-	L’une des deux mentions suivantes, avec la spécialité appropriée :</a:t>
            </a:r>
          </a:p>
          <a:p>
            <a:pPr algn="just">
              <a:lnSpc>
                <a:spcPct val="150000"/>
              </a:lnSpc>
            </a:pPr>
            <a:r>
              <a:rPr lang="fr-FR" dirty="0">
                <a:latin typeface="Verdana" panose="020B0604030504040204" pitchFamily="34" charset="0"/>
                <a:ea typeface="Verdana" panose="020B0604030504040204" pitchFamily="34" charset="0"/>
              </a:rPr>
              <a:t>MEMOIRE DE MASTER (Arial 18 en gras)</a:t>
            </a:r>
          </a:p>
          <a:p>
            <a:pPr algn="just">
              <a:lnSpc>
                <a:spcPct val="150000"/>
              </a:lnSpc>
            </a:pPr>
            <a:r>
              <a:rPr lang="fr-FR" dirty="0">
                <a:latin typeface="Verdana" panose="020B0604030504040204" pitchFamily="34" charset="0"/>
                <a:ea typeface="Verdana" panose="020B0604030504040204" pitchFamily="34" charset="0"/>
              </a:rPr>
              <a:t>en Génie Civil (Arial 12)</a:t>
            </a:r>
          </a:p>
          <a:p>
            <a:pPr algn="just">
              <a:lnSpc>
                <a:spcPct val="150000"/>
              </a:lnSpc>
            </a:pPr>
            <a:r>
              <a:rPr lang="fr-FR" dirty="0">
                <a:latin typeface="Verdana" panose="020B0604030504040204" pitchFamily="34" charset="0"/>
                <a:ea typeface="Verdana" panose="020B0604030504040204" pitchFamily="34" charset="0"/>
              </a:rPr>
              <a:t>Spécialité : Structures (Arial 12)</a:t>
            </a:r>
          </a:p>
          <a:p>
            <a:pPr algn="just">
              <a:lnSpc>
                <a:spcPct val="150000"/>
              </a:lnSpc>
            </a:pPr>
            <a:r>
              <a:rPr lang="fr-FR" dirty="0">
                <a:latin typeface="Verdana" panose="020B0604030504040204" pitchFamily="34" charset="0"/>
                <a:ea typeface="Verdana" panose="020B0604030504040204" pitchFamily="34" charset="0"/>
              </a:rPr>
              <a:t>- Le titre du mémoire ou de la thèse, en majuscules, à double interlignes ; s’il y a sous-titre, le placer quelques lignes au-dessous du titre, en minuscules et à simples interligne.</a:t>
            </a:r>
          </a:p>
        </p:txBody>
      </p:sp>
    </p:spTree>
    <p:extLst>
      <p:ext uri="{BB962C8B-B14F-4D97-AF65-F5344CB8AC3E}">
        <p14:creationId xmlns:p14="http://schemas.microsoft.com/office/powerpoint/2010/main" val="35988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1000"/>
                                        <p:tgtEl>
                                          <p:spTgt spid="4">
                                            <p:txEl>
                                              <p:pRg st="5" end="5"/>
                                            </p:txEl>
                                          </p:spTgt>
                                        </p:tgtEl>
                                      </p:cBhvr>
                                    </p:animEffect>
                                    <p:anim calcmode="lin" valueType="num">
                                      <p:cBhvr>
                                        <p:cTn id="4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1000"/>
                                        <p:tgtEl>
                                          <p:spTgt spid="4">
                                            <p:txEl>
                                              <p:pRg st="6" end="6"/>
                                            </p:txEl>
                                          </p:spTgt>
                                        </p:tgtEl>
                                      </p:cBhvr>
                                    </p:animEffect>
                                    <p:anim calcmode="lin" valueType="num">
                                      <p:cBhvr>
                                        <p:cTn id="5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1000"/>
                                        <p:tgtEl>
                                          <p:spTgt spid="4">
                                            <p:txEl>
                                              <p:pRg st="7" end="7"/>
                                            </p:txEl>
                                          </p:spTgt>
                                        </p:tgtEl>
                                      </p:cBhvr>
                                    </p:animEffect>
                                    <p:anim calcmode="lin" valueType="num">
                                      <p:cBhvr>
                                        <p:cTn id="5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1000"/>
                                        <p:tgtEl>
                                          <p:spTgt spid="4">
                                            <p:txEl>
                                              <p:pRg st="8" end="8"/>
                                            </p:txEl>
                                          </p:spTgt>
                                        </p:tgtEl>
                                      </p:cBhvr>
                                    </p:animEffect>
                                    <p:anim calcmode="lin" valueType="num">
                                      <p:cBhvr>
                                        <p:cTn id="6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 :</a:t>
            </a:r>
            <a:r>
              <a:rPr lang="fr-FR"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000" b="1" i="1" dirty="0">
                <a:solidFill>
                  <a:schemeClr val="bg1"/>
                </a:solidFill>
                <a:latin typeface="Verdana" panose="020B0604030504040204" pitchFamily="34" charset="0"/>
                <a:ea typeface="Verdana" panose="020B0604030504040204" pitchFamily="34" charset="0"/>
              </a:rPr>
              <a:t>TECHNIQUES ET NORMES DE RÉDACTION</a:t>
            </a:r>
            <a:endParaRPr lang="fr-FR" sz="2000" dirty="0">
              <a:solidFill>
                <a:schemeClr val="bg1"/>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D3B365E6-C956-4FAC-B892-5B9AA21BCE12}"/>
              </a:ext>
            </a:extLst>
          </p:cNvPr>
          <p:cNvSpPr/>
          <p:nvPr/>
        </p:nvSpPr>
        <p:spPr>
          <a:xfrm>
            <a:off x="119270" y="642639"/>
            <a:ext cx="11913704" cy="5853269"/>
          </a:xfrm>
          <a:prstGeom prst="rect">
            <a:avLst/>
          </a:prstGeom>
        </p:spPr>
        <p:txBody>
          <a:bodyPr wrap="square">
            <a:spAutoFit/>
          </a:bodyPr>
          <a:lstStyle/>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Centrer les prénoms (en minuscules) et nom (en majuscules) du candidat (Times new Roman 14 en gras).</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La liste des membres composant le jury du candidat doit figurer trois interlignes au bas de la mention spécifiant la spécialité. Un membre du jury doit être identifié par l’initiale de son prénom (en majuscule) suivi de son nom (en majuscules), son grade universitaire, sa structure de rattachement, sa qualité de jury.</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Le  lieu et la date de la soutenance centré (mois et année)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gn="ctr">
              <a:lnSpc>
                <a:spcPct val="150000"/>
              </a:lnSpc>
              <a:spcAft>
                <a:spcPts val="0"/>
              </a:spcAft>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Mila, Juin 2020 (Arial 12)</a:t>
            </a:r>
          </a:p>
          <a:p>
            <a:pPr algn="just">
              <a:lnSpc>
                <a:spcPct val="150000"/>
              </a:lnSpc>
              <a:spcAft>
                <a:spcPts val="0"/>
              </a:spcAft>
            </a:pPr>
            <a:r>
              <a:rPr lang="fr-FR" b="1" dirty="0">
                <a:latin typeface="Verdana" panose="020B0604030504040204" pitchFamily="34" charset="0"/>
                <a:ea typeface="Verdana" panose="020B0604030504040204" pitchFamily="34" charset="0"/>
                <a:cs typeface="Times New Roman" panose="02020603050405020304" pitchFamily="18" charset="0"/>
              </a:rPr>
              <a:t>2.2. La pagination </a:t>
            </a:r>
          </a:p>
          <a:p>
            <a:pPr marL="285750" indent="-285750" algn="just">
              <a:lnSpc>
                <a:spcPct val="150000"/>
              </a:lnSpc>
              <a:spcAft>
                <a:spcPts val="0"/>
              </a:spcAft>
              <a:buFont typeface="Wingdings" panose="05000000000000000000" pitchFamily="2" charset="2"/>
              <a:buChar char="Ø"/>
            </a:pPr>
            <a:r>
              <a:rPr lang="fr-FR" dirty="0">
                <a:latin typeface="Verdana" panose="020B0604030504040204" pitchFamily="34" charset="0"/>
                <a:ea typeface="Verdana" panose="020B0604030504040204" pitchFamily="34" charset="0"/>
                <a:cs typeface="Times New Roman" panose="02020603050405020304" pitchFamily="18" charset="0"/>
              </a:rPr>
              <a:t>Numéroter les pages dans le coin supérieur droit. Lorsque la thèse doit être imprimée recto-verso, paginer au centre, en haut de la page.</a:t>
            </a:r>
          </a:p>
          <a:p>
            <a:pPr marL="285750" indent="-285750" algn="just">
              <a:lnSpc>
                <a:spcPct val="150000"/>
              </a:lnSpc>
              <a:spcAft>
                <a:spcPts val="0"/>
              </a:spcAft>
              <a:buFont typeface="Wingdings" panose="05000000000000000000" pitchFamily="2" charset="2"/>
              <a:buChar char="Ø"/>
            </a:pPr>
            <a:r>
              <a:rPr lang="fr-FR" dirty="0">
                <a:latin typeface="Verdana" panose="020B0604030504040204" pitchFamily="34" charset="0"/>
                <a:ea typeface="Verdana" panose="020B0604030504040204" pitchFamily="34" charset="0"/>
                <a:cs typeface="Times New Roman" panose="02020603050405020304" pitchFamily="18" charset="0"/>
              </a:rPr>
              <a:t>Compter, sans paginer, les pages qui portent un titre : page-titre, première page du sommaire, des remerciements, de la table des matières, de la liste des illustrations, graphiques et tableaux et des appendices.</a:t>
            </a:r>
          </a:p>
        </p:txBody>
      </p:sp>
    </p:spTree>
    <p:extLst>
      <p:ext uri="{BB962C8B-B14F-4D97-AF65-F5344CB8AC3E}">
        <p14:creationId xmlns:p14="http://schemas.microsoft.com/office/powerpoint/2010/main" val="318238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 :</a:t>
            </a:r>
            <a:r>
              <a:rPr lang="fr-FR"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000" b="1" i="1" dirty="0">
                <a:solidFill>
                  <a:schemeClr val="bg1"/>
                </a:solidFill>
                <a:latin typeface="Verdana" panose="020B0604030504040204" pitchFamily="34" charset="0"/>
                <a:ea typeface="Verdana" panose="020B0604030504040204" pitchFamily="34" charset="0"/>
              </a:rPr>
              <a:t>TECHNIQUES ET NORMES DE RÉDACTION</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604BE6B9-C023-4E72-8406-8DF8592E8E33}"/>
              </a:ext>
            </a:extLst>
          </p:cNvPr>
          <p:cNvSpPr/>
          <p:nvPr/>
        </p:nvSpPr>
        <p:spPr>
          <a:xfrm>
            <a:off x="119270" y="642639"/>
            <a:ext cx="11913704" cy="6268767"/>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fr-FR" dirty="0">
                <a:latin typeface="Verdana" panose="020B0604030504040204" pitchFamily="34" charset="0"/>
                <a:ea typeface="Verdana" panose="020B0604030504040204" pitchFamily="34" charset="0"/>
                <a:cs typeface="Times New Roman" panose="02020603050405020304" pitchFamily="18" charset="0"/>
              </a:rPr>
              <a:t>Paginer les illustrations, graphiques et tableaux qui apparaissent dans le texte et occupent une pleine page.</a:t>
            </a:r>
          </a:p>
          <a:p>
            <a:pPr marL="285750" indent="-285750" algn="just">
              <a:lnSpc>
                <a:spcPct val="150000"/>
              </a:lnSpc>
              <a:spcAft>
                <a:spcPts val="0"/>
              </a:spcAft>
              <a:buFont typeface="Wingdings" panose="05000000000000000000" pitchFamily="2" charset="2"/>
              <a:buChar char="Ø"/>
            </a:pPr>
            <a:r>
              <a:rPr lang="fr-FR" dirty="0">
                <a:latin typeface="Verdana" panose="020B0604030504040204" pitchFamily="34" charset="0"/>
                <a:ea typeface="Verdana" panose="020B0604030504040204" pitchFamily="34" charset="0"/>
                <a:cs typeface="Times New Roman" panose="02020603050405020304" pitchFamily="18" charset="0"/>
              </a:rPr>
              <a:t>Ne pas compter les pages de garde.</a:t>
            </a:r>
          </a:p>
          <a:p>
            <a:pPr algn="just">
              <a:lnSpc>
                <a:spcPct val="150000"/>
              </a:lnSpc>
              <a:spcAft>
                <a:spcPts val="0"/>
              </a:spcAft>
            </a:pPr>
            <a:r>
              <a:rPr lang="fr-FR" b="1" dirty="0">
                <a:latin typeface="Verdana" panose="020B0604030504040204" pitchFamily="34" charset="0"/>
                <a:ea typeface="Verdana" panose="020B0604030504040204" pitchFamily="34" charset="0"/>
                <a:cs typeface="Times New Roman" panose="02020603050405020304" pitchFamily="18" charset="0"/>
              </a:rPr>
              <a:t>3.3. Numérotation des chapitres, les illustrations les graphiques, les figures et tableaux </a:t>
            </a:r>
          </a:p>
          <a:p>
            <a:pPr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 </a:t>
            </a:r>
            <a:r>
              <a:rPr lang="fr-FR" b="1" dirty="0">
                <a:latin typeface="Verdana" panose="020B0604030504040204" pitchFamily="34" charset="0"/>
                <a:ea typeface="Verdana" panose="020B0604030504040204" pitchFamily="34" charset="0"/>
                <a:cs typeface="Times New Roman" panose="02020603050405020304" pitchFamily="18" charset="0"/>
              </a:rPr>
              <a:t>Chapitres : </a:t>
            </a:r>
          </a:p>
          <a:p>
            <a:pPr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 Centrer et titrer en majuscules, en gras, avec concision, sans souligner. </a:t>
            </a:r>
          </a:p>
          <a:p>
            <a:pPr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 Titrer les chapitres, la liste des illustrations, la liste des tableaux, la liste des graphiques et les appendices.</a:t>
            </a:r>
          </a:p>
          <a:p>
            <a:pPr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 Les sous-titres des chapitres et leurs subdivisions en section sont écrits en minuscules et soulignés.</a:t>
            </a:r>
          </a:p>
          <a:p>
            <a:pPr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 </a:t>
            </a:r>
            <a:r>
              <a:rPr lang="fr-FR" b="1" dirty="0">
                <a:latin typeface="Verdana" panose="020B0604030504040204" pitchFamily="34" charset="0"/>
                <a:ea typeface="Verdana" panose="020B0604030504040204" pitchFamily="34" charset="0"/>
                <a:cs typeface="Times New Roman" panose="02020603050405020304" pitchFamily="18" charset="0"/>
              </a:rPr>
              <a:t>Les illustrations les graphiques, les figures et tableaux</a:t>
            </a:r>
          </a:p>
          <a:p>
            <a:pPr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 Appeler ‘figures’ les illustrations (dessins, schémas, photographies …) et les graphiques (courbes de variation de paramètres …).</a:t>
            </a:r>
          </a:p>
          <a:p>
            <a:pPr>
              <a:lnSpc>
                <a:spcPct val="150000"/>
              </a:lnSpc>
            </a:pPr>
            <a:r>
              <a:rPr lang="fr-FR" dirty="0">
                <a:latin typeface="Verdana" panose="020B0604030504040204" pitchFamily="34" charset="0"/>
                <a:ea typeface="Verdana" panose="020B0604030504040204" pitchFamily="34" charset="0"/>
                <a:cs typeface="Times New Roman" panose="02020603050405020304" pitchFamily="18" charset="0"/>
              </a:rPr>
              <a:t>Donner un titre à chaque figure et les numéroter de façon continue pour chaque chapitre. </a:t>
            </a:r>
            <a:r>
              <a:rPr lang="fr-FR" u="sng" dirty="0">
                <a:latin typeface="Verdana" panose="020B0604030504040204" pitchFamily="34" charset="0"/>
                <a:ea typeface="Verdana" panose="020B0604030504040204" pitchFamily="34" charset="0"/>
                <a:cs typeface="Times New Roman" panose="02020603050405020304" pitchFamily="18" charset="0"/>
              </a:rPr>
              <a:t>Le titre de chaque figure doit paraître en dessous de chaque figure. </a:t>
            </a:r>
          </a:p>
          <a:p>
            <a:pPr>
              <a:lnSpc>
                <a:spcPct val="150000"/>
              </a:lnSpc>
            </a:pPr>
            <a:r>
              <a:rPr lang="fr-FR" b="1" i="1" u="sng" dirty="0" err="1">
                <a:latin typeface="Verdana" panose="020B0604030504040204" pitchFamily="34" charset="0"/>
                <a:ea typeface="Verdana" panose="020B0604030504040204" pitchFamily="34" charset="0"/>
              </a:rPr>
              <a:t>Exp</a:t>
            </a:r>
            <a:r>
              <a:rPr lang="fr-FR" b="1" i="1" u="sng" dirty="0">
                <a:latin typeface="Verdana" panose="020B0604030504040204" pitchFamily="34" charset="0"/>
                <a:ea typeface="Verdana" panose="020B0604030504040204" pitchFamily="34" charset="0"/>
              </a:rPr>
              <a:t>:</a:t>
            </a:r>
            <a:r>
              <a:rPr lang="fr-FR" b="1" i="1" dirty="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pour une 5</a:t>
            </a:r>
            <a:r>
              <a:rPr lang="fr-FR" baseline="30000" dirty="0">
                <a:latin typeface="Verdana" panose="020B0604030504040204" pitchFamily="34" charset="0"/>
                <a:ea typeface="Verdana" panose="020B0604030504040204" pitchFamily="34" charset="0"/>
              </a:rPr>
              <a:t>ième </a:t>
            </a:r>
            <a:r>
              <a:rPr lang="fr-FR" dirty="0">
                <a:latin typeface="Verdana" panose="020B0604030504040204" pitchFamily="34" charset="0"/>
                <a:ea typeface="Verdana" panose="020B0604030504040204" pitchFamily="34" charset="0"/>
              </a:rPr>
              <a:t>figure dans le chapitre 2, le titre sera :  </a:t>
            </a:r>
            <a:r>
              <a:rPr lang="fr-FR" i="1" dirty="0">
                <a:latin typeface="Verdana" panose="020B0604030504040204" pitchFamily="34" charset="0"/>
                <a:ea typeface="Verdana" panose="020B0604030504040204" pitchFamily="34" charset="0"/>
              </a:rPr>
              <a:t>Figure 2.5 : Schéma du montage………….</a:t>
            </a:r>
            <a:endParaRPr lang="fr-FR"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708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anim calcmode="lin" valueType="num">
                                      <p:cBhvr>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 :</a:t>
            </a:r>
            <a:r>
              <a:rPr lang="fr-FR"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000" b="1" i="1" dirty="0">
                <a:solidFill>
                  <a:schemeClr val="bg1"/>
                </a:solidFill>
                <a:latin typeface="Verdana" panose="020B0604030504040204" pitchFamily="34" charset="0"/>
                <a:ea typeface="Verdana" panose="020B0604030504040204" pitchFamily="34" charset="0"/>
              </a:rPr>
              <a:t>TECHNIQUES ET NORMES DE RÉDACTION</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CBBB35AE-2ECA-4A66-941B-14857C9D0CF1}"/>
              </a:ext>
            </a:extLst>
          </p:cNvPr>
          <p:cNvSpPr/>
          <p:nvPr/>
        </p:nvSpPr>
        <p:spPr>
          <a:xfrm>
            <a:off x="119270" y="642639"/>
            <a:ext cx="11873948" cy="5853269"/>
          </a:xfrm>
          <a:prstGeom prst="rect">
            <a:avLst/>
          </a:prstGeom>
        </p:spPr>
        <p:txBody>
          <a:bodyPr wrap="square">
            <a:spAutoFit/>
          </a:bodyPr>
          <a:lstStyle/>
          <a:p>
            <a:pPr algn="just">
              <a:lnSpc>
                <a:spcPct val="150000"/>
              </a:lnSpc>
            </a:pPr>
            <a:r>
              <a:rPr lang="fr-FR" dirty="0"/>
              <a:t>-</a:t>
            </a:r>
            <a:r>
              <a:rPr lang="fr-FR" dirty="0">
                <a:latin typeface="Verdana" panose="020B0604030504040204" pitchFamily="34" charset="0"/>
                <a:ea typeface="Verdana" panose="020B0604030504040204" pitchFamily="34" charset="0"/>
              </a:rPr>
              <a:t> De même, titrer et numéroter les tableaux servant à la présentation de données et résultats.</a:t>
            </a:r>
            <a:r>
              <a:rPr lang="fr-FR" u="sng" dirty="0">
                <a:latin typeface="Verdana" panose="020B0604030504040204" pitchFamily="34" charset="0"/>
                <a:ea typeface="Verdana" panose="020B0604030504040204" pitchFamily="34" charset="0"/>
              </a:rPr>
              <a:t> Le titre doit paraître au-dessus du tableau</a:t>
            </a:r>
            <a:r>
              <a:rPr lang="fr-FR" dirty="0">
                <a:latin typeface="Verdana" panose="020B0604030504040204" pitchFamily="34" charset="0"/>
                <a:ea typeface="Verdana" panose="020B0604030504040204" pitchFamily="34" charset="0"/>
              </a:rPr>
              <a:t>. </a:t>
            </a:r>
          </a:p>
          <a:p>
            <a:pPr algn="just">
              <a:lnSpc>
                <a:spcPct val="150000"/>
              </a:lnSpc>
            </a:pPr>
            <a:r>
              <a:rPr lang="fr-FR" dirty="0">
                <a:latin typeface="Verdana" panose="020B0604030504040204" pitchFamily="34" charset="0"/>
                <a:ea typeface="Verdana" panose="020B0604030504040204" pitchFamily="34" charset="0"/>
              </a:rPr>
              <a:t>Exemple : Tableau 1.4 : Données et résultats pour une solution aqueuse de </a:t>
            </a:r>
            <a:r>
              <a:rPr lang="fr-FR" dirty="0" err="1">
                <a:latin typeface="Verdana" panose="020B0604030504040204" pitchFamily="34" charset="0"/>
                <a:ea typeface="Verdana" panose="020B0604030504040204" pitchFamily="34" charset="0"/>
              </a:rPr>
              <a:t>natrosol</a:t>
            </a:r>
            <a:r>
              <a:rPr lang="fr-FR" dirty="0">
                <a:latin typeface="Verdana" panose="020B0604030504040204" pitchFamily="34" charset="0"/>
                <a:ea typeface="Verdana" panose="020B0604030504040204" pitchFamily="34" charset="0"/>
              </a:rPr>
              <a:t> 0.8 % de concentration.</a:t>
            </a:r>
          </a:p>
          <a:p>
            <a:pPr algn="just">
              <a:lnSpc>
                <a:spcPct val="150000"/>
              </a:lnSpc>
            </a:pPr>
            <a:r>
              <a:rPr lang="fr-FR" dirty="0">
                <a:latin typeface="Verdana" panose="020B0604030504040204" pitchFamily="34" charset="0"/>
                <a:ea typeface="Verdana" panose="020B0604030504040204" pitchFamily="34" charset="0"/>
              </a:rPr>
              <a:t>- La reproduction d’illustrations, graphiques et tableaux peut se faire par un procédé photographique ou par photocopie si la résolution de l’image est de bonne qualité. </a:t>
            </a:r>
          </a:p>
          <a:p>
            <a:pPr algn="just">
              <a:lnSpc>
                <a:spcPct val="150000"/>
              </a:lnSpc>
            </a:pPr>
            <a:r>
              <a:rPr lang="fr-FR" dirty="0">
                <a:latin typeface="Verdana" panose="020B0604030504040204" pitchFamily="34" charset="0"/>
                <a:ea typeface="Verdana" panose="020B0604030504040204" pitchFamily="34" charset="0"/>
              </a:rPr>
              <a:t>- Plier, en respectant la marge de 3.5 cm à gauche pour la reliure, les dessins, cartes, etc… dont les dimensions excèdent 21 x 29.7 cm (format A4). Si le format est très grand, on doit annexer le document en pochette, en le pliant convenablement. </a:t>
            </a:r>
          </a:p>
          <a:p>
            <a:pPr algn="just">
              <a:lnSpc>
                <a:spcPct val="150000"/>
              </a:lnSpc>
            </a:pPr>
            <a:r>
              <a:rPr lang="fr-FR" dirty="0">
                <a:latin typeface="Verdana" panose="020B0604030504040204" pitchFamily="34" charset="0"/>
                <a:ea typeface="Verdana" panose="020B0604030504040204" pitchFamily="34" charset="0"/>
              </a:rPr>
              <a:t>- Lorsqu’une figure ou un tableau occupant une pleine page est présenté en travers, le haut de la feuille correspond à l’intérieur (près de la reliure) et le bas, à l’extérieur, de sorte qu’il faut tourner le document dans le sens horaire pour le lire, et non inversement. </a:t>
            </a:r>
          </a:p>
          <a:p>
            <a:pPr algn="just">
              <a:lnSpc>
                <a:spcPct val="150000"/>
              </a:lnSpc>
            </a:pPr>
            <a:r>
              <a:rPr lang="fr-FR" dirty="0">
                <a:latin typeface="Verdana" panose="020B0604030504040204" pitchFamily="34" charset="0"/>
                <a:ea typeface="Verdana" panose="020B0604030504040204" pitchFamily="34" charset="0"/>
              </a:rPr>
              <a:t>- Dans la mesure du possible, situer les illustrations, tableaux et graphiques dans le texte là où ils interviennent, plutôt que les référer en appendice.</a:t>
            </a:r>
          </a:p>
        </p:txBody>
      </p:sp>
    </p:spTree>
    <p:extLst>
      <p:ext uri="{BB962C8B-B14F-4D97-AF65-F5344CB8AC3E}">
        <p14:creationId xmlns:p14="http://schemas.microsoft.com/office/powerpoint/2010/main" val="178583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3E0124-C6F1-4353-9489-D58F1FE9AB59}"/>
              </a:ext>
            </a:extLst>
          </p:cNvPr>
          <p:cNvSpPr/>
          <p:nvPr/>
        </p:nvSpPr>
        <p:spPr>
          <a:xfrm>
            <a:off x="42672" y="122503"/>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Conception du mémoire </a:t>
            </a:r>
          </a:p>
        </p:txBody>
      </p:sp>
      <p:sp>
        <p:nvSpPr>
          <p:cNvPr id="5" name="Flèche : bas 4">
            <a:extLst>
              <a:ext uri="{FF2B5EF4-FFF2-40B4-BE49-F238E27FC236}">
                <a16:creationId xmlns:a16="http://schemas.microsoft.com/office/drawing/2014/main" id="{76108D16-C994-4CE0-8E38-ACF3D609710B}"/>
              </a:ext>
            </a:extLst>
          </p:cNvPr>
          <p:cNvSpPr/>
          <p:nvPr/>
        </p:nvSpPr>
        <p:spPr>
          <a:xfrm>
            <a:off x="1374648" y="1274355"/>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CBED9C3-3687-4094-B2E8-098CE5F56ADD}"/>
              </a:ext>
            </a:extLst>
          </p:cNvPr>
          <p:cNvSpPr/>
          <p:nvPr/>
        </p:nvSpPr>
        <p:spPr>
          <a:xfrm>
            <a:off x="42672" y="2072639"/>
            <a:ext cx="3358896" cy="17427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Verdana" panose="020B0604030504040204" pitchFamily="34" charset="0"/>
              <a:ea typeface="Verdana" panose="020B0604030504040204" pitchFamily="34" charset="0"/>
            </a:endParaRPr>
          </a:p>
          <a:p>
            <a:pPr algn="ctr"/>
            <a:r>
              <a:rPr lang="fr-FR" sz="2800" dirty="0">
                <a:latin typeface="Verdana" panose="020B0604030504040204" pitchFamily="34" charset="0"/>
                <a:ea typeface="Verdana" panose="020B0604030504040204" pitchFamily="34" charset="0"/>
              </a:rPr>
              <a:t>Éviter le plagiat</a:t>
            </a:r>
          </a:p>
          <a:p>
            <a:pPr algn="ctr"/>
            <a:endParaRPr lang="fr-FR" sz="2800" dirty="0">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5FE44782-66FE-4110-940E-454F0B91040C}"/>
              </a:ext>
            </a:extLst>
          </p:cNvPr>
          <p:cNvSpPr/>
          <p:nvPr/>
        </p:nvSpPr>
        <p:spPr>
          <a:xfrm>
            <a:off x="4520186" y="625423"/>
            <a:ext cx="6711696"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dirty="0">
                <a:solidFill>
                  <a:srgbClr val="C00000"/>
                </a:solidFill>
                <a:latin typeface="Verdana" panose="020B0604030504040204" pitchFamily="34" charset="0"/>
                <a:ea typeface="Verdana" panose="020B0604030504040204" pitchFamily="34" charset="0"/>
              </a:rPr>
              <a:t> Enregistrez directement la source</a:t>
            </a:r>
            <a:endParaRPr lang="fr-FR" sz="2800" dirty="0">
              <a:solidFill>
                <a:srgbClr val="C00000"/>
              </a:solidFill>
              <a:latin typeface="Verdana" panose="020B0604030504040204" pitchFamily="34" charset="0"/>
              <a:ea typeface="Verdana" panose="020B0604030504040204" pitchFamily="34" charset="0"/>
            </a:endParaRPr>
          </a:p>
        </p:txBody>
      </p:sp>
      <p:cxnSp>
        <p:nvCxnSpPr>
          <p:cNvPr id="26" name="Connecteur droit avec flèche 25">
            <a:extLst>
              <a:ext uri="{FF2B5EF4-FFF2-40B4-BE49-F238E27FC236}">
                <a16:creationId xmlns:a16="http://schemas.microsoft.com/office/drawing/2014/main" id="{A1769E2F-702C-4D45-835F-B1535E4A68BD}"/>
              </a:ext>
            </a:extLst>
          </p:cNvPr>
          <p:cNvCxnSpPr>
            <a:cxnSpLocks/>
          </p:cNvCxnSpPr>
          <p:nvPr/>
        </p:nvCxnSpPr>
        <p:spPr>
          <a:xfrm>
            <a:off x="3566160" y="3014472"/>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B492E15-9181-423D-B6F4-D8A9937B6BC7}"/>
              </a:ext>
            </a:extLst>
          </p:cNvPr>
          <p:cNvSpPr/>
          <p:nvPr/>
        </p:nvSpPr>
        <p:spPr>
          <a:xfrm>
            <a:off x="4520186" y="1902535"/>
            <a:ext cx="6711696" cy="23951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dirty="0">
                <a:solidFill>
                  <a:srgbClr val="C00000"/>
                </a:solidFill>
                <a:latin typeface="Verdana" panose="020B0604030504040204" pitchFamily="34" charset="0"/>
                <a:ea typeface="Verdana" panose="020B0604030504040204" pitchFamily="34" charset="0"/>
              </a:rPr>
              <a:t> Mentionnez la référence de la source en suivant le style de citation que vous devez utiliser dans la bibliographie (liste de références).</a:t>
            </a:r>
          </a:p>
        </p:txBody>
      </p:sp>
      <p:sp>
        <p:nvSpPr>
          <p:cNvPr id="16" name="Rectangle 15">
            <a:extLst>
              <a:ext uri="{FF2B5EF4-FFF2-40B4-BE49-F238E27FC236}">
                <a16:creationId xmlns:a16="http://schemas.microsoft.com/office/drawing/2014/main" id="{0A26AB52-C11A-405F-92D1-3DB6EE52E534}"/>
              </a:ext>
            </a:extLst>
          </p:cNvPr>
          <p:cNvSpPr/>
          <p:nvPr/>
        </p:nvSpPr>
        <p:spPr>
          <a:xfrm>
            <a:off x="4520186" y="4568953"/>
            <a:ext cx="6711696"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dirty="0">
                <a:solidFill>
                  <a:srgbClr val="C00000"/>
                </a:solidFill>
                <a:latin typeface="Verdana" panose="020B0604030504040204" pitchFamily="34" charset="0"/>
                <a:ea typeface="Verdana" panose="020B0604030504040204" pitchFamily="34" charset="0"/>
              </a:rPr>
              <a:t> Citez ou paraphrasez de la bonne manière</a:t>
            </a:r>
            <a:endParaRPr lang="fr-FR" sz="2800" dirty="0">
              <a:solidFill>
                <a:srgbClr val="C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9816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3E0124-C6F1-4353-9489-D58F1FE9AB59}"/>
              </a:ext>
            </a:extLst>
          </p:cNvPr>
          <p:cNvSpPr/>
          <p:nvPr/>
        </p:nvSpPr>
        <p:spPr>
          <a:xfrm>
            <a:off x="42672" y="122503"/>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Conception du mémoire </a:t>
            </a:r>
          </a:p>
        </p:txBody>
      </p:sp>
      <p:sp>
        <p:nvSpPr>
          <p:cNvPr id="5" name="Flèche : bas 4">
            <a:extLst>
              <a:ext uri="{FF2B5EF4-FFF2-40B4-BE49-F238E27FC236}">
                <a16:creationId xmlns:a16="http://schemas.microsoft.com/office/drawing/2014/main" id="{76108D16-C994-4CE0-8E38-ACF3D609710B}"/>
              </a:ext>
            </a:extLst>
          </p:cNvPr>
          <p:cNvSpPr/>
          <p:nvPr/>
        </p:nvSpPr>
        <p:spPr>
          <a:xfrm>
            <a:off x="1374648" y="1274355"/>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CBED9C3-3687-4094-B2E8-098CE5F56ADD}"/>
              </a:ext>
            </a:extLst>
          </p:cNvPr>
          <p:cNvSpPr/>
          <p:nvPr/>
        </p:nvSpPr>
        <p:spPr>
          <a:xfrm>
            <a:off x="42672" y="2072639"/>
            <a:ext cx="3358896" cy="17427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Verdana" panose="020B0604030504040204" pitchFamily="34" charset="0"/>
              <a:ea typeface="Verdana" panose="020B0604030504040204" pitchFamily="34" charset="0"/>
            </a:endParaRPr>
          </a:p>
          <a:p>
            <a:pPr algn="ctr"/>
            <a:r>
              <a:rPr lang="fr-FR" sz="2800" dirty="0">
                <a:latin typeface="Verdana" panose="020B0604030504040204" pitchFamily="34" charset="0"/>
                <a:ea typeface="Verdana" panose="020B0604030504040204" pitchFamily="34" charset="0"/>
              </a:rPr>
              <a:t>La soutenance</a:t>
            </a:r>
          </a:p>
        </p:txBody>
      </p:sp>
      <p:sp>
        <p:nvSpPr>
          <p:cNvPr id="13" name="Rectangle 12">
            <a:extLst>
              <a:ext uri="{FF2B5EF4-FFF2-40B4-BE49-F238E27FC236}">
                <a16:creationId xmlns:a16="http://schemas.microsoft.com/office/drawing/2014/main" id="{5FE44782-66FE-4110-940E-454F0B91040C}"/>
              </a:ext>
            </a:extLst>
          </p:cNvPr>
          <p:cNvSpPr/>
          <p:nvPr/>
        </p:nvSpPr>
        <p:spPr>
          <a:xfrm>
            <a:off x="4520186" y="625423"/>
            <a:ext cx="6711696"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dirty="0">
                <a:solidFill>
                  <a:srgbClr val="C00000"/>
                </a:solidFill>
                <a:latin typeface="Verdana" panose="020B0604030504040204" pitchFamily="34" charset="0"/>
                <a:ea typeface="Verdana" panose="020B0604030504040204" pitchFamily="34" charset="0"/>
              </a:rPr>
              <a:t> Être synthétique </a:t>
            </a:r>
            <a:endParaRPr lang="fr-FR" sz="2800" dirty="0">
              <a:solidFill>
                <a:srgbClr val="C00000"/>
              </a:solidFill>
              <a:latin typeface="Verdana" panose="020B0604030504040204" pitchFamily="34" charset="0"/>
              <a:ea typeface="Verdana" panose="020B0604030504040204" pitchFamily="34" charset="0"/>
            </a:endParaRPr>
          </a:p>
        </p:txBody>
      </p:sp>
      <p:cxnSp>
        <p:nvCxnSpPr>
          <p:cNvPr id="26" name="Connecteur droit avec flèche 25">
            <a:extLst>
              <a:ext uri="{FF2B5EF4-FFF2-40B4-BE49-F238E27FC236}">
                <a16:creationId xmlns:a16="http://schemas.microsoft.com/office/drawing/2014/main" id="{A1769E2F-702C-4D45-835F-B1535E4A68BD}"/>
              </a:ext>
            </a:extLst>
          </p:cNvPr>
          <p:cNvCxnSpPr>
            <a:cxnSpLocks/>
          </p:cNvCxnSpPr>
          <p:nvPr/>
        </p:nvCxnSpPr>
        <p:spPr>
          <a:xfrm>
            <a:off x="3566160" y="3014472"/>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B492E15-9181-423D-B6F4-D8A9937B6BC7}"/>
              </a:ext>
            </a:extLst>
          </p:cNvPr>
          <p:cNvSpPr/>
          <p:nvPr/>
        </p:nvSpPr>
        <p:spPr>
          <a:xfrm>
            <a:off x="4520186" y="1902535"/>
            <a:ext cx="6711696" cy="8589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dirty="0">
                <a:solidFill>
                  <a:srgbClr val="C00000"/>
                </a:solidFill>
                <a:latin typeface="Verdana" panose="020B0604030504040204" pitchFamily="34" charset="0"/>
                <a:ea typeface="Verdana" panose="020B0604030504040204" pitchFamily="34" charset="0"/>
              </a:rPr>
              <a:t> expliquer vos recherches</a:t>
            </a:r>
          </a:p>
        </p:txBody>
      </p:sp>
      <p:sp>
        <p:nvSpPr>
          <p:cNvPr id="16" name="Rectangle 15">
            <a:extLst>
              <a:ext uri="{FF2B5EF4-FFF2-40B4-BE49-F238E27FC236}">
                <a16:creationId xmlns:a16="http://schemas.microsoft.com/office/drawing/2014/main" id="{0A26AB52-C11A-405F-92D1-3DB6EE52E534}"/>
              </a:ext>
            </a:extLst>
          </p:cNvPr>
          <p:cNvSpPr/>
          <p:nvPr/>
        </p:nvSpPr>
        <p:spPr>
          <a:xfrm>
            <a:off x="4520186" y="3090673"/>
            <a:ext cx="6711696"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dirty="0">
                <a:solidFill>
                  <a:srgbClr val="C00000"/>
                </a:solidFill>
                <a:latin typeface="Verdana" panose="020B0604030504040204" pitchFamily="34" charset="0"/>
                <a:ea typeface="Verdana" panose="020B0604030504040204" pitchFamily="34" charset="0"/>
              </a:rPr>
              <a:t> Les attentes de jury</a:t>
            </a:r>
          </a:p>
        </p:txBody>
      </p:sp>
      <p:sp>
        <p:nvSpPr>
          <p:cNvPr id="11" name="Rectangle 10">
            <a:extLst>
              <a:ext uri="{FF2B5EF4-FFF2-40B4-BE49-F238E27FC236}">
                <a16:creationId xmlns:a16="http://schemas.microsoft.com/office/drawing/2014/main" id="{A88E41AE-E79D-44DB-AA28-BCB72F74B63E}"/>
              </a:ext>
            </a:extLst>
          </p:cNvPr>
          <p:cNvSpPr/>
          <p:nvPr/>
        </p:nvSpPr>
        <p:spPr>
          <a:xfrm>
            <a:off x="4520186" y="4414766"/>
            <a:ext cx="6711696"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400" dirty="0">
                <a:solidFill>
                  <a:srgbClr val="C00000"/>
                </a:solidFill>
                <a:latin typeface="Verdana" panose="020B0604030504040204" pitchFamily="34" charset="0"/>
                <a:ea typeface="Verdana" panose="020B0604030504040204" pitchFamily="34" charset="0"/>
              </a:rPr>
              <a:t>Les questions qui reviennent</a:t>
            </a:r>
          </a:p>
        </p:txBody>
      </p:sp>
    </p:spTree>
    <p:extLst>
      <p:ext uri="{BB962C8B-B14F-4D97-AF65-F5344CB8AC3E}">
        <p14:creationId xmlns:p14="http://schemas.microsoft.com/office/powerpoint/2010/main" val="2053091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21F0F6-517D-4F83-8EF9-AE1137E5C255}"/>
              </a:ext>
            </a:extLst>
          </p:cNvPr>
          <p:cNvSpPr txBox="1">
            <a:spLocks/>
          </p:cNvSpPr>
          <p:nvPr/>
        </p:nvSpPr>
        <p:spPr>
          <a:xfrm>
            <a:off x="827314" y="1570972"/>
            <a:ext cx="11364686" cy="2297045"/>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200" b="1" dirty="0"/>
          </a:p>
          <a:p>
            <a:endParaRPr lang="en-US" sz="3200" b="1" dirty="0"/>
          </a:p>
          <a:p>
            <a:endParaRPr lang="en-US" sz="3200" b="1" dirty="0"/>
          </a:p>
          <a:p>
            <a:r>
              <a:rPr lang="en-US" sz="6400" b="1" dirty="0">
                <a:solidFill>
                  <a:schemeClr val="bg1"/>
                </a:solidFill>
                <a:latin typeface="Verdana" panose="020B0604030504040204" pitchFamily="34" charset="0"/>
                <a:ea typeface="Verdana" panose="020B0604030504040204" pitchFamily="34" charset="0"/>
                <a:cs typeface="Arial" panose="020B0604020202020204" pitchFamily="34" charset="0"/>
              </a:rPr>
              <a:t>Merci </a:t>
            </a:r>
            <a:r>
              <a:rPr lang="en-US" sz="640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a:t>
            </a:r>
          </a:p>
          <a:p>
            <a:endParaRPr lang="en-US" sz="6400" b="1" dirty="0">
              <a:solidFill>
                <a:schemeClr val="accent2"/>
              </a:solidFill>
              <a:latin typeface="Arial" panose="020B0604020202020204" pitchFamily="34" charset="0"/>
              <a:cs typeface="Arial" panose="020B0604020202020204" pitchFamily="34" charset="0"/>
            </a:endParaRPr>
          </a:p>
        </p:txBody>
      </p:sp>
      <p:cxnSp>
        <p:nvCxnSpPr>
          <p:cNvPr id="5" name="Connecteur droit 4">
            <a:extLst>
              <a:ext uri="{FF2B5EF4-FFF2-40B4-BE49-F238E27FC236}">
                <a16:creationId xmlns:a16="http://schemas.microsoft.com/office/drawing/2014/main" id="{FD815B06-A3DB-41F1-8FAD-C097405BC4AD}"/>
              </a:ext>
            </a:extLst>
          </p:cNvPr>
          <p:cNvCxnSpPr>
            <a:cxnSpLocks/>
          </p:cNvCxnSpPr>
          <p:nvPr/>
        </p:nvCxnSpPr>
        <p:spPr>
          <a:xfrm>
            <a:off x="827314" y="3669898"/>
            <a:ext cx="1086066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EC9153A-A2EC-4B6B-8CDD-49DDB81256D0}"/>
              </a:ext>
            </a:extLst>
          </p:cNvPr>
          <p:cNvSpPr/>
          <p:nvPr/>
        </p:nvSpPr>
        <p:spPr>
          <a:xfrm>
            <a:off x="1780347" y="3669506"/>
            <a:ext cx="8834534" cy="1200329"/>
          </a:xfrm>
          <a:prstGeom prst="rect">
            <a:avLst/>
          </a:prstGeom>
          <a:ln>
            <a:solidFill>
              <a:schemeClr val="bg1"/>
            </a:solidFill>
          </a:ln>
        </p:spPr>
        <p:txBody>
          <a:bodyPr wrap="none">
            <a:spAutoFit/>
          </a:bodyPr>
          <a:lstStyle/>
          <a:p>
            <a:pPr algn="ctr"/>
            <a:r>
              <a:rPr lang="fr-FR" b="1" dirty="0">
                <a:solidFill>
                  <a:schemeClr val="bg1"/>
                </a:solidFill>
                <a:latin typeface="Verdana" panose="020B0604030504040204" pitchFamily="34" charset="0"/>
                <a:ea typeface="Verdana" panose="020B0604030504040204" pitchFamily="34" charset="0"/>
                <a:cs typeface="Verdana" panose="020B0604030504040204" pitchFamily="34" charset="0"/>
              </a:rPr>
              <a:t>S</a:t>
            </a:r>
            <a:r>
              <a:rPr lang="fr-FR" b="1">
                <a:solidFill>
                  <a:schemeClr val="bg1"/>
                </a:solidFill>
                <a:latin typeface="Verdana" panose="020B0604030504040204" pitchFamily="34" charset="0"/>
                <a:ea typeface="Verdana" panose="020B0604030504040204" pitchFamily="34" charset="0"/>
                <a:cs typeface="Verdana" panose="020B0604030504040204" pitchFamily="34" charset="0"/>
              </a:rPr>
              <a:t>.SAHNOUNE, </a:t>
            </a:r>
            <a:endParaRPr lang="fr-FR"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fr-FR" dirty="0">
                <a:solidFill>
                  <a:schemeClr val="bg1"/>
                </a:solidFill>
                <a:latin typeface="Verdana" panose="020B0604030504040204" pitchFamily="34" charset="0"/>
                <a:ea typeface="Verdana" panose="020B0604030504040204" pitchFamily="34" charset="0"/>
                <a:cs typeface="Verdana" panose="020B0604030504040204" pitchFamily="34" charset="0"/>
              </a:rPr>
              <a:t>Institut Sciences et Technologies, Départements Sciences et Technologies </a:t>
            </a:r>
          </a:p>
          <a:p>
            <a:pPr algn="ctr"/>
            <a:r>
              <a:rPr lang="fr-FR" dirty="0">
                <a:solidFill>
                  <a:schemeClr val="bg1"/>
                </a:solidFill>
                <a:latin typeface="Verdana" panose="020B0604030504040204" pitchFamily="34" charset="0"/>
                <a:ea typeface="Verdana" panose="020B0604030504040204" pitchFamily="34" charset="0"/>
                <a:cs typeface="Verdana" panose="020B0604030504040204" pitchFamily="34" charset="0"/>
              </a:rPr>
              <a:t>@ Centre Universitaire </a:t>
            </a:r>
            <a:r>
              <a:rPr lang="fr-FR" dirty="0" err="1">
                <a:solidFill>
                  <a:schemeClr val="bg1"/>
                </a:solidFill>
                <a:latin typeface="Verdana" panose="020B0604030504040204" pitchFamily="34" charset="0"/>
                <a:ea typeface="Verdana" panose="020B0604030504040204" pitchFamily="34" charset="0"/>
                <a:cs typeface="Verdana" panose="020B0604030504040204" pitchFamily="34" charset="0"/>
              </a:rPr>
              <a:t>Abedlhafid</a:t>
            </a:r>
            <a:r>
              <a:rPr lang="fr-FR"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dirty="0" err="1">
                <a:solidFill>
                  <a:schemeClr val="bg1"/>
                </a:solidFill>
                <a:latin typeface="Verdana" panose="020B0604030504040204" pitchFamily="34" charset="0"/>
                <a:ea typeface="Verdana" panose="020B0604030504040204" pitchFamily="34" charset="0"/>
                <a:cs typeface="Verdana" panose="020B0604030504040204" pitchFamily="34" charset="0"/>
              </a:rPr>
              <a:t>Boussouf</a:t>
            </a:r>
            <a:r>
              <a:rPr lang="fr-FR" dirty="0">
                <a:solidFill>
                  <a:schemeClr val="bg1"/>
                </a:solidFill>
                <a:latin typeface="Verdana" panose="020B0604030504040204" pitchFamily="34" charset="0"/>
                <a:ea typeface="Verdana" panose="020B0604030504040204" pitchFamily="34" charset="0"/>
                <a:cs typeface="Verdana" panose="020B0604030504040204" pitchFamily="34" charset="0"/>
              </a:rPr>
              <a:t>-Mila</a:t>
            </a:r>
          </a:p>
          <a:p>
            <a:pPr algn="ct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t>
            </a:r>
            <a:r>
              <a:rPr lang="en-US"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s.sahnoune@centre-univ-mila.dz</a:t>
            </a:r>
          </a:p>
        </p:txBody>
      </p:sp>
    </p:spTree>
    <p:extLst>
      <p:ext uri="{BB962C8B-B14F-4D97-AF65-F5344CB8AC3E}">
        <p14:creationId xmlns:p14="http://schemas.microsoft.com/office/powerpoint/2010/main" val="287642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3E0124-C6F1-4353-9489-D58F1FE9AB59}"/>
              </a:ext>
            </a:extLst>
          </p:cNvPr>
          <p:cNvSpPr/>
          <p:nvPr/>
        </p:nvSpPr>
        <p:spPr>
          <a:xfrm>
            <a:off x="42672" y="122503"/>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Recherche documentaire </a:t>
            </a:r>
          </a:p>
        </p:txBody>
      </p:sp>
      <p:sp>
        <p:nvSpPr>
          <p:cNvPr id="5" name="Flèche : bas 4">
            <a:extLst>
              <a:ext uri="{FF2B5EF4-FFF2-40B4-BE49-F238E27FC236}">
                <a16:creationId xmlns:a16="http://schemas.microsoft.com/office/drawing/2014/main" id="{76108D16-C994-4CE0-8E38-ACF3D609710B}"/>
              </a:ext>
            </a:extLst>
          </p:cNvPr>
          <p:cNvSpPr/>
          <p:nvPr/>
        </p:nvSpPr>
        <p:spPr>
          <a:xfrm>
            <a:off x="1374648" y="1274355"/>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CBED9C3-3687-4094-B2E8-098CE5F56ADD}"/>
              </a:ext>
            </a:extLst>
          </p:cNvPr>
          <p:cNvSpPr/>
          <p:nvPr/>
        </p:nvSpPr>
        <p:spPr>
          <a:xfrm>
            <a:off x="42672" y="2072640"/>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Identifier </a:t>
            </a:r>
          </a:p>
          <a:p>
            <a:pPr algn="ctr"/>
            <a:r>
              <a:rPr lang="fr-FR" sz="2800" dirty="0">
                <a:latin typeface="Verdana" panose="020B0604030504040204" pitchFamily="34" charset="0"/>
                <a:ea typeface="Verdana" panose="020B0604030504040204" pitchFamily="34" charset="0"/>
              </a:rPr>
              <a:t>le sujet </a:t>
            </a:r>
          </a:p>
        </p:txBody>
      </p:sp>
      <p:cxnSp>
        <p:nvCxnSpPr>
          <p:cNvPr id="12" name="Connecteur droit avec flèche 11">
            <a:extLst>
              <a:ext uri="{FF2B5EF4-FFF2-40B4-BE49-F238E27FC236}">
                <a16:creationId xmlns:a16="http://schemas.microsoft.com/office/drawing/2014/main" id="{5FB36F61-28ED-43D7-BED0-D1BD6E2E891F}"/>
              </a:ext>
            </a:extLst>
          </p:cNvPr>
          <p:cNvCxnSpPr>
            <a:cxnSpLocks/>
          </p:cNvCxnSpPr>
          <p:nvPr/>
        </p:nvCxnSpPr>
        <p:spPr>
          <a:xfrm>
            <a:off x="4117164" y="1106272"/>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FE44782-66FE-4110-940E-454F0B91040C}"/>
              </a:ext>
            </a:extLst>
          </p:cNvPr>
          <p:cNvSpPr/>
          <p:nvPr/>
        </p:nvSpPr>
        <p:spPr>
          <a:xfrm>
            <a:off x="5029200" y="542470"/>
            <a:ext cx="3493008"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Verdana" panose="020B0604030504040204" pitchFamily="34" charset="0"/>
                <a:ea typeface="Verdana" panose="020B0604030504040204" pitchFamily="34" charset="0"/>
              </a:rPr>
              <a:t>Questionner le sujet</a:t>
            </a:r>
          </a:p>
        </p:txBody>
      </p:sp>
      <p:sp>
        <p:nvSpPr>
          <p:cNvPr id="14" name="Rectangle 13">
            <a:extLst>
              <a:ext uri="{FF2B5EF4-FFF2-40B4-BE49-F238E27FC236}">
                <a16:creationId xmlns:a16="http://schemas.microsoft.com/office/drawing/2014/main" id="{98E8C089-075E-4294-8B3A-B20632C1DF73}"/>
              </a:ext>
            </a:extLst>
          </p:cNvPr>
          <p:cNvSpPr/>
          <p:nvPr/>
        </p:nvSpPr>
        <p:spPr>
          <a:xfrm>
            <a:off x="5017008" y="3259840"/>
            <a:ext cx="3493008" cy="13624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Verdana" panose="020B0604030504040204" pitchFamily="34" charset="0"/>
                <a:ea typeface="Verdana" panose="020B0604030504040204" pitchFamily="34" charset="0"/>
              </a:rPr>
              <a:t>Sélectionner les concepts/ mots clés (intitulé)</a:t>
            </a:r>
          </a:p>
        </p:txBody>
      </p:sp>
      <p:sp>
        <p:nvSpPr>
          <p:cNvPr id="16" name="ZoneTexte 15">
            <a:extLst>
              <a:ext uri="{FF2B5EF4-FFF2-40B4-BE49-F238E27FC236}">
                <a16:creationId xmlns:a16="http://schemas.microsoft.com/office/drawing/2014/main" id="{F751A178-DF59-4E9F-9E44-B3C69D79446A}"/>
              </a:ext>
            </a:extLst>
          </p:cNvPr>
          <p:cNvSpPr txBox="1"/>
          <p:nvPr/>
        </p:nvSpPr>
        <p:spPr>
          <a:xfrm>
            <a:off x="9363456" y="168227"/>
            <a:ext cx="2310382" cy="1754326"/>
          </a:xfrm>
          <a:prstGeom prst="rect">
            <a:avLst/>
          </a:prstGeom>
          <a:noFill/>
          <a:ln>
            <a:solidFill>
              <a:srgbClr val="C00000"/>
            </a:solidFill>
          </a:ln>
        </p:spPr>
        <p:txBody>
          <a:bodyPr wrap="square">
            <a:spAutoFit/>
          </a:bodyPr>
          <a:lstStyle/>
          <a:p>
            <a:pPr algn="ctr">
              <a:lnSpc>
                <a:spcPct val="150000"/>
              </a:lnSpc>
            </a:pPr>
            <a:r>
              <a:rPr lang="fr-FR" sz="2000" dirty="0">
                <a:latin typeface="Verdana" panose="020B0604030504040204" pitchFamily="34" charset="0"/>
                <a:ea typeface="Verdana" panose="020B0604030504040204" pitchFamily="34" charset="0"/>
                <a:cs typeface="Times New Roman" panose="02020603050405020304" pitchFamily="18" charset="0"/>
              </a:rPr>
              <a:t>Méthode de  </a:t>
            </a:r>
            <a:r>
              <a:rPr lang="fr-FR" sz="2000" b="1" dirty="0">
                <a:latin typeface="Verdana" panose="020B0604030504040204" pitchFamily="34" charset="0"/>
                <a:ea typeface="Verdana" panose="020B0604030504040204" pitchFamily="34" charset="0"/>
                <a:cs typeface="Times New Roman" panose="02020603050405020304" pitchFamily="18" charset="0"/>
              </a:rPr>
              <a:t>Brainstorming (</a:t>
            </a:r>
            <a:r>
              <a:rPr lang="fr-FR" sz="2000" b="1" dirty="0">
                <a:latin typeface="Verdana" panose="020B0604030504040204" pitchFamily="34" charset="0"/>
                <a:ea typeface="Verdana" panose="020B0604030504040204" pitchFamily="34" charset="0"/>
              </a:rPr>
              <a:t>QQQPOC)</a:t>
            </a:r>
            <a:endParaRPr lang="fr-FR" sz="2000" b="1" dirty="0">
              <a:latin typeface="Verdana" panose="020B0604030504040204" pitchFamily="34" charset="0"/>
              <a:ea typeface="Verdana" panose="020B0604030504040204" pitchFamily="34" charset="0"/>
              <a:cs typeface="Times New Roman" panose="02020603050405020304" pitchFamily="18" charset="0"/>
            </a:endParaRPr>
          </a:p>
          <a:p>
            <a:r>
              <a:rPr lang="fr-FR" b="1" dirty="0">
                <a:latin typeface="Verdana" panose="020B0604030504040204" pitchFamily="34" charset="0"/>
                <a:ea typeface="Verdana" panose="020B0604030504040204" pitchFamily="34" charset="0"/>
                <a:cs typeface="Times New Roman" panose="02020603050405020304" pitchFamily="18" charset="0"/>
              </a:rPr>
              <a:t> </a:t>
            </a:r>
            <a:endParaRPr lang="fr-FR" dirty="0"/>
          </a:p>
        </p:txBody>
      </p:sp>
      <p:cxnSp>
        <p:nvCxnSpPr>
          <p:cNvPr id="17" name="Connecteur droit avec flèche 16">
            <a:extLst>
              <a:ext uri="{FF2B5EF4-FFF2-40B4-BE49-F238E27FC236}">
                <a16:creationId xmlns:a16="http://schemas.microsoft.com/office/drawing/2014/main" id="{AB454A23-749E-4113-B1C3-E095170AE5C7}"/>
              </a:ext>
            </a:extLst>
          </p:cNvPr>
          <p:cNvCxnSpPr>
            <a:cxnSpLocks/>
          </p:cNvCxnSpPr>
          <p:nvPr/>
        </p:nvCxnSpPr>
        <p:spPr>
          <a:xfrm>
            <a:off x="8577072" y="1069696"/>
            <a:ext cx="70713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F6CE37BF-850C-4657-B40F-2B9812EA82CF}"/>
              </a:ext>
            </a:extLst>
          </p:cNvPr>
          <p:cNvCxnSpPr>
            <a:cxnSpLocks/>
          </p:cNvCxnSpPr>
          <p:nvPr/>
        </p:nvCxnSpPr>
        <p:spPr>
          <a:xfrm>
            <a:off x="8619744" y="3941068"/>
            <a:ext cx="70713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83BD1054-994B-4DD2-9779-DC57004E4FBA}"/>
              </a:ext>
            </a:extLst>
          </p:cNvPr>
          <p:cNvSpPr txBox="1"/>
          <p:nvPr/>
        </p:nvSpPr>
        <p:spPr>
          <a:xfrm>
            <a:off x="9363456" y="2996963"/>
            <a:ext cx="2688336" cy="1888209"/>
          </a:xfrm>
          <a:prstGeom prst="rect">
            <a:avLst/>
          </a:prstGeom>
          <a:noFill/>
          <a:ln>
            <a:solidFill>
              <a:srgbClr val="C00000"/>
            </a:solidFill>
          </a:ln>
        </p:spPr>
        <p:txBody>
          <a:bodyPr wrap="square">
            <a:spAutoFit/>
          </a:bodyPr>
          <a:lstStyle/>
          <a:p>
            <a:pPr>
              <a:lnSpc>
                <a:spcPct val="150000"/>
              </a:lnSpc>
            </a:pPr>
            <a:r>
              <a:rPr lang="fr-FR" sz="2000" b="1" dirty="0">
                <a:latin typeface="Verdana" panose="020B0604030504040204" pitchFamily="34" charset="0"/>
                <a:ea typeface="Verdana" panose="020B0604030504040204" pitchFamily="34" charset="0"/>
                <a:cs typeface="Times New Roman" panose="02020603050405020304" pitchFamily="18" charset="0"/>
              </a:rPr>
              <a:t>Synonymes,</a:t>
            </a:r>
          </a:p>
          <a:p>
            <a:pPr>
              <a:lnSpc>
                <a:spcPct val="150000"/>
              </a:lnSpc>
            </a:pPr>
            <a:r>
              <a:rPr lang="fr-FR" sz="2000" b="1" dirty="0">
                <a:latin typeface="Verdana" panose="020B0604030504040204" pitchFamily="34" charset="0"/>
                <a:ea typeface="Verdana" panose="020B0604030504040204" pitchFamily="34" charset="0"/>
                <a:cs typeface="Times New Roman" panose="02020603050405020304" pitchFamily="18" charset="0"/>
              </a:rPr>
              <a:t>Termes associés</a:t>
            </a:r>
          </a:p>
          <a:p>
            <a:pPr>
              <a:lnSpc>
                <a:spcPct val="150000"/>
              </a:lnSpc>
            </a:pPr>
            <a:r>
              <a:rPr lang="fr-FR" sz="2000" b="1" dirty="0">
                <a:latin typeface="Verdana" panose="020B0604030504040204" pitchFamily="34" charset="0"/>
                <a:ea typeface="Verdana" panose="020B0604030504040204" pitchFamily="34" charset="0"/>
                <a:cs typeface="Times New Roman" panose="02020603050405020304" pitchFamily="18" charset="0"/>
              </a:rPr>
              <a:t>Opposés</a:t>
            </a:r>
          </a:p>
          <a:p>
            <a:pPr>
              <a:lnSpc>
                <a:spcPct val="150000"/>
              </a:lnSpc>
            </a:pPr>
            <a:r>
              <a:rPr lang="fr-FR" sz="2000" b="1" dirty="0">
                <a:latin typeface="Verdana" panose="020B0604030504040204" pitchFamily="34" charset="0"/>
                <a:ea typeface="Verdana" panose="020B0604030504040204" pitchFamily="34" charset="0"/>
                <a:cs typeface="Times New Roman" panose="02020603050405020304" pitchFamily="18" charset="0"/>
              </a:rPr>
              <a:t>reliés </a:t>
            </a:r>
            <a:endParaRPr lang="fr-FR" sz="2000" dirty="0"/>
          </a:p>
        </p:txBody>
      </p:sp>
      <p:cxnSp>
        <p:nvCxnSpPr>
          <p:cNvPr id="24" name="Connecteur droit avec flèche 23">
            <a:extLst>
              <a:ext uri="{FF2B5EF4-FFF2-40B4-BE49-F238E27FC236}">
                <a16:creationId xmlns:a16="http://schemas.microsoft.com/office/drawing/2014/main" id="{ECD94403-AEEC-4EAB-A80E-A79735B0C8E7}"/>
              </a:ext>
            </a:extLst>
          </p:cNvPr>
          <p:cNvCxnSpPr>
            <a:cxnSpLocks/>
          </p:cNvCxnSpPr>
          <p:nvPr/>
        </p:nvCxnSpPr>
        <p:spPr>
          <a:xfrm>
            <a:off x="4117164" y="3937864"/>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0940520-2FDC-4B53-86C5-EA8C0A387B16}"/>
              </a:ext>
            </a:extLst>
          </p:cNvPr>
          <p:cNvCxnSpPr>
            <a:cxnSpLocks/>
          </p:cNvCxnSpPr>
          <p:nvPr/>
        </p:nvCxnSpPr>
        <p:spPr>
          <a:xfrm>
            <a:off x="3401568" y="2575560"/>
            <a:ext cx="71559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401DA29-8FBF-4A5E-B21F-83E69330E118}"/>
              </a:ext>
            </a:extLst>
          </p:cNvPr>
          <p:cNvCxnSpPr>
            <a:cxnSpLocks/>
          </p:cNvCxnSpPr>
          <p:nvPr/>
        </p:nvCxnSpPr>
        <p:spPr>
          <a:xfrm>
            <a:off x="4117164" y="1081966"/>
            <a:ext cx="0" cy="28558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55F6D6-18F0-4CE3-88B8-5C8B85A4DA69}"/>
              </a:ext>
            </a:extLst>
          </p:cNvPr>
          <p:cNvSpPr/>
          <p:nvPr/>
        </p:nvSpPr>
        <p:spPr>
          <a:xfrm>
            <a:off x="4896468" y="5814941"/>
            <a:ext cx="7221390" cy="8650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C00000"/>
                </a:solidFill>
                <a:latin typeface="Verdana" panose="020B0604030504040204" pitchFamily="34" charset="0"/>
                <a:ea typeface="Verdana" panose="020B0604030504040204" pitchFamily="34" charset="0"/>
              </a:rPr>
              <a:t>Problématique</a:t>
            </a:r>
          </a:p>
        </p:txBody>
      </p:sp>
      <p:cxnSp>
        <p:nvCxnSpPr>
          <p:cNvPr id="3" name="Connecteur droit avec flèche 2">
            <a:extLst>
              <a:ext uri="{FF2B5EF4-FFF2-40B4-BE49-F238E27FC236}">
                <a16:creationId xmlns:a16="http://schemas.microsoft.com/office/drawing/2014/main" id="{0C751CAF-BA1D-4145-A207-D07A3AE54754}"/>
              </a:ext>
            </a:extLst>
          </p:cNvPr>
          <p:cNvCxnSpPr>
            <a:cxnSpLocks/>
          </p:cNvCxnSpPr>
          <p:nvPr/>
        </p:nvCxnSpPr>
        <p:spPr>
          <a:xfrm>
            <a:off x="8462919" y="5401985"/>
            <a:ext cx="0" cy="38346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A3D5AA-2311-464C-886D-B56C743A4701}"/>
              </a:ext>
            </a:extLst>
          </p:cNvPr>
          <p:cNvSpPr/>
          <p:nvPr/>
        </p:nvSpPr>
        <p:spPr>
          <a:xfrm>
            <a:off x="4896468" y="122503"/>
            <a:ext cx="7221390" cy="5157418"/>
          </a:xfrm>
          <a:prstGeom prst="rect">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6495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3E0124-C6F1-4353-9489-D58F1FE9AB59}"/>
              </a:ext>
            </a:extLst>
          </p:cNvPr>
          <p:cNvSpPr/>
          <p:nvPr/>
        </p:nvSpPr>
        <p:spPr>
          <a:xfrm>
            <a:off x="42672" y="122503"/>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Recherche documentaire </a:t>
            </a:r>
          </a:p>
        </p:txBody>
      </p:sp>
      <p:sp>
        <p:nvSpPr>
          <p:cNvPr id="5" name="Flèche : bas 4">
            <a:extLst>
              <a:ext uri="{FF2B5EF4-FFF2-40B4-BE49-F238E27FC236}">
                <a16:creationId xmlns:a16="http://schemas.microsoft.com/office/drawing/2014/main" id="{76108D16-C994-4CE0-8E38-ACF3D609710B}"/>
              </a:ext>
            </a:extLst>
          </p:cNvPr>
          <p:cNvSpPr/>
          <p:nvPr/>
        </p:nvSpPr>
        <p:spPr>
          <a:xfrm>
            <a:off x="1374648" y="1274355"/>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CBED9C3-3687-4094-B2E8-098CE5F56ADD}"/>
              </a:ext>
            </a:extLst>
          </p:cNvPr>
          <p:cNvSpPr/>
          <p:nvPr/>
        </p:nvSpPr>
        <p:spPr>
          <a:xfrm>
            <a:off x="42672" y="2072640"/>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Localiser les ressources </a:t>
            </a:r>
          </a:p>
        </p:txBody>
      </p:sp>
      <p:cxnSp>
        <p:nvCxnSpPr>
          <p:cNvPr id="12" name="Connecteur droit avec flèche 11">
            <a:extLst>
              <a:ext uri="{FF2B5EF4-FFF2-40B4-BE49-F238E27FC236}">
                <a16:creationId xmlns:a16="http://schemas.microsoft.com/office/drawing/2014/main" id="{5FB36F61-28ED-43D7-BED0-D1BD6E2E891F}"/>
              </a:ext>
            </a:extLst>
          </p:cNvPr>
          <p:cNvCxnSpPr>
            <a:cxnSpLocks/>
          </p:cNvCxnSpPr>
          <p:nvPr/>
        </p:nvCxnSpPr>
        <p:spPr>
          <a:xfrm>
            <a:off x="4279392" y="1563468"/>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FE44782-66FE-4110-940E-454F0B91040C}"/>
              </a:ext>
            </a:extLst>
          </p:cNvPr>
          <p:cNvSpPr/>
          <p:nvPr/>
        </p:nvSpPr>
        <p:spPr>
          <a:xfrm>
            <a:off x="5029200" y="999666"/>
            <a:ext cx="2706620"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Verdana" panose="020B0604030504040204" pitchFamily="34" charset="0"/>
                <a:ea typeface="Verdana" panose="020B0604030504040204" pitchFamily="34" charset="0"/>
              </a:rPr>
              <a:t>Type de documents </a:t>
            </a:r>
          </a:p>
        </p:txBody>
      </p:sp>
      <p:sp>
        <p:nvSpPr>
          <p:cNvPr id="14" name="Rectangle 13">
            <a:extLst>
              <a:ext uri="{FF2B5EF4-FFF2-40B4-BE49-F238E27FC236}">
                <a16:creationId xmlns:a16="http://schemas.microsoft.com/office/drawing/2014/main" id="{98E8C089-075E-4294-8B3A-B20632C1DF73}"/>
              </a:ext>
            </a:extLst>
          </p:cNvPr>
          <p:cNvSpPr/>
          <p:nvPr/>
        </p:nvSpPr>
        <p:spPr>
          <a:xfrm>
            <a:off x="5017007" y="3717036"/>
            <a:ext cx="2718811" cy="13624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Verdana" panose="020B0604030504040204" pitchFamily="34" charset="0"/>
                <a:ea typeface="Verdana" panose="020B0604030504040204" pitchFamily="34" charset="0"/>
              </a:rPr>
              <a:t>Type de </a:t>
            </a:r>
          </a:p>
          <a:p>
            <a:pPr algn="ctr"/>
            <a:r>
              <a:rPr lang="fr-FR" sz="2800" dirty="0">
                <a:solidFill>
                  <a:schemeClr val="tx1"/>
                </a:solidFill>
                <a:latin typeface="Verdana" panose="020B0604030504040204" pitchFamily="34" charset="0"/>
                <a:ea typeface="Verdana" panose="020B0604030504040204" pitchFamily="34" charset="0"/>
              </a:rPr>
              <a:t>ressources </a:t>
            </a:r>
          </a:p>
        </p:txBody>
      </p:sp>
      <p:sp>
        <p:nvSpPr>
          <p:cNvPr id="16" name="ZoneTexte 15">
            <a:extLst>
              <a:ext uri="{FF2B5EF4-FFF2-40B4-BE49-F238E27FC236}">
                <a16:creationId xmlns:a16="http://schemas.microsoft.com/office/drawing/2014/main" id="{F751A178-DF59-4E9F-9E44-B3C69D79446A}"/>
              </a:ext>
            </a:extLst>
          </p:cNvPr>
          <p:cNvSpPr txBox="1"/>
          <p:nvPr/>
        </p:nvSpPr>
        <p:spPr>
          <a:xfrm>
            <a:off x="8656320" y="3034855"/>
            <a:ext cx="3194301" cy="3139321"/>
          </a:xfrm>
          <a:prstGeom prst="rect">
            <a:avLst/>
          </a:prstGeom>
          <a:noFill/>
          <a:ln>
            <a:solidFill>
              <a:srgbClr val="C00000"/>
            </a:solidFill>
          </a:ln>
        </p:spPr>
        <p:txBody>
          <a:bodyPr wrap="square">
            <a:spAutoFit/>
          </a:bodyPr>
          <a:lstStyle/>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Times New Roman" panose="02020603050405020304" pitchFamily="18" charset="0"/>
              </a:rPr>
              <a:t>catalogues de bibliothèques. </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Times New Roman" panose="02020603050405020304" pitchFamily="18" charset="0"/>
              </a:rPr>
              <a:t>Bases de données bibliographiques.</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Times New Roman" panose="02020603050405020304" pitchFamily="18" charset="0"/>
              </a:rPr>
              <a:t>Ressources du web.</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Times New Roman" panose="02020603050405020304" pitchFamily="18" charset="0"/>
              </a:rPr>
              <a:t>Portails spécialisé </a:t>
            </a:r>
          </a:p>
          <a:p>
            <a:r>
              <a:rPr lang="fr-FR" b="1" dirty="0">
                <a:latin typeface="Verdana" panose="020B0604030504040204" pitchFamily="34" charset="0"/>
                <a:ea typeface="Verdana" panose="020B0604030504040204" pitchFamily="34" charset="0"/>
                <a:cs typeface="Times New Roman" panose="02020603050405020304" pitchFamily="18" charset="0"/>
              </a:rPr>
              <a:t> </a:t>
            </a:r>
            <a:endParaRPr lang="fr-FR" dirty="0"/>
          </a:p>
        </p:txBody>
      </p:sp>
      <p:cxnSp>
        <p:nvCxnSpPr>
          <p:cNvPr id="17" name="Connecteur droit avec flèche 16">
            <a:extLst>
              <a:ext uri="{FF2B5EF4-FFF2-40B4-BE49-F238E27FC236}">
                <a16:creationId xmlns:a16="http://schemas.microsoft.com/office/drawing/2014/main" id="{AB454A23-749E-4113-B1C3-E095170AE5C7}"/>
              </a:ext>
            </a:extLst>
          </p:cNvPr>
          <p:cNvCxnSpPr>
            <a:cxnSpLocks/>
          </p:cNvCxnSpPr>
          <p:nvPr/>
        </p:nvCxnSpPr>
        <p:spPr>
          <a:xfrm>
            <a:off x="7912608" y="1539162"/>
            <a:ext cx="70713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F6CE37BF-850C-4657-B40F-2B9812EA82CF}"/>
              </a:ext>
            </a:extLst>
          </p:cNvPr>
          <p:cNvCxnSpPr>
            <a:cxnSpLocks/>
          </p:cNvCxnSpPr>
          <p:nvPr/>
        </p:nvCxnSpPr>
        <p:spPr>
          <a:xfrm>
            <a:off x="7912608" y="4395060"/>
            <a:ext cx="70713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83BD1054-994B-4DD2-9779-DC57004E4FBA}"/>
              </a:ext>
            </a:extLst>
          </p:cNvPr>
          <p:cNvSpPr txBox="1"/>
          <p:nvPr/>
        </p:nvSpPr>
        <p:spPr>
          <a:xfrm>
            <a:off x="8717282" y="556942"/>
            <a:ext cx="2688336" cy="2352952"/>
          </a:xfrm>
          <a:prstGeom prst="rect">
            <a:avLst/>
          </a:prstGeom>
          <a:noFill/>
          <a:ln>
            <a:solidFill>
              <a:srgbClr val="C00000"/>
            </a:solidFill>
          </a:ln>
        </p:spPr>
        <p:txBody>
          <a:bodyPr wrap="square">
            <a:spAutoFit/>
          </a:bodyPr>
          <a:lstStyle/>
          <a:p>
            <a:pPr marL="342900" indent="-342900">
              <a:lnSpc>
                <a:spcPct val="150000"/>
              </a:lnSpc>
              <a:buFontTx/>
              <a:buChar char="-"/>
            </a:pPr>
            <a:r>
              <a:rPr lang="fr-FR" sz="2000" dirty="0"/>
              <a:t>Dictionnaire.</a:t>
            </a:r>
          </a:p>
          <a:p>
            <a:pPr marL="342900" indent="-342900">
              <a:lnSpc>
                <a:spcPct val="150000"/>
              </a:lnSpc>
              <a:buFontTx/>
              <a:buChar char="-"/>
            </a:pPr>
            <a:r>
              <a:rPr lang="fr-FR" sz="2000" dirty="0"/>
              <a:t>Livres</a:t>
            </a:r>
          </a:p>
          <a:p>
            <a:pPr marL="342900" indent="-342900">
              <a:lnSpc>
                <a:spcPct val="150000"/>
              </a:lnSpc>
              <a:buFontTx/>
              <a:buChar char="-"/>
            </a:pPr>
            <a:r>
              <a:rPr lang="fr-FR" sz="2000" dirty="0"/>
              <a:t>Manuels.</a:t>
            </a:r>
          </a:p>
          <a:p>
            <a:pPr marL="342900" indent="-342900">
              <a:lnSpc>
                <a:spcPct val="150000"/>
              </a:lnSpc>
              <a:buFontTx/>
              <a:buChar char="-"/>
            </a:pPr>
            <a:r>
              <a:rPr lang="fr-FR" sz="2000" dirty="0"/>
              <a:t>Mémoires</a:t>
            </a:r>
          </a:p>
          <a:p>
            <a:pPr marL="342900" indent="-342900">
              <a:lnSpc>
                <a:spcPct val="150000"/>
              </a:lnSpc>
              <a:buFontTx/>
              <a:buChar char="-"/>
            </a:pPr>
            <a:r>
              <a:rPr lang="fr-FR" sz="2000" dirty="0"/>
              <a:t>Articles, revues… </a:t>
            </a:r>
          </a:p>
        </p:txBody>
      </p:sp>
      <p:cxnSp>
        <p:nvCxnSpPr>
          <p:cNvPr id="24" name="Connecteur droit avec flèche 23">
            <a:extLst>
              <a:ext uri="{FF2B5EF4-FFF2-40B4-BE49-F238E27FC236}">
                <a16:creationId xmlns:a16="http://schemas.microsoft.com/office/drawing/2014/main" id="{ECD94403-AEEC-4EAB-A80E-A79735B0C8E7}"/>
              </a:ext>
            </a:extLst>
          </p:cNvPr>
          <p:cNvCxnSpPr>
            <a:cxnSpLocks/>
          </p:cNvCxnSpPr>
          <p:nvPr/>
        </p:nvCxnSpPr>
        <p:spPr>
          <a:xfrm>
            <a:off x="4279392" y="4395060"/>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0940520-2FDC-4B53-86C5-EA8C0A387B16}"/>
              </a:ext>
            </a:extLst>
          </p:cNvPr>
          <p:cNvCxnSpPr>
            <a:cxnSpLocks/>
          </p:cNvCxnSpPr>
          <p:nvPr/>
        </p:nvCxnSpPr>
        <p:spPr>
          <a:xfrm>
            <a:off x="3401568" y="2575560"/>
            <a:ext cx="8778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401DA29-8FBF-4A5E-B21F-83E69330E118}"/>
              </a:ext>
            </a:extLst>
          </p:cNvPr>
          <p:cNvCxnSpPr>
            <a:cxnSpLocks/>
          </p:cNvCxnSpPr>
          <p:nvPr/>
        </p:nvCxnSpPr>
        <p:spPr>
          <a:xfrm>
            <a:off x="4279392" y="1539162"/>
            <a:ext cx="0" cy="28558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12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446D26-DC9A-4559-8F44-A8A457586B96}"/>
              </a:ext>
            </a:extLst>
          </p:cNvPr>
          <p:cNvSpPr/>
          <p:nvPr/>
        </p:nvSpPr>
        <p:spPr>
          <a:xfrm>
            <a:off x="139148" y="217156"/>
            <a:ext cx="11913703" cy="3370603"/>
          </a:xfrm>
          <a:prstGeom prst="rect">
            <a:avLst/>
          </a:prstGeom>
        </p:spPr>
        <p:txBody>
          <a:bodyPr wrap="square">
            <a:spAutoFit/>
          </a:bodyPr>
          <a:lstStyle/>
          <a:p>
            <a:pPr>
              <a:lnSpc>
                <a:spcPct val="150000"/>
              </a:lnSpc>
              <a:spcAft>
                <a:spcPts val="0"/>
              </a:spcAft>
            </a:pP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Des moteurs de recherche spécialisés</a:t>
            </a:r>
            <a:endParaRPr lang="fr-FR" dirty="0">
              <a:solidFill>
                <a:srgbClr val="0000FF"/>
              </a:solidFill>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Google Scholar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hlinkClick r:id="rId3"/>
              </a:rPr>
              <a:t>http://scholar.google.fr/</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Google Books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hlinkClick r:id="rId4"/>
              </a:rPr>
              <a:t>http://books.google.fr/</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Economics Search Engine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hlinkClick r:id="rId5"/>
              </a:rPr>
              <a:t>http://ese.rfe.org/</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fr-FR"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Scirus</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hlinkClick r:id="rId6"/>
              </a:rPr>
              <a:t>http://www.scirus.com/</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Isidore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hlinkClick r:id="rId7"/>
              </a:rPr>
              <a:t>http://www.rechercheisidore.fr</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Theses.fr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hlinkClick r:id="rId8"/>
              </a:rPr>
              <a:t>http://www.theses.fr</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Profusion Chimie (</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hlinkClick r:id="rId9"/>
              </a:rPr>
              <a:t>http://www.profusion-chimie.1s.fr</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06C5365-124A-47CC-A4D5-3D4934FF476E}"/>
              </a:ext>
            </a:extLst>
          </p:cNvPr>
          <p:cNvSpPr/>
          <p:nvPr/>
        </p:nvSpPr>
        <p:spPr>
          <a:xfrm>
            <a:off x="139148" y="3429000"/>
            <a:ext cx="11913704" cy="2944781"/>
          </a:xfrm>
          <a:prstGeom prst="rect">
            <a:avLst/>
          </a:prstGeom>
        </p:spPr>
        <p:txBody>
          <a:bodyPr wrap="square">
            <a:spAutoFit/>
          </a:bodyPr>
          <a:lstStyle/>
          <a:p>
            <a:pPr>
              <a:lnSpc>
                <a:spcPct val="150000"/>
              </a:lnSpc>
              <a:spcAft>
                <a:spcPts val="0"/>
              </a:spcAft>
            </a:pPr>
            <a:r>
              <a:rPr lang="fr-FR"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fr-FR" dirty="0">
              <a:latin typeface="Verdana" panose="020B0604030504040204" pitchFamily="34" charset="0"/>
              <a:ea typeface="Verdana" panose="020B0604030504040204" pitchFamily="34" charset="0"/>
              <a:cs typeface="Times New Roman" panose="02020603050405020304" pitchFamily="18" charset="0"/>
            </a:endParaRPr>
          </a:p>
          <a:p>
            <a:pPr>
              <a:lnSpc>
                <a:spcPct val="150000"/>
              </a:lnSpc>
              <a:spcAft>
                <a:spcPts val="0"/>
              </a:spcAft>
            </a:pP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Des portails scientifiques ou thématiques</a:t>
            </a:r>
            <a:endParaRPr lang="fr-FR" dirty="0">
              <a:solidFill>
                <a:srgbClr val="0000FF"/>
              </a:solidFill>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fr-FR"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WorldWideScience</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 (http://worldwidescience.org)</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Université en ligne (http://uel.unisciel.fr)</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Sciences.gouv.fr (http://www.science.gouv.fr/)</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en-US"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Legifrance</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 (http://www.legifrance.gouv.fr/)</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Centre international de recherche scientifique (</a:t>
            </a:r>
            <a:r>
              <a:rPr lang="fr-FR" u="sng"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10"/>
              </a:rPr>
              <a:t>http://www.cirs.fr</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a:t>
            </a:r>
            <a:endParaRPr lang="fr-FR"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178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1000"/>
                                        <p:tgtEl>
                                          <p:spTgt spid="4">
                                            <p:txEl>
                                              <p:pRg st="7" end="7"/>
                                            </p:txEl>
                                          </p:spTgt>
                                        </p:tgtEl>
                                      </p:cBhvr>
                                    </p:animEffect>
                                    <p:anim calcmode="lin" valueType="num">
                                      <p:cBhvr>
                                        <p:cTn id="4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fade">
                                      <p:cBhvr>
                                        <p:cTn id="51" dur="1000"/>
                                        <p:tgtEl>
                                          <p:spTgt spid="5">
                                            <p:txEl>
                                              <p:pRg st="1" end="1"/>
                                            </p:txEl>
                                          </p:spTgt>
                                        </p:tgtEl>
                                      </p:cBhvr>
                                    </p:animEffect>
                                    <p:anim calcmode="lin" valueType="num">
                                      <p:cBhvr>
                                        <p:cTn id="5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Effect transition="in" filter="fade">
                                      <p:cBhvr>
                                        <p:cTn id="58" dur="1000"/>
                                        <p:tgtEl>
                                          <p:spTgt spid="5">
                                            <p:txEl>
                                              <p:pRg st="2" end="2"/>
                                            </p:txEl>
                                          </p:spTgt>
                                        </p:tgtEl>
                                      </p:cBhvr>
                                    </p:animEffect>
                                    <p:anim calcmode="lin" valueType="num">
                                      <p:cBhvr>
                                        <p:cTn id="5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2" end="2"/>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1000"/>
                                        <p:tgtEl>
                                          <p:spTgt spid="5">
                                            <p:txEl>
                                              <p:pRg st="3" end="3"/>
                                            </p:txEl>
                                          </p:spTgt>
                                        </p:tgtEl>
                                      </p:cBhvr>
                                    </p:animEffect>
                                    <p:anim calcmode="lin" valueType="num">
                                      <p:cBhvr>
                                        <p:cTn id="6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3" end="3"/>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fade">
                                      <p:cBhvr>
                                        <p:cTn id="68" dur="1000"/>
                                        <p:tgtEl>
                                          <p:spTgt spid="5">
                                            <p:txEl>
                                              <p:pRg st="4" end="4"/>
                                            </p:txEl>
                                          </p:spTgt>
                                        </p:tgtEl>
                                      </p:cBhvr>
                                    </p:animEffect>
                                    <p:anim calcmode="lin" valueType="num">
                                      <p:cBhvr>
                                        <p:cTn id="6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4" end="4"/>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Effect transition="in" filter="fade">
                                      <p:cBhvr>
                                        <p:cTn id="73" dur="1000"/>
                                        <p:tgtEl>
                                          <p:spTgt spid="5">
                                            <p:txEl>
                                              <p:pRg st="5" end="5"/>
                                            </p:txEl>
                                          </p:spTgt>
                                        </p:tgtEl>
                                      </p:cBhvr>
                                    </p:animEffect>
                                    <p:anim calcmode="lin" valueType="num">
                                      <p:cBhvr>
                                        <p:cTn id="7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5" end="5"/>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5">
                                            <p:txEl>
                                              <p:pRg st="6" end="6"/>
                                            </p:txEl>
                                          </p:spTgt>
                                        </p:tgtEl>
                                        <p:attrNameLst>
                                          <p:attrName>style.visibility</p:attrName>
                                        </p:attrNameLst>
                                      </p:cBhvr>
                                      <p:to>
                                        <p:strVal val="visible"/>
                                      </p:to>
                                    </p:set>
                                    <p:animEffect transition="in" filter="fade">
                                      <p:cBhvr>
                                        <p:cTn id="78" dur="1000"/>
                                        <p:tgtEl>
                                          <p:spTgt spid="5">
                                            <p:txEl>
                                              <p:pRg st="6" end="6"/>
                                            </p:txEl>
                                          </p:spTgt>
                                        </p:tgtEl>
                                      </p:cBhvr>
                                    </p:animEffect>
                                    <p:anim calcmode="lin" valueType="num">
                                      <p:cBhvr>
                                        <p:cTn id="7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3E0124-C6F1-4353-9489-D58F1FE9AB59}"/>
              </a:ext>
            </a:extLst>
          </p:cNvPr>
          <p:cNvSpPr/>
          <p:nvPr/>
        </p:nvSpPr>
        <p:spPr>
          <a:xfrm>
            <a:off x="42672" y="122503"/>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Verdana" panose="020B0604030504040204" pitchFamily="34" charset="0"/>
                <a:ea typeface="Verdana" panose="020B0604030504040204" pitchFamily="34" charset="0"/>
              </a:rPr>
              <a:t>Recherche documentaire </a:t>
            </a:r>
          </a:p>
        </p:txBody>
      </p:sp>
      <p:sp>
        <p:nvSpPr>
          <p:cNvPr id="5" name="Flèche : bas 4">
            <a:extLst>
              <a:ext uri="{FF2B5EF4-FFF2-40B4-BE49-F238E27FC236}">
                <a16:creationId xmlns:a16="http://schemas.microsoft.com/office/drawing/2014/main" id="{76108D16-C994-4CE0-8E38-ACF3D609710B}"/>
              </a:ext>
            </a:extLst>
          </p:cNvPr>
          <p:cNvSpPr/>
          <p:nvPr/>
        </p:nvSpPr>
        <p:spPr>
          <a:xfrm>
            <a:off x="1374648" y="1274355"/>
            <a:ext cx="694944" cy="7132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CBED9C3-3687-4094-B2E8-098CE5F56ADD}"/>
              </a:ext>
            </a:extLst>
          </p:cNvPr>
          <p:cNvSpPr/>
          <p:nvPr/>
        </p:nvSpPr>
        <p:spPr>
          <a:xfrm>
            <a:off x="42672" y="2072640"/>
            <a:ext cx="3358896" cy="100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Verdana" panose="020B0604030504040204" pitchFamily="34" charset="0"/>
              <a:ea typeface="Verdana" panose="020B0604030504040204" pitchFamily="34" charset="0"/>
            </a:endParaRPr>
          </a:p>
          <a:p>
            <a:pPr algn="ctr"/>
            <a:r>
              <a:rPr lang="fr-FR" sz="2800" dirty="0">
                <a:latin typeface="Verdana" panose="020B0604030504040204" pitchFamily="34" charset="0"/>
                <a:ea typeface="Verdana" panose="020B0604030504040204" pitchFamily="34" charset="0"/>
              </a:rPr>
              <a:t>Localiser les documents </a:t>
            </a:r>
          </a:p>
          <a:p>
            <a:pPr algn="ctr"/>
            <a:endParaRPr lang="fr-FR" sz="2800" dirty="0">
              <a:latin typeface="Verdana" panose="020B0604030504040204" pitchFamily="34" charset="0"/>
              <a:ea typeface="Verdana" panose="020B0604030504040204" pitchFamily="34" charset="0"/>
            </a:endParaRPr>
          </a:p>
        </p:txBody>
      </p:sp>
      <p:cxnSp>
        <p:nvCxnSpPr>
          <p:cNvPr id="12" name="Connecteur droit avec flèche 11">
            <a:extLst>
              <a:ext uri="{FF2B5EF4-FFF2-40B4-BE49-F238E27FC236}">
                <a16:creationId xmlns:a16="http://schemas.microsoft.com/office/drawing/2014/main" id="{5FB36F61-28ED-43D7-BED0-D1BD6E2E891F}"/>
              </a:ext>
            </a:extLst>
          </p:cNvPr>
          <p:cNvCxnSpPr>
            <a:cxnSpLocks/>
          </p:cNvCxnSpPr>
          <p:nvPr/>
        </p:nvCxnSpPr>
        <p:spPr>
          <a:xfrm>
            <a:off x="4279392" y="1563468"/>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FE44782-66FE-4110-940E-454F0B91040C}"/>
              </a:ext>
            </a:extLst>
          </p:cNvPr>
          <p:cNvSpPr/>
          <p:nvPr/>
        </p:nvSpPr>
        <p:spPr>
          <a:xfrm>
            <a:off x="5029200" y="999666"/>
            <a:ext cx="2706620" cy="1005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Verdana" panose="020B0604030504040204" pitchFamily="34" charset="0"/>
                <a:ea typeface="Verdana" panose="020B0604030504040204" pitchFamily="34" charset="0"/>
              </a:rPr>
              <a:t>Techniques de recherche </a:t>
            </a:r>
          </a:p>
        </p:txBody>
      </p:sp>
      <p:sp>
        <p:nvSpPr>
          <p:cNvPr id="14" name="Rectangle 13">
            <a:extLst>
              <a:ext uri="{FF2B5EF4-FFF2-40B4-BE49-F238E27FC236}">
                <a16:creationId xmlns:a16="http://schemas.microsoft.com/office/drawing/2014/main" id="{98E8C089-075E-4294-8B3A-B20632C1DF73}"/>
              </a:ext>
            </a:extLst>
          </p:cNvPr>
          <p:cNvSpPr/>
          <p:nvPr/>
        </p:nvSpPr>
        <p:spPr>
          <a:xfrm>
            <a:off x="5017007" y="3717036"/>
            <a:ext cx="2718811" cy="13624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Verdana" panose="020B0604030504040204" pitchFamily="34" charset="0"/>
                <a:ea typeface="Verdana" panose="020B0604030504040204" pitchFamily="34" charset="0"/>
              </a:rPr>
              <a:t>Opérateur de recherche </a:t>
            </a:r>
          </a:p>
        </p:txBody>
      </p:sp>
      <p:cxnSp>
        <p:nvCxnSpPr>
          <p:cNvPr id="17" name="Connecteur droit avec flèche 16">
            <a:extLst>
              <a:ext uri="{FF2B5EF4-FFF2-40B4-BE49-F238E27FC236}">
                <a16:creationId xmlns:a16="http://schemas.microsoft.com/office/drawing/2014/main" id="{AB454A23-749E-4113-B1C3-E095170AE5C7}"/>
              </a:ext>
            </a:extLst>
          </p:cNvPr>
          <p:cNvCxnSpPr>
            <a:cxnSpLocks/>
          </p:cNvCxnSpPr>
          <p:nvPr/>
        </p:nvCxnSpPr>
        <p:spPr>
          <a:xfrm>
            <a:off x="7912608" y="1539162"/>
            <a:ext cx="70713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F6CE37BF-850C-4657-B40F-2B9812EA82CF}"/>
              </a:ext>
            </a:extLst>
          </p:cNvPr>
          <p:cNvCxnSpPr>
            <a:cxnSpLocks/>
          </p:cNvCxnSpPr>
          <p:nvPr/>
        </p:nvCxnSpPr>
        <p:spPr>
          <a:xfrm>
            <a:off x="7912608" y="4395060"/>
            <a:ext cx="70713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83BD1054-994B-4DD2-9779-DC57004E4FBA}"/>
              </a:ext>
            </a:extLst>
          </p:cNvPr>
          <p:cNvSpPr txBox="1"/>
          <p:nvPr/>
        </p:nvSpPr>
        <p:spPr>
          <a:xfrm>
            <a:off x="8717282" y="791519"/>
            <a:ext cx="2688336" cy="571631"/>
          </a:xfrm>
          <a:prstGeom prst="rect">
            <a:avLst/>
          </a:prstGeom>
          <a:noFill/>
          <a:ln>
            <a:solidFill>
              <a:srgbClr val="C00000"/>
            </a:solidFill>
          </a:ln>
        </p:spPr>
        <p:txBody>
          <a:bodyPr wrap="square">
            <a:spAutoFit/>
          </a:bodyPr>
          <a:lstStyle/>
          <a:p>
            <a:pPr algn="ctr">
              <a:lnSpc>
                <a:spcPct val="150000"/>
              </a:lnSpc>
            </a:pPr>
            <a:r>
              <a:rPr lang="fr-FR" sz="2400" dirty="0">
                <a:solidFill>
                  <a:srgbClr val="C00000"/>
                </a:solidFill>
                <a:latin typeface="Verdana" panose="020B0604030504040204" pitchFamily="34" charset="0"/>
                <a:ea typeface="Verdana" panose="020B0604030504040204" pitchFamily="34" charset="0"/>
              </a:rPr>
              <a:t>Terminologie</a:t>
            </a:r>
            <a:r>
              <a:rPr lang="fr-FR" sz="2400" dirty="0">
                <a:latin typeface="Verdana" panose="020B0604030504040204" pitchFamily="34" charset="0"/>
                <a:ea typeface="Verdana" panose="020B0604030504040204" pitchFamily="34" charset="0"/>
              </a:rPr>
              <a:t> </a:t>
            </a:r>
          </a:p>
        </p:txBody>
      </p:sp>
      <p:cxnSp>
        <p:nvCxnSpPr>
          <p:cNvPr id="24" name="Connecteur droit avec flèche 23">
            <a:extLst>
              <a:ext uri="{FF2B5EF4-FFF2-40B4-BE49-F238E27FC236}">
                <a16:creationId xmlns:a16="http://schemas.microsoft.com/office/drawing/2014/main" id="{ECD94403-AEEC-4EAB-A80E-A79735B0C8E7}"/>
              </a:ext>
            </a:extLst>
          </p:cNvPr>
          <p:cNvCxnSpPr>
            <a:cxnSpLocks/>
          </p:cNvCxnSpPr>
          <p:nvPr/>
        </p:nvCxnSpPr>
        <p:spPr>
          <a:xfrm>
            <a:off x="4279392" y="4395060"/>
            <a:ext cx="7498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0940520-2FDC-4B53-86C5-EA8C0A387B16}"/>
              </a:ext>
            </a:extLst>
          </p:cNvPr>
          <p:cNvCxnSpPr>
            <a:cxnSpLocks/>
          </p:cNvCxnSpPr>
          <p:nvPr/>
        </p:nvCxnSpPr>
        <p:spPr>
          <a:xfrm>
            <a:off x="3401568" y="2575560"/>
            <a:ext cx="8778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401DA29-8FBF-4A5E-B21F-83E69330E118}"/>
              </a:ext>
            </a:extLst>
          </p:cNvPr>
          <p:cNvCxnSpPr>
            <a:cxnSpLocks/>
          </p:cNvCxnSpPr>
          <p:nvPr/>
        </p:nvCxnSpPr>
        <p:spPr>
          <a:xfrm>
            <a:off x="4279392" y="1539162"/>
            <a:ext cx="0" cy="28558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D14B58A-E5C1-4ED6-B8E5-7DCFCC01321F}"/>
              </a:ext>
            </a:extLst>
          </p:cNvPr>
          <p:cNvSpPr txBox="1"/>
          <p:nvPr/>
        </p:nvSpPr>
        <p:spPr>
          <a:xfrm>
            <a:off x="8717282" y="1568826"/>
            <a:ext cx="2688336" cy="830997"/>
          </a:xfrm>
          <a:prstGeom prst="rect">
            <a:avLst/>
          </a:prstGeom>
          <a:noFill/>
          <a:ln>
            <a:solidFill>
              <a:srgbClr val="C00000"/>
            </a:solidFill>
          </a:ln>
        </p:spPr>
        <p:txBody>
          <a:bodyPr wrap="square">
            <a:spAutoFit/>
          </a:bodyPr>
          <a:lstStyle/>
          <a:p>
            <a:pPr algn="ctr"/>
            <a:r>
              <a:rPr lang="fr-FR" sz="2400" dirty="0">
                <a:solidFill>
                  <a:srgbClr val="C00000"/>
                </a:solidFill>
                <a:latin typeface="Verdana" panose="020B0604030504040204" pitchFamily="34" charset="0"/>
                <a:ea typeface="Verdana" panose="020B0604030504040204" pitchFamily="34" charset="0"/>
              </a:rPr>
              <a:t>Notion de bruit et silence  </a:t>
            </a:r>
          </a:p>
        </p:txBody>
      </p:sp>
      <p:sp>
        <p:nvSpPr>
          <p:cNvPr id="18" name="ZoneTexte 17">
            <a:extLst>
              <a:ext uri="{FF2B5EF4-FFF2-40B4-BE49-F238E27FC236}">
                <a16:creationId xmlns:a16="http://schemas.microsoft.com/office/drawing/2014/main" id="{3F11BC24-B4C7-48EC-A2D4-3D723D04BF57}"/>
              </a:ext>
            </a:extLst>
          </p:cNvPr>
          <p:cNvSpPr txBox="1"/>
          <p:nvPr/>
        </p:nvSpPr>
        <p:spPr>
          <a:xfrm>
            <a:off x="8717282" y="2969833"/>
            <a:ext cx="2688336" cy="830997"/>
          </a:xfrm>
          <a:prstGeom prst="rect">
            <a:avLst/>
          </a:prstGeom>
          <a:noFill/>
          <a:ln>
            <a:solidFill>
              <a:srgbClr val="C00000"/>
            </a:solidFill>
          </a:ln>
        </p:spPr>
        <p:txBody>
          <a:bodyPr wrap="square">
            <a:spAutoFit/>
          </a:bodyPr>
          <a:lstStyle/>
          <a:p>
            <a:pPr algn="ctr"/>
            <a:r>
              <a:rPr lang="fr-FR" sz="2400" dirty="0">
                <a:solidFill>
                  <a:srgbClr val="C00000"/>
                </a:solidFill>
                <a:latin typeface="Verdana" panose="020B0604030504040204" pitchFamily="34" charset="0"/>
                <a:ea typeface="Verdana" panose="020B0604030504040204" pitchFamily="34" charset="0"/>
              </a:rPr>
              <a:t>Opérateurs booléens</a:t>
            </a:r>
            <a:endParaRPr lang="fr-FR" sz="2400" dirty="0">
              <a:latin typeface="Verdana" panose="020B0604030504040204" pitchFamily="34" charset="0"/>
              <a:ea typeface="Verdana" panose="020B0604030504040204" pitchFamily="34" charset="0"/>
            </a:endParaRPr>
          </a:p>
        </p:txBody>
      </p:sp>
      <p:sp>
        <p:nvSpPr>
          <p:cNvPr id="20" name="ZoneTexte 19">
            <a:extLst>
              <a:ext uri="{FF2B5EF4-FFF2-40B4-BE49-F238E27FC236}">
                <a16:creationId xmlns:a16="http://schemas.microsoft.com/office/drawing/2014/main" id="{8DB15AC8-6A20-4824-BB33-49B09BB457AB}"/>
              </a:ext>
            </a:extLst>
          </p:cNvPr>
          <p:cNvSpPr txBox="1"/>
          <p:nvPr/>
        </p:nvSpPr>
        <p:spPr>
          <a:xfrm>
            <a:off x="8735570" y="3915744"/>
            <a:ext cx="2688336" cy="571631"/>
          </a:xfrm>
          <a:prstGeom prst="rect">
            <a:avLst/>
          </a:prstGeom>
          <a:noFill/>
          <a:ln>
            <a:solidFill>
              <a:srgbClr val="C00000"/>
            </a:solidFill>
          </a:ln>
        </p:spPr>
        <p:txBody>
          <a:bodyPr wrap="square">
            <a:spAutoFit/>
          </a:bodyPr>
          <a:lstStyle/>
          <a:p>
            <a:pPr algn="ctr">
              <a:lnSpc>
                <a:spcPct val="150000"/>
              </a:lnSpc>
            </a:pPr>
            <a:r>
              <a:rPr lang="fr-FR" sz="2400" dirty="0">
                <a:solidFill>
                  <a:srgbClr val="C00000"/>
                </a:solidFill>
                <a:latin typeface="Verdana" panose="020B0604030504040204" pitchFamily="34" charset="0"/>
                <a:ea typeface="Verdana" panose="020B0604030504040204" pitchFamily="34" charset="0"/>
              </a:rPr>
              <a:t>La troncature </a:t>
            </a:r>
            <a:r>
              <a:rPr lang="fr-FR" sz="2400" dirty="0">
                <a:latin typeface="Verdana" panose="020B0604030504040204" pitchFamily="34" charset="0"/>
                <a:ea typeface="Verdana" panose="020B0604030504040204" pitchFamily="34" charset="0"/>
              </a:rPr>
              <a:t> </a:t>
            </a:r>
          </a:p>
        </p:txBody>
      </p:sp>
      <p:sp>
        <p:nvSpPr>
          <p:cNvPr id="22" name="ZoneTexte 21">
            <a:extLst>
              <a:ext uri="{FF2B5EF4-FFF2-40B4-BE49-F238E27FC236}">
                <a16:creationId xmlns:a16="http://schemas.microsoft.com/office/drawing/2014/main" id="{7183FF7E-DCC1-43B0-A5D7-4F47AD3993F9}"/>
              </a:ext>
            </a:extLst>
          </p:cNvPr>
          <p:cNvSpPr txBox="1"/>
          <p:nvPr/>
        </p:nvSpPr>
        <p:spPr>
          <a:xfrm>
            <a:off x="8735570" y="4597103"/>
            <a:ext cx="2688336" cy="830997"/>
          </a:xfrm>
          <a:prstGeom prst="rect">
            <a:avLst/>
          </a:prstGeom>
          <a:noFill/>
          <a:ln>
            <a:solidFill>
              <a:srgbClr val="C00000"/>
            </a:solidFill>
          </a:ln>
        </p:spPr>
        <p:txBody>
          <a:bodyPr wrap="square">
            <a:spAutoFit/>
          </a:bodyPr>
          <a:lstStyle/>
          <a:p>
            <a:pPr algn="ctr"/>
            <a:r>
              <a:rPr lang="fr-FR" sz="2400" dirty="0">
                <a:solidFill>
                  <a:srgbClr val="C00000"/>
                </a:solidFill>
                <a:latin typeface="Verdana" panose="020B0604030504040204" pitchFamily="34" charset="0"/>
                <a:ea typeface="Verdana" panose="020B0604030504040204" pitchFamily="34" charset="0"/>
              </a:rPr>
              <a:t>La recherche par (guillemets</a:t>
            </a:r>
          </a:p>
        </p:txBody>
      </p:sp>
      <p:sp>
        <p:nvSpPr>
          <p:cNvPr id="23" name="ZoneTexte 22">
            <a:extLst>
              <a:ext uri="{FF2B5EF4-FFF2-40B4-BE49-F238E27FC236}">
                <a16:creationId xmlns:a16="http://schemas.microsoft.com/office/drawing/2014/main" id="{253B7639-DE10-45F9-A3A2-20BDCE7630C9}"/>
              </a:ext>
            </a:extLst>
          </p:cNvPr>
          <p:cNvSpPr txBox="1"/>
          <p:nvPr/>
        </p:nvSpPr>
        <p:spPr>
          <a:xfrm>
            <a:off x="8735570" y="5524048"/>
            <a:ext cx="2688336" cy="1200329"/>
          </a:xfrm>
          <a:prstGeom prst="rect">
            <a:avLst/>
          </a:prstGeom>
          <a:noFill/>
          <a:ln>
            <a:solidFill>
              <a:srgbClr val="C00000"/>
            </a:solidFill>
          </a:ln>
        </p:spPr>
        <p:txBody>
          <a:bodyPr wrap="square">
            <a:spAutoFit/>
          </a:bodyPr>
          <a:lstStyle/>
          <a:p>
            <a:pPr algn="ctr"/>
            <a:r>
              <a:rPr lang="fr-FR" sz="2400" dirty="0">
                <a:solidFill>
                  <a:srgbClr val="C00000"/>
                </a:solidFill>
                <a:latin typeface="Verdana" panose="020B0604030504040204" pitchFamily="34" charset="0"/>
                <a:ea typeface="Verdana" panose="020B0604030504040204" pitchFamily="34" charset="0"/>
              </a:rPr>
              <a:t>La casse (majuscules, mots vides</a:t>
            </a:r>
            <a:r>
              <a:rPr lang="fr-FR" sz="24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20178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56B9CD-E1E2-492B-8085-3DCBE19CB129}"/>
              </a:ext>
            </a:extLst>
          </p:cNvPr>
          <p:cNvSpPr/>
          <p:nvPr/>
        </p:nvSpPr>
        <p:spPr>
          <a:xfrm>
            <a:off x="79513" y="364074"/>
            <a:ext cx="12032974" cy="2529282"/>
          </a:xfrm>
          <a:prstGeom prst="rect">
            <a:avLst/>
          </a:prstGeom>
        </p:spPr>
        <p:txBody>
          <a:bodyPr wrap="square">
            <a:spAutoFit/>
          </a:bodyPr>
          <a:lstStyle/>
          <a:p>
            <a:pPr indent="449580" algn="just">
              <a:lnSpc>
                <a:spcPct val="150000"/>
              </a:lnSpc>
              <a:spcAft>
                <a:spcPts val="0"/>
              </a:spcAft>
            </a:pPr>
            <a:r>
              <a:rPr lang="fr-FR" dirty="0">
                <a:latin typeface="Verdana" panose="020B0604030504040204" pitchFamily="34" charset="0"/>
                <a:ea typeface="Verdana" panose="020B0604030504040204" pitchFamily="34" charset="0"/>
                <a:cs typeface="Times New Roman" panose="02020603050405020304" pitchFamily="18" charset="0"/>
              </a:rPr>
              <a:t>D’un point de vue général, poser une requête revient à combiner les mots-clés grâce aux opérateurs de recherche :</a:t>
            </a:r>
          </a:p>
          <a:p>
            <a:pPr algn="just">
              <a:lnSpc>
                <a:spcPct val="150000"/>
              </a:lnSpc>
              <a:spcAft>
                <a:spcPts val="0"/>
              </a:spcAft>
            </a:pPr>
            <a:r>
              <a:rPr lang="fr-FR" b="1" u="sng" dirty="0">
                <a:solidFill>
                  <a:srgbClr val="339933"/>
                </a:solidFill>
                <a:latin typeface="Verdana" panose="020B0604030504040204" pitchFamily="34" charset="0"/>
                <a:ea typeface="Verdana" panose="020B0604030504040204" pitchFamily="34" charset="0"/>
                <a:cs typeface="Times New Roman" panose="02020603050405020304" pitchFamily="18" charset="0"/>
              </a:rPr>
              <a:t>Opérateurs booléens (ou logiques)</a:t>
            </a:r>
            <a:r>
              <a:rPr lang="fr-FR" dirty="0">
                <a:solidFill>
                  <a:srgbClr val="339933"/>
                </a:solidFill>
                <a:latin typeface="Verdana" panose="020B0604030504040204" pitchFamily="34" charset="0"/>
                <a:ea typeface="Verdana" panose="020B0604030504040204" pitchFamily="34" charset="0"/>
                <a:cs typeface="Times New Roman" panose="02020603050405020304" pitchFamily="18" charset="0"/>
              </a:rPr>
              <a:t> </a:t>
            </a:r>
            <a:r>
              <a:rPr lang="fr-FR" dirty="0">
                <a:latin typeface="Verdana" panose="020B0604030504040204" pitchFamily="34" charset="0"/>
                <a:ea typeface="Verdana" panose="020B0604030504040204" pitchFamily="34" charset="0"/>
                <a:cs typeface="Times New Roman" panose="02020603050405020304" pitchFamily="18" charset="0"/>
              </a:rPr>
              <a:t>: connecteurs servant à relier les mots d’une équation afin de délimiter la recherche. Ces connecteurs peuvent être traduits différemment selon les outils de recherche (et/and ; ou/or ; sauf/not).</a:t>
            </a:r>
          </a:p>
          <a:p>
            <a:pPr>
              <a:lnSpc>
                <a:spcPct val="150000"/>
              </a:lnSpc>
              <a:spcAft>
                <a:spcPts val="0"/>
              </a:spcAft>
            </a:pPr>
            <a:r>
              <a:rPr lang="fr-FR" i="1" dirty="0">
                <a:latin typeface="Verdana" panose="020B0604030504040204" pitchFamily="34" charset="0"/>
                <a:ea typeface="Verdana" panose="020B0604030504040204" pitchFamily="34" charset="0"/>
                <a:cs typeface="Times New Roman" panose="02020603050405020304" pitchFamily="18" charset="0"/>
              </a:rPr>
              <a:t>Fonctionnement des opérateurs Booléens :</a:t>
            </a:r>
            <a:endParaRPr lang="fr-FR"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87E2793B-DDEA-40A8-989D-2F483ED276F3}"/>
              </a:ext>
            </a:extLst>
          </p:cNvPr>
          <p:cNvPicPr/>
          <p:nvPr/>
        </p:nvPicPr>
        <p:blipFill>
          <a:blip r:embed="rId3">
            <a:extLst>
              <a:ext uri="{28A0092B-C50C-407E-A947-70E740481C1C}">
                <a14:useLocalDpi xmlns:a14="http://schemas.microsoft.com/office/drawing/2010/main" val="0"/>
              </a:ext>
            </a:extLst>
          </a:blip>
          <a:stretch>
            <a:fillRect/>
          </a:stretch>
        </p:blipFill>
        <p:spPr>
          <a:xfrm>
            <a:off x="1411008" y="3325058"/>
            <a:ext cx="8559662" cy="3168868"/>
          </a:xfrm>
          <a:prstGeom prst="rect">
            <a:avLst/>
          </a:prstGeom>
        </p:spPr>
      </p:pic>
    </p:spTree>
    <p:extLst>
      <p:ext uri="{BB962C8B-B14F-4D97-AF65-F5344CB8AC3E}">
        <p14:creationId xmlns:p14="http://schemas.microsoft.com/office/powerpoint/2010/main" val="25079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4E4A7F7-C6EB-4BC7-86A6-A02DFEB9A83E}"/>
              </a:ext>
            </a:extLst>
          </p:cNvPr>
          <p:cNvSpPr>
            <a:spLocks noChangeArrowheads="1"/>
          </p:cNvSpPr>
          <p:nvPr/>
        </p:nvSpPr>
        <p:spPr bwMode="auto">
          <a:xfrm>
            <a:off x="119270" y="98589"/>
            <a:ext cx="11913704" cy="544050"/>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0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03 :</a:t>
            </a:r>
            <a:r>
              <a:rPr lang="fr-FR"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000" b="1" i="1" dirty="0">
                <a:solidFill>
                  <a:schemeClr val="bg1"/>
                </a:solidFill>
                <a:latin typeface="Verdana" panose="020B0604030504040204" pitchFamily="34" charset="0"/>
                <a:ea typeface="Verdana" panose="020B0604030504040204" pitchFamily="34" charset="0"/>
              </a:rPr>
              <a:t>LOCALISER LES DOCUMENTS </a:t>
            </a:r>
            <a:endParaRPr lang="fr-FR" sz="20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49D2C1A6-65B6-4AF1-ABD8-CCE6B7313FE1}"/>
              </a:ext>
            </a:extLst>
          </p:cNvPr>
          <p:cNvSpPr/>
          <p:nvPr/>
        </p:nvSpPr>
        <p:spPr>
          <a:xfrm>
            <a:off x="119270" y="642639"/>
            <a:ext cx="11913704" cy="4606774"/>
          </a:xfrm>
          <a:prstGeom prst="rect">
            <a:avLst/>
          </a:prstGeom>
        </p:spPr>
        <p:txBody>
          <a:bodyPr wrap="square">
            <a:spAutoFit/>
          </a:bodyPr>
          <a:lstStyle/>
          <a:p>
            <a:pPr algn="just">
              <a:lnSpc>
                <a:spcPct val="150000"/>
              </a:lnSpc>
            </a:pPr>
            <a:r>
              <a:rPr lang="fr-FR" dirty="0">
                <a:latin typeface="Verdana" panose="020B0604030504040204" pitchFamily="34" charset="0"/>
                <a:ea typeface="Verdana" panose="020B0604030504040204" pitchFamily="34" charset="0"/>
              </a:rPr>
              <a:t>	Ils permettent, en établissant une connexion logique entre des termes de recherche ou mots-clés, de trouver une information ou un document.</a:t>
            </a:r>
          </a:p>
          <a:p>
            <a:pPr algn="just">
              <a:lnSpc>
                <a:spcPct val="150000"/>
              </a:lnSpc>
            </a:pPr>
            <a:r>
              <a:rPr lang="fr-FR" dirty="0">
                <a:solidFill>
                  <a:srgbClr val="339933"/>
                </a:solidFill>
                <a:latin typeface="Verdana" panose="020B0604030504040204" pitchFamily="34" charset="0"/>
                <a:ea typeface="Verdana" panose="020B0604030504040204" pitchFamily="34" charset="0"/>
              </a:rPr>
              <a:t>Recherche très précise </a:t>
            </a:r>
            <a:r>
              <a:rPr lang="fr-FR" b="1" dirty="0">
                <a:solidFill>
                  <a:srgbClr val="339933"/>
                </a:solidFill>
                <a:latin typeface="Verdana" panose="020B0604030504040204" pitchFamily="34" charset="0"/>
                <a:ea typeface="Verdana" panose="020B0604030504040204" pitchFamily="34" charset="0"/>
              </a:rPr>
              <a:t>(A et B)  </a:t>
            </a:r>
            <a:r>
              <a:rPr lang="fr-FR" dirty="0">
                <a:solidFill>
                  <a:srgbClr val="339933"/>
                </a:solidFill>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seulement sur </a:t>
            </a:r>
            <a:r>
              <a:rPr lang="fr-FR" b="1" dirty="0">
                <a:latin typeface="Verdana" panose="020B0604030504040204" pitchFamily="34" charset="0"/>
                <a:ea typeface="Verdana" panose="020B0604030504040204" pitchFamily="34" charset="0"/>
              </a:rPr>
              <a:t>A et B </a:t>
            </a:r>
          </a:p>
          <a:p>
            <a:pPr algn="just">
              <a:lnSpc>
                <a:spcPct val="150000"/>
              </a:lnSpc>
            </a:pP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Exp</a:t>
            </a:r>
            <a:r>
              <a:rPr lang="fr-FR" dirty="0">
                <a:latin typeface="Verdana" panose="020B0604030504040204" pitchFamily="34" charset="0"/>
                <a:ea typeface="Verdana" panose="020B0604030504040204" pitchFamily="34" charset="0"/>
              </a:rPr>
              <a:t> :  </a:t>
            </a:r>
            <a:r>
              <a:rPr lang="fr-FR" b="1" dirty="0">
                <a:latin typeface="Verdana" panose="020B0604030504040204" pitchFamily="34" charset="0"/>
                <a:ea typeface="Verdana" panose="020B0604030504040204" pitchFamily="34" charset="0"/>
              </a:rPr>
              <a:t>A</a:t>
            </a:r>
            <a:r>
              <a:rPr lang="fr-FR" dirty="0">
                <a:latin typeface="Verdana" panose="020B0604030504040204" pitchFamily="34" charset="0"/>
                <a:ea typeface="Verdana" panose="020B0604030504040204" pitchFamily="34" charset="0"/>
              </a:rPr>
              <a:t>=la construction; </a:t>
            </a:r>
            <a:r>
              <a:rPr lang="fr-FR" b="1" dirty="0">
                <a:latin typeface="Verdana" panose="020B0604030504040204" pitchFamily="34" charset="0"/>
                <a:ea typeface="Verdana" panose="020B0604030504040204" pitchFamily="34" charset="0"/>
              </a:rPr>
              <a:t>B</a:t>
            </a:r>
            <a:r>
              <a:rPr lang="fr-FR" dirty="0">
                <a:latin typeface="Verdana" panose="020B0604030504040204" pitchFamily="34" charset="0"/>
                <a:ea typeface="Verdana" panose="020B0604030504040204" pitchFamily="34" charset="0"/>
              </a:rPr>
              <a:t>= métallique donc la recherche porte seulement sur la construction métallique pas sur métallique ni sur d'autres constructions.</a:t>
            </a:r>
          </a:p>
          <a:p>
            <a:pPr algn="just">
              <a:lnSpc>
                <a:spcPct val="150000"/>
              </a:lnSpc>
            </a:pPr>
            <a:r>
              <a:rPr lang="fr-FR" dirty="0">
                <a:solidFill>
                  <a:srgbClr val="339933"/>
                </a:solidFill>
                <a:latin typeface="Verdana" panose="020B0604030504040204" pitchFamily="34" charset="0"/>
                <a:ea typeface="Verdana" panose="020B0604030504040204" pitchFamily="34" charset="0"/>
              </a:rPr>
              <a:t>Recherche très large </a:t>
            </a:r>
            <a:r>
              <a:rPr lang="fr-FR" b="1" dirty="0">
                <a:solidFill>
                  <a:srgbClr val="339933"/>
                </a:solidFill>
                <a:latin typeface="Verdana" panose="020B0604030504040204" pitchFamily="34" charset="0"/>
                <a:ea typeface="Verdana" panose="020B0604030504040204" pitchFamily="34" charset="0"/>
              </a:rPr>
              <a:t>(A ou B) </a:t>
            </a:r>
            <a:r>
              <a:rPr lang="fr-FR" dirty="0">
                <a:solidFill>
                  <a:srgbClr val="339933"/>
                </a:solidFill>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sur </a:t>
            </a:r>
            <a:r>
              <a:rPr lang="fr-FR" b="1" dirty="0">
                <a:latin typeface="Verdana" panose="020B0604030504040204" pitchFamily="34" charset="0"/>
                <a:ea typeface="Verdana" panose="020B0604030504040204" pitchFamily="34" charset="0"/>
              </a:rPr>
              <a:t>A</a:t>
            </a:r>
            <a:r>
              <a:rPr lang="fr-FR" dirty="0">
                <a:latin typeface="Verdana" panose="020B0604030504040204" pitchFamily="34" charset="0"/>
                <a:ea typeface="Verdana" panose="020B0604030504040204" pitchFamily="34" charset="0"/>
              </a:rPr>
              <a:t> ; sur </a:t>
            </a:r>
            <a:r>
              <a:rPr lang="fr-FR" b="1" dirty="0">
                <a:latin typeface="Verdana" panose="020B0604030504040204" pitchFamily="34" charset="0"/>
                <a:ea typeface="Verdana" panose="020B0604030504040204" pitchFamily="34" charset="0"/>
              </a:rPr>
              <a:t>B</a:t>
            </a:r>
            <a:r>
              <a:rPr lang="fr-FR" dirty="0">
                <a:latin typeface="Verdana" panose="020B0604030504040204" pitchFamily="34" charset="0"/>
                <a:ea typeface="Verdana" panose="020B0604030504040204" pitchFamily="34" charset="0"/>
              </a:rPr>
              <a:t> et sur </a:t>
            </a:r>
            <a:r>
              <a:rPr lang="fr-FR" b="1" dirty="0">
                <a:latin typeface="Verdana" panose="020B0604030504040204" pitchFamily="34" charset="0"/>
                <a:ea typeface="Verdana" panose="020B0604030504040204" pitchFamily="34" charset="0"/>
              </a:rPr>
              <a:t>A et B</a:t>
            </a:r>
          </a:p>
          <a:p>
            <a:pPr algn="just">
              <a:lnSpc>
                <a:spcPct val="150000"/>
              </a:lnSpc>
            </a:pP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Exp</a:t>
            </a:r>
            <a:r>
              <a:rPr lang="fr-FR" dirty="0">
                <a:latin typeface="Verdana" panose="020B0604030504040204" pitchFamily="34" charset="0"/>
                <a:ea typeface="Verdana" panose="020B0604030504040204" pitchFamily="34" charset="0"/>
              </a:rPr>
              <a:t> : </a:t>
            </a:r>
            <a:r>
              <a:rPr lang="fr-FR" b="1" dirty="0">
                <a:latin typeface="Verdana" panose="020B0604030504040204" pitchFamily="34" charset="0"/>
                <a:ea typeface="Verdana" panose="020B0604030504040204" pitchFamily="34" charset="0"/>
              </a:rPr>
              <a:t>A</a:t>
            </a:r>
            <a:r>
              <a:rPr lang="fr-FR" dirty="0">
                <a:latin typeface="Verdana" panose="020B0604030504040204" pitchFamily="34" charset="0"/>
                <a:ea typeface="Verdana" panose="020B0604030504040204" pitchFamily="34" charset="0"/>
              </a:rPr>
              <a:t>=la construction; </a:t>
            </a:r>
            <a:r>
              <a:rPr lang="fr-FR" b="1" dirty="0">
                <a:latin typeface="Verdana" panose="020B0604030504040204" pitchFamily="34" charset="0"/>
                <a:ea typeface="Verdana" panose="020B0604030504040204" pitchFamily="34" charset="0"/>
              </a:rPr>
              <a:t>B</a:t>
            </a:r>
            <a:r>
              <a:rPr lang="fr-FR" dirty="0">
                <a:latin typeface="Verdana" panose="020B0604030504040204" pitchFamily="34" charset="0"/>
                <a:ea typeface="Verdana" panose="020B0604030504040204" pitchFamily="34" charset="0"/>
              </a:rPr>
              <a:t>= métallique donc la recherche porte sur métallique, sur les construction et sur la construction métallique.</a:t>
            </a:r>
          </a:p>
          <a:p>
            <a:pPr algn="just">
              <a:lnSpc>
                <a:spcPct val="150000"/>
              </a:lnSpc>
            </a:pPr>
            <a:r>
              <a:rPr lang="fr-FR" dirty="0">
                <a:solidFill>
                  <a:srgbClr val="339933"/>
                </a:solidFill>
                <a:latin typeface="Verdana" panose="020B0604030504040204" pitchFamily="34" charset="0"/>
                <a:ea typeface="Verdana" panose="020B0604030504040204" pitchFamily="34" charset="0"/>
              </a:rPr>
              <a:t>Recherche orientée </a:t>
            </a:r>
            <a:r>
              <a:rPr lang="fr-FR" b="1" dirty="0">
                <a:solidFill>
                  <a:srgbClr val="339933"/>
                </a:solidFill>
                <a:latin typeface="Verdana" panose="020B0604030504040204" pitchFamily="34" charset="0"/>
                <a:ea typeface="Verdana" panose="020B0604030504040204" pitchFamily="34" charset="0"/>
              </a:rPr>
              <a:t>(A sauf B) </a:t>
            </a:r>
            <a:r>
              <a:rPr lang="fr-FR" dirty="0">
                <a:solidFill>
                  <a:srgbClr val="339933"/>
                </a:solidFill>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tout sur </a:t>
            </a:r>
            <a:r>
              <a:rPr lang="fr-FR" b="1" dirty="0">
                <a:latin typeface="Verdana" panose="020B0604030504040204" pitchFamily="34" charset="0"/>
                <a:ea typeface="Verdana" panose="020B0604030504040204" pitchFamily="34" charset="0"/>
              </a:rPr>
              <a:t>A</a:t>
            </a:r>
            <a:r>
              <a:rPr lang="fr-FR" dirty="0">
                <a:latin typeface="Verdana" panose="020B0604030504040204" pitchFamily="34" charset="0"/>
                <a:ea typeface="Verdana" panose="020B0604030504040204" pitchFamily="34" charset="0"/>
              </a:rPr>
              <a:t> </a:t>
            </a:r>
            <a:r>
              <a:rPr lang="fr-FR" u="sng" dirty="0">
                <a:latin typeface="Verdana" panose="020B0604030504040204" pitchFamily="34" charset="0"/>
                <a:ea typeface="Verdana" panose="020B0604030504040204" pitchFamily="34" charset="0"/>
              </a:rPr>
              <a:t>sauf ce qui tour a son </a:t>
            </a:r>
            <a:r>
              <a:rPr lang="fr-FR" b="1" dirty="0">
                <a:latin typeface="Verdana" panose="020B0604030504040204" pitchFamily="34" charset="0"/>
                <a:ea typeface="Verdana" panose="020B0604030504040204" pitchFamily="34" charset="0"/>
              </a:rPr>
              <a:t>B</a:t>
            </a:r>
          </a:p>
          <a:p>
            <a:pPr algn="just">
              <a:lnSpc>
                <a:spcPct val="150000"/>
              </a:lnSpc>
            </a:pP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Exp</a:t>
            </a:r>
            <a:r>
              <a:rPr lang="fr-FR" dirty="0">
                <a:latin typeface="Verdana" panose="020B0604030504040204" pitchFamily="34" charset="0"/>
                <a:ea typeface="Verdana" panose="020B0604030504040204" pitchFamily="34" charset="0"/>
              </a:rPr>
              <a:t> : </a:t>
            </a:r>
            <a:r>
              <a:rPr lang="fr-FR" b="1" dirty="0">
                <a:latin typeface="Verdana" panose="020B0604030504040204" pitchFamily="34" charset="0"/>
                <a:ea typeface="Verdana" panose="020B0604030504040204" pitchFamily="34" charset="0"/>
              </a:rPr>
              <a:t>A</a:t>
            </a:r>
            <a:r>
              <a:rPr lang="fr-FR" dirty="0">
                <a:latin typeface="Verdana" panose="020B0604030504040204" pitchFamily="34" charset="0"/>
                <a:ea typeface="Verdana" panose="020B0604030504040204" pitchFamily="34" charset="0"/>
              </a:rPr>
              <a:t>= la construction; </a:t>
            </a:r>
            <a:r>
              <a:rPr lang="fr-FR" b="1" dirty="0">
                <a:latin typeface="Verdana" panose="020B0604030504040204" pitchFamily="34" charset="0"/>
                <a:ea typeface="Verdana" panose="020B0604030504040204" pitchFamily="34" charset="0"/>
              </a:rPr>
              <a:t>B</a:t>
            </a:r>
            <a:r>
              <a:rPr lang="fr-FR" dirty="0">
                <a:latin typeface="Verdana" panose="020B0604030504040204" pitchFamily="34" charset="0"/>
                <a:ea typeface="Verdana" panose="020B0604030504040204" pitchFamily="34" charset="0"/>
              </a:rPr>
              <a:t>= métallique donc la recherche porte sur tout sur la construction métallique sauf ce qui touche à son construction l.</a:t>
            </a:r>
          </a:p>
        </p:txBody>
      </p:sp>
    </p:spTree>
    <p:extLst>
      <p:ext uri="{BB962C8B-B14F-4D97-AF65-F5344CB8AC3E}">
        <p14:creationId xmlns:p14="http://schemas.microsoft.com/office/powerpoint/2010/main" val="43918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2298</TotalTime>
  <Words>4605</Words>
  <Application>Microsoft Office PowerPoint</Application>
  <PresentationFormat>Grand écran</PresentationFormat>
  <Paragraphs>379</Paragraphs>
  <Slides>36</Slides>
  <Notes>29</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36</vt:i4>
      </vt:variant>
    </vt:vector>
  </HeadingPairs>
  <TitlesOfParts>
    <vt:vector size="45" baseType="lpstr">
      <vt:lpstr>Arial</vt:lpstr>
      <vt:lpstr>Calibri</vt:lpstr>
      <vt:lpstr>Calibri Light</vt:lpstr>
      <vt:lpstr>Symbol</vt:lpstr>
      <vt:lpstr>Times New Roman</vt:lpstr>
      <vt:lpstr>Verdana</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dc:creator>
  <cp:lastModifiedBy>sarah.sahnoune@gmail.com</cp:lastModifiedBy>
  <cp:revision>184</cp:revision>
  <dcterms:created xsi:type="dcterms:W3CDTF">2018-10-25T16:10:57Z</dcterms:created>
  <dcterms:modified xsi:type="dcterms:W3CDTF">2021-03-09T18:51:37Z</dcterms:modified>
</cp:coreProperties>
</file>