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Img"/>
          </p:nvPr>
        </p:nvSpPr>
        <p:spPr>
          <a:xfrm>
            <a:off x="216360" y="812520"/>
            <a:ext cx="7126920" cy="4008960"/>
          </a:xfrm>
          <a:prstGeom prst="rect">
            <a:avLst/>
          </a:prstGeom>
        </p:spPr>
        <p:txBody>
          <a:bodyPr lIns="0" rIns="0" tIns="0" bIns="0" anchor="ctr">
            <a:noAutofit/>
          </a:bodyPr>
          <a:p>
            <a:pPr algn="ctr"/>
            <a:r>
              <a:rPr b="0" lang="fr-FR" sz="4400" spc="-1" strike="noStrike">
                <a:latin typeface="Arial"/>
              </a:rPr>
              <a:t>Cliquez pour déplacer la diapo</a:t>
            </a:r>
            <a:endParaRPr b="0" lang="fr-FR" sz="4400" spc="-1" strike="noStrike">
              <a:latin typeface="Arial"/>
            </a:endParaRPr>
          </a:p>
        </p:txBody>
      </p:sp>
      <p:sp>
        <p:nvSpPr>
          <p:cNvPr id="136" name="PlaceHolder 2"/>
          <p:cNvSpPr>
            <a:spLocks noGrp="1"/>
          </p:cNvSpPr>
          <p:nvPr>
            <p:ph type="body"/>
          </p:nvPr>
        </p:nvSpPr>
        <p:spPr>
          <a:xfrm>
            <a:off x="756000" y="5078520"/>
            <a:ext cx="6047640" cy="4811040"/>
          </a:xfrm>
          <a:prstGeom prst="rect">
            <a:avLst/>
          </a:prstGeom>
        </p:spPr>
        <p:txBody>
          <a:bodyPr lIns="0" rIns="0" tIns="0" bIns="0">
            <a:noAutofit/>
          </a:bodyPr>
          <a:p>
            <a:r>
              <a:rPr b="0" lang="fr-FR" sz="2000" spc="-1" strike="noStrike">
                <a:latin typeface="Arial"/>
              </a:rPr>
              <a:t>Cliquez pour modifier le format des notes</a:t>
            </a:r>
            <a:endParaRPr b="0" lang="fr-FR" sz="2000" spc="-1" strike="noStrike">
              <a:latin typeface="Arial"/>
            </a:endParaRPr>
          </a:p>
        </p:txBody>
      </p:sp>
      <p:sp>
        <p:nvSpPr>
          <p:cNvPr id="137" name="PlaceHolder 3"/>
          <p:cNvSpPr>
            <a:spLocks noGrp="1"/>
          </p:cNvSpPr>
          <p:nvPr>
            <p:ph type="hdr"/>
          </p:nvPr>
        </p:nvSpPr>
        <p:spPr>
          <a:xfrm>
            <a:off x="0" y="0"/>
            <a:ext cx="3280680" cy="534240"/>
          </a:xfrm>
          <a:prstGeom prst="rect">
            <a:avLst/>
          </a:prstGeom>
        </p:spPr>
        <p:txBody>
          <a:bodyPr lIns="0" rIns="0" tIns="0" bIns="0">
            <a:noAutofit/>
          </a:bodyPr>
          <a:p>
            <a:r>
              <a:rPr b="0" lang="fr-FR" sz="1400" spc="-1" strike="noStrike">
                <a:latin typeface="Times New Roman"/>
              </a:rPr>
              <a:t>&lt;en-tête&gt;</a:t>
            </a:r>
            <a:endParaRPr b="0" lang="fr-FR" sz="1400" spc="-1" strike="noStrike">
              <a:latin typeface="Times New Roman"/>
            </a:endParaRPr>
          </a:p>
        </p:txBody>
      </p:sp>
      <p:sp>
        <p:nvSpPr>
          <p:cNvPr id="138" name="PlaceHolder 4"/>
          <p:cNvSpPr>
            <a:spLocks noGrp="1"/>
          </p:cNvSpPr>
          <p:nvPr>
            <p:ph type="dt"/>
          </p:nvPr>
        </p:nvSpPr>
        <p:spPr>
          <a:xfrm>
            <a:off x="4278960" y="0"/>
            <a:ext cx="3280680" cy="534240"/>
          </a:xfrm>
          <a:prstGeom prst="rect">
            <a:avLst/>
          </a:prstGeom>
        </p:spPr>
        <p:txBody>
          <a:bodyPr lIns="0" rIns="0" tIns="0" bIns="0">
            <a:noAutofit/>
          </a:bodyPr>
          <a:p>
            <a:pPr algn="r"/>
            <a:r>
              <a:rPr b="0" lang="fr-FR" sz="1400" spc="-1" strike="noStrike">
                <a:latin typeface="Times New Roman"/>
              </a:rPr>
              <a:t>&lt;date/heure&gt;</a:t>
            </a:r>
            <a:endParaRPr b="0" lang="fr-FR" sz="1400" spc="-1" strike="noStrike">
              <a:latin typeface="Times New Roman"/>
            </a:endParaRPr>
          </a:p>
        </p:txBody>
      </p:sp>
      <p:sp>
        <p:nvSpPr>
          <p:cNvPr id="139" name="PlaceHolder 5"/>
          <p:cNvSpPr>
            <a:spLocks noGrp="1"/>
          </p:cNvSpPr>
          <p:nvPr>
            <p:ph type="ftr"/>
          </p:nvPr>
        </p:nvSpPr>
        <p:spPr>
          <a:xfrm>
            <a:off x="0" y="10157400"/>
            <a:ext cx="3280680" cy="534240"/>
          </a:xfrm>
          <a:prstGeom prst="rect">
            <a:avLst/>
          </a:prstGeom>
        </p:spPr>
        <p:txBody>
          <a:bodyPr lIns="0" rIns="0" tIns="0" bIns="0" anchor="b">
            <a:noAutofit/>
          </a:bodyPr>
          <a:p>
            <a:r>
              <a:rPr b="0" lang="fr-FR" sz="1400" spc="-1" strike="noStrike">
                <a:latin typeface="Times New Roman"/>
              </a:rPr>
              <a:t>&lt;pied de page&gt;</a:t>
            </a:r>
            <a:endParaRPr b="0" lang="fr-FR" sz="1400" spc="-1" strike="noStrike">
              <a:latin typeface="Times New Roman"/>
            </a:endParaRPr>
          </a:p>
        </p:txBody>
      </p:sp>
      <p:sp>
        <p:nvSpPr>
          <p:cNvPr id="140"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07EAE9D2-2C4C-4C3E-9B6A-C14B2A4CF528}" type="slidenum">
              <a:rPr b="0" lang="fr-FR" sz="1400" spc="-1" strike="noStrike">
                <a:latin typeface="Times New Roman"/>
              </a:rPr>
              <a:t>&lt;numéro&gt;</a:t>
            </a:fld>
            <a:endParaRPr b="0" lang="fr-F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PlaceHolder 1"/>
          <p:cNvSpPr>
            <a:spLocks noGrp="1"/>
          </p:cNvSpPr>
          <p:nvPr>
            <p:ph type="sldImg"/>
          </p:nvPr>
        </p:nvSpPr>
        <p:spPr>
          <a:xfrm>
            <a:off x="672840" y="801360"/>
            <a:ext cx="6212880" cy="4008600"/>
          </a:xfrm>
          <a:prstGeom prst="rect">
            <a:avLst/>
          </a:prstGeom>
        </p:spPr>
      </p:sp>
      <p:sp>
        <p:nvSpPr>
          <p:cNvPr id="279" name="PlaceHolder 2"/>
          <p:cNvSpPr>
            <a:spLocks noGrp="1"/>
          </p:cNvSpPr>
          <p:nvPr>
            <p:ph type="body"/>
          </p:nvPr>
        </p:nvSpPr>
        <p:spPr>
          <a:xfrm>
            <a:off x="755640" y="5079240"/>
            <a:ext cx="6047280" cy="4810320"/>
          </a:xfrm>
          <a:prstGeom prst="rect">
            <a:avLst/>
          </a:prstGeom>
        </p:spPr>
        <p:txBody>
          <a:bodyPr lIns="0" rIns="0" tIns="0" bIns="0">
            <a:noAutofit/>
          </a:bodyPr>
          <a:p>
            <a:endParaRPr b="0" lang="fr-FR" sz="2000" spc="-1" strike="noStrike">
              <a:latin typeface="Arial"/>
            </a:endParaRPr>
          </a:p>
        </p:txBody>
      </p:sp>
      <p:sp>
        <p:nvSpPr>
          <p:cNvPr id="280" name="Espace réservé du numéro de diapositive 3_1"/>
          <p:cNvSpPr/>
          <p:nvPr/>
        </p:nvSpPr>
        <p:spPr>
          <a:xfrm>
            <a:off x="4281480" y="10155240"/>
            <a:ext cx="3275640" cy="53424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F878555A-12D9-4671-8914-B34B0C18858B}"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PlaceHolder 1"/>
          <p:cNvSpPr>
            <a:spLocks noGrp="1"/>
          </p:cNvSpPr>
          <p:nvPr>
            <p:ph type="sldImg"/>
          </p:nvPr>
        </p:nvSpPr>
        <p:spPr>
          <a:xfrm>
            <a:off x="672840" y="801360"/>
            <a:ext cx="6212880" cy="4008600"/>
          </a:xfrm>
          <a:prstGeom prst="rect">
            <a:avLst/>
          </a:prstGeom>
        </p:spPr>
      </p:sp>
      <p:sp>
        <p:nvSpPr>
          <p:cNvPr id="282" name="PlaceHolder 2"/>
          <p:cNvSpPr>
            <a:spLocks noGrp="1"/>
          </p:cNvSpPr>
          <p:nvPr>
            <p:ph type="body"/>
          </p:nvPr>
        </p:nvSpPr>
        <p:spPr>
          <a:xfrm>
            <a:off x="755640" y="5079240"/>
            <a:ext cx="6047280" cy="4810320"/>
          </a:xfrm>
          <a:prstGeom prst="rect">
            <a:avLst/>
          </a:prstGeom>
        </p:spPr>
        <p:txBody>
          <a:bodyPr lIns="0" rIns="0" tIns="0" bIns="0">
            <a:noAutofit/>
          </a:bodyPr>
          <a:p>
            <a:endParaRPr b="0" lang="fr-FR" sz="2000" spc="-1" strike="noStrike">
              <a:latin typeface="Arial"/>
            </a:endParaRPr>
          </a:p>
        </p:txBody>
      </p:sp>
      <p:sp>
        <p:nvSpPr>
          <p:cNvPr id="283" name="Espace réservé du numéro de diapositive 3_0"/>
          <p:cNvSpPr/>
          <p:nvPr/>
        </p:nvSpPr>
        <p:spPr>
          <a:xfrm>
            <a:off x="4281480" y="10155240"/>
            <a:ext cx="3275640" cy="53424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DE9FDD81-3A20-4CD8-88AB-3490EDA4657C}"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normAutofit/>
          </a:bodyPr>
          <a:p>
            <a:endParaRPr b="0" lang="fr-FR" sz="3200" spc="-1" strike="noStrike">
              <a:latin typeface="Arial"/>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29" name="PlaceHolder 4"/>
          <p:cNvSpPr>
            <a:spLocks noGrp="1"/>
          </p:cNvSpPr>
          <p:nvPr>
            <p:ph type="body"/>
          </p:nvPr>
        </p:nvSpPr>
        <p:spPr>
          <a:xfrm>
            <a:off x="504000" y="3044520"/>
            <a:ext cx="4426920" cy="1568520"/>
          </a:xfrm>
          <a:prstGeom prst="rect">
            <a:avLst/>
          </a:prstGeom>
        </p:spPr>
        <p:txBody>
          <a:bodyPr lIns="0" rIns="0" tIns="0" bIns="0">
            <a:normAutofit/>
          </a:bodyPr>
          <a:p>
            <a:endParaRPr b="0" lang="fr-FR" sz="3200" spc="-1" strike="noStrike">
              <a:latin typeface="Arial"/>
            </a:endParaRPr>
          </a:p>
        </p:txBody>
      </p:sp>
      <p:sp>
        <p:nvSpPr>
          <p:cNvPr id="30" name="PlaceHolder 5"/>
          <p:cNvSpPr>
            <a:spLocks noGrp="1"/>
          </p:cNvSpPr>
          <p:nvPr>
            <p:ph type="body"/>
          </p:nvPr>
        </p:nvSpPr>
        <p:spPr>
          <a:xfrm>
            <a:off x="515268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32" name="PlaceHolder 2"/>
          <p:cNvSpPr>
            <a:spLocks noGrp="1"/>
          </p:cNvSpPr>
          <p:nvPr>
            <p:ph type="body"/>
          </p:nvPr>
        </p:nvSpPr>
        <p:spPr>
          <a:xfrm>
            <a:off x="504000" y="1326600"/>
            <a:ext cx="2921040" cy="1568520"/>
          </a:xfrm>
          <a:prstGeom prst="rect">
            <a:avLst/>
          </a:prstGeom>
        </p:spPr>
        <p:txBody>
          <a:bodyPr lIns="0" rIns="0" tIns="0" bIns="0">
            <a:normAutofit/>
          </a:bodyPr>
          <a:p>
            <a:endParaRPr b="0" lang="fr-FR" sz="3200" spc="-1" strike="noStrike">
              <a:latin typeface="Arial"/>
            </a:endParaRPr>
          </a:p>
        </p:txBody>
      </p:sp>
      <p:sp>
        <p:nvSpPr>
          <p:cNvPr id="33" name="PlaceHolder 3"/>
          <p:cNvSpPr>
            <a:spLocks noGrp="1"/>
          </p:cNvSpPr>
          <p:nvPr>
            <p:ph type="body"/>
          </p:nvPr>
        </p:nvSpPr>
        <p:spPr>
          <a:xfrm>
            <a:off x="3571560" y="1326600"/>
            <a:ext cx="2921040" cy="1568520"/>
          </a:xfrm>
          <a:prstGeom prst="rect">
            <a:avLst/>
          </a:prstGeom>
        </p:spPr>
        <p:txBody>
          <a:bodyPr lIns="0" rIns="0" tIns="0" bIns="0">
            <a:normAutofit/>
          </a:bodyPr>
          <a:p>
            <a:endParaRPr b="0" lang="fr-FR" sz="3200" spc="-1" strike="noStrike">
              <a:latin typeface="Arial"/>
            </a:endParaRPr>
          </a:p>
        </p:txBody>
      </p:sp>
      <p:sp>
        <p:nvSpPr>
          <p:cNvPr id="34" name="PlaceHolder 4"/>
          <p:cNvSpPr>
            <a:spLocks noGrp="1"/>
          </p:cNvSpPr>
          <p:nvPr>
            <p:ph type="body"/>
          </p:nvPr>
        </p:nvSpPr>
        <p:spPr>
          <a:xfrm>
            <a:off x="6639120" y="1326600"/>
            <a:ext cx="2921040" cy="1568520"/>
          </a:xfrm>
          <a:prstGeom prst="rect">
            <a:avLst/>
          </a:prstGeom>
        </p:spPr>
        <p:txBody>
          <a:bodyPr lIns="0" rIns="0" tIns="0" bIns="0">
            <a:normAutofit/>
          </a:bodyPr>
          <a:p>
            <a:endParaRPr b="0" lang="fr-FR" sz="3200" spc="-1" strike="noStrike">
              <a:latin typeface="Arial"/>
            </a:endParaRPr>
          </a:p>
        </p:txBody>
      </p:sp>
      <p:sp>
        <p:nvSpPr>
          <p:cNvPr id="35" name="PlaceHolder 5"/>
          <p:cNvSpPr>
            <a:spLocks noGrp="1"/>
          </p:cNvSpPr>
          <p:nvPr>
            <p:ph type="body"/>
          </p:nvPr>
        </p:nvSpPr>
        <p:spPr>
          <a:xfrm>
            <a:off x="504000" y="3044520"/>
            <a:ext cx="2921040" cy="1568520"/>
          </a:xfrm>
          <a:prstGeom prst="rect">
            <a:avLst/>
          </a:prstGeom>
        </p:spPr>
        <p:txBody>
          <a:bodyPr lIns="0" rIns="0" tIns="0" bIns="0">
            <a:normAutofit/>
          </a:bodyPr>
          <a:p>
            <a:endParaRPr b="0" lang="fr-FR" sz="3200" spc="-1" strike="noStrike">
              <a:latin typeface="Arial"/>
            </a:endParaRPr>
          </a:p>
        </p:txBody>
      </p:sp>
      <p:sp>
        <p:nvSpPr>
          <p:cNvPr id="36" name="PlaceHolder 6"/>
          <p:cNvSpPr>
            <a:spLocks noGrp="1"/>
          </p:cNvSpPr>
          <p:nvPr>
            <p:ph type="body"/>
          </p:nvPr>
        </p:nvSpPr>
        <p:spPr>
          <a:xfrm>
            <a:off x="3571560" y="3044520"/>
            <a:ext cx="2921040" cy="1568520"/>
          </a:xfrm>
          <a:prstGeom prst="rect">
            <a:avLst/>
          </a:prstGeom>
        </p:spPr>
        <p:txBody>
          <a:bodyPr lIns="0" rIns="0" tIns="0" bIns="0">
            <a:normAutofit/>
          </a:bodyPr>
          <a:p>
            <a:endParaRPr b="0" lang="fr-FR" sz="3200" spc="-1" strike="noStrike">
              <a:latin typeface="Arial"/>
            </a:endParaRPr>
          </a:p>
        </p:txBody>
      </p:sp>
      <p:sp>
        <p:nvSpPr>
          <p:cNvPr id="37" name="PlaceHolder 7"/>
          <p:cNvSpPr>
            <a:spLocks noGrp="1"/>
          </p:cNvSpPr>
          <p:nvPr>
            <p:ph type="body"/>
          </p:nvPr>
        </p:nvSpPr>
        <p:spPr>
          <a:xfrm>
            <a:off x="6639120" y="3044520"/>
            <a:ext cx="292104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55" name="PlaceHolder 2"/>
          <p:cNvSpPr>
            <a:spLocks noGrp="1"/>
          </p:cNvSpPr>
          <p:nvPr>
            <p:ph type="subTitle"/>
          </p:nvPr>
        </p:nvSpPr>
        <p:spPr>
          <a:xfrm>
            <a:off x="504000" y="1326600"/>
            <a:ext cx="9072000" cy="328860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57" name="PlaceHolder 2"/>
          <p:cNvSpPr>
            <a:spLocks noGrp="1"/>
          </p:cNvSpPr>
          <p:nvPr>
            <p:ph type="body"/>
          </p:nvPr>
        </p:nvSpPr>
        <p:spPr>
          <a:xfrm>
            <a:off x="504000" y="1326600"/>
            <a:ext cx="9072000" cy="3288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59" name="PlaceHolder 2"/>
          <p:cNvSpPr>
            <a:spLocks noGrp="1"/>
          </p:cNvSpPr>
          <p:nvPr>
            <p:ph type="body"/>
          </p:nvPr>
        </p:nvSpPr>
        <p:spPr>
          <a:xfrm>
            <a:off x="504000" y="1326600"/>
            <a:ext cx="4426920" cy="3288600"/>
          </a:xfrm>
          <a:prstGeom prst="rect">
            <a:avLst/>
          </a:prstGeom>
        </p:spPr>
        <p:txBody>
          <a:bodyPr lIns="0" rIns="0" tIns="0" bIns="0">
            <a:normAutofit/>
          </a:bodyPr>
          <a:p>
            <a:endParaRPr b="0" lang="fr-FR" sz="3200" spc="-1" strike="noStrike">
              <a:latin typeface="Arial"/>
            </a:endParaRPr>
          </a:p>
        </p:txBody>
      </p:sp>
      <p:sp>
        <p:nvSpPr>
          <p:cNvPr id="60" name="PlaceHolder 3"/>
          <p:cNvSpPr>
            <a:spLocks noGrp="1"/>
          </p:cNvSpPr>
          <p:nvPr>
            <p:ph type="body"/>
          </p:nvPr>
        </p:nvSpPr>
        <p:spPr>
          <a:xfrm>
            <a:off x="5152680" y="1326600"/>
            <a:ext cx="4426920" cy="3288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504000" y="226080"/>
            <a:ext cx="9072000" cy="438840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64"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65" name="PlaceHolder 3"/>
          <p:cNvSpPr>
            <a:spLocks noGrp="1"/>
          </p:cNvSpPr>
          <p:nvPr>
            <p:ph type="body"/>
          </p:nvPr>
        </p:nvSpPr>
        <p:spPr>
          <a:xfrm>
            <a:off x="5152680" y="1326600"/>
            <a:ext cx="4426920" cy="3288600"/>
          </a:xfrm>
          <a:prstGeom prst="rect">
            <a:avLst/>
          </a:prstGeom>
        </p:spPr>
        <p:txBody>
          <a:bodyPr lIns="0" rIns="0" tIns="0" bIns="0">
            <a:normAutofit/>
          </a:bodyPr>
          <a:p>
            <a:endParaRPr b="0" lang="fr-FR" sz="3200" spc="-1" strike="noStrike">
              <a:latin typeface="Arial"/>
            </a:endParaRPr>
          </a:p>
        </p:txBody>
      </p:sp>
      <p:sp>
        <p:nvSpPr>
          <p:cNvPr id="66" name="PlaceHolder 4"/>
          <p:cNvSpPr>
            <a:spLocks noGrp="1"/>
          </p:cNvSpPr>
          <p:nvPr>
            <p:ph type="body"/>
          </p:nvPr>
        </p:nvSpPr>
        <p:spPr>
          <a:xfrm>
            <a:off x="50400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68" name="PlaceHolder 2"/>
          <p:cNvSpPr>
            <a:spLocks noGrp="1"/>
          </p:cNvSpPr>
          <p:nvPr>
            <p:ph type="body"/>
          </p:nvPr>
        </p:nvSpPr>
        <p:spPr>
          <a:xfrm>
            <a:off x="504000" y="1326600"/>
            <a:ext cx="4426920" cy="3288600"/>
          </a:xfrm>
          <a:prstGeom prst="rect">
            <a:avLst/>
          </a:prstGeom>
        </p:spPr>
        <p:txBody>
          <a:bodyPr lIns="0" rIns="0" tIns="0" bIns="0">
            <a:normAutofit/>
          </a:bodyPr>
          <a:p>
            <a:endParaRPr b="0" lang="fr-FR" sz="3200" spc="-1" strike="noStrike">
              <a:latin typeface="Arial"/>
            </a:endParaRPr>
          </a:p>
        </p:txBody>
      </p:sp>
      <p:sp>
        <p:nvSpPr>
          <p:cNvPr id="69"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70" name="PlaceHolder 4"/>
          <p:cNvSpPr>
            <a:spLocks noGrp="1"/>
          </p:cNvSpPr>
          <p:nvPr>
            <p:ph type="body"/>
          </p:nvPr>
        </p:nvSpPr>
        <p:spPr>
          <a:xfrm>
            <a:off x="515268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72"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73"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74" name="PlaceHolder 4"/>
          <p:cNvSpPr>
            <a:spLocks noGrp="1"/>
          </p:cNvSpPr>
          <p:nvPr>
            <p:ph type="body"/>
          </p:nvPr>
        </p:nvSpPr>
        <p:spPr>
          <a:xfrm>
            <a:off x="504000" y="3044520"/>
            <a:ext cx="907200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76" name="PlaceHolder 2"/>
          <p:cNvSpPr>
            <a:spLocks noGrp="1"/>
          </p:cNvSpPr>
          <p:nvPr>
            <p:ph type="body"/>
          </p:nvPr>
        </p:nvSpPr>
        <p:spPr>
          <a:xfrm>
            <a:off x="504000" y="1326600"/>
            <a:ext cx="9072000" cy="1568520"/>
          </a:xfrm>
          <a:prstGeom prst="rect">
            <a:avLst/>
          </a:prstGeom>
        </p:spPr>
        <p:txBody>
          <a:bodyPr lIns="0" rIns="0" tIns="0" bIns="0">
            <a:normAutofit/>
          </a:bodyPr>
          <a:p>
            <a:endParaRPr b="0" lang="fr-FR" sz="3200" spc="-1" strike="noStrike">
              <a:latin typeface="Arial"/>
            </a:endParaRPr>
          </a:p>
        </p:txBody>
      </p:sp>
      <p:sp>
        <p:nvSpPr>
          <p:cNvPr id="77" name="PlaceHolder 3"/>
          <p:cNvSpPr>
            <a:spLocks noGrp="1"/>
          </p:cNvSpPr>
          <p:nvPr>
            <p:ph type="body"/>
          </p:nvPr>
        </p:nvSpPr>
        <p:spPr>
          <a:xfrm>
            <a:off x="504000" y="3044520"/>
            <a:ext cx="907200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79"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80"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81" name="PlaceHolder 4"/>
          <p:cNvSpPr>
            <a:spLocks noGrp="1"/>
          </p:cNvSpPr>
          <p:nvPr>
            <p:ph type="body"/>
          </p:nvPr>
        </p:nvSpPr>
        <p:spPr>
          <a:xfrm>
            <a:off x="504000" y="3044520"/>
            <a:ext cx="4426920" cy="1568520"/>
          </a:xfrm>
          <a:prstGeom prst="rect">
            <a:avLst/>
          </a:prstGeom>
        </p:spPr>
        <p:txBody>
          <a:bodyPr lIns="0" rIns="0" tIns="0" bIns="0">
            <a:normAutofit/>
          </a:bodyPr>
          <a:p>
            <a:endParaRPr b="0" lang="fr-FR" sz="3200" spc="-1" strike="noStrike">
              <a:latin typeface="Arial"/>
            </a:endParaRPr>
          </a:p>
        </p:txBody>
      </p:sp>
      <p:sp>
        <p:nvSpPr>
          <p:cNvPr id="82" name="PlaceHolder 5"/>
          <p:cNvSpPr>
            <a:spLocks noGrp="1"/>
          </p:cNvSpPr>
          <p:nvPr>
            <p:ph type="body"/>
          </p:nvPr>
        </p:nvSpPr>
        <p:spPr>
          <a:xfrm>
            <a:off x="515268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84" name="PlaceHolder 2"/>
          <p:cNvSpPr>
            <a:spLocks noGrp="1"/>
          </p:cNvSpPr>
          <p:nvPr>
            <p:ph type="body"/>
          </p:nvPr>
        </p:nvSpPr>
        <p:spPr>
          <a:xfrm>
            <a:off x="504000" y="1326600"/>
            <a:ext cx="2921040" cy="1568520"/>
          </a:xfrm>
          <a:prstGeom prst="rect">
            <a:avLst/>
          </a:prstGeom>
        </p:spPr>
        <p:txBody>
          <a:bodyPr lIns="0" rIns="0" tIns="0" bIns="0">
            <a:normAutofit/>
          </a:bodyPr>
          <a:p>
            <a:endParaRPr b="0" lang="fr-FR" sz="3200" spc="-1" strike="noStrike">
              <a:latin typeface="Arial"/>
            </a:endParaRPr>
          </a:p>
        </p:txBody>
      </p:sp>
      <p:sp>
        <p:nvSpPr>
          <p:cNvPr id="85" name="PlaceHolder 3"/>
          <p:cNvSpPr>
            <a:spLocks noGrp="1"/>
          </p:cNvSpPr>
          <p:nvPr>
            <p:ph type="body"/>
          </p:nvPr>
        </p:nvSpPr>
        <p:spPr>
          <a:xfrm>
            <a:off x="3571560" y="1326600"/>
            <a:ext cx="2921040" cy="1568520"/>
          </a:xfrm>
          <a:prstGeom prst="rect">
            <a:avLst/>
          </a:prstGeom>
        </p:spPr>
        <p:txBody>
          <a:bodyPr lIns="0" rIns="0" tIns="0" bIns="0">
            <a:normAutofit/>
          </a:bodyPr>
          <a:p>
            <a:endParaRPr b="0" lang="fr-FR" sz="3200" spc="-1" strike="noStrike">
              <a:latin typeface="Arial"/>
            </a:endParaRPr>
          </a:p>
        </p:txBody>
      </p:sp>
      <p:sp>
        <p:nvSpPr>
          <p:cNvPr id="86" name="PlaceHolder 4"/>
          <p:cNvSpPr>
            <a:spLocks noGrp="1"/>
          </p:cNvSpPr>
          <p:nvPr>
            <p:ph type="body"/>
          </p:nvPr>
        </p:nvSpPr>
        <p:spPr>
          <a:xfrm>
            <a:off x="6639120" y="1326600"/>
            <a:ext cx="2921040" cy="1568520"/>
          </a:xfrm>
          <a:prstGeom prst="rect">
            <a:avLst/>
          </a:prstGeom>
        </p:spPr>
        <p:txBody>
          <a:bodyPr lIns="0" rIns="0" tIns="0" bIns="0">
            <a:normAutofit/>
          </a:bodyPr>
          <a:p>
            <a:endParaRPr b="0" lang="fr-FR" sz="3200" spc="-1" strike="noStrike">
              <a:latin typeface="Arial"/>
            </a:endParaRPr>
          </a:p>
        </p:txBody>
      </p:sp>
      <p:sp>
        <p:nvSpPr>
          <p:cNvPr id="87" name="PlaceHolder 5"/>
          <p:cNvSpPr>
            <a:spLocks noGrp="1"/>
          </p:cNvSpPr>
          <p:nvPr>
            <p:ph type="body"/>
          </p:nvPr>
        </p:nvSpPr>
        <p:spPr>
          <a:xfrm>
            <a:off x="504000" y="3044520"/>
            <a:ext cx="2921040" cy="1568520"/>
          </a:xfrm>
          <a:prstGeom prst="rect">
            <a:avLst/>
          </a:prstGeom>
        </p:spPr>
        <p:txBody>
          <a:bodyPr lIns="0" rIns="0" tIns="0" bIns="0">
            <a:normAutofit/>
          </a:bodyPr>
          <a:p>
            <a:endParaRPr b="0" lang="fr-FR" sz="3200" spc="-1" strike="noStrike">
              <a:latin typeface="Arial"/>
            </a:endParaRPr>
          </a:p>
        </p:txBody>
      </p:sp>
      <p:sp>
        <p:nvSpPr>
          <p:cNvPr id="88" name="PlaceHolder 6"/>
          <p:cNvSpPr>
            <a:spLocks noGrp="1"/>
          </p:cNvSpPr>
          <p:nvPr>
            <p:ph type="body"/>
          </p:nvPr>
        </p:nvSpPr>
        <p:spPr>
          <a:xfrm>
            <a:off x="3571560" y="3044520"/>
            <a:ext cx="2921040" cy="1568520"/>
          </a:xfrm>
          <a:prstGeom prst="rect">
            <a:avLst/>
          </a:prstGeom>
        </p:spPr>
        <p:txBody>
          <a:bodyPr lIns="0" rIns="0" tIns="0" bIns="0">
            <a:normAutofit/>
          </a:bodyPr>
          <a:p>
            <a:endParaRPr b="0" lang="fr-FR" sz="3200" spc="-1" strike="noStrike">
              <a:latin typeface="Arial"/>
            </a:endParaRPr>
          </a:p>
        </p:txBody>
      </p:sp>
      <p:sp>
        <p:nvSpPr>
          <p:cNvPr id="89" name="PlaceHolder 7"/>
          <p:cNvSpPr>
            <a:spLocks noGrp="1"/>
          </p:cNvSpPr>
          <p:nvPr>
            <p:ph type="body"/>
          </p:nvPr>
        </p:nvSpPr>
        <p:spPr>
          <a:xfrm>
            <a:off x="6639120" y="3044520"/>
            <a:ext cx="292104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00" name="PlaceHolder 2"/>
          <p:cNvSpPr>
            <a:spLocks noGrp="1"/>
          </p:cNvSpPr>
          <p:nvPr>
            <p:ph type="subTitle"/>
          </p:nvPr>
        </p:nvSpPr>
        <p:spPr>
          <a:xfrm>
            <a:off x="504000" y="1326600"/>
            <a:ext cx="9072000" cy="328860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02" name="PlaceHolder 2"/>
          <p:cNvSpPr>
            <a:spLocks noGrp="1"/>
          </p:cNvSpPr>
          <p:nvPr>
            <p:ph type="body"/>
          </p:nvPr>
        </p:nvSpPr>
        <p:spPr>
          <a:xfrm>
            <a:off x="504000" y="1326600"/>
            <a:ext cx="9072000" cy="3288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04" name="PlaceHolder 2"/>
          <p:cNvSpPr>
            <a:spLocks noGrp="1"/>
          </p:cNvSpPr>
          <p:nvPr>
            <p:ph type="body"/>
          </p:nvPr>
        </p:nvSpPr>
        <p:spPr>
          <a:xfrm>
            <a:off x="504000" y="1326600"/>
            <a:ext cx="4426920" cy="3288600"/>
          </a:xfrm>
          <a:prstGeom prst="rect">
            <a:avLst/>
          </a:prstGeom>
        </p:spPr>
        <p:txBody>
          <a:bodyPr lIns="0" rIns="0" tIns="0" bIns="0">
            <a:normAutofit/>
          </a:bodyPr>
          <a:p>
            <a:endParaRPr b="0" lang="fr-FR" sz="3200" spc="-1" strike="noStrike">
              <a:latin typeface="Arial"/>
            </a:endParaRPr>
          </a:p>
        </p:txBody>
      </p:sp>
      <p:sp>
        <p:nvSpPr>
          <p:cNvPr id="105" name="PlaceHolder 3"/>
          <p:cNvSpPr>
            <a:spLocks noGrp="1"/>
          </p:cNvSpPr>
          <p:nvPr>
            <p:ph type="body"/>
          </p:nvPr>
        </p:nvSpPr>
        <p:spPr>
          <a:xfrm>
            <a:off x="5152680" y="1326600"/>
            <a:ext cx="4426920" cy="3288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6"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7" name="PlaceHolder 1"/>
          <p:cNvSpPr>
            <a:spLocks noGrp="1"/>
          </p:cNvSpPr>
          <p:nvPr>
            <p:ph type="subTitle"/>
          </p:nvPr>
        </p:nvSpPr>
        <p:spPr>
          <a:xfrm>
            <a:off x="504000" y="226080"/>
            <a:ext cx="9072000" cy="438840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09"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110" name="PlaceHolder 3"/>
          <p:cNvSpPr>
            <a:spLocks noGrp="1"/>
          </p:cNvSpPr>
          <p:nvPr>
            <p:ph type="body"/>
          </p:nvPr>
        </p:nvSpPr>
        <p:spPr>
          <a:xfrm>
            <a:off x="5152680" y="1326600"/>
            <a:ext cx="4426920" cy="3288600"/>
          </a:xfrm>
          <a:prstGeom prst="rect">
            <a:avLst/>
          </a:prstGeom>
        </p:spPr>
        <p:txBody>
          <a:bodyPr lIns="0" rIns="0" tIns="0" bIns="0">
            <a:normAutofit/>
          </a:bodyPr>
          <a:p>
            <a:endParaRPr b="0" lang="fr-FR" sz="3200" spc="-1" strike="noStrike">
              <a:latin typeface="Arial"/>
            </a:endParaRPr>
          </a:p>
        </p:txBody>
      </p:sp>
      <p:sp>
        <p:nvSpPr>
          <p:cNvPr id="111" name="PlaceHolder 4"/>
          <p:cNvSpPr>
            <a:spLocks noGrp="1"/>
          </p:cNvSpPr>
          <p:nvPr>
            <p:ph type="body"/>
          </p:nvPr>
        </p:nvSpPr>
        <p:spPr>
          <a:xfrm>
            <a:off x="50400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13" name="PlaceHolder 2"/>
          <p:cNvSpPr>
            <a:spLocks noGrp="1"/>
          </p:cNvSpPr>
          <p:nvPr>
            <p:ph type="body"/>
          </p:nvPr>
        </p:nvSpPr>
        <p:spPr>
          <a:xfrm>
            <a:off x="504000" y="1326600"/>
            <a:ext cx="4426920" cy="3288600"/>
          </a:xfrm>
          <a:prstGeom prst="rect">
            <a:avLst/>
          </a:prstGeom>
        </p:spPr>
        <p:txBody>
          <a:bodyPr lIns="0" rIns="0" tIns="0" bIns="0">
            <a:normAutofit/>
          </a:bodyPr>
          <a:p>
            <a:endParaRPr b="0" lang="fr-FR" sz="3200" spc="-1" strike="noStrike">
              <a:latin typeface="Arial"/>
            </a:endParaRPr>
          </a:p>
        </p:txBody>
      </p:sp>
      <p:sp>
        <p:nvSpPr>
          <p:cNvPr id="114"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115" name="PlaceHolder 4"/>
          <p:cNvSpPr>
            <a:spLocks noGrp="1"/>
          </p:cNvSpPr>
          <p:nvPr>
            <p:ph type="body"/>
          </p:nvPr>
        </p:nvSpPr>
        <p:spPr>
          <a:xfrm>
            <a:off x="515268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17"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118"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119" name="PlaceHolder 4"/>
          <p:cNvSpPr>
            <a:spLocks noGrp="1"/>
          </p:cNvSpPr>
          <p:nvPr>
            <p:ph type="body"/>
          </p:nvPr>
        </p:nvSpPr>
        <p:spPr>
          <a:xfrm>
            <a:off x="504000" y="3044520"/>
            <a:ext cx="907200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21" name="PlaceHolder 2"/>
          <p:cNvSpPr>
            <a:spLocks noGrp="1"/>
          </p:cNvSpPr>
          <p:nvPr>
            <p:ph type="body"/>
          </p:nvPr>
        </p:nvSpPr>
        <p:spPr>
          <a:xfrm>
            <a:off x="504000" y="1326600"/>
            <a:ext cx="9072000" cy="1568520"/>
          </a:xfrm>
          <a:prstGeom prst="rect">
            <a:avLst/>
          </a:prstGeom>
        </p:spPr>
        <p:txBody>
          <a:bodyPr lIns="0" rIns="0" tIns="0" bIns="0">
            <a:normAutofit/>
          </a:bodyPr>
          <a:p>
            <a:endParaRPr b="0" lang="fr-FR" sz="3200" spc="-1" strike="noStrike">
              <a:latin typeface="Arial"/>
            </a:endParaRPr>
          </a:p>
        </p:txBody>
      </p:sp>
      <p:sp>
        <p:nvSpPr>
          <p:cNvPr id="122" name="PlaceHolder 3"/>
          <p:cNvSpPr>
            <a:spLocks noGrp="1"/>
          </p:cNvSpPr>
          <p:nvPr>
            <p:ph type="body"/>
          </p:nvPr>
        </p:nvSpPr>
        <p:spPr>
          <a:xfrm>
            <a:off x="504000" y="3044520"/>
            <a:ext cx="907200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24"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125"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126" name="PlaceHolder 4"/>
          <p:cNvSpPr>
            <a:spLocks noGrp="1"/>
          </p:cNvSpPr>
          <p:nvPr>
            <p:ph type="body"/>
          </p:nvPr>
        </p:nvSpPr>
        <p:spPr>
          <a:xfrm>
            <a:off x="504000" y="3044520"/>
            <a:ext cx="4426920" cy="1568520"/>
          </a:xfrm>
          <a:prstGeom prst="rect">
            <a:avLst/>
          </a:prstGeom>
        </p:spPr>
        <p:txBody>
          <a:bodyPr lIns="0" rIns="0" tIns="0" bIns="0">
            <a:normAutofit/>
          </a:bodyPr>
          <a:p>
            <a:endParaRPr b="0" lang="fr-FR" sz="3200" spc="-1" strike="noStrike">
              <a:latin typeface="Arial"/>
            </a:endParaRPr>
          </a:p>
        </p:txBody>
      </p:sp>
      <p:sp>
        <p:nvSpPr>
          <p:cNvPr id="127" name="PlaceHolder 5"/>
          <p:cNvSpPr>
            <a:spLocks noGrp="1"/>
          </p:cNvSpPr>
          <p:nvPr>
            <p:ph type="body"/>
          </p:nvPr>
        </p:nvSpPr>
        <p:spPr>
          <a:xfrm>
            <a:off x="515268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29" name="PlaceHolder 2"/>
          <p:cNvSpPr>
            <a:spLocks noGrp="1"/>
          </p:cNvSpPr>
          <p:nvPr>
            <p:ph type="body"/>
          </p:nvPr>
        </p:nvSpPr>
        <p:spPr>
          <a:xfrm>
            <a:off x="504000" y="1326600"/>
            <a:ext cx="2921040" cy="1568520"/>
          </a:xfrm>
          <a:prstGeom prst="rect">
            <a:avLst/>
          </a:prstGeom>
        </p:spPr>
        <p:txBody>
          <a:bodyPr lIns="0" rIns="0" tIns="0" bIns="0">
            <a:normAutofit/>
          </a:bodyPr>
          <a:p>
            <a:endParaRPr b="0" lang="fr-FR" sz="3200" spc="-1" strike="noStrike">
              <a:latin typeface="Arial"/>
            </a:endParaRPr>
          </a:p>
        </p:txBody>
      </p:sp>
      <p:sp>
        <p:nvSpPr>
          <p:cNvPr id="130" name="PlaceHolder 3"/>
          <p:cNvSpPr>
            <a:spLocks noGrp="1"/>
          </p:cNvSpPr>
          <p:nvPr>
            <p:ph type="body"/>
          </p:nvPr>
        </p:nvSpPr>
        <p:spPr>
          <a:xfrm>
            <a:off x="3571560" y="1326600"/>
            <a:ext cx="2921040" cy="1568520"/>
          </a:xfrm>
          <a:prstGeom prst="rect">
            <a:avLst/>
          </a:prstGeom>
        </p:spPr>
        <p:txBody>
          <a:bodyPr lIns="0" rIns="0" tIns="0" bIns="0">
            <a:normAutofit/>
          </a:bodyPr>
          <a:p>
            <a:endParaRPr b="0" lang="fr-FR" sz="3200" spc="-1" strike="noStrike">
              <a:latin typeface="Arial"/>
            </a:endParaRPr>
          </a:p>
        </p:txBody>
      </p:sp>
      <p:sp>
        <p:nvSpPr>
          <p:cNvPr id="131" name="PlaceHolder 4"/>
          <p:cNvSpPr>
            <a:spLocks noGrp="1"/>
          </p:cNvSpPr>
          <p:nvPr>
            <p:ph type="body"/>
          </p:nvPr>
        </p:nvSpPr>
        <p:spPr>
          <a:xfrm>
            <a:off x="6639120" y="1326600"/>
            <a:ext cx="2921040" cy="1568520"/>
          </a:xfrm>
          <a:prstGeom prst="rect">
            <a:avLst/>
          </a:prstGeom>
        </p:spPr>
        <p:txBody>
          <a:bodyPr lIns="0" rIns="0" tIns="0" bIns="0">
            <a:normAutofit/>
          </a:bodyPr>
          <a:p>
            <a:endParaRPr b="0" lang="fr-FR" sz="3200" spc="-1" strike="noStrike">
              <a:latin typeface="Arial"/>
            </a:endParaRPr>
          </a:p>
        </p:txBody>
      </p:sp>
      <p:sp>
        <p:nvSpPr>
          <p:cNvPr id="132" name="PlaceHolder 5"/>
          <p:cNvSpPr>
            <a:spLocks noGrp="1"/>
          </p:cNvSpPr>
          <p:nvPr>
            <p:ph type="body"/>
          </p:nvPr>
        </p:nvSpPr>
        <p:spPr>
          <a:xfrm>
            <a:off x="504000" y="3044520"/>
            <a:ext cx="2921040" cy="1568520"/>
          </a:xfrm>
          <a:prstGeom prst="rect">
            <a:avLst/>
          </a:prstGeom>
        </p:spPr>
        <p:txBody>
          <a:bodyPr lIns="0" rIns="0" tIns="0" bIns="0">
            <a:normAutofit/>
          </a:bodyPr>
          <a:p>
            <a:endParaRPr b="0" lang="fr-FR" sz="3200" spc="-1" strike="noStrike">
              <a:latin typeface="Arial"/>
            </a:endParaRPr>
          </a:p>
        </p:txBody>
      </p:sp>
      <p:sp>
        <p:nvSpPr>
          <p:cNvPr id="133" name="PlaceHolder 6"/>
          <p:cNvSpPr>
            <a:spLocks noGrp="1"/>
          </p:cNvSpPr>
          <p:nvPr>
            <p:ph type="body"/>
          </p:nvPr>
        </p:nvSpPr>
        <p:spPr>
          <a:xfrm>
            <a:off x="3571560" y="3044520"/>
            <a:ext cx="2921040" cy="1568520"/>
          </a:xfrm>
          <a:prstGeom prst="rect">
            <a:avLst/>
          </a:prstGeom>
        </p:spPr>
        <p:txBody>
          <a:bodyPr lIns="0" rIns="0" tIns="0" bIns="0">
            <a:normAutofit/>
          </a:bodyPr>
          <a:p>
            <a:endParaRPr b="0" lang="fr-FR" sz="3200" spc="-1" strike="noStrike">
              <a:latin typeface="Arial"/>
            </a:endParaRPr>
          </a:p>
        </p:txBody>
      </p:sp>
      <p:sp>
        <p:nvSpPr>
          <p:cNvPr id="134" name="PlaceHolder 7"/>
          <p:cNvSpPr>
            <a:spLocks noGrp="1"/>
          </p:cNvSpPr>
          <p:nvPr>
            <p:ph type="body"/>
          </p:nvPr>
        </p:nvSpPr>
        <p:spPr>
          <a:xfrm>
            <a:off x="6639120" y="3044520"/>
            <a:ext cx="292104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normAutofit/>
          </a:bodyPr>
          <a:p>
            <a:endParaRPr b="0" lang="fr-FR" sz="3200" spc="-1" strike="noStrike">
              <a:latin typeface="Arial"/>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normAutofit/>
          </a:bodyPr>
          <a:p>
            <a:endParaRPr b="0" lang="fr-F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13" name="PlaceHolder 3"/>
          <p:cNvSpPr>
            <a:spLocks noGrp="1"/>
          </p:cNvSpPr>
          <p:nvPr>
            <p:ph type="body"/>
          </p:nvPr>
        </p:nvSpPr>
        <p:spPr>
          <a:xfrm>
            <a:off x="5152680" y="1326600"/>
            <a:ext cx="4426920" cy="3288600"/>
          </a:xfrm>
          <a:prstGeom prst="rect">
            <a:avLst/>
          </a:prstGeom>
        </p:spPr>
        <p:txBody>
          <a:bodyPr lIns="0" rIns="0" tIns="0" bIns="0">
            <a:normAutofit/>
          </a:bodyPr>
          <a:p>
            <a:endParaRPr b="0" lang="fr-FR" sz="3200" spc="-1" strike="noStrike">
              <a:latin typeface="Arial"/>
            </a:endParaRPr>
          </a:p>
        </p:txBody>
      </p:sp>
      <p:sp>
        <p:nvSpPr>
          <p:cNvPr id="14" name="PlaceHolder 4"/>
          <p:cNvSpPr>
            <a:spLocks noGrp="1"/>
          </p:cNvSpPr>
          <p:nvPr>
            <p:ph type="body"/>
          </p:nvPr>
        </p:nvSpPr>
        <p:spPr>
          <a:xfrm>
            <a:off x="50400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normAutofit/>
          </a:bodyPr>
          <a:p>
            <a:endParaRPr b="0" lang="fr-FR" sz="3200" spc="-1" strike="noStrike">
              <a:latin typeface="Arial"/>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normAutofit/>
          </a:bodyPr>
          <a:p>
            <a:endParaRPr b="0" lang="fr-F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noAutofit/>
          </a:bodyPr>
          <a:p>
            <a:pPr algn="ctr"/>
            <a:endParaRPr b="0" lang="fr-FR" sz="4400" spc="-1" strike="noStrike">
              <a:latin typeface="Arial"/>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normAutofit/>
          </a:bodyPr>
          <a:p>
            <a:endParaRPr b="0" lang="fr-FR" sz="3200" spc="-1" strike="noStrike">
              <a:latin typeface="Arial"/>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normAutofit/>
          </a:bodyPr>
          <a:p>
            <a:endParaRPr b="0" lang="fr-FR" sz="3200" spc="-1" strike="noStrike">
              <a:latin typeface="Arial"/>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normAutofit/>
          </a:bodyPr>
          <a:p>
            <a:endParaRPr b="0" lang="fr-F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 Id="rId9" Type="http://schemas.openxmlformats.org/officeDocument/2006/relationships/slideLayout" Target="../slideLayouts/slideLayout17.xml"/><Relationship Id="rId10" Type="http://schemas.openxmlformats.org/officeDocument/2006/relationships/slideLayout" Target="../slideLayouts/slideLayout18.xml"/><Relationship Id="rId11" Type="http://schemas.openxmlformats.org/officeDocument/2006/relationships/slideLayout" Target="../slideLayouts/slideLayout19.xml"/><Relationship Id="rId12" Type="http://schemas.openxmlformats.org/officeDocument/2006/relationships/slideLayout" Target="../slideLayouts/slideLayout20.xml"/><Relationship Id="rId13" Type="http://schemas.openxmlformats.org/officeDocument/2006/relationships/slideLayout" Target="../slideLayouts/slideLayout21.xml"/><Relationship Id="rId14" Type="http://schemas.openxmlformats.org/officeDocument/2006/relationships/slideLayout" Target="../slideLayouts/slideLayout22.xml"/><Relationship Id="rId15" Type="http://schemas.openxmlformats.org/officeDocument/2006/relationships/slideLayout" Target="../slideLayouts/slideLayout23.xml"/><Relationship Id="rId16"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slideLayout" Target="../slideLayouts/slideLayout34.xml"/><Relationship Id="rId14" Type="http://schemas.openxmlformats.org/officeDocument/2006/relationships/slideLayout" Target="../slideLayouts/slideLayout35.xml"/><Relationship Id="rId15"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79720"/>
            <a:ext cx="9071640" cy="1035000"/>
          </a:xfrm>
          <a:prstGeom prst="rect">
            <a:avLst/>
          </a:prstGeom>
        </p:spPr>
        <p:txBody>
          <a:bodyPr lIns="0" rIns="0" tIns="0" bIns="0" anchor="ctr">
            <a:noAutofit/>
          </a:bodyPr>
          <a:p>
            <a:r>
              <a:rPr b="0" lang="fr-FR" sz="1800" spc="-1" strike="noStrike">
                <a:latin typeface="Arial"/>
              </a:rPr>
              <a:t>Cliquez pour éditer le format du texte-titre</a:t>
            </a:r>
            <a:endParaRPr b="0" lang="fr-FR" sz="1800" spc="-1" strike="noStrike">
              <a:latin typeface="Arial"/>
            </a:endParaRPr>
          </a:p>
        </p:txBody>
      </p:sp>
      <p:sp>
        <p:nvSpPr>
          <p:cNvPr id="1"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8" name="Rounded Rectangle 13" hidden="1"/>
          <p:cNvSpPr/>
          <p:nvPr/>
        </p:nvSpPr>
        <p:spPr>
          <a:xfrm>
            <a:off x="251640" y="189000"/>
            <a:ext cx="9585360" cy="2040480"/>
          </a:xfrm>
          <a:prstGeom prst="roundRect">
            <a:avLst>
              <a:gd name="adj" fmla="val 3362"/>
            </a:avLst>
          </a:prstGeom>
          <a:gradFill rotWithShape="0">
            <a:gsLst>
              <a:gs pos="10000">
                <a:srgbClr val="95b3d7"/>
              </a:gs>
              <a:gs pos="100000">
                <a:srgbClr val="376092"/>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39" name="Group 15"/>
          <p:cNvGrpSpPr/>
          <p:nvPr/>
        </p:nvGrpSpPr>
        <p:grpSpPr>
          <a:xfrm>
            <a:off x="232920" y="1388520"/>
            <a:ext cx="9615600" cy="1098720"/>
            <a:chOff x="232920" y="1388520"/>
            <a:chExt cx="9615600" cy="1098720"/>
          </a:xfrm>
        </p:grpSpPr>
        <p:sp>
          <p:nvSpPr>
            <p:cNvPr id="40" name="Freeform 14"/>
            <p:cNvSpPr/>
            <p:nvPr/>
          </p:nvSpPr>
          <p:spPr>
            <a:xfrm>
              <a:off x="6666120" y="1508400"/>
              <a:ext cx="3170160" cy="58968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fillRef idx="0"/>
            <a:effectRef idx="0"/>
            <a:fontRef idx="minor"/>
          </p:style>
        </p:sp>
        <p:sp>
          <p:nvSpPr>
            <p:cNvPr id="41" name="Freeform 18"/>
            <p:cNvSpPr/>
            <p:nvPr/>
          </p:nvSpPr>
          <p:spPr>
            <a:xfrm>
              <a:off x="2887200" y="1402560"/>
              <a:ext cx="6111360" cy="7020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fillRef idx="0"/>
            <a:effectRef idx="0"/>
            <a:fontRef idx="minor"/>
          </p:style>
        </p:sp>
        <p:sp>
          <p:nvSpPr>
            <p:cNvPr id="42" name="Freeform 22"/>
            <p:cNvSpPr/>
            <p:nvPr/>
          </p:nvSpPr>
          <p:spPr>
            <a:xfrm>
              <a:off x="3117960" y="1412640"/>
              <a:ext cx="6027120" cy="63936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fillRef idx="0"/>
            <a:effectRef idx="0"/>
            <a:fontRef idx="minor"/>
          </p:style>
        </p:sp>
        <p:sp>
          <p:nvSpPr>
            <p:cNvPr id="43" name="Freeform 26"/>
            <p:cNvSpPr/>
            <p:nvPr/>
          </p:nvSpPr>
          <p:spPr>
            <a:xfrm>
              <a:off x="6183720" y="1401120"/>
              <a:ext cx="3646080" cy="53820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fillRef idx="0"/>
            <a:effectRef idx="0"/>
            <a:fontRef idx="minor"/>
          </p:style>
        </p:sp>
        <p:sp>
          <p:nvSpPr>
            <p:cNvPr id="44" name="Freeform 10"/>
            <p:cNvSpPr/>
            <p:nvPr/>
          </p:nvSpPr>
          <p:spPr>
            <a:xfrm>
              <a:off x="232920" y="1388520"/>
              <a:ext cx="9615600" cy="109872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3"/>
              <a:stretch/>
            </a:blipFill>
            <a:ln w="9525">
              <a:noFill/>
            </a:ln>
          </p:spPr>
          <p:style>
            <a:lnRef idx="0"/>
            <a:fillRef idx="0"/>
            <a:effectRef idx="0"/>
            <a:fontRef idx="minor"/>
          </p:style>
        </p:sp>
      </p:grpSp>
      <p:sp>
        <p:nvSpPr>
          <p:cNvPr id="45" name="Rounded Rectangle 15"/>
          <p:cNvSpPr/>
          <p:nvPr/>
        </p:nvSpPr>
        <p:spPr>
          <a:xfrm>
            <a:off x="251640" y="189000"/>
            <a:ext cx="9585360" cy="4988880"/>
          </a:xfrm>
          <a:prstGeom prst="roundRect">
            <a:avLst>
              <a:gd name="adj" fmla="val 1272"/>
            </a:avLst>
          </a:prstGeom>
          <a:gradFill rotWithShape="0">
            <a:gsLst>
              <a:gs pos="0">
                <a:srgbClr val="376092"/>
              </a:gs>
              <a:gs pos="100000">
                <a:srgbClr val="95b3d7"/>
              </a:gs>
            </a:gsLst>
            <a:lin ang="5400000"/>
          </a:gradFill>
          <a:ln>
            <a:noFill/>
          </a:ln>
        </p:spPr>
        <p:style>
          <a:lnRef idx="2">
            <a:schemeClr val="accent1">
              <a:shade val="50000"/>
            </a:schemeClr>
          </a:lnRef>
          <a:fillRef idx="1">
            <a:schemeClr val="accent1"/>
          </a:fillRef>
          <a:effectRef idx="0">
            <a:schemeClr val="accent1"/>
          </a:effectRef>
          <a:fontRef idx="minor"/>
        </p:style>
      </p:sp>
      <p:grpSp>
        <p:nvGrpSpPr>
          <p:cNvPr id="46" name="Group 9"/>
          <p:cNvGrpSpPr/>
          <p:nvPr/>
        </p:nvGrpSpPr>
        <p:grpSpPr>
          <a:xfrm>
            <a:off x="232920" y="4426200"/>
            <a:ext cx="9615600" cy="1100160"/>
            <a:chOff x="232920" y="4426200"/>
            <a:chExt cx="9615600" cy="1100160"/>
          </a:xfrm>
        </p:grpSpPr>
        <p:sp>
          <p:nvSpPr>
            <p:cNvPr id="47" name="Freeform 14"/>
            <p:cNvSpPr/>
            <p:nvPr/>
          </p:nvSpPr>
          <p:spPr>
            <a:xfrm>
              <a:off x="6674760" y="4546440"/>
              <a:ext cx="3173760" cy="59040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fillRef idx="0"/>
            <a:effectRef idx="0"/>
            <a:fontRef idx="minor"/>
          </p:style>
        </p:sp>
        <p:sp>
          <p:nvSpPr>
            <p:cNvPr id="48" name="Freeform 18"/>
            <p:cNvSpPr/>
            <p:nvPr/>
          </p:nvSpPr>
          <p:spPr>
            <a:xfrm>
              <a:off x="2890440" y="4440240"/>
              <a:ext cx="6119280" cy="70308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fillRef idx="0"/>
            <a:effectRef idx="0"/>
            <a:fontRef idx="minor"/>
          </p:style>
        </p:sp>
        <p:sp>
          <p:nvSpPr>
            <p:cNvPr id="49" name="Freeform 22"/>
            <p:cNvSpPr/>
            <p:nvPr/>
          </p:nvSpPr>
          <p:spPr>
            <a:xfrm>
              <a:off x="3121560" y="4450320"/>
              <a:ext cx="6034680" cy="64044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fillRef idx="0"/>
            <a:effectRef idx="0"/>
            <a:fontRef idx="minor"/>
          </p:style>
        </p:sp>
        <p:sp>
          <p:nvSpPr>
            <p:cNvPr id="50" name="Freeform 26"/>
            <p:cNvSpPr/>
            <p:nvPr/>
          </p:nvSpPr>
          <p:spPr>
            <a:xfrm>
              <a:off x="6190920" y="4439160"/>
              <a:ext cx="3650760" cy="53892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fillRef idx="0"/>
            <a:effectRef idx="0"/>
            <a:fontRef idx="minor"/>
          </p:style>
        </p:sp>
        <p:sp>
          <p:nvSpPr>
            <p:cNvPr id="51" name="Freeform 10"/>
            <p:cNvSpPr/>
            <p:nvPr/>
          </p:nvSpPr>
          <p:spPr>
            <a:xfrm>
              <a:off x="232920" y="4426200"/>
              <a:ext cx="9615600" cy="110016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4"/>
              <a:stretch/>
            </a:blipFill>
            <a:ln w="9525">
              <a:noFill/>
            </a:ln>
          </p:spPr>
          <p:style>
            <a:lnRef idx="0"/>
            <a:fillRef idx="0"/>
            <a:effectRef idx="0"/>
            <a:fontRef idx="minor"/>
          </p:style>
        </p:sp>
      </p:grpSp>
      <p:sp>
        <p:nvSpPr>
          <p:cNvPr id="52" name="PlaceHolder 1"/>
          <p:cNvSpPr>
            <a:spLocks noGrp="1"/>
          </p:cNvSpPr>
          <p:nvPr>
            <p:ph type="title"/>
          </p:nvPr>
        </p:nvSpPr>
        <p:spPr>
          <a:xfrm>
            <a:off x="504000" y="279720"/>
            <a:ext cx="9071640" cy="1035000"/>
          </a:xfrm>
          <a:prstGeom prst="rect">
            <a:avLst/>
          </a:prstGeom>
        </p:spPr>
        <p:txBody>
          <a:bodyPr lIns="0" rIns="0" tIns="0" bIns="0" anchor="ctr">
            <a:noAutofit/>
          </a:bodyPr>
          <a:p>
            <a:r>
              <a:rPr b="0" lang="fr-FR" sz="1800" spc="-1" strike="noStrike">
                <a:latin typeface="Arial"/>
              </a:rPr>
              <a:t>Cliquez pour éditer le format du texte-titre</a:t>
            </a:r>
            <a:endParaRPr b="0" lang="fr-FR" sz="1800" spc="-1" strike="noStrike">
              <a:latin typeface="Arial"/>
            </a:endParaRPr>
          </a:p>
        </p:txBody>
      </p:sp>
      <p:sp>
        <p:nvSpPr>
          <p:cNvPr id="53"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90" name="Rounded Rectangle 13"/>
          <p:cNvSpPr/>
          <p:nvPr/>
        </p:nvSpPr>
        <p:spPr>
          <a:xfrm>
            <a:off x="251640" y="189000"/>
            <a:ext cx="9585360" cy="2040480"/>
          </a:xfrm>
          <a:prstGeom prst="roundRect">
            <a:avLst>
              <a:gd name="adj" fmla="val 3362"/>
            </a:avLst>
          </a:prstGeom>
          <a:gradFill rotWithShape="0">
            <a:gsLst>
              <a:gs pos="10000">
                <a:srgbClr val="95b3d7"/>
              </a:gs>
              <a:gs pos="100000">
                <a:srgbClr val="376092"/>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91" name="Group 15"/>
          <p:cNvGrpSpPr/>
          <p:nvPr/>
        </p:nvGrpSpPr>
        <p:grpSpPr>
          <a:xfrm>
            <a:off x="232920" y="1388520"/>
            <a:ext cx="9615600" cy="1098720"/>
            <a:chOff x="232920" y="1388520"/>
            <a:chExt cx="9615600" cy="1098720"/>
          </a:xfrm>
        </p:grpSpPr>
        <p:sp>
          <p:nvSpPr>
            <p:cNvPr id="92" name="Freeform 14"/>
            <p:cNvSpPr/>
            <p:nvPr/>
          </p:nvSpPr>
          <p:spPr>
            <a:xfrm>
              <a:off x="6666120" y="1508400"/>
              <a:ext cx="3170160" cy="58968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fillRef idx="0"/>
            <a:effectRef idx="0"/>
            <a:fontRef idx="minor"/>
          </p:style>
        </p:sp>
        <p:sp>
          <p:nvSpPr>
            <p:cNvPr id="93" name="Freeform 18"/>
            <p:cNvSpPr/>
            <p:nvPr/>
          </p:nvSpPr>
          <p:spPr>
            <a:xfrm>
              <a:off x="2887200" y="1402560"/>
              <a:ext cx="6111360" cy="7020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fillRef idx="0"/>
            <a:effectRef idx="0"/>
            <a:fontRef idx="minor"/>
          </p:style>
        </p:sp>
        <p:sp>
          <p:nvSpPr>
            <p:cNvPr id="94" name="Freeform 22"/>
            <p:cNvSpPr/>
            <p:nvPr/>
          </p:nvSpPr>
          <p:spPr>
            <a:xfrm>
              <a:off x="3117960" y="1412640"/>
              <a:ext cx="6027120" cy="63936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fillRef idx="0"/>
            <a:effectRef idx="0"/>
            <a:fontRef idx="minor"/>
          </p:style>
        </p:sp>
        <p:sp>
          <p:nvSpPr>
            <p:cNvPr id="95" name="Freeform 26"/>
            <p:cNvSpPr/>
            <p:nvPr/>
          </p:nvSpPr>
          <p:spPr>
            <a:xfrm>
              <a:off x="6183720" y="1401120"/>
              <a:ext cx="3646080" cy="53820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fillRef idx="0"/>
            <a:effectRef idx="0"/>
            <a:fontRef idx="minor"/>
          </p:style>
        </p:sp>
        <p:sp>
          <p:nvSpPr>
            <p:cNvPr id="96" name="Freeform 10"/>
            <p:cNvSpPr/>
            <p:nvPr/>
          </p:nvSpPr>
          <p:spPr>
            <a:xfrm>
              <a:off x="232920" y="1388520"/>
              <a:ext cx="9615600" cy="109872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3"/>
              <a:stretch/>
            </a:blipFill>
            <a:ln w="9525">
              <a:noFill/>
            </a:ln>
          </p:spPr>
          <p:style>
            <a:lnRef idx="0"/>
            <a:fillRef idx="0"/>
            <a:effectRef idx="0"/>
            <a:fontRef idx="minor"/>
          </p:style>
        </p:sp>
      </p:grpSp>
      <p:sp>
        <p:nvSpPr>
          <p:cNvPr id="97" name="PlaceHolder 1"/>
          <p:cNvSpPr>
            <a:spLocks noGrp="1"/>
          </p:cNvSpPr>
          <p:nvPr>
            <p:ph type="title"/>
          </p:nvPr>
        </p:nvSpPr>
        <p:spPr>
          <a:xfrm>
            <a:off x="504000" y="226080"/>
            <a:ext cx="9072000" cy="946440"/>
          </a:xfrm>
          <a:prstGeom prst="rect">
            <a:avLst/>
          </a:prstGeom>
        </p:spPr>
        <p:txBody>
          <a:bodyPr lIns="0" rIns="0" tIns="0" bIns="0" anchor="ctr">
            <a:noAutofit/>
          </a:bodyPr>
          <a:p>
            <a:pPr algn="ctr"/>
            <a:r>
              <a:rPr b="0" lang="fr-FR" sz="4400" spc="-1" strike="noStrike">
                <a:latin typeface="Arial"/>
              </a:rPr>
              <a:t>Cliquez pour éditer le format du texte-titre</a:t>
            </a:r>
            <a:endParaRPr b="0" lang="fr-FR" sz="4400" spc="-1" strike="noStrike">
              <a:latin typeface="Arial"/>
            </a:endParaRPr>
          </a:p>
        </p:txBody>
      </p:sp>
      <p:sp>
        <p:nvSpPr>
          <p:cNvPr id="98"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Titre 1"/>
          <p:cNvSpPr/>
          <p:nvPr/>
        </p:nvSpPr>
        <p:spPr>
          <a:xfrm>
            <a:off x="755640" y="1783080"/>
            <a:ext cx="8567280" cy="1471320"/>
          </a:xfrm>
          <a:prstGeom prst="rect">
            <a:avLst/>
          </a:prstGeom>
          <a:noFill/>
          <a:ln w="0">
            <a:noFill/>
          </a:ln>
        </p:spPr>
        <p:style>
          <a:lnRef idx="0"/>
          <a:fillRef idx="0"/>
          <a:effectRef idx="0"/>
          <a:fontRef idx="minor"/>
        </p:style>
        <p:txBody>
          <a:bodyPr lIns="90000" rIns="90000" tIns="45000" bIns="45000" anchor="b">
            <a:normAutofit/>
          </a:bodyPr>
          <a:p>
            <a:pPr algn="ctr">
              <a:lnSpc>
                <a:spcPct val="100000"/>
              </a:lnSpc>
            </a:pPr>
            <a:r>
              <a:rPr b="0" lang="fr-FR" sz="4000" spc="-1" strike="noStrike">
                <a:solidFill>
                  <a:srgbClr val="ffffff"/>
                </a:solidFill>
                <a:latin typeface="Times New Roman"/>
              </a:rPr>
              <a:t>Chapitre 2 :</a:t>
            </a:r>
            <a:br/>
            <a:r>
              <a:rPr b="0" lang="fr-FR" sz="4000" spc="-1" strike="noStrike">
                <a:solidFill>
                  <a:srgbClr val="ffffff"/>
                </a:solidFill>
                <a:latin typeface="Times New Roman"/>
              </a:rPr>
              <a:t> Les heuristiques</a:t>
            </a:r>
            <a:endParaRPr b="0" lang="fr-FR" sz="40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Espace réservé du contenu 1_10"/>
          <p:cNvSpPr/>
          <p:nvPr/>
        </p:nvSpPr>
        <p:spPr>
          <a:xfrm>
            <a:off x="426960" y="232308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215" name="Espace réservé du numéro de diapositive 2_6"/>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B0111343-B494-4D86-9A83-C9AB33885BEB}" type="slidenum">
              <a:rPr b="0" lang="en-GB" sz="1000" spc="-1" strike="noStrike">
                <a:solidFill>
                  <a:srgbClr val="1f497d"/>
                </a:solidFill>
                <a:latin typeface="Calibri"/>
              </a:rPr>
              <a:t>9</a:t>
            </a:fld>
            <a:endParaRPr b="0" lang="fr-FR" sz="1000" spc="-1" strike="noStrike">
              <a:latin typeface="Arial"/>
            </a:endParaRPr>
          </a:p>
        </p:txBody>
      </p:sp>
      <p:sp>
        <p:nvSpPr>
          <p:cNvPr id="216" name="Titre 3_6"/>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4. Les heuristiques gloutonnes </a:t>
            </a:r>
            <a:br/>
            <a:r>
              <a:rPr b="0" lang="fr-FR" sz="3600" spc="-1" strike="noStrike">
                <a:solidFill>
                  <a:srgbClr val="ffffff"/>
                </a:solidFill>
                <a:latin typeface="Times New Roman"/>
              </a:rPr>
              <a:t> de construction  </a:t>
            </a:r>
            <a:endParaRPr b="0" lang="fr-FR" sz="3600" spc="-1" strike="noStrike">
              <a:latin typeface="Arial"/>
            </a:endParaRPr>
          </a:p>
        </p:txBody>
      </p:sp>
      <p:sp>
        <p:nvSpPr>
          <p:cNvPr id="217" name="Espace réservé du contenu 1_13"/>
          <p:cNvSpPr/>
          <p:nvPr/>
        </p:nvSpPr>
        <p:spPr>
          <a:xfrm>
            <a:off x="576360" y="2449080"/>
            <a:ext cx="9009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r>
              <a:rPr b="0" i="1"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Une heuristique gloutonne de construction est une méthode qui commence d'une solution vide et qui cherche à construire graduellement une solution complète de bonne qualité en ajoutant à chaque fois le meilleur élément disponible.</a:t>
            </a:r>
            <a:endParaRPr b="0" lang="fr-FR" sz="2800" spc="-1" strike="noStrike">
              <a:latin typeface="Arial"/>
            </a:endParaRPr>
          </a:p>
          <a:p>
            <a:pPr>
              <a:lnSpc>
                <a:spcPct val="80000"/>
              </a:lnSpc>
              <a:spcBef>
                <a:spcPts val="479"/>
              </a:spcBef>
              <a:tabLst>
                <a:tab algn="l" pos="0"/>
              </a:tabLst>
            </a:pPr>
            <a:endParaRPr b="0" lang="fr-FR" sz="28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Espace réservé du contenu 1_12"/>
          <p:cNvSpPr/>
          <p:nvPr/>
        </p:nvSpPr>
        <p:spPr>
          <a:xfrm>
            <a:off x="334440" y="2025720"/>
            <a:ext cx="9342000" cy="3154680"/>
          </a:xfrm>
          <a:prstGeom prst="rect">
            <a:avLst/>
          </a:prstGeom>
          <a:noFill/>
          <a:ln w="0">
            <a:noFill/>
          </a:ln>
        </p:spPr>
        <p:style>
          <a:lnRef idx="0"/>
          <a:fillRef idx="0"/>
          <a:effectRef idx="0"/>
          <a:fontRef idx="minor"/>
        </p:style>
        <p:txBody>
          <a:bodyPr lIns="90000" rIns="90000" tIns="45000" bIns="45000">
            <a:noAutofit/>
          </a:bodyPr>
          <a:p>
            <a:pPr algn="ctr">
              <a:lnSpc>
                <a:spcPct val="80000"/>
              </a:lnSpc>
              <a:spcBef>
                <a:spcPts val="720"/>
              </a:spcBef>
              <a:tabLst>
                <a:tab algn="l" pos="0"/>
              </a:tabLst>
            </a:pPr>
            <a:endParaRPr b="0" lang="fr-FR" sz="1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 Si nous commençons de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la ville 4 par exemple alors</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le meilleur choix suivant c'est</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la ville 5, et ainsi de suite.</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A la fin, on aura la solution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suivante:</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4-5-2-3-6-1-4</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p:txBody>
      </p:sp>
      <p:sp>
        <p:nvSpPr>
          <p:cNvPr id="219" name="Espace réservé du numéro de diapositive 2_9"/>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5C57A34A-6D93-4B48-8BFC-752A7C4AB64F}" type="slidenum">
              <a:rPr b="0" lang="en-GB" sz="1000" spc="-1" strike="noStrike">
                <a:solidFill>
                  <a:srgbClr val="1f497d"/>
                </a:solidFill>
                <a:latin typeface="Calibri"/>
              </a:rPr>
              <a:t>10</a:t>
            </a:fld>
            <a:endParaRPr b="0" lang="fr-FR" sz="1000" spc="-1" strike="noStrike">
              <a:latin typeface="Arial"/>
            </a:endParaRPr>
          </a:p>
        </p:txBody>
      </p:sp>
      <p:sp>
        <p:nvSpPr>
          <p:cNvPr id="220" name="Titre 3_9"/>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48000"/>
          </a:bodyPr>
          <a:p>
            <a:pPr algn="ctr">
              <a:lnSpc>
                <a:spcPct val="100000"/>
              </a:lnSpc>
            </a:pPr>
            <a:r>
              <a:rPr b="0" lang="fr-FR" sz="3600" spc="-1" strike="noStrike">
                <a:solidFill>
                  <a:srgbClr val="ffffff"/>
                </a:solidFill>
                <a:latin typeface="Times New Roman"/>
              </a:rPr>
              <a:t>Example d'application d'une heuristique gloutonne </a:t>
            </a:r>
            <a:br/>
            <a:r>
              <a:rPr b="0" lang="fr-FR" sz="3600" spc="-1" strike="noStrike">
                <a:solidFill>
                  <a:srgbClr val="ffffff"/>
                </a:solidFill>
                <a:latin typeface="Times New Roman"/>
              </a:rPr>
              <a:t> de construction pour</a:t>
            </a:r>
            <a:r>
              <a:rPr b="0" lang="fr-FR" sz="3600" spc="-1" strike="noStrike">
                <a:solidFill>
                  <a:srgbClr val="ffffff"/>
                </a:solidFill>
                <a:latin typeface="Times New Roman"/>
                <a:ea typeface="Candara"/>
              </a:rPr>
              <a:t> le TSP</a:t>
            </a:r>
            <a:endParaRPr b="0" lang="fr-FR" sz="3600" spc="-1" strike="noStrike">
              <a:latin typeface="Arial"/>
            </a:endParaRPr>
          </a:p>
        </p:txBody>
      </p:sp>
      <p:sp>
        <p:nvSpPr>
          <p:cNvPr id="221" name="Ellipse 4_0"/>
          <p:cNvSpPr/>
          <p:nvPr/>
        </p:nvSpPr>
        <p:spPr>
          <a:xfrm>
            <a:off x="6442920" y="248040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1</a:t>
            </a:r>
            <a:endParaRPr b="0" lang="fr-FR" sz="1800" spc="-1" strike="noStrike">
              <a:latin typeface="Arial"/>
            </a:endParaRPr>
          </a:p>
        </p:txBody>
      </p:sp>
      <p:sp>
        <p:nvSpPr>
          <p:cNvPr id="222" name="Ellipse 5_0"/>
          <p:cNvSpPr/>
          <p:nvPr/>
        </p:nvSpPr>
        <p:spPr>
          <a:xfrm>
            <a:off x="4767480" y="285516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6</a:t>
            </a:r>
            <a:endParaRPr b="0" lang="fr-FR" sz="1800" spc="-1" strike="noStrike">
              <a:latin typeface="Arial"/>
            </a:endParaRPr>
          </a:p>
        </p:txBody>
      </p:sp>
      <p:sp>
        <p:nvSpPr>
          <p:cNvPr id="223" name="Ellipse 6_0"/>
          <p:cNvSpPr/>
          <p:nvPr/>
        </p:nvSpPr>
        <p:spPr>
          <a:xfrm>
            <a:off x="5212080" y="44798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5</a:t>
            </a:r>
            <a:endParaRPr b="0" lang="fr-FR" sz="1800" spc="-1" strike="noStrike">
              <a:latin typeface="Arial"/>
            </a:endParaRPr>
          </a:p>
        </p:txBody>
      </p:sp>
      <p:sp>
        <p:nvSpPr>
          <p:cNvPr id="224" name="Ellipse 7_3"/>
          <p:cNvSpPr/>
          <p:nvPr/>
        </p:nvSpPr>
        <p:spPr>
          <a:xfrm>
            <a:off x="8035200" y="260532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2</a:t>
            </a:r>
            <a:endParaRPr b="0" lang="fr-FR" sz="1800" spc="-1" strike="noStrike">
              <a:latin typeface="Arial"/>
            </a:endParaRPr>
          </a:p>
        </p:txBody>
      </p:sp>
      <p:sp>
        <p:nvSpPr>
          <p:cNvPr id="225" name="Ellipse 8_0"/>
          <p:cNvSpPr/>
          <p:nvPr/>
        </p:nvSpPr>
        <p:spPr>
          <a:xfrm>
            <a:off x="7433280" y="458136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4</a:t>
            </a:r>
            <a:endParaRPr b="0" lang="fr-FR" sz="1800" spc="-1" strike="noStrike">
              <a:latin typeface="Arial"/>
            </a:endParaRPr>
          </a:p>
        </p:txBody>
      </p:sp>
      <p:sp>
        <p:nvSpPr>
          <p:cNvPr id="226" name="Ellipse 9_3"/>
          <p:cNvSpPr/>
          <p:nvPr/>
        </p:nvSpPr>
        <p:spPr>
          <a:xfrm>
            <a:off x="8609040" y="373788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3</a:t>
            </a:r>
            <a:endParaRPr b="0" lang="fr-FR" sz="1800" spc="-1" strike="noStrike">
              <a:latin typeface="Arial"/>
            </a:endParaRPr>
          </a:p>
        </p:txBody>
      </p:sp>
      <p:sp>
        <p:nvSpPr>
          <p:cNvPr id="227" name="Connecteur droit avec flèche 10_0"/>
          <p:cNvSpPr/>
          <p:nvPr/>
        </p:nvSpPr>
        <p:spPr>
          <a:xfrm flipH="1">
            <a:off x="5527080" y="3902760"/>
            <a:ext cx="3072240" cy="63972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28" name="Connecteur droit avec flèche 11_0"/>
          <p:cNvSpPr/>
          <p:nvPr/>
        </p:nvSpPr>
        <p:spPr>
          <a:xfrm flipH="1" flipV="1">
            <a:off x="5110920" y="3143880"/>
            <a:ext cx="3516480" cy="70236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29" name="Connecteur droit avec flèche 12_0"/>
          <p:cNvSpPr/>
          <p:nvPr/>
        </p:nvSpPr>
        <p:spPr>
          <a:xfrm flipH="1">
            <a:off x="7610040" y="2926800"/>
            <a:ext cx="527040" cy="169380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0" name="Connecteur droit avec flèche 13_0"/>
          <p:cNvSpPr/>
          <p:nvPr/>
        </p:nvSpPr>
        <p:spPr>
          <a:xfrm>
            <a:off x="8267760" y="2934360"/>
            <a:ext cx="489960" cy="81144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1" name="Connecteur droit avec flèche 14_0"/>
          <p:cNvSpPr/>
          <p:nvPr/>
        </p:nvSpPr>
        <p:spPr>
          <a:xfrm flipH="1">
            <a:off x="5499360" y="2864160"/>
            <a:ext cx="2628000" cy="173304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2" name="Connecteur droit avec flèche 15_0"/>
          <p:cNvSpPr/>
          <p:nvPr/>
        </p:nvSpPr>
        <p:spPr>
          <a:xfrm flipH="1">
            <a:off x="5119560" y="2871720"/>
            <a:ext cx="2951640" cy="16308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3" name="Connecteur droit avec flèche 16_0"/>
          <p:cNvSpPr/>
          <p:nvPr/>
        </p:nvSpPr>
        <p:spPr>
          <a:xfrm>
            <a:off x="6648120" y="2809440"/>
            <a:ext cx="795240" cy="181116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4" name="Connecteur droit avec flèche 17_0"/>
          <p:cNvSpPr/>
          <p:nvPr/>
        </p:nvSpPr>
        <p:spPr>
          <a:xfrm flipH="1">
            <a:off x="5499360" y="2809440"/>
            <a:ext cx="980280" cy="170172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5" name="Connecteur droit avec flèche 18_0"/>
          <p:cNvSpPr/>
          <p:nvPr/>
        </p:nvSpPr>
        <p:spPr>
          <a:xfrm>
            <a:off x="6777360" y="2762640"/>
            <a:ext cx="1813320" cy="106920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6" name="Connecteur droit avec flèche 19_0"/>
          <p:cNvSpPr/>
          <p:nvPr/>
        </p:nvSpPr>
        <p:spPr>
          <a:xfrm flipH="1">
            <a:off x="5157360" y="2707920"/>
            <a:ext cx="1276560" cy="22572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7" name="Connecteur droit avec flèche 20_0"/>
          <p:cNvSpPr/>
          <p:nvPr/>
        </p:nvSpPr>
        <p:spPr>
          <a:xfrm>
            <a:off x="6823800" y="2707920"/>
            <a:ext cx="1211760" cy="5400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8" name="Connecteur droit avec flèche 23_0"/>
          <p:cNvSpPr/>
          <p:nvPr/>
        </p:nvSpPr>
        <p:spPr>
          <a:xfrm>
            <a:off x="4916880" y="3184560"/>
            <a:ext cx="397080" cy="128808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39" name="Connecteur droit avec flèche 24_0"/>
          <p:cNvSpPr/>
          <p:nvPr/>
        </p:nvSpPr>
        <p:spPr>
          <a:xfrm flipH="1" flipV="1">
            <a:off x="5592240" y="4698360"/>
            <a:ext cx="1887480" cy="6948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40" name="Connecteur droit avec flèche 25_0"/>
          <p:cNvSpPr/>
          <p:nvPr/>
        </p:nvSpPr>
        <p:spPr>
          <a:xfrm flipH="1">
            <a:off x="7795440" y="4004280"/>
            <a:ext cx="887760" cy="64728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41" name="Connecteur droit avec flèche 26_0"/>
          <p:cNvSpPr/>
          <p:nvPr/>
        </p:nvSpPr>
        <p:spPr>
          <a:xfrm flipH="1" flipV="1">
            <a:off x="5008680" y="3168000"/>
            <a:ext cx="2368800" cy="151416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242" name="ZoneTexte 27_0"/>
          <p:cNvSpPr/>
          <p:nvPr/>
        </p:nvSpPr>
        <p:spPr>
          <a:xfrm>
            <a:off x="5630400" y="26460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2</a:t>
            </a:r>
            <a:endParaRPr b="0" lang="fr-FR" sz="1800" spc="-1" strike="noStrike">
              <a:latin typeface="Arial"/>
            </a:endParaRPr>
          </a:p>
        </p:txBody>
      </p:sp>
      <p:sp>
        <p:nvSpPr>
          <p:cNvPr id="243" name="ZoneTexte 29_0"/>
          <p:cNvSpPr/>
          <p:nvPr/>
        </p:nvSpPr>
        <p:spPr>
          <a:xfrm>
            <a:off x="7398000" y="34502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2</a:t>
            </a:r>
            <a:endParaRPr b="0" lang="fr-FR" sz="1800" spc="-1" strike="noStrike">
              <a:latin typeface="Arial"/>
            </a:endParaRPr>
          </a:p>
        </p:txBody>
      </p:sp>
      <p:sp>
        <p:nvSpPr>
          <p:cNvPr id="244" name="ZoneTexte 30_0"/>
          <p:cNvSpPr/>
          <p:nvPr/>
        </p:nvSpPr>
        <p:spPr>
          <a:xfrm>
            <a:off x="5861880" y="40986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2</a:t>
            </a:r>
            <a:endParaRPr b="0" lang="fr-FR" sz="1800" spc="-1" strike="noStrike">
              <a:latin typeface="Arial"/>
            </a:endParaRPr>
          </a:p>
        </p:txBody>
      </p:sp>
      <p:sp>
        <p:nvSpPr>
          <p:cNvPr id="245" name="ZoneTexte 31_0"/>
          <p:cNvSpPr/>
          <p:nvPr/>
        </p:nvSpPr>
        <p:spPr>
          <a:xfrm>
            <a:off x="6852240" y="42782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6</a:t>
            </a:r>
            <a:endParaRPr b="0" lang="fr-FR" sz="1800" spc="-1" strike="noStrike">
              <a:latin typeface="Arial"/>
            </a:endParaRPr>
          </a:p>
        </p:txBody>
      </p:sp>
      <p:sp>
        <p:nvSpPr>
          <p:cNvPr id="246" name="ZoneTexte 32_0"/>
          <p:cNvSpPr/>
          <p:nvPr/>
        </p:nvSpPr>
        <p:spPr>
          <a:xfrm>
            <a:off x="7990920" y="38642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6</a:t>
            </a:r>
            <a:endParaRPr b="0" lang="fr-FR" sz="1800" spc="-1" strike="noStrike">
              <a:latin typeface="Arial"/>
            </a:endParaRPr>
          </a:p>
        </p:txBody>
      </p:sp>
      <p:sp>
        <p:nvSpPr>
          <p:cNvPr id="247" name="ZoneTexte 33_0"/>
          <p:cNvSpPr/>
          <p:nvPr/>
        </p:nvSpPr>
        <p:spPr>
          <a:xfrm>
            <a:off x="7574040" y="41688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8</a:t>
            </a:r>
            <a:endParaRPr b="0" lang="fr-FR" sz="1800" spc="-1" strike="noStrike">
              <a:latin typeface="Arial"/>
            </a:endParaRPr>
          </a:p>
        </p:txBody>
      </p:sp>
      <p:sp>
        <p:nvSpPr>
          <p:cNvPr id="248" name="ZoneTexte 34_0"/>
          <p:cNvSpPr/>
          <p:nvPr/>
        </p:nvSpPr>
        <p:spPr>
          <a:xfrm>
            <a:off x="7490880" y="27320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5</a:t>
            </a:r>
            <a:endParaRPr b="0" lang="fr-FR" sz="1800" spc="-1" strike="noStrike">
              <a:latin typeface="Arial"/>
            </a:endParaRPr>
          </a:p>
        </p:txBody>
      </p:sp>
      <p:sp>
        <p:nvSpPr>
          <p:cNvPr id="249" name="ZoneTexte 35_0"/>
          <p:cNvSpPr/>
          <p:nvPr/>
        </p:nvSpPr>
        <p:spPr>
          <a:xfrm>
            <a:off x="6703920" y="307548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3</a:t>
            </a:r>
            <a:endParaRPr b="0" lang="fr-FR" sz="1800" spc="-1" strike="noStrike">
              <a:latin typeface="Arial"/>
            </a:endParaRPr>
          </a:p>
        </p:txBody>
      </p:sp>
      <p:sp>
        <p:nvSpPr>
          <p:cNvPr id="250" name="ZoneTexte 36_0"/>
          <p:cNvSpPr/>
          <p:nvPr/>
        </p:nvSpPr>
        <p:spPr>
          <a:xfrm>
            <a:off x="6093360" y="302868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4</a:t>
            </a:r>
            <a:endParaRPr b="0" lang="fr-FR" sz="1800" spc="-1" strike="noStrike">
              <a:latin typeface="Arial"/>
            </a:endParaRPr>
          </a:p>
        </p:txBody>
      </p:sp>
      <p:sp>
        <p:nvSpPr>
          <p:cNvPr id="251" name="ZoneTexte 37_0"/>
          <p:cNvSpPr/>
          <p:nvPr/>
        </p:nvSpPr>
        <p:spPr>
          <a:xfrm>
            <a:off x="7092720" y="29192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7</a:t>
            </a:r>
            <a:endParaRPr b="0" lang="fr-FR" sz="1800" spc="-1" strike="noStrike">
              <a:latin typeface="Arial"/>
            </a:endParaRPr>
          </a:p>
        </p:txBody>
      </p:sp>
      <p:sp>
        <p:nvSpPr>
          <p:cNvPr id="252" name="ZoneTexte 38_0"/>
          <p:cNvSpPr/>
          <p:nvPr/>
        </p:nvSpPr>
        <p:spPr>
          <a:xfrm>
            <a:off x="8379360" y="31770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2</a:t>
            </a:r>
            <a:endParaRPr b="0" lang="fr-FR" sz="1800" spc="-1" strike="noStrike">
              <a:latin typeface="Arial"/>
            </a:endParaRPr>
          </a:p>
        </p:txBody>
      </p:sp>
      <p:sp>
        <p:nvSpPr>
          <p:cNvPr id="253" name="ZoneTexte 39_0"/>
          <p:cNvSpPr/>
          <p:nvPr/>
        </p:nvSpPr>
        <p:spPr>
          <a:xfrm>
            <a:off x="8222040" y="41220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3</a:t>
            </a:r>
            <a:endParaRPr b="0" lang="fr-FR" sz="1800" spc="-1" strike="noStrike">
              <a:latin typeface="Arial"/>
            </a:endParaRPr>
          </a:p>
        </p:txBody>
      </p:sp>
      <p:sp>
        <p:nvSpPr>
          <p:cNvPr id="254" name="ZoneTexte 40_0"/>
          <p:cNvSpPr/>
          <p:nvPr/>
        </p:nvSpPr>
        <p:spPr>
          <a:xfrm>
            <a:off x="6269040" y="45824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1</a:t>
            </a:r>
            <a:endParaRPr b="0" lang="fr-FR" sz="1800" spc="-1" strike="noStrike">
              <a:latin typeface="Arial"/>
            </a:endParaRPr>
          </a:p>
        </p:txBody>
      </p:sp>
      <p:sp>
        <p:nvSpPr>
          <p:cNvPr id="255" name="ZoneTexte 41_0"/>
          <p:cNvSpPr/>
          <p:nvPr/>
        </p:nvSpPr>
        <p:spPr>
          <a:xfrm>
            <a:off x="4936320" y="360648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6</a:t>
            </a:r>
            <a:endParaRPr b="0" lang="fr-FR" sz="1800" spc="-1" strike="noStrike">
              <a:latin typeface="Arial"/>
            </a:endParaRPr>
          </a:p>
        </p:txBody>
      </p:sp>
      <p:sp>
        <p:nvSpPr>
          <p:cNvPr id="256" name="ZoneTexte 42_0"/>
          <p:cNvSpPr/>
          <p:nvPr/>
        </p:nvSpPr>
        <p:spPr>
          <a:xfrm>
            <a:off x="7185600" y="251316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4</a:t>
            </a:r>
            <a:endParaRPr b="0" lang="fr-FR" sz="1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Espace réservé du contenu 1_14"/>
          <p:cNvSpPr/>
          <p:nvPr/>
        </p:nvSpPr>
        <p:spPr>
          <a:xfrm>
            <a:off x="426960" y="232308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258" name="Espace réservé du numéro de diapositive 2_8"/>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80256524-97DF-454B-B80D-A61AD53E937A}" type="slidenum">
              <a:rPr b="0" lang="en-GB" sz="1000" spc="-1" strike="noStrike">
                <a:solidFill>
                  <a:srgbClr val="1f497d"/>
                </a:solidFill>
                <a:latin typeface="Calibri"/>
              </a:rPr>
              <a:t>&lt;numéro&gt;</a:t>
            </a:fld>
            <a:endParaRPr b="0" lang="fr-FR" sz="1000" spc="-1" strike="noStrike">
              <a:latin typeface="Arial"/>
            </a:endParaRPr>
          </a:p>
        </p:txBody>
      </p:sp>
      <p:sp>
        <p:nvSpPr>
          <p:cNvPr id="259" name="Titre 3_8"/>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rPr>
              <a:t>5. Les recherches locales  </a:t>
            </a:r>
            <a:endParaRPr b="0" lang="fr-FR" sz="3600" spc="-1" strike="noStrike">
              <a:latin typeface="Arial"/>
            </a:endParaRPr>
          </a:p>
        </p:txBody>
      </p:sp>
      <p:sp>
        <p:nvSpPr>
          <p:cNvPr id="260" name="Espace réservé du contenu 1_16"/>
          <p:cNvSpPr/>
          <p:nvPr/>
        </p:nvSpPr>
        <p:spPr>
          <a:xfrm>
            <a:off x="576360" y="2449080"/>
            <a:ext cx="9009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r>
              <a:rPr b="0" i="1"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Une méthode de recherche locale est une méthode qui commence d'une solution complète </a:t>
            </a:r>
            <a:r>
              <a:rPr b="1" i="1" lang="fr-FR" sz="2800" spc="-1" strike="noStrike">
                <a:solidFill>
                  <a:srgbClr val="1f497d"/>
                </a:solidFill>
                <a:latin typeface="Times New Roman"/>
                <a:ea typeface="DejaVu Sans"/>
              </a:rPr>
              <a:t>s</a:t>
            </a:r>
            <a:r>
              <a:rPr b="0" lang="fr-FR" sz="2800" spc="-1" strike="noStrike">
                <a:solidFill>
                  <a:srgbClr val="1f497d"/>
                </a:solidFill>
                <a:latin typeface="Times New Roman"/>
                <a:ea typeface="DejaVu Sans"/>
              </a:rPr>
              <a:t> et qui cherche à l'améliorer en appliquant un mouvement de modification sur cette solution.</a:t>
            </a:r>
            <a:endParaRPr b="0" lang="fr-FR" sz="2800" spc="-1" strike="noStrike">
              <a:latin typeface="Arial"/>
            </a:endParaRPr>
          </a:p>
          <a:p>
            <a:pPr algn="just">
              <a:lnSpc>
                <a:spcPct val="80000"/>
              </a:lnSpc>
              <a:spcBef>
                <a:spcPts val="561"/>
              </a:spcBef>
              <a:tabLst>
                <a:tab algn="l" pos="0"/>
              </a:tabLst>
            </a:pPr>
            <a:r>
              <a:rPr b="0" lang="fr-FR" sz="2800" spc="-1" strike="noStrike">
                <a:solidFill>
                  <a:srgbClr val="1f497d"/>
                </a:solidFill>
                <a:latin typeface="Times New Roman"/>
                <a:ea typeface="DejaVu Sans"/>
              </a:rPr>
              <a:t>- La recherche locale se termine quand le mouvement de modification ne donne aucune amélioration à la solution courante </a:t>
            </a:r>
            <a:r>
              <a:rPr b="1" i="1" lang="fr-FR" sz="2800" spc="-1" strike="noStrike">
                <a:solidFill>
                  <a:srgbClr val="1f497d"/>
                </a:solidFill>
                <a:latin typeface="Times New Roman"/>
                <a:ea typeface="DejaVu Sans"/>
              </a:rPr>
              <a:t>s</a:t>
            </a:r>
            <a:r>
              <a:rPr b="0" lang="fr-FR" sz="2800" spc="-1" strike="noStrike">
                <a:solidFill>
                  <a:srgbClr val="1f497d"/>
                </a:solidFill>
                <a:latin typeface="Times New Roman"/>
                <a:ea typeface="DejaVu Sans"/>
              </a:rPr>
              <a:t>.</a:t>
            </a:r>
            <a:endParaRPr b="0" lang="fr-FR" sz="2800" spc="-1" strike="noStrike">
              <a:latin typeface="Arial"/>
            </a:endParaRPr>
          </a:p>
          <a:p>
            <a:pPr>
              <a:lnSpc>
                <a:spcPct val="80000"/>
              </a:lnSpc>
              <a:spcBef>
                <a:spcPts val="479"/>
              </a:spcBef>
              <a:tabLst>
                <a:tab algn="l" pos="0"/>
              </a:tabLst>
            </a:pPr>
            <a:endParaRPr b="0" lang="fr-FR" sz="28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Espace réservé du contenu 1_15"/>
          <p:cNvSpPr/>
          <p:nvPr/>
        </p:nvSpPr>
        <p:spPr>
          <a:xfrm>
            <a:off x="426960" y="232308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262" name="Espace réservé du numéro de diapositive 2_11"/>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EF713CA7-D73C-46CF-B096-5A8FE4EB59F0}" type="slidenum">
              <a:rPr b="0" lang="en-GB" sz="1000" spc="-1" strike="noStrike">
                <a:solidFill>
                  <a:srgbClr val="1f497d"/>
                </a:solidFill>
                <a:latin typeface="Calibri"/>
              </a:rPr>
              <a:t>12</a:t>
            </a:fld>
            <a:endParaRPr b="0" lang="fr-FR" sz="1000" spc="-1" strike="noStrike">
              <a:latin typeface="Arial"/>
            </a:endParaRPr>
          </a:p>
        </p:txBody>
      </p:sp>
      <p:sp>
        <p:nvSpPr>
          <p:cNvPr id="263" name="Titre 3_11"/>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5. Les recherches locales : </a:t>
            </a:r>
            <a:br/>
            <a:r>
              <a:rPr b="0" lang="fr-FR" sz="3600" spc="-1" strike="noStrike">
                <a:solidFill>
                  <a:srgbClr val="ffffff"/>
                </a:solidFill>
                <a:latin typeface="Times New Roman"/>
              </a:rPr>
              <a:t>Algorithme général  </a:t>
            </a:r>
            <a:endParaRPr b="0" lang="fr-FR" sz="3600" spc="-1" strike="noStrike">
              <a:latin typeface="Arial"/>
            </a:endParaRPr>
          </a:p>
        </p:txBody>
      </p:sp>
      <p:sp>
        <p:nvSpPr>
          <p:cNvPr id="264" name="Espace réservé du contenu 1_18"/>
          <p:cNvSpPr/>
          <p:nvPr/>
        </p:nvSpPr>
        <p:spPr>
          <a:xfrm>
            <a:off x="502560" y="1691640"/>
            <a:ext cx="9009000" cy="344340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400"/>
              </a:spcBef>
              <a:tabLst>
                <a:tab algn="l" pos="0"/>
              </a:tabLst>
            </a:pPr>
            <a:r>
              <a:rPr b="1" lang="fr-FR" sz="2000" spc="-1" strike="noStrike">
                <a:solidFill>
                  <a:srgbClr val="1f497d"/>
                </a:solidFill>
                <a:latin typeface="Times New Roman"/>
                <a:ea typeface="DejaVu Sans"/>
              </a:rPr>
              <a:t>s </a:t>
            </a:r>
            <a:r>
              <a:rPr b="0" lang="fr-FR" sz="2000" spc="-1" strike="noStrike">
                <a:solidFill>
                  <a:srgbClr val="1f497d"/>
                </a:solidFill>
                <a:latin typeface="Times New Roman"/>
                <a:ea typeface="DejaVu Sans"/>
              </a:rPr>
              <a:t>: une solution au problème.</a:t>
            </a:r>
            <a:endParaRPr b="0" lang="fr-FR" sz="2000" spc="-1" strike="noStrike">
              <a:latin typeface="Arial"/>
            </a:endParaRPr>
          </a:p>
          <a:p>
            <a:pPr algn="just">
              <a:lnSpc>
                <a:spcPct val="80000"/>
              </a:lnSpc>
              <a:spcBef>
                <a:spcPts val="400"/>
              </a:spcBef>
              <a:tabLst>
                <a:tab algn="l" pos="0"/>
              </a:tabLst>
            </a:pPr>
            <a:r>
              <a:rPr b="1" lang="fr-FR" sz="2000" spc="-1" strike="noStrike">
                <a:solidFill>
                  <a:srgbClr val="1f497d"/>
                </a:solidFill>
                <a:latin typeface="Times New Roman"/>
                <a:ea typeface="DejaVu Sans"/>
              </a:rPr>
              <a:t>M </a:t>
            </a:r>
            <a:r>
              <a:rPr b="0" lang="fr-FR" sz="2000" spc="-1" strike="noStrike">
                <a:solidFill>
                  <a:srgbClr val="1f497d"/>
                </a:solidFill>
                <a:latin typeface="Times New Roman"/>
                <a:ea typeface="DejaVu Sans"/>
              </a:rPr>
              <a:t>: un type de mouvement qu'on peut appliquer sur </a:t>
            </a:r>
            <a:r>
              <a:rPr b="1" lang="fr-FR" sz="2000" spc="-1" strike="noStrike">
                <a:solidFill>
                  <a:srgbClr val="1f497d"/>
                </a:solidFill>
                <a:latin typeface="Times New Roman"/>
                <a:ea typeface="DejaVu Sans"/>
              </a:rPr>
              <a:t>s</a:t>
            </a:r>
            <a:r>
              <a:rPr b="0" lang="fr-FR" sz="2000" spc="-1" strike="noStrike">
                <a:solidFill>
                  <a:srgbClr val="1f497d"/>
                </a:solidFill>
                <a:latin typeface="Times New Roman"/>
                <a:ea typeface="DejaVu Sans"/>
              </a:rPr>
              <a:t>;</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Stop = Faux;</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Tantque Non Stop faire</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r>
              <a:rPr b="0" lang="fr-FR" sz="2000" spc="-1" strike="noStrike">
                <a:solidFill>
                  <a:srgbClr val="1f497d"/>
                </a:solidFill>
                <a:latin typeface="Times New Roman"/>
                <a:ea typeface="DejaVu Sans"/>
              </a:rPr>
              <a:t>Soit </a:t>
            </a:r>
            <a:r>
              <a:rPr b="1" lang="fr-FR" sz="2000" spc="-1" strike="noStrike">
                <a:solidFill>
                  <a:srgbClr val="1f497d"/>
                </a:solidFill>
                <a:latin typeface="Times New Roman"/>
                <a:ea typeface="DejaVu Sans"/>
              </a:rPr>
              <a:t>N </a:t>
            </a:r>
            <a:r>
              <a:rPr b="0" lang="fr-FR" sz="2000" spc="-1" strike="noStrike">
                <a:solidFill>
                  <a:srgbClr val="1f497d"/>
                </a:solidFill>
                <a:latin typeface="Times New Roman"/>
                <a:ea typeface="DejaVu Sans"/>
              </a:rPr>
              <a:t>l'ensemble de solutions obtenues en appliquant </a:t>
            </a:r>
            <a:r>
              <a:rPr b="1" lang="fr-FR" sz="2000" spc="-1" strike="noStrike">
                <a:solidFill>
                  <a:srgbClr val="1f497d"/>
                </a:solidFill>
                <a:latin typeface="Times New Roman"/>
                <a:ea typeface="DejaVu Sans"/>
              </a:rPr>
              <a:t>M</a:t>
            </a:r>
            <a:r>
              <a:rPr b="0" lang="fr-FR" sz="2000" spc="-1" strike="noStrike">
                <a:solidFill>
                  <a:srgbClr val="1f497d"/>
                </a:solidFill>
                <a:latin typeface="Times New Roman"/>
                <a:ea typeface="DejaVu Sans"/>
              </a:rPr>
              <a:t>;</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r>
              <a:rPr b="1" lang="fr-FR" sz="2000" spc="-1" strike="noStrike">
                <a:solidFill>
                  <a:srgbClr val="1f497d"/>
                </a:solidFill>
                <a:latin typeface="Times New Roman"/>
                <a:ea typeface="DejaVu Sans"/>
              </a:rPr>
              <a:t>s</a:t>
            </a:r>
            <a:r>
              <a:rPr b="1" lang="fr-FR" sz="2000" spc="-1" strike="noStrike" baseline="-25000">
                <a:solidFill>
                  <a:srgbClr val="1f497d"/>
                </a:solidFill>
                <a:latin typeface="Times New Roman"/>
                <a:ea typeface="DejaVu Sans"/>
              </a:rPr>
              <a:t>n</a:t>
            </a:r>
            <a:r>
              <a:rPr b="0" lang="fr-FR" sz="2000" spc="-1" strike="noStrike">
                <a:solidFill>
                  <a:srgbClr val="1f497d"/>
                </a:solidFill>
                <a:latin typeface="Times New Roman"/>
                <a:ea typeface="DejaVu Sans"/>
              </a:rPr>
              <a:t> = la meilleure solution dans </a:t>
            </a:r>
            <a:r>
              <a:rPr b="1" lang="fr-FR" sz="2000" spc="-1" strike="noStrike">
                <a:solidFill>
                  <a:srgbClr val="1f497d"/>
                </a:solidFill>
                <a:latin typeface="Times New Roman"/>
                <a:ea typeface="DejaVu Sans"/>
              </a:rPr>
              <a:t>N</a:t>
            </a:r>
            <a:r>
              <a:rPr b="0" lang="fr-FR" sz="2000" spc="-1" strike="noStrike">
                <a:solidFill>
                  <a:srgbClr val="1f497d"/>
                </a:solidFill>
                <a:latin typeface="Times New Roman"/>
                <a:ea typeface="DejaVu Sans"/>
              </a:rPr>
              <a:t>;</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r>
              <a:rPr b="0" lang="fr-FR" sz="2000" spc="-1" strike="noStrike">
                <a:solidFill>
                  <a:srgbClr val="1f497d"/>
                </a:solidFill>
                <a:latin typeface="Times New Roman"/>
                <a:ea typeface="DejaVu Sans"/>
              </a:rPr>
              <a:t>Si (</a:t>
            </a:r>
            <a:r>
              <a:rPr b="1" lang="fr-FR" sz="2000" spc="-1" strike="noStrike">
                <a:solidFill>
                  <a:srgbClr val="1f497d"/>
                </a:solidFill>
                <a:latin typeface="Times New Roman"/>
                <a:ea typeface="DejaVu Sans"/>
              </a:rPr>
              <a:t>s</a:t>
            </a:r>
            <a:r>
              <a:rPr b="1" lang="fr-FR" sz="2000" spc="-1" strike="noStrike" baseline="-25000">
                <a:solidFill>
                  <a:srgbClr val="1f497d"/>
                </a:solidFill>
                <a:latin typeface="Times New Roman"/>
                <a:ea typeface="DejaVu Sans"/>
              </a:rPr>
              <a:t>n</a:t>
            </a:r>
            <a:r>
              <a:rPr b="0" lang="fr-FR" sz="2000" spc="-1" strike="noStrike">
                <a:solidFill>
                  <a:srgbClr val="1f497d"/>
                </a:solidFill>
                <a:latin typeface="Times New Roman"/>
                <a:ea typeface="DejaVu Sans"/>
              </a:rPr>
              <a:t> est meilleure que </a:t>
            </a:r>
            <a:r>
              <a:rPr b="1" lang="fr-FR" sz="2000" spc="-1" strike="noStrike">
                <a:solidFill>
                  <a:srgbClr val="1f497d"/>
                </a:solidFill>
                <a:latin typeface="Times New Roman"/>
                <a:ea typeface="DejaVu Sans"/>
              </a:rPr>
              <a:t>s</a:t>
            </a:r>
            <a:r>
              <a:rPr b="0" lang="fr-FR" sz="2000" spc="-1" strike="noStrike">
                <a:solidFill>
                  <a:srgbClr val="1f497d"/>
                </a:solidFill>
                <a:latin typeface="Times New Roman"/>
                <a:ea typeface="DejaVu Sans"/>
              </a:rPr>
              <a:t>) alors </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r>
              <a:rPr b="1" lang="fr-FR" sz="2000" spc="-1" strike="noStrike">
                <a:solidFill>
                  <a:srgbClr val="1f497d"/>
                </a:solidFill>
                <a:latin typeface="Times New Roman"/>
                <a:ea typeface="DejaVu Sans"/>
              </a:rPr>
              <a:t>s </a:t>
            </a:r>
            <a:r>
              <a:rPr b="0" lang="fr-FR" sz="2000" spc="-1" strike="noStrike">
                <a:solidFill>
                  <a:srgbClr val="1f497d"/>
                </a:solidFill>
                <a:latin typeface="Times New Roman"/>
                <a:ea typeface="DejaVu Sans"/>
              </a:rPr>
              <a:t>=</a:t>
            </a:r>
            <a:r>
              <a:rPr b="1" lang="fr-FR" sz="2000" spc="-1" strike="noStrike">
                <a:solidFill>
                  <a:srgbClr val="1f497d"/>
                </a:solidFill>
                <a:latin typeface="Times New Roman"/>
                <a:ea typeface="DejaVu Sans"/>
              </a:rPr>
              <a:t> s</a:t>
            </a:r>
            <a:r>
              <a:rPr b="1" lang="fr-FR" sz="2000" spc="-1" strike="noStrike" baseline="-25000">
                <a:solidFill>
                  <a:srgbClr val="1f497d"/>
                </a:solidFill>
                <a:latin typeface="Times New Roman"/>
                <a:ea typeface="DejaVu Sans"/>
              </a:rPr>
              <a:t>n</a:t>
            </a:r>
            <a:r>
              <a:rPr b="0" lang="fr-FR" sz="2000" spc="-1" strike="noStrike">
                <a:solidFill>
                  <a:srgbClr val="1f497d"/>
                </a:solidFill>
                <a:latin typeface="Times New Roman"/>
                <a:ea typeface="DejaVu Sans"/>
              </a:rPr>
              <a:t>;</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r>
              <a:rPr b="0" lang="fr-FR" sz="2000" spc="-1" strike="noStrike">
                <a:solidFill>
                  <a:srgbClr val="1f497d"/>
                </a:solidFill>
                <a:latin typeface="Times New Roman"/>
                <a:ea typeface="DejaVu Sans"/>
              </a:rPr>
              <a:t>Sinon</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r>
              <a:rPr b="0" lang="fr-FR" sz="2000" spc="-1" strike="noStrike">
                <a:solidFill>
                  <a:srgbClr val="1f497d"/>
                </a:solidFill>
                <a:latin typeface="Times New Roman"/>
                <a:ea typeface="DejaVu Sans"/>
              </a:rPr>
              <a:t>Stop = Vrai;</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r>
              <a:rPr b="0" lang="fr-FR" sz="2000" spc="-1" strike="noStrike">
                <a:solidFill>
                  <a:srgbClr val="1f497d"/>
                </a:solidFill>
                <a:latin typeface="Times New Roman"/>
                <a:ea typeface="DejaVu Sans"/>
              </a:rPr>
              <a:t>FinSi</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FinTantque</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Retourner </a:t>
            </a:r>
            <a:r>
              <a:rPr b="1" lang="fr-FR" sz="2000" spc="-1" strike="noStrike">
                <a:solidFill>
                  <a:srgbClr val="1f497d"/>
                </a:solidFill>
                <a:latin typeface="Times New Roman"/>
                <a:ea typeface="DejaVu Sans"/>
              </a:rPr>
              <a:t>s</a:t>
            </a:r>
            <a:r>
              <a:rPr b="0" lang="fr-FR" sz="2000" spc="-1" strike="noStrike">
                <a:solidFill>
                  <a:srgbClr val="1f497d"/>
                </a:solidFill>
                <a:latin typeface="Times New Roman"/>
                <a:ea typeface="DejaVu Sans"/>
              </a:rPr>
              <a:t>;</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endParaRPr b="0" lang="fr-FR" sz="20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DejaVu Sans"/>
              </a:rPr>
              <a:t>           </a:t>
            </a:r>
            <a:endParaRPr b="0" lang="fr-FR" sz="2000" spc="-1" strike="noStrike">
              <a:latin typeface="Arial"/>
            </a:endParaRPr>
          </a:p>
          <a:p>
            <a:pPr>
              <a:lnSpc>
                <a:spcPct val="80000"/>
              </a:lnSpc>
              <a:spcBef>
                <a:spcPts val="400"/>
              </a:spcBef>
              <a:tabLst>
                <a:tab algn="l" pos="0"/>
              </a:tabLst>
            </a:pP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Espace réservé du numéro de diapositive 2"/>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24C651BE-E814-42B5-B18C-71F31D473A63}" type="slidenum">
              <a:rPr b="0" lang="en-GB" sz="1000" spc="-1" strike="noStrike">
                <a:solidFill>
                  <a:srgbClr val="1f497d"/>
                </a:solidFill>
                <a:latin typeface="Calibri"/>
              </a:rPr>
              <a:t>13</a:t>
            </a:fld>
            <a:endParaRPr b="0" lang="fr-FR" sz="1000" spc="-1" strike="noStrike">
              <a:latin typeface="Arial"/>
            </a:endParaRPr>
          </a:p>
        </p:txBody>
      </p:sp>
      <p:sp>
        <p:nvSpPr>
          <p:cNvPr id="266" name="Titre 3_10"/>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5. Les recherches locales : </a:t>
            </a:r>
            <a:br/>
            <a:r>
              <a:rPr b="0" lang="fr-FR" sz="3600" spc="-1" strike="noStrike">
                <a:solidFill>
                  <a:srgbClr val="ffffff"/>
                </a:solidFill>
                <a:latin typeface="Times New Roman"/>
              </a:rPr>
              <a:t>Algorithme général  </a:t>
            </a:r>
            <a:endParaRPr b="0" lang="fr-FR" sz="3600" spc="-1" strike="noStrike">
              <a:latin typeface="Arial"/>
            </a:endParaRPr>
          </a:p>
        </p:txBody>
      </p:sp>
      <p:sp>
        <p:nvSpPr>
          <p:cNvPr id="267" name="Espace réservé du contenu 1_17"/>
          <p:cNvSpPr/>
          <p:nvPr/>
        </p:nvSpPr>
        <p:spPr>
          <a:xfrm>
            <a:off x="261720" y="2558160"/>
            <a:ext cx="9443880" cy="158472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r>
              <a:rPr b="0" lang="fr-FR" sz="2800" spc="-1" strike="noStrike">
                <a:solidFill>
                  <a:srgbClr val="1f497d"/>
                </a:solidFill>
                <a:latin typeface="Times New Roman"/>
                <a:ea typeface="DejaVu Sans"/>
              </a:rPr>
              <a:t>- </a:t>
            </a:r>
            <a:r>
              <a:rPr b="1" i="1" lang="fr-FR" sz="2800" spc="-1" strike="noStrike">
                <a:solidFill>
                  <a:srgbClr val="1f497d"/>
                </a:solidFill>
                <a:latin typeface="Times New Roman"/>
                <a:ea typeface="DejaVu Sans"/>
              </a:rPr>
              <a:t>N</a:t>
            </a:r>
            <a:r>
              <a:rPr b="0" lang="fr-FR" sz="2800" spc="-1" strike="noStrike">
                <a:solidFill>
                  <a:srgbClr val="1f497d"/>
                </a:solidFill>
                <a:latin typeface="Times New Roman"/>
                <a:ea typeface="DejaVu Sans"/>
              </a:rPr>
              <a:t> est appelé l'ensemble des solutions voisines</a:t>
            </a:r>
            <a:r>
              <a:rPr b="0" lang="fr-FR" sz="2800" spc="-1" strike="noStrike">
                <a:solidFill>
                  <a:srgbClr val="1f497d"/>
                </a:solidFill>
                <a:latin typeface="Candara"/>
                <a:ea typeface="Candara"/>
              </a:rPr>
              <a:t> </a:t>
            </a:r>
            <a:r>
              <a:rPr b="0" lang="fr-FR" sz="2800" spc="-1" strike="noStrike">
                <a:solidFill>
                  <a:srgbClr val="1f497d"/>
                </a:solidFill>
                <a:latin typeface="Times New Roman"/>
                <a:ea typeface="Candara"/>
              </a:rPr>
              <a:t>de la solution </a:t>
            </a:r>
            <a:r>
              <a:rPr b="1" i="1" lang="fr-FR" sz="2800" spc="-1" strike="noStrike">
                <a:solidFill>
                  <a:srgbClr val="1f497d"/>
                </a:solidFill>
                <a:latin typeface="Times New Roman"/>
                <a:ea typeface="Candara"/>
              </a:rPr>
              <a:t>s.</a:t>
            </a:r>
            <a:endParaRPr b="0" lang="fr-FR" sz="2800" spc="-1" strike="noStrike">
              <a:latin typeface="Arial"/>
            </a:endParaRPr>
          </a:p>
          <a:p>
            <a:pPr algn="just">
              <a:lnSpc>
                <a:spcPct val="80000"/>
              </a:lnSpc>
              <a:spcBef>
                <a:spcPts val="561"/>
              </a:spcBef>
              <a:tabLst>
                <a:tab algn="l" pos="0"/>
              </a:tabLst>
            </a:pP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Candara"/>
              </a:rPr>
              <a:t>- La meilleure solution retournée par une recherche locale est appelée un optimum local.</a:t>
            </a:r>
            <a:endParaRPr b="0" lang="fr-FR" sz="2800" spc="-1" strike="noStrike">
              <a:latin typeface="Arial"/>
            </a:endParaRPr>
          </a:p>
          <a:p>
            <a:pPr algn="just">
              <a:lnSpc>
                <a:spcPct val="80000"/>
              </a:lnSpc>
              <a:spcBef>
                <a:spcPts val="561"/>
              </a:spcBef>
              <a:tabLst>
                <a:tab algn="l" pos="0"/>
              </a:tabLst>
            </a:pPr>
            <a:endParaRPr b="0" lang="fr-FR" sz="2800" spc="-1" strike="noStrike">
              <a:latin typeface="Arial"/>
            </a:endParaRPr>
          </a:p>
          <a:p>
            <a:pPr algn="just">
              <a:lnSpc>
                <a:spcPct val="80000"/>
              </a:lnSpc>
              <a:spcBef>
                <a:spcPts val="561"/>
              </a:spcBef>
              <a:tabLst>
                <a:tab algn="l" pos="0"/>
              </a:tabLst>
            </a:pPr>
            <a:r>
              <a:rPr b="0" lang="fr-FR" sz="2800" spc="-1" strike="noStrike">
                <a:solidFill>
                  <a:srgbClr val="1f497d"/>
                </a:solidFill>
                <a:latin typeface="Times New Roman"/>
                <a:ea typeface="Candara"/>
              </a:rPr>
              <a:t>             </a:t>
            </a:r>
            <a:endParaRPr b="0" lang="fr-FR" sz="2800" spc="-1" strike="noStrike">
              <a:latin typeface="Arial"/>
            </a:endParaRPr>
          </a:p>
          <a:p>
            <a:pPr algn="just">
              <a:lnSpc>
                <a:spcPct val="80000"/>
              </a:lnSpc>
              <a:spcBef>
                <a:spcPts val="400"/>
              </a:spcBef>
              <a:tabLst>
                <a:tab algn="l" pos="0"/>
              </a:tabLst>
            </a:pPr>
            <a:r>
              <a:rPr b="0" lang="fr-FR" sz="2000" spc="-1" strike="noStrike">
                <a:solidFill>
                  <a:srgbClr val="1f497d"/>
                </a:solidFill>
                <a:latin typeface="Times New Roman"/>
                <a:ea typeface="Candara"/>
              </a:rPr>
              <a:t>           </a:t>
            </a:r>
            <a:endParaRPr b="0" lang="fr-FR" sz="2000" spc="-1" strike="noStrike">
              <a:latin typeface="Arial"/>
            </a:endParaRPr>
          </a:p>
          <a:p>
            <a:pPr>
              <a:lnSpc>
                <a:spcPct val="80000"/>
              </a:lnSpc>
              <a:spcBef>
                <a:spcPts val="400"/>
              </a:spcBef>
              <a:tabLst>
                <a:tab algn="l" pos="0"/>
              </a:tabLst>
            </a:pPr>
            <a:endParaRPr b="0" lang="fr-FR" sz="20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Espace réservé du contenu 1_19"/>
          <p:cNvSpPr/>
          <p:nvPr/>
        </p:nvSpPr>
        <p:spPr>
          <a:xfrm>
            <a:off x="426960" y="232308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269" name="Espace réservé du numéro de diapositive 2_10"/>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A04805EC-4BB5-46BD-8BFF-AF69C9A750E4}" type="slidenum">
              <a:rPr b="0" lang="en-GB" sz="1000" spc="-1" strike="noStrike">
                <a:solidFill>
                  <a:srgbClr val="1f497d"/>
                </a:solidFill>
                <a:latin typeface="Calibri"/>
              </a:rPr>
              <a:t>14</a:t>
            </a:fld>
            <a:endParaRPr b="0" lang="fr-FR" sz="1000" spc="-1" strike="noStrike">
              <a:latin typeface="Arial"/>
            </a:endParaRPr>
          </a:p>
        </p:txBody>
      </p:sp>
      <p:sp>
        <p:nvSpPr>
          <p:cNvPr id="270" name="Titre 3_13"/>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5. Les recherches locales : </a:t>
            </a:r>
            <a:br/>
            <a:r>
              <a:rPr b="0" lang="fr-FR" sz="3600" spc="-1" strike="noStrike">
                <a:solidFill>
                  <a:srgbClr val="ffffff"/>
                </a:solidFill>
                <a:latin typeface="Times New Roman"/>
              </a:rPr>
              <a:t>Exemple de TSP </a:t>
            </a:r>
            <a:endParaRPr b="0" lang="fr-FR" sz="3600" spc="-1" strike="noStrike">
              <a:latin typeface="Arial"/>
            </a:endParaRPr>
          </a:p>
        </p:txBody>
      </p:sp>
      <p:sp>
        <p:nvSpPr>
          <p:cNvPr id="271" name="Espace réservé du contenu 1_22"/>
          <p:cNvSpPr/>
          <p:nvPr/>
        </p:nvSpPr>
        <p:spPr>
          <a:xfrm>
            <a:off x="576360" y="2449080"/>
            <a:ext cx="9009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272" name="Espace réservé du contenu 1_23"/>
          <p:cNvSpPr/>
          <p:nvPr/>
        </p:nvSpPr>
        <p:spPr>
          <a:xfrm>
            <a:off x="531360" y="2379600"/>
            <a:ext cx="9009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r>
              <a:rPr b="0" lang="fr-FR" sz="2800" spc="-1" strike="noStrike">
                <a:solidFill>
                  <a:srgbClr val="1f497d"/>
                </a:solidFill>
                <a:latin typeface="Times New Roman"/>
                <a:ea typeface="DejaVu Sans"/>
              </a:rPr>
              <a:t>Le mouvement </a:t>
            </a:r>
            <a:r>
              <a:rPr b="1" i="1" lang="fr-FR" sz="2800" spc="-1" strike="noStrike">
                <a:solidFill>
                  <a:srgbClr val="1f497d"/>
                </a:solidFill>
                <a:latin typeface="Times New Roman"/>
                <a:ea typeface="DejaVu Sans"/>
              </a:rPr>
              <a:t>swap </a:t>
            </a:r>
            <a:r>
              <a:rPr b="0" lang="fr-FR" sz="2800" spc="-1" strike="noStrike">
                <a:solidFill>
                  <a:srgbClr val="1f497d"/>
                </a:solidFill>
                <a:latin typeface="Times New Roman"/>
                <a:ea typeface="DejaVu Sans"/>
              </a:rPr>
              <a:t>sur une solution de TSP consiste à échanger les positions de deux villes dans le chemin.</a:t>
            </a:r>
            <a:endParaRPr b="0" lang="fr-FR" sz="2800" spc="-1" strike="noStrike">
              <a:latin typeface="Arial"/>
            </a:endParaRPr>
          </a:p>
          <a:p>
            <a:pPr algn="just">
              <a:lnSpc>
                <a:spcPct val="80000"/>
              </a:lnSpc>
              <a:spcBef>
                <a:spcPts val="561"/>
              </a:spcBef>
              <a:tabLst>
                <a:tab algn="l" pos="0"/>
              </a:tabLst>
            </a:pPr>
            <a:r>
              <a:rPr b="0" lang="fr-FR" sz="2800" spc="-1" strike="noStrike">
                <a:solidFill>
                  <a:srgbClr val="1f497d"/>
                </a:solidFill>
                <a:latin typeface="Times New Roman"/>
                <a:ea typeface="DejaVu Sans"/>
              </a:rPr>
              <a:t>Example : soit la solution suivant : 2-</a:t>
            </a:r>
            <a:r>
              <a:rPr b="0" lang="fr-FR" sz="2800" spc="-1" strike="noStrike">
                <a:solidFill>
                  <a:srgbClr val="ff0000"/>
                </a:solidFill>
                <a:latin typeface="Times New Roman"/>
                <a:ea typeface="DejaVu Sans"/>
              </a:rPr>
              <a:t>4</a:t>
            </a:r>
            <a:r>
              <a:rPr b="0" lang="fr-FR" sz="2800" spc="-1" strike="noStrike">
                <a:solidFill>
                  <a:srgbClr val="1f497d"/>
                </a:solidFill>
                <a:latin typeface="Times New Roman"/>
                <a:ea typeface="DejaVu Sans"/>
              </a:rPr>
              <a:t>-3-</a:t>
            </a:r>
            <a:r>
              <a:rPr b="0" lang="fr-FR" sz="2800" spc="-1" strike="noStrike">
                <a:solidFill>
                  <a:srgbClr val="ff0000"/>
                </a:solidFill>
                <a:latin typeface="Times New Roman"/>
                <a:ea typeface="DejaVu Sans"/>
              </a:rPr>
              <a:t>5</a:t>
            </a:r>
            <a:r>
              <a:rPr b="0" lang="fr-FR" sz="2800" spc="-1" strike="noStrike">
                <a:solidFill>
                  <a:srgbClr val="1f497d"/>
                </a:solidFill>
                <a:latin typeface="Times New Roman"/>
                <a:ea typeface="DejaVu Sans"/>
              </a:rPr>
              <a:t>-6-1-2. Un </a:t>
            </a:r>
            <a:r>
              <a:rPr b="1" i="1" lang="fr-FR" sz="2800" spc="-1" strike="noStrike">
                <a:solidFill>
                  <a:srgbClr val="1f497d"/>
                </a:solidFill>
                <a:latin typeface="Times New Roman"/>
                <a:ea typeface="DejaVu Sans"/>
              </a:rPr>
              <a:t>swap </a:t>
            </a:r>
            <a:r>
              <a:rPr b="0" lang="fr-FR" sz="2800" spc="-1" strike="noStrike">
                <a:solidFill>
                  <a:srgbClr val="1f497d"/>
                </a:solidFill>
                <a:latin typeface="Times New Roman"/>
                <a:ea typeface="DejaVu Sans"/>
              </a:rPr>
              <a:t>entre la ville de la 2</a:t>
            </a:r>
            <a:r>
              <a:rPr b="0" lang="fr-FR" sz="2800" spc="-1" strike="noStrike" baseline="30000">
                <a:solidFill>
                  <a:srgbClr val="1f497d"/>
                </a:solidFill>
                <a:latin typeface="Times New Roman"/>
                <a:ea typeface="DejaVu Sans"/>
              </a:rPr>
              <a:t>ème</a:t>
            </a:r>
            <a:r>
              <a:rPr b="0" lang="fr-FR" sz="2800" spc="-1" strike="noStrike">
                <a:solidFill>
                  <a:srgbClr val="1f497d"/>
                </a:solidFill>
                <a:latin typeface="Times New Roman"/>
                <a:ea typeface="DejaVu Sans"/>
              </a:rPr>
              <a:t> position et la ville de la 4</a:t>
            </a:r>
            <a:r>
              <a:rPr b="0" lang="fr-FR" sz="2800" spc="-1" strike="noStrike" baseline="30000">
                <a:solidFill>
                  <a:srgbClr val="1f497d"/>
                </a:solidFill>
                <a:latin typeface="Times New Roman"/>
                <a:ea typeface="DejaVu Sans"/>
              </a:rPr>
              <a:t>ème</a:t>
            </a:r>
            <a:r>
              <a:rPr b="0" lang="fr-FR" sz="2800" spc="-1" strike="noStrike">
                <a:solidFill>
                  <a:srgbClr val="1f497d"/>
                </a:solidFill>
                <a:latin typeface="Times New Roman"/>
                <a:ea typeface="DejaVu Sans"/>
              </a:rPr>
              <a:t> position donne la nouvelle solution suivante : 2-</a:t>
            </a:r>
            <a:r>
              <a:rPr b="0" lang="fr-FR" sz="2800" spc="-1" strike="noStrike">
                <a:solidFill>
                  <a:srgbClr val="00b050"/>
                </a:solidFill>
                <a:latin typeface="Times New Roman"/>
                <a:ea typeface="DejaVu Sans"/>
              </a:rPr>
              <a:t>5</a:t>
            </a:r>
            <a:r>
              <a:rPr b="0" lang="fr-FR" sz="2800" spc="-1" strike="noStrike">
                <a:solidFill>
                  <a:srgbClr val="1f497d"/>
                </a:solidFill>
                <a:latin typeface="Times New Roman"/>
                <a:ea typeface="DejaVu Sans"/>
              </a:rPr>
              <a:t>-3-</a:t>
            </a:r>
            <a:r>
              <a:rPr b="0" lang="fr-FR" sz="2800" spc="-1" strike="noStrike">
                <a:solidFill>
                  <a:srgbClr val="00b050"/>
                </a:solidFill>
                <a:latin typeface="Times New Roman"/>
                <a:ea typeface="DejaVu Sans"/>
              </a:rPr>
              <a:t>4</a:t>
            </a:r>
            <a:r>
              <a:rPr b="0" lang="fr-FR" sz="2800" spc="-1" strike="noStrike">
                <a:solidFill>
                  <a:srgbClr val="1f497d"/>
                </a:solidFill>
                <a:latin typeface="Times New Roman"/>
                <a:ea typeface="DejaVu Sans"/>
              </a:rPr>
              <a:t>-6-1-2.</a:t>
            </a:r>
            <a:endParaRPr b="0" lang="fr-FR" sz="2800" spc="-1" strike="noStrike">
              <a:latin typeface="Arial"/>
            </a:endParaRPr>
          </a:p>
          <a:p>
            <a:pPr>
              <a:lnSpc>
                <a:spcPct val="80000"/>
              </a:lnSpc>
              <a:spcBef>
                <a:spcPts val="479"/>
              </a:spcBef>
              <a:tabLst>
                <a:tab algn="l" pos="0"/>
              </a:tabLst>
            </a:pPr>
            <a:endParaRPr b="0" lang="fr-FR" sz="28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3" name="Espace réservé du contenu 1_20"/>
          <p:cNvSpPr/>
          <p:nvPr/>
        </p:nvSpPr>
        <p:spPr>
          <a:xfrm>
            <a:off x="426960" y="232308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274" name="Espace réservé du numéro de diapositive 2_13"/>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18A76834-A21C-49BD-91FB-701D9AC169FF}" type="slidenum">
              <a:rPr b="0" lang="en-GB" sz="1000" spc="-1" strike="noStrike">
                <a:solidFill>
                  <a:srgbClr val="1f497d"/>
                </a:solidFill>
                <a:latin typeface="Calibri"/>
              </a:rPr>
              <a:t>15</a:t>
            </a:fld>
            <a:endParaRPr b="0" lang="fr-FR" sz="1000" spc="-1" strike="noStrike">
              <a:latin typeface="Arial"/>
            </a:endParaRPr>
          </a:p>
        </p:txBody>
      </p:sp>
      <p:sp>
        <p:nvSpPr>
          <p:cNvPr id="275" name="Titre 3_12"/>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5. Les recherches locales : </a:t>
            </a:r>
            <a:br/>
            <a:r>
              <a:rPr b="0" lang="fr-FR" sz="3600" spc="-1" strike="noStrike">
                <a:solidFill>
                  <a:srgbClr val="ffffff"/>
                </a:solidFill>
                <a:latin typeface="Times New Roman"/>
              </a:rPr>
              <a:t>Exemple de TSP </a:t>
            </a:r>
            <a:endParaRPr b="0" lang="fr-FR" sz="3600" spc="-1" strike="noStrike">
              <a:latin typeface="Arial"/>
            </a:endParaRPr>
          </a:p>
        </p:txBody>
      </p:sp>
      <p:sp>
        <p:nvSpPr>
          <p:cNvPr id="276" name="Espace réservé du contenu 1_21"/>
          <p:cNvSpPr/>
          <p:nvPr/>
        </p:nvSpPr>
        <p:spPr>
          <a:xfrm>
            <a:off x="576360" y="2449080"/>
            <a:ext cx="9009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277" name="Espace réservé du contenu 1_25"/>
          <p:cNvSpPr/>
          <p:nvPr/>
        </p:nvSpPr>
        <p:spPr>
          <a:xfrm>
            <a:off x="531360" y="2379600"/>
            <a:ext cx="9009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r>
              <a:rPr b="0" lang="fr-FR" sz="2800" spc="-1" strike="noStrike">
                <a:solidFill>
                  <a:srgbClr val="1f497d"/>
                </a:solidFill>
                <a:latin typeface="Times New Roman"/>
                <a:ea typeface="DejaVu Sans"/>
              </a:rPr>
              <a:t>- La recherche locale basée sur le mouvement </a:t>
            </a:r>
            <a:r>
              <a:rPr b="1" i="1" lang="fr-FR" sz="2800" spc="-1" strike="noStrike">
                <a:solidFill>
                  <a:srgbClr val="1f497d"/>
                </a:solidFill>
                <a:latin typeface="Times New Roman"/>
                <a:ea typeface="DejaVu Sans"/>
              </a:rPr>
              <a:t>swap </a:t>
            </a:r>
            <a:r>
              <a:rPr b="0" lang="fr-FR" sz="2800" spc="-1" strike="noStrike">
                <a:solidFill>
                  <a:srgbClr val="1f497d"/>
                </a:solidFill>
                <a:latin typeface="Times New Roman"/>
                <a:ea typeface="DejaVu Sans"/>
              </a:rPr>
              <a:t>consiste à explorer, à chaque itération, toutes les solutions obtenues en appliquant le </a:t>
            </a:r>
            <a:r>
              <a:rPr b="1" i="1" lang="fr-FR" sz="2800" spc="-1" strike="noStrike">
                <a:solidFill>
                  <a:srgbClr val="1f497d"/>
                </a:solidFill>
                <a:latin typeface="Times New Roman"/>
                <a:ea typeface="DejaVu Sans"/>
              </a:rPr>
              <a:t>swap </a:t>
            </a:r>
            <a:r>
              <a:rPr b="0" lang="fr-FR" sz="2800" spc="-1" strike="noStrike">
                <a:solidFill>
                  <a:srgbClr val="1f497d"/>
                </a:solidFill>
                <a:latin typeface="Times New Roman"/>
                <a:ea typeface="DejaVu Sans"/>
              </a:rPr>
              <a:t>sur la solution courante </a:t>
            </a:r>
            <a:r>
              <a:rPr b="1" i="1" lang="fr-FR" sz="2800" spc="-1" strike="noStrike">
                <a:solidFill>
                  <a:srgbClr val="1f497d"/>
                </a:solidFill>
                <a:latin typeface="Times New Roman"/>
                <a:ea typeface="DejaVu Sans"/>
              </a:rPr>
              <a:t>s</a:t>
            </a:r>
            <a:r>
              <a:rPr b="0" lang="fr-FR" sz="2800" spc="-1" strike="noStrike">
                <a:solidFill>
                  <a:srgbClr val="1f497d"/>
                </a:solidFill>
                <a:latin typeface="Times New Roman"/>
                <a:ea typeface="DejaVu Sans"/>
              </a:rPr>
              <a:t>.</a:t>
            </a:r>
            <a:endParaRPr b="0" lang="fr-FR" sz="2800" spc="-1" strike="noStrike">
              <a:latin typeface="Arial"/>
            </a:endParaRPr>
          </a:p>
          <a:p>
            <a:pPr algn="just">
              <a:lnSpc>
                <a:spcPct val="80000"/>
              </a:lnSpc>
              <a:spcBef>
                <a:spcPts val="561"/>
              </a:spcBef>
              <a:tabLst>
                <a:tab algn="l" pos="0"/>
              </a:tabLst>
            </a:pPr>
            <a:r>
              <a:rPr b="0" lang="fr-FR" sz="2800" spc="-1" strike="noStrike">
                <a:solidFill>
                  <a:srgbClr val="1f497d"/>
                </a:solidFill>
                <a:latin typeface="Times New Roman"/>
                <a:ea typeface="DejaVu Sans"/>
              </a:rPr>
              <a:t>- A chaque itération, le nombre de solutions générées par le mouvement </a:t>
            </a:r>
            <a:r>
              <a:rPr b="1" i="1" lang="fr-FR" sz="2800" spc="-1" strike="noStrike">
                <a:solidFill>
                  <a:srgbClr val="1f497d"/>
                </a:solidFill>
                <a:latin typeface="Times New Roman"/>
                <a:ea typeface="DejaVu Sans"/>
              </a:rPr>
              <a:t>swap </a:t>
            </a:r>
            <a:r>
              <a:rPr b="0" lang="fr-FR" sz="2800" spc="-1" strike="noStrike">
                <a:solidFill>
                  <a:srgbClr val="1f497d"/>
                </a:solidFill>
                <a:latin typeface="Times New Roman"/>
                <a:ea typeface="DejaVu Sans"/>
              </a:rPr>
              <a:t>est égale à </a:t>
            </a:r>
            <a:r>
              <a:rPr b="1" i="1" lang="fr-FR" sz="2800" spc="-1" strike="noStrike">
                <a:solidFill>
                  <a:srgbClr val="1f497d"/>
                </a:solidFill>
                <a:latin typeface="Times New Roman"/>
                <a:ea typeface="DejaVu Sans"/>
              </a:rPr>
              <a:t>(v × (v-1)) / 2 </a:t>
            </a:r>
            <a:r>
              <a:rPr b="0" lang="fr-FR" sz="2800" spc="-1" strike="noStrike">
                <a:solidFill>
                  <a:srgbClr val="1f497d"/>
                </a:solidFill>
                <a:latin typeface="Times New Roman"/>
                <a:ea typeface="DejaVu Sans"/>
              </a:rPr>
              <a:t>où </a:t>
            </a:r>
            <a:r>
              <a:rPr b="1" i="1" lang="fr-FR" sz="2800" spc="-1" strike="noStrike">
                <a:solidFill>
                  <a:srgbClr val="1f497d"/>
                </a:solidFill>
                <a:latin typeface="Times New Roman"/>
                <a:ea typeface="DejaVu Sans"/>
              </a:rPr>
              <a:t>v</a:t>
            </a:r>
            <a:r>
              <a:rPr b="0" lang="fr-FR" sz="2800" spc="-1" strike="noStrike">
                <a:solidFill>
                  <a:srgbClr val="1f497d"/>
                </a:solidFill>
                <a:latin typeface="Times New Roman"/>
                <a:ea typeface="DejaVu Sans"/>
              </a:rPr>
              <a:t> est le nombre de villes.</a:t>
            </a:r>
            <a:endParaRPr b="0" lang="fr-FR" sz="2800" spc="-1" strike="noStrike">
              <a:latin typeface="Arial"/>
            </a:endParaRPr>
          </a:p>
          <a:p>
            <a:pPr>
              <a:lnSpc>
                <a:spcPct val="80000"/>
              </a:lnSpc>
              <a:spcBef>
                <a:spcPts val="479"/>
              </a:spcBef>
              <a:tabLst>
                <a:tab algn="l" pos="0"/>
              </a:tabLst>
            </a:pPr>
            <a:endParaRPr b="0" lang="fr-FR" sz="2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itre 1_0"/>
          <p:cNvSpPr/>
          <p:nvPr/>
        </p:nvSpPr>
        <p:spPr>
          <a:xfrm>
            <a:off x="774360" y="1697400"/>
            <a:ext cx="9307800" cy="2267640"/>
          </a:xfrm>
          <a:prstGeom prst="rect">
            <a:avLst/>
          </a:prstGeom>
          <a:noFill/>
          <a:ln w="0">
            <a:noFill/>
          </a:ln>
        </p:spPr>
        <p:style>
          <a:lnRef idx="0"/>
          <a:fillRef idx="0"/>
          <a:effectRef idx="0"/>
          <a:fontRef idx="minor"/>
        </p:style>
        <p:txBody>
          <a:bodyPr lIns="90000" rIns="90000" tIns="45000" bIns="45000" anchor="b">
            <a:noAutofit/>
          </a:bodyPr>
          <a:p>
            <a:pPr>
              <a:lnSpc>
                <a:spcPct val="100000"/>
              </a:lnSpc>
            </a:pPr>
            <a:r>
              <a:rPr b="0" lang="fr-FR" sz="2800" spc="-1" strike="noStrike">
                <a:solidFill>
                  <a:srgbClr val="ffffff"/>
                </a:solidFill>
                <a:latin typeface="Times New Roman"/>
              </a:rPr>
              <a:t>1. Définition générale d'une heuristique</a:t>
            </a:r>
            <a:br/>
            <a:r>
              <a:rPr b="0" lang="fr-FR" sz="2800" spc="-1" strike="noStrike">
                <a:solidFill>
                  <a:srgbClr val="ffffff"/>
                </a:solidFill>
                <a:latin typeface="Times New Roman"/>
              </a:rPr>
              <a:t>2. Définition  d'une heuristique dans le domaine d'optimisation </a:t>
            </a:r>
            <a:br/>
            <a:r>
              <a:rPr b="0" lang="fr-FR" sz="2800" spc="-1" strike="noStrike">
                <a:solidFill>
                  <a:srgbClr val="ffffff"/>
                </a:solidFill>
                <a:latin typeface="Times New Roman"/>
              </a:rPr>
              <a:t>3. Codage et représentation de la solution </a:t>
            </a:r>
            <a:br/>
            <a:r>
              <a:rPr b="0" lang="fr-FR" sz="2800" spc="-1" strike="noStrike">
                <a:solidFill>
                  <a:srgbClr val="ffffff"/>
                </a:solidFill>
                <a:latin typeface="Times New Roman"/>
              </a:rPr>
              <a:t>4. Les heuristiques gloutonnes de construction </a:t>
            </a:r>
            <a:br/>
            <a:r>
              <a:rPr b="0" lang="fr-FR" sz="2800" spc="-1" strike="noStrike">
                <a:solidFill>
                  <a:srgbClr val="ffffff"/>
                </a:solidFill>
                <a:latin typeface="Times New Roman"/>
              </a:rPr>
              <a:t>5. Les recherches locales  </a:t>
            </a:r>
            <a:endParaRPr b="0" lang="fr-FR" sz="2800" spc="-1" strike="noStrike">
              <a:latin typeface="Arial"/>
            </a:endParaRPr>
          </a:p>
        </p:txBody>
      </p:sp>
      <p:sp>
        <p:nvSpPr>
          <p:cNvPr id="143" name="Titre 1_2"/>
          <p:cNvSpPr/>
          <p:nvPr/>
        </p:nvSpPr>
        <p:spPr>
          <a:xfrm>
            <a:off x="2617560" y="1120320"/>
            <a:ext cx="4735440" cy="518400"/>
          </a:xfrm>
          <a:prstGeom prst="rect">
            <a:avLst/>
          </a:prstGeom>
          <a:noFill/>
          <a:ln w="0">
            <a:noFill/>
          </a:ln>
        </p:spPr>
        <p:style>
          <a:lnRef idx="0"/>
          <a:fillRef idx="0"/>
          <a:effectRef idx="0"/>
          <a:fontRef idx="minor"/>
        </p:style>
        <p:txBody>
          <a:bodyPr lIns="90000" rIns="90000" tIns="45000" bIns="45000" anchor="b">
            <a:noAutofit/>
          </a:bodyPr>
          <a:p>
            <a:pPr algn="ctr">
              <a:lnSpc>
                <a:spcPct val="100000"/>
              </a:lnSpc>
            </a:pPr>
            <a:r>
              <a:rPr b="0" lang="fr-FR" sz="3600" spc="-1" strike="noStrike">
                <a:solidFill>
                  <a:srgbClr val="ffffff"/>
                </a:solidFill>
                <a:latin typeface="Times New Roman"/>
                <a:ea typeface="DejaVu Sans"/>
              </a:rPr>
              <a:t>Plan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Espace réservé du contenu 1_0"/>
          <p:cNvSpPr/>
          <p:nvPr/>
        </p:nvSpPr>
        <p:spPr>
          <a:xfrm>
            <a:off x="297720" y="194832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145" name="Espace réservé du numéro de diapositive 2_1"/>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6551AAEE-CD3C-4793-A9D6-A57297B65267}" type="slidenum">
              <a:rPr b="0" lang="en-GB" sz="1000" spc="-1" strike="noStrike">
                <a:solidFill>
                  <a:srgbClr val="1f497d"/>
                </a:solidFill>
                <a:latin typeface="Calibri"/>
              </a:rPr>
              <a:t>1</a:t>
            </a:fld>
            <a:endParaRPr b="0" lang="fr-FR" sz="1000" spc="-1" strike="noStrike">
              <a:latin typeface="Arial"/>
            </a:endParaRPr>
          </a:p>
        </p:txBody>
      </p:sp>
      <p:sp>
        <p:nvSpPr>
          <p:cNvPr id="146" name="Titre 3_1"/>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1. Définition générale </a:t>
            </a:r>
            <a:br/>
            <a:r>
              <a:rPr b="0" lang="fr-FR" sz="3600" spc="-1" strike="noStrike">
                <a:solidFill>
                  <a:srgbClr val="ffffff"/>
                </a:solidFill>
                <a:latin typeface="Times New Roman"/>
              </a:rPr>
              <a:t>d'une heuristique </a:t>
            </a:r>
            <a:endParaRPr b="0" lang="fr-FR" sz="3600" spc="-1" strike="noStrike">
              <a:latin typeface="Arial"/>
            </a:endParaRPr>
          </a:p>
        </p:txBody>
      </p:sp>
      <p:sp>
        <p:nvSpPr>
          <p:cNvPr id="147" name="Espace réservé du contenu 1_2"/>
          <p:cNvSpPr/>
          <p:nvPr/>
        </p:nvSpPr>
        <p:spPr>
          <a:xfrm>
            <a:off x="298440" y="1761840"/>
            <a:ext cx="9342000" cy="289692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479"/>
              </a:spcBef>
              <a:tabLst>
                <a:tab algn="l" pos="0"/>
              </a:tabLst>
            </a:pPr>
            <a:r>
              <a:rPr b="0" i="1" lang="fr-FR" sz="2400" spc="-1" strike="noStrike">
                <a:solidFill>
                  <a:srgbClr val="1f497d"/>
                </a:solidFill>
                <a:latin typeface="Times New Roman"/>
                <a:ea typeface="DejaVu Sans"/>
              </a:rPr>
              <a:t>Feigenbaum et Feldman (1963):</a:t>
            </a:r>
            <a:endParaRPr b="0" lang="fr-FR" sz="2400" spc="-1" strike="noStrike">
              <a:latin typeface="Arial"/>
            </a:endParaRPr>
          </a:p>
          <a:p>
            <a:pPr algn="just">
              <a:lnSpc>
                <a:spcPct val="80000"/>
              </a:lnSpc>
              <a:spcBef>
                <a:spcPts val="479"/>
              </a:spcBef>
              <a:tabLst>
                <a:tab algn="l" pos="0"/>
              </a:tabLst>
            </a:pPr>
            <a:r>
              <a:rPr b="0" lang="fr-FR" sz="2400" spc="-1" strike="noStrike">
                <a:solidFill>
                  <a:srgbClr val="1f497d"/>
                </a:solidFill>
                <a:latin typeface="Candara"/>
                <a:ea typeface="DejaVu Sans"/>
              </a:rPr>
              <a:t> </a:t>
            </a:r>
            <a:r>
              <a:rPr b="0" i="1" lang="fr-FR" sz="2400" spc="-1" strike="noStrike">
                <a:solidFill>
                  <a:srgbClr val="1f497d"/>
                </a:solidFill>
                <a:latin typeface="Times New Roman"/>
                <a:ea typeface="DejaVu Sans"/>
              </a:rPr>
              <a:t>"</a:t>
            </a:r>
            <a:r>
              <a:rPr b="1" i="1" lang="fr-FR" sz="2400" spc="-1" strike="noStrike">
                <a:solidFill>
                  <a:srgbClr val="1f497d"/>
                </a:solidFill>
                <a:latin typeface="Times New Roman"/>
                <a:ea typeface="DejaVu Sans"/>
              </a:rPr>
              <a:t>A heuristic (heuristic rule, heuristic method) is a rule of thumb, strategy, trick, simplification, or any other kind of device which drastically limits search for solutions in large problem spaces. Heuristics do not guarantee optimal solutions; in fact, they do not guarantee any solution at all; all that can be said for a useful heuristic is that it offers solutions which are good enough most of the time.</a:t>
            </a:r>
            <a:r>
              <a:rPr b="1" lang="fr-FR" sz="2400" spc="-1" strike="noStrike">
                <a:solidFill>
                  <a:srgbClr val="1f497d"/>
                </a:solidFill>
                <a:latin typeface="Candara"/>
                <a:ea typeface="Candara"/>
              </a:rPr>
              <a:t> </a:t>
            </a:r>
            <a:r>
              <a:rPr b="1" i="1" lang="fr-FR" sz="2400" spc="-1" strike="noStrike">
                <a:solidFill>
                  <a:srgbClr val="1f497d"/>
                </a:solidFill>
                <a:latin typeface="Times New Roman"/>
                <a:ea typeface="Candara"/>
              </a:rPr>
              <a:t>"</a:t>
            </a:r>
            <a:r>
              <a:rPr b="0" i="1" lang="fr-FR" sz="2400" spc="-1" strike="noStrike">
                <a:solidFill>
                  <a:srgbClr val="1f497d"/>
                </a:solidFill>
                <a:latin typeface="Times New Roman"/>
                <a:ea typeface="Candara"/>
              </a:rPr>
              <a:t> </a:t>
            </a:r>
            <a:endParaRPr b="0" lang="fr-FR" sz="2400" spc="-1" strike="noStrike">
              <a:latin typeface="Arial"/>
            </a:endParaRPr>
          </a:p>
          <a:p>
            <a:pPr algn="just">
              <a:lnSpc>
                <a:spcPct val="80000"/>
              </a:lnSpc>
              <a:spcBef>
                <a:spcPts val="479"/>
              </a:spcBef>
              <a:tabLst>
                <a:tab algn="l" pos="0"/>
              </a:tabLst>
            </a:pPr>
            <a:endParaRPr b="0" lang="fr-FR" sz="2400" spc="-1" strike="noStrike">
              <a:latin typeface="Arial"/>
            </a:endParaRPr>
          </a:p>
          <a:p>
            <a:pPr algn="just">
              <a:lnSpc>
                <a:spcPct val="80000"/>
              </a:lnSpc>
              <a:spcBef>
                <a:spcPts val="479"/>
              </a:spcBef>
              <a:tabLst>
                <a:tab algn="l" pos="0"/>
              </a:tabLst>
            </a:pPr>
            <a:r>
              <a:rPr b="0" i="1" lang="fr-FR" sz="2400" spc="-1" strike="noStrike">
                <a:solidFill>
                  <a:srgbClr val="1f497d"/>
                </a:solidFill>
                <a:latin typeface="Times New Roman"/>
                <a:ea typeface="Candara"/>
              </a:rPr>
              <a:t>E. A Feigenbaum and J. Feldman. Computers and thought. McGraw-Hill, Inc. New York, NY, USA, 1963.</a:t>
            </a:r>
            <a:endParaRPr b="0" lang="fr-FR" sz="24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Espace réservé du contenu 1_1"/>
          <p:cNvSpPr/>
          <p:nvPr/>
        </p:nvSpPr>
        <p:spPr>
          <a:xfrm>
            <a:off x="371520" y="194832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149" name="Espace réservé du numéro de diapositive 2_0"/>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17C20200-332B-4B5C-B95C-9A3B6A3BFF3D}" type="slidenum">
              <a:rPr b="0" lang="en-GB" sz="1000" spc="-1" strike="noStrike">
                <a:solidFill>
                  <a:srgbClr val="1f497d"/>
                </a:solidFill>
                <a:latin typeface="Calibri"/>
              </a:rPr>
              <a:t>3</a:t>
            </a:fld>
            <a:endParaRPr b="0" lang="fr-FR" sz="1000" spc="-1" strike="noStrike">
              <a:latin typeface="Arial"/>
            </a:endParaRPr>
          </a:p>
        </p:txBody>
      </p:sp>
      <p:sp>
        <p:nvSpPr>
          <p:cNvPr id="150" name="Titre 3_0"/>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1. Définition générale </a:t>
            </a:r>
            <a:br/>
            <a:r>
              <a:rPr b="0" lang="fr-FR" sz="3600" spc="-1" strike="noStrike">
                <a:solidFill>
                  <a:srgbClr val="ffffff"/>
                </a:solidFill>
                <a:latin typeface="Times New Roman"/>
              </a:rPr>
              <a:t>d'une heuristique </a:t>
            </a:r>
            <a:endParaRPr b="0" lang="fr-FR" sz="3600" spc="-1" strike="noStrike">
              <a:latin typeface="Arial"/>
            </a:endParaRPr>
          </a:p>
        </p:txBody>
      </p:sp>
      <p:sp>
        <p:nvSpPr>
          <p:cNvPr id="151" name="Espace réservé du contenu 1_4"/>
          <p:cNvSpPr/>
          <p:nvPr/>
        </p:nvSpPr>
        <p:spPr>
          <a:xfrm>
            <a:off x="234000" y="2113560"/>
            <a:ext cx="9342000" cy="289692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479"/>
              </a:spcBef>
              <a:tabLst>
                <a:tab algn="l" pos="0"/>
              </a:tabLst>
            </a:pPr>
            <a:r>
              <a:rPr b="0" lang="fr-FR" sz="2400" spc="-1" strike="noStrike">
                <a:solidFill>
                  <a:srgbClr val="1f497d"/>
                </a:solidFill>
                <a:latin typeface="Times New Roman"/>
                <a:ea typeface="DejaVu Sans"/>
              </a:rPr>
              <a:t>Donc, selon</a:t>
            </a:r>
            <a:r>
              <a:rPr b="0" i="1" lang="fr-FR" sz="2400" spc="-1" strike="noStrike">
                <a:solidFill>
                  <a:srgbClr val="1f497d"/>
                </a:solidFill>
                <a:latin typeface="Times New Roman"/>
                <a:ea typeface="DejaVu Sans"/>
              </a:rPr>
              <a:t> Feigenbaum et Feldman (1963):</a:t>
            </a:r>
            <a:endParaRPr b="0" lang="fr-FR" sz="2400" spc="-1" strike="noStrike">
              <a:latin typeface="Arial"/>
            </a:endParaRPr>
          </a:p>
          <a:p>
            <a:pPr algn="just">
              <a:lnSpc>
                <a:spcPct val="80000"/>
              </a:lnSpc>
              <a:spcBef>
                <a:spcPts val="479"/>
              </a:spcBef>
              <a:tabLst>
                <a:tab algn="l" pos="0"/>
              </a:tabLst>
            </a:pPr>
            <a:r>
              <a:rPr b="0" lang="fr-FR" sz="2400" spc="-1" strike="noStrike">
                <a:solidFill>
                  <a:srgbClr val="1f497d"/>
                </a:solidFill>
                <a:latin typeface="Candara"/>
                <a:ea typeface="DejaVu Sans"/>
              </a:rPr>
              <a:t> </a:t>
            </a:r>
            <a:r>
              <a:rPr b="0" i="1" lang="fr-FR" sz="2400" spc="-1" strike="noStrike">
                <a:solidFill>
                  <a:srgbClr val="1f497d"/>
                </a:solidFill>
                <a:latin typeface="Times New Roman"/>
                <a:ea typeface="DejaVu Sans"/>
              </a:rPr>
              <a:t>"Une heuristique (règle heuristique, méthode heuristique) est une règle de choix (avec estimation), une stratégie, une astuce, une simplification, ou tout outil qui limite d'une manière considérable la recherche de solutions dans des grands espaces de recherche. Les heuristiques ne garantissent pas des solutions optimales. En fait, elles ne garantissent pas une solution du tout. Tout ce qui peut être dit sur une heuristique utile, c’est qu’elle donne des solutions qui sont bonnes la plupart du temps". </a:t>
            </a:r>
            <a:endParaRPr b="0" lang="fr-FR" sz="2400" spc="-1" strike="noStrike">
              <a:latin typeface="Arial"/>
            </a:endParaRPr>
          </a:p>
          <a:p>
            <a:pPr algn="just">
              <a:lnSpc>
                <a:spcPct val="80000"/>
              </a:lnSpc>
              <a:spcBef>
                <a:spcPts val="479"/>
              </a:spcBef>
              <a:tabLst>
                <a:tab algn="l" pos="0"/>
              </a:tabLst>
            </a:pPr>
            <a:endParaRPr b="0" lang="fr-FR" sz="2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Espace réservé du contenu 1_3"/>
          <p:cNvSpPr/>
          <p:nvPr/>
        </p:nvSpPr>
        <p:spPr>
          <a:xfrm>
            <a:off x="426960" y="232308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153" name="Espace réservé du numéro de diapositive 2_3"/>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4537D4C7-317E-4594-BD18-85C068B6E1C0}" type="slidenum">
              <a:rPr b="0" lang="en-GB" sz="1000" spc="-1" strike="noStrike">
                <a:solidFill>
                  <a:srgbClr val="1f497d"/>
                </a:solidFill>
                <a:latin typeface="Calibri"/>
              </a:rPr>
              <a:t>4</a:t>
            </a:fld>
            <a:endParaRPr b="0" lang="fr-FR" sz="1000" spc="-1" strike="noStrike">
              <a:latin typeface="Arial"/>
            </a:endParaRPr>
          </a:p>
        </p:txBody>
      </p:sp>
      <p:sp>
        <p:nvSpPr>
          <p:cNvPr id="154" name="Titre 3_3"/>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2. Définition d'une heuristique dans le domaine d'optimisation </a:t>
            </a:r>
            <a:endParaRPr b="0" lang="fr-FR" sz="3600" spc="-1" strike="noStrike">
              <a:latin typeface="Arial"/>
            </a:endParaRPr>
          </a:p>
        </p:txBody>
      </p:sp>
      <p:sp>
        <p:nvSpPr>
          <p:cNvPr id="155" name="Espace réservé du contenu 1_6"/>
          <p:cNvSpPr/>
          <p:nvPr/>
        </p:nvSpPr>
        <p:spPr>
          <a:xfrm>
            <a:off x="289440" y="2160000"/>
            <a:ext cx="9388080" cy="258444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r>
              <a:rPr b="0" i="1"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Dans le domaine d'optimisation combinatoire:</a:t>
            </a:r>
            <a:endParaRPr b="0" lang="fr-FR" sz="2800" spc="-1" strike="noStrike">
              <a:latin typeface="Arial"/>
            </a:endParaRPr>
          </a:p>
          <a:p>
            <a:pPr algn="just">
              <a:lnSpc>
                <a:spcPct val="80000"/>
              </a:lnSpc>
              <a:spcBef>
                <a:spcPts val="561"/>
              </a:spcBef>
              <a:tabLst>
                <a:tab algn="l" pos="0"/>
              </a:tabLst>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une heuristique est une méthode approchée développée, en général, pour résoudre un problème particulier. Le développement d'une heuristique nécessite une connaissance approfondie du problème à résoudre.</a:t>
            </a:r>
            <a:endParaRPr b="0" lang="fr-FR" sz="2800" spc="-1" strike="noStrike">
              <a:latin typeface="Arial"/>
            </a:endParaRPr>
          </a:p>
          <a:p>
            <a:pPr algn="just">
              <a:lnSpc>
                <a:spcPct val="80000"/>
              </a:lnSpc>
              <a:spcBef>
                <a:spcPts val="561"/>
              </a:spcBef>
              <a:tabLst>
                <a:tab algn="l" pos="0"/>
              </a:tabLst>
            </a:pPr>
            <a:r>
              <a:rPr b="0" lang="fr-FR" sz="2800" spc="-1" strike="noStrike">
                <a:solidFill>
                  <a:srgbClr val="1f497d"/>
                </a:solidFill>
                <a:latin typeface="Times New Roman"/>
                <a:ea typeface="DejaVu Sans"/>
              </a:rPr>
              <a:t>Comme toute méthode approchée, le but d'une heuristique est de trouver une solution de bonne qualité ou d'une qualité acceptable dans un temps d'exécution très réduit. </a:t>
            </a:r>
            <a:endParaRPr b="0" lang="fr-FR" sz="2800" spc="-1" strike="noStrike">
              <a:latin typeface="Arial"/>
            </a:endParaRPr>
          </a:p>
          <a:p>
            <a:pPr>
              <a:lnSpc>
                <a:spcPct val="80000"/>
              </a:lnSpc>
              <a:spcBef>
                <a:spcPts val="479"/>
              </a:spcBef>
              <a:tabLst>
                <a:tab algn="l" pos="0"/>
              </a:tabLst>
            </a:pPr>
            <a:endParaRPr b="0" lang="fr-FR" sz="2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Espace réservé du contenu 1"/>
          <p:cNvSpPr/>
          <p:nvPr/>
        </p:nvSpPr>
        <p:spPr>
          <a:xfrm>
            <a:off x="426960" y="2323080"/>
            <a:ext cx="907344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r>
              <a:rPr b="0" i="1" lang="fr-FR" sz="2800" spc="-1" strike="noStrike">
                <a:solidFill>
                  <a:srgbClr val="1f497d"/>
                </a:solidFill>
                <a:latin typeface="Times New Roman"/>
              </a:rPr>
              <a:t>- </a:t>
            </a:r>
            <a:r>
              <a:rPr b="0" lang="fr-FR" sz="2800" spc="-1" strike="noStrike">
                <a:solidFill>
                  <a:srgbClr val="1f497d"/>
                </a:solidFill>
                <a:latin typeface="Times New Roman"/>
              </a:rPr>
              <a:t>Pour développer un algorithme d'optimisation, la première étape est le codage et la représentation de la solution que ce soit une méthode exacte ou approchée.</a:t>
            </a:r>
            <a:endParaRPr b="0" lang="fr-FR" sz="2800" spc="-1" strike="noStrike">
              <a:latin typeface="Arial"/>
            </a:endParaRPr>
          </a:p>
          <a:p>
            <a:pPr algn="just">
              <a:lnSpc>
                <a:spcPct val="80000"/>
              </a:lnSpc>
              <a:spcBef>
                <a:spcPts val="561"/>
              </a:spcBef>
              <a:tabLst>
                <a:tab algn="l" pos="0"/>
              </a:tabLst>
            </a:pPr>
            <a:r>
              <a:rPr b="0" lang="fr-FR" sz="2800" spc="-1" strike="noStrike">
                <a:solidFill>
                  <a:srgbClr val="1f497d"/>
                </a:solidFill>
                <a:latin typeface="Times New Roman"/>
              </a:rPr>
              <a:t>- Il n'y a pas une règle générale de représentation de la solution. En effet, le codage ou la représentation d'une solution dépend de la définition de problème et de l'intuition de développeur.</a:t>
            </a:r>
            <a:endParaRPr b="0" lang="fr-FR" sz="2800" spc="-1" strike="noStrike">
              <a:latin typeface="Arial"/>
            </a:endParaRPr>
          </a:p>
          <a:p>
            <a:pPr>
              <a:lnSpc>
                <a:spcPct val="80000"/>
              </a:lnSpc>
              <a:spcBef>
                <a:spcPts val="479"/>
              </a:spcBef>
              <a:tabLst>
                <a:tab algn="l" pos="0"/>
              </a:tabLst>
            </a:pPr>
            <a:endParaRPr b="0" lang="fr-FR" sz="2800" spc="-1" strike="noStrike">
              <a:latin typeface="Arial"/>
            </a:endParaRPr>
          </a:p>
        </p:txBody>
      </p:sp>
      <p:sp>
        <p:nvSpPr>
          <p:cNvPr id="157" name="Espace réservé du numéro de diapositive 2_2"/>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ECE1A95C-9CA5-4EBE-9AC0-72F4C980CE79}" type="slidenum">
              <a:rPr b="0" lang="en-GB" sz="1000" spc="-1" strike="noStrike">
                <a:solidFill>
                  <a:srgbClr val="1f497d"/>
                </a:solidFill>
                <a:latin typeface="Calibri"/>
              </a:rPr>
              <a:t>5</a:t>
            </a:fld>
            <a:endParaRPr b="0" lang="fr-FR" sz="1000" spc="-1" strike="noStrike">
              <a:latin typeface="Arial"/>
            </a:endParaRPr>
          </a:p>
        </p:txBody>
      </p:sp>
      <p:sp>
        <p:nvSpPr>
          <p:cNvPr id="158" name="Titre 3_2"/>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5000"/>
          </a:bodyPr>
          <a:p>
            <a:pPr algn="ctr">
              <a:lnSpc>
                <a:spcPct val="100000"/>
              </a:lnSpc>
            </a:pPr>
            <a:r>
              <a:rPr b="0" lang="fr-FR" sz="3600" spc="-1" strike="noStrike">
                <a:solidFill>
                  <a:srgbClr val="ffffff"/>
                </a:solidFill>
                <a:latin typeface="Times New Roman"/>
              </a:rPr>
              <a:t>3. Codage</a:t>
            </a:r>
            <a:r>
              <a:rPr b="0" lang="fr-FR" sz="3600" spc="-1" strike="noStrike">
                <a:solidFill>
                  <a:srgbClr val="ffffff"/>
                </a:solidFill>
                <a:latin typeface="Times New Roman"/>
                <a:ea typeface="Candara"/>
              </a:rPr>
              <a:t> et représentation </a:t>
            </a:r>
            <a:br/>
            <a:r>
              <a:rPr b="0" lang="fr-FR" sz="3600" spc="-1" strike="noStrike">
                <a:solidFill>
                  <a:srgbClr val="ffffff"/>
                </a:solidFill>
                <a:latin typeface="Times New Roman"/>
                <a:ea typeface="Candara"/>
              </a:rPr>
              <a:t>de la solution</a:t>
            </a:r>
            <a:r>
              <a:rPr b="0" lang="fr-FR" sz="3600" spc="-1" strike="noStrike">
                <a:solidFill>
                  <a:srgbClr val="ffffff"/>
                </a:solidFill>
                <a:latin typeface="Candara"/>
                <a:ea typeface="Candara"/>
              </a:rPr>
              <a:t>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Espace réservé du contenu 1_5"/>
          <p:cNvSpPr/>
          <p:nvPr/>
        </p:nvSpPr>
        <p:spPr>
          <a:xfrm>
            <a:off x="334440" y="2025720"/>
            <a:ext cx="9342000" cy="3154680"/>
          </a:xfrm>
          <a:prstGeom prst="rect">
            <a:avLst/>
          </a:prstGeom>
          <a:noFill/>
          <a:ln w="0">
            <a:noFill/>
          </a:ln>
        </p:spPr>
        <p:style>
          <a:lnRef idx="0"/>
          <a:fillRef idx="0"/>
          <a:effectRef idx="0"/>
          <a:fontRef idx="minor"/>
        </p:style>
        <p:txBody>
          <a:bodyPr lIns="90000" rIns="90000" tIns="45000" bIns="45000">
            <a:noAutofit/>
          </a:bodyPr>
          <a:p>
            <a:pPr algn="ctr">
              <a:lnSpc>
                <a:spcPct val="80000"/>
              </a:lnSpc>
              <a:spcBef>
                <a:spcPts val="720"/>
              </a:spcBef>
              <a:tabLst>
                <a:tab algn="l" pos="0"/>
              </a:tabLst>
            </a:pPr>
            <a:endParaRPr b="0" lang="fr-FR" sz="1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-Soit le chemin :2-4-5-1-6-3-2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rPr>
              <a:t>comme une solution de TSP.</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p:txBody>
      </p:sp>
      <p:sp>
        <p:nvSpPr>
          <p:cNvPr id="160" name="Espace réservé du numéro de diapositive 2_5"/>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E132B292-EA3B-4C9B-BFC4-45D842D63FCB}" type="slidenum">
              <a:rPr b="0" lang="en-GB" sz="1000" spc="-1" strike="noStrike">
                <a:solidFill>
                  <a:srgbClr val="1f497d"/>
                </a:solidFill>
                <a:latin typeface="Calibri"/>
              </a:rPr>
              <a:t>6</a:t>
            </a:fld>
            <a:endParaRPr b="0" lang="fr-FR" sz="1000" spc="-1" strike="noStrike">
              <a:latin typeface="Arial"/>
            </a:endParaRPr>
          </a:p>
        </p:txBody>
      </p:sp>
      <p:sp>
        <p:nvSpPr>
          <p:cNvPr id="161" name="Titre 3_5"/>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8000"/>
          </a:bodyPr>
          <a:p>
            <a:pPr algn="ctr">
              <a:lnSpc>
                <a:spcPct val="100000"/>
              </a:lnSpc>
            </a:pPr>
            <a:r>
              <a:rPr b="0" lang="fr-FR" sz="3600" spc="-1" strike="noStrike">
                <a:solidFill>
                  <a:srgbClr val="ffffff"/>
                </a:solidFill>
                <a:latin typeface="Times New Roman"/>
              </a:rPr>
              <a:t>Example de codage et représentation </a:t>
            </a:r>
            <a:br/>
            <a:r>
              <a:rPr b="0" lang="fr-FR" sz="3600" spc="-1" strike="noStrike">
                <a:solidFill>
                  <a:srgbClr val="ffffff"/>
                </a:solidFill>
                <a:latin typeface="Times New Roman"/>
              </a:rPr>
              <a:t>de la solution pour le problème de </a:t>
            </a:r>
            <a:r>
              <a:rPr b="0" lang="fr-FR" sz="3600" spc="-1" strike="noStrike">
                <a:solidFill>
                  <a:srgbClr val="ffffff"/>
                </a:solidFill>
                <a:latin typeface="Times New Roman"/>
                <a:ea typeface="Candara"/>
              </a:rPr>
              <a:t>TSP</a:t>
            </a:r>
            <a:endParaRPr b="0" lang="fr-FR" sz="3600" spc="-1" strike="noStrike">
              <a:latin typeface="Arial"/>
            </a:endParaRPr>
          </a:p>
        </p:txBody>
      </p:sp>
      <p:sp>
        <p:nvSpPr>
          <p:cNvPr id="162" name="Ellipse 4_1"/>
          <p:cNvSpPr/>
          <p:nvPr/>
        </p:nvSpPr>
        <p:spPr>
          <a:xfrm>
            <a:off x="6442920" y="248040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1</a:t>
            </a:r>
            <a:endParaRPr b="0" lang="fr-FR" sz="1800" spc="-1" strike="noStrike">
              <a:latin typeface="Arial"/>
            </a:endParaRPr>
          </a:p>
        </p:txBody>
      </p:sp>
      <p:sp>
        <p:nvSpPr>
          <p:cNvPr id="163" name="Ellipse 5_1"/>
          <p:cNvSpPr/>
          <p:nvPr/>
        </p:nvSpPr>
        <p:spPr>
          <a:xfrm>
            <a:off x="4767480" y="285516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6</a:t>
            </a:r>
            <a:endParaRPr b="0" lang="fr-FR" sz="1800" spc="-1" strike="noStrike">
              <a:latin typeface="Arial"/>
            </a:endParaRPr>
          </a:p>
        </p:txBody>
      </p:sp>
      <p:sp>
        <p:nvSpPr>
          <p:cNvPr id="164" name="Ellipse 6_1"/>
          <p:cNvSpPr/>
          <p:nvPr/>
        </p:nvSpPr>
        <p:spPr>
          <a:xfrm>
            <a:off x="5212080" y="44798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5</a:t>
            </a:r>
            <a:endParaRPr b="0" lang="fr-FR" sz="1800" spc="-1" strike="noStrike">
              <a:latin typeface="Arial"/>
            </a:endParaRPr>
          </a:p>
        </p:txBody>
      </p:sp>
      <p:sp>
        <p:nvSpPr>
          <p:cNvPr id="165" name="Ellipse 7_1"/>
          <p:cNvSpPr/>
          <p:nvPr/>
        </p:nvSpPr>
        <p:spPr>
          <a:xfrm>
            <a:off x="8035200" y="260532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2</a:t>
            </a:r>
            <a:endParaRPr b="0" lang="fr-FR" sz="1800" spc="-1" strike="noStrike">
              <a:latin typeface="Arial"/>
            </a:endParaRPr>
          </a:p>
        </p:txBody>
      </p:sp>
      <p:sp>
        <p:nvSpPr>
          <p:cNvPr id="166" name="Ellipse 8_1"/>
          <p:cNvSpPr/>
          <p:nvPr/>
        </p:nvSpPr>
        <p:spPr>
          <a:xfrm>
            <a:off x="7433280" y="458136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4</a:t>
            </a:r>
            <a:endParaRPr b="0" lang="fr-FR" sz="1800" spc="-1" strike="noStrike">
              <a:latin typeface="Arial"/>
            </a:endParaRPr>
          </a:p>
        </p:txBody>
      </p:sp>
      <p:sp>
        <p:nvSpPr>
          <p:cNvPr id="167" name="Ellipse 9_1"/>
          <p:cNvSpPr/>
          <p:nvPr/>
        </p:nvSpPr>
        <p:spPr>
          <a:xfrm>
            <a:off x="8609040" y="373788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3</a:t>
            </a:r>
            <a:endParaRPr b="0" lang="fr-FR" sz="1800" spc="-1" strike="noStrike">
              <a:latin typeface="Arial"/>
            </a:endParaRPr>
          </a:p>
        </p:txBody>
      </p:sp>
      <p:sp>
        <p:nvSpPr>
          <p:cNvPr id="168" name="Connecteur droit avec flèche 10_1"/>
          <p:cNvSpPr/>
          <p:nvPr/>
        </p:nvSpPr>
        <p:spPr>
          <a:xfrm flipH="1">
            <a:off x="5527080" y="3902760"/>
            <a:ext cx="3072240" cy="63972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69" name="Connecteur droit avec flèche 11_1"/>
          <p:cNvSpPr/>
          <p:nvPr/>
        </p:nvSpPr>
        <p:spPr>
          <a:xfrm flipH="1" flipV="1">
            <a:off x="5110920" y="3143880"/>
            <a:ext cx="3516480" cy="70236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0" name="Connecteur droit avec flèche 12_1"/>
          <p:cNvSpPr/>
          <p:nvPr/>
        </p:nvSpPr>
        <p:spPr>
          <a:xfrm flipH="1">
            <a:off x="7610040" y="2926800"/>
            <a:ext cx="527040" cy="169380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1" name="Connecteur droit avec flèche 13_1"/>
          <p:cNvSpPr/>
          <p:nvPr/>
        </p:nvSpPr>
        <p:spPr>
          <a:xfrm>
            <a:off x="8267760" y="2934360"/>
            <a:ext cx="489960" cy="81144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2" name="Connecteur droit avec flèche 14_1"/>
          <p:cNvSpPr/>
          <p:nvPr/>
        </p:nvSpPr>
        <p:spPr>
          <a:xfrm flipH="1">
            <a:off x="5499360" y="2864160"/>
            <a:ext cx="2628000" cy="173304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3" name="Connecteur droit avec flèche 15_1"/>
          <p:cNvSpPr/>
          <p:nvPr/>
        </p:nvSpPr>
        <p:spPr>
          <a:xfrm flipH="1">
            <a:off x="5119560" y="2871720"/>
            <a:ext cx="2951640" cy="16308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4" name="Connecteur droit avec flèche 16_1"/>
          <p:cNvSpPr/>
          <p:nvPr/>
        </p:nvSpPr>
        <p:spPr>
          <a:xfrm>
            <a:off x="6648120" y="2809440"/>
            <a:ext cx="795240" cy="181116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5" name="Connecteur droit avec flèche 17_1"/>
          <p:cNvSpPr/>
          <p:nvPr/>
        </p:nvSpPr>
        <p:spPr>
          <a:xfrm flipH="1">
            <a:off x="5499360" y="2809440"/>
            <a:ext cx="980280" cy="170172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6" name="Connecteur droit avec flèche 18_1"/>
          <p:cNvSpPr/>
          <p:nvPr/>
        </p:nvSpPr>
        <p:spPr>
          <a:xfrm>
            <a:off x="6777360" y="2762640"/>
            <a:ext cx="1813320" cy="106920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7" name="Connecteur droit avec flèche 19_1"/>
          <p:cNvSpPr/>
          <p:nvPr/>
        </p:nvSpPr>
        <p:spPr>
          <a:xfrm flipH="1">
            <a:off x="5157360" y="2707920"/>
            <a:ext cx="1276560" cy="22572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8" name="Connecteur droit avec flèche 20_1"/>
          <p:cNvSpPr/>
          <p:nvPr/>
        </p:nvSpPr>
        <p:spPr>
          <a:xfrm>
            <a:off x="6823800" y="2707920"/>
            <a:ext cx="1211760" cy="5400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79" name="Connecteur droit avec flèche 23_1"/>
          <p:cNvSpPr/>
          <p:nvPr/>
        </p:nvSpPr>
        <p:spPr>
          <a:xfrm>
            <a:off x="4916880" y="3184560"/>
            <a:ext cx="397080" cy="128808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80" name="Connecteur droit avec flèche 24_1"/>
          <p:cNvSpPr/>
          <p:nvPr/>
        </p:nvSpPr>
        <p:spPr>
          <a:xfrm flipH="1" flipV="1">
            <a:off x="5592240" y="4698360"/>
            <a:ext cx="1887480" cy="6948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81" name="Connecteur droit avec flèche 25_1"/>
          <p:cNvSpPr/>
          <p:nvPr/>
        </p:nvSpPr>
        <p:spPr>
          <a:xfrm flipH="1">
            <a:off x="7795440" y="4004280"/>
            <a:ext cx="887760" cy="64728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82" name="Connecteur droit avec flèche 26_1"/>
          <p:cNvSpPr/>
          <p:nvPr/>
        </p:nvSpPr>
        <p:spPr>
          <a:xfrm flipH="1" flipV="1">
            <a:off x="5008680" y="3168000"/>
            <a:ext cx="2368800" cy="151416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83" name="ZoneTexte 27_1"/>
          <p:cNvSpPr/>
          <p:nvPr/>
        </p:nvSpPr>
        <p:spPr>
          <a:xfrm>
            <a:off x="5630400" y="26460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2</a:t>
            </a:r>
            <a:endParaRPr b="0" lang="fr-FR" sz="1800" spc="-1" strike="noStrike">
              <a:latin typeface="Arial"/>
            </a:endParaRPr>
          </a:p>
        </p:txBody>
      </p:sp>
      <p:sp>
        <p:nvSpPr>
          <p:cNvPr id="184" name="ZoneTexte 29_1"/>
          <p:cNvSpPr/>
          <p:nvPr/>
        </p:nvSpPr>
        <p:spPr>
          <a:xfrm>
            <a:off x="7398000" y="34502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2</a:t>
            </a:r>
            <a:endParaRPr b="0" lang="fr-FR" sz="1800" spc="-1" strike="noStrike">
              <a:latin typeface="Arial"/>
            </a:endParaRPr>
          </a:p>
        </p:txBody>
      </p:sp>
      <p:sp>
        <p:nvSpPr>
          <p:cNvPr id="185" name="ZoneTexte 30_1"/>
          <p:cNvSpPr/>
          <p:nvPr/>
        </p:nvSpPr>
        <p:spPr>
          <a:xfrm>
            <a:off x="5861880" y="40986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2</a:t>
            </a:r>
            <a:endParaRPr b="0" lang="fr-FR" sz="1800" spc="-1" strike="noStrike">
              <a:latin typeface="Arial"/>
            </a:endParaRPr>
          </a:p>
        </p:txBody>
      </p:sp>
      <p:sp>
        <p:nvSpPr>
          <p:cNvPr id="186" name="ZoneTexte 31_1"/>
          <p:cNvSpPr/>
          <p:nvPr/>
        </p:nvSpPr>
        <p:spPr>
          <a:xfrm>
            <a:off x="6852240" y="42782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6</a:t>
            </a:r>
            <a:endParaRPr b="0" lang="fr-FR" sz="1800" spc="-1" strike="noStrike">
              <a:latin typeface="Arial"/>
            </a:endParaRPr>
          </a:p>
        </p:txBody>
      </p:sp>
      <p:sp>
        <p:nvSpPr>
          <p:cNvPr id="187" name="ZoneTexte 32_1"/>
          <p:cNvSpPr/>
          <p:nvPr/>
        </p:nvSpPr>
        <p:spPr>
          <a:xfrm>
            <a:off x="7990920" y="38642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6</a:t>
            </a:r>
            <a:endParaRPr b="0" lang="fr-FR" sz="1800" spc="-1" strike="noStrike">
              <a:latin typeface="Arial"/>
            </a:endParaRPr>
          </a:p>
        </p:txBody>
      </p:sp>
      <p:sp>
        <p:nvSpPr>
          <p:cNvPr id="188" name="ZoneTexte 33_1"/>
          <p:cNvSpPr/>
          <p:nvPr/>
        </p:nvSpPr>
        <p:spPr>
          <a:xfrm>
            <a:off x="7574040" y="41688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8</a:t>
            </a:r>
            <a:endParaRPr b="0" lang="fr-FR" sz="1800" spc="-1" strike="noStrike">
              <a:latin typeface="Arial"/>
            </a:endParaRPr>
          </a:p>
        </p:txBody>
      </p:sp>
      <p:sp>
        <p:nvSpPr>
          <p:cNvPr id="189" name="ZoneTexte 34_1"/>
          <p:cNvSpPr/>
          <p:nvPr/>
        </p:nvSpPr>
        <p:spPr>
          <a:xfrm>
            <a:off x="7490880" y="27320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5</a:t>
            </a:r>
            <a:endParaRPr b="0" lang="fr-FR" sz="1800" spc="-1" strike="noStrike">
              <a:latin typeface="Arial"/>
            </a:endParaRPr>
          </a:p>
        </p:txBody>
      </p:sp>
      <p:sp>
        <p:nvSpPr>
          <p:cNvPr id="190" name="ZoneTexte 35_1"/>
          <p:cNvSpPr/>
          <p:nvPr/>
        </p:nvSpPr>
        <p:spPr>
          <a:xfrm>
            <a:off x="6703920" y="307548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3</a:t>
            </a:r>
            <a:endParaRPr b="0" lang="fr-FR" sz="1800" spc="-1" strike="noStrike">
              <a:latin typeface="Arial"/>
            </a:endParaRPr>
          </a:p>
        </p:txBody>
      </p:sp>
      <p:sp>
        <p:nvSpPr>
          <p:cNvPr id="191" name="ZoneTexte 36_1"/>
          <p:cNvSpPr/>
          <p:nvPr/>
        </p:nvSpPr>
        <p:spPr>
          <a:xfrm>
            <a:off x="6093360" y="302868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4</a:t>
            </a:r>
            <a:endParaRPr b="0" lang="fr-FR" sz="1800" spc="-1" strike="noStrike">
              <a:latin typeface="Arial"/>
            </a:endParaRPr>
          </a:p>
        </p:txBody>
      </p:sp>
      <p:sp>
        <p:nvSpPr>
          <p:cNvPr id="192" name="ZoneTexte 37_1"/>
          <p:cNvSpPr/>
          <p:nvPr/>
        </p:nvSpPr>
        <p:spPr>
          <a:xfrm>
            <a:off x="7092720" y="29192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7</a:t>
            </a:r>
            <a:endParaRPr b="0" lang="fr-FR" sz="1800" spc="-1" strike="noStrike">
              <a:latin typeface="Arial"/>
            </a:endParaRPr>
          </a:p>
        </p:txBody>
      </p:sp>
      <p:sp>
        <p:nvSpPr>
          <p:cNvPr id="193" name="ZoneTexte 38_1"/>
          <p:cNvSpPr/>
          <p:nvPr/>
        </p:nvSpPr>
        <p:spPr>
          <a:xfrm>
            <a:off x="8379360" y="31770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2</a:t>
            </a:r>
            <a:endParaRPr b="0" lang="fr-FR" sz="1800" spc="-1" strike="noStrike">
              <a:latin typeface="Arial"/>
            </a:endParaRPr>
          </a:p>
        </p:txBody>
      </p:sp>
      <p:sp>
        <p:nvSpPr>
          <p:cNvPr id="194" name="ZoneTexte 39_1"/>
          <p:cNvSpPr/>
          <p:nvPr/>
        </p:nvSpPr>
        <p:spPr>
          <a:xfrm>
            <a:off x="8222040" y="412200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3</a:t>
            </a:r>
            <a:endParaRPr b="0" lang="fr-FR" sz="1800" spc="-1" strike="noStrike">
              <a:latin typeface="Arial"/>
            </a:endParaRPr>
          </a:p>
        </p:txBody>
      </p:sp>
      <p:sp>
        <p:nvSpPr>
          <p:cNvPr id="195" name="ZoneTexte 40_1"/>
          <p:cNvSpPr/>
          <p:nvPr/>
        </p:nvSpPr>
        <p:spPr>
          <a:xfrm>
            <a:off x="6269040" y="458244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1</a:t>
            </a:r>
            <a:endParaRPr b="0" lang="fr-FR" sz="1800" spc="-1" strike="noStrike">
              <a:latin typeface="Arial"/>
            </a:endParaRPr>
          </a:p>
        </p:txBody>
      </p:sp>
      <p:sp>
        <p:nvSpPr>
          <p:cNvPr id="196" name="ZoneTexte 41_1"/>
          <p:cNvSpPr/>
          <p:nvPr/>
        </p:nvSpPr>
        <p:spPr>
          <a:xfrm>
            <a:off x="4936320" y="360648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6</a:t>
            </a:r>
            <a:endParaRPr b="0" lang="fr-FR" sz="1800" spc="-1" strike="noStrike">
              <a:latin typeface="Arial"/>
            </a:endParaRPr>
          </a:p>
        </p:txBody>
      </p:sp>
      <p:sp>
        <p:nvSpPr>
          <p:cNvPr id="197" name="ZoneTexte 42_1"/>
          <p:cNvSpPr/>
          <p:nvPr/>
        </p:nvSpPr>
        <p:spPr>
          <a:xfrm>
            <a:off x="7185600" y="2513160"/>
            <a:ext cx="326880" cy="3646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libri"/>
                <a:ea typeface="DejaVu Sans"/>
              </a:rPr>
              <a:t>4</a:t>
            </a:r>
            <a:endParaRPr b="0" lang="fr-FR" sz="1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Espace réservé du contenu 1_7"/>
          <p:cNvSpPr/>
          <p:nvPr/>
        </p:nvSpPr>
        <p:spPr>
          <a:xfrm>
            <a:off x="389880" y="2323080"/>
            <a:ext cx="945324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199" name="Espace réservé du numéro de diapositive 2_4"/>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EC0C8FE1-C59C-4294-BDC3-219F40BC6CB8}" type="slidenum">
              <a:rPr b="0" lang="en-GB" sz="1000" spc="-1" strike="noStrike">
                <a:solidFill>
                  <a:srgbClr val="1f497d"/>
                </a:solidFill>
                <a:latin typeface="Calibri"/>
              </a:rPr>
              <a:t>&lt;numéro&gt;</a:t>
            </a:fld>
            <a:endParaRPr b="0" lang="fr-FR" sz="1000" spc="-1" strike="noStrike">
              <a:latin typeface="Arial"/>
            </a:endParaRPr>
          </a:p>
        </p:txBody>
      </p:sp>
      <p:sp>
        <p:nvSpPr>
          <p:cNvPr id="200" name="Titre 3_4"/>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5000"/>
          </a:bodyPr>
          <a:p>
            <a:pPr algn="ctr">
              <a:lnSpc>
                <a:spcPct val="100000"/>
              </a:lnSpc>
            </a:pPr>
            <a:r>
              <a:rPr b="0" lang="fr-FR" sz="3600" spc="-1" strike="noStrike">
                <a:solidFill>
                  <a:srgbClr val="ffffff"/>
                </a:solidFill>
                <a:latin typeface="Times New Roman"/>
              </a:rPr>
              <a:t>Example de codage</a:t>
            </a:r>
            <a:r>
              <a:rPr b="0" lang="fr-FR" sz="3600" spc="-1" strike="noStrike">
                <a:solidFill>
                  <a:srgbClr val="ffffff"/>
                </a:solidFill>
                <a:latin typeface="Times New Roman"/>
                <a:ea typeface="Candara"/>
              </a:rPr>
              <a:t> et représentation </a:t>
            </a:r>
            <a:br/>
            <a:r>
              <a:rPr b="0" lang="fr-FR" sz="3600" spc="-1" strike="noStrike">
                <a:solidFill>
                  <a:srgbClr val="ffffff"/>
                </a:solidFill>
                <a:latin typeface="Times New Roman"/>
                <a:ea typeface="Candara"/>
              </a:rPr>
              <a:t>de la solution pour le problème de TSP</a:t>
            </a:r>
            <a:r>
              <a:rPr b="0" lang="fr-FR" sz="3600" spc="-1" strike="noStrike">
                <a:solidFill>
                  <a:srgbClr val="ffffff"/>
                </a:solidFill>
                <a:latin typeface="Candara"/>
                <a:ea typeface="Candara"/>
              </a:rPr>
              <a:t> </a:t>
            </a:r>
            <a:endParaRPr b="0" lang="fr-FR" sz="3600" spc="-1" strike="noStrike">
              <a:latin typeface="Arial"/>
            </a:endParaRPr>
          </a:p>
        </p:txBody>
      </p:sp>
      <p:sp>
        <p:nvSpPr>
          <p:cNvPr id="201" name="Espace réservé du contenu 1_9"/>
          <p:cNvSpPr/>
          <p:nvPr/>
        </p:nvSpPr>
        <p:spPr>
          <a:xfrm>
            <a:off x="334440" y="2025720"/>
            <a:ext cx="9342000" cy="315468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720"/>
              </a:spcBef>
              <a:tabLst>
                <a:tab algn="l" pos="0"/>
              </a:tabLst>
            </a:pPr>
            <a:r>
              <a:rPr b="0" lang="fr-FR" sz="3600" spc="-1" strike="noStrike">
                <a:solidFill>
                  <a:srgbClr val="1f497d"/>
                </a:solidFill>
                <a:latin typeface="Times New Roman"/>
                <a:ea typeface="DejaVu Sans"/>
              </a:rPr>
              <a:t>L</a:t>
            </a:r>
            <a:r>
              <a:rPr b="0" lang="fr-FR" sz="2800" spc="-1" strike="noStrike">
                <a:solidFill>
                  <a:srgbClr val="1f497d"/>
                </a:solidFill>
                <a:latin typeface="Times New Roman"/>
                <a:ea typeface="DejaVu Sans"/>
              </a:rPr>
              <a:t>e chemin :2-4-5-1-6-3-2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Nous pouvons représenter cette solution avec une liste d'entiers (indexes des villes) ou d'objets (de la classe ville).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S = </a:t>
            </a:r>
            <a:r>
              <a:rPr b="1" lang="fr-FR" sz="2800" spc="-1" strike="noStrike">
                <a:solidFill>
                  <a:srgbClr val="1f497d"/>
                </a:solidFill>
                <a:latin typeface="Times New Roman"/>
                <a:ea typeface="DejaVu Sans"/>
              </a:rPr>
              <a:t>{</a:t>
            </a:r>
            <a:r>
              <a:rPr b="0" lang="fr-FR" sz="2800" spc="-1" strike="noStrike">
                <a:solidFill>
                  <a:srgbClr val="1f497d"/>
                </a:solidFill>
                <a:latin typeface="Times New Roman"/>
                <a:ea typeface="DejaVu Sans"/>
              </a:rPr>
              <a:t>                                   </a:t>
            </a:r>
            <a:r>
              <a:rPr b="1" lang="fr-FR" sz="2800" spc="-1" strike="noStrike">
                <a:solidFill>
                  <a:srgbClr val="1f497d"/>
                </a:solidFill>
                <a:latin typeface="Times New Roman"/>
                <a:ea typeface="DejaVu Sans"/>
              </a:rPr>
              <a:t>}</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a:p>
            <a:pPr>
              <a:lnSpc>
                <a:spcPct val="80000"/>
              </a:lnSpc>
              <a:spcBef>
                <a:spcPts val="561"/>
              </a:spcBef>
              <a:tabLst>
                <a:tab algn="l" pos="0"/>
              </a:tabLst>
            </a:pPr>
            <a:r>
              <a:rPr b="1" i="1" lang="fr-FR" sz="2800" spc="-1" strike="noStrike">
                <a:solidFill>
                  <a:srgbClr val="1f497d"/>
                </a:solidFill>
                <a:latin typeface="Times New Roman"/>
                <a:ea typeface="DejaVu Sans"/>
              </a:rPr>
              <a:t>Cette représentation est appelée une représentation réel.</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p:txBody>
      </p:sp>
      <p:sp>
        <p:nvSpPr>
          <p:cNvPr id="202" name="Ellipse 7_0"/>
          <p:cNvSpPr/>
          <p:nvPr/>
        </p:nvSpPr>
        <p:spPr>
          <a:xfrm>
            <a:off x="114840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2</a:t>
            </a:r>
            <a:endParaRPr b="0" lang="fr-FR" sz="1800" spc="-1" strike="noStrike">
              <a:latin typeface="Arial"/>
            </a:endParaRPr>
          </a:p>
        </p:txBody>
      </p:sp>
      <p:sp>
        <p:nvSpPr>
          <p:cNvPr id="203" name="Ellipse 9_0"/>
          <p:cNvSpPr/>
          <p:nvPr/>
        </p:nvSpPr>
        <p:spPr>
          <a:xfrm>
            <a:off x="379584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2</a:t>
            </a:r>
            <a:endParaRPr b="0" lang="fr-FR" sz="1800" spc="-1" strike="noStrike">
              <a:latin typeface="Arial"/>
            </a:endParaRPr>
          </a:p>
        </p:txBody>
      </p:sp>
      <p:sp>
        <p:nvSpPr>
          <p:cNvPr id="204" name="Ellipse 11_1"/>
          <p:cNvSpPr/>
          <p:nvPr/>
        </p:nvSpPr>
        <p:spPr>
          <a:xfrm>
            <a:off x="332496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3</a:t>
            </a:r>
            <a:endParaRPr b="0" lang="fr-FR" sz="1800" spc="-1" strike="noStrike">
              <a:latin typeface="Arial"/>
            </a:endParaRPr>
          </a:p>
        </p:txBody>
      </p:sp>
      <p:sp>
        <p:nvSpPr>
          <p:cNvPr id="205" name="Ellipse 13_1"/>
          <p:cNvSpPr/>
          <p:nvPr/>
        </p:nvSpPr>
        <p:spPr>
          <a:xfrm>
            <a:off x="290952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6</a:t>
            </a:r>
            <a:endParaRPr b="0" lang="fr-FR" sz="1800" spc="-1" strike="noStrike">
              <a:latin typeface="Arial"/>
            </a:endParaRPr>
          </a:p>
        </p:txBody>
      </p:sp>
      <p:sp>
        <p:nvSpPr>
          <p:cNvPr id="206" name="Ellipse 15_1"/>
          <p:cNvSpPr/>
          <p:nvPr/>
        </p:nvSpPr>
        <p:spPr>
          <a:xfrm>
            <a:off x="245736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1</a:t>
            </a:r>
            <a:endParaRPr b="0" lang="fr-FR" sz="1800" spc="-1" strike="noStrike">
              <a:latin typeface="Arial"/>
            </a:endParaRPr>
          </a:p>
        </p:txBody>
      </p:sp>
      <p:sp>
        <p:nvSpPr>
          <p:cNvPr id="207" name="Ellipse 17_1"/>
          <p:cNvSpPr/>
          <p:nvPr/>
        </p:nvSpPr>
        <p:spPr>
          <a:xfrm>
            <a:off x="201420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5</a:t>
            </a:r>
            <a:endParaRPr b="0" lang="fr-FR" sz="1800" spc="-1" strike="noStrike">
              <a:latin typeface="Arial"/>
            </a:endParaRPr>
          </a:p>
        </p:txBody>
      </p:sp>
      <p:sp>
        <p:nvSpPr>
          <p:cNvPr id="208" name="Ellipse 19_1"/>
          <p:cNvSpPr/>
          <p:nvPr/>
        </p:nvSpPr>
        <p:spPr>
          <a:xfrm>
            <a:off x="1571400" y="3288240"/>
            <a:ext cx="379080" cy="311760"/>
          </a:xfrm>
          <a:prstGeom prst="ellipse">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ffffff"/>
                </a:solidFill>
                <a:latin typeface="Candara"/>
                <a:ea typeface="DejaVu Sans"/>
              </a:rPr>
              <a:t>4</a:t>
            </a:r>
            <a:endParaRPr b="0" lang="fr-FR" sz="1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Espace réservé du contenu 1_8"/>
          <p:cNvSpPr/>
          <p:nvPr/>
        </p:nvSpPr>
        <p:spPr>
          <a:xfrm>
            <a:off x="426960" y="2323080"/>
            <a:ext cx="9342000" cy="2037960"/>
          </a:xfrm>
          <a:prstGeom prst="rect">
            <a:avLst/>
          </a:prstGeom>
          <a:noFill/>
          <a:ln w="0">
            <a:noFill/>
          </a:ln>
        </p:spPr>
        <p:style>
          <a:lnRef idx="0"/>
          <a:fillRef idx="0"/>
          <a:effectRef idx="0"/>
          <a:fontRef idx="minor"/>
        </p:style>
        <p:txBody>
          <a:bodyPr lIns="90000" rIns="90000" tIns="45000" bIns="45000">
            <a:noAutofit/>
          </a:bodyPr>
          <a:p>
            <a:pPr algn="just">
              <a:lnSpc>
                <a:spcPct val="80000"/>
              </a:lnSpc>
              <a:spcBef>
                <a:spcPts val="561"/>
              </a:spcBef>
              <a:tabLst>
                <a:tab algn="l" pos="0"/>
              </a:tabLst>
            </a:pPr>
            <a:endParaRPr b="0" lang="fr-FR" sz="1800" spc="-1" strike="noStrike">
              <a:latin typeface="Arial"/>
            </a:endParaRPr>
          </a:p>
          <a:p>
            <a:pPr>
              <a:lnSpc>
                <a:spcPct val="80000"/>
              </a:lnSpc>
              <a:spcBef>
                <a:spcPts val="479"/>
              </a:spcBef>
              <a:tabLst>
                <a:tab algn="l" pos="0"/>
              </a:tabLst>
            </a:pPr>
            <a:endParaRPr b="0" lang="fr-FR" sz="1800" spc="-1" strike="noStrike">
              <a:latin typeface="Arial"/>
            </a:endParaRPr>
          </a:p>
        </p:txBody>
      </p:sp>
      <p:sp>
        <p:nvSpPr>
          <p:cNvPr id="210" name="Espace réservé du numéro de diapositive 2_7"/>
          <p:cNvSpPr/>
          <p:nvPr/>
        </p:nvSpPr>
        <p:spPr>
          <a:xfrm>
            <a:off x="8797320" y="5137920"/>
            <a:ext cx="1280160" cy="3013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79B2AAF3-15FE-4AE6-B63E-1762C50F8869}" type="slidenum">
              <a:rPr b="0" lang="en-GB" sz="1000" spc="-1" strike="noStrike">
                <a:solidFill>
                  <a:srgbClr val="1f497d"/>
                </a:solidFill>
                <a:latin typeface="Calibri"/>
              </a:rPr>
              <a:t>8</a:t>
            </a:fld>
            <a:endParaRPr b="0" lang="fr-FR" sz="1000" spc="-1" strike="noStrike">
              <a:latin typeface="Arial"/>
            </a:endParaRPr>
          </a:p>
        </p:txBody>
      </p:sp>
      <p:sp>
        <p:nvSpPr>
          <p:cNvPr id="211" name="Titre 3_7"/>
          <p:cNvSpPr/>
          <p:nvPr/>
        </p:nvSpPr>
        <p:spPr>
          <a:xfrm>
            <a:off x="504000" y="279720"/>
            <a:ext cx="9071640" cy="1035000"/>
          </a:xfrm>
          <a:prstGeom prst="rect">
            <a:avLst/>
          </a:prstGeom>
          <a:noFill/>
          <a:ln w="0">
            <a:noFill/>
          </a:ln>
        </p:spPr>
        <p:style>
          <a:lnRef idx="0"/>
          <a:fillRef idx="0"/>
          <a:effectRef idx="0"/>
          <a:fontRef idx="minor"/>
        </p:style>
        <p:txBody>
          <a:bodyPr lIns="90000" rIns="90000" tIns="45000" bIns="45000" anchor="ctr">
            <a:normAutofit fontScale="85000"/>
          </a:bodyPr>
          <a:p>
            <a:pPr algn="ctr">
              <a:lnSpc>
                <a:spcPct val="100000"/>
              </a:lnSpc>
            </a:pPr>
            <a:r>
              <a:rPr b="0" lang="fr-FR" sz="3600" spc="-1" strike="noStrike">
                <a:solidFill>
                  <a:srgbClr val="ffffff"/>
                </a:solidFill>
                <a:latin typeface="Times New Roman"/>
              </a:rPr>
              <a:t>Example de codage</a:t>
            </a:r>
            <a:r>
              <a:rPr b="0" lang="fr-FR" sz="3600" spc="-1" strike="noStrike">
                <a:solidFill>
                  <a:srgbClr val="ffffff"/>
                </a:solidFill>
                <a:latin typeface="Times New Roman"/>
                <a:ea typeface="Candara"/>
              </a:rPr>
              <a:t> et représentation </a:t>
            </a:r>
            <a:br/>
            <a:r>
              <a:rPr b="0" lang="fr-FR" sz="3600" spc="-1" strike="noStrike">
                <a:solidFill>
                  <a:srgbClr val="ffffff"/>
                </a:solidFill>
                <a:latin typeface="Times New Roman"/>
                <a:ea typeface="Candara"/>
              </a:rPr>
              <a:t>de la solution pour le problème de TSP</a:t>
            </a:r>
            <a:r>
              <a:rPr b="0" lang="fr-FR" sz="3600" spc="-1" strike="noStrike">
                <a:solidFill>
                  <a:srgbClr val="ffffff"/>
                </a:solidFill>
                <a:latin typeface="Candara"/>
                <a:ea typeface="Candara"/>
              </a:rPr>
              <a:t> </a:t>
            </a:r>
            <a:endParaRPr b="0" lang="fr-FR" sz="3600" spc="-1" strike="noStrike">
              <a:latin typeface="Arial"/>
            </a:endParaRPr>
          </a:p>
        </p:txBody>
      </p:sp>
      <p:sp>
        <p:nvSpPr>
          <p:cNvPr id="212" name="Espace réservé du contenu 1_11"/>
          <p:cNvSpPr/>
          <p:nvPr/>
        </p:nvSpPr>
        <p:spPr>
          <a:xfrm>
            <a:off x="334440" y="2025720"/>
            <a:ext cx="9342000" cy="315468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720"/>
              </a:spcBef>
              <a:tabLst>
                <a:tab algn="l" pos="0"/>
              </a:tabLst>
            </a:pPr>
            <a:r>
              <a:rPr b="0" lang="fr-FR" sz="3600" spc="-1" strike="noStrike">
                <a:solidFill>
                  <a:srgbClr val="1f497d"/>
                </a:solidFill>
                <a:latin typeface="Times New Roman"/>
                <a:ea typeface="DejaVu Sans"/>
              </a:rPr>
              <a:t>L</a:t>
            </a:r>
            <a:r>
              <a:rPr b="0" lang="fr-FR" sz="2800" spc="-1" strike="noStrike">
                <a:solidFill>
                  <a:srgbClr val="1f497d"/>
                </a:solidFill>
                <a:latin typeface="Times New Roman"/>
                <a:ea typeface="DejaVu Sans"/>
              </a:rPr>
              <a:t>e chemin :2-4-5-1-6-3-2                             S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Nous pouvons représenter cette solution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avec une matrice binaire </a:t>
            </a:r>
            <a:r>
              <a:rPr b="1" lang="fr-FR" sz="2800" spc="-1" strike="noStrike">
                <a:solidFill>
                  <a:srgbClr val="1f497d"/>
                </a:solidFill>
                <a:latin typeface="Times New Roman"/>
                <a:ea typeface="DejaVu Sans"/>
              </a:rPr>
              <a:t>Mat.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Si l'arc entre les villes </a:t>
            </a:r>
            <a:r>
              <a:rPr b="0" i="1" lang="fr-FR" sz="2800" spc="-1" strike="noStrike">
                <a:solidFill>
                  <a:srgbClr val="1f497d"/>
                </a:solidFill>
                <a:latin typeface="Times New Roman"/>
                <a:ea typeface="DejaVu Sans"/>
              </a:rPr>
              <a:t>i</a:t>
            </a:r>
            <a:r>
              <a:rPr b="0" lang="fr-FR" sz="2800" spc="-1" strike="noStrike">
                <a:solidFill>
                  <a:srgbClr val="1f497d"/>
                </a:solidFill>
                <a:latin typeface="Times New Roman"/>
                <a:ea typeface="DejaVu Sans"/>
              </a:rPr>
              <a:t> et </a:t>
            </a:r>
            <a:r>
              <a:rPr b="0" i="1" lang="fr-FR" sz="2800" spc="-1" strike="noStrike">
                <a:solidFill>
                  <a:srgbClr val="1f497d"/>
                </a:solidFill>
                <a:latin typeface="Times New Roman"/>
                <a:ea typeface="DejaVu Sans"/>
              </a:rPr>
              <a:t>j </a:t>
            </a:r>
            <a:r>
              <a:rPr b="0" lang="fr-FR" sz="2800" spc="-1" strike="noStrike">
                <a:solidFill>
                  <a:srgbClr val="1f497d"/>
                </a:solidFill>
                <a:latin typeface="Times New Roman"/>
                <a:ea typeface="DejaVu Sans"/>
              </a:rPr>
              <a:t>est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sélectionné dans la solution alors</a:t>
            </a:r>
            <a:endParaRPr b="0" lang="fr-FR" sz="2800" spc="-1" strike="noStrike">
              <a:latin typeface="Arial"/>
            </a:endParaRPr>
          </a:p>
          <a:p>
            <a:pPr>
              <a:lnSpc>
                <a:spcPct val="80000"/>
              </a:lnSpc>
              <a:spcBef>
                <a:spcPts val="561"/>
              </a:spcBef>
              <a:tabLst>
                <a:tab algn="l" pos="0"/>
              </a:tabLst>
            </a:pPr>
            <a:r>
              <a:rPr b="1" lang="fr-FR" sz="2800" spc="-1" strike="noStrike">
                <a:solidFill>
                  <a:srgbClr val="1f497d"/>
                </a:solidFill>
                <a:latin typeface="Times New Roman"/>
                <a:ea typeface="DejaVu Sans"/>
              </a:rPr>
              <a:t>Mat[</a:t>
            </a:r>
            <a:r>
              <a:rPr b="1" i="1" lang="fr-FR" sz="2800" spc="-1" strike="noStrike">
                <a:solidFill>
                  <a:srgbClr val="1f497d"/>
                </a:solidFill>
                <a:latin typeface="Times New Roman"/>
                <a:ea typeface="DejaVu Sans"/>
              </a:rPr>
              <a:t>i,j</a:t>
            </a:r>
            <a:r>
              <a:rPr b="1" lang="fr-FR" sz="2800" spc="-1" strike="noStrike">
                <a:solidFill>
                  <a:srgbClr val="1f497d"/>
                </a:solidFill>
                <a:latin typeface="Times New Roman"/>
                <a:ea typeface="DejaVu Sans"/>
              </a:rPr>
              <a:t>]=1</a:t>
            </a:r>
            <a:r>
              <a:rPr b="0" lang="fr-FR" sz="2800" spc="-1" strike="noStrike">
                <a:solidFill>
                  <a:srgbClr val="1f497d"/>
                </a:solidFill>
                <a:latin typeface="Times New Roman"/>
                <a:ea typeface="DejaVu Sans"/>
              </a:rPr>
              <a:t>, sinon </a:t>
            </a:r>
            <a:r>
              <a:rPr b="1" lang="fr-FR" sz="2800" spc="-1" strike="noStrike">
                <a:solidFill>
                  <a:srgbClr val="1f497d"/>
                </a:solidFill>
                <a:latin typeface="Times New Roman"/>
                <a:ea typeface="DejaVu Sans"/>
              </a:rPr>
              <a:t>Mat[</a:t>
            </a:r>
            <a:r>
              <a:rPr b="1" i="1" lang="fr-FR" sz="2800" spc="-1" strike="noStrike">
                <a:solidFill>
                  <a:srgbClr val="1f497d"/>
                </a:solidFill>
                <a:latin typeface="Times New Roman"/>
                <a:ea typeface="DejaVu Sans"/>
              </a:rPr>
              <a:t>i,j</a:t>
            </a:r>
            <a:r>
              <a:rPr b="1" lang="fr-FR" sz="2800" spc="-1" strike="noStrike">
                <a:solidFill>
                  <a:srgbClr val="1f497d"/>
                </a:solidFill>
                <a:latin typeface="Times New Roman"/>
                <a:ea typeface="DejaVu Sans"/>
              </a:rPr>
              <a:t>]=0</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a:p>
            <a:pPr>
              <a:lnSpc>
                <a:spcPct val="80000"/>
              </a:lnSpc>
              <a:spcBef>
                <a:spcPts val="561"/>
              </a:spcBef>
              <a:tabLst>
                <a:tab algn="l" pos="0"/>
              </a:tabLst>
            </a:pPr>
            <a:r>
              <a:rPr b="1" i="1" lang="fr-FR" sz="2800" spc="-1" strike="noStrike">
                <a:solidFill>
                  <a:srgbClr val="1f497d"/>
                </a:solidFill>
                <a:latin typeface="Times New Roman"/>
                <a:ea typeface="DejaVu Sans"/>
              </a:rPr>
              <a:t>Cette représentation est appelée une représentation binaire.</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p:txBody>
      </p:sp>
      <p:graphicFrame>
        <p:nvGraphicFramePr>
          <p:cNvPr id="213" name="Tableau 24_1"/>
          <p:cNvGraphicFramePr/>
          <p:nvPr/>
        </p:nvGraphicFramePr>
        <p:xfrm>
          <a:off x="7210080" y="2088720"/>
          <a:ext cx="2179440" cy="2242440"/>
        </p:xfrm>
        <a:graphic>
          <a:graphicData uri="http://schemas.openxmlformats.org/drawingml/2006/table">
            <a:tbl>
              <a:tblPr/>
              <a:tblGrid>
                <a:gridCol w="311400"/>
                <a:gridCol w="311400"/>
                <a:gridCol w="311400"/>
                <a:gridCol w="311400"/>
                <a:gridCol w="311400"/>
                <a:gridCol w="311400"/>
                <a:gridCol w="311400"/>
              </a:tblGrid>
              <a:tr h="320400">
                <a:tc>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1" lang="fr-FR" sz="1800" spc="-1" strike="noStrike">
                          <a:solidFill>
                            <a:srgbClr val="000000"/>
                          </a:solidFill>
                          <a:latin typeface="Candara"/>
                        </a:rPr>
                        <a:t>1</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1" lang="fr-FR" sz="1800" spc="-1" strike="noStrike">
                          <a:solidFill>
                            <a:srgbClr val="000000"/>
                          </a:solidFill>
                          <a:latin typeface="Candara"/>
                        </a:rPr>
                        <a:t>2</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1" lang="fr-FR" sz="1800" spc="-1" strike="noStrike">
                          <a:solidFill>
                            <a:srgbClr val="000000"/>
                          </a:solidFill>
                          <a:latin typeface="Candara"/>
                        </a:rPr>
                        <a:t>3</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1" lang="fr-FR" sz="1800" spc="-1" strike="noStrike">
                          <a:solidFill>
                            <a:srgbClr val="000000"/>
                          </a:solidFill>
                          <a:latin typeface="Candara"/>
                        </a:rPr>
                        <a:t>4</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1" lang="fr-FR" sz="1800" spc="-1" strike="noStrike">
                          <a:solidFill>
                            <a:srgbClr val="000000"/>
                          </a:solidFill>
                          <a:latin typeface="Candara"/>
                        </a:rPr>
                        <a:t>5</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1" lang="fr-FR" sz="1800" spc="-1" strike="noStrike">
                          <a:solidFill>
                            <a:srgbClr val="000000"/>
                          </a:solidFill>
                          <a:latin typeface="Candara"/>
                        </a:rPr>
                        <a:t>6</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20400">
                <a:tc>
                  <a:txBody>
                    <a:bodyPr>
                      <a:noAutofit/>
                    </a:bodyPr>
                    <a:p>
                      <a:pPr>
                        <a:lnSpc>
                          <a:spcPct val="100000"/>
                        </a:lnSpc>
                      </a:pPr>
                      <a:r>
                        <a:rPr b="1" lang="fr-FR" sz="1800" spc="-1" strike="noStrike">
                          <a:solidFill>
                            <a:srgbClr val="000000"/>
                          </a:solidFill>
                          <a:latin typeface="Candara"/>
                        </a:rPr>
                        <a:t>1</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1</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20400">
                <a:tc>
                  <a:txBody>
                    <a:bodyPr>
                      <a:noAutofit/>
                    </a:bodyPr>
                    <a:p>
                      <a:pPr>
                        <a:lnSpc>
                          <a:spcPct val="100000"/>
                        </a:lnSpc>
                      </a:pPr>
                      <a:r>
                        <a:rPr b="1" lang="fr-FR" sz="1800" spc="-1" strike="noStrike">
                          <a:solidFill>
                            <a:srgbClr val="000000"/>
                          </a:solidFill>
                          <a:latin typeface="Candara"/>
                        </a:rPr>
                        <a:t>2</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1</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20400">
                <a:tc>
                  <a:txBody>
                    <a:bodyPr>
                      <a:noAutofit/>
                    </a:bodyPr>
                    <a:p>
                      <a:pPr>
                        <a:lnSpc>
                          <a:spcPct val="100000"/>
                        </a:lnSpc>
                      </a:pPr>
                      <a:r>
                        <a:rPr b="1" lang="fr-FR" sz="1800" spc="-1" strike="noStrike">
                          <a:solidFill>
                            <a:srgbClr val="000000"/>
                          </a:solidFill>
                          <a:latin typeface="Candara"/>
                        </a:rPr>
                        <a:t>3</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1</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20400">
                <a:tc>
                  <a:txBody>
                    <a:bodyPr>
                      <a:noAutofit/>
                    </a:bodyPr>
                    <a:p>
                      <a:pPr>
                        <a:lnSpc>
                          <a:spcPct val="100000"/>
                        </a:lnSpc>
                      </a:pPr>
                      <a:r>
                        <a:rPr b="1" lang="fr-FR" sz="1800" spc="-1" strike="noStrike">
                          <a:solidFill>
                            <a:srgbClr val="000000"/>
                          </a:solidFill>
                          <a:latin typeface="Candara"/>
                        </a:rPr>
                        <a:t>4</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1</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20400">
                <a:tc>
                  <a:txBody>
                    <a:bodyPr>
                      <a:noAutofit/>
                    </a:bodyPr>
                    <a:p>
                      <a:pPr>
                        <a:lnSpc>
                          <a:spcPct val="100000"/>
                        </a:lnSpc>
                      </a:pPr>
                      <a:r>
                        <a:rPr b="1" lang="fr-FR" sz="1800" spc="-1" strike="noStrike">
                          <a:solidFill>
                            <a:srgbClr val="000000"/>
                          </a:solidFill>
                          <a:latin typeface="Candara"/>
                        </a:rPr>
                        <a:t>5</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1</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r h="320400">
                <a:tc>
                  <a:txBody>
                    <a:bodyPr>
                      <a:noAutofit/>
                    </a:bodyPr>
                    <a:p>
                      <a:pPr>
                        <a:lnSpc>
                          <a:spcPct val="100000"/>
                        </a:lnSpc>
                      </a:pPr>
                      <a:r>
                        <a:rPr b="1" lang="fr-FR" sz="1800" spc="-1" strike="noStrike">
                          <a:solidFill>
                            <a:srgbClr val="000000"/>
                          </a:solidFill>
                          <a:latin typeface="Candara"/>
                        </a:rPr>
                        <a:t>6</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1</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nSpc>
                          <a:spcPct val="100000"/>
                        </a:lnSpc>
                      </a:pPr>
                      <a:r>
                        <a:rPr b="0" lang="fr-FR" sz="1800" spc="-1" strike="noStrike">
                          <a:solidFill>
                            <a:srgbClr val="000000"/>
                          </a:solidFill>
                          <a:latin typeface="Candara"/>
                        </a:rPr>
                        <a:t>0</a:t>
                      </a:r>
                      <a:endParaRPr b="0" lang="fr-FR" sz="1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TotalTime>
  <Application>LibreOffice/7.1.0.3$Windows_X86_64 LibreOffice_project/f6099ecf3d29644b5008cc8f48f42f4a40986e4c</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fr-FR</dc:language>
  <cp:lastModifiedBy/>
  <dcterms:modified xsi:type="dcterms:W3CDTF">2022-07-19T11:13:51Z</dcterms:modified>
  <cp:revision>2</cp:revision>
  <dc:subject/>
  <dc:title/>
</cp:coreProperties>
</file>

<file path=docProps/custom.xml><?xml version="1.0" encoding="utf-8"?>
<Properties xmlns="http://schemas.openxmlformats.org/officeDocument/2006/custom-properties" xmlns:vt="http://schemas.openxmlformats.org/officeDocument/2006/docPropsVTypes"/>
</file>