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71.xml" ContentType="application/vnd.openxmlformats-officedocument.drawingml.diagramData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Override PartName="/ppt/diagrams/data31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drawing12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ata41.xml" ContentType="application/vnd.openxmlformats-officedocument.drawingml.diagramData+xml"/>
  <Override PartName="/ppt/diagrams/data101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4"/>
  </p:notesMasterIdLst>
  <p:sldIdLst>
    <p:sldId id="256" r:id="rId2"/>
    <p:sldId id="257" r:id="rId3"/>
    <p:sldId id="260" r:id="rId4"/>
    <p:sldId id="261" r:id="rId5"/>
    <p:sldId id="265" r:id="rId6"/>
    <p:sldId id="264" r:id="rId7"/>
    <p:sldId id="266" r:id="rId8"/>
    <p:sldId id="268" r:id="rId9"/>
    <p:sldId id="269" r:id="rId10"/>
    <p:sldId id="270" r:id="rId11"/>
    <p:sldId id="259" r:id="rId12"/>
    <p:sldId id="271" r:id="rId13"/>
    <p:sldId id="273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5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00C60A-A5BD-4F58-8404-CE0BDB39E4EF}">
      <dgm:prSet/>
      <dgm:spPr/>
      <dgm:t>
        <a:bodyPr/>
        <a:lstStyle/>
        <a:p>
          <a:pPr algn="just" rtl="0"/>
          <a:r>
            <a:rPr lang="fr-FR" dirty="0" smtClean="0"/>
            <a:t>L’algorithme du simplexe est une méthode qui se base sur le principe de passer d’une solution réalisable à une autre solution qui améliore la valeur de la fonction objective jusqu’à est ce que l’optimum soit atteint.</a:t>
          </a:r>
        </a:p>
      </dgm:t>
    </dgm:p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724BC2C6-4279-4278-8FE6-1BE1B6B6EDCD}">
      <dgm:prSet/>
      <dgm:spPr/>
      <dgm:t>
        <a:bodyPr/>
        <a:lstStyle/>
        <a:p>
          <a:pPr algn="just" rtl="0"/>
          <a:r>
            <a:rPr lang="fr-FR" dirty="0" smtClean="0"/>
            <a:t>Cependant la solution initiale n’est pas toujours évidente, parfois toute une phase d’initialisation doit être effectuée. </a:t>
          </a:r>
        </a:p>
        <a:p>
          <a:pPr algn="just" rtl="0"/>
          <a:endParaRPr lang="en-GB" dirty="0"/>
        </a:p>
      </dgm:t>
    </dgm:pt>
    <dgm:pt modelId="{E83F8FAC-B922-4776-AB23-65150C58BEC2}" type="parTrans" cxnId="{A45DB5B9-C3C5-4872-AEFE-9DA3E8FB60E2}">
      <dgm:prSet/>
      <dgm:spPr/>
      <dgm:t>
        <a:bodyPr/>
        <a:lstStyle/>
        <a:p>
          <a:endParaRPr lang="fr-FR"/>
        </a:p>
      </dgm:t>
    </dgm:pt>
    <dgm:pt modelId="{967FE135-248C-410F-A86C-3CF042637968}" type="sibTrans" cxnId="{A45DB5B9-C3C5-4872-AEFE-9DA3E8FB60E2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2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2" custLinFactNeighborX="5819" custLinFactNeighborY="3878"/>
      <dgm:spPr/>
      <dgm:t>
        <a:bodyPr/>
        <a:lstStyle/>
        <a:p>
          <a:endParaRPr lang="fr-FR"/>
        </a:p>
      </dgm:t>
    </dgm:pt>
    <dgm:pt modelId="{94D65DBA-29AA-4E1D-892A-4B64D9DAEC4D}" type="pres">
      <dgm:prSet presAssocID="{724BC2C6-4279-4278-8FE6-1BE1B6B6EDCD}" presName="vertSpace2" presStyleLbl="node1" presStyleIdx="0" presStyleCnt="2"/>
      <dgm:spPr/>
    </dgm:pt>
    <dgm:pt modelId="{FDA4BEF9-A015-48B0-A506-48874DD9A241}" type="pres">
      <dgm:prSet presAssocID="{724BC2C6-4279-4278-8FE6-1BE1B6B6EDCD}" presName="circle2" presStyleLbl="node1" presStyleIdx="1" presStyleCnt="2"/>
      <dgm:spPr/>
    </dgm:pt>
    <dgm:pt modelId="{40AF692B-F3E4-4410-8DE7-719AB4CAA9CB}" type="pres">
      <dgm:prSet presAssocID="{724BC2C6-4279-4278-8FE6-1BE1B6B6EDCD}" presName="rect2" presStyleLbl="alignAcc1" presStyleIdx="1" presStyleCnt="2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54F6A1-C975-4887-A5D3-100868EB64BB}" type="pres">
      <dgm:prSet presAssocID="{724BC2C6-4279-4278-8FE6-1BE1B6B6EDC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D87303FF-3CAE-4461-98BB-2B1523AF520A}" type="presOf" srcId="{724BC2C6-4279-4278-8FE6-1BE1B6B6EDCD}" destId="{40AF692B-F3E4-4410-8DE7-719AB4CAA9CB}" srcOrd="0" destOrd="0" presId="urn:microsoft.com/office/officeart/2005/8/layout/target3"/>
    <dgm:cxn modelId="{D1EDDC06-6388-4B35-B65A-9780033ECE6D}" type="presOf" srcId="{724BC2C6-4279-4278-8FE6-1BE1B6B6EDCD}" destId="{3154F6A1-C975-4887-A5D3-100868EB64BB}" srcOrd="1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A45DB5B9-C3C5-4872-AEFE-9DA3E8FB60E2}" srcId="{4E65DE9C-4DE5-43E2-9F98-27716365488B}" destId="{724BC2C6-4279-4278-8FE6-1BE1B6B6EDCD}" srcOrd="1" destOrd="0" parTransId="{E83F8FAC-B922-4776-AB23-65150C58BEC2}" sibTransId="{967FE135-248C-410F-A86C-3CF042637968}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B48F3580-B32A-4F69-A0D7-F18B2FEB7FCD}" type="presParOf" srcId="{7DFB224C-5409-4C9F-A0A6-F5831CB75524}" destId="{94D65DBA-29AA-4E1D-892A-4B64D9DAEC4D}" srcOrd="3" destOrd="0" presId="urn:microsoft.com/office/officeart/2005/8/layout/target3"/>
    <dgm:cxn modelId="{D4E1114D-4136-4814-A939-B817D4859082}" type="presParOf" srcId="{7DFB224C-5409-4C9F-A0A6-F5831CB75524}" destId="{FDA4BEF9-A015-48B0-A506-48874DD9A241}" srcOrd="4" destOrd="0" presId="urn:microsoft.com/office/officeart/2005/8/layout/target3"/>
    <dgm:cxn modelId="{82F2F818-B267-4175-9DB6-FA52D6C2CA08}" type="presParOf" srcId="{7DFB224C-5409-4C9F-A0A6-F5831CB75524}" destId="{40AF692B-F3E4-4410-8DE7-719AB4CAA9CB}" srcOrd="5" destOrd="0" presId="urn:microsoft.com/office/officeart/2005/8/layout/target3"/>
    <dgm:cxn modelId="{80BE3166-130F-46D3-95EA-45DE410D700F}" type="presParOf" srcId="{7DFB224C-5409-4C9F-A0A6-F5831CB75524}" destId="{57536F52-E7AA-49FB-968F-6793AE87BF13}" srcOrd="6" destOrd="0" presId="urn:microsoft.com/office/officeart/2005/8/layout/target3"/>
    <dgm:cxn modelId="{19423B13-6177-4056-8FBF-59127C56C707}" type="presParOf" srcId="{7DFB224C-5409-4C9F-A0A6-F5831CB75524}" destId="{3154F6A1-C975-4887-A5D3-100868EB64BB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2879FCE-406A-4266-B9EC-2C99D8BC1C49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52F7039-D08D-42C5-9C76-F198DBFA48C9}">
      <dgm:prSet/>
      <dgm:spPr/>
      <dgm:t>
        <a:bodyPr/>
        <a:lstStyle/>
        <a:p>
          <a:pPr algn="just" rtl="0"/>
          <a:r>
            <a:rPr lang="fr-FR" dirty="0" smtClean="0"/>
            <a:t>Dans le cas où min </a:t>
          </a:r>
          <a:r>
            <a:rPr lang="fr-FR" i="1" dirty="0" smtClean="0"/>
            <a:t>W </a:t>
          </a:r>
          <a:r>
            <a:rPr lang="fr-FR" dirty="0" smtClean="0"/>
            <a:t>est égale à 0, la phase II consiste à poursuivre la résolution du problème original.</a:t>
          </a:r>
          <a:endParaRPr lang="en-GB" dirty="0"/>
        </a:p>
      </dgm:t>
    </dgm:pt>
    <dgm:pt modelId="{23A4375A-EDF8-4DC0-8925-1EFD97F157AD}" type="parTrans" cxnId="{2169D308-B971-4CA1-A37E-53288C4BE736}">
      <dgm:prSet/>
      <dgm:spPr/>
      <dgm:t>
        <a:bodyPr/>
        <a:lstStyle/>
        <a:p>
          <a:endParaRPr lang="fr-FR"/>
        </a:p>
      </dgm:t>
    </dgm:pt>
    <dgm:pt modelId="{E65F9B97-81F4-4E8F-8465-62CA5C171BCA}" type="sibTrans" cxnId="{2169D308-B971-4CA1-A37E-53288C4BE736}">
      <dgm:prSet/>
      <dgm:spPr/>
      <dgm:t>
        <a:bodyPr/>
        <a:lstStyle/>
        <a:p>
          <a:endParaRPr lang="fr-FR"/>
        </a:p>
      </dgm:t>
    </dgm:pt>
    <dgm:pt modelId="{47A214FB-1C1E-4B7C-AE79-1A2596259CFA}">
      <dgm:prSet/>
      <dgm:spPr/>
      <dgm:t>
        <a:bodyPr/>
        <a:lstStyle/>
        <a:p>
          <a:pPr algn="just" rtl="0"/>
          <a:r>
            <a:rPr lang="fr-FR" dirty="0" smtClean="0"/>
            <a:t>Qui consiste à la recherche de la solution optimale  avec l’algorithme du simplexe en utilisant la solution initiale retournée par la phase 1. </a:t>
          </a:r>
          <a:endParaRPr lang="en-GB" dirty="0"/>
        </a:p>
      </dgm:t>
    </dgm:pt>
    <dgm:pt modelId="{579D00A1-906E-4BCE-9BC3-FFED650E5387}" type="parTrans" cxnId="{93FD67E8-CACE-452B-9710-40B18D9F05F2}">
      <dgm:prSet/>
      <dgm:spPr/>
      <dgm:t>
        <a:bodyPr/>
        <a:lstStyle/>
        <a:p>
          <a:endParaRPr lang="fr-FR"/>
        </a:p>
      </dgm:t>
    </dgm:pt>
    <dgm:pt modelId="{7F2C06BA-95FA-4681-99C1-0D8522E2687B}" type="sibTrans" cxnId="{93FD67E8-CACE-452B-9710-40B18D9F05F2}">
      <dgm:prSet/>
      <dgm:spPr/>
      <dgm:t>
        <a:bodyPr/>
        <a:lstStyle/>
        <a:p>
          <a:endParaRPr lang="fr-FR"/>
        </a:p>
      </dgm:t>
    </dgm:pt>
    <dgm:pt modelId="{AB8377D3-C66C-449B-BDEF-1CB7201BD1EC}">
      <dgm:prSet/>
      <dgm:spPr/>
      <dgm:t>
        <a:bodyPr/>
        <a:lstStyle/>
        <a:p>
          <a:pPr algn="just" rtl="0"/>
          <a:r>
            <a:rPr lang="fr-FR" dirty="0" smtClean="0"/>
            <a:t>Considérons le tableau du simplexe de la dernière itération de la </a:t>
          </a:r>
        </a:p>
        <a:p>
          <a:pPr algn="just" rtl="0"/>
          <a:r>
            <a:rPr lang="fr-FR" dirty="0" smtClean="0"/>
            <a:t>phase I</a:t>
          </a:r>
          <a:endParaRPr lang="en-GB" dirty="0"/>
        </a:p>
      </dgm:t>
    </dgm:pt>
    <dgm:pt modelId="{895D131C-49D8-4D2F-A42F-C74F23CD66C7}" type="parTrans" cxnId="{DF3ABDCC-1C21-4B69-B7C8-47CD10517E98}">
      <dgm:prSet/>
      <dgm:spPr/>
      <dgm:t>
        <a:bodyPr/>
        <a:lstStyle/>
        <a:p>
          <a:endParaRPr lang="fr-FR"/>
        </a:p>
      </dgm:t>
    </dgm:pt>
    <dgm:pt modelId="{CBAB9287-86D2-4FD4-849E-05AA2D455EED}" type="sibTrans" cxnId="{DF3ABDCC-1C21-4B69-B7C8-47CD10517E98}">
      <dgm:prSet/>
      <dgm:spPr/>
      <dgm:t>
        <a:bodyPr/>
        <a:lstStyle/>
        <a:p>
          <a:endParaRPr lang="fr-FR"/>
        </a:p>
      </dgm:t>
    </dgm:pt>
    <dgm:pt modelId="{E670328E-DB72-47F6-AD82-76DE78F0F35F}" type="pres">
      <dgm:prSet presAssocID="{B2879FCE-406A-4266-B9EC-2C99D8BC1C4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9957240-2931-4AD0-87FD-42410BB33865}" type="pres">
      <dgm:prSet presAssocID="{152F7039-D08D-42C5-9C76-F198DBFA48C9}" presName="circle1" presStyleLbl="node1" presStyleIdx="0" presStyleCnt="3"/>
      <dgm:spPr/>
    </dgm:pt>
    <dgm:pt modelId="{26B9D562-0291-4720-8E14-82F314FADEE6}" type="pres">
      <dgm:prSet presAssocID="{152F7039-D08D-42C5-9C76-F198DBFA48C9}" presName="space" presStyleCnt="0"/>
      <dgm:spPr/>
    </dgm:pt>
    <dgm:pt modelId="{1426475C-25A2-486B-8F04-DBE94EFDE9EB}" type="pres">
      <dgm:prSet presAssocID="{152F7039-D08D-42C5-9C76-F198DBFA48C9}" presName="rect1" presStyleLbl="alignAcc1" presStyleIdx="0" presStyleCnt="3"/>
      <dgm:spPr/>
      <dgm:t>
        <a:bodyPr/>
        <a:lstStyle/>
        <a:p>
          <a:endParaRPr lang="fr-FR"/>
        </a:p>
      </dgm:t>
    </dgm:pt>
    <dgm:pt modelId="{76302AE6-9936-459C-BDCD-483C83E697B2}" type="pres">
      <dgm:prSet presAssocID="{47A214FB-1C1E-4B7C-AE79-1A2596259CFA}" presName="vertSpace2" presStyleLbl="node1" presStyleIdx="0" presStyleCnt="3"/>
      <dgm:spPr/>
    </dgm:pt>
    <dgm:pt modelId="{CFB4D5CF-C8BF-4359-991F-F6A71AC6F36F}" type="pres">
      <dgm:prSet presAssocID="{47A214FB-1C1E-4B7C-AE79-1A2596259CFA}" presName="circle2" presStyleLbl="node1" presStyleIdx="1" presStyleCnt="3"/>
      <dgm:spPr/>
    </dgm:pt>
    <dgm:pt modelId="{F036508C-3517-4EC4-9936-5BF7C115CF4D}" type="pres">
      <dgm:prSet presAssocID="{47A214FB-1C1E-4B7C-AE79-1A2596259CFA}" presName="rect2" presStyleLbl="alignAcc1" presStyleIdx="1" presStyleCnt="3"/>
      <dgm:spPr/>
      <dgm:t>
        <a:bodyPr/>
        <a:lstStyle/>
        <a:p>
          <a:endParaRPr lang="fr-FR"/>
        </a:p>
      </dgm:t>
    </dgm:pt>
    <dgm:pt modelId="{0526DC43-75EB-42F3-818F-FD335B50D1C6}" type="pres">
      <dgm:prSet presAssocID="{AB8377D3-C66C-449B-BDEF-1CB7201BD1EC}" presName="vertSpace3" presStyleLbl="node1" presStyleIdx="1" presStyleCnt="3"/>
      <dgm:spPr/>
    </dgm:pt>
    <dgm:pt modelId="{DB820CD3-14F4-4EDF-B1F0-3799D03D7155}" type="pres">
      <dgm:prSet presAssocID="{AB8377D3-C66C-449B-BDEF-1CB7201BD1EC}" presName="circle3" presStyleLbl="node1" presStyleIdx="2" presStyleCnt="3"/>
      <dgm:spPr/>
    </dgm:pt>
    <dgm:pt modelId="{D221688D-9E72-465C-909D-4F03E9BC53FF}" type="pres">
      <dgm:prSet presAssocID="{AB8377D3-C66C-449B-BDEF-1CB7201BD1EC}" presName="rect3" presStyleLbl="alignAcc1" presStyleIdx="2" presStyleCnt="3"/>
      <dgm:spPr/>
      <dgm:t>
        <a:bodyPr/>
        <a:lstStyle/>
        <a:p>
          <a:endParaRPr lang="fr-FR"/>
        </a:p>
      </dgm:t>
    </dgm:pt>
    <dgm:pt modelId="{7133D143-19F8-49AA-92EF-B97BBB663F38}" type="pres">
      <dgm:prSet presAssocID="{152F7039-D08D-42C5-9C76-F198DBFA48C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33147F-CAD7-4E35-A29C-903CCEEB53CD}" type="pres">
      <dgm:prSet presAssocID="{47A214FB-1C1E-4B7C-AE79-1A2596259CFA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66922A-D56D-49FC-8A91-817A2A0A324B}" type="pres">
      <dgm:prSet presAssocID="{AB8377D3-C66C-449B-BDEF-1CB7201BD1E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F3ABDCC-1C21-4B69-B7C8-47CD10517E98}" srcId="{B2879FCE-406A-4266-B9EC-2C99D8BC1C49}" destId="{AB8377D3-C66C-449B-BDEF-1CB7201BD1EC}" srcOrd="2" destOrd="0" parTransId="{895D131C-49D8-4D2F-A42F-C74F23CD66C7}" sibTransId="{CBAB9287-86D2-4FD4-849E-05AA2D455EED}"/>
    <dgm:cxn modelId="{A6995C08-3B61-4E17-9027-582787650F3F}" type="presOf" srcId="{47A214FB-1C1E-4B7C-AE79-1A2596259CFA}" destId="{F036508C-3517-4EC4-9936-5BF7C115CF4D}" srcOrd="0" destOrd="0" presId="urn:microsoft.com/office/officeart/2005/8/layout/target3"/>
    <dgm:cxn modelId="{93FD67E8-CACE-452B-9710-40B18D9F05F2}" srcId="{B2879FCE-406A-4266-B9EC-2C99D8BC1C49}" destId="{47A214FB-1C1E-4B7C-AE79-1A2596259CFA}" srcOrd="1" destOrd="0" parTransId="{579D00A1-906E-4BCE-9BC3-FFED650E5387}" sibTransId="{7F2C06BA-95FA-4681-99C1-0D8522E2687B}"/>
    <dgm:cxn modelId="{D28BE326-9967-4F4F-8FB1-F0BA9FF06889}" type="presOf" srcId="{AB8377D3-C66C-449B-BDEF-1CB7201BD1EC}" destId="{D221688D-9E72-465C-909D-4F03E9BC53FF}" srcOrd="0" destOrd="0" presId="urn:microsoft.com/office/officeart/2005/8/layout/target3"/>
    <dgm:cxn modelId="{817F6715-D6DC-4E07-B579-D1D11756A1B0}" type="presOf" srcId="{47A214FB-1C1E-4B7C-AE79-1A2596259CFA}" destId="{7C33147F-CAD7-4E35-A29C-903CCEEB53CD}" srcOrd="1" destOrd="0" presId="urn:microsoft.com/office/officeart/2005/8/layout/target3"/>
    <dgm:cxn modelId="{EFF83FF8-3DB8-473F-A5A8-700A40BDF598}" type="presOf" srcId="{152F7039-D08D-42C5-9C76-F198DBFA48C9}" destId="{7133D143-19F8-49AA-92EF-B97BBB663F38}" srcOrd="1" destOrd="0" presId="urn:microsoft.com/office/officeart/2005/8/layout/target3"/>
    <dgm:cxn modelId="{2169D308-B971-4CA1-A37E-53288C4BE736}" srcId="{B2879FCE-406A-4266-B9EC-2C99D8BC1C49}" destId="{152F7039-D08D-42C5-9C76-F198DBFA48C9}" srcOrd="0" destOrd="0" parTransId="{23A4375A-EDF8-4DC0-8925-1EFD97F157AD}" sibTransId="{E65F9B97-81F4-4E8F-8465-62CA5C171BCA}"/>
    <dgm:cxn modelId="{69CDF65F-7C8F-4564-97EF-50231468523F}" type="presOf" srcId="{152F7039-D08D-42C5-9C76-F198DBFA48C9}" destId="{1426475C-25A2-486B-8F04-DBE94EFDE9EB}" srcOrd="0" destOrd="0" presId="urn:microsoft.com/office/officeart/2005/8/layout/target3"/>
    <dgm:cxn modelId="{25DCDD51-8024-4924-BF4D-D90CB51E4306}" type="presOf" srcId="{AB8377D3-C66C-449B-BDEF-1CB7201BD1EC}" destId="{B166922A-D56D-49FC-8A91-817A2A0A324B}" srcOrd="1" destOrd="0" presId="urn:microsoft.com/office/officeart/2005/8/layout/target3"/>
    <dgm:cxn modelId="{AC1D31ED-3490-45F8-9E5E-6261DB2CB1B9}" type="presOf" srcId="{B2879FCE-406A-4266-B9EC-2C99D8BC1C49}" destId="{E670328E-DB72-47F6-AD82-76DE78F0F35F}" srcOrd="0" destOrd="0" presId="urn:microsoft.com/office/officeart/2005/8/layout/target3"/>
    <dgm:cxn modelId="{2526A9DF-A591-47A3-B28C-5AAEA9AE0397}" type="presParOf" srcId="{E670328E-DB72-47F6-AD82-76DE78F0F35F}" destId="{19957240-2931-4AD0-87FD-42410BB33865}" srcOrd="0" destOrd="0" presId="urn:microsoft.com/office/officeart/2005/8/layout/target3"/>
    <dgm:cxn modelId="{B311F277-A880-4D90-9F87-DA9C1D488E7B}" type="presParOf" srcId="{E670328E-DB72-47F6-AD82-76DE78F0F35F}" destId="{26B9D562-0291-4720-8E14-82F314FADEE6}" srcOrd="1" destOrd="0" presId="urn:microsoft.com/office/officeart/2005/8/layout/target3"/>
    <dgm:cxn modelId="{0BEA18F0-D486-4E66-A1AC-1D0B8ED4D90E}" type="presParOf" srcId="{E670328E-DB72-47F6-AD82-76DE78F0F35F}" destId="{1426475C-25A2-486B-8F04-DBE94EFDE9EB}" srcOrd="2" destOrd="0" presId="urn:microsoft.com/office/officeart/2005/8/layout/target3"/>
    <dgm:cxn modelId="{B98461D0-5163-44AB-979D-02346D91BFA5}" type="presParOf" srcId="{E670328E-DB72-47F6-AD82-76DE78F0F35F}" destId="{76302AE6-9936-459C-BDCD-483C83E697B2}" srcOrd="3" destOrd="0" presId="urn:microsoft.com/office/officeart/2005/8/layout/target3"/>
    <dgm:cxn modelId="{C0782FBB-5B9C-45A8-933E-3C68F9475E3A}" type="presParOf" srcId="{E670328E-DB72-47F6-AD82-76DE78F0F35F}" destId="{CFB4D5CF-C8BF-4359-991F-F6A71AC6F36F}" srcOrd="4" destOrd="0" presId="urn:microsoft.com/office/officeart/2005/8/layout/target3"/>
    <dgm:cxn modelId="{5DBA9CE7-FA89-4306-B76F-00053B974BED}" type="presParOf" srcId="{E670328E-DB72-47F6-AD82-76DE78F0F35F}" destId="{F036508C-3517-4EC4-9936-5BF7C115CF4D}" srcOrd="5" destOrd="0" presId="urn:microsoft.com/office/officeart/2005/8/layout/target3"/>
    <dgm:cxn modelId="{1AA766FA-F710-4D5F-80AF-361DAB2A9CA1}" type="presParOf" srcId="{E670328E-DB72-47F6-AD82-76DE78F0F35F}" destId="{0526DC43-75EB-42F3-818F-FD335B50D1C6}" srcOrd="6" destOrd="0" presId="urn:microsoft.com/office/officeart/2005/8/layout/target3"/>
    <dgm:cxn modelId="{76C0AEAC-8AB4-40E3-BFF8-5C3AD894A29D}" type="presParOf" srcId="{E670328E-DB72-47F6-AD82-76DE78F0F35F}" destId="{DB820CD3-14F4-4EDF-B1F0-3799D03D7155}" srcOrd="7" destOrd="0" presId="urn:microsoft.com/office/officeart/2005/8/layout/target3"/>
    <dgm:cxn modelId="{73133FC6-77FF-4FAF-93E7-5B136E7840DB}" type="presParOf" srcId="{E670328E-DB72-47F6-AD82-76DE78F0F35F}" destId="{D221688D-9E72-465C-909D-4F03E9BC53FF}" srcOrd="8" destOrd="0" presId="urn:microsoft.com/office/officeart/2005/8/layout/target3"/>
    <dgm:cxn modelId="{98FADB0C-1650-4E86-8E4B-369044870079}" type="presParOf" srcId="{E670328E-DB72-47F6-AD82-76DE78F0F35F}" destId="{7133D143-19F8-49AA-92EF-B97BBB663F38}" srcOrd="9" destOrd="0" presId="urn:microsoft.com/office/officeart/2005/8/layout/target3"/>
    <dgm:cxn modelId="{A2104045-DF13-437F-97EA-AE6B31A04E96}" type="presParOf" srcId="{E670328E-DB72-47F6-AD82-76DE78F0F35F}" destId="{7C33147F-CAD7-4E35-A29C-903CCEEB53CD}" srcOrd="10" destOrd="0" presId="urn:microsoft.com/office/officeart/2005/8/layout/target3"/>
    <dgm:cxn modelId="{520D8C8E-4A44-427C-89F5-8FD77BDC0409}" type="presParOf" srcId="{E670328E-DB72-47F6-AD82-76DE78F0F35F}" destId="{B166922A-D56D-49FC-8A91-817A2A0A324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1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4700C60A-A5BD-4F58-8404-CE0BDB39E4EF}">
          <dgm:prSet custT="1"/>
          <dgm:spPr/>
          <dgm:t>
            <a:bodyPr/>
            <a:lstStyle/>
            <a:p>
              <a:pPr algn="l" rtl="0"/>
              <a:r>
                <a:rPr lang="fr-FR" sz="1800" dirty="0" smtClean="0"/>
                <a:t>Les contraintes deviennent donc:</a:t>
              </a:r>
            </a:p>
            <a:p>
              <a:pPr algn="l" rtl="0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e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1800" b="0" i="1" baseline="0" smtClean="0">
                                <a:latin typeface="Cambria Math" panose="02040503050406030204" pitchFamily="18" charset="0"/>
                              </a:rPr>
                              <m:t>𝑤𝑠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+&amp;1…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=1…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e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     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1800" b="0" i="1" baseline="0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 baseline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+1…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eqArr>
                      </m:e>
                    </m:d>
                  </m:oMath>
                </m:oMathPara>
              </a14:m>
              <a:endParaRPr lang="fr-FR" sz="5400" dirty="0" smtClean="0"/>
            </a:p>
          </dgm:t>
        </dgm:pt>
      </mc:Choice>
      <mc:Fallback xmlns="">
        <dgm:pt modelId="{4700C60A-A5BD-4F58-8404-CE0BDB39E4EF}">
          <dgm:prSet custT="1"/>
          <dgm:spPr/>
          <dgm:t>
            <a:bodyPr/>
            <a:lstStyle/>
            <a:p>
              <a:pPr algn="l" rtl="0"/>
              <a:r>
                <a:rPr lang="fr-FR" sz="1800" dirty="0" smtClean="0"/>
                <a:t>Les contraintes deviennent donc:</a:t>
              </a:r>
            </a:p>
            <a:p>
              <a:pPr algn="l" rtl="0"/>
              <a:r>
                <a:rPr lang="en-GB" sz="1800" i="0" smtClean="0">
                  <a:latin typeface="Cambria Math" panose="02040503050406030204" pitchFamily="18" charset="0"/>
                </a:rPr>
                <a:t>{</a:t>
              </a:r>
              <a:r>
                <a:rPr lang="en-GB" sz="1800" i="0">
                  <a:latin typeface="Cambria Math" panose="02040503050406030204" pitchFamily="18" charset="0"/>
                </a:rPr>
                <a:t>█(</a:t>
              </a:r>
              <a:r>
                <a:rPr lang="en-US" sz="1800" i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b="0" i="0" smtClean="0">
                  <a:latin typeface="Cambria Math" panose="02040503050406030204" pitchFamily="18" charset="0"/>
                </a:rPr>
                <a:t>+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𝑛+𝑖</a:t>
              </a:r>
              <a:r>
                <a:rPr lang="fr-FR" sz="1800" b="0" i="0" smtClean="0">
                  <a:latin typeface="Cambria Math" panose="02040503050406030204" pitchFamily="18" charset="0"/>
                </a:rPr>
                <a:t>=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en-US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             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=1…</a:t>
              </a:r>
              <a:r>
                <a:rPr lang="en-US" sz="1800" i="0">
                  <a:latin typeface="Cambria Math" panose="02040503050406030204" pitchFamily="18" charset="0"/>
                </a:rPr>
                <a:t>𝑘@</a:t>
              </a:r>
              <a:r>
                <a:rPr lang="fr-FR" sz="1800" i="0">
                  <a:latin typeface="Cambria Math" panose="02040503050406030204" pitchFamily="18" charset="0"/>
                </a:rPr>
                <a:t>    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b="0" i="0" smtClean="0">
                  <a:latin typeface="Cambria Math" panose="02040503050406030204" pitchFamily="18" charset="0"/>
                </a:rPr>
                <a:t>−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𝑛+𝑖</a:t>
              </a:r>
              <a:r>
                <a:rPr lang="fr-FR" sz="1800" b="0" i="0" baseline="0" smtClean="0">
                  <a:latin typeface="Cambria Math" panose="02040503050406030204" pitchFamily="18" charset="0"/>
                </a:rPr>
                <a:t>+𝑤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𝑠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en-US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𝑘</a:t>
              </a:r>
              <a:r>
                <a:rPr lang="fr-FR" sz="1800" i="0">
                  <a:latin typeface="Cambria Math" panose="02040503050406030204" pitchFamily="18" charset="0"/>
                </a:rPr>
                <a:t>+&amp;1…</a:t>
              </a:r>
              <a:r>
                <a:rPr lang="en-US" sz="1800" i="0">
                  <a:latin typeface="Cambria Math" panose="02040503050406030204" pitchFamily="18" charset="0"/>
                </a:rPr>
                <a:t>𝑟</a:t>
              </a:r>
              <a:r>
                <a:rPr lang="fr-FR" sz="1800" b="0" i="0" smtClean="0">
                  <a:latin typeface="Cambria Math" panose="02040503050406030204" pitchFamily="18" charset="0"/>
                </a:rPr>
                <a:t>, 𝑠=1…𝑟−𝑘@</a:t>
              </a:r>
              <a:r>
                <a:rPr lang="fr-FR" sz="1800" i="0">
                  <a:latin typeface="Cambria Math" panose="02040503050406030204" pitchFamily="18" charset="0"/>
                </a:rPr>
                <a:t>      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b="0" i="0" smtClean="0">
                  <a:latin typeface="Cambria Math" panose="02040503050406030204" pitchFamily="18" charset="0"/>
                </a:rPr>
                <a:t>+</a:t>
              </a:r>
              <a:r>
                <a:rPr lang="fr-FR" sz="1800" b="0" i="0" baseline="0" smtClean="0">
                  <a:latin typeface="Cambria Math" panose="02040503050406030204" pitchFamily="18" charset="0"/>
                </a:rPr>
                <a:t>𝑤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𝑠</a:t>
              </a:r>
              <a:r>
                <a:rPr lang="fr-FR" sz="1800" b="0" i="0" smtClean="0">
                  <a:latin typeface="Cambria Math" panose="02040503050406030204" pitchFamily="18" charset="0"/>
                </a:rPr>
                <a:t>=</a:t>
              </a:r>
              <a:r>
                <a:rPr lang="en-US" sz="1800" i="0" baseline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en-US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   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𝑟</a:t>
              </a:r>
              <a:r>
                <a:rPr lang="fr-FR" sz="1800" i="0">
                  <a:latin typeface="Cambria Math" panose="02040503050406030204" pitchFamily="18" charset="0"/>
                </a:rPr>
                <a:t>+1…</a:t>
              </a:r>
              <a:r>
                <a:rPr lang="en-US" sz="1800" i="0">
                  <a:latin typeface="Cambria Math" panose="02040503050406030204" pitchFamily="18" charset="0"/>
                </a:rPr>
                <a:t>𝑚</a:t>
              </a:r>
              <a:r>
                <a:rPr lang="fr-FR" sz="1800" b="0" i="0" smtClean="0">
                  <a:latin typeface="Cambria Math" panose="02040503050406030204" pitchFamily="18" charset="0"/>
                </a:rPr>
                <a:t>, 𝑠=𝑟−𝑘+1…𝑚−𝑘)┤</a:t>
              </a:r>
              <a:endParaRPr lang="fr-FR" sz="5400" dirty="0" smtClean="0"/>
            </a:p>
          </dgm:t>
        </dgm:pt>
      </mc:Fallback>
    </mc:AlternateConten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B73C1CBC-D0F6-4A8F-AC71-8A4EAE7D6412}">
          <dgm:prSet/>
          <dgm:spPr/>
          <dgm:t>
            <a:bodyPr/>
            <a:lstStyle/>
            <a:p>
              <a:pPr algn="l"/>
              <a:r>
                <a:rPr lang="fr-FR" dirty="0" smtClean="0"/>
                <a:t>Rajoutant  une  fonction objective  W qui consiste à minimiser la somme des variables artificielles:</a:t>
              </a:r>
            </a:p>
            <a:p>
              <a:pPr algn="l"/>
              <a:r>
                <a:rPr lang="fr-FR" dirty="0" smtClean="0"/>
                <a:t>Min W=</a:t>
              </a:r>
              <a14:m>
                <m:oMath xmlns:m="http://schemas.openxmlformats.org/officeDocument/2006/math">
                  <m:nary>
                    <m:naryPr>
                      <m:chr m:val="∑"/>
                      <m:supHide m:val="on"/>
                      <m:ctrlPr>
                        <a:rPr lang="fr-FR" i="1" smtClean="0">
                          <a:latin typeface="Cambria Math" panose="02040503050406030204" pitchFamily="18" charset="0"/>
                        </a:rPr>
                      </m:ctrlPr>
                    </m:naryPr>
                    <m:sub>
                      <m:r>
                        <m:rPr>
                          <m:brk m:alnAt="7"/>
                        </m:rPr>
                        <a:rPr lang="fr-FR" b="0" i="1" smtClean="0">
                          <a:latin typeface="Cambria Math" panose="02040503050406030204" pitchFamily="18" charset="0"/>
                        </a:rPr>
                        <m:t>𝑠</m:t>
                      </m:r>
                    </m:sub>
                    <m:sup/>
                    <m:e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e>
                  </m:nary>
                </m:oMath>
              </a14:m>
              <a:r>
                <a:rPr lang="fr-FR" dirty="0" smtClean="0"/>
                <a:t>    s=1…m-k.</a:t>
              </a:r>
              <a:endParaRPr lang="fr-FR" dirty="0"/>
            </a:p>
          </dgm:t>
        </dgm:pt>
      </mc:Choice>
      <mc:Fallback xmlns="">
        <dgm:pt modelId="{B73C1CBC-D0F6-4A8F-AC71-8A4EAE7D6412}">
          <dgm:prSet/>
          <dgm:spPr/>
          <dgm:t>
            <a:bodyPr/>
            <a:lstStyle/>
            <a:p>
              <a:pPr algn="l"/>
              <a:r>
                <a:rPr lang="fr-FR" dirty="0" smtClean="0"/>
                <a:t>Rajoutant  une  fonction objective  W qui consiste à minimiser la somme des variables artificielles:</a:t>
              </a:r>
            </a:p>
            <a:p>
              <a:pPr algn="l"/>
              <a:r>
                <a:rPr lang="fr-FR" dirty="0" smtClean="0"/>
                <a:t>Min W=</a:t>
              </a:r>
              <a:r>
                <a:rPr lang="fr-FR" i="0" smtClean="0">
                  <a:latin typeface="Cambria Math" panose="02040503050406030204" pitchFamily="18" charset="0"/>
                </a:rPr>
                <a:t>∑8_</a:t>
              </a:r>
              <a:r>
                <a:rPr lang="fr-FR" b="0" i="0" smtClean="0">
                  <a:latin typeface="Cambria Math" panose="02040503050406030204" pitchFamily="18" charset="0"/>
                </a:rPr>
                <a:t>𝑠▒𝑤_𝑠 </a:t>
              </a:r>
              <a:r>
                <a:rPr lang="fr-FR" dirty="0" smtClean="0"/>
                <a:t>    s=1…m-k.</a:t>
              </a:r>
              <a:endParaRPr lang="fr-FR" dirty="0"/>
            </a:p>
          </dgm:t>
        </dgm:pt>
      </mc:Fallback>
    </mc:AlternateContent>
    <dgm:pt modelId="{B65E74E0-31B4-42F9-98AB-C3E12ACEF4CB}" type="parTrans" cxnId="{D1F5C318-F43E-4239-9F65-2026D5043B13}">
      <dgm:prSet/>
      <dgm:spPr/>
      <dgm:t>
        <a:bodyPr/>
        <a:lstStyle/>
        <a:p>
          <a:endParaRPr lang="fr-FR"/>
        </a:p>
      </dgm:t>
    </dgm:pt>
    <dgm:pt modelId="{578A8332-1A05-43DC-939D-606FE2E21484}" type="sibTrans" cxnId="{D1F5C318-F43E-4239-9F65-2026D5043B13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2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2" custLinFactNeighborX="5819" custLinFactNeighborY="3878"/>
      <dgm:spPr/>
      <dgm:t>
        <a:bodyPr/>
        <a:lstStyle/>
        <a:p>
          <a:endParaRPr lang="fr-FR"/>
        </a:p>
      </dgm:t>
    </dgm:pt>
    <dgm:pt modelId="{DC7AC870-9AB4-497C-8497-2318C9E209B3}" type="pres">
      <dgm:prSet presAssocID="{B73C1CBC-D0F6-4A8F-AC71-8A4EAE7D6412}" presName="vertSpace2" presStyleLbl="node1" presStyleIdx="0" presStyleCnt="2"/>
      <dgm:spPr/>
    </dgm:pt>
    <dgm:pt modelId="{A45BD029-494A-41CD-A44E-BEFF8B886CB6}" type="pres">
      <dgm:prSet presAssocID="{B73C1CBC-D0F6-4A8F-AC71-8A4EAE7D6412}" presName="circle2" presStyleLbl="node1" presStyleIdx="1" presStyleCnt="2"/>
      <dgm:spPr/>
    </dgm:pt>
    <dgm:pt modelId="{D2F6FEB1-28E4-47F1-AE21-54B51292176D}" type="pres">
      <dgm:prSet presAssocID="{B73C1CBC-D0F6-4A8F-AC71-8A4EAE7D6412}" presName="rect2" presStyleLbl="alignAcc1" presStyleIdx="1" presStyleCnt="2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8D4380-AC98-40FA-8CD8-3B5674639108}" type="pres">
      <dgm:prSet presAssocID="{B73C1CBC-D0F6-4A8F-AC71-8A4EAE7D6412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1AE895-D028-4F26-B8E2-B7630260D883}" type="presOf" srcId="{B73C1CBC-D0F6-4A8F-AC71-8A4EAE7D6412}" destId="{FD8D4380-AC98-40FA-8CD8-3B5674639108}" srcOrd="1" destOrd="0" presId="urn:microsoft.com/office/officeart/2005/8/layout/target3"/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D1F5C318-F43E-4239-9F65-2026D5043B13}" srcId="{4E65DE9C-4DE5-43E2-9F98-27716365488B}" destId="{B73C1CBC-D0F6-4A8F-AC71-8A4EAE7D6412}" srcOrd="1" destOrd="0" parTransId="{B65E74E0-31B4-42F9-98AB-C3E12ACEF4CB}" sibTransId="{578A8332-1A05-43DC-939D-606FE2E21484}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F764DC66-3C13-4CA2-A453-9CD0B1E966F9}" type="presOf" srcId="{B73C1CBC-D0F6-4A8F-AC71-8A4EAE7D6412}" destId="{D2F6FEB1-28E4-47F1-AE21-54B51292176D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0044FC37-E69B-4E23-A939-1FBA668F4892}" type="presParOf" srcId="{7DFB224C-5409-4C9F-A0A6-F5831CB75524}" destId="{DC7AC870-9AB4-497C-8497-2318C9E209B3}" srcOrd="3" destOrd="0" presId="urn:microsoft.com/office/officeart/2005/8/layout/target3"/>
    <dgm:cxn modelId="{6E66AFC5-D4DC-4510-BEBB-85BE4AF67170}" type="presParOf" srcId="{7DFB224C-5409-4C9F-A0A6-F5831CB75524}" destId="{A45BD029-494A-41CD-A44E-BEFF8B886CB6}" srcOrd="4" destOrd="0" presId="urn:microsoft.com/office/officeart/2005/8/layout/target3"/>
    <dgm:cxn modelId="{17CF3EB6-ED80-4FC6-B025-C156D958F1BE}" type="presParOf" srcId="{7DFB224C-5409-4C9F-A0A6-F5831CB75524}" destId="{D2F6FEB1-28E4-47F1-AE21-54B51292176D}" srcOrd="5" destOrd="0" presId="urn:microsoft.com/office/officeart/2005/8/layout/target3"/>
    <dgm:cxn modelId="{80BE3166-130F-46D3-95EA-45DE410D700F}" type="presParOf" srcId="{7DFB224C-5409-4C9F-A0A6-F5831CB75524}" destId="{57536F52-E7AA-49FB-968F-6793AE87BF13}" srcOrd="6" destOrd="0" presId="urn:microsoft.com/office/officeart/2005/8/layout/target3"/>
    <dgm:cxn modelId="{0CE62BAB-969D-4127-8BE3-0C7780FDA309}" type="presParOf" srcId="{7DFB224C-5409-4C9F-A0A6-F5831CB75524}" destId="{FD8D4380-AC98-40FA-8CD8-3B567463910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5562E99-344B-4C00-BEE8-45FE8899340A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5B4A425-0175-4ADD-9F5A-D8BCC5F863E6}">
      <dgm:prSet/>
      <dgm:spPr/>
      <dgm:t>
        <a:bodyPr/>
        <a:lstStyle/>
        <a:p>
          <a:pPr algn="just" rtl="0"/>
          <a:r>
            <a:rPr lang="fr-FR" dirty="0" smtClean="0"/>
            <a:t>La méthode </a:t>
          </a:r>
          <a:r>
            <a:rPr lang="fr-FR" dirty="0" err="1" smtClean="0"/>
            <a:t>Big</a:t>
          </a:r>
          <a:r>
            <a:rPr lang="fr-FR" dirty="0" smtClean="0"/>
            <a:t>-M consiste à  rassembler les deux phases en une seule. </a:t>
          </a:r>
          <a:endParaRPr lang="en-GB" dirty="0"/>
        </a:p>
      </dgm:t>
    </dgm:pt>
    <dgm:pt modelId="{15A0017F-1D44-4305-A378-BCB218BAEA36}" type="parTrans" cxnId="{6ED4FB01-E4A4-4FEB-96F5-FFDCA0C6C8A2}">
      <dgm:prSet/>
      <dgm:spPr/>
      <dgm:t>
        <a:bodyPr/>
        <a:lstStyle/>
        <a:p>
          <a:endParaRPr lang="fr-FR"/>
        </a:p>
      </dgm:t>
    </dgm:pt>
    <dgm:pt modelId="{687B37E3-1328-4792-A852-13E63FDC5E9E}" type="sibTrans" cxnId="{6ED4FB01-E4A4-4FEB-96F5-FFDCA0C6C8A2}">
      <dgm:prSet/>
      <dgm:spPr/>
      <dgm:t>
        <a:bodyPr/>
        <a:lstStyle/>
        <a:p>
          <a:endParaRPr lang="fr-FR"/>
        </a:p>
      </dgm:t>
    </dgm:pt>
    <dgm:pt modelId="{29A836CB-41B7-430A-8875-1CF44911B55D}">
      <dgm:prSet/>
      <dgm:spPr/>
      <dgm:t>
        <a:bodyPr/>
        <a:lstStyle/>
        <a:p>
          <a:pPr algn="just" rtl="0"/>
          <a:r>
            <a:rPr lang="fr-FR" dirty="0" smtClean="0"/>
            <a:t>À partir du problème P, construit un problème(P’) , s’appelle le M-problème, comme suite :</a:t>
          </a:r>
          <a:endParaRPr lang="en-GB" dirty="0"/>
        </a:p>
      </dgm:t>
    </dgm:pt>
    <dgm:pt modelId="{147565FC-3EC7-4BD6-BC3B-9571B5C0D180}" type="parTrans" cxnId="{8D85B941-0043-486E-9417-D1D4C7D6C67A}">
      <dgm:prSet/>
      <dgm:spPr/>
      <dgm:t>
        <a:bodyPr/>
        <a:lstStyle/>
        <a:p>
          <a:endParaRPr lang="fr-FR"/>
        </a:p>
      </dgm:t>
    </dgm:pt>
    <dgm:pt modelId="{3CE80D0F-8804-494A-B349-7E440F5C4860}" type="sibTrans" cxnId="{8D85B941-0043-486E-9417-D1D4C7D6C67A}">
      <dgm:prSet/>
      <dgm:spPr/>
      <dgm:t>
        <a:bodyPr/>
        <a:lstStyle/>
        <a:p>
          <a:endParaRPr lang="fr-FR"/>
        </a:p>
      </dgm:t>
    </dgm:pt>
    <dgm:pt modelId="{049BCD5B-5E61-4BF1-86E4-8A1DCCDE6BDD}" type="pres">
      <dgm:prSet presAssocID="{45562E99-344B-4C00-BEE8-45FE8899340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299F579-7CFE-4DFB-BA86-3DCE94574385}" type="pres">
      <dgm:prSet presAssocID="{05B4A425-0175-4ADD-9F5A-D8BCC5F863E6}" presName="circle1" presStyleLbl="node1" presStyleIdx="0" presStyleCnt="2"/>
      <dgm:spPr/>
    </dgm:pt>
    <dgm:pt modelId="{60A54E66-D2DF-48C2-807F-E97F80A73C59}" type="pres">
      <dgm:prSet presAssocID="{05B4A425-0175-4ADD-9F5A-D8BCC5F863E6}" presName="space" presStyleCnt="0"/>
      <dgm:spPr/>
    </dgm:pt>
    <dgm:pt modelId="{0498C2A7-2E51-4929-9293-9F8FAD772473}" type="pres">
      <dgm:prSet presAssocID="{05B4A425-0175-4ADD-9F5A-D8BCC5F863E6}" presName="rect1" presStyleLbl="alignAcc1" presStyleIdx="0" presStyleCnt="2"/>
      <dgm:spPr/>
      <dgm:t>
        <a:bodyPr/>
        <a:lstStyle/>
        <a:p>
          <a:endParaRPr lang="fr-FR"/>
        </a:p>
      </dgm:t>
    </dgm:pt>
    <dgm:pt modelId="{C1B312CB-CF92-4F36-A8B3-C97C0773DA80}" type="pres">
      <dgm:prSet presAssocID="{29A836CB-41B7-430A-8875-1CF44911B55D}" presName="vertSpace2" presStyleLbl="node1" presStyleIdx="0" presStyleCnt="2"/>
      <dgm:spPr/>
    </dgm:pt>
    <dgm:pt modelId="{279F5503-7E84-487D-B00D-C72A7C052D59}" type="pres">
      <dgm:prSet presAssocID="{29A836CB-41B7-430A-8875-1CF44911B55D}" presName="circle2" presStyleLbl="node1" presStyleIdx="1" presStyleCnt="2"/>
      <dgm:spPr/>
    </dgm:pt>
    <dgm:pt modelId="{A571C953-5B82-45D3-90AF-1BBB0EFD4613}" type="pres">
      <dgm:prSet presAssocID="{29A836CB-41B7-430A-8875-1CF44911B55D}" presName="rect2" presStyleLbl="alignAcc1" presStyleIdx="1" presStyleCnt="2"/>
      <dgm:spPr/>
      <dgm:t>
        <a:bodyPr/>
        <a:lstStyle/>
        <a:p>
          <a:endParaRPr lang="fr-FR"/>
        </a:p>
      </dgm:t>
    </dgm:pt>
    <dgm:pt modelId="{996F4A2E-9AB0-4062-ADF3-7348462B8E3B}" type="pres">
      <dgm:prSet presAssocID="{05B4A425-0175-4ADD-9F5A-D8BCC5F863E6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AB06A5-D4D4-45A1-8754-DF9DD0ABA3BB}" type="pres">
      <dgm:prSet presAssocID="{29A836CB-41B7-430A-8875-1CF44911B55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2F9C7CD-85FA-4D60-B64E-C045BE039D25}" type="presOf" srcId="{45562E99-344B-4C00-BEE8-45FE8899340A}" destId="{049BCD5B-5E61-4BF1-86E4-8A1DCCDE6BDD}" srcOrd="0" destOrd="0" presId="urn:microsoft.com/office/officeart/2005/8/layout/target3"/>
    <dgm:cxn modelId="{8D85B941-0043-486E-9417-D1D4C7D6C67A}" srcId="{45562E99-344B-4C00-BEE8-45FE8899340A}" destId="{29A836CB-41B7-430A-8875-1CF44911B55D}" srcOrd="1" destOrd="0" parTransId="{147565FC-3EC7-4BD6-BC3B-9571B5C0D180}" sibTransId="{3CE80D0F-8804-494A-B349-7E440F5C4860}"/>
    <dgm:cxn modelId="{B622C3BD-5521-4A19-BD24-D4144038292D}" type="presOf" srcId="{05B4A425-0175-4ADD-9F5A-D8BCC5F863E6}" destId="{996F4A2E-9AB0-4062-ADF3-7348462B8E3B}" srcOrd="1" destOrd="0" presId="urn:microsoft.com/office/officeart/2005/8/layout/target3"/>
    <dgm:cxn modelId="{54FFEEBC-7397-47D3-B877-C6F22FB06979}" type="presOf" srcId="{05B4A425-0175-4ADD-9F5A-D8BCC5F863E6}" destId="{0498C2A7-2E51-4929-9293-9F8FAD772473}" srcOrd="0" destOrd="0" presId="urn:microsoft.com/office/officeart/2005/8/layout/target3"/>
    <dgm:cxn modelId="{488783D4-D24C-4479-A042-D79D086A3882}" type="presOf" srcId="{29A836CB-41B7-430A-8875-1CF44911B55D}" destId="{A571C953-5B82-45D3-90AF-1BBB0EFD4613}" srcOrd="0" destOrd="0" presId="urn:microsoft.com/office/officeart/2005/8/layout/target3"/>
    <dgm:cxn modelId="{6ED4FB01-E4A4-4FEB-96F5-FFDCA0C6C8A2}" srcId="{45562E99-344B-4C00-BEE8-45FE8899340A}" destId="{05B4A425-0175-4ADD-9F5A-D8BCC5F863E6}" srcOrd="0" destOrd="0" parTransId="{15A0017F-1D44-4305-A378-BCB218BAEA36}" sibTransId="{687B37E3-1328-4792-A852-13E63FDC5E9E}"/>
    <dgm:cxn modelId="{80B3FF7C-02AA-4251-844F-C1A7581655C8}" type="presOf" srcId="{29A836CB-41B7-430A-8875-1CF44911B55D}" destId="{CAAB06A5-D4D4-45A1-8754-DF9DD0ABA3BB}" srcOrd="1" destOrd="0" presId="urn:microsoft.com/office/officeart/2005/8/layout/target3"/>
    <dgm:cxn modelId="{FE52BA75-D9DC-4F94-B5F6-B5302FDF72D2}" type="presParOf" srcId="{049BCD5B-5E61-4BF1-86E4-8A1DCCDE6BDD}" destId="{6299F579-7CFE-4DFB-BA86-3DCE94574385}" srcOrd="0" destOrd="0" presId="urn:microsoft.com/office/officeart/2005/8/layout/target3"/>
    <dgm:cxn modelId="{7CE110DC-02BA-4EA6-B233-1E7D2715F861}" type="presParOf" srcId="{049BCD5B-5E61-4BF1-86E4-8A1DCCDE6BDD}" destId="{60A54E66-D2DF-48C2-807F-E97F80A73C59}" srcOrd="1" destOrd="0" presId="urn:microsoft.com/office/officeart/2005/8/layout/target3"/>
    <dgm:cxn modelId="{E5F1128C-470E-409F-B007-00057A028879}" type="presParOf" srcId="{049BCD5B-5E61-4BF1-86E4-8A1DCCDE6BDD}" destId="{0498C2A7-2E51-4929-9293-9F8FAD772473}" srcOrd="2" destOrd="0" presId="urn:microsoft.com/office/officeart/2005/8/layout/target3"/>
    <dgm:cxn modelId="{65440A46-EBDF-4158-8F04-F54275AB6597}" type="presParOf" srcId="{049BCD5B-5E61-4BF1-86E4-8A1DCCDE6BDD}" destId="{C1B312CB-CF92-4F36-A8B3-C97C0773DA80}" srcOrd="3" destOrd="0" presId="urn:microsoft.com/office/officeart/2005/8/layout/target3"/>
    <dgm:cxn modelId="{E7843921-1CEC-4CDF-98AA-B84486E95654}" type="presParOf" srcId="{049BCD5B-5E61-4BF1-86E4-8A1DCCDE6BDD}" destId="{279F5503-7E84-487D-B00D-C72A7C052D59}" srcOrd="4" destOrd="0" presId="urn:microsoft.com/office/officeart/2005/8/layout/target3"/>
    <dgm:cxn modelId="{E8443745-30FB-4891-9111-51F07245A4B4}" type="presParOf" srcId="{049BCD5B-5E61-4BF1-86E4-8A1DCCDE6BDD}" destId="{A571C953-5B82-45D3-90AF-1BBB0EFD4613}" srcOrd="5" destOrd="0" presId="urn:microsoft.com/office/officeart/2005/8/layout/target3"/>
    <dgm:cxn modelId="{32707737-0EE1-43D6-92D9-BDC21AB4426A}" type="presParOf" srcId="{049BCD5B-5E61-4BF1-86E4-8A1DCCDE6BDD}" destId="{996F4A2E-9AB0-4062-ADF3-7348462B8E3B}" srcOrd="6" destOrd="0" presId="urn:microsoft.com/office/officeart/2005/8/layout/target3"/>
    <dgm:cxn modelId="{24252062-99AD-4506-BE0F-21531186827F}" type="presParOf" srcId="{049BCD5B-5E61-4BF1-86E4-8A1DCCDE6BDD}" destId="{CAAB06A5-D4D4-45A1-8754-DF9DD0ABA3BB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00C60A-A5BD-4F58-8404-CE0BDB39E4EF}">
      <dgm:prSet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B73C1CBC-D0F6-4A8F-AC71-8A4EAE7D6412}">
      <dgm:prSet/>
      <dgm:spPr>
        <a:blipFill>
          <a:blip xmlns:r="http://schemas.openxmlformats.org/officeDocument/2006/relationships" r:embed="rId2"/>
          <a:stretch>
            <a:fillRect l="-1030" t="-4054" r="-961" b="-3378"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65E74E0-31B4-42F9-98AB-C3E12ACEF4CB}" type="parTrans" cxnId="{D1F5C318-F43E-4239-9F65-2026D5043B13}">
      <dgm:prSet/>
      <dgm:spPr/>
      <dgm:t>
        <a:bodyPr/>
        <a:lstStyle/>
        <a:p>
          <a:endParaRPr lang="fr-FR"/>
        </a:p>
      </dgm:t>
    </dgm:pt>
    <dgm:pt modelId="{578A8332-1A05-43DC-939D-606FE2E21484}" type="sibTrans" cxnId="{D1F5C318-F43E-4239-9F65-2026D5043B13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2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2" custLinFactNeighborX="5819" custLinFactNeighborY="3878"/>
      <dgm:spPr/>
      <dgm:t>
        <a:bodyPr/>
        <a:lstStyle/>
        <a:p>
          <a:endParaRPr lang="fr-FR"/>
        </a:p>
      </dgm:t>
    </dgm:pt>
    <dgm:pt modelId="{DC7AC870-9AB4-497C-8497-2318C9E209B3}" type="pres">
      <dgm:prSet presAssocID="{B73C1CBC-D0F6-4A8F-AC71-8A4EAE7D6412}" presName="vertSpace2" presStyleLbl="node1" presStyleIdx="0" presStyleCnt="2"/>
      <dgm:spPr/>
    </dgm:pt>
    <dgm:pt modelId="{A45BD029-494A-41CD-A44E-BEFF8B886CB6}" type="pres">
      <dgm:prSet presAssocID="{B73C1CBC-D0F6-4A8F-AC71-8A4EAE7D6412}" presName="circle2" presStyleLbl="node1" presStyleIdx="1" presStyleCnt="2"/>
      <dgm:spPr/>
    </dgm:pt>
    <dgm:pt modelId="{D2F6FEB1-28E4-47F1-AE21-54B51292176D}" type="pres">
      <dgm:prSet presAssocID="{B73C1CBC-D0F6-4A8F-AC71-8A4EAE7D6412}" presName="rect2" presStyleLbl="alignAcc1" presStyleIdx="1" presStyleCnt="2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8D4380-AC98-40FA-8CD8-3B5674639108}" type="pres">
      <dgm:prSet presAssocID="{B73C1CBC-D0F6-4A8F-AC71-8A4EAE7D6412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764DC66-3C13-4CA2-A453-9CD0B1E966F9}" type="presOf" srcId="{B73C1CBC-D0F6-4A8F-AC71-8A4EAE7D6412}" destId="{D2F6FEB1-28E4-47F1-AE21-54B51292176D}" srcOrd="0" destOrd="0" presId="urn:microsoft.com/office/officeart/2005/8/layout/target3"/>
    <dgm:cxn modelId="{811AE895-D028-4F26-B8E2-B7630260D883}" type="presOf" srcId="{B73C1CBC-D0F6-4A8F-AC71-8A4EAE7D6412}" destId="{FD8D4380-AC98-40FA-8CD8-3B5674639108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D1F5C318-F43E-4239-9F65-2026D5043B13}" srcId="{4E65DE9C-4DE5-43E2-9F98-27716365488B}" destId="{B73C1CBC-D0F6-4A8F-AC71-8A4EAE7D6412}" srcOrd="1" destOrd="0" parTransId="{B65E74E0-31B4-42F9-98AB-C3E12ACEF4CB}" sibTransId="{578A8332-1A05-43DC-939D-606FE2E21484}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0044FC37-E69B-4E23-A939-1FBA668F4892}" type="presParOf" srcId="{7DFB224C-5409-4C9F-A0A6-F5831CB75524}" destId="{DC7AC870-9AB4-497C-8497-2318C9E209B3}" srcOrd="3" destOrd="0" presId="urn:microsoft.com/office/officeart/2005/8/layout/target3"/>
    <dgm:cxn modelId="{6E66AFC5-D4DC-4510-BEBB-85BE4AF67170}" type="presParOf" srcId="{7DFB224C-5409-4C9F-A0A6-F5831CB75524}" destId="{A45BD029-494A-41CD-A44E-BEFF8B886CB6}" srcOrd="4" destOrd="0" presId="urn:microsoft.com/office/officeart/2005/8/layout/target3"/>
    <dgm:cxn modelId="{17CF3EB6-ED80-4FC6-B025-C156D958F1BE}" type="presParOf" srcId="{7DFB224C-5409-4C9F-A0A6-F5831CB75524}" destId="{D2F6FEB1-28E4-47F1-AE21-54B51292176D}" srcOrd="5" destOrd="0" presId="urn:microsoft.com/office/officeart/2005/8/layout/target3"/>
    <dgm:cxn modelId="{80BE3166-130F-46D3-95EA-45DE410D700F}" type="presParOf" srcId="{7DFB224C-5409-4C9F-A0A6-F5831CB75524}" destId="{57536F52-E7AA-49FB-968F-6793AE87BF13}" srcOrd="6" destOrd="0" presId="urn:microsoft.com/office/officeart/2005/8/layout/target3"/>
    <dgm:cxn modelId="{0CE62BAB-969D-4127-8BE3-0C7780FDA309}" type="presParOf" srcId="{7DFB224C-5409-4C9F-A0A6-F5831CB75524}" destId="{FD8D4380-AC98-40FA-8CD8-3B567463910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0349CF8-3ED6-444A-824B-53A92F4EBD10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8436F5-363F-42A9-8557-F95FEC4A4CFD}">
      <dgm:prSet/>
      <dgm:spPr/>
      <dgm:t>
        <a:bodyPr/>
        <a:lstStyle/>
        <a:p>
          <a:pPr algn="l" rtl="0"/>
          <a:r>
            <a:rPr lang="fr-FR" dirty="0" smtClean="0"/>
            <a:t>Nous résolvons le  nouveau problème par l’algorithme simplexe. </a:t>
          </a:r>
          <a:endParaRPr lang="en-GB" dirty="0"/>
        </a:p>
      </dgm:t>
    </dgm:pt>
    <dgm:pt modelId="{F28C4120-6327-4001-8734-18A266264BED}" type="parTrans" cxnId="{E59D52E3-A1AB-4A1C-8A57-9396CD5DC715}">
      <dgm:prSet/>
      <dgm:spPr/>
      <dgm:t>
        <a:bodyPr/>
        <a:lstStyle/>
        <a:p>
          <a:endParaRPr lang="fr-FR"/>
        </a:p>
      </dgm:t>
    </dgm:pt>
    <dgm:pt modelId="{E207F520-DC58-49C4-AD68-22744F812718}" type="sibTrans" cxnId="{E59D52E3-A1AB-4A1C-8A57-9396CD5DC715}">
      <dgm:prSet/>
      <dgm:spPr/>
      <dgm:t>
        <a:bodyPr/>
        <a:lstStyle/>
        <a:p>
          <a:endParaRPr lang="fr-FR"/>
        </a:p>
      </dgm:t>
    </dgm:pt>
    <dgm:pt modelId="{408A0BAD-35E5-49AE-9246-96A409547DE3}">
      <dgm:prSet/>
      <dgm:spPr/>
      <dgm:t>
        <a:bodyPr/>
        <a:lstStyle/>
        <a:p>
          <a:pPr algn="just" rtl="0"/>
          <a:r>
            <a:rPr lang="fr-FR" dirty="0" smtClean="0"/>
            <a:t>- Si on arrive à exclure toutes variables artificielles de la base dans la  solution optimale, on retourne la solution. </a:t>
          </a:r>
          <a:endParaRPr lang="en-GB" dirty="0"/>
        </a:p>
      </dgm:t>
    </dgm:pt>
    <dgm:pt modelId="{F2A9BF27-10C3-41AC-96CA-0FF410964A3A}" type="parTrans" cxnId="{6811123B-4034-403C-91A1-97641532DE32}">
      <dgm:prSet/>
      <dgm:spPr/>
      <dgm:t>
        <a:bodyPr/>
        <a:lstStyle/>
        <a:p>
          <a:endParaRPr lang="fr-FR"/>
        </a:p>
      </dgm:t>
    </dgm:pt>
    <dgm:pt modelId="{D643C1D0-A306-4B0C-880E-842943AB4D49}" type="sibTrans" cxnId="{6811123B-4034-403C-91A1-97641532DE32}">
      <dgm:prSet/>
      <dgm:spPr/>
      <dgm:t>
        <a:bodyPr/>
        <a:lstStyle/>
        <a:p>
          <a:endParaRPr lang="fr-FR"/>
        </a:p>
      </dgm:t>
    </dgm:pt>
    <dgm:pt modelId="{82EDB931-0507-4190-AF88-15624A6125F6}">
      <dgm:prSet/>
      <dgm:spPr/>
      <dgm:t>
        <a:bodyPr/>
        <a:lstStyle/>
        <a:p>
          <a:pPr algn="just" rtl="0"/>
          <a:r>
            <a:rPr lang="fr-FR" dirty="0" smtClean="0"/>
            <a:t>- Si l’une des  variables artificielles restant dans la base et il on a plus d’indice positif dans la fonction objective, alors les contraintes sont contradictoires et  le problème n’admet pas de solution réalisable.</a:t>
          </a:r>
          <a:endParaRPr lang="en-GB" dirty="0"/>
        </a:p>
      </dgm:t>
    </dgm:pt>
    <dgm:pt modelId="{3281B777-CDEA-4D52-9D01-BA70A54A1860}" type="parTrans" cxnId="{60589488-C092-4A11-BC3A-9A8E9AC66EB6}">
      <dgm:prSet/>
      <dgm:spPr/>
      <dgm:t>
        <a:bodyPr/>
        <a:lstStyle/>
        <a:p>
          <a:endParaRPr lang="fr-FR"/>
        </a:p>
      </dgm:t>
    </dgm:pt>
    <dgm:pt modelId="{1B1C457D-4350-460B-BD95-271EDA2E02F1}" type="sibTrans" cxnId="{60589488-C092-4A11-BC3A-9A8E9AC66EB6}">
      <dgm:prSet/>
      <dgm:spPr/>
      <dgm:t>
        <a:bodyPr/>
        <a:lstStyle/>
        <a:p>
          <a:endParaRPr lang="fr-FR"/>
        </a:p>
      </dgm:t>
    </dgm:pt>
    <dgm:pt modelId="{BD68D779-50A2-4382-A363-06449F7C5FEE}" type="pres">
      <dgm:prSet presAssocID="{E0349CF8-3ED6-444A-824B-53A92F4EBD1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4EC8052-32E1-4702-A724-023A8C8E032A}" type="pres">
      <dgm:prSet presAssocID="{AB8436F5-363F-42A9-8557-F95FEC4A4CFD}" presName="circle1" presStyleLbl="node1" presStyleIdx="0" presStyleCnt="3"/>
      <dgm:spPr/>
    </dgm:pt>
    <dgm:pt modelId="{C1997C80-0C07-4A63-944C-C603D2BB839F}" type="pres">
      <dgm:prSet presAssocID="{AB8436F5-363F-42A9-8557-F95FEC4A4CFD}" presName="space" presStyleCnt="0"/>
      <dgm:spPr/>
    </dgm:pt>
    <dgm:pt modelId="{F60ECAF4-7B20-4391-96C5-47C5BFB4B21F}" type="pres">
      <dgm:prSet presAssocID="{AB8436F5-363F-42A9-8557-F95FEC4A4CFD}" presName="rect1" presStyleLbl="alignAcc1" presStyleIdx="0" presStyleCnt="3"/>
      <dgm:spPr/>
      <dgm:t>
        <a:bodyPr/>
        <a:lstStyle/>
        <a:p>
          <a:endParaRPr lang="fr-FR"/>
        </a:p>
      </dgm:t>
    </dgm:pt>
    <dgm:pt modelId="{CB1A9CCD-A678-4455-9EC6-A212CEF1D38A}" type="pres">
      <dgm:prSet presAssocID="{408A0BAD-35E5-49AE-9246-96A409547DE3}" presName="vertSpace2" presStyleLbl="node1" presStyleIdx="0" presStyleCnt="3"/>
      <dgm:spPr/>
    </dgm:pt>
    <dgm:pt modelId="{33DE6788-5FA4-42DF-92EA-8A1230E5E0DA}" type="pres">
      <dgm:prSet presAssocID="{408A0BAD-35E5-49AE-9246-96A409547DE3}" presName="circle2" presStyleLbl="node1" presStyleIdx="1" presStyleCnt="3"/>
      <dgm:spPr/>
    </dgm:pt>
    <dgm:pt modelId="{00745E63-A51A-4470-AD16-3D6113B03D9F}" type="pres">
      <dgm:prSet presAssocID="{408A0BAD-35E5-49AE-9246-96A409547DE3}" presName="rect2" presStyleLbl="alignAcc1" presStyleIdx="1" presStyleCnt="3"/>
      <dgm:spPr/>
      <dgm:t>
        <a:bodyPr/>
        <a:lstStyle/>
        <a:p>
          <a:endParaRPr lang="fr-FR"/>
        </a:p>
      </dgm:t>
    </dgm:pt>
    <dgm:pt modelId="{37F05BFC-983F-4E53-A407-AEA393AC3BB5}" type="pres">
      <dgm:prSet presAssocID="{82EDB931-0507-4190-AF88-15624A6125F6}" presName="vertSpace3" presStyleLbl="node1" presStyleIdx="1" presStyleCnt="3"/>
      <dgm:spPr/>
    </dgm:pt>
    <dgm:pt modelId="{7A260AA0-657B-4AE3-BCF3-F4C2CD6E1351}" type="pres">
      <dgm:prSet presAssocID="{82EDB931-0507-4190-AF88-15624A6125F6}" presName="circle3" presStyleLbl="node1" presStyleIdx="2" presStyleCnt="3"/>
      <dgm:spPr/>
    </dgm:pt>
    <dgm:pt modelId="{03AA805D-064E-45FC-8FE8-8FD994001614}" type="pres">
      <dgm:prSet presAssocID="{82EDB931-0507-4190-AF88-15624A6125F6}" presName="rect3" presStyleLbl="alignAcc1" presStyleIdx="2" presStyleCnt="3"/>
      <dgm:spPr/>
      <dgm:t>
        <a:bodyPr/>
        <a:lstStyle/>
        <a:p>
          <a:endParaRPr lang="fr-FR"/>
        </a:p>
      </dgm:t>
    </dgm:pt>
    <dgm:pt modelId="{FB042B22-3A7D-4D30-98F0-560C8C1C21A6}" type="pres">
      <dgm:prSet presAssocID="{AB8436F5-363F-42A9-8557-F95FEC4A4CF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627BF4-597A-4C11-B11D-0CF0B277167B}" type="pres">
      <dgm:prSet presAssocID="{408A0BAD-35E5-49AE-9246-96A409547DE3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A961AE-40E6-4DA4-B0D0-C10F6848D8F8}" type="pres">
      <dgm:prSet presAssocID="{82EDB931-0507-4190-AF88-15624A6125F6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162151E-E4B5-4283-803D-C05A6B8AE44E}" type="presOf" srcId="{82EDB931-0507-4190-AF88-15624A6125F6}" destId="{03AA805D-064E-45FC-8FE8-8FD994001614}" srcOrd="0" destOrd="0" presId="urn:microsoft.com/office/officeart/2005/8/layout/target3"/>
    <dgm:cxn modelId="{60589488-C092-4A11-BC3A-9A8E9AC66EB6}" srcId="{E0349CF8-3ED6-444A-824B-53A92F4EBD10}" destId="{82EDB931-0507-4190-AF88-15624A6125F6}" srcOrd="2" destOrd="0" parTransId="{3281B777-CDEA-4D52-9D01-BA70A54A1860}" sibTransId="{1B1C457D-4350-460B-BD95-271EDA2E02F1}"/>
    <dgm:cxn modelId="{3CC11977-B8EE-44F0-9B53-8920A0722041}" type="presOf" srcId="{AB8436F5-363F-42A9-8557-F95FEC4A4CFD}" destId="{FB042B22-3A7D-4D30-98F0-560C8C1C21A6}" srcOrd="1" destOrd="0" presId="urn:microsoft.com/office/officeart/2005/8/layout/target3"/>
    <dgm:cxn modelId="{E0F18CBA-959B-4050-A5CE-72718D300EB8}" type="presOf" srcId="{82EDB931-0507-4190-AF88-15624A6125F6}" destId="{94A961AE-40E6-4DA4-B0D0-C10F6848D8F8}" srcOrd="1" destOrd="0" presId="urn:microsoft.com/office/officeart/2005/8/layout/target3"/>
    <dgm:cxn modelId="{6811123B-4034-403C-91A1-97641532DE32}" srcId="{E0349CF8-3ED6-444A-824B-53A92F4EBD10}" destId="{408A0BAD-35E5-49AE-9246-96A409547DE3}" srcOrd="1" destOrd="0" parTransId="{F2A9BF27-10C3-41AC-96CA-0FF410964A3A}" sibTransId="{D643C1D0-A306-4B0C-880E-842943AB4D49}"/>
    <dgm:cxn modelId="{1081E342-693A-4487-AD29-CB1A6A486A6F}" type="presOf" srcId="{408A0BAD-35E5-49AE-9246-96A409547DE3}" destId="{C2627BF4-597A-4C11-B11D-0CF0B277167B}" srcOrd="1" destOrd="0" presId="urn:microsoft.com/office/officeart/2005/8/layout/target3"/>
    <dgm:cxn modelId="{0E0117A1-6AC5-4117-8707-3468985256C9}" type="presOf" srcId="{408A0BAD-35E5-49AE-9246-96A409547DE3}" destId="{00745E63-A51A-4470-AD16-3D6113B03D9F}" srcOrd="0" destOrd="0" presId="urn:microsoft.com/office/officeart/2005/8/layout/target3"/>
    <dgm:cxn modelId="{E59D52E3-A1AB-4A1C-8A57-9396CD5DC715}" srcId="{E0349CF8-3ED6-444A-824B-53A92F4EBD10}" destId="{AB8436F5-363F-42A9-8557-F95FEC4A4CFD}" srcOrd="0" destOrd="0" parTransId="{F28C4120-6327-4001-8734-18A266264BED}" sibTransId="{E207F520-DC58-49C4-AD68-22744F812718}"/>
    <dgm:cxn modelId="{3268FF63-93FE-4327-8883-4A06E017043E}" type="presOf" srcId="{E0349CF8-3ED6-444A-824B-53A92F4EBD10}" destId="{BD68D779-50A2-4382-A363-06449F7C5FEE}" srcOrd="0" destOrd="0" presId="urn:microsoft.com/office/officeart/2005/8/layout/target3"/>
    <dgm:cxn modelId="{77A5332F-A6C2-4D2C-BE85-43F611E6C7C0}" type="presOf" srcId="{AB8436F5-363F-42A9-8557-F95FEC4A4CFD}" destId="{F60ECAF4-7B20-4391-96C5-47C5BFB4B21F}" srcOrd="0" destOrd="0" presId="urn:microsoft.com/office/officeart/2005/8/layout/target3"/>
    <dgm:cxn modelId="{EDB79DF1-B36D-490B-802A-A51C51BC31A1}" type="presParOf" srcId="{BD68D779-50A2-4382-A363-06449F7C5FEE}" destId="{E4EC8052-32E1-4702-A724-023A8C8E032A}" srcOrd="0" destOrd="0" presId="urn:microsoft.com/office/officeart/2005/8/layout/target3"/>
    <dgm:cxn modelId="{00C77706-FC5F-4A74-8A37-BE58107D38B5}" type="presParOf" srcId="{BD68D779-50A2-4382-A363-06449F7C5FEE}" destId="{C1997C80-0C07-4A63-944C-C603D2BB839F}" srcOrd="1" destOrd="0" presId="urn:microsoft.com/office/officeart/2005/8/layout/target3"/>
    <dgm:cxn modelId="{461F170C-6A4D-4403-BA33-DB243D0C0E2A}" type="presParOf" srcId="{BD68D779-50A2-4382-A363-06449F7C5FEE}" destId="{F60ECAF4-7B20-4391-96C5-47C5BFB4B21F}" srcOrd="2" destOrd="0" presId="urn:microsoft.com/office/officeart/2005/8/layout/target3"/>
    <dgm:cxn modelId="{F30971CA-87C3-4234-8BC3-7D24AE44F088}" type="presParOf" srcId="{BD68D779-50A2-4382-A363-06449F7C5FEE}" destId="{CB1A9CCD-A678-4455-9EC6-A212CEF1D38A}" srcOrd="3" destOrd="0" presId="urn:microsoft.com/office/officeart/2005/8/layout/target3"/>
    <dgm:cxn modelId="{1A4E6579-6510-4331-BA1F-C05579DA2765}" type="presParOf" srcId="{BD68D779-50A2-4382-A363-06449F7C5FEE}" destId="{33DE6788-5FA4-42DF-92EA-8A1230E5E0DA}" srcOrd="4" destOrd="0" presId="urn:microsoft.com/office/officeart/2005/8/layout/target3"/>
    <dgm:cxn modelId="{98AE3DCF-FE84-4FD5-BDE0-9B50B7812122}" type="presParOf" srcId="{BD68D779-50A2-4382-A363-06449F7C5FEE}" destId="{00745E63-A51A-4470-AD16-3D6113B03D9F}" srcOrd="5" destOrd="0" presId="urn:microsoft.com/office/officeart/2005/8/layout/target3"/>
    <dgm:cxn modelId="{5949D49D-74A1-4A57-814C-A74100F2D9B4}" type="presParOf" srcId="{BD68D779-50A2-4382-A363-06449F7C5FEE}" destId="{37F05BFC-983F-4E53-A407-AEA393AC3BB5}" srcOrd="6" destOrd="0" presId="urn:microsoft.com/office/officeart/2005/8/layout/target3"/>
    <dgm:cxn modelId="{624FCD7C-55B1-48B9-9C4F-9430BD840189}" type="presParOf" srcId="{BD68D779-50A2-4382-A363-06449F7C5FEE}" destId="{7A260AA0-657B-4AE3-BCF3-F4C2CD6E1351}" srcOrd="7" destOrd="0" presId="urn:microsoft.com/office/officeart/2005/8/layout/target3"/>
    <dgm:cxn modelId="{41DDBD9B-33A5-442C-BB98-4A43FACEF4EC}" type="presParOf" srcId="{BD68D779-50A2-4382-A363-06449F7C5FEE}" destId="{03AA805D-064E-45FC-8FE8-8FD994001614}" srcOrd="8" destOrd="0" presId="urn:microsoft.com/office/officeart/2005/8/layout/target3"/>
    <dgm:cxn modelId="{F356F0E6-AE32-4D86-BDCD-FB86682F0D3C}" type="presParOf" srcId="{BD68D779-50A2-4382-A363-06449F7C5FEE}" destId="{FB042B22-3A7D-4D30-98F0-560C8C1C21A6}" srcOrd="9" destOrd="0" presId="urn:microsoft.com/office/officeart/2005/8/layout/target3"/>
    <dgm:cxn modelId="{890436FF-9AC9-45B4-A78D-FBE05719227C}" type="presParOf" srcId="{BD68D779-50A2-4382-A363-06449F7C5FEE}" destId="{C2627BF4-597A-4C11-B11D-0CF0B277167B}" srcOrd="10" destOrd="0" presId="urn:microsoft.com/office/officeart/2005/8/layout/target3"/>
    <dgm:cxn modelId="{5E84AAC4-62D0-44DD-B743-6CC11E14B67C}" type="presParOf" srcId="{BD68D779-50A2-4382-A363-06449F7C5FEE}" destId="{94A961AE-40E6-4DA4-B0D0-C10F6848D8F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4700C60A-A5BD-4F58-8404-CE0BDB39E4EF}">
          <dgm:prSet custT="1"/>
          <dgm:spPr/>
          <dgm:t>
            <a:bodyPr/>
            <a:lstStyle/>
            <a:p>
              <a:pPr algn="l" rtl="0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e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1800" b="0" i="1" baseline="0" smtClean="0">
                                <a:latin typeface="Cambria Math" panose="02040503050406030204" pitchFamily="18" charset="0"/>
                              </a:rPr>
                              <m:t>𝑤𝑠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+&amp;1…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=1…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e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     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1800" b="0" i="1" baseline="0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 baseline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+1…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eqArr>
                      </m:e>
                    </m:d>
                  </m:oMath>
                </m:oMathPara>
              </a14:m>
              <a:endParaRPr lang="fr-FR" sz="5400" dirty="0" smtClean="0"/>
            </a:p>
          </dgm:t>
        </dgm:pt>
      </mc:Choice>
      <mc:Fallback xmlns="">
        <dgm:pt modelId="{4700C60A-A5BD-4F58-8404-CE0BDB39E4EF}">
          <dgm:prSet custT="1"/>
          <dgm:spPr/>
          <dgm:t>
            <a:bodyPr/>
            <a:lstStyle/>
            <a:p>
              <a:pPr algn="l" rtl="0"/>
              <a:r>
                <a:rPr lang="en-GB" sz="1800" i="0" smtClean="0">
                  <a:latin typeface="Cambria Math" panose="02040503050406030204" pitchFamily="18" charset="0"/>
                </a:rPr>
                <a:t>{</a:t>
              </a:r>
              <a:r>
                <a:rPr lang="en-GB" sz="1800" i="0">
                  <a:latin typeface="Cambria Math" panose="02040503050406030204" pitchFamily="18" charset="0"/>
                </a:rPr>
                <a:t>█(</a:t>
              </a:r>
              <a:r>
                <a:rPr lang="en-US" sz="1800" i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b="0" i="0" smtClean="0">
                  <a:latin typeface="Cambria Math" panose="02040503050406030204" pitchFamily="18" charset="0"/>
                </a:rPr>
                <a:t>+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𝑛+𝑖</a:t>
              </a:r>
              <a:r>
                <a:rPr lang="fr-FR" sz="1800" b="0" i="0" smtClean="0">
                  <a:latin typeface="Cambria Math" panose="02040503050406030204" pitchFamily="18" charset="0"/>
                </a:rPr>
                <a:t>=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en-US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             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=1…</a:t>
              </a:r>
              <a:r>
                <a:rPr lang="en-US" sz="1800" i="0">
                  <a:latin typeface="Cambria Math" panose="02040503050406030204" pitchFamily="18" charset="0"/>
                </a:rPr>
                <a:t>𝑘@</a:t>
              </a:r>
              <a:r>
                <a:rPr lang="fr-FR" sz="1800" i="0">
                  <a:latin typeface="Cambria Math" panose="02040503050406030204" pitchFamily="18" charset="0"/>
                </a:rPr>
                <a:t>    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b="0" i="0" smtClean="0">
                  <a:latin typeface="Cambria Math" panose="02040503050406030204" pitchFamily="18" charset="0"/>
                </a:rPr>
                <a:t>−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𝑛+𝑖</a:t>
              </a:r>
              <a:r>
                <a:rPr lang="fr-FR" sz="1800" b="0" i="0" baseline="0" smtClean="0">
                  <a:latin typeface="Cambria Math" panose="02040503050406030204" pitchFamily="18" charset="0"/>
                </a:rPr>
                <a:t>+𝑤𝑠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en-US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𝑘</a:t>
              </a:r>
              <a:r>
                <a:rPr lang="fr-FR" sz="1800" i="0">
                  <a:latin typeface="Cambria Math" panose="02040503050406030204" pitchFamily="18" charset="0"/>
                </a:rPr>
                <a:t>+&amp;1…</a:t>
              </a:r>
              <a:r>
                <a:rPr lang="en-US" sz="1800" i="0">
                  <a:latin typeface="Cambria Math" panose="02040503050406030204" pitchFamily="18" charset="0"/>
                </a:rPr>
                <a:t>𝑟</a:t>
              </a:r>
              <a:r>
                <a:rPr lang="fr-FR" sz="1800" b="0" i="0" smtClean="0">
                  <a:latin typeface="Cambria Math" panose="02040503050406030204" pitchFamily="18" charset="0"/>
                </a:rPr>
                <a:t>, 𝑠=1…𝑟−𝑘@</a:t>
              </a:r>
              <a:r>
                <a:rPr lang="fr-FR" sz="1800" i="0">
                  <a:latin typeface="Cambria Math" panose="02040503050406030204" pitchFamily="18" charset="0"/>
                </a:rPr>
                <a:t>      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b="0" i="0" smtClean="0">
                  <a:latin typeface="Cambria Math" panose="02040503050406030204" pitchFamily="18" charset="0"/>
                </a:rPr>
                <a:t>+</a:t>
              </a:r>
              <a:r>
                <a:rPr lang="fr-FR" sz="1800" b="0" i="0" baseline="0" smtClean="0">
                  <a:latin typeface="Cambria Math" panose="02040503050406030204" pitchFamily="18" charset="0"/>
                </a:rPr>
                <a:t>𝑤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𝑠</a:t>
              </a:r>
              <a:r>
                <a:rPr lang="fr-FR" sz="1800" b="0" i="0" smtClean="0">
                  <a:latin typeface="Cambria Math" panose="02040503050406030204" pitchFamily="18" charset="0"/>
                </a:rPr>
                <a:t>=</a:t>
              </a:r>
              <a:r>
                <a:rPr lang="en-US" sz="1800" i="0" baseline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en-US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   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𝑟</a:t>
              </a:r>
              <a:r>
                <a:rPr lang="fr-FR" sz="1800" i="0">
                  <a:latin typeface="Cambria Math" panose="02040503050406030204" pitchFamily="18" charset="0"/>
                </a:rPr>
                <a:t>+1…</a:t>
              </a:r>
              <a:r>
                <a:rPr lang="en-US" sz="1800" i="0">
                  <a:latin typeface="Cambria Math" panose="02040503050406030204" pitchFamily="18" charset="0"/>
                </a:rPr>
                <a:t>𝑚</a:t>
              </a:r>
              <a:r>
                <a:rPr lang="fr-FR" sz="1800" b="0" i="0" smtClean="0">
                  <a:latin typeface="Cambria Math" panose="02040503050406030204" pitchFamily="18" charset="0"/>
                </a:rPr>
                <a:t>, 𝑠=𝑟−𝑘+1…𝑚−𝑘)┤</a:t>
              </a:r>
              <a:endParaRPr lang="fr-FR" sz="5400" dirty="0" smtClean="0"/>
            </a:p>
          </dgm:t>
        </dgm:pt>
      </mc:Fallback>
    </mc:AlternateConten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B73C1CBC-D0F6-4A8F-AC71-8A4EAE7D6412}">
          <dgm:prSet/>
          <dgm:spPr/>
          <dgm:t>
            <a:bodyPr/>
            <a:lstStyle/>
            <a:p>
              <a:pPr algn="just"/>
              <a:r>
                <a:rPr lang="fr-FR" dirty="0" smtClean="0"/>
                <a:t>La fonction objective devient :</a:t>
              </a:r>
            </a:p>
            <a:p>
              <a:pPr algn="just"/>
              <a:r>
                <a:rPr lang="fr-FR" dirty="0" smtClean="0"/>
                <a:t>MAX Z=</a:t>
              </a:r>
              <a14:m>
                <m:oMath xmlns:m="http://schemas.openxmlformats.org/officeDocument/2006/math">
                  <m:nary>
                    <m:naryPr>
                      <m:chr m:val="∑"/>
                      <m:subHide m:val="on"/>
                      <m:supHide m:val="on"/>
                      <m:ctrlPr>
                        <a:rPr lang="fr-FR" i="1" smtClean="0">
                          <a:latin typeface="Cambria Math" panose="02040503050406030204" pitchFamily="18" charset="0"/>
                        </a:rPr>
                      </m:ctrlPr>
                    </m:naryPr>
                    <m:sub/>
                    <m:sup/>
                    <m:e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e>
                  </m:nary>
                  <m:sSub>
                    <m:sSubPr>
                      <m:ctrlPr>
                        <a:rPr lang="fr-FR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𝑋</m:t>
                      </m:r>
                    </m:e>
                    <m: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𝑗</m:t>
                      </m:r>
                    </m:sub>
                  </m:sSub>
                  <m:r>
                    <a:rPr lang="fr-FR" b="0" i="1" smtClean="0">
                      <a:latin typeface="Cambria Math" panose="02040503050406030204" pitchFamily="18" charset="0"/>
                    </a:rPr>
                    <m:t>−</m:t>
                  </m:r>
                  <m:r>
                    <a:rPr lang="fr-FR" b="0" i="1" smtClean="0">
                      <a:latin typeface="Cambria Math" panose="02040503050406030204" pitchFamily="18" charset="0"/>
                    </a:rPr>
                    <m:t>𝑀</m:t>
                  </m:r>
                  <m:nary>
                    <m:naryPr>
                      <m:chr m:val="∑"/>
                      <m:supHide m:val="on"/>
                      <m:ctrlPr>
                        <a:rPr lang="fr-FR" i="1" smtClean="0">
                          <a:latin typeface="Cambria Math" panose="02040503050406030204" pitchFamily="18" charset="0"/>
                        </a:rPr>
                      </m:ctrlPr>
                    </m:naryPr>
                    <m:sub>
                      <m:r>
                        <m:rPr>
                          <m:brk m:alnAt="7"/>
                        </m:rPr>
                        <a:rPr lang="fr-FR" b="0" i="1" smtClean="0">
                          <a:latin typeface="Cambria Math" panose="02040503050406030204" pitchFamily="18" charset="0"/>
                        </a:rPr>
                        <m:t>𝑠</m:t>
                      </m:r>
                    </m:sub>
                    <m:sup/>
                    <m:e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e>
                  </m:nary>
                </m:oMath>
              </a14:m>
              <a:r>
                <a:rPr lang="fr-FR" dirty="0" smtClean="0"/>
                <a:t>    s=1…m-k.</a:t>
              </a:r>
            </a:p>
            <a:p>
              <a:pPr algn="just"/>
              <a:r>
                <a:rPr lang="fr-FR" dirty="0" smtClean="0"/>
                <a:t>Avec M (un nombre positif très grand) et </a:t>
              </a:r>
              <a:r>
                <a:rPr lang="fr-FR" dirty="0" err="1" smtClean="0"/>
                <a:t>W</a:t>
              </a:r>
              <a:r>
                <a:rPr lang="fr-FR" baseline="-25000" dirty="0" err="1" smtClean="0"/>
                <a:t>s</a:t>
              </a:r>
              <a:r>
                <a:rPr lang="fr-FR" dirty="0" smtClean="0"/>
                <a:t>  représentent les variables artificielles </a:t>
              </a:r>
              <a:endParaRPr lang="fr-FR" dirty="0"/>
            </a:p>
          </dgm:t>
        </dgm:pt>
      </mc:Choice>
      <mc:Fallback xmlns="">
        <dgm:pt modelId="{B73C1CBC-D0F6-4A8F-AC71-8A4EAE7D6412}">
          <dgm:prSet/>
          <dgm:spPr/>
          <dgm:t>
            <a:bodyPr/>
            <a:lstStyle/>
            <a:p>
              <a:pPr algn="just"/>
              <a:r>
                <a:rPr lang="fr-FR" dirty="0" smtClean="0"/>
                <a:t>La fonction objective devient :</a:t>
              </a:r>
            </a:p>
            <a:p>
              <a:pPr algn="just"/>
              <a:r>
                <a:rPr lang="fr-FR" dirty="0" smtClean="0"/>
                <a:t>MAX Z=</a:t>
              </a:r>
              <a:r>
                <a:rPr lang="fr-FR" i="0" smtClean="0">
                  <a:latin typeface="Cambria Math" panose="02040503050406030204" pitchFamily="18" charset="0"/>
                </a:rPr>
                <a:t>∑</a:t>
              </a:r>
              <a:r>
                <a:rPr lang="fr-FR" b="0" i="0" smtClean="0">
                  <a:latin typeface="Cambria Math" panose="02040503050406030204" pitchFamily="18" charset="0"/>
                </a:rPr>
                <a:t>▒𝐶_𝑗  𝑋_𝑗−𝑀</a:t>
              </a:r>
              <a:r>
                <a:rPr lang="fr-FR" i="0" smtClean="0">
                  <a:latin typeface="Cambria Math" panose="02040503050406030204" pitchFamily="18" charset="0"/>
                </a:rPr>
                <a:t>∑</a:t>
              </a:r>
              <a:r>
                <a:rPr lang="fr-FR" b="0" i="0" smtClean="0">
                  <a:latin typeface="Cambria Math" panose="02040503050406030204" pitchFamily="18" charset="0"/>
                </a:rPr>
                <a:t>_𝑠▒𝑤_𝑠 </a:t>
              </a:r>
              <a:r>
                <a:rPr lang="fr-FR" dirty="0" smtClean="0"/>
                <a:t>    s=1…m-k.</a:t>
              </a:r>
            </a:p>
            <a:p>
              <a:pPr algn="just"/>
              <a:r>
                <a:rPr lang="fr-FR" dirty="0" smtClean="0"/>
                <a:t>Avec M (un nombre positif très grand) et </a:t>
              </a:r>
              <a:r>
                <a:rPr lang="fr-FR" dirty="0" err="1" smtClean="0"/>
                <a:t>W</a:t>
              </a:r>
              <a:r>
                <a:rPr lang="fr-FR" baseline="-25000" dirty="0" err="1" smtClean="0"/>
                <a:t>s</a:t>
              </a:r>
              <a:r>
                <a:rPr lang="fr-FR" dirty="0" smtClean="0"/>
                <a:t>  représentent les variables artificielles </a:t>
              </a:r>
              <a:endParaRPr lang="fr-FR" dirty="0"/>
            </a:p>
          </dgm:t>
        </dgm:pt>
      </mc:Fallback>
    </mc:AlternateContent>
    <dgm:pt modelId="{B65E74E0-31B4-42F9-98AB-C3E12ACEF4CB}" type="parTrans" cxnId="{D1F5C318-F43E-4239-9F65-2026D5043B13}">
      <dgm:prSet/>
      <dgm:spPr/>
      <dgm:t>
        <a:bodyPr/>
        <a:lstStyle/>
        <a:p>
          <a:endParaRPr lang="fr-FR"/>
        </a:p>
      </dgm:t>
    </dgm:pt>
    <dgm:pt modelId="{578A8332-1A05-43DC-939D-606FE2E21484}" type="sibTrans" cxnId="{D1F5C318-F43E-4239-9F65-2026D5043B13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2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2" custLinFactNeighborX="5819" custLinFactNeighborY="3878"/>
      <dgm:spPr/>
      <dgm:t>
        <a:bodyPr/>
        <a:lstStyle/>
        <a:p>
          <a:endParaRPr lang="fr-FR"/>
        </a:p>
      </dgm:t>
    </dgm:pt>
    <dgm:pt modelId="{DC7AC870-9AB4-497C-8497-2318C9E209B3}" type="pres">
      <dgm:prSet presAssocID="{B73C1CBC-D0F6-4A8F-AC71-8A4EAE7D6412}" presName="vertSpace2" presStyleLbl="node1" presStyleIdx="0" presStyleCnt="2"/>
      <dgm:spPr/>
    </dgm:pt>
    <dgm:pt modelId="{A45BD029-494A-41CD-A44E-BEFF8B886CB6}" type="pres">
      <dgm:prSet presAssocID="{B73C1CBC-D0F6-4A8F-AC71-8A4EAE7D6412}" presName="circle2" presStyleLbl="node1" presStyleIdx="1" presStyleCnt="2"/>
      <dgm:spPr/>
    </dgm:pt>
    <dgm:pt modelId="{D2F6FEB1-28E4-47F1-AE21-54B51292176D}" type="pres">
      <dgm:prSet presAssocID="{B73C1CBC-D0F6-4A8F-AC71-8A4EAE7D6412}" presName="rect2" presStyleLbl="alignAcc1" presStyleIdx="1" presStyleCnt="2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8D4380-AC98-40FA-8CD8-3B5674639108}" type="pres">
      <dgm:prSet presAssocID="{B73C1CBC-D0F6-4A8F-AC71-8A4EAE7D6412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1AE895-D028-4F26-B8E2-B7630260D883}" type="presOf" srcId="{B73C1CBC-D0F6-4A8F-AC71-8A4EAE7D6412}" destId="{FD8D4380-AC98-40FA-8CD8-3B5674639108}" srcOrd="1" destOrd="0" presId="urn:microsoft.com/office/officeart/2005/8/layout/target3"/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D1F5C318-F43E-4239-9F65-2026D5043B13}" srcId="{4E65DE9C-4DE5-43E2-9F98-27716365488B}" destId="{B73C1CBC-D0F6-4A8F-AC71-8A4EAE7D6412}" srcOrd="1" destOrd="0" parTransId="{B65E74E0-31B4-42F9-98AB-C3E12ACEF4CB}" sibTransId="{578A8332-1A05-43DC-939D-606FE2E21484}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F764DC66-3C13-4CA2-A453-9CD0B1E966F9}" type="presOf" srcId="{B73C1CBC-D0F6-4A8F-AC71-8A4EAE7D6412}" destId="{D2F6FEB1-28E4-47F1-AE21-54B51292176D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0044FC37-E69B-4E23-A939-1FBA668F4892}" type="presParOf" srcId="{7DFB224C-5409-4C9F-A0A6-F5831CB75524}" destId="{DC7AC870-9AB4-497C-8497-2318C9E209B3}" srcOrd="3" destOrd="0" presId="urn:microsoft.com/office/officeart/2005/8/layout/target3"/>
    <dgm:cxn modelId="{6E66AFC5-D4DC-4510-BEBB-85BE4AF67170}" type="presParOf" srcId="{7DFB224C-5409-4C9F-A0A6-F5831CB75524}" destId="{A45BD029-494A-41CD-A44E-BEFF8B886CB6}" srcOrd="4" destOrd="0" presId="urn:microsoft.com/office/officeart/2005/8/layout/target3"/>
    <dgm:cxn modelId="{17CF3EB6-ED80-4FC6-B025-C156D958F1BE}" type="presParOf" srcId="{7DFB224C-5409-4C9F-A0A6-F5831CB75524}" destId="{D2F6FEB1-28E4-47F1-AE21-54B51292176D}" srcOrd="5" destOrd="0" presId="urn:microsoft.com/office/officeart/2005/8/layout/target3"/>
    <dgm:cxn modelId="{80BE3166-130F-46D3-95EA-45DE410D700F}" type="presParOf" srcId="{7DFB224C-5409-4C9F-A0A6-F5831CB75524}" destId="{57536F52-E7AA-49FB-968F-6793AE87BF13}" srcOrd="6" destOrd="0" presId="urn:microsoft.com/office/officeart/2005/8/layout/target3"/>
    <dgm:cxn modelId="{0CE62BAB-969D-4127-8BE3-0C7780FDA309}" type="presParOf" srcId="{7DFB224C-5409-4C9F-A0A6-F5831CB75524}" destId="{FD8D4380-AC98-40FA-8CD8-3B567463910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00C60A-A5BD-4F58-8404-CE0BDB39E4EF}">
      <dgm:prSet/>
      <dgm:spPr/>
      <dgm:t>
        <a:bodyPr/>
        <a:lstStyle/>
        <a:p>
          <a:pPr algn="just" rtl="0"/>
          <a:r>
            <a:rPr lang="fr-FR" dirty="0" smtClean="0"/>
            <a:t>Pour l’initialisation de l’algorithme simplexe, c’est-à-dire trouver une solution de départ, nous allons étudier deux méthodes. </a:t>
          </a:r>
        </a:p>
      </dgm:t>
    </dgm:p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724BC2C6-4279-4278-8FE6-1BE1B6B6EDCD}">
      <dgm:prSet/>
      <dgm:spPr/>
      <dgm:t>
        <a:bodyPr/>
        <a:lstStyle/>
        <a:p>
          <a:pPr algn="just" rtl="0"/>
          <a:r>
            <a:rPr lang="fr-FR" dirty="0" smtClean="0"/>
            <a:t>- La méthode des deux phases.</a:t>
          </a:r>
        </a:p>
        <a:p>
          <a:pPr algn="just" rtl="0"/>
          <a:r>
            <a:rPr lang="fr-FR" dirty="0" smtClean="0"/>
            <a:t>-  La méthodes </a:t>
          </a:r>
          <a:r>
            <a:rPr lang="fr-FR" dirty="0" err="1" smtClean="0"/>
            <a:t>big</a:t>
          </a:r>
          <a:r>
            <a:rPr lang="fr-FR" dirty="0" smtClean="0"/>
            <a:t>-M.</a:t>
          </a:r>
          <a:endParaRPr lang="en-GB" dirty="0"/>
        </a:p>
      </dgm:t>
    </dgm:pt>
    <dgm:pt modelId="{E83F8FAC-B922-4776-AB23-65150C58BEC2}" type="parTrans" cxnId="{A45DB5B9-C3C5-4872-AEFE-9DA3E8FB60E2}">
      <dgm:prSet/>
      <dgm:spPr/>
      <dgm:t>
        <a:bodyPr/>
        <a:lstStyle/>
        <a:p>
          <a:endParaRPr lang="fr-FR"/>
        </a:p>
      </dgm:t>
    </dgm:pt>
    <dgm:pt modelId="{967FE135-248C-410F-A86C-3CF042637968}" type="sibTrans" cxnId="{A45DB5B9-C3C5-4872-AEFE-9DA3E8FB60E2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2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2" custLinFactNeighborX="5819" custLinFactNeighborY="3878"/>
      <dgm:spPr/>
      <dgm:t>
        <a:bodyPr/>
        <a:lstStyle/>
        <a:p>
          <a:endParaRPr lang="fr-FR"/>
        </a:p>
      </dgm:t>
    </dgm:pt>
    <dgm:pt modelId="{94D65DBA-29AA-4E1D-892A-4B64D9DAEC4D}" type="pres">
      <dgm:prSet presAssocID="{724BC2C6-4279-4278-8FE6-1BE1B6B6EDCD}" presName="vertSpace2" presStyleLbl="node1" presStyleIdx="0" presStyleCnt="2"/>
      <dgm:spPr/>
    </dgm:pt>
    <dgm:pt modelId="{FDA4BEF9-A015-48B0-A506-48874DD9A241}" type="pres">
      <dgm:prSet presAssocID="{724BC2C6-4279-4278-8FE6-1BE1B6B6EDCD}" presName="circle2" presStyleLbl="node1" presStyleIdx="1" presStyleCnt="2"/>
      <dgm:spPr/>
    </dgm:pt>
    <dgm:pt modelId="{40AF692B-F3E4-4410-8DE7-719AB4CAA9CB}" type="pres">
      <dgm:prSet presAssocID="{724BC2C6-4279-4278-8FE6-1BE1B6B6EDCD}" presName="rect2" presStyleLbl="alignAcc1" presStyleIdx="1" presStyleCnt="2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54F6A1-C975-4887-A5D3-100868EB64BB}" type="pres">
      <dgm:prSet presAssocID="{724BC2C6-4279-4278-8FE6-1BE1B6B6EDC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D87303FF-3CAE-4461-98BB-2B1523AF520A}" type="presOf" srcId="{724BC2C6-4279-4278-8FE6-1BE1B6B6EDCD}" destId="{40AF692B-F3E4-4410-8DE7-719AB4CAA9CB}" srcOrd="0" destOrd="0" presId="urn:microsoft.com/office/officeart/2005/8/layout/target3"/>
    <dgm:cxn modelId="{D1EDDC06-6388-4B35-B65A-9780033ECE6D}" type="presOf" srcId="{724BC2C6-4279-4278-8FE6-1BE1B6B6EDCD}" destId="{3154F6A1-C975-4887-A5D3-100868EB64BB}" srcOrd="1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A45DB5B9-C3C5-4872-AEFE-9DA3E8FB60E2}" srcId="{4E65DE9C-4DE5-43E2-9F98-27716365488B}" destId="{724BC2C6-4279-4278-8FE6-1BE1B6B6EDCD}" srcOrd="1" destOrd="0" parTransId="{E83F8FAC-B922-4776-AB23-65150C58BEC2}" sibTransId="{967FE135-248C-410F-A86C-3CF042637968}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B48F3580-B32A-4F69-A0D7-F18B2FEB7FCD}" type="presParOf" srcId="{7DFB224C-5409-4C9F-A0A6-F5831CB75524}" destId="{94D65DBA-29AA-4E1D-892A-4B64D9DAEC4D}" srcOrd="3" destOrd="0" presId="urn:microsoft.com/office/officeart/2005/8/layout/target3"/>
    <dgm:cxn modelId="{D4E1114D-4136-4814-A939-B817D4859082}" type="presParOf" srcId="{7DFB224C-5409-4C9F-A0A6-F5831CB75524}" destId="{FDA4BEF9-A015-48B0-A506-48874DD9A241}" srcOrd="4" destOrd="0" presId="urn:microsoft.com/office/officeart/2005/8/layout/target3"/>
    <dgm:cxn modelId="{82F2F818-B267-4175-9DB6-FA52D6C2CA08}" type="presParOf" srcId="{7DFB224C-5409-4C9F-A0A6-F5831CB75524}" destId="{40AF692B-F3E4-4410-8DE7-719AB4CAA9CB}" srcOrd="5" destOrd="0" presId="urn:microsoft.com/office/officeart/2005/8/layout/target3"/>
    <dgm:cxn modelId="{80BE3166-130F-46D3-95EA-45DE410D700F}" type="presParOf" srcId="{7DFB224C-5409-4C9F-A0A6-F5831CB75524}" destId="{57536F52-E7AA-49FB-968F-6793AE87BF13}" srcOrd="6" destOrd="0" presId="urn:microsoft.com/office/officeart/2005/8/layout/target3"/>
    <dgm:cxn modelId="{19423B13-6177-4056-8FBF-59127C56C707}" type="presParOf" srcId="{7DFB224C-5409-4C9F-A0A6-F5831CB75524}" destId="{3154F6A1-C975-4887-A5D3-100868EB64BB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00C60A-A5BD-4F58-8404-CE0BDB39E4EF}">
      <dgm:prSet custT="1"/>
      <dgm:spPr>
        <a:blipFill>
          <a:blip xmlns:r="http://schemas.openxmlformats.org/officeDocument/2006/relationships" r:embed="rId1"/>
          <a:stretch>
            <a:fillRect l="-1373" r="-1304"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1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1" custLinFactNeighborX="5819" custLinFactNeighborY="3878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80BE3166-130F-46D3-95EA-45DE410D700F}" type="presParOf" srcId="{7DFB224C-5409-4C9F-A0A6-F5831CB75524}" destId="{57536F52-E7AA-49FB-968F-6793AE87BF1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4700C60A-A5BD-4F58-8404-CE0BDB39E4EF}">
          <dgm:prSet custT="1"/>
          <dgm:spPr/>
          <dgm:t>
            <a:bodyPr/>
            <a:lstStyle/>
            <a:p>
              <a:pPr algn="just" rtl="0"/>
              <a:r>
                <a:rPr lang="fr-FR" sz="3100" dirty="0" smtClean="0"/>
                <a:t>Considérons le problème de programmation linéaire  suivant :</a:t>
              </a:r>
              <a:endParaRPr lang="en-GB" sz="3100" dirty="0"/>
            </a:p>
            <a:p>
              <a:pPr algn="just"/>
              <a:r>
                <a:rPr lang="fr-FR" sz="1800" b="1" dirty="0" smtClean="0"/>
                <a:t>Max Z = c</a:t>
              </a:r>
              <a:r>
                <a:rPr lang="fr-FR" sz="1800" b="1" baseline="-25000" dirty="0" smtClean="0"/>
                <a:t>1</a:t>
              </a:r>
              <a:r>
                <a:rPr lang="fr-FR" sz="1800" b="1" dirty="0" smtClean="0"/>
                <a:t>x</a:t>
              </a:r>
              <a:r>
                <a:rPr lang="fr-FR" sz="1800" b="1" baseline="-25000" dirty="0" smtClean="0"/>
                <a:t>1</a:t>
              </a:r>
              <a:r>
                <a:rPr lang="fr-FR" sz="1800" b="1" dirty="0" smtClean="0"/>
                <a:t>+c</a:t>
              </a:r>
              <a:r>
                <a:rPr lang="fr-FR" sz="1800" b="1" baseline="-25000" dirty="0" smtClean="0"/>
                <a:t>2</a:t>
              </a:r>
              <a:r>
                <a:rPr lang="fr-FR" sz="1800" b="1" dirty="0" smtClean="0"/>
                <a:t>x</a:t>
              </a:r>
              <a:r>
                <a:rPr lang="fr-FR" sz="1800" b="1" baseline="-25000" dirty="0" smtClean="0"/>
                <a:t>2</a:t>
              </a:r>
              <a:r>
                <a:rPr lang="fr-FR" sz="1800" b="1" dirty="0" smtClean="0"/>
                <a:t>+…+</a:t>
              </a:r>
              <a:r>
                <a:rPr lang="fr-FR" sz="1800" b="1" dirty="0" err="1" smtClean="0"/>
                <a:t>c</a:t>
              </a:r>
              <a:r>
                <a:rPr lang="fr-FR" sz="1800" b="1" baseline="-25000" dirty="0" err="1" smtClean="0"/>
                <a:t>n</a:t>
              </a:r>
              <a:r>
                <a:rPr lang="fr-FR" sz="1800" b="1" dirty="0" err="1" smtClean="0"/>
                <a:t>x</a:t>
              </a:r>
              <a:r>
                <a:rPr lang="fr-FR" sz="1800" b="1" baseline="-25000" dirty="0" err="1" smtClean="0"/>
                <a:t>n</a:t>
              </a:r>
              <a:r>
                <a:rPr lang="fr-FR" sz="1800" dirty="0" smtClean="0"/>
                <a:t>.</a:t>
              </a:r>
            </a:p>
            <a:p>
              <a:pPr algn="just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≤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e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+&amp;1…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e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     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1800" i="1" baseline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                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eqArr>
                      </m:e>
                    </m:d>
                  </m:oMath>
                </m:oMathPara>
              </a14:m>
              <a:endParaRPr lang="fr-FR" sz="1800" i="1" dirty="0" smtClean="0">
                <a:latin typeface="Cambria Math" panose="02040503050406030204" pitchFamily="18" charset="0"/>
              </a:endParaRPr>
            </a:p>
          </dgm:t>
        </dgm:pt>
      </mc:Choice>
      <mc:Fallback xmlns="">
        <dgm:pt modelId="{4700C60A-A5BD-4F58-8404-CE0BDB39E4EF}">
          <dgm:prSet custT="1"/>
          <dgm:spPr/>
          <dgm:t>
            <a:bodyPr/>
            <a:lstStyle/>
            <a:p>
              <a:pPr algn="just" rtl="0"/>
              <a:r>
                <a:rPr lang="fr-FR" sz="3100" dirty="0" smtClean="0"/>
                <a:t>Considérons le problème de programmation linéaire  </a:t>
              </a:r>
              <a:r>
                <a:rPr lang="fr-FR" sz="3100" dirty="0" smtClean="0"/>
                <a:t>suivant</a:t>
              </a:r>
              <a:r>
                <a:rPr lang="fr-FR" sz="3100" dirty="0" smtClean="0"/>
                <a:t> :</a:t>
              </a:r>
              <a:endParaRPr lang="en-GB" sz="3100" dirty="0"/>
            </a:p>
            <a:p>
              <a:pPr algn="just"/>
              <a:r>
                <a:rPr lang="fr-FR" sz="1800" b="1" dirty="0" smtClean="0"/>
                <a:t>Max Z = c</a:t>
              </a:r>
              <a:r>
                <a:rPr lang="fr-FR" sz="1800" b="1" baseline="-25000" dirty="0" smtClean="0"/>
                <a:t>1</a:t>
              </a:r>
              <a:r>
                <a:rPr lang="fr-FR" sz="1800" b="1" dirty="0" smtClean="0"/>
                <a:t>x</a:t>
              </a:r>
              <a:r>
                <a:rPr lang="fr-FR" sz="1800" b="1" baseline="-25000" dirty="0" smtClean="0"/>
                <a:t>1</a:t>
              </a:r>
              <a:r>
                <a:rPr lang="fr-FR" sz="1800" b="1" dirty="0" smtClean="0"/>
                <a:t>+c</a:t>
              </a:r>
              <a:r>
                <a:rPr lang="fr-FR" sz="1800" b="1" baseline="-25000" dirty="0" smtClean="0"/>
                <a:t>2</a:t>
              </a:r>
              <a:r>
                <a:rPr lang="fr-FR" sz="1800" b="1" dirty="0" smtClean="0"/>
                <a:t>x</a:t>
              </a:r>
              <a:r>
                <a:rPr lang="fr-FR" sz="1800" b="1" baseline="-25000" dirty="0" smtClean="0"/>
                <a:t>2</a:t>
              </a:r>
              <a:r>
                <a:rPr lang="fr-FR" sz="1800" b="1" dirty="0" smtClean="0"/>
                <a:t>+…+</a:t>
              </a:r>
              <a:r>
                <a:rPr lang="fr-FR" sz="1800" b="1" dirty="0" err="1" smtClean="0"/>
                <a:t>c</a:t>
              </a:r>
              <a:r>
                <a:rPr lang="fr-FR" sz="1800" b="1" baseline="-25000" dirty="0" err="1" smtClean="0"/>
                <a:t>n</a:t>
              </a:r>
              <a:r>
                <a:rPr lang="fr-FR" sz="1800" b="1" dirty="0" err="1" smtClean="0"/>
                <a:t>x</a:t>
              </a:r>
              <a:r>
                <a:rPr lang="fr-FR" sz="1800" b="1" baseline="-25000" dirty="0" err="1" smtClean="0"/>
                <a:t>n</a:t>
              </a:r>
              <a:r>
                <a:rPr lang="fr-FR" sz="1800" dirty="0" smtClean="0"/>
                <a:t>.</a:t>
              </a:r>
            </a:p>
            <a:p>
              <a:pPr algn="just"/>
              <a:r>
                <a:rPr lang="en-GB" sz="1800" i="0" smtClean="0">
                  <a:latin typeface="Cambria Math" panose="02040503050406030204" pitchFamily="18" charset="0"/>
                </a:rPr>
                <a:t>{</a:t>
              </a:r>
              <a:r>
                <a:rPr lang="en-GB" sz="1800" i="0">
                  <a:latin typeface="Cambria Math" panose="02040503050406030204" pitchFamily="18" charset="0"/>
                </a:rPr>
                <a:t>█(</a:t>
              </a:r>
              <a:r>
                <a:rPr lang="en-US" sz="1800" i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i="0">
                  <a:latin typeface="Cambria Math" panose="02040503050406030204" pitchFamily="18" charset="0"/>
                </a:rPr>
                <a:t>≤ </a:t>
              </a:r>
              <a:r>
                <a:rPr lang="en-US" sz="1800" i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en-US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             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=1…</a:t>
              </a:r>
              <a:r>
                <a:rPr lang="en-US" sz="1800" i="0">
                  <a:latin typeface="Cambria Math" panose="02040503050406030204" pitchFamily="18" charset="0"/>
                </a:rPr>
                <a:t>𝑘@</a:t>
              </a:r>
              <a:r>
                <a:rPr lang="fr-FR" sz="1800" i="0">
                  <a:latin typeface="Cambria Math" panose="02040503050406030204" pitchFamily="18" charset="0"/>
                </a:rPr>
                <a:t>    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en-US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             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𝑘</a:t>
              </a:r>
              <a:r>
                <a:rPr lang="fr-FR" sz="1800" i="0">
                  <a:latin typeface="Cambria Math" panose="02040503050406030204" pitchFamily="18" charset="0"/>
                </a:rPr>
                <a:t>+&amp;1…</a:t>
              </a:r>
              <a:r>
                <a:rPr lang="en-US" sz="1800" i="0">
                  <a:latin typeface="Cambria Math" panose="02040503050406030204" pitchFamily="18" charset="0"/>
                </a:rPr>
                <a:t>𝑟@</a:t>
              </a:r>
              <a:r>
                <a:rPr lang="fr-FR" sz="1800" i="0">
                  <a:latin typeface="Cambria Math" panose="02040503050406030204" pitchFamily="18" charset="0"/>
                </a:rPr>
                <a:t>      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i="0">
                  <a:latin typeface="Cambria Math" panose="02040503050406030204" pitchFamily="18" charset="0"/>
                </a:rPr>
                <a:t>≥</a:t>
              </a:r>
              <a:r>
                <a:rPr lang="en-US" sz="1800" i="0" baseline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en-US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                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𝑟</a:t>
              </a:r>
              <a:r>
                <a:rPr lang="fr-FR" sz="1800" i="0">
                  <a:latin typeface="Cambria Math" panose="02040503050406030204" pitchFamily="18" charset="0"/>
                </a:rPr>
                <a:t>+1…</a:t>
              </a:r>
              <a:r>
                <a:rPr lang="en-US" sz="1800" i="0">
                  <a:latin typeface="Cambria Math" panose="02040503050406030204" pitchFamily="18" charset="0"/>
                </a:rPr>
                <a:t>𝑚)┤</a:t>
              </a:r>
              <a:endParaRPr lang="fr-FR" sz="1800" i="1" dirty="0" smtClean="0">
                <a:latin typeface="Cambria Math" panose="02040503050406030204" pitchFamily="18" charset="0"/>
              </a:endParaRPr>
            </a:p>
          </dgm:t>
        </dgm:pt>
      </mc:Fallback>
    </mc:AlternateConten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1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1" custLinFactNeighborX="5819" custLinFactNeighborY="3878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80BE3166-130F-46D3-95EA-45DE410D700F}" type="presParOf" srcId="{7DFB224C-5409-4C9F-A0A6-F5831CB75524}" destId="{57536F52-E7AA-49FB-968F-6793AE87BF1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00C60A-A5BD-4F58-8404-CE0BDB39E4EF}">
      <dgm:prSet custT="1"/>
      <dgm:spPr>
        <a:blipFill>
          <a:blip xmlns:r="http://schemas.openxmlformats.org/officeDocument/2006/relationships" r:embed="rId1"/>
          <a:stretch>
            <a:fillRect l="-1373"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1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1" custLinFactNeighborX="5819" custLinFactNeighborY="3878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80BE3166-130F-46D3-95EA-45DE410D700F}" type="presParOf" srcId="{7DFB224C-5409-4C9F-A0A6-F5831CB75524}" destId="{57536F52-E7AA-49FB-968F-6793AE87BF1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4700C60A-A5BD-4F58-8404-CE0BDB39E4EF}">
          <dgm:prSet custT="1"/>
          <dgm:spPr/>
          <dgm:t>
            <a:bodyPr/>
            <a:lstStyle/>
            <a:p>
              <a:pPr algn="just" rtl="0"/>
              <a:r>
                <a:rPr lang="fr-FR" sz="3100" dirty="0" smtClean="0"/>
                <a:t>La forme standard du problème est le suivant :</a:t>
              </a:r>
              <a:endParaRPr lang="en-GB" sz="3100" dirty="0"/>
            </a:p>
            <a:p>
              <a:pPr algn="just"/>
              <a:r>
                <a:rPr lang="fr-FR" sz="1800" b="1" dirty="0" smtClean="0"/>
                <a:t>Max Z = c</a:t>
              </a:r>
              <a:r>
                <a:rPr lang="fr-FR" sz="1800" b="1" baseline="-25000" dirty="0" smtClean="0"/>
                <a:t>1</a:t>
              </a:r>
              <a:r>
                <a:rPr lang="fr-FR" sz="1800" b="1" dirty="0" smtClean="0"/>
                <a:t>x</a:t>
              </a:r>
              <a:r>
                <a:rPr lang="fr-FR" sz="1800" b="1" baseline="-25000" dirty="0" smtClean="0"/>
                <a:t>1</a:t>
              </a:r>
              <a:r>
                <a:rPr lang="fr-FR" sz="1800" b="1" dirty="0" smtClean="0"/>
                <a:t>+c</a:t>
              </a:r>
              <a:r>
                <a:rPr lang="fr-FR" sz="1800" b="1" baseline="-25000" dirty="0" smtClean="0"/>
                <a:t>2</a:t>
              </a:r>
              <a:r>
                <a:rPr lang="fr-FR" sz="1800" b="1" dirty="0" smtClean="0"/>
                <a:t>x</a:t>
              </a:r>
              <a:r>
                <a:rPr lang="fr-FR" sz="1800" b="1" baseline="-25000" dirty="0" smtClean="0"/>
                <a:t>2</a:t>
              </a:r>
              <a:r>
                <a:rPr lang="fr-FR" sz="1800" b="1" dirty="0" smtClean="0"/>
                <a:t>+…+</a:t>
              </a:r>
              <a:r>
                <a:rPr lang="fr-FR" sz="1800" b="1" dirty="0" err="1" smtClean="0"/>
                <a:t>c</a:t>
              </a:r>
              <a:r>
                <a:rPr lang="fr-FR" sz="1800" b="1" baseline="-25000" dirty="0" err="1" smtClean="0"/>
                <a:t>n</a:t>
              </a:r>
              <a:r>
                <a:rPr lang="fr-FR" sz="1800" b="1" dirty="0" err="1" smtClean="0"/>
                <a:t>x</a:t>
              </a:r>
              <a:r>
                <a:rPr lang="fr-FR" sz="1800" b="1" baseline="-25000" dirty="0" err="1" smtClean="0"/>
                <a:t>n</a:t>
              </a:r>
              <a:r>
                <a:rPr lang="fr-FR" sz="1800" dirty="0" smtClean="0"/>
                <a:t>.</a:t>
              </a:r>
            </a:p>
            <a:p>
              <a:pPr algn="just"/>
              <a14:m>
                <m:oMathPara xmlns:m="http://schemas.openxmlformats.org/officeDocument/2006/math">
                  <m:oMathParaPr>
                    <m:jc m:val="left"/>
                  </m:oMathParaPr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e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 baseline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                        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    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+&amp;1…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e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𝑥𝑛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18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800" b="0" i="1" smtClean="0">
                                <a:latin typeface="Cambria Math" panose="02040503050406030204" pitchFamily="18" charset="0"/>
                              </a:rPr>
                              <m:t>       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fr-FR" sz="1800" i="1">
                                <a:latin typeface="Cambria Math" panose="02040503050406030204" pitchFamily="18" charset="0"/>
                              </a:rPr>
                              <m:t>+1…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e/>
                        </m:eqArr>
                      </m:e>
                    </m:d>
                  </m:oMath>
                </m:oMathPara>
              </a14:m>
              <a:endParaRPr lang="fr-FR" sz="1800" i="1" dirty="0" smtClean="0">
                <a:latin typeface="Cambria Math" panose="02040503050406030204" pitchFamily="18" charset="0"/>
              </a:endParaRPr>
            </a:p>
          </dgm:t>
        </dgm:pt>
      </mc:Choice>
      <mc:Fallback xmlns="">
        <dgm:pt modelId="{4700C60A-A5BD-4F58-8404-CE0BDB39E4EF}">
          <dgm:prSet custT="1"/>
          <dgm:spPr/>
          <dgm:t>
            <a:bodyPr/>
            <a:lstStyle/>
            <a:p>
              <a:pPr algn="just" rtl="0"/>
              <a:r>
                <a:rPr lang="fr-FR" sz="3100" dirty="0" smtClean="0"/>
                <a:t>La forme standard du problème est le suivant :</a:t>
              </a:r>
              <a:endParaRPr lang="en-GB" sz="3100" dirty="0"/>
            </a:p>
            <a:p>
              <a:pPr algn="just"/>
              <a:r>
                <a:rPr lang="fr-FR" sz="1800" b="1" dirty="0" smtClean="0"/>
                <a:t>Max Z = c</a:t>
              </a:r>
              <a:r>
                <a:rPr lang="fr-FR" sz="1800" b="1" baseline="-25000" dirty="0" smtClean="0"/>
                <a:t>1</a:t>
              </a:r>
              <a:r>
                <a:rPr lang="fr-FR" sz="1800" b="1" dirty="0" smtClean="0"/>
                <a:t>x</a:t>
              </a:r>
              <a:r>
                <a:rPr lang="fr-FR" sz="1800" b="1" baseline="-25000" dirty="0" smtClean="0"/>
                <a:t>1</a:t>
              </a:r>
              <a:r>
                <a:rPr lang="fr-FR" sz="1800" b="1" dirty="0" smtClean="0"/>
                <a:t>+c</a:t>
              </a:r>
              <a:r>
                <a:rPr lang="fr-FR" sz="1800" b="1" baseline="-25000" dirty="0" smtClean="0"/>
                <a:t>2</a:t>
              </a:r>
              <a:r>
                <a:rPr lang="fr-FR" sz="1800" b="1" dirty="0" smtClean="0"/>
                <a:t>x</a:t>
              </a:r>
              <a:r>
                <a:rPr lang="fr-FR" sz="1800" b="1" baseline="-25000" dirty="0" smtClean="0"/>
                <a:t>2</a:t>
              </a:r>
              <a:r>
                <a:rPr lang="fr-FR" sz="1800" b="1" dirty="0" smtClean="0"/>
                <a:t>+…+</a:t>
              </a:r>
              <a:r>
                <a:rPr lang="fr-FR" sz="1800" b="1" dirty="0" err="1" smtClean="0"/>
                <a:t>c</a:t>
              </a:r>
              <a:r>
                <a:rPr lang="fr-FR" sz="1800" b="1" baseline="-25000" dirty="0" err="1" smtClean="0"/>
                <a:t>n</a:t>
              </a:r>
              <a:r>
                <a:rPr lang="fr-FR" sz="1800" b="1" dirty="0" err="1" smtClean="0"/>
                <a:t>x</a:t>
              </a:r>
              <a:r>
                <a:rPr lang="fr-FR" sz="1800" b="1" baseline="-25000" dirty="0" err="1" smtClean="0"/>
                <a:t>n</a:t>
              </a:r>
              <a:r>
                <a:rPr lang="fr-FR" sz="1800" dirty="0" smtClean="0"/>
                <a:t>.</a:t>
              </a:r>
            </a:p>
            <a:p>
              <a:pPr algn="just"/>
              <a:r>
                <a:rPr lang="en-GB" sz="1800" i="0" smtClean="0">
                  <a:latin typeface="Cambria Math" panose="02040503050406030204" pitchFamily="18" charset="0"/>
                </a:rPr>
                <a:t>{</a:t>
              </a:r>
              <a:r>
                <a:rPr lang="en-GB" sz="1800" i="0">
                  <a:latin typeface="Cambria Math" panose="02040503050406030204" pitchFamily="18" charset="0"/>
                </a:rPr>
                <a:t>█(</a:t>
              </a:r>
              <a:r>
                <a:rPr lang="en-US" sz="1800" i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b="0" i="0" smtClean="0">
                  <a:latin typeface="Cambria Math" panose="02040503050406030204" pitchFamily="18" charset="0"/>
                </a:rPr>
                <a:t>+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𝑛+𝑖</a:t>
              </a:r>
              <a:r>
                <a:rPr lang="fr-FR" sz="1800" b="0" i="0" smtClean="0">
                  <a:latin typeface="Cambria Math" panose="02040503050406030204" pitchFamily="18" charset="0"/>
                </a:rPr>
                <a:t>=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en-US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             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=1…</a:t>
              </a:r>
              <a:r>
                <a:rPr lang="en-US" sz="1800" i="0">
                  <a:latin typeface="Cambria Math" panose="02040503050406030204" pitchFamily="18" charset="0"/>
                </a:rPr>
                <a:t>𝑘@</a:t>
              </a:r>
              <a:r>
                <a:rPr lang="fr-FR" sz="1800" i="0">
                  <a:latin typeface="Cambria Math" panose="02040503050406030204" pitchFamily="18" charset="0"/>
                </a:rPr>
                <a:t>   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b="0" i="0" smtClean="0">
                  <a:latin typeface="Cambria Math" panose="02040503050406030204" pitchFamily="18" charset="0"/>
                </a:rPr>
                <a:t>=</a:t>
              </a:r>
              <a:r>
                <a:rPr lang="en-US" sz="1800" i="0" baseline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                        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    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𝑘</a:t>
              </a:r>
              <a:r>
                <a:rPr lang="fr-FR" sz="1800" i="0">
                  <a:latin typeface="Cambria Math" panose="02040503050406030204" pitchFamily="18" charset="0"/>
                </a:rPr>
                <a:t>+&amp;1…</a:t>
              </a:r>
              <a:r>
                <a:rPr lang="en-US" sz="1800" i="0">
                  <a:latin typeface="Cambria Math" panose="02040503050406030204" pitchFamily="18" charset="0"/>
                </a:rPr>
                <a:t>𝑟@</a:t>
              </a:r>
              <a:r>
                <a:rPr lang="fr-FR" sz="1800" i="0">
                  <a:latin typeface="Cambria Math" panose="02040503050406030204" pitchFamily="18" charset="0"/>
                </a:rPr>
                <a:t>     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1</a:t>
              </a:r>
              <a:r>
                <a:rPr lang="fr-FR" sz="1800" i="0">
                  <a:latin typeface="Cambria Math" panose="02040503050406030204" pitchFamily="18" charset="0"/>
                </a:rPr>
                <a:t>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i="0" baseline="-25000">
                  <a:latin typeface="Cambria Math" panose="02040503050406030204" pitchFamily="18" charset="0"/>
                </a:rPr>
                <a:t>2</a:t>
              </a:r>
              <a:r>
                <a:rPr lang="fr-FR" sz="1800" i="0">
                  <a:latin typeface="Cambria Math" panose="02040503050406030204" pitchFamily="18" charset="0"/>
                </a:rPr>
                <a:t>+…+</a:t>
              </a:r>
              <a:r>
                <a:rPr lang="en-US" sz="1800" i="0" smtClean="0">
                  <a:latin typeface="Cambria Math" panose="02040503050406030204" pitchFamily="18" charset="0"/>
                </a:rPr>
                <a:t>𝑎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</a:t>
              </a:r>
              <a:r>
                <a:rPr lang="en-US" sz="1800" i="0">
                  <a:latin typeface="Cambria Math" panose="02040503050406030204" pitchFamily="18" charset="0"/>
                </a:rPr>
                <a:t> 𝑥𝑛</a:t>
              </a:r>
              <a:r>
                <a:rPr lang="fr-FR" sz="1800" b="0" i="0" smtClean="0">
                  <a:latin typeface="Cambria Math" panose="02040503050406030204" pitchFamily="18" charset="0"/>
                </a:rPr>
                <a:t>−</a:t>
              </a:r>
              <a:r>
                <a:rPr lang="en-US" sz="1800" i="0">
                  <a:latin typeface="Cambria Math" panose="02040503050406030204" pitchFamily="18" charset="0"/>
                </a:rPr>
                <a:t>𝑥</a:t>
              </a:r>
              <a:r>
                <a:rPr lang="fr-FR" sz="1800" b="0" i="0" baseline="-25000" smtClean="0">
                  <a:latin typeface="Cambria Math" panose="02040503050406030204" pitchFamily="18" charset="0"/>
                </a:rPr>
                <a:t>𝑛+𝑖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𝑏</a:t>
              </a:r>
              <a:r>
                <a:rPr lang="en-US" sz="1800" i="0" baseline="-2500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 </a:t>
              </a:r>
              <a:r>
                <a:rPr lang="fr-FR" sz="1800" b="0" i="0" smtClean="0">
                  <a:latin typeface="Cambria Math" panose="02040503050406030204" pitchFamily="18" charset="0"/>
                </a:rPr>
                <a:t>        </a:t>
              </a:r>
              <a:r>
                <a:rPr lang="en-US" sz="1800" i="0">
                  <a:latin typeface="Cambria Math" panose="02040503050406030204" pitchFamily="18" charset="0"/>
                </a:rPr>
                <a:t>𝑖</a:t>
              </a:r>
              <a:r>
                <a:rPr lang="fr-FR" sz="1800" i="0">
                  <a:latin typeface="Cambria Math" panose="02040503050406030204" pitchFamily="18" charset="0"/>
                </a:rPr>
                <a:t>=</a:t>
              </a:r>
              <a:r>
                <a:rPr lang="en-US" sz="1800" i="0">
                  <a:latin typeface="Cambria Math" panose="02040503050406030204" pitchFamily="18" charset="0"/>
                </a:rPr>
                <a:t>𝑟</a:t>
              </a:r>
              <a:r>
                <a:rPr lang="fr-FR" sz="1800" i="0">
                  <a:latin typeface="Cambria Math" panose="02040503050406030204" pitchFamily="18" charset="0"/>
                </a:rPr>
                <a:t>+1…</a:t>
              </a:r>
              <a:r>
                <a:rPr lang="en-US" sz="1800" i="0">
                  <a:latin typeface="Cambria Math" panose="02040503050406030204" pitchFamily="18" charset="0"/>
                </a:rPr>
                <a:t>𝑚@)┤</a:t>
              </a:r>
              <a:endParaRPr lang="fr-FR" sz="1800" i="1" dirty="0" smtClean="0">
                <a:latin typeface="Cambria Math" panose="02040503050406030204" pitchFamily="18" charset="0"/>
              </a:endParaRPr>
            </a:p>
          </dgm:t>
        </dgm:pt>
      </mc:Fallback>
    </mc:AlternateConten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1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1" custLinFactNeighborX="5819" custLinFactNeighborY="3878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80BE3166-130F-46D3-95EA-45DE410D700F}" type="presParOf" srcId="{7DFB224C-5409-4C9F-A0A6-F5831CB75524}" destId="{57536F52-E7AA-49FB-968F-6793AE87BF1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00C60A-A5BD-4F58-8404-CE0BDB39E4EF}">
      <dgm:prSet/>
      <dgm:spPr>
        <a:blipFill>
          <a:blip xmlns:r="http://schemas.openxmlformats.org/officeDocument/2006/relationships" r:embed="rId1"/>
          <a:stretch>
            <a:fillRect l="-2745" r="-2745"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1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1" custLinFactNeighborX="5819" custLinFactNeighborY="3878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80BE3166-130F-46D3-95EA-45DE410D700F}" type="presParOf" srcId="{7DFB224C-5409-4C9F-A0A6-F5831CB75524}" destId="{57536F52-E7AA-49FB-968F-6793AE87BF1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00C60A-A5BD-4F58-8404-CE0BDB39E4EF}">
      <dgm:prSet custT="1"/>
      <dgm:spPr/>
      <dgm:t>
        <a:bodyPr/>
        <a:lstStyle/>
        <a:p>
          <a:pPr algn="l" rtl="0"/>
          <a:r>
            <a:rPr lang="fr-FR" sz="5400" dirty="0" smtClean="0"/>
            <a:t>Solution: Nous utilisons une phase préliminaire (Phase I)</a:t>
          </a:r>
        </a:p>
      </dgm:t>
    </dgm:p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1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1" custLinFactNeighborX="5819" custLinFactNeighborY="3878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80BE3166-130F-46D3-95EA-45DE410D700F}" type="presParOf" srcId="{7DFB224C-5409-4C9F-A0A6-F5831CB75524}" destId="{57536F52-E7AA-49FB-968F-6793AE87BF1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00C60A-A5BD-4F58-8404-CE0BDB39E4EF}">
      <dgm:prSet custT="1"/>
      <dgm:spPr>
        <a:blipFill>
          <a:blip xmlns:r="http://schemas.openxmlformats.org/officeDocument/2006/relationships" r:embed="rId1"/>
          <a:stretch>
            <a:fillRect l="-755"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B73C1CBC-D0F6-4A8F-AC71-8A4EAE7D6412}">
      <dgm:prSet/>
      <dgm:spPr>
        <a:blipFill>
          <a:blip xmlns:r="http://schemas.openxmlformats.org/officeDocument/2006/relationships" r:embed="rId2"/>
          <a:stretch>
            <a:fillRect l="-1441" t="-2027" b="-6081"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65E74E0-31B4-42F9-98AB-C3E12ACEF4CB}" type="parTrans" cxnId="{D1F5C318-F43E-4239-9F65-2026D5043B13}">
      <dgm:prSet/>
      <dgm:spPr/>
      <dgm:t>
        <a:bodyPr/>
        <a:lstStyle/>
        <a:p>
          <a:endParaRPr lang="fr-FR"/>
        </a:p>
      </dgm:t>
    </dgm:pt>
    <dgm:pt modelId="{578A8332-1A05-43DC-939D-606FE2E21484}" type="sibTrans" cxnId="{D1F5C318-F43E-4239-9F65-2026D5043B13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2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2" custLinFactNeighborX="5819" custLinFactNeighborY="3878"/>
      <dgm:spPr/>
      <dgm:t>
        <a:bodyPr/>
        <a:lstStyle/>
        <a:p>
          <a:endParaRPr lang="fr-FR"/>
        </a:p>
      </dgm:t>
    </dgm:pt>
    <dgm:pt modelId="{DC7AC870-9AB4-497C-8497-2318C9E209B3}" type="pres">
      <dgm:prSet presAssocID="{B73C1CBC-D0F6-4A8F-AC71-8A4EAE7D6412}" presName="vertSpace2" presStyleLbl="node1" presStyleIdx="0" presStyleCnt="2"/>
      <dgm:spPr/>
    </dgm:pt>
    <dgm:pt modelId="{A45BD029-494A-41CD-A44E-BEFF8B886CB6}" type="pres">
      <dgm:prSet presAssocID="{B73C1CBC-D0F6-4A8F-AC71-8A4EAE7D6412}" presName="circle2" presStyleLbl="node1" presStyleIdx="1" presStyleCnt="2"/>
      <dgm:spPr/>
    </dgm:pt>
    <dgm:pt modelId="{D2F6FEB1-28E4-47F1-AE21-54B51292176D}" type="pres">
      <dgm:prSet presAssocID="{B73C1CBC-D0F6-4A8F-AC71-8A4EAE7D6412}" presName="rect2" presStyleLbl="alignAcc1" presStyleIdx="1" presStyleCnt="2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8D4380-AC98-40FA-8CD8-3B5674639108}" type="pres">
      <dgm:prSet presAssocID="{B73C1CBC-D0F6-4A8F-AC71-8A4EAE7D6412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764DC66-3C13-4CA2-A453-9CD0B1E966F9}" type="presOf" srcId="{B73C1CBC-D0F6-4A8F-AC71-8A4EAE7D6412}" destId="{D2F6FEB1-28E4-47F1-AE21-54B51292176D}" srcOrd="0" destOrd="0" presId="urn:microsoft.com/office/officeart/2005/8/layout/target3"/>
    <dgm:cxn modelId="{811AE895-D028-4F26-B8E2-B7630260D883}" type="presOf" srcId="{B73C1CBC-D0F6-4A8F-AC71-8A4EAE7D6412}" destId="{FD8D4380-AC98-40FA-8CD8-3B5674639108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D1F5C318-F43E-4239-9F65-2026D5043B13}" srcId="{4E65DE9C-4DE5-43E2-9F98-27716365488B}" destId="{B73C1CBC-D0F6-4A8F-AC71-8A4EAE7D6412}" srcOrd="1" destOrd="0" parTransId="{B65E74E0-31B4-42F9-98AB-C3E12ACEF4CB}" sibTransId="{578A8332-1A05-43DC-939D-606FE2E21484}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0044FC37-E69B-4E23-A939-1FBA668F4892}" type="presParOf" srcId="{7DFB224C-5409-4C9F-A0A6-F5831CB75524}" destId="{DC7AC870-9AB4-497C-8497-2318C9E209B3}" srcOrd="3" destOrd="0" presId="urn:microsoft.com/office/officeart/2005/8/layout/target3"/>
    <dgm:cxn modelId="{6E66AFC5-D4DC-4510-BEBB-85BE4AF67170}" type="presParOf" srcId="{7DFB224C-5409-4C9F-A0A6-F5831CB75524}" destId="{A45BD029-494A-41CD-A44E-BEFF8B886CB6}" srcOrd="4" destOrd="0" presId="urn:microsoft.com/office/officeart/2005/8/layout/target3"/>
    <dgm:cxn modelId="{17CF3EB6-ED80-4FC6-B025-C156D958F1BE}" type="presParOf" srcId="{7DFB224C-5409-4C9F-A0A6-F5831CB75524}" destId="{D2F6FEB1-28E4-47F1-AE21-54B51292176D}" srcOrd="5" destOrd="0" presId="urn:microsoft.com/office/officeart/2005/8/layout/target3"/>
    <dgm:cxn modelId="{80BE3166-130F-46D3-95EA-45DE410D700F}" type="presParOf" srcId="{7DFB224C-5409-4C9F-A0A6-F5831CB75524}" destId="{57536F52-E7AA-49FB-968F-6793AE87BF13}" srcOrd="6" destOrd="0" presId="urn:microsoft.com/office/officeart/2005/8/layout/target3"/>
    <dgm:cxn modelId="{0CE62BAB-969D-4127-8BE3-0C7780FDA309}" type="presParOf" srcId="{7DFB224C-5409-4C9F-A0A6-F5831CB75524}" destId="{FD8D4380-AC98-40FA-8CD8-3B567463910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1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4700C60A-A5BD-4F58-8404-CE0BDB39E4EF}">
          <dgm:prSet/>
          <dgm:spPr/>
          <dgm:t>
            <a:bodyPr/>
            <a:lstStyle/>
            <a:p>
              <a:pPr algn="just" rtl="0"/>
              <a:r>
                <a:rPr lang="fr-FR" dirty="0" smtClean="0"/>
                <a:t>Problème: Solution de base non réalisable pour les contraintes de type (</a:t>
              </a:r>
              <a14:m>
                <m:oMath xmlns:m="http://schemas.openxmlformats.org/officeDocument/2006/math">
                  <m:r>
                    <a:rPr lang="fr-FR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≥</m:t>
                  </m:r>
                </m:oMath>
              </a14:m>
              <a:r>
                <a:rPr lang="fr-FR" dirty="0" smtClean="0"/>
                <a:t>) </a:t>
              </a:r>
            </a:p>
          </dgm:t>
        </dgm:pt>
      </mc:Choice>
      <mc:Fallback xmlns="">
        <dgm:pt modelId="{4700C60A-A5BD-4F58-8404-CE0BDB39E4EF}">
          <dgm:prSet/>
          <dgm:spPr/>
          <dgm:t>
            <a:bodyPr/>
            <a:lstStyle/>
            <a:p>
              <a:pPr algn="just" rtl="0"/>
              <a:r>
                <a:rPr lang="fr-FR" dirty="0" smtClean="0"/>
                <a:t>Problème: Solution de base non réalisable pour les contraintes de </a:t>
              </a:r>
              <a:r>
                <a:rPr lang="fr-FR" dirty="0" smtClean="0"/>
                <a:t>type </a:t>
              </a:r>
              <a:r>
                <a:rPr lang="fr-FR" dirty="0" smtClean="0"/>
                <a:t>(</a:t>
              </a:r>
              <a:r>
                <a:rPr lang="fr-FR" i="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≥</a:t>
              </a:r>
              <a:r>
                <a:rPr lang="fr-FR" dirty="0" smtClean="0"/>
                <a:t>) </a:t>
              </a:r>
            </a:p>
          </dgm:t>
        </dgm:pt>
      </mc:Fallback>
    </mc:AlternateConten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1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1" custLinFactNeighborX="5819" custLinFactNeighborY="3878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80BE3166-130F-46D3-95EA-45DE410D700F}" type="presParOf" srcId="{7DFB224C-5409-4C9F-A0A6-F5831CB75524}" destId="{57536F52-E7AA-49FB-968F-6793AE87BF1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3C1CBC-D0F6-4A8F-AC71-8A4EAE7D6412}">
      <dgm:prSet/>
      <dgm:spPr/>
      <dgm:t>
        <a:bodyPr/>
        <a:lstStyle/>
        <a:p>
          <a:pPr algn="just"/>
          <a:r>
            <a:rPr lang="fr-FR" dirty="0" smtClean="0"/>
            <a:t>Les variables artificielles w</a:t>
          </a:r>
          <a:r>
            <a:rPr lang="fr-FR" baseline="-25000" dirty="0" smtClean="0"/>
            <a:t>1</a:t>
          </a:r>
          <a:r>
            <a:rPr lang="fr-FR" dirty="0" smtClean="0"/>
            <a:t>, w</a:t>
          </a:r>
          <a:r>
            <a:rPr lang="fr-FR" baseline="-25000" dirty="0" smtClean="0"/>
            <a:t>2</a:t>
          </a:r>
          <a:r>
            <a:rPr lang="fr-FR" dirty="0" smtClean="0"/>
            <a:t> ,…, </a:t>
          </a:r>
          <a:r>
            <a:rPr lang="fr-FR" dirty="0" err="1" smtClean="0"/>
            <a:t>w</a:t>
          </a:r>
          <a:r>
            <a:rPr lang="fr-FR" baseline="-25000" dirty="0" err="1" smtClean="0"/>
            <a:t>m</a:t>
          </a:r>
          <a:r>
            <a:rPr lang="fr-FR" baseline="-25000" dirty="0" smtClean="0"/>
            <a:t>-k</a:t>
          </a:r>
          <a:r>
            <a:rPr lang="fr-FR" dirty="0" smtClean="0"/>
            <a:t> sont les variables de base de la solution initiale, puisque leurs valeurs seront non- négative lorsque les variables </a:t>
          </a:r>
          <a:r>
            <a:rPr lang="fr-FR" dirty="0" err="1" smtClean="0"/>
            <a:t>x</a:t>
          </a:r>
          <a:r>
            <a:rPr lang="fr-FR" baseline="-25000" dirty="0" err="1" smtClean="0"/>
            <a:t>j</a:t>
          </a:r>
          <a:r>
            <a:rPr lang="fr-FR" dirty="0" smtClean="0"/>
            <a:t> du problème original sont fixées à 0.</a:t>
          </a:r>
          <a:endParaRPr lang="fr-FR" dirty="0"/>
        </a:p>
      </dgm:t>
    </dgm:pt>
    <dgm:pt modelId="{B65E74E0-31B4-42F9-98AB-C3E12ACEF4CB}" type="parTrans" cxnId="{D1F5C318-F43E-4239-9F65-2026D5043B13}">
      <dgm:prSet/>
      <dgm:spPr/>
      <dgm:t>
        <a:bodyPr/>
        <a:lstStyle/>
        <a:p>
          <a:endParaRPr lang="fr-FR"/>
        </a:p>
      </dgm:t>
    </dgm:pt>
    <dgm:pt modelId="{578A8332-1A05-43DC-939D-606FE2E21484}" type="sibTrans" cxnId="{D1F5C318-F43E-4239-9F65-2026D5043B13}">
      <dgm:prSet/>
      <dgm:spPr/>
      <dgm:t>
        <a:bodyPr/>
        <a:lstStyle/>
        <a:p>
          <a:endParaRPr lang="fr-FR"/>
        </a:p>
      </dgm:t>
    </dgm:pt>
    <dgm:pt modelId="{54B2D516-BAE2-487F-A769-28A5A06F519D}">
      <dgm:prSet/>
      <dgm:spPr/>
      <dgm:t>
        <a:bodyPr/>
        <a:lstStyle/>
        <a:p>
          <a:pPr algn="l"/>
          <a:r>
            <a:rPr lang="fr-FR" dirty="0" smtClean="0"/>
            <a:t>Ce problème sera résolu avec l’algorithme du simplexe.</a:t>
          </a:r>
        </a:p>
      </dgm:t>
    </dgm:pt>
    <dgm:pt modelId="{62600096-C5B6-4958-BAB7-4B27A81D2E2A}" type="parTrans" cxnId="{1668248A-05E1-430F-92BD-E9AA5AF87FE2}">
      <dgm:prSet/>
      <dgm:spPr/>
      <dgm:t>
        <a:bodyPr/>
        <a:lstStyle/>
        <a:p>
          <a:endParaRPr lang="fr-FR"/>
        </a:p>
      </dgm:t>
    </dgm:pt>
    <dgm:pt modelId="{EFBDBECD-1396-4668-960A-5A2CC904C253}" type="sibTrans" cxnId="{1668248A-05E1-430F-92BD-E9AA5AF87FE2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44B0E36-108B-4362-925E-C52D13E58BAC}" type="pres">
      <dgm:prSet presAssocID="{54B2D516-BAE2-487F-A769-28A5A06F519D}" presName="circle1" presStyleLbl="node1" presStyleIdx="0" presStyleCnt="2"/>
      <dgm:spPr/>
      <dgm:t>
        <a:bodyPr/>
        <a:lstStyle/>
        <a:p>
          <a:endParaRPr lang="fr-FR"/>
        </a:p>
      </dgm:t>
    </dgm:pt>
    <dgm:pt modelId="{53A8F5BD-0E27-4750-844F-FE24C28A2CDD}" type="pres">
      <dgm:prSet presAssocID="{54B2D516-BAE2-487F-A769-28A5A06F519D}" presName="space" presStyleCnt="0"/>
      <dgm:spPr/>
      <dgm:t>
        <a:bodyPr/>
        <a:lstStyle/>
        <a:p>
          <a:endParaRPr lang="fr-FR"/>
        </a:p>
      </dgm:t>
    </dgm:pt>
    <dgm:pt modelId="{DB0C1763-4146-4CD8-A369-DAD27F8151BE}" type="pres">
      <dgm:prSet presAssocID="{54B2D516-BAE2-487F-A769-28A5A06F519D}" presName="rect1" presStyleLbl="alignAcc1" presStyleIdx="0" presStyleCnt="2"/>
      <dgm:spPr/>
      <dgm:t>
        <a:bodyPr/>
        <a:lstStyle/>
        <a:p>
          <a:endParaRPr lang="fr-FR"/>
        </a:p>
      </dgm:t>
    </dgm:pt>
    <dgm:pt modelId="{BB47DC15-D25B-4B88-976C-4B9EF24023AF}" type="pres">
      <dgm:prSet presAssocID="{B73C1CBC-D0F6-4A8F-AC71-8A4EAE7D6412}" presName="vertSpace2" presStyleLbl="node1" presStyleIdx="0" presStyleCnt="2"/>
      <dgm:spPr/>
      <dgm:t>
        <a:bodyPr/>
        <a:lstStyle/>
        <a:p>
          <a:endParaRPr lang="fr-FR"/>
        </a:p>
      </dgm:t>
    </dgm:pt>
    <dgm:pt modelId="{BF70E664-E1F0-4EF1-A57A-C100D00DF39F}" type="pres">
      <dgm:prSet presAssocID="{B73C1CBC-D0F6-4A8F-AC71-8A4EAE7D6412}" presName="circle2" presStyleLbl="node1" presStyleIdx="1" presStyleCnt="2"/>
      <dgm:spPr/>
      <dgm:t>
        <a:bodyPr/>
        <a:lstStyle/>
        <a:p>
          <a:endParaRPr lang="fr-FR"/>
        </a:p>
      </dgm:t>
    </dgm:pt>
    <dgm:pt modelId="{47120718-2843-48AD-99F8-DD20D3FB0245}" type="pres">
      <dgm:prSet presAssocID="{B73C1CBC-D0F6-4A8F-AC71-8A4EAE7D6412}" presName="rect2" presStyleLbl="alignAcc1" presStyleIdx="1" presStyleCnt="2"/>
      <dgm:spPr/>
      <dgm:t>
        <a:bodyPr/>
        <a:lstStyle/>
        <a:p>
          <a:endParaRPr lang="fr-FR"/>
        </a:p>
      </dgm:t>
    </dgm:pt>
    <dgm:pt modelId="{6166FF7D-8CD9-4DE5-A1CC-C33500A91F60}" type="pres">
      <dgm:prSet presAssocID="{54B2D516-BAE2-487F-A769-28A5A06F519D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9870AD-8647-4E38-99CD-3621E50CFEA7}" type="pres">
      <dgm:prSet presAssocID="{B73C1CBC-D0F6-4A8F-AC71-8A4EAE7D6412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1668248A-05E1-430F-92BD-E9AA5AF87FE2}" srcId="{4E65DE9C-4DE5-43E2-9F98-27716365488B}" destId="{54B2D516-BAE2-487F-A769-28A5A06F519D}" srcOrd="0" destOrd="0" parTransId="{62600096-C5B6-4958-BAB7-4B27A81D2E2A}" sibTransId="{EFBDBECD-1396-4668-960A-5A2CC904C253}"/>
    <dgm:cxn modelId="{C5603583-2135-48F0-BA6F-37152AA10C86}" type="presOf" srcId="{54B2D516-BAE2-487F-A769-28A5A06F519D}" destId="{6166FF7D-8CD9-4DE5-A1CC-C33500A91F60}" srcOrd="1" destOrd="0" presId="urn:microsoft.com/office/officeart/2005/8/layout/target3"/>
    <dgm:cxn modelId="{988862E9-8C59-4DA2-BEFA-84D7A0986EE9}" type="presOf" srcId="{B73C1CBC-D0F6-4A8F-AC71-8A4EAE7D6412}" destId="{47120718-2843-48AD-99F8-DD20D3FB0245}" srcOrd="0" destOrd="0" presId="urn:microsoft.com/office/officeart/2005/8/layout/target3"/>
    <dgm:cxn modelId="{D1F5C318-F43E-4239-9F65-2026D5043B13}" srcId="{4E65DE9C-4DE5-43E2-9F98-27716365488B}" destId="{B73C1CBC-D0F6-4A8F-AC71-8A4EAE7D6412}" srcOrd="1" destOrd="0" parTransId="{B65E74E0-31B4-42F9-98AB-C3E12ACEF4CB}" sibTransId="{578A8332-1A05-43DC-939D-606FE2E21484}"/>
    <dgm:cxn modelId="{7C7A924F-C257-41E8-AF68-DE22A8CD33D7}" type="presOf" srcId="{54B2D516-BAE2-487F-A769-28A5A06F519D}" destId="{DB0C1763-4146-4CD8-A369-DAD27F8151BE}" srcOrd="0" destOrd="0" presId="urn:microsoft.com/office/officeart/2005/8/layout/target3"/>
    <dgm:cxn modelId="{14B3BE0E-08D9-487D-86DE-477137318B2E}" type="presOf" srcId="{B73C1CBC-D0F6-4A8F-AC71-8A4EAE7D6412}" destId="{EB9870AD-8647-4E38-99CD-3621E50CFEA7}" srcOrd="1" destOrd="0" presId="urn:microsoft.com/office/officeart/2005/8/layout/target3"/>
    <dgm:cxn modelId="{43DCC24E-ABF7-40D7-9B92-DB927EE939B9}" type="presParOf" srcId="{7DFB224C-5409-4C9F-A0A6-F5831CB75524}" destId="{444B0E36-108B-4362-925E-C52D13E58BAC}" srcOrd="0" destOrd="0" presId="urn:microsoft.com/office/officeart/2005/8/layout/target3"/>
    <dgm:cxn modelId="{6450B97E-ED11-4FA8-9C9B-30D5DB3FE739}" type="presParOf" srcId="{7DFB224C-5409-4C9F-A0A6-F5831CB75524}" destId="{53A8F5BD-0E27-4750-844F-FE24C28A2CDD}" srcOrd="1" destOrd="0" presId="urn:microsoft.com/office/officeart/2005/8/layout/target3"/>
    <dgm:cxn modelId="{F9AC8583-679B-4369-B207-ABC3DE666374}" type="presParOf" srcId="{7DFB224C-5409-4C9F-A0A6-F5831CB75524}" destId="{DB0C1763-4146-4CD8-A369-DAD27F8151BE}" srcOrd="2" destOrd="0" presId="urn:microsoft.com/office/officeart/2005/8/layout/target3"/>
    <dgm:cxn modelId="{5DF1A4C1-2930-4115-A45E-EEF1FDC09501}" type="presParOf" srcId="{7DFB224C-5409-4C9F-A0A6-F5831CB75524}" destId="{BB47DC15-D25B-4B88-976C-4B9EF24023AF}" srcOrd="3" destOrd="0" presId="urn:microsoft.com/office/officeart/2005/8/layout/target3"/>
    <dgm:cxn modelId="{8E14CEF7-B2BE-4F27-9348-358BB4937349}" type="presParOf" srcId="{7DFB224C-5409-4C9F-A0A6-F5831CB75524}" destId="{BF70E664-E1F0-4EF1-A57A-C100D00DF39F}" srcOrd="4" destOrd="0" presId="urn:microsoft.com/office/officeart/2005/8/layout/target3"/>
    <dgm:cxn modelId="{936F3B82-5037-436A-83BA-FAE4919B3507}" type="presParOf" srcId="{7DFB224C-5409-4C9F-A0A6-F5831CB75524}" destId="{47120718-2843-48AD-99F8-DD20D3FB0245}" srcOrd="5" destOrd="0" presId="urn:microsoft.com/office/officeart/2005/8/layout/target3"/>
    <dgm:cxn modelId="{B7A1BD67-C9CB-423A-89C8-BC2754557E8E}" type="presParOf" srcId="{7DFB224C-5409-4C9F-A0A6-F5831CB75524}" destId="{6166FF7D-8CD9-4DE5-A1CC-C33500A91F60}" srcOrd="6" destOrd="0" presId="urn:microsoft.com/office/officeart/2005/8/layout/target3"/>
    <dgm:cxn modelId="{131C7FC9-4916-4773-B06A-E4935B0D103E}" type="presParOf" srcId="{7DFB224C-5409-4C9F-A0A6-F5831CB75524}" destId="{EB9870AD-8647-4E38-99CD-3621E50CFEA7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3C1CBC-D0F6-4A8F-AC71-8A4EAE7D6412}">
      <dgm:prSet/>
      <dgm:spPr/>
      <dgm:t>
        <a:bodyPr/>
        <a:lstStyle/>
        <a:p>
          <a:pPr algn="just"/>
          <a:r>
            <a:rPr lang="fr-FR" dirty="0" smtClean="0"/>
            <a:t>(ii) Si on arrive à exclure les variables artificielles de la base   avec une valeur optimale min W nulle (min w = 0), alors le problème initiale à une solution optimale qui sera déterminée dans la phase II.</a:t>
          </a:r>
          <a:endParaRPr lang="fr-FR" dirty="0"/>
        </a:p>
      </dgm:t>
    </dgm:pt>
    <dgm:pt modelId="{B65E74E0-31B4-42F9-98AB-C3E12ACEF4CB}" type="parTrans" cxnId="{D1F5C318-F43E-4239-9F65-2026D5043B13}">
      <dgm:prSet/>
      <dgm:spPr/>
      <dgm:t>
        <a:bodyPr/>
        <a:lstStyle/>
        <a:p>
          <a:endParaRPr lang="fr-FR"/>
        </a:p>
      </dgm:t>
    </dgm:pt>
    <dgm:pt modelId="{578A8332-1A05-43DC-939D-606FE2E21484}" type="sibTrans" cxnId="{D1F5C318-F43E-4239-9F65-2026D5043B13}">
      <dgm:prSet/>
      <dgm:spPr/>
      <dgm:t>
        <a:bodyPr/>
        <a:lstStyle/>
        <a:p>
          <a:endParaRPr lang="fr-FR"/>
        </a:p>
      </dgm:t>
    </dgm:pt>
    <dgm:pt modelId="{8D336686-C93B-420B-A9FA-04AB5E9D2FE7}">
      <dgm:prSet/>
      <dgm:spPr/>
      <dgm:t>
        <a:bodyPr/>
        <a:lstStyle/>
        <a:p>
          <a:pPr algn="l"/>
          <a:r>
            <a:rPr lang="fr-FR" dirty="0" smtClean="0"/>
            <a:t>À la fin de la phase I</a:t>
          </a:r>
        </a:p>
      </dgm:t>
    </dgm:pt>
    <dgm:pt modelId="{3125C736-5AF6-4837-8AB7-51DFBC317A18}" type="parTrans" cxnId="{0354589C-A752-4230-A9B1-1DF78D4A3D4E}">
      <dgm:prSet/>
      <dgm:spPr/>
      <dgm:t>
        <a:bodyPr/>
        <a:lstStyle/>
        <a:p>
          <a:endParaRPr lang="fr-FR"/>
        </a:p>
      </dgm:t>
    </dgm:pt>
    <dgm:pt modelId="{C64FF949-B927-4A59-9DB7-717D58380B7E}" type="sibTrans" cxnId="{0354589C-A752-4230-A9B1-1DF78D4A3D4E}">
      <dgm:prSet/>
      <dgm:spPr/>
      <dgm:t>
        <a:bodyPr/>
        <a:lstStyle/>
        <a:p>
          <a:endParaRPr lang="fr-FR"/>
        </a:p>
      </dgm:t>
    </dgm:pt>
    <dgm:pt modelId="{F9631229-D4F0-42F2-AE5E-7248A22C2B3F}">
      <dgm:prSet/>
      <dgm:spPr/>
      <dgm:t>
        <a:bodyPr/>
        <a:lstStyle/>
        <a:p>
          <a:pPr algn="just"/>
          <a:r>
            <a:rPr lang="fr-FR" dirty="0" smtClean="0"/>
            <a:t>(i) Si la valeur optimale min W de la fonction objective  est positive (i.e., min w &gt; 0),  ou on arrivera pas à exclure les variables artificielle de la base, alors problème original n’ a pas de solution.</a:t>
          </a:r>
        </a:p>
      </dgm:t>
    </dgm:pt>
    <dgm:pt modelId="{9E10F791-0E73-4167-B7CA-3D7E20DEBE86}" type="parTrans" cxnId="{94FEB8CD-D831-4474-985E-E2A374FFDF61}">
      <dgm:prSet/>
      <dgm:spPr/>
      <dgm:t>
        <a:bodyPr/>
        <a:lstStyle/>
        <a:p>
          <a:endParaRPr lang="fr-FR"/>
        </a:p>
      </dgm:t>
    </dgm:pt>
    <dgm:pt modelId="{1E0C99DB-32AD-4B0E-9CFB-EA367DBC9044}" type="sibTrans" cxnId="{94FEB8CD-D831-4474-985E-E2A374FFDF61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0EC390B-2400-4146-8719-7CD7572107C4}" type="pres">
      <dgm:prSet presAssocID="{8D336686-C93B-420B-A9FA-04AB5E9D2FE7}" presName="circle1" presStyleLbl="node1" presStyleIdx="0" presStyleCnt="3"/>
      <dgm:spPr/>
      <dgm:t>
        <a:bodyPr/>
        <a:lstStyle/>
        <a:p>
          <a:endParaRPr lang="fr-FR"/>
        </a:p>
      </dgm:t>
    </dgm:pt>
    <dgm:pt modelId="{478A7930-0AC6-45EC-AD6D-251BEABB05FD}" type="pres">
      <dgm:prSet presAssocID="{8D336686-C93B-420B-A9FA-04AB5E9D2FE7}" presName="space" presStyleCnt="0"/>
      <dgm:spPr/>
      <dgm:t>
        <a:bodyPr/>
        <a:lstStyle/>
        <a:p>
          <a:endParaRPr lang="fr-FR"/>
        </a:p>
      </dgm:t>
    </dgm:pt>
    <dgm:pt modelId="{AACECF95-2B94-4E0A-89B0-C29D7E89691A}" type="pres">
      <dgm:prSet presAssocID="{8D336686-C93B-420B-A9FA-04AB5E9D2FE7}" presName="rect1" presStyleLbl="alignAcc1" presStyleIdx="0" presStyleCnt="3"/>
      <dgm:spPr/>
      <dgm:t>
        <a:bodyPr/>
        <a:lstStyle/>
        <a:p>
          <a:endParaRPr lang="fr-FR"/>
        </a:p>
      </dgm:t>
    </dgm:pt>
    <dgm:pt modelId="{D858ED39-1F0C-4C1F-A1D3-783D11840768}" type="pres">
      <dgm:prSet presAssocID="{F9631229-D4F0-42F2-AE5E-7248A22C2B3F}" presName="vertSpace2" presStyleLbl="node1" presStyleIdx="0" presStyleCnt="3"/>
      <dgm:spPr/>
      <dgm:t>
        <a:bodyPr/>
        <a:lstStyle/>
        <a:p>
          <a:endParaRPr lang="fr-FR"/>
        </a:p>
      </dgm:t>
    </dgm:pt>
    <dgm:pt modelId="{819E9CD3-43E9-4858-ADF7-25CEF99BF790}" type="pres">
      <dgm:prSet presAssocID="{F9631229-D4F0-42F2-AE5E-7248A22C2B3F}" presName="circle2" presStyleLbl="node1" presStyleIdx="1" presStyleCnt="3"/>
      <dgm:spPr/>
      <dgm:t>
        <a:bodyPr/>
        <a:lstStyle/>
        <a:p>
          <a:endParaRPr lang="fr-FR"/>
        </a:p>
      </dgm:t>
    </dgm:pt>
    <dgm:pt modelId="{16BD7516-66A2-49A8-A251-75FB18818F78}" type="pres">
      <dgm:prSet presAssocID="{F9631229-D4F0-42F2-AE5E-7248A22C2B3F}" presName="rect2" presStyleLbl="alignAcc1" presStyleIdx="1" presStyleCnt="3"/>
      <dgm:spPr/>
      <dgm:t>
        <a:bodyPr/>
        <a:lstStyle/>
        <a:p>
          <a:endParaRPr lang="fr-FR"/>
        </a:p>
      </dgm:t>
    </dgm:pt>
    <dgm:pt modelId="{A1C30834-9D4A-4C6E-9C28-4898CDD6D288}" type="pres">
      <dgm:prSet presAssocID="{B73C1CBC-D0F6-4A8F-AC71-8A4EAE7D6412}" presName="vertSpace3" presStyleLbl="node1" presStyleIdx="1" presStyleCnt="3"/>
      <dgm:spPr/>
      <dgm:t>
        <a:bodyPr/>
        <a:lstStyle/>
        <a:p>
          <a:endParaRPr lang="fr-FR"/>
        </a:p>
      </dgm:t>
    </dgm:pt>
    <dgm:pt modelId="{532B1194-BFE7-42F8-BA8F-6713245229BE}" type="pres">
      <dgm:prSet presAssocID="{B73C1CBC-D0F6-4A8F-AC71-8A4EAE7D6412}" presName="circle3" presStyleLbl="node1" presStyleIdx="2" presStyleCnt="3"/>
      <dgm:spPr/>
      <dgm:t>
        <a:bodyPr/>
        <a:lstStyle/>
        <a:p>
          <a:endParaRPr lang="fr-FR"/>
        </a:p>
      </dgm:t>
    </dgm:pt>
    <dgm:pt modelId="{720B4C44-0573-4CF8-B45F-2E9FE3F40F5A}" type="pres">
      <dgm:prSet presAssocID="{B73C1CBC-D0F6-4A8F-AC71-8A4EAE7D6412}" presName="rect3" presStyleLbl="alignAcc1" presStyleIdx="2" presStyleCnt="3"/>
      <dgm:spPr/>
      <dgm:t>
        <a:bodyPr/>
        <a:lstStyle/>
        <a:p>
          <a:endParaRPr lang="fr-FR"/>
        </a:p>
      </dgm:t>
    </dgm:pt>
    <dgm:pt modelId="{8E52DAD8-5F67-4C25-9C64-A22C77020FA5}" type="pres">
      <dgm:prSet presAssocID="{8D336686-C93B-420B-A9FA-04AB5E9D2FE7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0AEC99-9E40-4775-B60D-F25AA6958DBF}" type="pres">
      <dgm:prSet presAssocID="{F9631229-D4F0-42F2-AE5E-7248A22C2B3F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743003-AAC8-4375-8627-3274B75A935A}" type="pres">
      <dgm:prSet presAssocID="{B73C1CBC-D0F6-4A8F-AC71-8A4EAE7D6412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94FEB8CD-D831-4474-985E-E2A374FFDF61}" srcId="{4E65DE9C-4DE5-43E2-9F98-27716365488B}" destId="{F9631229-D4F0-42F2-AE5E-7248A22C2B3F}" srcOrd="1" destOrd="0" parTransId="{9E10F791-0E73-4167-B7CA-3D7E20DEBE86}" sibTransId="{1E0C99DB-32AD-4B0E-9CFB-EA367DBC9044}"/>
    <dgm:cxn modelId="{6B4967DB-49FD-4593-996F-33AFB36D9207}" type="presOf" srcId="{8D336686-C93B-420B-A9FA-04AB5E9D2FE7}" destId="{8E52DAD8-5F67-4C25-9C64-A22C77020FA5}" srcOrd="1" destOrd="0" presId="urn:microsoft.com/office/officeart/2005/8/layout/target3"/>
    <dgm:cxn modelId="{D3618B0F-1798-48C3-8FA3-16540CCC507C}" type="presOf" srcId="{B73C1CBC-D0F6-4A8F-AC71-8A4EAE7D6412}" destId="{720B4C44-0573-4CF8-B45F-2E9FE3F40F5A}" srcOrd="0" destOrd="0" presId="urn:microsoft.com/office/officeart/2005/8/layout/target3"/>
    <dgm:cxn modelId="{DAB9D7BC-9220-483C-B7BD-59DB2CE33BCD}" type="presOf" srcId="{F9631229-D4F0-42F2-AE5E-7248A22C2B3F}" destId="{16BD7516-66A2-49A8-A251-75FB18818F78}" srcOrd="0" destOrd="0" presId="urn:microsoft.com/office/officeart/2005/8/layout/target3"/>
    <dgm:cxn modelId="{BBA8042A-A1C7-489E-A41F-8279D30B7AB8}" type="presOf" srcId="{F9631229-D4F0-42F2-AE5E-7248A22C2B3F}" destId="{050AEC99-9E40-4775-B60D-F25AA6958DBF}" srcOrd="1" destOrd="0" presId="urn:microsoft.com/office/officeart/2005/8/layout/target3"/>
    <dgm:cxn modelId="{0354589C-A752-4230-A9B1-1DF78D4A3D4E}" srcId="{4E65DE9C-4DE5-43E2-9F98-27716365488B}" destId="{8D336686-C93B-420B-A9FA-04AB5E9D2FE7}" srcOrd="0" destOrd="0" parTransId="{3125C736-5AF6-4837-8AB7-51DFBC317A18}" sibTransId="{C64FF949-B927-4A59-9DB7-717D58380B7E}"/>
    <dgm:cxn modelId="{D1F5C318-F43E-4239-9F65-2026D5043B13}" srcId="{4E65DE9C-4DE5-43E2-9F98-27716365488B}" destId="{B73C1CBC-D0F6-4A8F-AC71-8A4EAE7D6412}" srcOrd="2" destOrd="0" parTransId="{B65E74E0-31B4-42F9-98AB-C3E12ACEF4CB}" sibTransId="{578A8332-1A05-43DC-939D-606FE2E21484}"/>
    <dgm:cxn modelId="{976D69EA-BB79-4FDF-8E8A-9ED35CF94D82}" type="presOf" srcId="{8D336686-C93B-420B-A9FA-04AB5E9D2FE7}" destId="{AACECF95-2B94-4E0A-89B0-C29D7E89691A}" srcOrd="0" destOrd="0" presId="urn:microsoft.com/office/officeart/2005/8/layout/target3"/>
    <dgm:cxn modelId="{CF7036B7-5D06-456D-BC35-173B1862A445}" type="presOf" srcId="{B73C1CBC-D0F6-4A8F-AC71-8A4EAE7D6412}" destId="{E8743003-AAC8-4375-8627-3274B75A935A}" srcOrd="1" destOrd="0" presId="urn:microsoft.com/office/officeart/2005/8/layout/target3"/>
    <dgm:cxn modelId="{DB8A95CA-AC58-4A80-BD8D-F6BB070798EB}" type="presParOf" srcId="{7DFB224C-5409-4C9F-A0A6-F5831CB75524}" destId="{00EC390B-2400-4146-8719-7CD7572107C4}" srcOrd="0" destOrd="0" presId="urn:microsoft.com/office/officeart/2005/8/layout/target3"/>
    <dgm:cxn modelId="{0F326CFA-D52B-455E-9588-DEEDE192A283}" type="presParOf" srcId="{7DFB224C-5409-4C9F-A0A6-F5831CB75524}" destId="{478A7930-0AC6-45EC-AD6D-251BEABB05FD}" srcOrd="1" destOrd="0" presId="urn:microsoft.com/office/officeart/2005/8/layout/target3"/>
    <dgm:cxn modelId="{0C8FEE44-D7A4-4510-A0CC-472FF2AD0804}" type="presParOf" srcId="{7DFB224C-5409-4C9F-A0A6-F5831CB75524}" destId="{AACECF95-2B94-4E0A-89B0-C29D7E89691A}" srcOrd="2" destOrd="0" presId="urn:microsoft.com/office/officeart/2005/8/layout/target3"/>
    <dgm:cxn modelId="{106219CE-85BA-4F4E-8BFB-FC53699D0F52}" type="presParOf" srcId="{7DFB224C-5409-4C9F-A0A6-F5831CB75524}" destId="{D858ED39-1F0C-4C1F-A1D3-783D11840768}" srcOrd="3" destOrd="0" presId="urn:microsoft.com/office/officeart/2005/8/layout/target3"/>
    <dgm:cxn modelId="{B19E492F-0E86-41FC-B736-E274ABE04834}" type="presParOf" srcId="{7DFB224C-5409-4C9F-A0A6-F5831CB75524}" destId="{819E9CD3-43E9-4858-ADF7-25CEF99BF790}" srcOrd="4" destOrd="0" presId="urn:microsoft.com/office/officeart/2005/8/layout/target3"/>
    <dgm:cxn modelId="{BB5A6E28-9779-47ED-B5FA-B91E595C7DBB}" type="presParOf" srcId="{7DFB224C-5409-4C9F-A0A6-F5831CB75524}" destId="{16BD7516-66A2-49A8-A251-75FB18818F78}" srcOrd="5" destOrd="0" presId="urn:microsoft.com/office/officeart/2005/8/layout/target3"/>
    <dgm:cxn modelId="{B25E22C0-80A9-4938-876D-15D2E4B5E6D0}" type="presParOf" srcId="{7DFB224C-5409-4C9F-A0A6-F5831CB75524}" destId="{A1C30834-9D4A-4C6E-9C28-4898CDD6D288}" srcOrd="6" destOrd="0" presId="urn:microsoft.com/office/officeart/2005/8/layout/target3"/>
    <dgm:cxn modelId="{9D3DDC7C-8CB7-466A-AD25-F5F97BAC6471}" type="presParOf" srcId="{7DFB224C-5409-4C9F-A0A6-F5831CB75524}" destId="{532B1194-BFE7-42F8-BA8F-6713245229BE}" srcOrd="7" destOrd="0" presId="urn:microsoft.com/office/officeart/2005/8/layout/target3"/>
    <dgm:cxn modelId="{5A34D998-B855-4197-835C-B5631AD7D816}" type="presParOf" srcId="{7DFB224C-5409-4C9F-A0A6-F5831CB75524}" destId="{720B4C44-0573-4CF8-B45F-2E9FE3F40F5A}" srcOrd="8" destOrd="0" presId="urn:microsoft.com/office/officeart/2005/8/layout/target3"/>
    <dgm:cxn modelId="{9490B3CD-3484-4D15-9689-5CEF0F06CB2F}" type="presParOf" srcId="{7DFB224C-5409-4C9F-A0A6-F5831CB75524}" destId="{8E52DAD8-5F67-4C25-9C64-A22C77020FA5}" srcOrd="9" destOrd="0" presId="urn:microsoft.com/office/officeart/2005/8/layout/target3"/>
    <dgm:cxn modelId="{3BDF13FB-7D84-4852-B192-80F0605D19FC}" type="presParOf" srcId="{7DFB224C-5409-4C9F-A0A6-F5831CB75524}" destId="{050AEC99-9E40-4775-B60D-F25AA6958DBF}" srcOrd="10" destOrd="0" presId="urn:microsoft.com/office/officeart/2005/8/layout/target3"/>
    <dgm:cxn modelId="{7B654BC9-5567-461D-A700-AA20BC9E5D59}" type="presParOf" srcId="{7DFB224C-5409-4C9F-A0A6-F5831CB75524}" destId="{E8743003-AAC8-4375-8627-3274B75A935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FD9E0-51D3-4A14-B79C-A0C4653BEBF9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A20F8-89D9-4215-B82E-111C5B9C5909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L’algorithme de simplexe est une méthode qui se base sur le principe de passer d’une solution réalisable à une autre solution qui améliore la valeur de la fonction objective jusqu’à est ce que l’optimum soit atteint.</a:t>
          </a:r>
        </a:p>
      </dsp:txBody>
      <dsp:txXfrm>
        <a:off x="1883092" y="0"/>
        <a:ext cx="8870632" cy="1788937"/>
      </dsp:txXfrm>
    </dsp:sp>
    <dsp:sp modelId="{FDA4BEF9-A015-48B0-A506-48874DD9A241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AF692B-F3E4-4410-8DE7-719AB4CAA9CB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Cependant la solution initiale n’est pas toujours évidente, parfois toute une phase d’initialisation doit être effectuée. </a:t>
          </a:r>
        </a:p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 dirty="0"/>
        </a:p>
      </dsp:txBody>
      <dsp:txXfrm>
        <a:off x="1883092" y="1788937"/>
        <a:ext cx="8870632" cy="178893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57240-2931-4AD0-87FD-42410BB33865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26475C-25A2-486B-8F04-DBE94EFDE9EB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Dans le cas où min </a:t>
          </a:r>
          <a:r>
            <a:rPr lang="fr-FR" sz="2400" i="1" kern="1200" dirty="0" smtClean="0"/>
            <a:t>W </a:t>
          </a:r>
          <a:r>
            <a:rPr lang="fr-FR" sz="2400" kern="1200" dirty="0" smtClean="0"/>
            <a:t>est égale à 0, la phase II consiste à poursuivre la résolution du problème original.</a:t>
          </a:r>
          <a:endParaRPr lang="en-GB" sz="2400" kern="1200" dirty="0"/>
        </a:p>
      </dsp:txBody>
      <dsp:txXfrm>
        <a:off x="1883092" y="0"/>
        <a:ext cx="8870632" cy="1129857"/>
      </dsp:txXfrm>
    </dsp:sp>
    <dsp:sp modelId="{CFB4D5CF-C8BF-4359-991F-F6A71AC6F36F}">
      <dsp:nvSpPr>
        <dsp:cNvPr id="0" name=""/>
        <dsp:cNvSpPr/>
      </dsp:nvSpPr>
      <dsp:spPr>
        <a:xfrm>
          <a:off x="659083" y="1129857"/>
          <a:ext cx="2448017" cy="244801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36508C-3517-4EC4-9936-5BF7C115CF4D}">
      <dsp:nvSpPr>
        <dsp:cNvPr id="0" name=""/>
        <dsp:cNvSpPr/>
      </dsp:nvSpPr>
      <dsp:spPr>
        <a:xfrm>
          <a:off x="1883092" y="1129857"/>
          <a:ext cx="8870632" cy="24480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Qui consiste à la recherche de la solution optimale  avec l’algorithme du simplexe en utilisant la solution initiale retournée par la phase 1. </a:t>
          </a:r>
          <a:endParaRPr lang="en-GB" sz="2400" kern="1200" dirty="0"/>
        </a:p>
      </dsp:txBody>
      <dsp:txXfrm>
        <a:off x="1883092" y="1129857"/>
        <a:ext cx="8870632" cy="1129854"/>
      </dsp:txXfrm>
    </dsp:sp>
    <dsp:sp modelId="{DB820CD3-14F4-4EDF-B1F0-3799D03D7155}">
      <dsp:nvSpPr>
        <dsp:cNvPr id="0" name=""/>
        <dsp:cNvSpPr/>
      </dsp:nvSpPr>
      <dsp:spPr>
        <a:xfrm>
          <a:off x="1318165" y="2259712"/>
          <a:ext cx="1129854" cy="112985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21688D-9E72-465C-909D-4F03E9BC53FF}">
      <dsp:nvSpPr>
        <dsp:cNvPr id="0" name=""/>
        <dsp:cNvSpPr/>
      </dsp:nvSpPr>
      <dsp:spPr>
        <a:xfrm>
          <a:off x="1883092" y="2259712"/>
          <a:ext cx="8870632" cy="11298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Considérons le tableau du simplexe de la dernière itération de la </a:t>
          </a:r>
        </a:p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phase I</a:t>
          </a:r>
          <a:endParaRPr lang="en-GB" sz="2400" kern="1200" dirty="0"/>
        </a:p>
      </dsp:txBody>
      <dsp:txXfrm>
        <a:off x="1883092" y="2259712"/>
        <a:ext cx="8870632" cy="11298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9F579-7CFE-4DFB-BA86-3DCE94574385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98C2A7-2E51-4929-9293-9F8FAD772473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just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La méthode </a:t>
          </a:r>
          <a:r>
            <a:rPr lang="fr-FR" sz="3600" kern="1200" dirty="0" err="1" smtClean="0"/>
            <a:t>Big</a:t>
          </a:r>
          <a:r>
            <a:rPr lang="fr-FR" sz="3600" kern="1200" dirty="0" smtClean="0"/>
            <a:t>-M consiste à  rassembler les deux phases en une seule. </a:t>
          </a:r>
          <a:endParaRPr lang="en-GB" sz="3600" kern="1200" dirty="0"/>
        </a:p>
      </dsp:txBody>
      <dsp:txXfrm>
        <a:off x="1883092" y="0"/>
        <a:ext cx="8870632" cy="1788937"/>
      </dsp:txXfrm>
    </dsp:sp>
    <dsp:sp modelId="{279F5503-7E84-487D-B00D-C72A7C052D59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71C953-5B82-45D3-90AF-1BBB0EFD4613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just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À partir du problème P, construit un problème(P’) , s’appelle le M-problème, comme suite :</a:t>
          </a:r>
          <a:endParaRPr lang="en-GB" sz="3600" kern="1200" dirty="0"/>
        </a:p>
      </dsp:txBody>
      <dsp:txXfrm>
        <a:off x="1883092" y="1788937"/>
        <a:ext cx="8870632" cy="178893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FD9E0-51D3-4A14-B79C-A0C4653BEBF9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A20F8-89D9-4215-B82E-111C5B9C5909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d>
                  <m:dPr>
                    <m:begChr m:val="{"/>
                    <m:endChr m:val=""/>
                    <m:ctrlPr>
                      <a:rPr lang="en-GB" sz="1800" i="1" kern="1200" smtClean="0">
                        <a:latin typeface="Cambria Math" panose="02040503050406030204" pitchFamily="18" charset="0"/>
                      </a:rPr>
                    </m:ctrlPr>
                  </m:dPr>
                  <m:e>
                    <m:eqArr>
                      <m:eqArrPr>
                        <m:ctrlPr>
                          <a:rPr lang="en-GB" sz="1800" i="1" kern="1200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             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e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1800" b="0" i="1" kern="1200" baseline="0" smtClean="0">
                            <a:latin typeface="Cambria Math" panose="02040503050406030204" pitchFamily="18" charset="0"/>
                          </a:rPr>
                          <m:t>𝑤𝑠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+&amp;1…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=1…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e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1800" b="0" i="1" kern="1200" baseline="0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 baseline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+1…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eqArr>
                  </m:e>
                </m:d>
              </m:oMath>
            </m:oMathPara>
          </a14:m>
          <a:endParaRPr lang="fr-FR" sz="5400" kern="1200" dirty="0" smtClean="0"/>
        </a:p>
      </dsp:txBody>
      <dsp:txXfrm>
        <a:off x="1883092" y="0"/>
        <a:ext cx="8870632" cy="1788937"/>
      </dsp:txXfrm>
    </dsp:sp>
    <dsp:sp modelId="{A45BD029-494A-41CD-A44E-BEFF8B886CB6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6FEB1-28E4-47F1-AE21-54B51292176D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La fonction objective devient :</a:t>
          </a:r>
        </a:p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MAX Z=</a:t>
          </a:r>
          <a14:m xmlns:a14="http://schemas.microsoft.com/office/drawing/2010/main">
            <m:oMath xmlns:m="http://schemas.openxmlformats.org/officeDocument/2006/math">
              <m:nary>
                <m:naryPr>
                  <m:chr m:val="∑"/>
                  <m:subHide m:val="on"/>
                  <m:supHide m:val="on"/>
                  <m:ctrlPr>
                    <a:rPr lang="fr-FR" sz="2300" i="1" kern="1200" smtClean="0">
                      <a:latin typeface="Cambria Math" panose="02040503050406030204" pitchFamily="18" charset="0"/>
                    </a:rPr>
                  </m:ctrlPr>
                </m:naryPr>
                <m:sub/>
                <m:sup/>
                <m:e>
                  <m:sSub>
                    <m:sSubPr>
                      <m:ctrlPr>
                        <a:rPr lang="fr-FR" sz="23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fr-FR" sz="2300" b="0" i="1" kern="1200" smtClean="0">
                          <a:latin typeface="Cambria Math" panose="02040503050406030204" pitchFamily="18" charset="0"/>
                        </a:rPr>
                        <m:t>𝐶</m:t>
                      </m:r>
                    </m:e>
                    <m:sub>
                      <m:r>
                        <a:rPr lang="fr-FR" sz="2300" b="0" i="1" kern="1200" smtClean="0">
                          <a:latin typeface="Cambria Math" panose="02040503050406030204" pitchFamily="18" charset="0"/>
                        </a:rPr>
                        <m:t>𝑗</m:t>
                      </m:r>
                    </m:sub>
                  </m:sSub>
                </m:e>
              </m:nary>
              <m:sSub>
                <m:sSubPr>
                  <m:ctrlPr>
                    <a:rPr lang="fr-FR" sz="23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fr-FR" sz="2300" b="0" i="1" kern="1200" smtClean="0">
                      <a:latin typeface="Cambria Math" panose="02040503050406030204" pitchFamily="18" charset="0"/>
                    </a:rPr>
                    <m:t>𝑋</m:t>
                  </m:r>
                </m:e>
                <m:sub>
                  <m:r>
                    <a:rPr lang="fr-FR" sz="2300" b="0" i="1" kern="1200" smtClean="0">
                      <a:latin typeface="Cambria Math" panose="02040503050406030204" pitchFamily="18" charset="0"/>
                    </a:rPr>
                    <m:t>𝑗</m:t>
                  </m:r>
                </m:sub>
              </m:sSub>
              <m:r>
                <a:rPr lang="fr-FR" sz="2300" b="0" i="1" kern="1200" smtClean="0">
                  <a:latin typeface="Cambria Math" panose="02040503050406030204" pitchFamily="18" charset="0"/>
                </a:rPr>
                <m:t>−</m:t>
              </m:r>
              <m:r>
                <a:rPr lang="fr-FR" sz="2300" b="0" i="1" kern="1200" smtClean="0">
                  <a:latin typeface="Cambria Math" panose="02040503050406030204" pitchFamily="18" charset="0"/>
                </a:rPr>
                <m:t>𝑀</m:t>
              </m:r>
              <m:nary>
                <m:naryPr>
                  <m:chr m:val="∑"/>
                  <m:supHide m:val="on"/>
                  <m:ctrlPr>
                    <a:rPr lang="fr-FR" sz="2300" i="1" kern="1200" smtClean="0">
                      <a:latin typeface="Cambria Math" panose="02040503050406030204" pitchFamily="18" charset="0"/>
                    </a:rPr>
                  </m:ctrlPr>
                </m:naryPr>
                <m:sub>
                  <m:r>
                    <m:rPr>
                      <m:brk m:alnAt="7"/>
                    </m:rPr>
                    <a:rPr lang="fr-FR" sz="2300" b="0" i="1" kern="1200" smtClean="0">
                      <a:latin typeface="Cambria Math" panose="02040503050406030204" pitchFamily="18" charset="0"/>
                    </a:rPr>
                    <m:t>𝑠</m:t>
                  </m:r>
                </m:sub>
                <m:sup/>
                <m:e>
                  <m:sSub>
                    <m:sSubPr>
                      <m:ctrlPr>
                        <a:rPr lang="fr-FR" sz="23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fr-FR" sz="2300" b="0" i="1" kern="1200" smtClean="0">
                          <a:latin typeface="Cambria Math" panose="02040503050406030204" pitchFamily="18" charset="0"/>
                        </a:rPr>
                        <m:t>𝑤</m:t>
                      </m:r>
                    </m:e>
                    <m:sub>
                      <m:r>
                        <a:rPr lang="fr-FR" sz="2300" b="0" i="1" kern="1200" smtClean="0">
                          <a:latin typeface="Cambria Math" panose="02040503050406030204" pitchFamily="18" charset="0"/>
                        </a:rPr>
                        <m:t>𝑠</m:t>
                      </m:r>
                    </m:sub>
                  </m:sSub>
                </m:e>
              </m:nary>
            </m:oMath>
          </a14:m>
          <a:r>
            <a:rPr lang="fr-FR" sz="2300" kern="1200" dirty="0" smtClean="0"/>
            <a:t>    s=1…m-k.</a:t>
          </a:r>
        </a:p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Avec M (un nombre positif très grand) et </a:t>
          </a:r>
          <a:r>
            <a:rPr lang="fr-FR" sz="2300" kern="1200" dirty="0" err="1" smtClean="0"/>
            <a:t>W</a:t>
          </a:r>
          <a:r>
            <a:rPr lang="fr-FR" sz="2300" kern="1200" baseline="-25000" dirty="0" err="1" smtClean="0"/>
            <a:t>s</a:t>
          </a:r>
          <a:r>
            <a:rPr lang="fr-FR" sz="2300" kern="1200" dirty="0" smtClean="0"/>
            <a:t>  représentent les variables artificielles </a:t>
          </a:r>
          <a:endParaRPr lang="fr-FR" sz="2300" kern="1200" dirty="0"/>
        </a:p>
      </dsp:txBody>
      <dsp:txXfrm>
        <a:off x="1883092" y="1788937"/>
        <a:ext cx="8870632" cy="178893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C8052-32E1-4702-A724-023A8C8E032A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0ECAF4-7B20-4391-96C5-47C5BFB4B21F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Nous résolvons le  nouveau problème par l’algorithme simplexe. </a:t>
          </a:r>
          <a:endParaRPr lang="en-GB" sz="2200" kern="1200" dirty="0"/>
        </a:p>
      </dsp:txBody>
      <dsp:txXfrm>
        <a:off x="1883092" y="0"/>
        <a:ext cx="8870632" cy="1129857"/>
      </dsp:txXfrm>
    </dsp:sp>
    <dsp:sp modelId="{33DE6788-5FA4-42DF-92EA-8A1230E5E0DA}">
      <dsp:nvSpPr>
        <dsp:cNvPr id="0" name=""/>
        <dsp:cNvSpPr/>
      </dsp:nvSpPr>
      <dsp:spPr>
        <a:xfrm>
          <a:off x="659083" y="1129857"/>
          <a:ext cx="2448017" cy="244801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745E63-A51A-4470-AD16-3D6113B03D9F}">
      <dsp:nvSpPr>
        <dsp:cNvPr id="0" name=""/>
        <dsp:cNvSpPr/>
      </dsp:nvSpPr>
      <dsp:spPr>
        <a:xfrm>
          <a:off x="1883092" y="1129857"/>
          <a:ext cx="8870632" cy="24480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- Si on arrive à exclure toutes variables artificielles de la base dans la  solution optimale, on retourne la solution. </a:t>
          </a:r>
          <a:endParaRPr lang="en-GB" sz="2200" kern="1200" dirty="0"/>
        </a:p>
      </dsp:txBody>
      <dsp:txXfrm>
        <a:off x="1883092" y="1129857"/>
        <a:ext cx="8870632" cy="1129854"/>
      </dsp:txXfrm>
    </dsp:sp>
    <dsp:sp modelId="{7A260AA0-657B-4AE3-BCF3-F4C2CD6E1351}">
      <dsp:nvSpPr>
        <dsp:cNvPr id="0" name=""/>
        <dsp:cNvSpPr/>
      </dsp:nvSpPr>
      <dsp:spPr>
        <a:xfrm>
          <a:off x="1318165" y="2259712"/>
          <a:ext cx="1129854" cy="112985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AA805D-064E-45FC-8FE8-8FD994001614}">
      <dsp:nvSpPr>
        <dsp:cNvPr id="0" name=""/>
        <dsp:cNvSpPr/>
      </dsp:nvSpPr>
      <dsp:spPr>
        <a:xfrm>
          <a:off x="1883092" y="2259712"/>
          <a:ext cx="8870632" cy="11298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- Si l’une des  variables artificielles restant dans la base et il on a plus d’indice positif dans la fonction objective, alors les contraintes sont contradictoires et  le problème n’admet pas de solution réalisable.</a:t>
          </a:r>
          <a:endParaRPr lang="en-GB" sz="2200" kern="1200" dirty="0"/>
        </a:p>
      </dsp:txBody>
      <dsp:txXfrm>
        <a:off x="1883092" y="2259712"/>
        <a:ext cx="8870632" cy="11298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FD9E0-51D3-4A14-B79C-A0C4653BEBF9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A20F8-89D9-4215-B82E-111C5B9C5909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just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Pour l’initialisation de l’algorithme simplexe, c’est-à-dire trouver une solution de départ, nous allons étudier deux méthodes. </a:t>
          </a:r>
        </a:p>
      </dsp:txBody>
      <dsp:txXfrm>
        <a:off x="1883092" y="0"/>
        <a:ext cx="8870632" cy="1788937"/>
      </dsp:txXfrm>
    </dsp:sp>
    <dsp:sp modelId="{FDA4BEF9-A015-48B0-A506-48874DD9A241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AF692B-F3E4-4410-8DE7-719AB4CAA9CB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just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- La méthode des deux phases.</a:t>
          </a:r>
        </a:p>
        <a:p>
          <a:pPr lvl="0" algn="just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-  La méthodes </a:t>
          </a:r>
          <a:r>
            <a:rPr lang="fr-FR" sz="3600" kern="1200" dirty="0" err="1" smtClean="0"/>
            <a:t>big</a:t>
          </a:r>
          <a:r>
            <a:rPr lang="fr-FR" sz="3600" kern="1200" dirty="0" smtClean="0"/>
            <a:t>-M.</a:t>
          </a:r>
          <a:endParaRPr lang="en-GB" sz="3600" kern="1200" dirty="0"/>
        </a:p>
      </dsp:txBody>
      <dsp:txXfrm>
        <a:off x="1883092" y="1788937"/>
        <a:ext cx="8870632" cy="17889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FD9E0-51D3-4A14-B79C-A0C4653BEBF9}">
      <dsp:nvSpPr>
        <dsp:cNvPr id="0" name=""/>
        <dsp:cNvSpPr/>
      </dsp:nvSpPr>
      <dsp:spPr>
        <a:xfrm>
          <a:off x="0" y="0"/>
          <a:ext cx="3766185" cy="37661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A20F8-89D9-4215-B82E-111C5B9C5909}">
      <dsp:nvSpPr>
        <dsp:cNvPr id="0" name=""/>
        <dsp:cNvSpPr/>
      </dsp:nvSpPr>
      <dsp:spPr>
        <a:xfrm>
          <a:off x="1883092" y="0"/>
          <a:ext cx="8870632" cy="3766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just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Considérons le problème de programmation linéaire  suivant :</a:t>
          </a:r>
          <a:endParaRPr lang="en-GB" sz="3100" kern="1200" dirty="0"/>
        </a:p>
        <a:p>
          <a:pPr lvl="0" algn="just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Max Z = c</a:t>
          </a:r>
          <a:r>
            <a:rPr lang="fr-FR" sz="1800" b="1" kern="1200" baseline="-25000" dirty="0" smtClean="0"/>
            <a:t>1</a:t>
          </a:r>
          <a:r>
            <a:rPr lang="fr-FR" sz="1800" b="1" kern="1200" dirty="0" smtClean="0"/>
            <a:t>x</a:t>
          </a:r>
          <a:r>
            <a:rPr lang="fr-FR" sz="1800" b="1" kern="1200" baseline="-25000" dirty="0" smtClean="0"/>
            <a:t>1</a:t>
          </a:r>
          <a:r>
            <a:rPr lang="fr-FR" sz="1800" b="1" kern="1200" dirty="0" smtClean="0"/>
            <a:t>+c</a:t>
          </a:r>
          <a:r>
            <a:rPr lang="fr-FR" sz="1800" b="1" kern="1200" baseline="-25000" dirty="0" smtClean="0"/>
            <a:t>2</a:t>
          </a:r>
          <a:r>
            <a:rPr lang="fr-FR" sz="1800" b="1" kern="1200" dirty="0" smtClean="0"/>
            <a:t>x</a:t>
          </a:r>
          <a:r>
            <a:rPr lang="fr-FR" sz="1800" b="1" kern="1200" baseline="-25000" dirty="0" smtClean="0"/>
            <a:t>2</a:t>
          </a:r>
          <a:r>
            <a:rPr lang="fr-FR" sz="1800" b="1" kern="1200" dirty="0" smtClean="0"/>
            <a:t>+…+</a:t>
          </a:r>
          <a:r>
            <a:rPr lang="fr-FR" sz="1800" b="1" kern="1200" dirty="0" err="1" smtClean="0"/>
            <a:t>c</a:t>
          </a:r>
          <a:r>
            <a:rPr lang="fr-FR" sz="1800" b="1" kern="1200" baseline="-25000" dirty="0" err="1" smtClean="0"/>
            <a:t>n</a:t>
          </a:r>
          <a:r>
            <a:rPr lang="fr-FR" sz="1800" b="1" kern="1200" dirty="0" err="1" smtClean="0"/>
            <a:t>x</a:t>
          </a:r>
          <a:r>
            <a:rPr lang="fr-FR" sz="1800" b="1" kern="1200" baseline="-25000" dirty="0" err="1" smtClean="0"/>
            <a:t>n</a:t>
          </a:r>
          <a:r>
            <a:rPr lang="fr-FR" sz="1800" kern="1200" dirty="0" smtClean="0"/>
            <a:t>.</a:t>
          </a:r>
        </a:p>
        <a:p>
          <a:pPr lvl="0" algn="just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d>
                  <m:dPr>
                    <m:begChr m:val="{"/>
                    <m:endChr m:val=""/>
                    <m:ctrlPr>
                      <a:rPr lang="en-GB" sz="1800" i="1" kern="1200" smtClean="0">
                        <a:latin typeface="Cambria Math" panose="02040503050406030204" pitchFamily="18" charset="0"/>
                      </a:rPr>
                    </m:ctrlPr>
                  </m:dPr>
                  <m:e>
                    <m:eqArr>
                      <m:eqArrPr>
                        <m:ctrlPr>
                          <a:rPr lang="en-GB" sz="1800" i="1" kern="1200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≤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             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e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             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+&amp;1…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e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US" sz="1800" i="1" kern="1200" baseline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                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eqArr>
                  </m:e>
                </m:d>
              </m:oMath>
            </m:oMathPara>
          </a14:m>
          <a:endParaRPr lang="fr-FR" sz="1800" i="1" kern="1200" dirty="0" smtClean="0">
            <a:latin typeface="Cambria Math" panose="02040503050406030204" pitchFamily="18" charset="0"/>
          </a:endParaRPr>
        </a:p>
      </dsp:txBody>
      <dsp:txXfrm>
        <a:off x="1883092" y="0"/>
        <a:ext cx="8870632" cy="37661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FD9E0-51D3-4A14-B79C-A0C4653BEBF9}">
      <dsp:nvSpPr>
        <dsp:cNvPr id="0" name=""/>
        <dsp:cNvSpPr/>
      </dsp:nvSpPr>
      <dsp:spPr>
        <a:xfrm>
          <a:off x="0" y="0"/>
          <a:ext cx="3766185" cy="37661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A20F8-89D9-4215-B82E-111C5B9C5909}">
      <dsp:nvSpPr>
        <dsp:cNvPr id="0" name=""/>
        <dsp:cNvSpPr/>
      </dsp:nvSpPr>
      <dsp:spPr>
        <a:xfrm>
          <a:off x="1883092" y="0"/>
          <a:ext cx="8870632" cy="3766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just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La forme standard du problème est le suivant :</a:t>
          </a:r>
          <a:endParaRPr lang="en-GB" sz="3100" kern="1200" dirty="0"/>
        </a:p>
        <a:p>
          <a:pPr lvl="0" algn="just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Max Z = c</a:t>
          </a:r>
          <a:r>
            <a:rPr lang="fr-FR" sz="1800" b="1" kern="1200" baseline="-25000" dirty="0" smtClean="0"/>
            <a:t>1</a:t>
          </a:r>
          <a:r>
            <a:rPr lang="fr-FR" sz="1800" b="1" kern="1200" dirty="0" smtClean="0"/>
            <a:t>x</a:t>
          </a:r>
          <a:r>
            <a:rPr lang="fr-FR" sz="1800" b="1" kern="1200" baseline="-25000" dirty="0" smtClean="0"/>
            <a:t>1</a:t>
          </a:r>
          <a:r>
            <a:rPr lang="fr-FR" sz="1800" b="1" kern="1200" dirty="0" smtClean="0"/>
            <a:t>+c</a:t>
          </a:r>
          <a:r>
            <a:rPr lang="fr-FR" sz="1800" b="1" kern="1200" baseline="-25000" dirty="0" smtClean="0"/>
            <a:t>2</a:t>
          </a:r>
          <a:r>
            <a:rPr lang="fr-FR" sz="1800" b="1" kern="1200" dirty="0" smtClean="0"/>
            <a:t>x</a:t>
          </a:r>
          <a:r>
            <a:rPr lang="fr-FR" sz="1800" b="1" kern="1200" baseline="-25000" dirty="0" smtClean="0"/>
            <a:t>2</a:t>
          </a:r>
          <a:r>
            <a:rPr lang="fr-FR" sz="1800" b="1" kern="1200" dirty="0" smtClean="0"/>
            <a:t>+…+</a:t>
          </a:r>
          <a:r>
            <a:rPr lang="fr-FR" sz="1800" b="1" kern="1200" dirty="0" err="1" smtClean="0"/>
            <a:t>c</a:t>
          </a:r>
          <a:r>
            <a:rPr lang="fr-FR" sz="1800" b="1" kern="1200" baseline="-25000" dirty="0" err="1" smtClean="0"/>
            <a:t>n</a:t>
          </a:r>
          <a:r>
            <a:rPr lang="fr-FR" sz="1800" b="1" kern="1200" dirty="0" err="1" smtClean="0"/>
            <a:t>x</a:t>
          </a:r>
          <a:r>
            <a:rPr lang="fr-FR" sz="1800" b="1" kern="1200" baseline="-25000" dirty="0" err="1" smtClean="0"/>
            <a:t>n</a:t>
          </a:r>
          <a:r>
            <a:rPr lang="fr-FR" sz="1800" kern="1200" dirty="0" smtClean="0"/>
            <a:t>.</a:t>
          </a:r>
        </a:p>
        <a:p>
          <a:pPr lvl="0" algn="just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left"/>
              </m:oMathParaPr>
              <m:oMath xmlns:m="http://schemas.openxmlformats.org/officeDocument/2006/math">
                <m:d>
                  <m:dPr>
                    <m:begChr m:val="{"/>
                    <m:endChr m:val=""/>
                    <m:ctrlPr>
                      <a:rPr lang="en-GB" sz="1800" i="1" kern="1200" smtClean="0">
                        <a:latin typeface="Cambria Math" panose="02040503050406030204" pitchFamily="18" charset="0"/>
                      </a:rPr>
                    </m:ctrlPr>
                  </m:dPr>
                  <m:e>
                    <m:eqArr>
                      <m:eqArrPr>
                        <m:ctrlPr>
                          <a:rPr lang="en-GB" sz="1800" i="1" kern="1200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             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e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 baseline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                        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+&amp;1…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e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e/>
                    </m:eqArr>
                  </m:e>
                </m:d>
              </m:oMath>
            </m:oMathPara>
          </a14:m>
          <a:endParaRPr lang="fr-FR" sz="1800" i="1" kern="1200" dirty="0" smtClean="0">
            <a:latin typeface="Cambria Math" panose="02040503050406030204" pitchFamily="18" charset="0"/>
          </a:endParaRPr>
        </a:p>
      </dsp:txBody>
      <dsp:txXfrm>
        <a:off x="1883092" y="0"/>
        <a:ext cx="8870632" cy="37661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FD9E0-51D3-4A14-B79C-A0C4653BEBF9}">
      <dsp:nvSpPr>
        <dsp:cNvPr id="0" name=""/>
        <dsp:cNvSpPr/>
      </dsp:nvSpPr>
      <dsp:spPr>
        <a:xfrm>
          <a:off x="0" y="0"/>
          <a:ext cx="3766185" cy="37661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A20F8-89D9-4215-B82E-111C5B9C5909}">
      <dsp:nvSpPr>
        <dsp:cNvPr id="0" name=""/>
        <dsp:cNvSpPr/>
      </dsp:nvSpPr>
      <dsp:spPr>
        <a:xfrm>
          <a:off x="1883092" y="0"/>
          <a:ext cx="8870632" cy="3766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just" defTabSz="2755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200" kern="1200" dirty="0" smtClean="0"/>
            <a:t>Problème: Solution de base non réalisable pour les contraintes de type (</a:t>
          </a:r>
          <a14:m xmlns:a14="http://schemas.microsoft.com/office/drawing/2010/main">
            <m:oMath xmlns:m="http://schemas.openxmlformats.org/officeDocument/2006/math">
              <m:r>
                <a:rPr lang="fr-FR" sz="620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≥</m:t>
              </m:r>
            </m:oMath>
          </a14:m>
          <a:r>
            <a:rPr lang="fr-FR" sz="6200" kern="1200" dirty="0" smtClean="0"/>
            <a:t>) </a:t>
          </a:r>
        </a:p>
      </dsp:txBody>
      <dsp:txXfrm>
        <a:off x="1883092" y="0"/>
        <a:ext cx="8870632" cy="37661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FD9E0-51D3-4A14-B79C-A0C4653BEBF9}">
      <dsp:nvSpPr>
        <dsp:cNvPr id="0" name=""/>
        <dsp:cNvSpPr/>
      </dsp:nvSpPr>
      <dsp:spPr>
        <a:xfrm>
          <a:off x="0" y="0"/>
          <a:ext cx="3766185" cy="37661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A20F8-89D9-4215-B82E-111C5B9C5909}">
      <dsp:nvSpPr>
        <dsp:cNvPr id="0" name=""/>
        <dsp:cNvSpPr/>
      </dsp:nvSpPr>
      <dsp:spPr>
        <a:xfrm>
          <a:off x="1883092" y="0"/>
          <a:ext cx="8870632" cy="3766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400" kern="1200" dirty="0" smtClean="0"/>
            <a:t>Solution: Nous utilisons une phase préliminaire (Phase I)</a:t>
          </a:r>
        </a:p>
      </dsp:txBody>
      <dsp:txXfrm>
        <a:off x="1883092" y="0"/>
        <a:ext cx="8870632" cy="37661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FD9E0-51D3-4A14-B79C-A0C4653BEBF9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A20F8-89D9-4215-B82E-111C5B9C5909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Les contraintes deviennent donc: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d>
                  <m:dPr>
                    <m:begChr m:val="{"/>
                    <m:endChr m:val=""/>
                    <m:ctrlPr>
                      <a:rPr lang="en-GB" sz="1800" i="1" kern="1200" smtClean="0">
                        <a:latin typeface="Cambria Math" panose="02040503050406030204" pitchFamily="18" charset="0"/>
                      </a:rPr>
                    </m:ctrlPr>
                  </m:dPr>
                  <m:e>
                    <m:eqArr>
                      <m:eqArrPr>
                        <m:ctrlPr>
                          <a:rPr lang="en-GB" sz="1800" i="1" kern="1200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             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e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1800" b="0" i="1" kern="1200" baseline="0" smtClean="0">
                            <a:latin typeface="Cambria Math" panose="02040503050406030204" pitchFamily="18" charset="0"/>
                          </a:rPr>
                          <m:t>𝑤𝑠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+&amp;1…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=1…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e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1800" i="1" kern="12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1800" i="1" kern="120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𝑥𝑛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1800" b="0" i="1" kern="1200" baseline="0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fr-FR" sz="1800" b="0" i="1" kern="1200" baseline="-2500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 baseline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kern="1200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1800" i="1" kern="1200">
                            <a:latin typeface="Cambria Math" panose="02040503050406030204" pitchFamily="18" charset="0"/>
                          </a:rPr>
                          <m:t>+1…</m:t>
                        </m:r>
                        <m:r>
                          <a:rPr lang="en-US" sz="1800" i="1" kern="120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+1…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1800" b="0" i="1" kern="120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eqArr>
                  </m:e>
                </m:d>
              </m:oMath>
            </m:oMathPara>
          </a14:m>
          <a:endParaRPr lang="fr-FR" sz="5400" kern="1200" dirty="0" smtClean="0"/>
        </a:p>
      </dsp:txBody>
      <dsp:txXfrm>
        <a:off x="1883092" y="0"/>
        <a:ext cx="8870632" cy="1788937"/>
      </dsp:txXfrm>
    </dsp:sp>
    <dsp:sp modelId="{A45BD029-494A-41CD-A44E-BEFF8B886CB6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6FEB1-28E4-47F1-AE21-54B51292176D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Rajoutant  une  fonction objective  W qui consiste à minimiser la somme des variables artificielles: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Min W=</a:t>
          </a:r>
          <a14:m xmlns:a14="http://schemas.microsoft.com/office/drawing/2010/main">
            <m:oMath xmlns:m="http://schemas.openxmlformats.org/officeDocument/2006/math">
              <m:nary>
                <m:naryPr>
                  <m:chr m:val="∑"/>
                  <m:supHide m:val="on"/>
                  <m:ctrlPr>
                    <a:rPr lang="fr-FR" sz="3200" i="1" kern="1200" smtClean="0">
                      <a:latin typeface="Cambria Math" panose="02040503050406030204" pitchFamily="18" charset="0"/>
                    </a:rPr>
                  </m:ctrlPr>
                </m:naryPr>
                <m:sub>
                  <m:r>
                    <m:rPr>
                      <m:brk m:alnAt="7"/>
                    </m:rPr>
                    <a:rPr lang="fr-FR" sz="3200" b="0" i="1" kern="1200" smtClean="0">
                      <a:latin typeface="Cambria Math" panose="02040503050406030204" pitchFamily="18" charset="0"/>
                    </a:rPr>
                    <m:t>𝑠</m:t>
                  </m:r>
                </m:sub>
                <m:sup/>
                <m:e>
                  <m:sSub>
                    <m:sSubPr>
                      <m:ctrlPr>
                        <a:rPr lang="fr-FR" sz="32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fr-FR" sz="3200" b="0" i="1" kern="1200" smtClean="0">
                          <a:latin typeface="Cambria Math" panose="02040503050406030204" pitchFamily="18" charset="0"/>
                        </a:rPr>
                        <m:t>𝑤</m:t>
                      </m:r>
                    </m:e>
                    <m:sub>
                      <m:r>
                        <a:rPr lang="fr-FR" sz="3200" b="0" i="1" kern="1200" smtClean="0">
                          <a:latin typeface="Cambria Math" panose="02040503050406030204" pitchFamily="18" charset="0"/>
                        </a:rPr>
                        <m:t>𝑠</m:t>
                      </m:r>
                    </m:sub>
                  </m:sSub>
                </m:e>
              </m:nary>
            </m:oMath>
          </a14:m>
          <a:r>
            <a:rPr lang="fr-FR" sz="3200" kern="1200" dirty="0" smtClean="0"/>
            <a:t>    s=1…m-k.</a:t>
          </a:r>
          <a:endParaRPr lang="fr-FR" sz="3200" kern="1200" dirty="0"/>
        </a:p>
      </dsp:txBody>
      <dsp:txXfrm>
        <a:off x="1883092" y="1788937"/>
        <a:ext cx="8870632" cy="17889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B0E36-108B-4362-925E-C52D13E58BAC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0C1763-4146-4CD8-A369-DAD27F8151BE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Ce problème sera résolu avec l’algorithme du simplexe.</a:t>
          </a:r>
        </a:p>
      </dsp:txBody>
      <dsp:txXfrm>
        <a:off x="1883092" y="0"/>
        <a:ext cx="8870632" cy="1788937"/>
      </dsp:txXfrm>
    </dsp:sp>
    <dsp:sp modelId="{BF70E664-E1F0-4EF1-A57A-C100D00DF39F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120718-2843-48AD-99F8-DD20D3FB0245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Les variables artificielles w</a:t>
          </a:r>
          <a:r>
            <a:rPr lang="fr-FR" sz="2800" kern="1200" baseline="-25000" dirty="0" smtClean="0"/>
            <a:t>1</a:t>
          </a:r>
          <a:r>
            <a:rPr lang="fr-FR" sz="2800" kern="1200" dirty="0" smtClean="0"/>
            <a:t>, w</a:t>
          </a:r>
          <a:r>
            <a:rPr lang="fr-FR" sz="2800" kern="1200" baseline="-25000" dirty="0" smtClean="0"/>
            <a:t>2</a:t>
          </a:r>
          <a:r>
            <a:rPr lang="fr-FR" sz="2800" kern="1200" dirty="0" smtClean="0"/>
            <a:t> ,…, </a:t>
          </a:r>
          <a:r>
            <a:rPr lang="fr-FR" sz="2800" kern="1200" dirty="0" err="1" smtClean="0"/>
            <a:t>w</a:t>
          </a:r>
          <a:r>
            <a:rPr lang="fr-FR" sz="2800" kern="1200" baseline="-25000" dirty="0" err="1" smtClean="0"/>
            <a:t>m</a:t>
          </a:r>
          <a:r>
            <a:rPr lang="fr-FR" sz="2800" kern="1200" baseline="-25000" dirty="0" smtClean="0"/>
            <a:t>-k</a:t>
          </a:r>
          <a:r>
            <a:rPr lang="fr-FR" sz="2800" kern="1200" dirty="0" smtClean="0"/>
            <a:t> sont les variables de base de la solution initiale, puisque leurs valeurs seront non- négative lorsque les variables </a:t>
          </a:r>
          <a:r>
            <a:rPr lang="fr-FR" sz="2800" kern="1200" dirty="0" err="1" smtClean="0"/>
            <a:t>x</a:t>
          </a:r>
          <a:r>
            <a:rPr lang="fr-FR" sz="2800" kern="1200" baseline="-25000" dirty="0" err="1" smtClean="0"/>
            <a:t>j</a:t>
          </a:r>
          <a:r>
            <a:rPr lang="fr-FR" sz="2800" kern="1200" dirty="0" smtClean="0"/>
            <a:t> du problème original sont fixées à 0.</a:t>
          </a:r>
          <a:endParaRPr lang="fr-FR" sz="2800" kern="1200" dirty="0"/>
        </a:p>
      </dsp:txBody>
      <dsp:txXfrm>
        <a:off x="1883092" y="1788937"/>
        <a:ext cx="8870632" cy="17889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C390B-2400-4146-8719-7CD7572107C4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CECF95-2B94-4E0A-89B0-C29D7E89691A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À la fin de la phase I</a:t>
          </a:r>
        </a:p>
      </dsp:txBody>
      <dsp:txXfrm>
        <a:off x="1883092" y="0"/>
        <a:ext cx="8870632" cy="1129857"/>
      </dsp:txXfrm>
    </dsp:sp>
    <dsp:sp modelId="{819E9CD3-43E9-4858-ADF7-25CEF99BF790}">
      <dsp:nvSpPr>
        <dsp:cNvPr id="0" name=""/>
        <dsp:cNvSpPr/>
      </dsp:nvSpPr>
      <dsp:spPr>
        <a:xfrm>
          <a:off x="659083" y="1129857"/>
          <a:ext cx="2448017" cy="244801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BD7516-66A2-49A8-A251-75FB18818F78}">
      <dsp:nvSpPr>
        <dsp:cNvPr id="0" name=""/>
        <dsp:cNvSpPr/>
      </dsp:nvSpPr>
      <dsp:spPr>
        <a:xfrm>
          <a:off x="1883092" y="1129857"/>
          <a:ext cx="8870632" cy="24480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(i) Si la valeur optimale min W de la fonction objective  est positive (i.e., min w &gt; 0),  ou on arrivera pas à exclure les variables artificielle de la base , alors problème original n’ a pas de solution.</a:t>
          </a:r>
        </a:p>
      </dsp:txBody>
      <dsp:txXfrm>
        <a:off x="1883092" y="1129857"/>
        <a:ext cx="8870632" cy="1129854"/>
      </dsp:txXfrm>
    </dsp:sp>
    <dsp:sp modelId="{532B1194-BFE7-42F8-BA8F-6713245229BE}">
      <dsp:nvSpPr>
        <dsp:cNvPr id="0" name=""/>
        <dsp:cNvSpPr/>
      </dsp:nvSpPr>
      <dsp:spPr>
        <a:xfrm>
          <a:off x="1318165" y="2259712"/>
          <a:ext cx="1129854" cy="112985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0B4C44-0573-4CF8-B45F-2E9FE3F40F5A}">
      <dsp:nvSpPr>
        <dsp:cNvPr id="0" name=""/>
        <dsp:cNvSpPr/>
      </dsp:nvSpPr>
      <dsp:spPr>
        <a:xfrm>
          <a:off x="1883092" y="2259712"/>
          <a:ext cx="8870632" cy="11298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(ii) Si on arrive à exclure les variables artificielle de la base   avec une valeur optimale min W nulle (min w = 0), alors le problème initiale à une solution optimale qui sera déterminée dans la phase II.</a:t>
          </a:r>
          <a:endParaRPr lang="fr-FR" sz="2200" kern="1200" dirty="0"/>
        </a:p>
      </dsp:txBody>
      <dsp:txXfrm>
        <a:off x="1883092" y="2259712"/>
        <a:ext cx="8870632" cy="1129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3223E-1881-4CCD-B572-E2E798C0FC45}" type="datetimeFigureOut">
              <a:rPr lang="en-GB" smtClean="0"/>
              <a:pPr/>
              <a:t>13/11/2022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0FEB3-F78F-4CB4-8A8C-A5762D1900F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29600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4B36465-7F0F-45B8-8329-388380894E0B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56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7DA0-A97C-4B93-9AE8-78BC43553362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9467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DE45-A927-4372-B166-FE0CF02C4E8C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1893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1A19-58D9-49DB-8995-65EB31239A5C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2309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1426D-8778-4DE5-8519-3EA6C1DD67EC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2139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610-63B9-4F80-8853-ADE3FC715CD1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2393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3E51-EECD-41AE-8B35-82004FDB6AF4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1069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DE19-6C3B-4299-8C24-A0168857C8F1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604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A7A-AC83-4CD8-8130-71A852C4F34A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1247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9358-E5A4-4AE6-B499-C016649886D5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1258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8B7EB0F-6CE5-4409-9981-67DF6C247A34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4807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6DEB6F5-AE01-47F9-BAB5-42AA6B175579}" type="datetime1">
              <a:rPr lang="en-GB" smtClean="0"/>
              <a:pPr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8646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2.xml"/><Relationship Id="rId3" Type="http://schemas.openxmlformats.org/officeDocument/2006/relationships/diagramLayout" Target="../diagrams/layout12.xml"/><Relationship Id="rId7" Type="http://schemas.openxmlformats.org/officeDocument/2006/relationships/diagramLayout" Target="../diagrams/layout12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2.xml"/><Relationship Id="rId5" Type="http://schemas.openxmlformats.org/officeDocument/2006/relationships/diagramColors" Target="../diagrams/colors12.xml"/><Relationship Id="rId10" Type="http://schemas.microsoft.com/office/2007/relationships/diagramDrawing" Target="../diagrams/drawing12.xml"/><Relationship Id="rId4" Type="http://schemas.openxmlformats.org/officeDocument/2006/relationships/diagramQuickStyle" Target="../diagrams/quickStyle12.xml"/><Relationship Id="rId9" Type="http://schemas.openxmlformats.org/officeDocument/2006/relationships/diagramColors" Target="../diagrams/colors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3.xml"/><Relationship Id="rId10" Type="http://schemas.microsoft.com/office/2007/relationships/diagramDrawing" Target="../diagrams/drawing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4.xml"/><Relationship Id="rId10" Type="http://schemas.microsoft.com/office/2007/relationships/diagramDrawing" Target="../diagrams/drawing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7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diagramColors" Target="../diagrams/colors5.xml"/><Relationship Id="rId10" Type="http://schemas.microsoft.com/office/2007/relationships/diagramDrawing" Target="../diagrams/drawing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10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7.xml"/><Relationship Id="rId10" Type="http://schemas.microsoft.com/office/2007/relationships/diagramDrawing" Target="../diagrams/drawing7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Programmation linéaire 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Année </a:t>
            </a:r>
            <a:r>
              <a:rPr lang="fr-FR" dirty="0" smtClean="0"/>
              <a:t>2022/2023</a:t>
            </a:r>
            <a:endParaRPr lang="fr-FR" dirty="0" smtClean="0"/>
          </a:p>
          <a:p>
            <a:r>
              <a:rPr lang="fr-FR" dirty="0" smtClean="0"/>
              <a:t>Guettiche Mourad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07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II.2 </a:t>
            </a:r>
            <a:r>
              <a:rPr lang="fr-FR" b="1" dirty="0"/>
              <a:t>P</a:t>
            </a:r>
            <a:r>
              <a:rPr lang="fr-FR" b="1" dirty="0" smtClean="0"/>
              <a:t>roblème artificielle</a:t>
            </a:r>
            <a:endParaRPr lang="en-GB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2497418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5279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II.3 La phase II</a:t>
            </a:r>
            <a:endParaRPr lang="en-GB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31465825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51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b="1" dirty="0"/>
                  <a:t>Exemple :</a:t>
                </a:r>
                <a:endParaRPr lang="en-GB" b="1" dirty="0"/>
              </a:p>
              <a:p>
                <a:r>
                  <a:rPr lang="fr-FR" dirty="0"/>
                  <a:t>En utilisant la méthode des deux phase du simplexe, résoudre le problème suivant :</a:t>
                </a:r>
                <a:endParaRPr lang="en-GB" dirty="0"/>
              </a:p>
              <a:p>
                <a:r>
                  <a:rPr lang="fr-FR" dirty="0"/>
                  <a:t/>
                </a:r>
                <a:r>
                  <a:rPr lang="en-US" dirty="0"/>
                  <a:t>Max Z=x1-x2</a:t>
                </a:r>
                <a:endParaRPr lang="en-GB" dirty="0"/>
              </a:p>
              <a:p>
                <a:r>
                  <a:rPr lang="en-US" dirty="0"/>
                  <a:t/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2≤10</m:t>
                            </m:r>
                          </m:e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1+5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2≥4</m:t>
                            </m:r>
                          </m:e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1+5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3=5</m:t>
                            </m:r>
                          </m:e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2,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3≥0</m:t>
                            </m:r>
                          </m:e>
                        </m:eqArr>
                      </m:e>
                    </m:d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35730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 smtClean="0"/>
                  <a:t>Solution</a:t>
                </a:r>
                <a:r>
                  <a:rPr lang="fr-FR" dirty="0"/>
                  <a:t> </a:t>
                </a:r>
                <a:r>
                  <a:rPr lang="fr-FR" dirty="0" smtClean="0"/>
                  <a:t>:</a:t>
                </a:r>
              </a:p>
              <a:p>
                <a:r>
                  <a:rPr lang="fr-FR" dirty="0" smtClean="0"/>
                  <a:t>Le problème artificiel:</a:t>
                </a:r>
                <a:endParaRPr lang="en-GB" dirty="0"/>
              </a:p>
              <a:p>
                <a:r>
                  <a:rPr lang="en-US" dirty="0" smtClean="0"/>
                  <a:t>Max W=-w</a:t>
                </a:r>
                <a:r>
                  <a:rPr lang="en-US" baseline="-25000" dirty="0" smtClean="0"/>
                  <a:t>1</a:t>
                </a:r>
              </a:p>
              <a:p>
                <a:r>
                  <a:rPr lang="en-US" dirty="0" smtClean="0"/>
                  <a:t>Max </a:t>
                </a:r>
                <a:r>
                  <a:rPr lang="en-US" dirty="0"/>
                  <a:t>Z=x1-x2</a:t>
                </a:r>
                <a:endParaRPr lang="en-GB" dirty="0"/>
              </a:p>
              <a:p>
                <a:r>
                  <a:rPr lang="en-US" dirty="0"/>
                  <a:t/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4=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1+5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5+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1=4</m:t>
                            </m:r>
                          </m:e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1+5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3=5</m:t>
                            </m:r>
                          </m:e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2,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3,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4≥0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1≥0</m:t>
                            </m:r>
                          </m:e>
                        </m:eqArr>
                      </m:e>
                    </m:d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09799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Phase 1</a:t>
            </a:r>
            <a:endParaRPr lang="en-GB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19173121"/>
              </p:ext>
            </p:extLst>
          </p:nvPr>
        </p:nvGraphicFramePr>
        <p:xfrm>
          <a:off x="657224" y="2533711"/>
          <a:ext cx="10753728" cy="241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216">
                  <a:extLst>
                    <a:ext uri="{9D8B030D-6E8A-4147-A177-3AD203B41FA5}">
                      <a16:colId xmlns:a16="http://schemas.microsoft.com/office/drawing/2014/main" xmlns="" val="4215990565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1531619896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33995921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3287041197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450306950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423051579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3714557030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17187357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V.B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2068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x</a:t>
                      </a:r>
                      <a:r>
                        <a:rPr lang="fr-FR" b="1" baseline="-25000" dirty="0" smtClean="0"/>
                        <a:t>4</a:t>
                      </a:r>
                      <a:endParaRPr lang="en-GB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1446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w</a:t>
                      </a:r>
                      <a:r>
                        <a:rPr lang="fr-FR" b="1" baseline="-25000" dirty="0" smtClean="0"/>
                        <a:t>1</a:t>
                      </a:r>
                      <a:endParaRPr lang="en-GB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303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7326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1" baseline="-250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GB" sz="28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247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1" baseline="-2500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GB" sz="28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8513308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57224" y="1692162"/>
            <a:ext cx="4809050" cy="4277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>
                <a:solidFill>
                  <a:schemeClr val="tx1"/>
                </a:solidFill>
              </a:rPr>
              <a:t>table  initiale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19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Phase 1</a:t>
            </a:r>
            <a:endParaRPr lang="en-GB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7780130"/>
              </p:ext>
            </p:extLst>
          </p:nvPr>
        </p:nvGraphicFramePr>
        <p:xfrm>
          <a:off x="657224" y="2533711"/>
          <a:ext cx="10753728" cy="2541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216">
                  <a:extLst>
                    <a:ext uri="{9D8B030D-6E8A-4147-A177-3AD203B41FA5}">
                      <a16:colId xmlns:a16="http://schemas.microsoft.com/office/drawing/2014/main" xmlns="" val="4215990565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1531619896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33995921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3287041197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450306950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423051579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3714557030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17187357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V.B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2068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x</a:t>
                      </a:r>
                      <a:r>
                        <a:rPr lang="fr-FR" b="1" baseline="-25000" dirty="0" smtClean="0"/>
                        <a:t>4</a:t>
                      </a:r>
                      <a:endParaRPr lang="en-GB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54/5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1446333"/>
                  </a:ext>
                </a:extLst>
              </a:tr>
              <a:tr h="49937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x</a:t>
                      </a:r>
                      <a:r>
                        <a:rPr lang="fr-FR" b="1" baseline="-25000" dirty="0" smtClean="0"/>
                        <a:t>2</a:t>
                      </a:r>
                      <a:endParaRPr lang="en-GB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4/5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303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7326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1" baseline="-250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GB" sz="28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247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1" baseline="-2500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GB" sz="28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4/5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8513308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57224" y="1692162"/>
            <a:ext cx="4809050" cy="4277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>
                <a:solidFill>
                  <a:schemeClr val="tx1"/>
                </a:solidFill>
              </a:rPr>
              <a:t>Première itératio</a:t>
            </a:r>
            <a:r>
              <a:rPr lang="fr-FR" sz="2800" dirty="0">
                <a:solidFill>
                  <a:schemeClr val="tx1"/>
                </a:solidFill>
              </a:rPr>
              <a:t>n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725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Phase 2</a:t>
            </a:r>
            <a:endParaRPr lang="en-GB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13375520"/>
              </p:ext>
            </p:extLst>
          </p:nvPr>
        </p:nvGraphicFramePr>
        <p:xfrm>
          <a:off x="657224" y="2533711"/>
          <a:ext cx="9409512" cy="2165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216">
                  <a:extLst>
                    <a:ext uri="{9D8B030D-6E8A-4147-A177-3AD203B41FA5}">
                      <a16:colId xmlns:a16="http://schemas.microsoft.com/office/drawing/2014/main" xmlns="" val="4215990565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1531619896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33995921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3287041197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450306950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423051579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17187357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V.B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2068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x</a:t>
                      </a:r>
                      <a:r>
                        <a:rPr lang="fr-FR" b="1" baseline="-25000" dirty="0" smtClean="0"/>
                        <a:t>4</a:t>
                      </a:r>
                      <a:endParaRPr lang="en-GB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54/5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1446333"/>
                  </a:ext>
                </a:extLst>
              </a:tr>
              <a:tr h="49937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x</a:t>
                      </a:r>
                      <a:r>
                        <a:rPr lang="fr-FR" b="1" baseline="-25000" dirty="0" smtClean="0"/>
                        <a:t>2</a:t>
                      </a:r>
                      <a:endParaRPr lang="en-GB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4/5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303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7326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1" baseline="-2500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GB" sz="28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4/5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8513308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57224" y="1692162"/>
            <a:ext cx="4809050" cy="4277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>
                <a:solidFill>
                  <a:schemeClr val="tx1"/>
                </a:solidFill>
              </a:rPr>
              <a:t>Table initiale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073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Phase 2</a:t>
            </a:r>
            <a:endParaRPr lang="en-GB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67737605"/>
              </p:ext>
            </p:extLst>
          </p:nvPr>
        </p:nvGraphicFramePr>
        <p:xfrm>
          <a:off x="657224" y="2533711"/>
          <a:ext cx="9409512" cy="2298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216">
                  <a:extLst>
                    <a:ext uri="{9D8B030D-6E8A-4147-A177-3AD203B41FA5}">
                      <a16:colId xmlns:a16="http://schemas.microsoft.com/office/drawing/2014/main" xmlns="" val="4215990565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1531619896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33995921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3287041197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450306950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423051579"/>
                    </a:ext>
                  </a:extLst>
                </a:gridCol>
                <a:gridCol w="1344216">
                  <a:extLst>
                    <a:ext uri="{9D8B030D-6E8A-4147-A177-3AD203B41FA5}">
                      <a16:colId xmlns:a16="http://schemas.microsoft.com/office/drawing/2014/main" xmlns="" val="1718735797"/>
                    </a:ext>
                  </a:extLst>
                </a:gridCol>
              </a:tblGrid>
              <a:tr h="681437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V.B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fr-FR" baseline="-250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2068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x</a:t>
                      </a:r>
                      <a:r>
                        <a:rPr lang="fr-FR" b="1" baseline="-25000" dirty="0" smtClean="0"/>
                        <a:t>1</a:t>
                      </a:r>
                      <a:endParaRPr lang="en-GB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5/31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-1/31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54/31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1446333"/>
                  </a:ext>
                </a:extLst>
              </a:tr>
              <a:tr h="49937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x</a:t>
                      </a:r>
                      <a:r>
                        <a:rPr lang="fr-FR" b="1" baseline="-25000" dirty="0" smtClean="0"/>
                        <a:t>2</a:t>
                      </a:r>
                      <a:endParaRPr lang="en-GB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-1/31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-6/31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14/31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303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fr-FR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7326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1" baseline="-2500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GB" sz="28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-6/31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-24/155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-40/31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8513308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57224" y="1692162"/>
            <a:ext cx="4809050" cy="4277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>
                <a:solidFill>
                  <a:schemeClr val="tx1"/>
                </a:solidFill>
              </a:rPr>
              <a:t>Première itération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70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Tous les coefficients dans la ligne de la fonction objective sont négatifs ou nuls alors la solution est optimale avec:</a:t>
            </a:r>
          </a:p>
          <a:p>
            <a:r>
              <a:rPr lang="fr-FR" dirty="0"/>
              <a:t>X</a:t>
            </a:r>
            <a:r>
              <a:rPr lang="fr-FR" baseline="-25000" dirty="0"/>
              <a:t>1</a:t>
            </a:r>
            <a:r>
              <a:rPr lang="fr-FR" baseline="30000" dirty="0"/>
              <a:t>*</a:t>
            </a:r>
            <a:r>
              <a:rPr lang="fr-FR" dirty="0"/>
              <a:t>=x</a:t>
            </a:r>
            <a:r>
              <a:rPr lang="fr-FR" baseline="-25000" dirty="0"/>
              <a:t>1</a:t>
            </a:r>
            <a:r>
              <a:rPr lang="fr-FR" dirty="0"/>
              <a:t>=54/31, X</a:t>
            </a:r>
            <a:r>
              <a:rPr lang="fr-FR" baseline="-25000" dirty="0"/>
              <a:t>2</a:t>
            </a:r>
            <a:r>
              <a:rPr lang="fr-FR" baseline="30000" dirty="0"/>
              <a:t>*</a:t>
            </a:r>
            <a:r>
              <a:rPr lang="fr-FR" dirty="0"/>
              <a:t>=x</a:t>
            </a:r>
            <a:r>
              <a:rPr lang="fr-FR" baseline="-25000" dirty="0"/>
              <a:t>2</a:t>
            </a:r>
            <a:r>
              <a:rPr lang="fr-FR" dirty="0"/>
              <a:t>=14/31, X</a:t>
            </a:r>
            <a:r>
              <a:rPr lang="fr-FR" baseline="-25000" dirty="0"/>
              <a:t>3</a:t>
            </a:r>
            <a:r>
              <a:rPr lang="fr-FR" baseline="30000" dirty="0"/>
              <a:t>*</a:t>
            </a:r>
            <a:r>
              <a:rPr lang="fr-FR" dirty="0"/>
              <a:t>=x</a:t>
            </a:r>
            <a:r>
              <a:rPr lang="fr-FR" baseline="-25000" dirty="0"/>
              <a:t>3</a:t>
            </a:r>
            <a:r>
              <a:rPr lang="fr-FR" dirty="0"/>
              <a:t>=51, X</a:t>
            </a:r>
            <a:r>
              <a:rPr lang="fr-FR" baseline="-25000" dirty="0"/>
              <a:t>4</a:t>
            </a:r>
            <a:r>
              <a:rPr lang="fr-FR" baseline="30000" dirty="0"/>
              <a:t>*</a:t>
            </a:r>
            <a:r>
              <a:rPr lang="fr-FR" dirty="0"/>
              <a:t>=x</a:t>
            </a:r>
            <a:r>
              <a:rPr lang="fr-FR" baseline="-25000" dirty="0"/>
              <a:t>5</a:t>
            </a:r>
            <a:r>
              <a:rPr lang="fr-FR" baseline="30000" dirty="0"/>
              <a:t>*</a:t>
            </a:r>
            <a:r>
              <a:rPr lang="fr-FR" dirty="0"/>
              <a:t>=54/310.</a:t>
            </a:r>
          </a:p>
          <a:p>
            <a:r>
              <a:rPr lang="fr-FR" dirty="0"/>
              <a:t>Z*=-Z=40/31.</a:t>
            </a:r>
            <a:endParaRPr lang="en-GB" dirty="0"/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20637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méthode </a:t>
            </a:r>
            <a:r>
              <a:rPr lang="fr-FR" dirty="0" err="1" smtClean="0"/>
              <a:t>Big</a:t>
            </a:r>
            <a:r>
              <a:rPr lang="fr-FR" dirty="0" smtClean="0"/>
              <a:t>-M</a:t>
            </a:r>
            <a:endParaRPr lang="en-GB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9129630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5844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 Initialisation de l’algorithme simplexe</a:t>
            </a:r>
            <a:endParaRPr lang="en-GB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3035024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758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II.2 M-Problème</a:t>
            </a:r>
            <a:endParaRPr lang="en-GB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92408847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992408847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1546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méthode </a:t>
            </a:r>
            <a:r>
              <a:rPr lang="fr-FR" dirty="0" err="1"/>
              <a:t>Big</a:t>
            </a:r>
            <a:r>
              <a:rPr lang="fr-FR" dirty="0"/>
              <a:t>-M</a:t>
            </a:r>
            <a:endParaRPr lang="en-GB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95989292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20825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Exemple: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b="1" dirty="0"/>
                  <a:t>Exercice 6.</a:t>
                </a:r>
                <a:r>
                  <a:rPr lang="fr-FR" dirty="0"/>
                  <a:t> Résoudre le programme linéaire par la méthode </a:t>
                </a:r>
                <a:r>
                  <a:rPr lang="fr-FR" dirty="0" err="1"/>
                  <a:t>Big</a:t>
                </a:r>
                <a:r>
                  <a:rPr lang="fr-FR" dirty="0"/>
                  <a:t> M. </a:t>
                </a:r>
                <a:endParaRPr lang="en-GB" dirty="0"/>
              </a:p>
              <a:p>
                <a:r>
                  <a:rPr lang="fr-FR" dirty="0" smtClean="0"/>
                  <a:t>Min z=3x1+4x2+5x3</a:t>
                </a:r>
                <a:r>
                  <a:rPr lang="fr-FR" dirty="0"/>
                  <a:t>.</a:t>
                </a:r>
                <a:endParaRPr lang="en-GB" dirty="0"/>
              </a:p>
              <a:p>
                <a:r>
                  <a:rPr lang="fr-FR" dirty="0"/>
                  <a:t/>
                </a:r>
                <a:br>
                  <a:rPr lang="fr-FR" dirty="0"/>
                </a:b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1+2</m:t>
                            </m:r>
                            <m:r>
                              <m:rPr>
                                <m:sty m:val="p"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m:rPr>
                                <m:sty m:val="p"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3≥5</m:t>
                            </m:r>
                          </m:e>
                          <m:e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1+2</m:t>
                            </m:r>
                            <m:r>
                              <m:rPr>
                                <m:sty m:val="p"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m:rPr>
                                <m:sty m:val="p"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3≥6</m:t>
                            </m:r>
                          </m:e>
                          <m:e/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2, </m:t>
                            </m:r>
                            <m:r>
                              <m:rPr>
                                <m:sty m:val="p"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 ≥</m:t>
                            </m:r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0960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 Initialisation de l’algorithme simplexe</a:t>
            </a:r>
            <a:endParaRPr lang="en-GB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4041044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4812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 La méthode des deux phases</a:t>
            </a:r>
            <a:endParaRPr lang="en-GB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33590300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233590300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5061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 La méthode des deux phases</a:t>
            </a:r>
            <a:endParaRPr lang="en-GB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85855690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285855690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1939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 La méthode des deux phases</a:t>
            </a:r>
            <a:endParaRPr lang="en-GB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29753746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829753746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3984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 La méthode des deux phases</a:t>
            </a:r>
            <a:endParaRPr lang="en-GB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13952821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5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II.2 </a:t>
            </a:r>
            <a:r>
              <a:rPr lang="fr-FR" b="1" dirty="0"/>
              <a:t>P</a:t>
            </a:r>
            <a:r>
              <a:rPr lang="fr-FR" b="1" dirty="0" smtClean="0"/>
              <a:t>roblème artificielle</a:t>
            </a:r>
            <a:endParaRPr lang="en-GB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93199554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093199554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9550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II.2 </a:t>
            </a:r>
            <a:r>
              <a:rPr lang="fr-FR" b="1" dirty="0"/>
              <a:t>P</a:t>
            </a:r>
            <a:r>
              <a:rPr lang="fr-FR" b="1" dirty="0" smtClean="0"/>
              <a:t>roblème artificielle</a:t>
            </a:r>
            <a:endParaRPr lang="en-GB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90232529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5025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Métropolitain</Template>
  <TotalTime>1977</TotalTime>
  <Words>723</Words>
  <Application>Microsoft Office PowerPoint</Application>
  <PresentationFormat>Personnalisé</PresentationFormat>
  <Paragraphs>246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Métropolitain</vt:lpstr>
      <vt:lpstr>Programmation linéaire </vt:lpstr>
      <vt:lpstr>I Initialisation de l’algorithme simplexe</vt:lpstr>
      <vt:lpstr>I Initialisation de l’algorithme simplexe</vt:lpstr>
      <vt:lpstr>II La méthode des deux phases</vt:lpstr>
      <vt:lpstr>II La méthode des deux phases</vt:lpstr>
      <vt:lpstr>II La méthode des deux phases</vt:lpstr>
      <vt:lpstr>II La méthode des deux phases</vt:lpstr>
      <vt:lpstr>II.2 Problème artificielle</vt:lpstr>
      <vt:lpstr>II.2 Problème artificielle</vt:lpstr>
      <vt:lpstr>II.2 Problème artificielle</vt:lpstr>
      <vt:lpstr>II.3 La phase II</vt:lpstr>
      <vt:lpstr>Diapositive 12</vt:lpstr>
      <vt:lpstr>Diapositive 13</vt:lpstr>
      <vt:lpstr>Phase 1</vt:lpstr>
      <vt:lpstr>Phase 1</vt:lpstr>
      <vt:lpstr>Phase 2</vt:lpstr>
      <vt:lpstr>Phase 2</vt:lpstr>
      <vt:lpstr>Diapositive 18</vt:lpstr>
      <vt:lpstr>La méthode Big-M</vt:lpstr>
      <vt:lpstr>II.2 M-Problème</vt:lpstr>
      <vt:lpstr>La méthode Big-M</vt:lpstr>
      <vt:lpstr>Exemple: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Programmation linéaire </dc:title>
  <dc:creator>Guettiche</dc:creator>
  <cp:lastModifiedBy>informatique</cp:lastModifiedBy>
  <cp:revision>167</cp:revision>
  <dcterms:created xsi:type="dcterms:W3CDTF">2020-12-06T07:09:22Z</dcterms:created>
  <dcterms:modified xsi:type="dcterms:W3CDTF">2022-11-13T13:45:54Z</dcterms:modified>
</cp:coreProperties>
</file>