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2" r:id="rId2"/>
  </p:sldMasterIdLst>
  <p:notesMasterIdLst>
    <p:notesMasterId r:id="rId13"/>
  </p:notesMasterIdLst>
  <p:sldIdLst>
    <p:sldId id="257" r:id="rId3"/>
    <p:sldId id="258" r:id="rId4"/>
    <p:sldId id="259" r:id="rId5"/>
    <p:sldId id="260" r:id="rId6"/>
    <p:sldId id="267" r:id="rId7"/>
    <p:sldId id="265" r:id="rId8"/>
    <p:sldId id="268" r:id="rId9"/>
    <p:sldId id="264" r:id="rId10"/>
    <p:sldId id="269" r:id="rId11"/>
    <p:sldId id="272"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8E7FEE-D5FA-4125-BAC3-527CC1B6392D}" v="77" dt="2024-02-09T14:05:52.57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72B59F-B575-47FE-B7BD-B1B43A4C6055}" type="datetimeFigureOut">
              <a:rPr lang="fr-FR"/>
              <a:t>09/02/2024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A7F247-26A5-424C-91FF-48C80EAE0AF0}" type="slidenum">
              <a:rPr lang="fr-FR"/>
              <a:t>‹N°›</a:t>
            </a:fld>
            <a:endParaRPr lang="fr-FR"/>
          </a:p>
        </p:txBody>
      </p:sp>
    </p:spTree>
    <p:extLst>
      <p:ext uri="{BB962C8B-B14F-4D97-AF65-F5344CB8AC3E}">
        <p14:creationId xmlns:p14="http://schemas.microsoft.com/office/powerpoint/2010/main" val="2374662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1</a:t>
            </a:fld>
            <a:endParaRPr lang="fr-FR"/>
          </a:p>
        </p:txBody>
      </p:sp>
    </p:spTree>
    <p:extLst>
      <p:ext uri="{BB962C8B-B14F-4D97-AF65-F5344CB8AC3E}">
        <p14:creationId xmlns:p14="http://schemas.microsoft.com/office/powerpoint/2010/main" val="3624940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de-D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09.02.2024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09.02.2024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de-D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09.02.2024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1902177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a:t>Click to edit Master title style</a:t>
            </a:r>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4744D0-2BDF-4541-B3E8-2E35BE022580}" type="datetime1">
              <a:rPr lang="en-GB" smtClean="0"/>
              <a:t>09/02/2024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7111" y="2708920"/>
            <a:ext cx="9877778" cy="34506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02" y="6275175"/>
            <a:ext cx="1029463" cy="365125"/>
          </a:xfrm>
        </p:spPr>
        <p:txBody>
          <a:bodyPr/>
          <a:lstStyle/>
          <a:p>
            <a:fld id="{C745A749-2057-4F79-9ABC-9C7EC68C0617}" type="datetime1">
              <a:rPr lang="en-GB" smtClean="0"/>
              <a:t>09/02/2024</a:t>
            </a:fld>
            <a:endParaRPr lang="en-GB"/>
          </a:p>
        </p:txBody>
      </p:sp>
      <p:sp>
        <p:nvSpPr>
          <p:cNvPr id="6" name="Slide Number Placeholder 5"/>
          <p:cNvSpPr>
            <a:spLocks noGrp="1"/>
          </p:cNvSpPr>
          <p:nvPr>
            <p:ph type="sldNum" sz="quarter" idx="12"/>
          </p:nvPr>
        </p:nvSpPr>
        <p:spPr>
          <a:xfrm>
            <a:off x="10640730" y="6214814"/>
            <a:ext cx="1549101" cy="365125"/>
          </a:xfrm>
        </p:spPr>
        <p:txBody>
          <a:bodyPr/>
          <a:lstStyle/>
          <a:p>
            <a:fld id="{1521D24B-81E2-429D-B0AF-BB1F94E31E2E}" type="slidenum">
              <a:rPr lang="en-GB" smtClean="0"/>
              <a:pPr/>
              <a:t>‹N°›</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1"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2"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9" y="4075290"/>
            <a:ext cx="7392686"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1"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8" y="4074176"/>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a:t>Click to edit Master title style</a:t>
            </a:r>
          </a:p>
        </p:txBody>
      </p:sp>
      <p:sp>
        <p:nvSpPr>
          <p:cNvPr id="3" name="Text Placeholder 2"/>
          <p:cNvSpPr>
            <a:spLocks noGrp="1"/>
          </p:cNvSpPr>
          <p:nvPr>
            <p:ph type="body" idx="1"/>
          </p:nvPr>
        </p:nvSpPr>
        <p:spPr>
          <a:xfrm>
            <a:off x="1823154"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F0BEB2-E440-4252-8959-9D66C8FB3D93}" type="datetime1">
              <a:rPr lang="en-GB" smtClean="0"/>
              <a:t>09/02/2024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9343B7AD-1DFC-4193-B6E8-38DACC393872}" type="datetime1">
              <a:rPr lang="en-GB" smtClean="0"/>
              <a:t>09/02/2024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9" name="Content Placeholder 8"/>
          <p:cNvSpPr>
            <a:spLocks noGrp="1"/>
          </p:cNvSpPr>
          <p:nvPr>
            <p:ph sz="quarter" idx="13"/>
          </p:nvPr>
        </p:nvSpPr>
        <p:spPr>
          <a:xfrm>
            <a:off x="902207"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03110" y="3429002"/>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3429002"/>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040F54-27E9-483D-8D7C-1FB63710F60A}" type="datetime1">
              <a:rPr lang="en-GB" smtClean="0"/>
              <a:t>09/02/2024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0CA0BC-D9F8-4C15-ABFB-C3491DEB1BAA}" type="datetime1">
              <a:rPr lang="en-GB" smtClean="0"/>
              <a:t>09/02/2024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6" name="Slide Number Placeholder 15"/>
          <p:cNvSpPr>
            <a:spLocks noGrp="1"/>
          </p:cNvSpPr>
          <p:nvPr>
            <p:ph type="sldNum" sz="quarter" idx="12"/>
          </p:nvPr>
        </p:nvSpPr>
        <p:spPr/>
        <p:txBody>
          <a:bodyPr/>
          <a:lstStyle/>
          <a:p>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D6BBA15-A6A0-4492-AD4F-AC9ECD39D948}" type="datetime1">
              <a:rPr lang="en-GB" smtClean="0"/>
              <a:t>09/02/2024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4" name="Text Placeholder 3"/>
          <p:cNvSpPr>
            <a:spLocks noGrp="1"/>
          </p:cNvSpPr>
          <p:nvPr>
            <p:ph type="body" sz="half" idx="2"/>
          </p:nvPr>
        </p:nvSpPr>
        <p:spPr>
          <a:xfrm>
            <a:off x="1219200" y="3581402"/>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09.02.2024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8417956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3CA815-8544-4DDC-84C1-CC4D1FE052B9}" type="datetime1">
              <a:rPr lang="en-GB" smtClean="0"/>
              <a:t>09/02/2024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22B848-C2C7-46C6-B981-E9001616A00B}" type="datetime1">
              <a:rPr lang="en-GB" smtClean="0"/>
              <a:t>09/02/2024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35397F1-74BB-4FFA-923C-5CAAF4C6B38B}" type="datetime1">
              <a:rPr lang="en-GB" smtClean="0"/>
              <a:t>09/02/2024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1" y="1447802"/>
            <a:ext cx="2743200" cy="4487333"/>
          </a:xfrm>
        </p:spPr>
        <p:txBody>
          <a:bodyPr vert="eaVert" anchor="ctr"/>
          <a:lstStyle>
            <a:lvl1pPr algn="l">
              <a:defRPr>
                <a:solidFill>
                  <a:schemeClr val="tx2"/>
                </a:solidFill>
              </a:defRPr>
            </a:lvl1pPr>
          </a:lstStyle>
          <a:p>
            <a:r>
              <a:rPr lang="en-US"/>
              <a:t>Click to edit Master title style</a:t>
            </a:r>
          </a:p>
        </p:txBody>
      </p:sp>
      <p:sp>
        <p:nvSpPr>
          <p:cNvPr id="3" name="Vertical Text Placeholder 2"/>
          <p:cNvSpPr>
            <a:spLocks noGrp="1"/>
          </p:cNvSpPr>
          <p:nvPr>
            <p:ph type="body" orient="vert" idx="1"/>
          </p:nvPr>
        </p:nvSpPr>
        <p:spPr>
          <a:xfrm>
            <a:off x="609601"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rcRect t="46701"/>
          <a:stretch>
            <a:fillRect/>
          </a:stretch>
        </p:blipFill>
        <p:spPr bwMode="auto">
          <a:xfrm>
            <a:off x="639704" y="468313"/>
            <a:ext cx="85344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906904" y="6309321"/>
            <a:ext cx="182503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804745" y="1628800"/>
            <a:ext cx="10972800" cy="4525963"/>
          </a:xfrm>
        </p:spPr>
        <p:txBody>
          <a:bodyPr/>
          <a:lstStyle>
            <a:lvl1pPr>
              <a:defRPr sz="1800" b="1" cap="none" baseline="0">
                <a:solidFill>
                  <a:schemeClr val="tx2">
                    <a:lumMod val="50000"/>
                  </a:schemeClr>
                </a:solidFill>
              </a:defRPr>
            </a:lvl1pPr>
            <a:lvl2pPr marL="759828" indent="-292242">
              <a:buFont typeface="Arial" panose="020B0604020202020204" pitchFamily="34" charset="0"/>
              <a:buChar char="•"/>
              <a:defRPr sz="1600" b="0" i="0" cap="none" baseline="0">
                <a:solidFill>
                  <a:schemeClr val="tx2">
                    <a:lumMod val="50000"/>
                  </a:schemeClr>
                </a:solidFill>
              </a:defRPr>
            </a:lvl2pPr>
            <a:lvl3pPr marL="1168967" indent="-233794">
              <a:buFont typeface="Wingdings" panose="05000000000000000000" pitchFamily="2" charset="2"/>
              <a:buChar char="ü"/>
              <a:defRPr sz="1400" b="1" i="0" cap="none" baseline="0">
                <a:solidFill>
                  <a:schemeClr val="tx2">
                    <a:lumMod val="50000"/>
                  </a:schemeClr>
                </a:solidFill>
              </a:defRPr>
            </a:lvl3pPr>
            <a:lvl4pPr marL="1636553" indent="-233794">
              <a:buFont typeface="Wingdings" panose="05000000000000000000" pitchFamily="2" charset="2"/>
              <a:buChar char="§"/>
              <a:defRPr sz="1400">
                <a:solidFill>
                  <a:schemeClr val="tx2">
                    <a:lumMod val="50000"/>
                  </a:schemeClr>
                </a:solidFill>
              </a:defRPr>
            </a:lvl4pPr>
            <a:lvl5pPr>
              <a:defRPr sz="1400">
                <a:solidFill>
                  <a:schemeClr val="tx2">
                    <a:lumMod val="50000"/>
                  </a:schemeClr>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57258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de-D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de-DE" smtClean="0"/>
              <a:t>09.02.2024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5" name="Espace réservé de la date 4"/>
          <p:cNvSpPr>
            <a:spLocks noGrp="1"/>
          </p:cNvSpPr>
          <p:nvPr>
            <p:ph type="dt" sz="half" idx="10"/>
          </p:nvPr>
        </p:nvSpPr>
        <p:spPr/>
        <p:txBody>
          <a:bodyPr/>
          <a:lstStyle/>
          <a:p>
            <a:fld id="{638941B0-F4D5-4460-BCAD-F7E2B41A8257}" type="datetimeFigureOut">
              <a:rPr lang="de-DE" smtClean="0"/>
              <a:t>09.02.2024</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de-D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7" name="Espace réservé de la date 6"/>
          <p:cNvSpPr>
            <a:spLocks noGrp="1"/>
          </p:cNvSpPr>
          <p:nvPr>
            <p:ph type="dt" sz="half" idx="10"/>
          </p:nvPr>
        </p:nvSpPr>
        <p:spPr/>
        <p:txBody>
          <a:bodyPr/>
          <a:lstStyle/>
          <a:p>
            <a:fld id="{638941B0-F4D5-4460-BCAD-F7E2B41A8257}" type="datetimeFigureOut">
              <a:rPr lang="de-DE" smtClean="0"/>
              <a:t>09.02.2024</a:t>
            </a:fld>
            <a:endParaRPr lang="de-DE"/>
          </a:p>
        </p:txBody>
      </p:sp>
      <p:sp>
        <p:nvSpPr>
          <p:cNvPr id="8" name="Espace réservé du pied de page 7"/>
          <p:cNvSpPr>
            <a:spLocks noGrp="1"/>
          </p:cNvSpPr>
          <p:nvPr>
            <p:ph type="ftr" sz="quarter" idx="11"/>
          </p:nvPr>
        </p:nvSpPr>
        <p:spPr/>
        <p:txBody>
          <a:bodyPr/>
          <a:lstStyle/>
          <a:p>
            <a:endParaRPr lang="de-DE"/>
          </a:p>
        </p:txBody>
      </p:sp>
      <p:sp>
        <p:nvSpPr>
          <p:cNvPr id="9" name="Espace réservé du numéro de diapositive 8"/>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e la date 2"/>
          <p:cNvSpPr>
            <a:spLocks noGrp="1"/>
          </p:cNvSpPr>
          <p:nvPr>
            <p:ph type="dt" sz="half" idx="10"/>
          </p:nvPr>
        </p:nvSpPr>
        <p:spPr/>
        <p:txBody>
          <a:bodyPr/>
          <a:lstStyle/>
          <a:p>
            <a:fld id="{638941B0-F4D5-4460-BCAD-F7E2B41A8257}" type="datetimeFigureOut">
              <a:rPr lang="de-DE" smtClean="0"/>
              <a:t>09.02.2024</a:t>
            </a:fld>
            <a:endParaRPr lang="de-DE"/>
          </a:p>
        </p:txBody>
      </p:sp>
      <p:sp>
        <p:nvSpPr>
          <p:cNvPr id="4" name="Espace réservé du pied de page 3"/>
          <p:cNvSpPr>
            <a:spLocks noGrp="1"/>
          </p:cNvSpPr>
          <p:nvPr>
            <p:ph type="ftr" sz="quarter" idx="11"/>
          </p:nvPr>
        </p:nvSpPr>
        <p:spPr/>
        <p:txBody>
          <a:bodyPr/>
          <a:lstStyle/>
          <a:p>
            <a:endParaRPr lang="de-DE"/>
          </a:p>
        </p:txBody>
      </p:sp>
      <p:sp>
        <p:nvSpPr>
          <p:cNvPr id="5" name="Espace réservé du numéro de diapositive 4"/>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de-DE" smtClean="0"/>
              <a:t>09.02.2024</a:t>
            </a:fld>
            <a:endParaRPr lang="de-DE"/>
          </a:p>
        </p:txBody>
      </p:sp>
      <p:sp>
        <p:nvSpPr>
          <p:cNvPr id="3" name="Espace réservé du pied de page 2"/>
          <p:cNvSpPr>
            <a:spLocks noGrp="1"/>
          </p:cNvSpPr>
          <p:nvPr>
            <p:ph type="ftr" sz="quarter" idx="11"/>
          </p:nvPr>
        </p:nvSpPr>
        <p:spPr/>
        <p:txBody>
          <a:bodyPr/>
          <a:lstStyle/>
          <a:p>
            <a:endParaRPr lang="de-DE"/>
          </a:p>
        </p:txBody>
      </p:sp>
      <p:sp>
        <p:nvSpPr>
          <p:cNvPr id="4" name="Espace réservé du numéro de diapositive 3"/>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D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de-DE" smtClean="0"/>
              <a:t>09.02.2024</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D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de-DE" smtClean="0"/>
              <a:t>09.02.2024</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de-D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de-DE" smtClean="0"/>
              <a:t>09.02.2024</a:t>
            </a:fld>
            <a:endParaRPr lang="de-D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de-DE" smtClean="0"/>
              <a:t>‹N°›</a:t>
            </a:fld>
            <a:endParaRPr lang="de-DE"/>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304801"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6884896" y="6250166"/>
            <a:ext cx="5048920" cy="365125"/>
          </a:xfrm>
          <a:prstGeom prst="rect">
            <a:avLst/>
          </a:prstGeom>
        </p:spPr>
        <p:txBody>
          <a:bodyPr vert="horz" lIns="91440" tIns="45720" rIns="91440" bIns="45720" rtlCol="0" anchor="ctr"/>
          <a:lstStyle>
            <a:lvl1pPr algn="r">
              <a:defRPr sz="1000">
                <a:solidFill>
                  <a:schemeClr val="tx2"/>
                </a:solidFill>
              </a:defRPr>
            </a:lvl1pPr>
          </a:lstStyle>
          <a:p>
            <a:r>
              <a:rPr lang="sr-Latn-RS"/>
              <a:t>VNS Conference 2016, Malaga October 3-4th  </a:t>
            </a:r>
            <a:fld id="{C46B6C87-4835-426D-889D-0C966059D316}" type="datetime1">
              <a:rPr lang="en-GB" smtClean="0"/>
              <a:t>09/02/2024</a:t>
            </a:fld>
            <a:endParaRPr lang="en-US"/>
          </a:p>
        </p:txBody>
      </p:sp>
      <p:sp>
        <p:nvSpPr>
          <p:cNvPr id="5" name="Footer Placeholder 4"/>
          <p:cNvSpPr>
            <a:spLocks noGrp="1"/>
          </p:cNvSpPr>
          <p:nvPr>
            <p:ph type="ftr" sz="quarter" idx="3"/>
          </p:nvPr>
        </p:nvSpPr>
        <p:spPr>
          <a:xfrm>
            <a:off x="258186" y="6250166"/>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5321451" y="6250165"/>
            <a:ext cx="1549101"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a:t>
            </a:fld>
            <a:endParaRPr lang="en-US"/>
          </a:p>
        </p:txBody>
      </p:sp>
      <p:sp>
        <p:nvSpPr>
          <p:cNvPr id="3" name="Text Placeholder 2"/>
          <p:cNvSpPr>
            <a:spLocks noGrp="1"/>
          </p:cNvSpPr>
          <p:nvPr>
            <p:ph type="body" idx="1"/>
          </p:nvPr>
        </p:nvSpPr>
        <p:spPr>
          <a:xfrm>
            <a:off x="1162757" y="2675467"/>
            <a:ext cx="9877778"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5"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24025" y="2156822"/>
            <a:ext cx="8743950" cy="1780108"/>
          </a:xfrm>
        </p:spPr>
        <p:txBody>
          <a:bodyPr>
            <a:normAutofit/>
          </a:bodyPr>
          <a:lstStyle/>
          <a:p>
            <a:r>
              <a:rPr lang="fr-FR" sz="4000">
                <a:latin typeface="Times New Roman"/>
                <a:cs typeface="Times New Roman"/>
              </a:rPr>
              <a:t>Chapitre 4 :</a:t>
            </a:r>
            <a:br>
              <a:rPr lang="fr-FR" sz="4000">
                <a:latin typeface="Times New Roman"/>
                <a:cs typeface="Times New Roman"/>
              </a:rPr>
            </a:br>
            <a:r>
              <a:rPr lang="fr-FR" sz="4000">
                <a:latin typeface="Times New Roman"/>
                <a:cs typeface="Times New Roman"/>
              </a:rPr>
              <a:t> Méthodes exactes</a:t>
            </a:r>
          </a:p>
        </p:txBody>
      </p:sp>
    </p:spTree>
    <p:extLst>
      <p:ext uri="{BB962C8B-B14F-4D97-AF65-F5344CB8AC3E}">
        <p14:creationId xmlns:p14="http://schemas.microsoft.com/office/powerpoint/2010/main" val="175626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311" y="2503905"/>
            <a:ext cx="11437539" cy="4014456"/>
          </a:xfrm>
        </p:spPr>
        <p:txBody>
          <a:bodyPr vert="horz" lIns="91440" tIns="45720" rIns="91440" bIns="45720" rtlCol="0" anchor="t">
            <a:noAutofit/>
          </a:bodyPr>
          <a:lstStyle/>
          <a:p>
            <a:pPr marL="0" indent="0">
              <a:lnSpc>
                <a:spcPct val="80000"/>
              </a:lnSpc>
              <a:buNone/>
            </a:pPr>
            <a:r>
              <a:rPr lang="fr-FR" dirty="0">
                <a:latin typeface="Times"/>
                <a:cs typeface="Times"/>
              </a:rPr>
              <a:t>- La racine de l'arbre : on peut commencer à partir d'une ville choisie aléatoirement. </a:t>
            </a:r>
          </a:p>
          <a:p>
            <a:pPr marL="0" indent="0">
              <a:lnSpc>
                <a:spcPct val="80000"/>
              </a:lnSpc>
              <a:buNone/>
            </a:pPr>
            <a:r>
              <a:rPr lang="fr-FR" dirty="0">
                <a:latin typeface="Times"/>
                <a:cs typeface="Times"/>
              </a:rPr>
              <a:t>- La stratégie d'exploration : en largeur d'abord.</a:t>
            </a:r>
          </a:p>
          <a:p>
            <a:pPr marL="0" indent="0">
              <a:lnSpc>
                <a:spcPct val="80000"/>
              </a:lnSpc>
              <a:buNone/>
            </a:pPr>
            <a:r>
              <a:rPr lang="fr-FR" dirty="0">
                <a:latin typeface="Times"/>
                <a:cs typeface="Times"/>
              </a:rPr>
              <a:t>- La borne supérieure (une solution réalisable) : on peut utiliser l' heuristique gloutonne pour construire une solution et utiliser sa valeur comme borne supérieure. </a:t>
            </a:r>
            <a:endParaRPr lang="fr-FR" dirty="0"/>
          </a:p>
          <a:p>
            <a:pPr marL="0" indent="0">
              <a:lnSpc>
                <a:spcPct val="80000"/>
              </a:lnSpc>
              <a:buNone/>
            </a:pPr>
            <a:r>
              <a:rPr lang="fr-FR" dirty="0">
                <a:latin typeface="Times"/>
                <a:cs typeface="Times"/>
              </a:rPr>
              <a:t>- La borne inférieure :</a:t>
            </a:r>
            <a:endParaRPr lang="fr-FR" dirty="0">
              <a:ea typeface="+mn-lt"/>
              <a:cs typeface="+mn-lt"/>
            </a:endParaRPr>
          </a:p>
          <a:p>
            <a:pPr marL="0" indent="0">
              <a:lnSpc>
                <a:spcPct val="80000"/>
              </a:lnSpc>
              <a:buNone/>
            </a:pPr>
            <a:r>
              <a:rPr lang="fr-FR" dirty="0">
                <a:latin typeface="Times"/>
                <a:cs typeface="Times"/>
              </a:rPr>
              <a:t>Pour chaque ville v, soit v' la ville la plus proche de v et soit d(</a:t>
            </a:r>
            <a:r>
              <a:rPr lang="fr-FR" dirty="0" err="1">
                <a:latin typeface="Times"/>
                <a:cs typeface="Times"/>
              </a:rPr>
              <a:t>v,v</a:t>
            </a:r>
            <a:r>
              <a:rPr lang="fr-FR" dirty="0">
                <a:latin typeface="Times"/>
                <a:cs typeface="Times"/>
              </a:rPr>
              <a:t>')  la distances entre v et v'. </a:t>
            </a:r>
            <a:endParaRPr lang="en-US" dirty="0">
              <a:ea typeface="+mn-lt"/>
              <a:cs typeface="+mn-lt"/>
            </a:endParaRPr>
          </a:p>
          <a:p>
            <a:pPr marL="0" indent="0">
              <a:lnSpc>
                <a:spcPct val="80000"/>
              </a:lnSpc>
              <a:buNone/>
            </a:pPr>
            <a:r>
              <a:rPr lang="fr-FR" dirty="0">
                <a:latin typeface="Times"/>
                <a:cs typeface="Times"/>
              </a:rPr>
              <a:t> On utilise la formule suivante pour calculer la borne inferieure associée à chaque solution partielle </a:t>
            </a:r>
            <a:r>
              <a:rPr lang="fr-FR" b="1" i="1" dirty="0">
                <a:latin typeface="Times"/>
                <a:cs typeface="Times"/>
              </a:rPr>
              <a:t>s </a:t>
            </a:r>
            <a:r>
              <a:rPr lang="fr-FR" dirty="0">
                <a:latin typeface="Times"/>
                <a:cs typeface="Times"/>
              </a:rPr>
              <a:t>:</a:t>
            </a:r>
            <a:endParaRPr lang="en-US" dirty="0">
              <a:ea typeface="+mn-lt"/>
              <a:cs typeface="+mn-lt"/>
            </a:endParaRPr>
          </a:p>
          <a:p>
            <a:pPr marL="0" indent="0" algn="ctr">
              <a:lnSpc>
                <a:spcPct val="80000"/>
              </a:lnSpc>
              <a:buNone/>
            </a:pPr>
            <a:r>
              <a:rPr lang="fr-FR" b="1" i="1" dirty="0">
                <a:latin typeface="Times"/>
                <a:cs typeface="Times"/>
              </a:rPr>
              <a:t>Bi(s)</a:t>
            </a:r>
            <a:r>
              <a:rPr lang="fr-FR" dirty="0">
                <a:latin typeface="Times"/>
                <a:cs typeface="Times"/>
              </a:rPr>
              <a:t> = La longueur du chemin de </a:t>
            </a:r>
            <a:r>
              <a:rPr lang="fr-FR" b="1" i="1" dirty="0">
                <a:latin typeface="Times"/>
                <a:cs typeface="Times"/>
              </a:rPr>
              <a:t>s</a:t>
            </a:r>
            <a:r>
              <a:rPr lang="fr-FR" dirty="0">
                <a:latin typeface="Times"/>
                <a:cs typeface="Times"/>
              </a:rPr>
              <a:t> + Σ d(v, v'), v ∉ </a:t>
            </a:r>
            <a:r>
              <a:rPr lang="fr-FR" b="1" i="1" dirty="0">
                <a:latin typeface="Times"/>
                <a:cs typeface="Times"/>
              </a:rPr>
              <a:t>s</a:t>
            </a:r>
            <a:r>
              <a:rPr lang="fr-FR" dirty="0">
                <a:latin typeface="Times"/>
                <a:cs typeface="Times"/>
              </a:rPr>
              <a:t>; </a:t>
            </a:r>
            <a:endParaRPr lang="fr-FR" dirty="0"/>
          </a:p>
          <a:p>
            <a:pPr marL="0" indent="0">
              <a:lnSpc>
                <a:spcPct val="80000"/>
              </a:lnSpc>
              <a:buNone/>
            </a:pPr>
            <a:endParaRPr lang="fr-FR" dirty="0">
              <a:latin typeface="Times"/>
              <a:cs typeface="Times"/>
            </a:endParaRPr>
          </a:p>
          <a:p>
            <a:pPr>
              <a:buNone/>
            </a:pPr>
            <a:endParaRPr lang="fr-FR" dirty="0">
              <a:latin typeface="Times"/>
              <a:cs typeface="Times New Roman"/>
            </a:endParaRPr>
          </a:p>
          <a:p>
            <a:pPr>
              <a:buNone/>
            </a:pPr>
            <a:r>
              <a:rPr lang="fr-FR" dirty="0">
                <a:latin typeface="Times"/>
                <a:cs typeface="Times New Roman"/>
              </a:rPr>
              <a:t>    </a:t>
            </a:r>
            <a:endParaRPr lang="fr-FR">
              <a:latin typeface="Times"/>
              <a:cs typeface="Times New Roman"/>
            </a:endParaRPr>
          </a:p>
          <a:p>
            <a:pPr>
              <a:buNone/>
            </a:pPr>
            <a:r>
              <a:rPr lang="fr-FR" dirty="0">
                <a:latin typeface="Times"/>
                <a:cs typeface="Times New Roman"/>
              </a:rPr>
              <a:t>        </a:t>
            </a:r>
            <a:endParaRPr lang="fr-FR">
              <a:latin typeface="Times"/>
              <a:cs typeface="Times New Roman"/>
            </a:endParaRPr>
          </a:p>
          <a:p>
            <a:pPr algn="just">
              <a:buNone/>
            </a:pPr>
            <a:endParaRPr lang="fr-FR" dirty="0">
              <a:latin typeface="Times"/>
              <a:cs typeface="Times New Roman"/>
            </a:endParaRPr>
          </a:p>
          <a:p>
            <a:pPr marL="0" indent="0">
              <a:lnSpc>
                <a:spcPct val="80000"/>
              </a:lnSpc>
              <a:buNone/>
            </a:pPr>
            <a:endParaRPr lang="fr-FR"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10</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a:t>
            </a:r>
            <a:br>
              <a:rPr lang="fr-FR" sz="3600" dirty="0">
                <a:latin typeface="Times New Roman"/>
                <a:cs typeface="Times New Roman"/>
              </a:rPr>
            </a:br>
            <a:r>
              <a:rPr lang="fr-FR" sz="3600" dirty="0">
                <a:latin typeface="Times New Roman"/>
                <a:cs typeface="Times New Roman"/>
              </a:rPr>
              <a:t>Illustration de la méthode B&amp;B sur le problème de TSP</a:t>
            </a:r>
            <a:endParaRPr lang="fr-FR" dirty="0"/>
          </a:p>
        </p:txBody>
      </p:sp>
    </p:spTree>
    <p:extLst>
      <p:ext uri="{BB962C8B-B14F-4D97-AF65-F5344CB8AC3E}">
        <p14:creationId xmlns:p14="http://schemas.microsoft.com/office/powerpoint/2010/main" val="223251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00253" y="2611855"/>
            <a:ext cx="11553956" cy="2871456"/>
          </a:xfrm>
        </p:spPr>
        <p:txBody>
          <a:bodyPr vert="horz" lIns="91440" tIns="45720" rIns="91440" bIns="45720" rtlCol="0" anchor="t">
            <a:noAutofit/>
          </a:bodyPr>
          <a:lstStyle/>
          <a:p>
            <a:pPr marL="0" indent="0">
              <a:lnSpc>
                <a:spcPct val="80000"/>
              </a:lnSpc>
              <a:buNone/>
            </a:pPr>
            <a:r>
              <a:rPr lang="fr-FR" sz="2800" dirty="0">
                <a:latin typeface="Times"/>
                <a:cs typeface="Times New Roman"/>
              </a:rPr>
              <a:t>- Les méthodes exactes sont des méthodes </a:t>
            </a:r>
            <a:r>
              <a:rPr lang="fr-FR" sz="2800" dirty="0">
                <a:latin typeface="Times New Roman"/>
                <a:cs typeface="Times New Roman"/>
              </a:rPr>
              <a:t>exhaustives </a:t>
            </a:r>
            <a:r>
              <a:rPr lang="fr-FR" sz="2800" dirty="0">
                <a:latin typeface="Times"/>
                <a:cs typeface="Times New Roman"/>
              </a:rPr>
              <a:t>qui cherchent à examiner toutes les solutions pour trouver la solution optimale. Il existe plusieurs méthodes exactes connues dans le domaine de l'optimisation:</a:t>
            </a:r>
            <a:endParaRPr lang="fr-FR" dirty="0"/>
          </a:p>
          <a:p>
            <a:pPr marL="0" indent="0">
              <a:lnSpc>
                <a:spcPct val="80000"/>
              </a:lnSpc>
              <a:buNone/>
            </a:pPr>
            <a:r>
              <a:rPr lang="fr-FR" sz="2800" dirty="0">
                <a:latin typeface="Times"/>
                <a:cs typeface="Times New Roman"/>
              </a:rPr>
              <a:t>1) La méthode de génération de colonnes.</a:t>
            </a:r>
          </a:p>
          <a:p>
            <a:pPr marL="0" indent="0">
              <a:lnSpc>
                <a:spcPct val="80000"/>
              </a:lnSpc>
              <a:buNone/>
            </a:pPr>
            <a:r>
              <a:rPr lang="fr-FR" sz="2800" dirty="0">
                <a:latin typeface="Times"/>
                <a:cs typeface="Times New Roman"/>
              </a:rPr>
              <a:t>2) La programmation dynamique.</a:t>
            </a:r>
          </a:p>
          <a:p>
            <a:pPr marL="0" indent="0">
              <a:lnSpc>
                <a:spcPct val="80000"/>
              </a:lnSpc>
              <a:buNone/>
            </a:pPr>
            <a:r>
              <a:rPr lang="fr-FR" sz="2800" dirty="0">
                <a:latin typeface="Times"/>
                <a:cs typeface="Times New Roman"/>
              </a:rPr>
              <a:t>3) La méthode </a:t>
            </a:r>
            <a:r>
              <a:rPr lang="fr-FR" sz="2800" i="1" dirty="0">
                <a:latin typeface="Times"/>
                <a:cs typeface="Times New Roman"/>
              </a:rPr>
              <a:t>"</a:t>
            </a:r>
            <a:r>
              <a:rPr lang="fr-FR" sz="2800" i="1" dirty="0" err="1">
                <a:latin typeface="Times"/>
                <a:cs typeface="Times New Roman"/>
              </a:rPr>
              <a:t>branch</a:t>
            </a:r>
            <a:r>
              <a:rPr lang="fr-FR" sz="2800" i="1" dirty="0">
                <a:latin typeface="Times"/>
                <a:cs typeface="Times New Roman"/>
              </a:rPr>
              <a:t> and </a:t>
            </a:r>
            <a:r>
              <a:rPr lang="fr-FR" sz="2800" i="1" dirty="0" err="1">
                <a:latin typeface="Times"/>
                <a:cs typeface="Times New Roman"/>
              </a:rPr>
              <a:t>bound</a:t>
            </a:r>
            <a:r>
              <a:rPr lang="fr-FR" sz="2800" i="1" dirty="0">
                <a:latin typeface="Times"/>
                <a:cs typeface="Times New Roman"/>
              </a:rPr>
              <a:t>"</a:t>
            </a:r>
            <a:r>
              <a:rPr lang="fr-FR" sz="2800" dirty="0">
                <a:latin typeface="Times"/>
                <a:cs typeface="Times New Roman"/>
              </a:rPr>
              <a:t> (en Français : la méthode </a:t>
            </a:r>
            <a:r>
              <a:rPr lang="fr-FR" sz="2800" dirty="0">
                <a:latin typeface="Times"/>
                <a:cs typeface="Times"/>
              </a:rPr>
              <a:t>de séparation et évaluation).</a:t>
            </a:r>
          </a:p>
          <a:p>
            <a:pPr marL="0" indent="0">
              <a:lnSpc>
                <a:spcPct val="80000"/>
              </a:lnSpc>
              <a:buNone/>
            </a:pPr>
            <a:r>
              <a:rPr lang="fr-FR" sz="2800" dirty="0">
                <a:latin typeface="Times"/>
                <a:cs typeface="Times"/>
              </a:rPr>
              <a:t>Etc...</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Méthodes exactes </a:t>
            </a:r>
            <a:endParaRPr lang="fr-FR" dirty="0"/>
          </a:p>
        </p:txBody>
      </p:sp>
    </p:spTree>
    <p:extLst>
      <p:ext uri="{BB962C8B-B14F-4D97-AF65-F5344CB8AC3E}">
        <p14:creationId xmlns:p14="http://schemas.microsoft.com/office/powerpoint/2010/main" val="1127458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06111" y="2946288"/>
            <a:ext cx="11116864" cy="1776081"/>
          </a:xfrm>
        </p:spPr>
        <p:txBody>
          <a:bodyPr vert="horz" lIns="91440" tIns="45720" rIns="91440" bIns="45720" rtlCol="0" anchor="t">
            <a:noAutofit/>
          </a:bodyPr>
          <a:lstStyle/>
          <a:p>
            <a:pPr marL="0" indent="0" algn="just">
              <a:lnSpc>
                <a:spcPct val="80000"/>
              </a:lnSpc>
              <a:buNone/>
            </a:pPr>
            <a:r>
              <a:rPr lang="fr-FR" sz="2800" dirty="0">
                <a:latin typeface="Times"/>
                <a:cs typeface="Times New Roman"/>
              </a:rPr>
              <a:t>- La méthode de </a:t>
            </a:r>
            <a:r>
              <a:rPr lang="fr-FR" sz="2800" b="1" i="1" dirty="0" err="1">
                <a:latin typeface="Times"/>
                <a:cs typeface="Times New Roman"/>
              </a:rPr>
              <a:t>branch</a:t>
            </a:r>
            <a:r>
              <a:rPr lang="fr-FR" sz="2800" b="1" i="1" dirty="0">
                <a:latin typeface="Times"/>
                <a:cs typeface="Times New Roman"/>
              </a:rPr>
              <a:t> and </a:t>
            </a:r>
            <a:r>
              <a:rPr lang="fr-FR" sz="2800" b="1" i="1" dirty="0" err="1">
                <a:latin typeface="Times"/>
                <a:cs typeface="Times New Roman"/>
              </a:rPr>
              <a:t>bound</a:t>
            </a:r>
            <a:r>
              <a:rPr lang="fr-FR" sz="2800" dirty="0">
                <a:latin typeface="Times"/>
                <a:cs typeface="Times New Roman"/>
              </a:rPr>
              <a:t> (B&amp;B) est une méthode </a:t>
            </a:r>
            <a:r>
              <a:rPr lang="fr-FR" sz="2800" dirty="0">
                <a:latin typeface="Times"/>
                <a:cs typeface="Times"/>
              </a:rPr>
              <a:t>arborescent qui</a:t>
            </a:r>
            <a:r>
              <a:rPr lang="fr-FR" sz="2800" dirty="0">
                <a:latin typeface="Times"/>
                <a:cs typeface="Times New Roman"/>
              </a:rPr>
              <a:t> consiste à explorer intelligemment toutes les solutions du problème en éliminant les branches inutiles. </a:t>
            </a:r>
            <a:endParaRPr lang="fr-FR" dirty="0"/>
          </a:p>
          <a:p>
            <a:pPr marL="0" indent="0" algn="just">
              <a:lnSpc>
                <a:spcPct val="80000"/>
              </a:lnSpc>
              <a:buNone/>
            </a:pPr>
            <a:r>
              <a:rPr lang="fr-FR" sz="2800" dirty="0">
                <a:latin typeface="Times"/>
                <a:cs typeface="Times New Roman"/>
              </a:rPr>
              <a:t>- Les branches inutiles sont les branches qui contiennent soit des solutions irréalisables, soit des solutions qui ne sont pas intéressantes (qui ne sont pas des solutions de bonne qualité).</a:t>
            </a:r>
          </a:p>
          <a:p>
            <a:pPr marL="0" indent="0" algn="just">
              <a:lnSpc>
                <a:spcPct val="80000"/>
              </a:lnSpc>
              <a:buNone/>
            </a:pPr>
            <a:endParaRPr lang="fr-FR" sz="2800">
              <a:latin typeface="Times"/>
              <a:cs typeface="Times New Roman"/>
            </a:endParaRPr>
          </a:p>
          <a:p>
            <a:pPr marL="0" indent="0">
              <a:lnSpc>
                <a:spcPct val="80000"/>
              </a:lnSpc>
              <a:buNone/>
            </a:pPr>
            <a:endParaRPr lang="fr-FR" sz="2800"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a:t>
            </a:r>
            <a:r>
              <a:rPr lang="fr-FR" sz="3600" dirty="0" err="1">
                <a:latin typeface="Times New Roman"/>
                <a:cs typeface="Times New Roman"/>
              </a:rPr>
              <a:t>branch</a:t>
            </a:r>
            <a:r>
              <a:rPr lang="fr-FR" sz="3600" dirty="0">
                <a:latin typeface="Times New Roman"/>
                <a:cs typeface="Times New Roman"/>
              </a:rPr>
              <a:t> and </a:t>
            </a:r>
            <a:r>
              <a:rPr lang="fr-FR" sz="3600" dirty="0" err="1">
                <a:latin typeface="Times New Roman"/>
                <a:cs typeface="Times New Roman"/>
              </a:rPr>
              <a:t>bound</a:t>
            </a:r>
            <a:r>
              <a:rPr lang="fr-FR" sz="3600" dirty="0">
                <a:latin typeface="Times New Roman"/>
                <a:cs typeface="Times New Roman"/>
              </a:rPr>
              <a:t>":</a:t>
            </a:r>
            <a:br>
              <a:rPr lang="fr-FR" sz="3600" dirty="0">
                <a:latin typeface="Times New Roman"/>
                <a:cs typeface="Times New Roman"/>
              </a:rPr>
            </a:br>
            <a:r>
              <a:rPr lang="fr-FR" sz="3600" dirty="0">
                <a:latin typeface="Times New Roman"/>
                <a:cs typeface="Times New Roman"/>
              </a:rPr>
              <a:t>1. Définition</a:t>
            </a:r>
          </a:p>
        </p:txBody>
      </p:sp>
    </p:spTree>
    <p:extLst>
      <p:ext uri="{BB962C8B-B14F-4D97-AF65-F5344CB8AC3E}">
        <p14:creationId xmlns:p14="http://schemas.microsoft.com/office/powerpoint/2010/main" val="426931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6261" y="2550472"/>
            <a:ext cx="11115806" cy="3326539"/>
          </a:xfrm>
        </p:spPr>
        <p:txBody>
          <a:bodyPr vert="horz" lIns="91440" tIns="45720" rIns="91440" bIns="45720" rtlCol="0" anchor="t">
            <a:noAutofit/>
          </a:bodyPr>
          <a:lstStyle/>
          <a:p>
            <a:pPr marL="0" indent="0">
              <a:lnSpc>
                <a:spcPct val="80000"/>
              </a:lnSpc>
              <a:buNone/>
            </a:pPr>
            <a:r>
              <a:rPr lang="fr-FR" sz="2800" dirty="0">
                <a:latin typeface="Times"/>
                <a:cs typeface="Times New Roman"/>
              </a:rPr>
              <a:t>- Pour un problème d'optimisation, soit </a:t>
            </a:r>
            <a:r>
              <a:rPr lang="fr-FR" sz="2800" b="1" i="1" dirty="0" err="1">
                <a:latin typeface="Times"/>
                <a:cs typeface="Times"/>
              </a:rPr>
              <a:t>x</a:t>
            </a:r>
            <a:r>
              <a:rPr lang="fr-FR" sz="2800" b="1" i="1" baseline="-25000" dirty="0" err="1">
                <a:latin typeface="Times"/>
                <a:cs typeface="Times"/>
              </a:rPr>
              <a:t>b</a:t>
            </a:r>
            <a:r>
              <a:rPr lang="fr-FR" sz="2800" dirty="0">
                <a:latin typeface="Times"/>
                <a:cs typeface="Times"/>
              </a:rPr>
              <a:t> la solution optimale de ce problème. O</a:t>
            </a:r>
            <a:r>
              <a:rPr lang="fr-FR" sz="2800" dirty="0">
                <a:latin typeface="Times"/>
                <a:cs typeface="Times New Roman"/>
              </a:rPr>
              <a:t>n dit que:</a:t>
            </a:r>
            <a:endParaRPr lang="fr-FR" dirty="0">
              <a:latin typeface="Candara"/>
              <a:cs typeface="Times New Roman"/>
            </a:endParaRPr>
          </a:p>
          <a:p>
            <a:pPr marL="0" indent="0">
              <a:lnSpc>
                <a:spcPct val="80000"/>
              </a:lnSpc>
              <a:buNone/>
            </a:pPr>
            <a:r>
              <a:rPr lang="fr-FR" sz="2800" dirty="0">
                <a:latin typeface="Times"/>
                <a:cs typeface="Times New Roman"/>
              </a:rPr>
              <a:t>- La valeur </a:t>
            </a:r>
            <a:r>
              <a:rPr lang="fr-FR" sz="2800" b="1" i="1" dirty="0">
                <a:latin typeface="Times"/>
                <a:cs typeface="Times New Roman"/>
              </a:rPr>
              <a:t>v</a:t>
            </a:r>
            <a:r>
              <a:rPr lang="fr-FR" sz="2800" b="1" i="1" baseline="-25000" dirty="0">
                <a:latin typeface="Times"/>
                <a:cs typeface="Times New Roman"/>
              </a:rPr>
              <a:t>i</a:t>
            </a:r>
            <a:r>
              <a:rPr lang="fr-FR" sz="2800" dirty="0">
                <a:latin typeface="Times"/>
                <a:cs typeface="Times New Roman"/>
              </a:rPr>
              <a:t> est une borne inférieure si et seulement si </a:t>
            </a:r>
            <a:r>
              <a:rPr lang="fr-FR" sz="2800" b="1" i="1" dirty="0">
                <a:latin typeface="Times"/>
                <a:cs typeface="Times New Roman"/>
              </a:rPr>
              <a:t>f(</a:t>
            </a:r>
            <a:r>
              <a:rPr lang="fr-FR" sz="2800" b="1" i="1" dirty="0" err="1">
                <a:latin typeface="Times"/>
                <a:cs typeface="Times New Roman"/>
              </a:rPr>
              <a:t>x</a:t>
            </a:r>
            <a:r>
              <a:rPr lang="fr-FR" sz="2800" b="1" i="1" baseline="-25000" dirty="0" err="1">
                <a:latin typeface="Times"/>
                <a:cs typeface="Times New Roman"/>
              </a:rPr>
              <a:t>b</a:t>
            </a:r>
            <a:r>
              <a:rPr lang="fr-FR" sz="2800" b="1" i="1" dirty="0">
                <a:latin typeface="Times"/>
                <a:cs typeface="Times New Roman"/>
              </a:rPr>
              <a:t>) ≥ v</a:t>
            </a:r>
            <a:r>
              <a:rPr lang="fr-FR" sz="2800" b="1" i="1" baseline="-25000" dirty="0">
                <a:latin typeface="Times"/>
                <a:cs typeface="Times New Roman"/>
              </a:rPr>
              <a:t>i</a:t>
            </a:r>
            <a:r>
              <a:rPr lang="fr-FR" sz="2800" i="1" dirty="0">
                <a:latin typeface="Times"/>
                <a:cs typeface="Times New Roman"/>
              </a:rPr>
              <a:t>.</a:t>
            </a:r>
            <a:r>
              <a:rPr lang="fr-FR" sz="2800" b="1" i="1" dirty="0">
                <a:latin typeface="Times"/>
                <a:cs typeface="Times New Roman"/>
              </a:rPr>
              <a:t> </a:t>
            </a:r>
            <a:r>
              <a:rPr lang="fr-FR" sz="2800" dirty="0">
                <a:latin typeface="Times"/>
                <a:cs typeface="Times New Roman"/>
              </a:rPr>
              <a:t>C'est-à-dire,</a:t>
            </a:r>
            <a:r>
              <a:rPr lang="fr-FR" sz="2800" b="1" i="1" dirty="0">
                <a:latin typeface="Times"/>
                <a:cs typeface="Times New Roman"/>
              </a:rPr>
              <a:t> </a:t>
            </a:r>
            <a:r>
              <a:rPr lang="fr-FR" sz="2800" dirty="0">
                <a:latin typeface="Times"/>
                <a:cs typeface="Times New Roman"/>
              </a:rPr>
              <a:t>quelle que soit la solution optimale, la valeur de la fonction objectif de cette solution est supérieure ou égale à </a:t>
            </a:r>
            <a:r>
              <a:rPr lang="fr-FR" sz="2800" b="1" i="1" dirty="0">
                <a:latin typeface="Times"/>
                <a:cs typeface="Times New Roman"/>
              </a:rPr>
              <a:t>v</a:t>
            </a:r>
            <a:r>
              <a:rPr lang="fr-FR" sz="2800" b="1" i="1" baseline="-25000" dirty="0">
                <a:latin typeface="Times"/>
                <a:cs typeface="Times New Roman"/>
              </a:rPr>
              <a:t>i</a:t>
            </a:r>
            <a:r>
              <a:rPr lang="fr-FR" sz="2800" dirty="0">
                <a:latin typeface="Times"/>
                <a:cs typeface="Times New Roman"/>
              </a:rPr>
              <a:t>.</a:t>
            </a:r>
          </a:p>
          <a:p>
            <a:pPr marL="0" indent="0">
              <a:lnSpc>
                <a:spcPct val="80000"/>
              </a:lnSpc>
              <a:buNone/>
            </a:pPr>
            <a:r>
              <a:rPr lang="fr-FR" sz="2800" dirty="0">
                <a:latin typeface="Times"/>
                <a:cs typeface="Times New Roman"/>
              </a:rPr>
              <a:t>- La valeur </a:t>
            </a:r>
            <a:r>
              <a:rPr lang="fr-FR" sz="2800" b="1" i="1" dirty="0">
                <a:latin typeface="Times"/>
                <a:cs typeface="Times New Roman"/>
              </a:rPr>
              <a:t>v</a:t>
            </a:r>
            <a:r>
              <a:rPr lang="fr-FR" sz="2800" b="1" i="1" baseline="-25000" dirty="0">
                <a:latin typeface="Times"/>
                <a:cs typeface="Times New Roman"/>
              </a:rPr>
              <a:t>s</a:t>
            </a:r>
            <a:r>
              <a:rPr lang="fr-FR" sz="2800" dirty="0">
                <a:latin typeface="Times"/>
                <a:cs typeface="Times New Roman"/>
              </a:rPr>
              <a:t> est une borne supérieure si et seulement si </a:t>
            </a:r>
            <a:r>
              <a:rPr lang="fr-FR" sz="2800" b="1" i="1" dirty="0">
                <a:latin typeface="Times"/>
                <a:cs typeface="Times New Roman"/>
              </a:rPr>
              <a:t>v</a:t>
            </a:r>
            <a:r>
              <a:rPr lang="fr-FR" sz="2800" b="1" i="1" baseline="-25000" dirty="0">
                <a:latin typeface="Times"/>
                <a:cs typeface="Times New Roman"/>
              </a:rPr>
              <a:t>s</a:t>
            </a:r>
            <a:r>
              <a:rPr lang="fr-FR" sz="2800" b="1" i="1" dirty="0">
                <a:latin typeface="Times"/>
                <a:cs typeface="Times New Roman"/>
              </a:rPr>
              <a:t> ≥ f(</a:t>
            </a:r>
            <a:r>
              <a:rPr lang="fr-FR" sz="2800" b="1" i="1" dirty="0" err="1">
                <a:latin typeface="Times"/>
                <a:cs typeface="Times New Roman"/>
              </a:rPr>
              <a:t>x</a:t>
            </a:r>
            <a:r>
              <a:rPr lang="fr-FR" sz="2800" b="1" i="1" baseline="-25000" dirty="0" err="1">
                <a:latin typeface="Times"/>
                <a:cs typeface="Times New Roman"/>
              </a:rPr>
              <a:t>b</a:t>
            </a:r>
            <a:r>
              <a:rPr lang="fr-FR" sz="2800" b="1" i="1" dirty="0">
                <a:latin typeface="Times"/>
                <a:cs typeface="Times New Roman"/>
              </a:rPr>
              <a:t>).</a:t>
            </a:r>
            <a:r>
              <a:rPr lang="fr-FR" sz="2800" dirty="0">
                <a:latin typeface="Times"/>
                <a:cs typeface="Times New Roman"/>
              </a:rPr>
              <a:t> </a:t>
            </a:r>
            <a:r>
              <a:rPr lang="fr-FR" sz="2800" dirty="0">
                <a:latin typeface="Times"/>
                <a:cs typeface="Times"/>
              </a:rPr>
              <a:t>C'est-à-dire,</a:t>
            </a:r>
            <a:r>
              <a:rPr lang="fr-FR" sz="2800" b="1" i="1" dirty="0">
                <a:latin typeface="Times"/>
                <a:cs typeface="Times"/>
              </a:rPr>
              <a:t> </a:t>
            </a:r>
            <a:r>
              <a:rPr lang="fr-FR" sz="2800" dirty="0">
                <a:latin typeface="Times"/>
                <a:cs typeface="Times"/>
              </a:rPr>
              <a:t>quelle que soit la solution optimale, la valeur de la fonction objectif de cette solution est inférieure ou égale à </a:t>
            </a:r>
            <a:r>
              <a:rPr lang="fr-FR" sz="2800" b="1" i="1" dirty="0">
                <a:latin typeface="Times"/>
                <a:cs typeface="Times"/>
              </a:rPr>
              <a:t>v</a:t>
            </a:r>
            <a:r>
              <a:rPr lang="fr-FR" sz="2800" b="1" i="1" baseline="-25000" dirty="0">
                <a:latin typeface="Times"/>
                <a:cs typeface="Times"/>
              </a:rPr>
              <a:t>s</a:t>
            </a:r>
            <a:r>
              <a:rPr lang="fr-FR" sz="2800" dirty="0">
                <a:latin typeface="Times"/>
                <a:cs typeface="Times"/>
              </a:rPr>
              <a:t>.</a:t>
            </a:r>
            <a:endParaRPr lang="fr-FR" dirty="0"/>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2. borne inférieure et borne supérieure </a:t>
            </a:r>
          </a:p>
        </p:txBody>
      </p:sp>
    </p:spTree>
    <p:extLst>
      <p:ext uri="{BB962C8B-B14F-4D97-AF65-F5344CB8AC3E}">
        <p14:creationId xmlns:p14="http://schemas.microsoft.com/office/powerpoint/2010/main" val="518482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359222" cy="3347706"/>
          </a:xfrm>
        </p:spPr>
        <p:txBody>
          <a:bodyPr vert="horz" lIns="91440" tIns="45720" rIns="91440" bIns="45720" rtlCol="0" anchor="t">
            <a:noAutofit/>
          </a:bodyPr>
          <a:lstStyle/>
          <a:p>
            <a:pPr marL="0" indent="0">
              <a:lnSpc>
                <a:spcPct val="80000"/>
              </a:lnSpc>
              <a:buNone/>
            </a:pPr>
            <a:r>
              <a:rPr lang="fr-FR" sz="2800" dirty="0">
                <a:latin typeface="Times"/>
                <a:cs typeface="Times New Roman"/>
              </a:rPr>
              <a:t>- Pour un problème de minimisation :</a:t>
            </a:r>
            <a:endParaRPr lang="fr-FR" dirty="0"/>
          </a:p>
          <a:p>
            <a:pPr marL="0" indent="0">
              <a:lnSpc>
                <a:spcPct val="80000"/>
              </a:lnSpc>
              <a:buNone/>
            </a:pPr>
            <a:r>
              <a:rPr lang="fr-FR" sz="2800" dirty="0">
                <a:latin typeface="Times"/>
                <a:cs typeface="Times New Roman"/>
              </a:rPr>
              <a:t>La valeur de la fonction objectif d'une solution réalisable peut servir comme une borne supérieure, mais il est nécessaire de proposer un outil (une formule, un algorithme, etc...) pour calculer une bonne borne inferieure.</a:t>
            </a:r>
          </a:p>
          <a:p>
            <a:pPr marL="0" indent="0">
              <a:lnSpc>
                <a:spcPct val="80000"/>
              </a:lnSpc>
              <a:buNone/>
            </a:pPr>
            <a:r>
              <a:rPr lang="fr-FR" sz="2800" dirty="0">
                <a:latin typeface="Times"/>
                <a:cs typeface="Times New Roman"/>
              </a:rPr>
              <a:t>- Pour un problème de maximisation : </a:t>
            </a:r>
          </a:p>
          <a:p>
            <a:pPr marL="0" indent="0">
              <a:lnSpc>
                <a:spcPct val="80000"/>
              </a:lnSpc>
              <a:buNone/>
            </a:pPr>
            <a:r>
              <a:rPr lang="fr-FR" sz="2800" dirty="0">
                <a:latin typeface="Times"/>
                <a:cs typeface="Times New Roman"/>
              </a:rPr>
              <a:t>La valeur de la fonction objectif d'une solution réalisable peut servir comme une borne inferieure, </a:t>
            </a:r>
            <a:r>
              <a:rPr lang="fr-FR" sz="2800" dirty="0">
                <a:latin typeface="Times"/>
                <a:cs typeface="Times"/>
              </a:rPr>
              <a:t>mais il est nécessaire</a:t>
            </a:r>
            <a:r>
              <a:rPr lang="fr-FR" sz="2800" dirty="0">
                <a:latin typeface="Times"/>
                <a:cs typeface="Times New Roman"/>
              </a:rPr>
              <a:t> de proposer un outil </a:t>
            </a:r>
            <a:r>
              <a:rPr lang="fr-FR" sz="2800" dirty="0">
                <a:latin typeface="Times"/>
                <a:cs typeface="Times"/>
              </a:rPr>
              <a:t> (une formule, un algorithme, etc...)</a:t>
            </a:r>
            <a:r>
              <a:rPr lang="fr-FR" sz="2800" dirty="0">
                <a:latin typeface="Times"/>
                <a:cs typeface="Times New Roman"/>
              </a:rPr>
              <a:t> pour déterminer une bonne borne supérieure.</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2. borne inferieur et supérieure </a:t>
            </a:r>
          </a:p>
        </p:txBody>
      </p:sp>
    </p:spTree>
    <p:extLst>
      <p:ext uri="{BB962C8B-B14F-4D97-AF65-F5344CB8AC3E}">
        <p14:creationId xmlns:p14="http://schemas.microsoft.com/office/powerpoint/2010/main" val="3599920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15806" cy="2871456"/>
          </a:xfrm>
        </p:spPr>
        <p:txBody>
          <a:bodyPr vert="horz" lIns="91440" tIns="45720" rIns="91440" bIns="45720" rtlCol="0" anchor="t">
            <a:noAutofit/>
          </a:bodyPr>
          <a:lstStyle/>
          <a:p>
            <a:pPr marL="0" indent="0" algn="just">
              <a:lnSpc>
                <a:spcPct val="80000"/>
              </a:lnSpc>
              <a:buNone/>
            </a:pPr>
            <a:r>
              <a:rPr lang="fr-FR" sz="2800" dirty="0">
                <a:latin typeface="Times"/>
                <a:cs typeface="Times"/>
              </a:rPr>
              <a:t>- Les éléments de bases de la méthode B&amp;B sont: </a:t>
            </a:r>
            <a:endParaRPr lang="fr-FR" sz="2800" b="1" dirty="0">
              <a:latin typeface="Times"/>
              <a:cs typeface="Times"/>
            </a:endParaRPr>
          </a:p>
          <a:p>
            <a:pPr marL="0" indent="0" algn="just">
              <a:lnSpc>
                <a:spcPct val="80000"/>
              </a:lnSpc>
              <a:buNone/>
            </a:pPr>
            <a:r>
              <a:rPr lang="fr-FR" sz="2800" b="1" dirty="0">
                <a:latin typeface="Times"/>
                <a:cs typeface="Times"/>
              </a:rPr>
              <a:t>(1) La technique de séparation</a:t>
            </a:r>
            <a:r>
              <a:rPr lang="fr-FR" sz="2800" dirty="0">
                <a:latin typeface="Times"/>
                <a:cs typeface="Times"/>
              </a:rPr>
              <a:t> : c'est la technique qui permet de diviser l'espace de recherche en sous-ensembles de solutions (en général disjoints). Pour que la division soit valide, l'union des sous-ensembles créés doit couvrir toutes les solutions possibles du problème. </a:t>
            </a:r>
            <a:endParaRPr lang="fr-FR" dirty="0">
              <a:latin typeface="Candara"/>
              <a:cs typeface="Times"/>
            </a:endParaRPr>
          </a:p>
          <a:p>
            <a:pPr marL="0" indent="0" algn="just">
              <a:lnSpc>
                <a:spcPct val="80000"/>
              </a:lnSpc>
              <a:buNone/>
            </a:pPr>
            <a:r>
              <a:rPr lang="fr-FR" sz="2800" b="1" dirty="0">
                <a:latin typeface="Times"/>
                <a:cs typeface="Times"/>
              </a:rPr>
              <a:t>(2) La procédure d'évaluation</a:t>
            </a:r>
            <a:r>
              <a:rPr lang="fr-FR" sz="2800" dirty="0">
                <a:latin typeface="Times"/>
                <a:cs typeface="Times"/>
              </a:rPr>
              <a:t> : le but de cette procédure est de déterminer</a:t>
            </a:r>
            <a:r>
              <a:rPr lang="fr-FR" sz="2800" dirty="0">
                <a:solidFill>
                  <a:srgbClr val="FF0000"/>
                </a:solidFill>
                <a:latin typeface="Times"/>
                <a:cs typeface="Times"/>
              </a:rPr>
              <a:t> </a:t>
            </a:r>
            <a:r>
              <a:rPr lang="fr-FR" sz="2800" dirty="0">
                <a:latin typeface="Times"/>
                <a:cs typeface="Times"/>
              </a:rPr>
              <a:t>s'il existe des </a:t>
            </a:r>
            <a:r>
              <a:rPr lang="fr-FR" sz="2800" b="1" i="1" dirty="0">
                <a:latin typeface="Times"/>
                <a:cs typeface="Times"/>
              </a:rPr>
              <a:t>"possibles"</a:t>
            </a:r>
            <a:r>
              <a:rPr lang="fr-FR" sz="2800" dirty="0">
                <a:latin typeface="Times"/>
                <a:cs typeface="Times"/>
              </a:rPr>
              <a:t> solutions intéressantes dans la branche de l'arbre ou non. Pour évaluer une branche, nous devons calculer la borne inférieure et la borne supérieure associées à cette branche.</a:t>
            </a: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3. Eléments de base de la méthode B&amp;B</a:t>
            </a:r>
          </a:p>
        </p:txBody>
      </p:sp>
    </p:spTree>
    <p:extLst>
      <p:ext uri="{BB962C8B-B14F-4D97-AF65-F5344CB8AC3E}">
        <p14:creationId xmlns:p14="http://schemas.microsoft.com/office/powerpoint/2010/main" val="4255370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03429" y="2762138"/>
            <a:ext cx="11578297" cy="2693656"/>
          </a:xfrm>
        </p:spPr>
        <p:txBody>
          <a:bodyPr vert="horz" lIns="91440" tIns="45720" rIns="91440" bIns="45720" rtlCol="0" anchor="t">
            <a:noAutofit/>
          </a:bodyPr>
          <a:lstStyle/>
          <a:p>
            <a:pPr marL="0" indent="0">
              <a:lnSpc>
                <a:spcPct val="80000"/>
              </a:lnSpc>
              <a:buNone/>
            </a:pPr>
            <a:r>
              <a:rPr lang="fr-FR" sz="2800" b="1" dirty="0">
                <a:latin typeface="Times"/>
                <a:cs typeface="Times"/>
              </a:rPr>
              <a:t>(3) L'exploration</a:t>
            </a:r>
            <a:r>
              <a:rPr lang="fr-FR" sz="2800" dirty="0">
                <a:latin typeface="Times"/>
                <a:cs typeface="Times"/>
              </a:rPr>
              <a:t> : consiste à définir une stratégie d'exploration de l'arbre en donnant l'ordre de visite de ses branches. Il existe plusieurs stratégies d'exploration telles que : en largeur d'abord, en profondeur d'abord, en meilleur d'abord etc...</a:t>
            </a:r>
            <a:endParaRPr lang="fr-FR" dirty="0"/>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3. Eléments de base de la méthode  B&amp;B</a:t>
            </a:r>
            <a:endParaRPr lang="fr-FR" sz="3600" dirty="0">
              <a:ea typeface="+mj-lt"/>
              <a:cs typeface="+mj-lt"/>
            </a:endParaRPr>
          </a:p>
        </p:txBody>
      </p:sp>
    </p:spTree>
    <p:extLst>
      <p:ext uri="{BB962C8B-B14F-4D97-AF65-F5344CB8AC3E}">
        <p14:creationId xmlns:p14="http://schemas.microsoft.com/office/powerpoint/2010/main" val="3523458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278" y="1878430"/>
            <a:ext cx="11334881" cy="4525631"/>
          </a:xfrm>
        </p:spPr>
        <p:txBody>
          <a:bodyPr vert="horz" lIns="91440" tIns="45720" rIns="91440" bIns="45720" rtlCol="0" anchor="t">
            <a:noAutofit/>
          </a:bodyPr>
          <a:lstStyle/>
          <a:p>
            <a:pPr>
              <a:buNone/>
            </a:pPr>
            <a:r>
              <a:rPr lang="fr-FR" sz="1600" b="1" dirty="0">
                <a:latin typeface="Times"/>
                <a:cs typeface="Times New Roman"/>
              </a:rPr>
              <a:t>Algorithme B&amp;B</a:t>
            </a:r>
            <a:r>
              <a:rPr lang="fr-FR" sz="1600" dirty="0">
                <a:latin typeface="Times"/>
                <a:cs typeface="Times New Roman"/>
              </a:rPr>
              <a:t>. // pour un problème de minimisation.</a:t>
            </a:r>
          </a:p>
          <a:p>
            <a:pPr>
              <a:buNone/>
            </a:pPr>
            <a:r>
              <a:rPr lang="fr-FR" sz="1600" dirty="0">
                <a:latin typeface="Times"/>
                <a:cs typeface="Times New Roman"/>
              </a:rPr>
              <a:t>1.  Créer la racine de l'arbre de recherche Sr; // suivant la technique de séparation </a:t>
            </a:r>
          </a:p>
          <a:p>
            <a:pPr>
              <a:buNone/>
            </a:pPr>
            <a:r>
              <a:rPr lang="fr-FR" sz="1600" dirty="0">
                <a:latin typeface="Times"/>
                <a:cs typeface="Times New Roman"/>
              </a:rPr>
              <a:t>2.  Bs : une borne supérieure = soit la valeur d'une solution réalisable créée par une heuristique, soit +∞;</a:t>
            </a:r>
          </a:p>
          <a:p>
            <a:pPr>
              <a:buNone/>
            </a:pPr>
            <a:r>
              <a:rPr lang="fr-FR" sz="1600" dirty="0">
                <a:latin typeface="Times"/>
                <a:cs typeface="Times New Roman"/>
              </a:rPr>
              <a:t>3.  Ajouter Sr à une liste L;</a:t>
            </a:r>
          </a:p>
          <a:p>
            <a:pPr>
              <a:buNone/>
            </a:pPr>
            <a:r>
              <a:rPr lang="fr-FR" sz="1600" dirty="0">
                <a:latin typeface="Times"/>
                <a:cs typeface="Times New Roman"/>
              </a:rPr>
              <a:t>4.  </a:t>
            </a:r>
            <a:r>
              <a:rPr lang="fr-FR" sz="1600" b="1" dirty="0" err="1">
                <a:latin typeface="Times"/>
                <a:cs typeface="Times New Roman"/>
              </a:rPr>
              <a:t>Tantque</a:t>
            </a:r>
            <a:r>
              <a:rPr lang="fr-FR" sz="1600" dirty="0">
                <a:latin typeface="Times"/>
                <a:cs typeface="Times New Roman"/>
              </a:rPr>
              <a:t> L n'est pas vide faire</a:t>
            </a:r>
          </a:p>
          <a:p>
            <a:pPr>
              <a:buNone/>
            </a:pPr>
            <a:r>
              <a:rPr lang="fr-FR" sz="1600" dirty="0">
                <a:latin typeface="Times"/>
                <a:cs typeface="Times New Roman"/>
              </a:rPr>
              <a:t>5.      Sc = Explorer(L); // La fonction </a:t>
            </a:r>
            <a:r>
              <a:rPr lang="fr-FR" sz="1600" b="1" i="1" dirty="0">
                <a:latin typeface="Times"/>
                <a:cs typeface="Times"/>
              </a:rPr>
              <a:t>Explorer</a:t>
            </a:r>
            <a:r>
              <a:rPr lang="fr-FR" sz="1600" b="1" i="1" dirty="0">
                <a:latin typeface="Times"/>
                <a:cs typeface="Times New Roman"/>
              </a:rPr>
              <a:t> </a:t>
            </a:r>
            <a:r>
              <a:rPr lang="fr-FR" sz="1600" dirty="0">
                <a:latin typeface="Times"/>
                <a:cs typeface="Times New Roman"/>
              </a:rPr>
              <a:t>renvoie un nœud selon la stratégie d'exploration.</a:t>
            </a:r>
          </a:p>
          <a:p>
            <a:pPr>
              <a:buNone/>
            </a:pPr>
            <a:r>
              <a:rPr lang="fr-FR" sz="1600" dirty="0">
                <a:latin typeface="Times"/>
                <a:cs typeface="Times New Roman"/>
              </a:rPr>
              <a:t>6.      </a:t>
            </a:r>
            <a:r>
              <a:rPr lang="fr-FR" sz="1600" b="1" dirty="0">
                <a:latin typeface="Times"/>
                <a:cs typeface="Times New Roman"/>
              </a:rPr>
              <a:t>Si</a:t>
            </a:r>
            <a:r>
              <a:rPr lang="fr-FR" sz="1600" dirty="0">
                <a:latin typeface="Times"/>
                <a:cs typeface="Times New Roman"/>
              </a:rPr>
              <a:t> (Evaluation(Sc) ≤ Bs) alors // La fonction </a:t>
            </a:r>
            <a:r>
              <a:rPr lang="fr-FR" sz="1600" b="1" i="1" dirty="0">
                <a:latin typeface="Times"/>
                <a:cs typeface="Times New Roman"/>
              </a:rPr>
              <a:t>Evaluation </a:t>
            </a:r>
            <a:r>
              <a:rPr lang="fr-FR" sz="1600" dirty="0">
                <a:latin typeface="Times"/>
                <a:cs typeface="Times New Roman"/>
              </a:rPr>
              <a:t>permet de calculer la borne inférieure associée à la solution partielle Sc</a:t>
            </a:r>
          </a:p>
          <a:p>
            <a:pPr>
              <a:buNone/>
            </a:pPr>
            <a:r>
              <a:rPr lang="fr-FR" sz="1600" dirty="0">
                <a:latin typeface="Times"/>
                <a:cs typeface="Times New Roman"/>
              </a:rPr>
              <a:t>7.              Créer l'ensemble L' de toutes les solutions partielles qu'on peut obtenir à partir de Sc; </a:t>
            </a:r>
          </a:p>
          <a:p>
            <a:pPr>
              <a:buNone/>
            </a:pPr>
            <a:r>
              <a:rPr lang="fr-FR" sz="1600" dirty="0">
                <a:latin typeface="Times"/>
                <a:cs typeface="Times New Roman"/>
              </a:rPr>
              <a:t>8.              </a:t>
            </a:r>
            <a:r>
              <a:rPr lang="fr-FR" sz="1600" b="1" dirty="0">
                <a:latin typeface="Times"/>
                <a:cs typeface="Times New Roman"/>
              </a:rPr>
              <a:t>Pour  </a:t>
            </a:r>
            <a:r>
              <a:rPr lang="fr-FR" sz="1600" dirty="0">
                <a:latin typeface="Times"/>
                <a:cs typeface="Times New Roman"/>
              </a:rPr>
              <a:t>chaque S' dans L' faire</a:t>
            </a:r>
          </a:p>
          <a:p>
            <a:pPr>
              <a:buNone/>
            </a:pPr>
            <a:r>
              <a:rPr lang="fr-FR" sz="1600" dirty="0">
                <a:latin typeface="Times"/>
                <a:cs typeface="Times New Roman"/>
              </a:rPr>
              <a:t>9.                    </a:t>
            </a:r>
            <a:r>
              <a:rPr lang="fr-FR" sz="1600" b="1" dirty="0">
                <a:latin typeface="Times"/>
                <a:cs typeface="Times New Roman"/>
              </a:rPr>
              <a:t>Si</a:t>
            </a:r>
            <a:r>
              <a:rPr lang="fr-FR" sz="1600" dirty="0">
                <a:latin typeface="Times"/>
                <a:cs typeface="Times New Roman"/>
              </a:rPr>
              <a:t> </a:t>
            </a:r>
            <a:r>
              <a:rPr lang="fr-FR" sz="1600" dirty="0" err="1">
                <a:latin typeface="Times"/>
                <a:cs typeface="Times New Roman"/>
              </a:rPr>
              <a:t>S' est</a:t>
            </a:r>
            <a:r>
              <a:rPr lang="fr-FR" sz="1600" dirty="0">
                <a:latin typeface="Times"/>
                <a:cs typeface="Times New Roman"/>
              </a:rPr>
              <a:t> une solution complète alors mettre à jour Bs et Sb; // Sb est la meilleure solution trouvée</a:t>
            </a:r>
          </a:p>
          <a:p>
            <a:pPr>
              <a:buNone/>
            </a:pPr>
            <a:r>
              <a:rPr lang="fr-FR" sz="1600" dirty="0">
                <a:latin typeface="Times"/>
                <a:cs typeface="Times New Roman"/>
              </a:rPr>
              <a:t>10.                  </a:t>
            </a:r>
            <a:r>
              <a:rPr lang="fr-FR" sz="1600" b="1" dirty="0">
                <a:latin typeface="Times"/>
                <a:cs typeface="Times New Roman"/>
              </a:rPr>
              <a:t>Sinon </a:t>
            </a:r>
            <a:r>
              <a:rPr lang="fr-FR" sz="1600" dirty="0">
                <a:latin typeface="Times"/>
                <a:cs typeface="Times New Roman"/>
              </a:rPr>
              <a:t>ajouter S' a L;</a:t>
            </a:r>
            <a:endParaRPr lang="fr-FR" dirty="0"/>
          </a:p>
          <a:p>
            <a:pPr>
              <a:buNone/>
            </a:pPr>
            <a:r>
              <a:rPr lang="fr-FR" sz="1600" dirty="0">
                <a:latin typeface="Times"/>
                <a:cs typeface="Times New Roman"/>
              </a:rPr>
              <a:t>11.             </a:t>
            </a:r>
            <a:r>
              <a:rPr lang="fr-FR" sz="1600" b="1" dirty="0">
                <a:latin typeface="Times"/>
                <a:cs typeface="Times New Roman"/>
              </a:rPr>
              <a:t>FinPour</a:t>
            </a:r>
            <a:r>
              <a:rPr lang="fr-FR" sz="1600" dirty="0">
                <a:latin typeface="Times"/>
                <a:cs typeface="Times New Roman"/>
              </a:rPr>
              <a:t>;</a:t>
            </a:r>
          </a:p>
          <a:p>
            <a:pPr>
              <a:buNone/>
            </a:pPr>
            <a:r>
              <a:rPr lang="fr-FR" sz="1600">
                <a:latin typeface="Times"/>
                <a:cs typeface="Times New Roman"/>
              </a:rPr>
              <a:t>12.    </a:t>
            </a:r>
            <a:r>
              <a:rPr lang="fr-FR" sz="1600" b="1" err="1">
                <a:latin typeface="Times"/>
                <a:cs typeface="Times New Roman"/>
              </a:rPr>
              <a:t>FinSi</a:t>
            </a:r>
            <a:endParaRPr lang="fr-FR" sz="1600" b="1">
              <a:latin typeface="Times"/>
              <a:cs typeface="Times New Roman"/>
            </a:endParaRPr>
          </a:p>
          <a:p>
            <a:pPr>
              <a:buNone/>
            </a:pPr>
            <a:r>
              <a:rPr lang="fr-FR" sz="1600" dirty="0">
                <a:latin typeface="Times"/>
                <a:cs typeface="Times New Roman"/>
              </a:rPr>
              <a:t>13.</a:t>
            </a:r>
            <a:r>
              <a:rPr lang="fr-FR" sz="1600" b="1" dirty="0">
                <a:latin typeface="Times"/>
                <a:cs typeface="Times New Roman"/>
              </a:rPr>
              <a:t>    </a:t>
            </a:r>
            <a:r>
              <a:rPr lang="fr-FR" sz="1600" dirty="0">
                <a:latin typeface="Times"/>
                <a:cs typeface="Times New Roman"/>
              </a:rPr>
              <a:t>supprimer Sc de L;</a:t>
            </a:r>
            <a:endParaRPr lang="fr-FR" dirty="0"/>
          </a:p>
          <a:p>
            <a:pPr>
              <a:buNone/>
            </a:pPr>
            <a:r>
              <a:rPr lang="fr-FR" sz="1600" dirty="0">
                <a:latin typeface="Times"/>
                <a:cs typeface="Times New Roman"/>
              </a:rPr>
              <a:t>13. </a:t>
            </a:r>
            <a:r>
              <a:rPr lang="fr-FR" sz="1600" b="1" dirty="0" err="1">
                <a:latin typeface="Times"/>
                <a:cs typeface="Times New Roman"/>
              </a:rPr>
              <a:t>FinTantque</a:t>
            </a:r>
            <a:r>
              <a:rPr lang="fr-FR" sz="1600" dirty="0">
                <a:latin typeface="Times"/>
                <a:cs typeface="Times New Roman"/>
              </a:rPr>
              <a:t>;</a:t>
            </a:r>
          </a:p>
          <a:p>
            <a:pPr>
              <a:buNone/>
            </a:pPr>
            <a:r>
              <a:rPr lang="fr-FR" sz="1600" dirty="0">
                <a:latin typeface="Times"/>
                <a:cs typeface="Times New Roman"/>
              </a:rPr>
              <a:t>14. </a:t>
            </a:r>
            <a:r>
              <a:rPr lang="fr-FR" sz="1600" b="1" dirty="0">
                <a:latin typeface="Times"/>
                <a:cs typeface="Times New Roman"/>
              </a:rPr>
              <a:t>Retourner </a:t>
            </a:r>
            <a:r>
              <a:rPr lang="fr-FR" sz="1600" dirty="0">
                <a:latin typeface="Times"/>
                <a:cs typeface="Times New Roman"/>
              </a:rPr>
              <a:t>Sb;</a:t>
            </a:r>
            <a:endParaRPr lang="fr-FR" dirty="0"/>
          </a:p>
          <a:p>
            <a:pPr>
              <a:buNone/>
            </a:pPr>
            <a:endParaRPr lang="fr-FR" sz="1800" dirty="0">
              <a:latin typeface="Times"/>
              <a:cs typeface="Times New Roman"/>
            </a:endParaRPr>
          </a:p>
          <a:p>
            <a:pPr>
              <a:buNone/>
            </a:pPr>
            <a:r>
              <a:rPr lang="fr-FR" sz="1800" dirty="0">
                <a:latin typeface="Times"/>
                <a:cs typeface="Times New Roman"/>
              </a:rPr>
              <a:t>    </a:t>
            </a:r>
          </a:p>
          <a:p>
            <a:pPr>
              <a:buNone/>
            </a:pPr>
            <a:r>
              <a:rPr lang="fr-FR" sz="1800" dirty="0">
                <a:latin typeface="Times"/>
                <a:cs typeface="Times New Roman"/>
              </a:rPr>
              <a:t>        </a:t>
            </a:r>
          </a:p>
          <a:p>
            <a:pPr algn="just">
              <a:buNone/>
            </a:pPr>
            <a:endParaRPr lang="fr-FR" sz="1800" dirty="0">
              <a:latin typeface="Times"/>
              <a:cs typeface="Times New Roman"/>
            </a:endParaRPr>
          </a:p>
          <a:p>
            <a:pPr marL="0" indent="0">
              <a:lnSpc>
                <a:spcPct val="80000"/>
              </a:lnSpc>
              <a:buNone/>
            </a:pPr>
            <a:endParaRPr lang="fr-FR" sz="1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4. Algorithme</a:t>
            </a:r>
            <a:endParaRPr lang="fr-FR" dirty="0"/>
          </a:p>
        </p:txBody>
      </p:sp>
    </p:spTree>
    <p:extLst>
      <p:ext uri="{BB962C8B-B14F-4D97-AF65-F5344CB8AC3E}">
        <p14:creationId xmlns:p14="http://schemas.microsoft.com/office/powerpoint/2010/main" val="727114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262778" y="2754730"/>
            <a:ext cx="5886581" cy="1995156"/>
          </a:xfrm>
        </p:spPr>
        <p:txBody>
          <a:bodyPr vert="horz" lIns="91440" tIns="45720" rIns="91440" bIns="45720" rtlCol="0" anchor="t">
            <a:noAutofit/>
          </a:bodyPr>
          <a:lstStyle/>
          <a:p>
            <a:pPr>
              <a:buNone/>
            </a:pPr>
            <a:r>
              <a:rPr lang="fr-FR" sz="1800" dirty="0">
                <a:latin typeface="Times"/>
                <a:cs typeface="Times New Roman"/>
              </a:rPr>
              <a:t>    La séparation : ?</a:t>
            </a:r>
            <a:endParaRPr lang="fr-FR">
              <a:latin typeface="Candara"/>
              <a:cs typeface="Times New Roman"/>
            </a:endParaRPr>
          </a:p>
          <a:p>
            <a:pPr>
              <a:buNone/>
            </a:pPr>
            <a:r>
              <a:rPr lang="fr-FR" sz="1800" dirty="0">
                <a:latin typeface="Times"/>
                <a:cs typeface="Times New Roman"/>
              </a:rPr>
              <a:t>    Procédure d'évaluation  : ?</a:t>
            </a:r>
          </a:p>
          <a:p>
            <a:pPr>
              <a:buNone/>
            </a:pPr>
            <a:r>
              <a:rPr lang="fr-FR" sz="1800" dirty="0">
                <a:latin typeface="Times"/>
                <a:cs typeface="Times New Roman"/>
              </a:rPr>
              <a:t>    La stratégie d'exploration : ?</a:t>
            </a:r>
          </a:p>
          <a:p>
            <a:pPr>
              <a:buNone/>
            </a:pPr>
            <a:r>
              <a:rPr lang="fr-FR" sz="1800" dirty="0">
                <a:latin typeface="Times"/>
                <a:cs typeface="Times New Roman"/>
              </a:rPr>
              <a:t>    La racine de l'arbre : ?</a:t>
            </a:r>
          </a:p>
          <a:p>
            <a:pPr>
              <a:buNone/>
            </a:pPr>
            <a:r>
              <a:rPr lang="fr-FR" sz="1800" dirty="0">
                <a:latin typeface="Times"/>
                <a:cs typeface="Times New Roman"/>
              </a:rPr>
              <a:t>        </a:t>
            </a:r>
          </a:p>
          <a:p>
            <a:pPr algn="just">
              <a:buNone/>
            </a:pPr>
            <a:endParaRPr lang="fr-FR" sz="1800" dirty="0">
              <a:latin typeface="Times"/>
              <a:cs typeface="Times New Roman"/>
            </a:endParaRPr>
          </a:p>
          <a:p>
            <a:pPr marL="0" indent="0">
              <a:lnSpc>
                <a:spcPct val="80000"/>
              </a:lnSpc>
              <a:buNone/>
            </a:pPr>
            <a:endParaRPr lang="fr-FR" sz="1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a:t>
            </a:r>
            <a:br>
              <a:rPr lang="fr-FR" sz="3600" dirty="0">
                <a:latin typeface="Times New Roman"/>
                <a:cs typeface="Times New Roman"/>
              </a:rPr>
            </a:br>
            <a:r>
              <a:rPr lang="fr-FR" sz="3600" dirty="0">
                <a:latin typeface="Times New Roman"/>
                <a:cs typeface="Times New Roman"/>
              </a:rPr>
              <a:t>Illustration de la méthode B&amp;B sur le problème de TSP</a:t>
            </a:r>
            <a:endParaRPr lang="fr-FR" dirty="0"/>
          </a:p>
        </p:txBody>
      </p:sp>
      <p:graphicFrame>
        <p:nvGraphicFramePr>
          <p:cNvPr id="5" name="Tableau 5">
            <a:extLst>
              <a:ext uri="{FF2B5EF4-FFF2-40B4-BE49-F238E27FC236}">
                <a16:creationId xmlns:a16="http://schemas.microsoft.com/office/drawing/2014/main" id="{ECF7044C-2833-4781-8CA6-98C72DF2CCBA}"/>
              </a:ext>
            </a:extLst>
          </p:cNvPr>
          <p:cNvGraphicFramePr>
            <a:graphicFrameLocks noGrp="1"/>
          </p:cNvGraphicFramePr>
          <p:nvPr>
            <p:extLst>
              <p:ext uri="{D42A27DB-BD31-4B8C-83A1-F6EECF244321}">
                <p14:modId xmlns:p14="http://schemas.microsoft.com/office/powerpoint/2010/main" val="2354809586"/>
              </p:ext>
            </p:extLst>
          </p:nvPr>
        </p:nvGraphicFramePr>
        <p:xfrm>
          <a:off x="897255" y="2875026"/>
          <a:ext cx="3750888" cy="2926080"/>
        </p:xfrm>
        <a:graphic>
          <a:graphicData uri="http://schemas.openxmlformats.org/drawingml/2006/table">
            <a:tbl>
              <a:tblPr firstRow="1" bandRow="1">
                <a:tableStyleId>{5940675A-B579-460E-94D1-54222C63F5DA}</a:tableStyleId>
              </a:tblPr>
              <a:tblGrid>
                <a:gridCol w="468861">
                  <a:extLst>
                    <a:ext uri="{9D8B030D-6E8A-4147-A177-3AD203B41FA5}">
                      <a16:colId xmlns:a16="http://schemas.microsoft.com/office/drawing/2014/main" val="1560741217"/>
                    </a:ext>
                  </a:extLst>
                </a:gridCol>
                <a:gridCol w="468861">
                  <a:extLst>
                    <a:ext uri="{9D8B030D-6E8A-4147-A177-3AD203B41FA5}">
                      <a16:colId xmlns:a16="http://schemas.microsoft.com/office/drawing/2014/main" val="410067623"/>
                    </a:ext>
                  </a:extLst>
                </a:gridCol>
                <a:gridCol w="468861">
                  <a:extLst>
                    <a:ext uri="{9D8B030D-6E8A-4147-A177-3AD203B41FA5}">
                      <a16:colId xmlns:a16="http://schemas.microsoft.com/office/drawing/2014/main" val="1351409332"/>
                    </a:ext>
                  </a:extLst>
                </a:gridCol>
                <a:gridCol w="468861">
                  <a:extLst>
                    <a:ext uri="{9D8B030D-6E8A-4147-A177-3AD203B41FA5}">
                      <a16:colId xmlns:a16="http://schemas.microsoft.com/office/drawing/2014/main" val="4044294125"/>
                    </a:ext>
                  </a:extLst>
                </a:gridCol>
                <a:gridCol w="468861">
                  <a:extLst>
                    <a:ext uri="{9D8B030D-6E8A-4147-A177-3AD203B41FA5}">
                      <a16:colId xmlns:a16="http://schemas.microsoft.com/office/drawing/2014/main" val="2382618578"/>
                    </a:ext>
                  </a:extLst>
                </a:gridCol>
                <a:gridCol w="468861">
                  <a:extLst>
                    <a:ext uri="{9D8B030D-6E8A-4147-A177-3AD203B41FA5}">
                      <a16:colId xmlns:a16="http://schemas.microsoft.com/office/drawing/2014/main" val="4269623069"/>
                    </a:ext>
                  </a:extLst>
                </a:gridCol>
                <a:gridCol w="468861">
                  <a:extLst>
                    <a:ext uri="{9D8B030D-6E8A-4147-A177-3AD203B41FA5}">
                      <a16:colId xmlns:a16="http://schemas.microsoft.com/office/drawing/2014/main" val="601140004"/>
                    </a:ext>
                  </a:extLst>
                </a:gridCol>
                <a:gridCol w="468861">
                  <a:extLst>
                    <a:ext uri="{9D8B030D-6E8A-4147-A177-3AD203B41FA5}">
                      <a16:colId xmlns:a16="http://schemas.microsoft.com/office/drawing/2014/main" val="3792962974"/>
                    </a:ext>
                  </a:extLst>
                </a:gridCol>
              </a:tblGrid>
              <a:tr h="328076">
                <a:tc>
                  <a:txBody>
                    <a:bodyPr/>
                    <a:lstStyle/>
                    <a:p>
                      <a:r>
                        <a:rPr lang="fr-FR" dirty="0">
                          <a:latin typeface="Times"/>
                        </a:rPr>
                        <a:t>-</a:t>
                      </a:r>
                    </a:p>
                  </a:txBody>
                  <a:tcPr>
                    <a:solidFill>
                      <a:schemeClr val="bg1">
                        <a:lumMod val="85000"/>
                      </a:schemeClr>
                    </a:solidFill>
                  </a:tcPr>
                </a:tc>
                <a:tc>
                  <a:txBody>
                    <a:bodyPr/>
                    <a:lstStyle/>
                    <a:p>
                      <a:r>
                        <a:rPr lang="fr-FR" b="1" dirty="0">
                          <a:latin typeface="Times"/>
                        </a:rPr>
                        <a:t>1</a:t>
                      </a:r>
                    </a:p>
                  </a:txBody>
                  <a:tcPr>
                    <a:solidFill>
                      <a:schemeClr val="bg1">
                        <a:lumMod val="85000"/>
                      </a:schemeClr>
                    </a:solidFill>
                  </a:tcPr>
                </a:tc>
                <a:tc>
                  <a:txBody>
                    <a:bodyPr/>
                    <a:lstStyle/>
                    <a:p>
                      <a:r>
                        <a:rPr lang="fr-FR" b="1" dirty="0">
                          <a:latin typeface="Times"/>
                        </a:rPr>
                        <a:t>2</a:t>
                      </a:r>
                    </a:p>
                  </a:txBody>
                  <a:tcPr>
                    <a:solidFill>
                      <a:schemeClr val="bg1">
                        <a:lumMod val="85000"/>
                      </a:schemeClr>
                    </a:solidFill>
                  </a:tcPr>
                </a:tc>
                <a:tc>
                  <a:txBody>
                    <a:bodyPr/>
                    <a:lstStyle/>
                    <a:p>
                      <a:r>
                        <a:rPr lang="fr-FR" b="1" dirty="0">
                          <a:latin typeface="Times"/>
                        </a:rPr>
                        <a:t>3</a:t>
                      </a:r>
                    </a:p>
                  </a:txBody>
                  <a:tcPr>
                    <a:solidFill>
                      <a:schemeClr val="bg1">
                        <a:lumMod val="85000"/>
                      </a:schemeClr>
                    </a:solidFill>
                  </a:tcPr>
                </a:tc>
                <a:tc>
                  <a:txBody>
                    <a:bodyPr/>
                    <a:lstStyle/>
                    <a:p>
                      <a:r>
                        <a:rPr lang="fr-FR" b="1" dirty="0">
                          <a:latin typeface="Times"/>
                        </a:rPr>
                        <a:t>4</a:t>
                      </a:r>
                    </a:p>
                  </a:txBody>
                  <a:tcPr>
                    <a:solidFill>
                      <a:schemeClr val="bg1">
                        <a:lumMod val="85000"/>
                      </a:schemeClr>
                    </a:solidFill>
                  </a:tcPr>
                </a:tc>
                <a:tc>
                  <a:txBody>
                    <a:bodyPr/>
                    <a:lstStyle/>
                    <a:p>
                      <a:r>
                        <a:rPr lang="fr-FR" b="1" dirty="0">
                          <a:latin typeface="Times"/>
                        </a:rPr>
                        <a:t>5</a:t>
                      </a:r>
                    </a:p>
                  </a:txBody>
                  <a:tcPr>
                    <a:solidFill>
                      <a:schemeClr val="bg1">
                        <a:lumMod val="85000"/>
                      </a:schemeClr>
                    </a:solidFill>
                  </a:tcPr>
                </a:tc>
                <a:tc>
                  <a:txBody>
                    <a:bodyPr/>
                    <a:lstStyle/>
                    <a:p>
                      <a:r>
                        <a:rPr lang="fr-FR" b="1" dirty="0">
                          <a:latin typeface="Times"/>
                        </a:rPr>
                        <a:t>6</a:t>
                      </a:r>
                    </a:p>
                  </a:txBody>
                  <a:tcPr>
                    <a:solidFill>
                      <a:schemeClr val="bg1">
                        <a:lumMod val="85000"/>
                      </a:schemeClr>
                    </a:solidFill>
                  </a:tcPr>
                </a:tc>
                <a:tc>
                  <a:txBody>
                    <a:bodyPr/>
                    <a:lstStyle/>
                    <a:p>
                      <a:r>
                        <a:rPr lang="fr-FR" b="1" dirty="0">
                          <a:latin typeface="Times"/>
                        </a:rPr>
                        <a:t>7</a:t>
                      </a:r>
                    </a:p>
                  </a:txBody>
                  <a:tcPr>
                    <a:solidFill>
                      <a:schemeClr val="bg1">
                        <a:lumMod val="85000"/>
                      </a:schemeClr>
                    </a:solidFill>
                  </a:tcPr>
                </a:tc>
                <a:extLst>
                  <a:ext uri="{0D108BD9-81ED-4DB2-BD59-A6C34878D82A}">
                    <a16:rowId xmlns:a16="http://schemas.microsoft.com/office/drawing/2014/main" val="2799553698"/>
                  </a:ext>
                </a:extLst>
              </a:tr>
              <a:tr h="339012">
                <a:tc>
                  <a:txBody>
                    <a:bodyPr/>
                    <a:lstStyle/>
                    <a:p>
                      <a:r>
                        <a:rPr lang="fr-FR" b="1" dirty="0">
                          <a:latin typeface="Times"/>
                        </a:rPr>
                        <a:t>1</a:t>
                      </a:r>
                    </a:p>
                  </a:txBody>
                  <a:tcPr>
                    <a:solidFill>
                      <a:schemeClr val="bg1">
                        <a:lumMod val="85000"/>
                      </a:schemeClr>
                    </a:solidFill>
                  </a:tcPr>
                </a:tc>
                <a:tc>
                  <a:txBody>
                    <a:bodyPr/>
                    <a:lstStyle/>
                    <a:p>
                      <a:r>
                        <a:rPr lang="fr-FR" dirty="0">
                          <a:latin typeface="Times"/>
                        </a:rPr>
                        <a:t>-</a:t>
                      </a:r>
                    </a:p>
                  </a:txBody>
                  <a:tcPr/>
                </a:tc>
                <a:tc>
                  <a:txBody>
                    <a:bodyPr/>
                    <a:lstStyle/>
                    <a:p>
                      <a:r>
                        <a:rPr lang="fr-FR" dirty="0">
                          <a:latin typeface="Times"/>
                        </a:rPr>
                        <a:t>5</a:t>
                      </a:r>
                    </a:p>
                  </a:txBody>
                  <a:tcPr/>
                </a:tc>
                <a:tc>
                  <a:txBody>
                    <a:bodyPr/>
                    <a:lstStyle/>
                    <a:p>
                      <a:r>
                        <a:rPr lang="fr-FR" dirty="0">
                          <a:latin typeface="Times"/>
                        </a:rPr>
                        <a:t>7</a:t>
                      </a:r>
                    </a:p>
                  </a:txBody>
                  <a:tcPr/>
                </a:tc>
                <a:tc>
                  <a:txBody>
                    <a:bodyPr/>
                    <a:lstStyle/>
                    <a:p>
                      <a:r>
                        <a:rPr lang="fr-FR" dirty="0">
                          <a:latin typeface="Times"/>
                        </a:rPr>
                        <a:t>3</a:t>
                      </a:r>
                    </a:p>
                  </a:txBody>
                  <a:tcPr/>
                </a:tc>
                <a:tc>
                  <a:txBody>
                    <a:bodyPr/>
                    <a:lstStyle/>
                    <a:p>
                      <a:r>
                        <a:rPr lang="fr-FR" dirty="0">
                          <a:latin typeface="Times"/>
                        </a:rPr>
                        <a:t>4</a:t>
                      </a:r>
                    </a:p>
                  </a:txBody>
                  <a:tcPr/>
                </a:tc>
                <a:tc>
                  <a:txBody>
                    <a:bodyPr/>
                    <a:lstStyle/>
                    <a:p>
                      <a:r>
                        <a:rPr lang="fr-FR" dirty="0">
                          <a:latin typeface="Times"/>
                        </a:rPr>
                        <a:t>8</a:t>
                      </a:r>
                    </a:p>
                  </a:txBody>
                  <a:tcPr/>
                </a:tc>
                <a:tc>
                  <a:txBody>
                    <a:bodyPr/>
                    <a:lstStyle/>
                    <a:p>
                      <a:r>
                        <a:rPr lang="fr-FR" dirty="0">
                          <a:latin typeface="Times"/>
                        </a:rPr>
                        <a:t>3</a:t>
                      </a:r>
                    </a:p>
                  </a:txBody>
                  <a:tcPr/>
                </a:tc>
                <a:extLst>
                  <a:ext uri="{0D108BD9-81ED-4DB2-BD59-A6C34878D82A}">
                    <a16:rowId xmlns:a16="http://schemas.microsoft.com/office/drawing/2014/main" val="451628337"/>
                  </a:ext>
                </a:extLst>
              </a:tr>
              <a:tr h="328076">
                <a:tc>
                  <a:txBody>
                    <a:bodyPr/>
                    <a:lstStyle/>
                    <a:p>
                      <a:r>
                        <a:rPr lang="fr-FR" b="1" dirty="0">
                          <a:latin typeface="Times"/>
                        </a:rPr>
                        <a:t>2</a:t>
                      </a:r>
                    </a:p>
                  </a:txBody>
                  <a:tcPr>
                    <a:solidFill>
                      <a:schemeClr val="bg1">
                        <a:lumMod val="85000"/>
                      </a:schemeClr>
                    </a:solidFill>
                  </a:tcPr>
                </a:tc>
                <a:tc>
                  <a:txBody>
                    <a:bodyPr/>
                    <a:lstStyle/>
                    <a:p>
                      <a:pPr lvl="0">
                        <a:buNone/>
                      </a:pPr>
                      <a:r>
                        <a:rPr lang="fr-FR" dirty="0">
                          <a:latin typeface="Times"/>
                        </a:rPr>
                        <a:t>5</a:t>
                      </a:r>
                    </a:p>
                  </a:txBody>
                  <a:tcPr/>
                </a:tc>
                <a:tc>
                  <a:txBody>
                    <a:bodyPr/>
                    <a:lstStyle/>
                    <a:p>
                      <a:pPr lvl="0">
                        <a:buNone/>
                      </a:pPr>
                      <a:r>
                        <a:rPr lang="fr-FR" dirty="0">
                          <a:latin typeface="Times"/>
                        </a:rPr>
                        <a:t>-</a:t>
                      </a:r>
                    </a:p>
                  </a:txBody>
                  <a:tcPr/>
                </a:tc>
                <a:tc>
                  <a:txBody>
                    <a:bodyPr/>
                    <a:lstStyle/>
                    <a:p>
                      <a:pPr lvl="0">
                        <a:buNone/>
                      </a:pPr>
                      <a:r>
                        <a:rPr lang="fr-FR" dirty="0">
                          <a:latin typeface="Times"/>
                        </a:rPr>
                        <a:t>4</a:t>
                      </a:r>
                    </a:p>
                  </a:txBody>
                  <a:tcPr/>
                </a:tc>
                <a:tc>
                  <a:txBody>
                    <a:bodyPr/>
                    <a:lstStyle/>
                    <a:p>
                      <a:pPr lvl="0">
                        <a:buNone/>
                      </a:pPr>
                      <a:r>
                        <a:rPr lang="fr-FR" dirty="0">
                          <a:latin typeface="Times"/>
                        </a:rPr>
                        <a:t>9</a:t>
                      </a:r>
                    </a:p>
                  </a:txBody>
                  <a:tcPr/>
                </a:tc>
                <a:tc>
                  <a:txBody>
                    <a:bodyPr/>
                    <a:lstStyle/>
                    <a:p>
                      <a:pPr lvl="0">
                        <a:buNone/>
                      </a:pPr>
                      <a:r>
                        <a:rPr lang="fr-FR" dirty="0">
                          <a:latin typeface="Times"/>
                        </a:rPr>
                        <a:t>2</a:t>
                      </a:r>
                    </a:p>
                  </a:txBody>
                  <a:tcPr/>
                </a:tc>
                <a:tc>
                  <a:txBody>
                    <a:bodyPr/>
                    <a:lstStyle/>
                    <a:p>
                      <a:pPr lvl="0">
                        <a:buNone/>
                      </a:pPr>
                      <a:r>
                        <a:rPr lang="fr-FR" dirty="0">
                          <a:latin typeface="Times"/>
                        </a:rPr>
                        <a:t>6</a:t>
                      </a:r>
                    </a:p>
                  </a:txBody>
                  <a:tcPr/>
                </a:tc>
                <a:tc>
                  <a:txBody>
                    <a:bodyPr/>
                    <a:lstStyle/>
                    <a:p>
                      <a:r>
                        <a:rPr lang="fr-FR" dirty="0">
                          <a:latin typeface="Times"/>
                        </a:rPr>
                        <a:t>5</a:t>
                      </a:r>
                    </a:p>
                  </a:txBody>
                  <a:tcPr/>
                </a:tc>
                <a:extLst>
                  <a:ext uri="{0D108BD9-81ED-4DB2-BD59-A6C34878D82A}">
                    <a16:rowId xmlns:a16="http://schemas.microsoft.com/office/drawing/2014/main" val="2329561446"/>
                  </a:ext>
                </a:extLst>
              </a:tr>
              <a:tr h="328076">
                <a:tc>
                  <a:txBody>
                    <a:bodyPr/>
                    <a:lstStyle/>
                    <a:p>
                      <a:r>
                        <a:rPr lang="fr-FR" b="1" dirty="0">
                          <a:latin typeface="Times"/>
                        </a:rPr>
                        <a:t>3</a:t>
                      </a:r>
                    </a:p>
                  </a:txBody>
                  <a:tcPr>
                    <a:solidFill>
                      <a:schemeClr val="bg1">
                        <a:lumMod val="85000"/>
                      </a:schemeClr>
                    </a:solidFill>
                  </a:tcPr>
                </a:tc>
                <a:tc>
                  <a:txBody>
                    <a:bodyPr/>
                    <a:lstStyle/>
                    <a:p>
                      <a:r>
                        <a:rPr lang="fr-FR" dirty="0">
                          <a:latin typeface="Times"/>
                        </a:rPr>
                        <a:t>7</a:t>
                      </a:r>
                    </a:p>
                  </a:txBody>
                  <a:tcPr/>
                </a:tc>
                <a:tc>
                  <a:txBody>
                    <a:bodyPr/>
                    <a:lstStyle/>
                    <a:p>
                      <a:r>
                        <a:rPr lang="fr-FR" dirty="0">
                          <a:latin typeface="Times"/>
                        </a:rPr>
                        <a:t>4</a:t>
                      </a:r>
                    </a:p>
                  </a:txBody>
                  <a:tcPr/>
                </a:tc>
                <a:tc>
                  <a:txBody>
                    <a:bodyPr/>
                    <a:lstStyle/>
                    <a:p>
                      <a:r>
                        <a:rPr lang="fr-FR" dirty="0">
                          <a:latin typeface="Times"/>
                        </a:rPr>
                        <a:t>-</a:t>
                      </a:r>
                    </a:p>
                  </a:txBody>
                  <a:tcPr/>
                </a:tc>
                <a:tc>
                  <a:txBody>
                    <a:bodyPr/>
                    <a:lstStyle/>
                    <a:p>
                      <a:r>
                        <a:rPr lang="fr-FR" dirty="0">
                          <a:latin typeface="Times"/>
                        </a:rPr>
                        <a:t>7</a:t>
                      </a:r>
                    </a:p>
                  </a:txBody>
                  <a:tcPr/>
                </a:tc>
                <a:tc>
                  <a:txBody>
                    <a:bodyPr/>
                    <a:lstStyle/>
                    <a:p>
                      <a:r>
                        <a:rPr lang="fr-FR" dirty="0">
                          <a:latin typeface="Times"/>
                        </a:rPr>
                        <a:t>3</a:t>
                      </a:r>
                    </a:p>
                  </a:txBody>
                  <a:tcPr/>
                </a:tc>
                <a:tc>
                  <a:txBody>
                    <a:bodyPr/>
                    <a:lstStyle/>
                    <a:p>
                      <a:r>
                        <a:rPr lang="fr-FR" dirty="0">
                          <a:latin typeface="Times"/>
                        </a:rPr>
                        <a:t>5</a:t>
                      </a:r>
                    </a:p>
                  </a:txBody>
                  <a:tcPr/>
                </a:tc>
                <a:tc>
                  <a:txBody>
                    <a:bodyPr/>
                    <a:lstStyle/>
                    <a:p>
                      <a:r>
                        <a:rPr lang="fr-FR" dirty="0">
                          <a:latin typeface="Times"/>
                        </a:rPr>
                        <a:t>8</a:t>
                      </a:r>
                    </a:p>
                  </a:txBody>
                  <a:tcPr/>
                </a:tc>
                <a:extLst>
                  <a:ext uri="{0D108BD9-81ED-4DB2-BD59-A6C34878D82A}">
                    <a16:rowId xmlns:a16="http://schemas.microsoft.com/office/drawing/2014/main" val="3500980255"/>
                  </a:ext>
                </a:extLst>
              </a:tr>
              <a:tr h="339012">
                <a:tc>
                  <a:txBody>
                    <a:bodyPr/>
                    <a:lstStyle/>
                    <a:p>
                      <a:r>
                        <a:rPr lang="fr-FR" b="1" dirty="0">
                          <a:latin typeface="Times"/>
                        </a:rPr>
                        <a:t>4</a:t>
                      </a:r>
                    </a:p>
                  </a:txBody>
                  <a:tcPr>
                    <a:solidFill>
                      <a:schemeClr val="bg1">
                        <a:lumMod val="85000"/>
                      </a:schemeClr>
                    </a:solidFill>
                  </a:tcPr>
                </a:tc>
                <a:tc>
                  <a:txBody>
                    <a:bodyPr/>
                    <a:lstStyle/>
                    <a:p>
                      <a:r>
                        <a:rPr lang="fr-FR" dirty="0">
                          <a:latin typeface="Times"/>
                        </a:rPr>
                        <a:t>3</a:t>
                      </a:r>
                    </a:p>
                  </a:txBody>
                  <a:tcPr/>
                </a:tc>
                <a:tc>
                  <a:txBody>
                    <a:bodyPr/>
                    <a:lstStyle/>
                    <a:p>
                      <a:r>
                        <a:rPr lang="fr-FR" dirty="0">
                          <a:latin typeface="Times"/>
                        </a:rPr>
                        <a:t>9</a:t>
                      </a:r>
                    </a:p>
                  </a:txBody>
                  <a:tcPr/>
                </a:tc>
                <a:tc>
                  <a:txBody>
                    <a:bodyPr/>
                    <a:lstStyle/>
                    <a:p>
                      <a:r>
                        <a:rPr lang="fr-FR" dirty="0">
                          <a:latin typeface="Times"/>
                        </a:rPr>
                        <a:t>7</a:t>
                      </a:r>
                    </a:p>
                  </a:txBody>
                  <a:tcPr/>
                </a:tc>
                <a:tc>
                  <a:txBody>
                    <a:bodyPr/>
                    <a:lstStyle/>
                    <a:p>
                      <a:r>
                        <a:rPr lang="fr-FR" dirty="0">
                          <a:latin typeface="Times"/>
                        </a:rPr>
                        <a:t>-</a:t>
                      </a:r>
                    </a:p>
                  </a:txBody>
                  <a:tcPr/>
                </a:tc>
                <a:tc>
                  <a:txBody>
                    <a:bodyPr/>
                    <a:lstStyle/>
                    <a:p>
                      <a:r>
                        <a:rPr lang="fr-FR" dirty="0">
                          <a:latin typeface="Times"/>
                        </a:rPr>
                        <a:t>6</a:t>
                      </a:r>
                    </a:p>
                  </a:txBody>
                  <a:tcPr/>
                </a:tc>
                <a:tc>
                  <a:txBody>
                    <a:bodyPr/>
                    <a:lstStyle/>
                    <a:p>
                      <a:r>
                        <a:rPr lang="fr-FR" dirty="0">
                          <a:latin typeface="Times"/>
                        </a:rPr>
                        <a:t>1</a:t>
                      </a:r>
                    </a:p>
                  </a:txBody>
                  <a:tcPr/>
                </a:tc>
                <a:tc>
                  <a:txBody>
                    <a:bodyPr/>
                    <a:lstStyle/>
                    <a:p>
                      <a:r>
                        <a:rPr lang="fr-FR" dirty="0">
                          <a:latin typeface="Times"/>
                        </a:rPr>
                        <a:t>4</a:t>
                      </a:r>
                    </a:p>
                  </a:txBody>
                  <a:tcPr/>
                </a:tc>
                <a:extLst>
                  <a:ext uri="{0D108BD9-81ED-4DB2-BD59-A6C34878D82A}">
                    <a16:rowId xmlns:a16="http://schemas.microsoft.com/office/drawing/2014/main" val="4126609951"/>
                  </a:ext>
                </a:extLst>
              </a:tr>
              <a:tr h="328076">
                <a:tc>
                  <a:txBody>
                    <a:bodyPr/>
                    <a:lstStyle/>
                    <a:p>
                      <a:r>
                        <a:rPr lang="fr-FR" b="1" dirty="0">
                          <a:latin typeface="Times"/>
                        </a:rPr>
                        <a:t>5</a:t>
                      </a:r>
                    </a:p>
                  </a:txBody>
                  <a:tcPr>
                    <a:solidFill>
                      <a:schemeClr val="bg1">
                        <a:lumMod val="85000"/>
                      </a:schemeClr>
                    </a:solidFill>
                  </a:tcPr>
                </a:tc>
                <a:tc>
                  <a:txBody>
                    <a:bodyPr/>
                    <a:lstStyle/>
                    <a:p>
                      <a:r>
                        <a:rPr lang="fr-FR" dirty="0">
                          <a:latin typeface="Times"/>
                        </a:rPr>
                        <a:t>4</a:t>
                      </a:r>
                    </a:p>
                  </a:txBody>
                  <a:tcPr/>
                </a:tc>
                <a:tc>
                  <a:txBody>
                    <a:bodyPr/>
                    <a:lstStyle/>
                    <a:p>
                      <a:r>
                        <a:rPr lang="fr-FR" dirty="0">
                          <a:latin typeface="Times"/>
                        </a:rPr>
                        <a:t>2</a:t>
                      </a:r>
                    </a:p>
                  </a:txBody>
                  <a:tcPr/>
                </a:tc>
                <a:tc>
                  <a:txBody>
                    <a:bodyPr/>
                    <a:lstStyle/>
                    <a:p>
                      <a:r>
                        <a:rPr lang="fr-FR" dirty="0">
                          <a:latin typeface="Times"/>
                        </a:rPr>
                        <a:t>3</a:t>
                      </a:r>
                    </a:p>
                  </a:txBody>
                  <a:tcPr/>
                </a:tc>
                <a:tc>
                  <a:txBody>
                    <a:bodyPr/>
                    <a:lstStyle/>
                    <a:p>
                      <a:r>
                        <a:rPr lang="fr-FR" dirty="0">
                          <a:latin typeface="Times"/>
                        </a:rPr>
                        <a:t>6</a:t>
                      </a:r>
                    </a:p>
                  </a:txBody>
                  <a:tcPr/>
                </a:tc>
                <a:tc>
                  <a:txBody>
                    <a:bodyPr/>
                    <a:lstStyle/>
                    <a:p>
                      <a:r>
                        <a:rPr lang="fr-FR" dirty="0">
                          <a:latin typeface="Times"/>
                        </a:rPr>
                        <a:t>-</a:t>
                      </a:r>
                    </a:p>
                  </a:txBody>
                  <a:tcPr/>
                </a:tc>
                <a:tc>
                  <a:txBody>
                    <a:bodyPr/>
                    <a:lstStyle/>
                    <a:p>
                      <a:r>
                        <a:rPr lang="fr-FR" dirty="0">
                          <a:latin typeface="Times"/>
                        </a:rPr>
                        <a:t>3</a:t>
                      </a:r>
                    </a:p>
                  </a:txBody>
                  <a:tcPr/>
                </a:tc>
                <a:tc>
                  <a:txBody>
                    <a:bodyPr/>
                    <a:lstStyle/>
                    <a:p>
                      <a:r>
                        <a:rPr lang="fr-FR" dirty="0">
                          <a:latin typeface="Times"/>
                        </a:rPr>
                        <a:t>5</a:t>
                      </a:r>
                    </a:p>
                  </a:txBody>
                  <a:tcPr/>
                </a:tc>
                <a:extLst>
                  <a:ext uri="{0D108BD9-81ED-4DB2-BD59-A6C34878D82A}">
                    <a16:rowId xmlns:a16="http://schemas.microsoft.com/office/drawing/2014/main" val="3270571085"/>
                  </a:ext>
                </a:extLst>
              </a:tr>
              <a:tr h="328076">
                <a:tc>
                  <a:txBody>
                    <a:bodyPr/>
                    <a:lstStyle/>
                    <a:p>
                      <a:r>
                        <a:rPr lang="fr-FR" b="1" dirty="0">
                          <a:latin typeface="Times"/>
                        </a:rPr>
                        <a:t>6</a:t>
                      </a:r>
                    </a:p>
                  </a:txBody>
                  <a:tcPr>
                    <a:solidFill>
                      <a:schemeClr val="bg1">
                        <a:lumMod val="85000"/>
                      </a:schemeClr>
                    </a:solidFill>
                  </a:tcPr>
                </a:tc>
                <a:tc>
                  <a:txBody>
                    <a:bodyPr/>
                    <a:lstStyle/>
                    <a:p>
                      <a:r>
                        <a:rPr lang="fr-FR" dirty="0">
                          <a:latin typeface="Times"/>
                        </a:rPr>
                        <a:t>8</a:t>
                      </a:r>
                    </a:p>
                  </a:txBody>
                  <a:tcPr/>
                </a:tc>
                <a:tc>
                  <a:txBody>
                    <a:bodyPr/>
                    <a:lstStyle/>
                    <a:p>
                      <a:r>
                        <a:rPr lang="fr-FR" dirty="0">
                          <a:latin typeface="Times"/>
                        </a:rPr>
                        <a:t>6</a:t>
                      </a:r>
                    </a:p>
                  </a:txBody>
                  <a:tcPr/>
                </a:tc>
                <a:tc>
                  <a:txBody>
                    <a:bodyPr/>
                    <a:lstStyle/>
                    <a:p>
                      <a:r>
                        <a:rPr lang="fr-FR" dirty="0">
                          <a:latin typeface="Times"/>
                        </a:rPr>
                        <a:t>5</a:t>
                      </a:r>
                    </a:p>
                  </a:txBody>
                  <a:tcPr/>
                </a:tc>
                <a:tc>
                  <a:txBody>
                    <a:bodyPr/>
                    <a:lstStyle/>
                    <a:p>
                      <a:r>
                        <a:rPr lang="fr-FR" dirty="0">
                          <a:latin typeface="Times"/>
                        </a:rPr>
                        <a:t>1</a:t>
                      </a:r>
                    </a:p>
                  </a:txBody>
                  <a:tcPr/>
                </a:tc>
                <a:tc>
                  <a:txBody>
                    <a:bodyPr/>
                    <a:lstStyle/>
                    <a:p>
                      <a:r>
                        <a:rPr lang="fr-FR" dirty="0">
                          <a:latin typeface="Times"/>
                        </a:rPr>
                        <a:t>3</a:t>
                      </a:r>
                    </a:p>
                  </a:txBody>
                  <a:tcPr/>
                </a:tc>
                <a:tc>
                  <a:txBody>
                    <a:bodyPr/>
                    <a:lstStyle/>
                    <a:p>
                      <a:r>
                        <a:rPr lang="fr-FR" dirty="0">
                          <a:latin typeface="Times"/>
                        </a:rPr>
                        <a:t>-</a:t>
                      </a:r>
                    </a:p>
                  </a:txBody>
                  <a:tcPr/>
                </a:tc>
                <a:tc>
                  <a:txBody>
                    <a:bodyPr/>
                    <a:lstStyle/>
                    <a:p>
                      <a:r>
                        <a:rPr lang="fr-FR" dirty="0">
                          <a:latin typeface="Times"/>
                        </a:rPr>
                        <a:t>4</a:t>
                      </a:r>
                    </a:p>
                  </a:txBody>
                  <a:tcPr/>
                </a:tc>
                <a:extLst>
                  <a:ext uri="{0D108BD9-81ED-4DB2-BD59-A6C34878D82A}">
                    <a16:rowId xmlns:a16="http://schemas.microsoft.com/office/drawing/2014/main" val="134446753"/>
                  </a:ext>
                </a:extLst>
              </a:tr>
              <a:tr h="339012">
                <a:tc>
                  <a:txBody>
                    <a:bodyPr/>
                    <a:lstStyle/>
                    <a:p>
                      <a:r>
                        <a:rPr lang="fr-FR" b="1" dirty="0">
                          <a:latin typeface="Times"/>
                        </a:rPr>
                        <a:t>7</a:t>
                      </a:r>
                    </a:p>
                  </a:txBody>
                  <a:tcPr>
                    <a:solidFill>
                      <a:schemeClr val="bg1">
                        <a:lumMod val="85000"/>
                      </a:schemeClr>
                    </a:solidFill>
                  </a:tcPr>
                </a:tc>
                <a:tc>
                  <a:txBody>
                    <a:bodyPr/>
                    <a:lstStyle/>
                    <a:p>
                      <a:r>
                        <a:rPr lang="fr-FR" dirty="0">
                          <a:latin typeface="Times"/>
                        </a:rPr>
                        <a:t>3</a:t>
                      </a:r>
                    </a:p>
                  </a:txBody>
                  <a:tcPr/>
                </a:tc>
                <a:tc>
                  <a:txBody>
                    <a:bodyPr/>
                    <a:lstStyle/>
                    <a:p>
                      <a:r>
                        <a:rPr lang="fr-FR" dirty="0">
                          <a:latin typeface="Times"/>
                        </a:rPr>
                        <a:t>5</a:t>
                      </a:r>
                    </a:p>
                  </a:txBody>
                  <a:tcPr/>
                </a:tc>
                <a:tc>
                  <a:txBody>
                    <a:bodyPr/>
                    <a:lstStyle/>
                    <a:p>
                      <a:r>
                        <a:rPr lang="fr-FR" dirty="0">
                          <a:latin typeface="Times"/>
                        </a:rPr>
                        <a:t>8</a:t>
                      </a:r>
                    </a:p>
                  </a:txBody>
                  <a:tcPr/>
                </a:tc>
                <a:tc>
                  <a:txBody>
                    <a:bodyPr/>
                    <a:lstStyle/>
                    <a:p>
                      <a:r>
                        <a:rPr lang="fr-FR" dirty="0">
                          <a:latin typeface="Times"/>
                        </a:rPr>
                        <a:t>4</a:t>
                      </a:r>
                    </a:p>
                  </a:txBody>
                  <a:tcPr/>
                </a:tc>
                <a:tc>
                  <a:txBody>
                    <a:bodyPr/>
                    <a:lstStyle/>
                    <a:p>
                      <a:r>
                        <a:rPr lang="fr-FR" dirty="0">
                          <a:latin typeface="Times"/>
                        </a:rPr>
                        <a:t>5</a:t>
                      </a:r>
                    </a:p>
                  </a:txBody>
                  <a:tcPr/>
                </a:tc>
                <a:tc>
                  <a:txBody>
                    <a:bodyPr/>
                    <a:lstStyle/>
                    <a:p>
                      <a:r>
                        <a:rPr lang="fr-FR" dirty="0">
                          <a:latin typeface="Times"/>
                        </a:rPr>
                        <a:t>4</a:t>
                      </a:r>
                    </a:p>
                  </a:txBody>
                  <a:tcPr/>
                </a:tc>
                <a:tc>
                  <a:txBody>
                    <a:bodyPr/>
                    <a:lstStyle/>
                    <a:p>
                      <a:r>
                        <a:rPr lang="fr-FR" dirty="0">
                          <a:latin typeface="Times"/>
                        </a:rPr>
                        <a:t>-</a:t>
                      </a:r>
                    </a:p>
                  </a:txBody>
                  <a:tcPr/>
                </a:tc>
                <a:extLst>
                  <a:ext uri="{0D108BD9-81ED-4DB2-BD59-A6C34878D82A}">
                    <a16:rowId xmlns:a16="http://schemas.microsoft.com/office/drawing/2014/main" val="2336509247"/>
                  </a:ext>
                </a:extLst>
              </a:tr>
            </a:tbl>
          </a:graphicData>
        </a:graphic>
      </p:graphicFrame>
      <p:sp>
        <p:nvSpPr>
          <p:cNvPr id="6" name="ZoneTexte 5">
            <a:extLst>
              <a:ext uri="{FF2B5EF4-FFF2-40B4-BE49-F238E27FC236}">
                <a16:creationId xmlns:a16="http://schemas.microsoft.com/office/drawing/2014/main" id="{A4AEE9C9-7C9A-4F39-8802-7558F9F5FABA}"/>
              </a:ext>
            </a:extLst>
          </p:cNvPr>
          <p:cNvSpPr txBox="1"/>
          <p:nvPr/>
        </p:nvSpPr>
        <p:spPr>
          <a:xfrm>
            <a:off x="495300" y="2381250"/>
            <a:ext cx="349567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latin typeface="Times"/>
                <a:cs typeface="Times"/>
              </a:rPr>
              <a:t>Une instance de TSP avec 7 villes :</a:t>
            </a:r>
          </a:p>
        </p:txBody>
      </p:sp>
    </p:spTree>
    <p:extLst>
      <p:ext uri="{BB962C8B-B14F-4D97-AF65-F5344CB8AC3E}">
        <p14:creationId xmlns:p14="http://schemas.microsoft.com/office/powerpoint/2010/main" val="425631615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avefor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Grand écran</PresentationFormat>
  <Slides>10</Slides>
  <Notes>1</Notes>
  <HiddenSlides>0</HiddenSlides>
  <ScaleCrop>false</ScaleCrop>
  <HeadingPairs>
    <vt:vector size="4" baseType="variant">
      <vt:variant>
        <vt:lpstr>Thème</vt:lpstr>
      </vt:variant>
      <vt:variant>
        <vt:i4>2</vt:i4>
      </vt:variant>
      <vt:variant>
        <vt:lpstr>Titres des diapositives</vt:lpstr>
      </vt:variant>
      <vt:variant>
        <vt:i4>10</vt:i4>
      </vt:variant>
    </vt:vector>
  </HeadingPairs>
  <TitlesOfParts>
    <vt:vector size="12" baseType="lpstr">
      <vt:lpstr>Thème Office</vt:lpstr>
      <vt:lpstr>Waveform</vt:lpstr>
      <vt:lpstr>Chapitre 4 :  Méthodes exactes</vt:lpstr>
      <vt:lpstr>Méthodes exactes </vt:lpstr>
      <vt:lpstr>La méthode de "branch and bound": 1. Définition</vt:lpstr>
      <vt:lpstr>La méthode de B&amp;B : 2. borne inférieure et borne supérieure </vt:lpstr>
      <vt:lpstr>La méthode de B&amp;B : 2. borne inferieur et supérieure </vt:lpstr>
      <vt:lpstr>La méthode de B&amp;B : 3. Eléments de base de la méthode B&amp;B</vt:lpstr>
      <vt:lpstr>La méthode de B&amp;B : 3. Eléments de base de la méthode  B&amp;B</vt:lpstr>
      <vt:lpstr>La méthode de B&amp;B : 4. Algorithme</vt:lpstr>
      <vt:lpstr>La méthode de B&amp;B Illustration de la méthode B&amp;B sur le problème de TSP</vt:lpstr>
      <vt:lpstr>La méthode de B&amp;B Illustration de la méthode B&amp;B sur le problème de TSP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revision>1517</cp:revision>
  <dcterms:created xsi:type="dcterms:W3CDTF">2022-01-26T09:49:27Z</dcterms:created>
  <dcterms:modified xsi:type="dcterms:W3CDTF">2024-02-09T14:05:54Z</dcterms:modified>
</cp:coreProperties>
</file>