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03/12/2023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03/12/2023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03/12/2023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03/12/2023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03/12/2023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03/12/2023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03/12/2023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03/12/2023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03/12/2023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03/12/2023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03/12/2023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03/12/2023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260649"/>
            <a:ext cx="7772400" cy="864095"/>
          </a:xfrm>
        </p:spPr>
        <p:txBody>
          <a:bodyPr>
            <a:normAutofit/>
          </a:bodyPr>
          <a:lstStyle/>
          <a:p>
            <a:r>
              <a:rPr lang="ar-DZ" sz="3600" b="1" dirty="0">
                <a:solidFill>
                  <a:srgbClr val="FF0000"/>
                </a:solidFill>
              </a:rPr>
              <a:t>الفصل الأول: </a:t>
            </a:r>
            <a:r>
              <a:rPr lang="ar-DZ" sz="3600" b="1" dirty="0"/>
              <a:t>مدخل مفاهيمي للمحاسبة العمومية</a:t>
            </a:r>
            <a:endParaRPr lang="fr-FR" sz="3600" dirty="0"/>
          </a:p>
        </p:txBody>
      </p:sp>
      <p:sp>
        <p:nvSpPr>
          <p:cNvPr id="3" name="Sous-titre 2"/>
          <p:cNvSpPr>
            <a:spLocks noGrp="1"/>
          </p:cNvSpPr>
          <p:nvPr>
            <p:ph type="subTitle" idx="1"/>
          </p:nvPr>
        </p:nvSpPr>
        <p:spPr>
          <a:xfrm>
            <a:off x="179512" y="1412776"/>
            <a:ext cx="8208912" cy="5184576"/>
          </a:xfrm>
        </p:spPr>
        <p:txBody>
          <a:bodyPr>
            <a:noAutofit/>
          </a:bodyPr>
          <a:lstStyle/>
          <a:p>
            <a:pPr algn="just" rtl="1"/>
            <a:r>
              <a:rPr lang="ar-DZ" sz="2800" b="1" dirty="0" smtClean="0">
                <a:solidFill>
                  <a:srgbClr val="FF0000"/>
                </a:solidFill>
              </a:rPr>
              <a:t>أولا: تعريف المحاسبة </a:t>
            </a:r>
            <a:r>
              <a:rPr lang="ar-DZ" sz="2800" b="1" dirty="0">
                <a:solidFill>
                  <a:srgbClr val="FF0000"/>
                </a:solidFill>
              </a:rPr>
              <a:t>العمومية </a:t>
            </a:r>
            <a:r>
              <a:rPr lang="fr-FR" sz="2800" b="1" dirty="0" err="1">
                <a:solidFill>
                  <a:srgbClr val="FF0000"/>
                </a:solidFill>
              </a:rPr>
              <a:t>Governmental</a:t>
            </a:r>
            <a:r>
              <a:rPr lang="fr-FR" sz="2800" b="1" dirty="0">
                <a:solidFill>
                  <a:srgbClr val="FF0000"/>
                </a:solidFill>
              </a:rPr>
              <a:t> </a:t>
            </a:r>
            <a:r>
              <a:rPr lang="fr-FR" sz="2800" b="1" dirty="0" err="1">
                <a:solidFill>
                  <a:srgbClr val="FF0000"/>
                </a:solidFill>
              </a:rPr>
              <a:t>Accounting</a:t>
            </a:r>
            <a:r>
              <a:rPr lang="fr-FR" sz="2800" b="1" dirty="0">
                <a:solidFill>
                  <a:srgbClr val="FF0000"/>
                </a:solidFill>
              </a:rPr>
              <a:t> </a:t>
            </a:r>
            <a:r>
              <a:rPr lang="fr-FR" sz="2800" b="1" dirty="0" smtClean="0">
                <a:solidFill>
                  <a:srgbClr val="FF0000"/>
                </a:solidFill>
              </a:rPr>
              <a:t>:</a:t>
            </a:r>
            <a:r>
              <a:rPr lang="ar-DZ" sz="2800" b="1" dirty="0" smtClean="0">
                <a:solidFill>
                  <a:srgbClr val="FF0000"/>
                </a:solidFill>
              </a:rPr>
              <a:t>: </a:t>
            </a:r>
            <a:r>
              <a:rPr lang="ar-DZ" sz="2800" b="1" dirty="0" smtClean="0">
                <a:solidFill>
                  <a:schemeClr val="tx1"/>
                </a:solidFill>
              </a:rPr>
              <a:t>من الصعب وضع تعريف جامع مانع للمحاسبة العمومية فقد </a:t>
            </a:r>
            <a:r>
              <a:rPr lang="ar-DZ" sz="2800" b="1" dirty="0" err="1" smtClean="0">
                <a:solidFill>
                  <a:schemeClr val="tx1"/>
                </a:solidFill>
              </a:rPr>
              <a:t>إختلفت</a:t>
            </a:r>
            <a:r>
              <a:rPr lang="ar-DZ" sz="2800" b="1" dirty="0" smtClean="0">
                <a:solidFill>
                  <a:schemeClr val="tx1"/>
                </a:solidFill>
              </a:rPr>
              <a:t> التعاريف حسب وجهة النظر </a:t>
            </a:r>
            <a:r>
              <a:rPr lang="ar-DZ" sz="2800" b="1" dirty="0" err="1" smtClean="0">
                <a:solidFill>
                  <a:schemeClr val="tx1"/>
                </a:solidFill>
              </a:rPr>
              <a:t>اليها،حيث</a:t>
            </a:r>
            <a:r>
              <a:rPr lang="ar-DZ" sz="2800" b="1" dirty="0" smtClean="0">
                <a:solidFill>
                  <a:schemeClr val="tx1"/>
                </a:solidFill>
              </a:rPr>
              <a:t> نجد ثلاث وجهات نظر رئيسية:</a:t>
            </a:r>
          </a:p>
          <a:p>
            <a:pPr algn="just" rtl="1"/>
            <a:r>
              <a:rPr lang="ar-DZ" sz="2800" b="1" dirty="0" smtClean="0">
                <a:solidFill>
                  <a:schemeClr val="tx1"/>
                </a:solidFill>
              </a:rPr>
              <a:t>أ- </a:t>
            </a:r>
            <a:r>
              <a:rPr lang="ar-DZ" sz="2800" b="1" dirty="0" smtClean="0">
                <a:solidFill>
                  <a:srgbClr val="FF0000"/>
                </a:solidFill>
              </a:rPr>
              <a:t>التعريف القانوني للمحاسبة : </a:t>
            </a:r>
            <a:r>
              <a:rPr lang="ar-DZ" sz="2800" b="1" dirty="0" smtClean="0">
                <a:solidFill>
                  <a:schemeClr val="tx1"/>
                </a:solidFill>
              </a:rPr>
              <a:t>تعرف المادة الاولى من القانون 90-21 المؤرخ في 15-08-1990 المتعلق بالمحاسبة العمومية بأنها: مجموعة من الاحكام التنفيذية العامة – حددها هذا القانون، كما حدد هذا القانون نطاق تطبيقها على الميزانيات والعمليات المالية الخاصة بالدولة والمجلس الدستوري والمجلس الشعبي الوطني، ومجلس المحاسبة والميزانيات الملحقة، والجماعات الاقليمية والمؤسسات العمومية ذات الطابع الإداري، كما يحدد هذا القانون التزامات الآمرين بالصرف والمحاسبين العموميين وكذا مسؤولياتهم -،  </a:t>
            </a:r>
          </a:p>
          <a:p>
            <a:pPr algn="just" rtl="1"/>
            <a:endParaRPr lang="fr-FR" sz="2800" b="1" dirty="0">
              <a:solidFill>
                <a:schemeClr val="tx1"/>
              </a:solidFill>
            </a:endParaRPr>
          </a:p>
        </p:txBody>
      </p:sp>
    </p:spTree>
    <p:extLst>
      <p:ext uri="{BB962C8B-B14F-4D97-AF65-F5344CB8AC3E}">
        <p14:creationId xmlns:p14="http://schemas.microsoft.com/office/powerpoint/2010/main" val="3037930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9620" y="1124744"/>
            <a:ext cx="8229600" cy="5001419"/>
          </a:xfrm>
        </p:spPr>
        <p:txBody>
          <a:bodyPr>
            <a:normAutofit/>
          </a:bodyPr>
          <a:lstStyle/>
          <a:p>
            <a:pPr marL="0" indent="0" algn="r" rtl="1">
              <a:buNone/>
            </a:pPr>
            <a:r>
              <a:rPr lang="ar-DZ" sz="3600" b="1" dirty="0" smtClean="0"/>
              <a:t>ب- </a:t>
            </a:r>
            <a:r>
              <a:rPr lang="ar-DZ" sz="3600" b="1" dirty="0"/>
              <a:t>التعريف التقني</a:t>
            </a:r>
            <a:r>
              <a:rPr lang="ar-DZ" sz="3600" dirty="0" smtClean="0"/>
              <a:t>:</a:t>
            </a:r>
            <a:endParaRPr lang="fr-FR" sz="3600" dirty="0" smtClean="0"/>
          </a:p>
          <a:p>
            <a:pPr marL="0" indent="0" algn="just" rtl="1">
              <a:buNone/>
            </a:pPr>
            <a:r>
              <a:rPr lang="ar-DZ" b="1" dirty="0" smtClean="0"/>
              <a:t>تعرف </a:t>
            </a:r>
            <a:r>
              <a:rPr lang="ar-DZ" b="1" dirty="0"/>
              <a:t>المحاسبة العمومية من الجانب التقني أنها "قواعد عرض </a:t>
            </a:r>
            <a:r>
              <a:rPr lang="ar-DZ" b="1" dirty="0" smtClean="0"/>
              <a:t>الحسابات </a:t>
            </a:r>
            <a:r>
              <a:rPr lang="ar-DZ" b="1" dirty="0"/>
              <a:t>العمومية و </a:t>
            </a:r>
            <a:r>
              <a:rPr lang="ar-DZ" b="1" dirty="0" smtClean="0"/>
              <a:t>تنظيم وظيفة </a:t>
            </a:r>
            <a:r>
              <a:rPr lang="ar-DZ" b="1" dirty="0"/>
              <a:t>المحاسبة العمومية</a:t>
            </a:r>
            <a:r>
              <a:rPr lang="ar-DZ" b="1" dirty="0" smtClean="0"/>
              <a:t>", غير </a:t>
            </a:r>
            <a:r>
              <a:rPr lang="ar-DZ" b="1" dirty="0"/>
              <a:t>ان هذا التعريف ضيق حيث يحصر مدلول المحاسبة العمومية في </a:t>
            </a:r>
            <a:r>
              <a:rPr lang="ar-DZ" b="1" dirty="0" smtClean="0"/>
              <a:t>تقنية عرض </a:t>
            </a:r>
            <a:r>
              <a:rPr lang="ar-DZ" b="1" dirty="0"/>
              <a:t>حسابات الهيئات العمومية غير أن مجالها يشمل إضافة إلى ذلك العمليات المالية </a:t>
            </a:r>
            <a:r>
              <a:rPr lang="ar-DZ" b="1" dirty="0" smtClean="0"/>
              <a:t>للآمرين بالصرف </a:t>
            </a:r>
            <a:r>
              <a:rPr lang="ar-DZ" b="1" dirty="0"/>
              <a:t>و المحاسبين العموميين و التزاماتهم و مسؤولياتهم.</a:t>
            </a:r>
            <a:r>
              <a:rPr lang="ar-DZ" b="1" dirty="0"/>
              <a:t> </a:t>
            </a:r>
            <a:endParaRPr lang="fr-FR" b="1" dirty="0"/>
          </a:p>
        </p:txBody>
      </p:sp>
      <p:sp>
        <p:nvSpPr>
          <p:cNvPr id="4" name="Titre 1"/>
          <p:cNvSpPr txBox="1">
            <a:spLocks/>
          </p:cNvSpPr>
          <p:nvPr/>
        </p:nvSpPr>
        <p:spPr>
          <a:xfrm>
            <a:off x="467544" y="260649"/>
            <a:ext cx="7772400" cy="86409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600" b="1" dirty="0" smtClean="0">
                <a:solidFill>
                  <a:srgbClr val="FF0000"/>
                </a:solidFill>
              </a:rPr>
              <a:t>الفصل الأول: </a:t>
            </a:r>
            <a:r>
              <a:rPr lang="ar-DZ" sz="3600" b="1" dirty="0" smtClean="0"/>
              <a:t>مدخل مفاهيمي للمحاسبة العمومية</a:t>
            </a:r>
            <a:endParaRPr lang="fr-FR" sz="3600" dirty="0"/>
          </a:p>
        </p:txBody>
      </p:sp>
    </p:spTree>
    <p:extLst>
      <p:ext uri="{BB962C8B-B14F-4D97-AF65-F5344CB8AC3E}">
        <p14:creationId xmlns:p14="http://schemas.microsoft.com/office/powerpoint/2010/main" val="533184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1"/>
            <a:ext cx="8229600" cy="4133056"/>
          </a:xfrm>
        </p:spPr>
        <p:txBody>
          <a:bodyPr>
            <a:normAutofit/>
          </a:bodyPr>
          <a:lstStyle/>
          <a:p>
            <a:pPr marL="0" indent="0" algn="just" rtl="1">
              <a:buNone/>
            </a:pPr>
            <a:r>
              <a:rPr lang="ar-DZ" sz="3600" b="1" dirty="0" smtClean="0"/>
              <a:t>التعريف الإداري: هي قواعد </a:t>
            </a:r>
            <a:r>
              <a:rPr lang="ar-DZ" sz="3600" b="1" dirty="0"/>
              <a:t>عرض الحسابات </a:t>
            </a:r>
            <a:r>
              <a:rPr lang="ar-DZ" sz="3600" b="1" dirty="0" smtClean="0"/>
              <a:t>العمومية</a:t>
            </a:r>
            <a:r>
              <a:rPr lang="ar-DZ" sz="3600" b="1" dirty="0"/>
              <a:t> </a:t>
            </a:r>
            <a:r>
              <a:rPr lang="ar-DZ" sz="3600" b="1" dirty="0" smtClean="0"/>
              <a:t>تنظيم </a:t>
            </a:r>
            <a:r>
              <a:rPr lang="ar-DZ" sz="3600" b="1" dirty="0"/>
              <a:t>وظيفة المحاسبين </a:t>
            </a:r>
            <a:r>
              <a:rPr lang="ar-DZ" sz="3600" b="1" dirty="0" smtClean="0"/>
              <a:t>العموميين، غير </a:t>
            </a:r>
            <a:r>
              <a:rPr lang="ar-DZ" sz="3600" b="1" dirty="0"/>
              <a:t>أن هذا التعريف يبقى هو الآخر محدودا كون السمة </a:t>
            </a:r>
            <a:r>
              <a:rPr lang="ar-DZ" sz="3600" b="1" dirty="0" smtClean="0"/>
              <a:t>الإدارية في </a:t>
            </a:r>
            <a:r>
              <a:rPr lang="ar-DZ" sz="3600" b="1" dirty="0"/>
              <a:t>هذا التعريف تتسم في تنظيم وظيفة المحاسبين العموميين و تستثني تنظيم وظيفة الأمرين </a:t>
            </a:r>
            <a:r>
              <a:rPr lang="ar-DZ" sz="3600" b="1" dirty="0" smtClean="0"/>
              <a:t>بالصرف و </a:t>
            </a:r>
            <a:r>
              <a:rPr lang="ar-DZ" sz="3600" b="1" dirty="0"/>
              <a:t>كذا مختلف الجوانب الأخرى التي تدخل ضمن تطبيق قواعد المحاسبة العمومية.</a:t>
            </a:r>
            <a:endParaRPr lang="fr-FR" sz="3600" b="1" dirty="0"/>
          </a:p>
        </p:txBody>
      </p:sp>
      <p:sp>
        <p:nvSpPr>
          <p:cNvPr id="4" name="Titre 1"/>
          <p:cNvSpPr txBox="1">
            <a:spLocks/>
          </p:cNvSpPr>
          <p:nvPr/>
        </p:nvSpPr>
        <p:spPr>
          <a:xfrm>
            <a:off x="467544" y="260649"/>
            <a:ext cx="7772400" cy="86409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600" b="1" dirty="0" smtClean="0">
                <a:solidFill>
                  <a:srgbClr val="FF0000"/>
                </a:solidFill>
              </a:rPr>
              <a:t>الفصل الأول: </a:t>
            </a:r>
            <a:r>
              <a:rPr lang="ar-DZ" sz="3600" b="1" dirty="0" smtClean="0"/>
              <a:t>مدخل مفاهيمي للمحاسبة العمومية</a:t>
            </a:r>
            <a:endParaRPr lang="fr-FR" sz="3600" dirty="0"/>
          </a:p>
        </p:txBody>
      </p:sp>
    </p:spTree>
    <p:extLst>
      <p:ext uri="{BB962C8B-B14F-4D97-AF65-F5344CB8AC3E}">
        <p14:creationId xmlns:p14="http://schemas.microsoft.com/office/powerpoint/2010/main" val="833666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2205" y="1096332"/>
            <a:ext cx="8229600" cy="5001419"/>
          </a:xfrm>
        </p:spPr>
        <p:txBody>
          <a:bodyPr>
            <a:normAutofit fontScale="92500" lnSpcReduction="10000"/>
          </a:bodyPr>
          <a:lstStyle/>
          <a:p>
            <a:pPr marL="0" indent="0" algn="just" rtl="1">
              <a:buNone/>
            </a:pPr>
            <a:r>
              <a:rPr lang="ar-DZ" b="1" dirty="0"/>
              <a:t>مما سبق يمكن جمع مختلف الجوانب التي مستها التعاريف السابقة و تقديم التعريف الشامل </a:t>
            </a:r>
            <a:r>
              <a:rPr lang="ar-DZ" b="1" dirty="0" smtClean="0"/>
              <a:t>للمحاسبة العمومية </a:t>
            </a:r>
            <a:r>
              <a:rPr lang="ar-DZ" b="1" dirty="0"/>
              <a:t>"تعني المحاسبة العمومية كل القواعد و الأحكام القانونية التي تبين </a:t>
            </a:r>
            <a:r>
              <a:rPr lang="ar-DZ" b="1" dirty="0" smtClean="0"/>
              <a:t>وتحكم </a:t>
            </a:r>
            <a:r>
              <a:rPr lang="ar-DZ" b="1" dirty="0"/>
              <a:t>كيفية تنفيذ </a:t>
            </a:r>
            <a:r>
              <a:rPr lang="ar-DZ" b="1" dirty="0" smtClean="0"/>
              <a:t>ومراقبة </a:t>
            </a:r>
            <a:r>
              <a:rPr lang="ar-DZ" b="1" dirty="0"/>
              <a:t>الميزانيات و الحسابات </a:t>
            </a:r>
            <a:r>
              <a:rPr lang="ar-DZ" b="1" dirty="0" smtClean="0"/>
              <a:t>والعمليات </a:t>
            </a:r>
            <a:r>
              <a:rPr lang="ar-DZ" b="1" dirty="0"/>
              <a:t>الخاصة بالدولة </a:t>
            </a:r>
            <a:r>
              <a:rPr lang="ar-DZ" b="1" dirty="0" smtClean="0"/>
              <a:t>والمجلس </a:t>
            </a:r>
            <a:r>
              <a:rPr lang="ar-DZ" b="1" dirty="0"/>
              <a:t>الدستوري </a:t>
            </a:r>
            <a:r>
              <a:rPr lang="ar-DZ" b="1" dirty="0" smtClean="0"/>
              <a:t>والمجلي الشعبي الوطني ومجلس </a:t>
            </a:r>
            <a:r>
              <a:rPr lang="ar-DZ" b="1" dirty="0"/>
              <a:t>الحسابات و الميزانيات الملحقة </a:t>
            </a:r>
            <a:r>
              <a:rPr lang="ar-DZ" b="1" dirty="0" smtClean="0"/>
              <a:t>والجماعات </a:t>
            </a:r>
            <a:r>
              <a:rPr lang="ar-DZ" b="1" dirty="0"/>
              <a:t>الإقليمية (أي المحلية) </a:t>
            </a:r>
            <a:r>
              <a:rPr lang="ar-DZ" b="1" dirty="0" smtClean="0"/>
              <a:t>والمؤسسات العمومية </a:t>
            </a:r>
            <a:r>
              <a:rPr lang="ar-DZ" b="1" dirty="0"/>
              <a:t>ذات الطابع الداري</a:t>
            </a:r>
            <a:r>
              <a:rPr lang="ar-DZ" b="1" dirty="0" smtClean="0"/>
              <a:t>. كما </a:t>
            </a:r>
            <a:r>
              <a:rPr lang="ar-DZ" b="1" dirty="0"/>
              <a:t>تبين أيضا التزامات الآمرين بالصرف و المحاسبين العموميين </a:t>
            </a:r>
            <a:r>
              <a:rPr lang="ar-DZ" b="1" dirty="0"/>
              <a:t>و</a:t>
            </a:r>
            <a:r>
              <a:rPr lang="ar-DZ" b="1" dirty="0"/>
              <a:t>مسؤولياتهم .و يقصد بتنفيذ الميزانية كل من تنفيذ النفقات و تحصيل الإيرادات. </a:t>
            </a:r>
            <a:r>
              <a:rPr lang="ar-DZ" b="1" dirty="0"/>
              <a:t>ك  ما </a:t>
            </a:r>
            <a:r>
              <a:rPr lang="ar-DZ" b="1" dirty="0"/>
              <a:t>تبين </a:t>
            </a:r>
            <a:r>
              <a:rPr lang="ar-DZ" b="1" dirty="0" smtClean="0"/>
              <a:t>المحاسبة كذلك </a:t>
            </a:r>
            <a:r>
              <a:rPr lang="ar-DZ" b="1" dirty="0"/>
              <a:t>كيفية مسك الحسابات سواء بالنسبة للأمرين بالصرف أو المحاسبين العموميين.</a:t>
            </a:r>
            <a:endParaRPr lang="fr-FR" b="1" dirty="0"/>
          </a:p>
        </p:txBody>
      </p:sp>
      <p:sp>
        <p:nvSpPr>
          <p:cNvPr id="4" name="Titre 1"/>
          <p:cNvSpPr txBox="1">
            <a:spLocks/>
          </p:cNvSpPr>
          <p:nvPr/>
        </p:nvSpPr>
        <p:spPr>
          <a:xfrm>
            <a:off x="467544" y="260649"/>
            <a:ext cx="8208912" cy="86409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600" b="1" dirty="0" smtClean="0">
                <a:solidFill>
                  <a:srgbClr val="FF0000"/>
                </a:solidFill>
              </a:rPr>
              <a:t>الفصل الأول: </a:t>
            </a:r>
            <a:r>
              <a:rPr lang="ar-DZ" sz="3600" b="1" dirty="0" smtClean="0"/>
              <a:t>مدخل مفاهيمي للمحاسبة العمومية</a:t>
            </a:r>
            <a:endParaRPr lang="fr-FR" sz="3600" dirty="0"/>
          </a:p>
        </p:txBody>
      </p:sp>
    </p:spTree>
    <p:extLst>
      <p:ext uri="{BB962C8B-B14F-4D97-AF65-F5344CB8AC3E}">
        <p14:creationId xmlns:p14="http://schemas.microsoft.com/office/powerpoint/2010/main" val="167473411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24744"/>
            <a:ext cx="8229600" cy="5544616"/>
          </a:xfrm>
        </p:spPr>
        <p:txBody>
          <a:bodyPr>
            <a:noAutofit/>
          </a:bodyPr>
          <a:lstStyle/>
          <a:p>
            <a:pPr marL="0" indent="0" algn="just" rtl="1">
              <a:buNone/>
            </a:pPr>
            <a:r>
              <a:rPr lang="ar-DZ" sz="3600" b="1" dirty="0" smtClean="0">
                <a:solidFill>
                  <a:srgbClr val="FF0000"/>
                </a:solidFill>
              </a:rPr>
              <a:t>ثانيا: أهداف المحاسبة العمومية </a:t>
            </a:r>
          </a:p>
          <a:p>
            <a:pPr algn="just" rtl="1">
              <a:buNone/>
            </a:pPr>
            <a:r>
              <a:rPr lang="ar-SA" altLang="zh-CN" sz="2800" b="1" dirty="0"/>
              <a:t>ترمي المحاسبة العمومية باعتبارها وسيلة </a:t>
            </a:r>
            <a:r>
              <a:rPr lang="ar-SA" altLang="zh-CN" sz="2800" b="1" dirty="0" smtClean="0"/>
              <a:t>ونظام</a:t>
            </a:r>
            <a:r>
              <a:rPr lang="ar-DZ" altLang="zh-CN" sz="2800" b="1" dirty="0" smtClean="0"/>
              <a:t> </a:t>
            </a:r>
            <a:r>
              <a:rPr lang="ar-SA" altLang="zh-CN" sz="2800" b="1" dirty="0" smtClean="0"/>
              <a:t>تسيير </a:t>
            </a:r>
            <a:r>
              <a:rPr lang="ar-SA" altLang="zh-CN" sz="2800" b="1" dirty="0"/>
              <a:t>ومراقبة </a:t>
            </a:r>
            <a:r>
              <a:rPr lang="ar-DZ" altLang="zh-CN" sz="2800" b="1" dirty="0"/>
              <a:t>ل</a:t>
            </a:r>
            <a:r>
              <a:rPr lang="ar-SA" altLang="zh-CN" sz="2800" b="1" dirty="0"/>
              <a:t>لأموال العامة إلى تحقيق عدة أهداف منها: </a:t>
            </a:r>
            <a:endParaRPr lang="ar-DZ" altLang="zh-CN" sz="2800" b="1" dirty="0" smtClean="0"/>
          </a:p>
          <a:p>
            <a:pPr algn="just" rtl="1">
              <a:buNone/>
            </a:pPr>
            <a:r>
              <a:rPr lang="ar-DZ" altLang="zh-CN" sz="2800" b="1" dirty="0" smtClean="0">
                <a:latin typeface="Times New Roman" pitchFamily="18" charset="0"/>
                <a:ea typeface="SimSun" pitchFamily="2" charset="-122"/>
                <a:cs typeface="Simplified Arabic" pitchFamily="2" charset="-78"/>
              </a:rPr>
              <a:t>-</a:t>
            </a:r>
            <a:r>
              <a:rPr lang="ar-SA" altLang="zh-CN" sz="2800" b="1" dirty="0" smtClean="0">
                <a:latin typeface="Times New Roman" pitchFamily="18" charset="0"/>
                <a:ea typeface="SimSun" pitchFamily="2" charset="-122"/>
                <a:cs typeface="Simplified Arabic" pitchFamily="2" charset="-78"/>
              </a:rPr>
              <a:t>حماية </a:t>
            </a:r>
            <a:r>
              <a:rPr lang="ar-SA" altLang="zh-CN" sz="2800" b="1" dirty="0">
                <a:latin typeface="Times New Roman" pitchFamily="18" charset="0"/>
                <a:ea typeface="SimSun" pitchFamily="2" charset="-122"/>
                <a:cs typeface="Simplified Arabic" pitchFamily="2" charset="-78"/>
              </a:rPr>
              <a:t>الأموال العمومية من كل أشكال </a:t>
            </a:r>
            <a:r>
              <a:rPr lang="ar-SA" altLang="zh-CN" sz="2800" b="1" dirty="0" smtClean="0">
                <a:latin typeface="Times New Roman" pitchFamily="18" charset="0"/>
                <a:ea typeface="SimSun" pitchFamily="2" charset="-122"/>
                <a:cs typeface="Simplified Arabic" pitchFamily="2" charset="-78"/>
              </a:rPr>
              <a:t>التلاعب</a:t>
            </a:r>
            <a:r>
              <a:rPr lang="ar-DZ" altLang="zh-CN" sz="2800" b="1" dirty="0" smtClean="0">
                <a:latin typeface="Times New Roman" pitchFamily="18" charset="0"/>
                <a:ea typeface="SimSun" pitchFamily="2" charset="-122"/>
                <a:cs typeface="Simplified Arabic" pitchFamily="2" charset="-78"/>
              </a:rPr>
              <a:t> </a:t>
            </a:r>
            <a:r>
              <a:rPr lang="ar-SA" altLang="zh-CN" sz="2800" b="1" dirty="0" smtClean="0">
                <a:latin typeface="Times New Roman" pitchFamily="18" charset="0"/>
                <a:ea typeface="SimSun" pitchFamily="2" charset="-122"/>
                <a:cs typeface="Simplified Arabic" pitchFamily="2" charset="-78"/>
              </a:rPr>
              <a:t>والغـش. </a:t>
            </a:r>
            <a:endParaRPr lang="ar-DZ" altLang="zh-CN" sz="2800" b="1" dirty="0" smtClean="0">
              <a:latin typeface="Times New Roman" pitchFamily="18" charset="0"/>
              <a:ea typeface="SimSun" pitchFamily="2" charset="-122"/>
              <a:cs typeface="Simplified Arabic" pitchFamily="2" charset="-78"/>
            </a:endParaRPr>
          </a:p>
          <a:p>
            <a:pPr algn="just" rtl="1">
              <a:buFontTx/>
              <a:buChar char="-"/>
            </a:pPr>
            <a:r>
              <a:rPr lang="ar-SA" altLang="zh-CN" sz="2800" b="1" dirty="0" smtClean="0">
                <a:latin typeface="Times New Roman" pitchFamily="18" charset="0"/>
                <a:ea typeface="SimSun" pitchFamily="2" charset="-122"/>
                <a:cs typeface="Simplified Arabic" pitchFamily="2" charset="-78"/>
              </a:rPr>
              <a:t>إثبات </a:t>
            </a:r>
            <a:r>
              <a:rPr lang="ar-SA" altLang="zh-CN" sz="2800" b="1" dirty="0">
                <a:latin typeface="Times New Roman" pitchFamily="18" charset="0"/>
                <a:ea typeface="SimSun" pitchFamily="2" charset="-122"/>
                <a:cs typeface="Simplified Arabic" pitchFamily="2" charset="-78"/>
              </a:rPr>
              <a:t>العمليات المالية التي تقوم بها مختلف الهيئات </a:t>
            </a:r>
            <a:r>
              <a:rPr lang="ar-SA" altLang="zh-CN" sz="2800" b="1" dirty="0" smtClean="0">
                <a:latin typeface="Times New Roman" pitchFamily="18" charset="0"/>
                <a:ea typeface="SimSun" pitchFamily="2" charset="-122"/>
                <a:cs typeface="Simplified Arabic" pitchFamily="2" charset="-78"/>
              </a:rPr>
              <a:t> </a:t>
            </a:r>
            <a:r>
              <a:rPr lang="ar-SA" altLang="zh-CN" sz="2800" b="1" dirty="0">
                <a:latin typeface="Times New Roman" pitchFamily="18" charset="0"/>
                <a:ea typeface="SimSun" pitchFamily="2" charset="-122"/>
                <a:cs typeface="Simplified Arabic" pitchFamily="2" charset="-78"/>
              </a:rPr>
              <a:t>الحكومية</a:t>
            </a:r>
            <a:r>
              <a:rPr lang="ar-SA" altLang="zh-CN" sz="2800" b="1" dirty="0" smtClean="0">
                <a:latin typeface="Times New Roman" pitchFamily="18" charset="0"/>
                <a:ea typeface="SimSun" pitchFamily="2" charset="-122"/>
                <a:cs typeface="Simplified Arabic" pitchFamily="2" charset="-78"/>
              </a:rPr>
              <a:t>.</a:t>
            </a:r>
            <a:endParaRPr lang="ar-DZ" altLang="zh-CN" sz="2800" b="1" dirty="0" smtClean="0">
              <a:latin typeface="Times New Roman" pitchFamily="18" charset="0"/>
              <a:ea typeface="SimSun" pitchFamily="2" charset="-122"/>
              <a:cs typeface="Simplified Arabic" pitchFamily="2" charset="-78"/>
            </a:endParaRPr>
          </a:p>
          <a:p>
            <a:pPr algn="just" rtl="1">
              <a:buFontTx/>
              <a:buChar char="-"/>
              <a:defRPr/>
            </a:pPr>
            <a:r>
              <a:rPr lang="ar-SA" altLang="zh-CN" sz="2800" b="1" dirty="0">
                <a:latin typeface="Times New Roman" pitchFamily="18" charset="0"/>
                <a:ea typeface="SimSun" pitchFamily="2" charset="-122"/>
                <a:cs typeface="Simplified Arabic" pitchFamily="2" charset="-78"/>
              </a:rPr>
              <a:t>ضمان احترام تنفيذ الميزانية في إطار القواعــد </a:t>
            </a:r>
            <a:r>
              <a:rPr lang="ar-SA" altLang="zh-CN" sz="2800" b="1" dirty="0" smtClean="0">
                <a:latin typeface="Times New Roman" pitchFamily="18" charset="0"/>
                <a:ea typeface="SimSun" pitchFamily="2" charset="-122"/>
                <a:cs typeface="Simplified Arabic" pitchFamily="2" charset="-78"/>
              </a:rPr>
              <a:t>والتقنيات </a:t>
            </a:r>
            <a:r>
              <a:rPr lang="ar-SA" altLang="zh-CN" sz="2800" b="1" dirty="0">
                <a:latin typeface="Times New Roman" pitchFamily="18" charset="0"/>
                <a:ea typeface="SimSun" pitchFamily="2" charset="-122"/>
                <a:cs typeface="Simplified Arabic" pitchFamily="2" charset="-78"/>
              </a:rPr>
              <a:t>المحاسبية المعمول بها</a:t>
            </a:r>
            <a:r>
              <a:rPr lang="ar-SA" altLang="zh-CN" sz="2800" b="1" dirty="0" smtClean="0">
                <a:latin typeface="Times New Roman" pitchFamily="18" charset="0"/>
                <a:ea typeface="SimSun" pitchFamily="2" charset="-122"/>
                <a:cs typeface="Simplified Arabic" pitchFamily="2" charset="-78"/>
              </a:rPr>
              <a:t>.</a:t>
            </a:r>
            <a:endParaRPr lang="ar-DZ" altLang="zh-CN" sz="2800" b="1" dirty="0">
              <a:latin typeface="Times New Roman" pitchFamily="18" charset="0"/>
              <a:ea typeface="SimSun" pitchFamily="2" charset="-122"/>
              <a:cs typeface="Simplified Arabic" pitchFamily="2" charset="-78"/>
            </a:endParaRPr>
          </a:p>
          <a:p>
            <a:pPr algn="just" rtl="1">
              <a:buFontTx/>
              <a:buChar char="-"/>
              <a:defRPr/>
            </a:pPr>
            <a:r>
              <a:rPr lang="ar-SA" altLang="zh-CN" sz="2800" b="1" dirty="0">
                <a:latin typeface="Times New Roman" pitchFamily="18" charset="0"/>
                <a:ea typeface="SimSun" pitchFamily="2" charset="-122"/>
                <a:cs typeface="Simplified Arabic" pitchFamily="2" charset="-78"/>
              </a:rPr>
              <a:t>إظهار المركز المالي الفعلي للدولة أو هيئاتها في نهاية </a:t>
            </a:r>
            <a:r>
              <a:rPr lang="ar-DZ" altLang="zh-CN" sz="2800" b="1" dirty="0" smtClean="0">
                <a:latin typeface="Times New Roman" pitchFamily="18" charset="0"/>
                <a:ea typeface="SimSun" pitchFamily="2" charset="-122"/>
                <a:cs typeface="Simplified Arabic" pitchFamily="2" charset="-78"/>
              </a:rPr>
              <a:t> </a:t>
            </a:r>
            <a:r>
              <a:rPr lang="ar-SA" altLang="zh-CN" sz="2800" b="1" dirty="0">
                <a:latin typeface="Times New Roman" pitchFamily="18" charset="0"/>
                <a:ea typeface="SimSun" pitchFamily="2" charset="-122"/>
                <a:cs typeface="Simplified Arabic" pitchFamily="2" charset="-78"/>
              </a:rPr>
              <a:t>كل سنة مالية</a:t>
            </a:r>
            <a:r>
              <a:rPr lang="ar-SA" altLang="zh-CN" sz="2800" b="1" dirty="0" smtClean="0">
                <a:latin typeface="Times New Roman" pitchFamily="18" charset="0"/>
                <a:ea typeface="SimSun" pitchFamily="2" charset="-122"/>
                <a:cs typeface="Simplified Arabic" pitchFamily="2" charset="-78"/>
              </a:rPr>
              <a:t>.</a:t>
            </a:r>
            <a:endParaRPr lang="ar-DZ" altLang="zh-CN" sz="2800" b="1" dirty="0" smtClean="0">
              <a:latin typeface="Times New Roman" pitchFamily="18" charset="0"/>
              <a:ea typeface="SimSun" pitchFamily="2" charset="-122"/>
              <a:cs typeface="Simplified Arabic" pitchFamily="2" charset="-78"/>
            </a:endParaRPr>
          </a:p>
          <a:p>
            <a:pPr algn="r" rtl="1">
              <a:buNone/>
              <a:defRPr/>
            </a:pPr>
            <a:r>
              <a:rPr lang="ar-DZ" altLang="zh-CN" sz="2800" b="1" dirty="0" smtClean="0">
                <a:latin typeface="Times New Roman" pitchFamily="18" charset="0"/>
                <a:ea typeface="SimSun" pitchFamily="2" charset="-122"/>
                <a:cs typeface="Simplified Arabic" pitchFamily="2" charset="-78"/>
              </a:rPr>
              <a:t>- </a:t>
            </a:r>
            <a:r>
              <a:rPr lang="ar-SA" altLang="zh-CN" sz="2800" b="1" dirty="0" smtClean="0">
                <a:latin typeface="Times New Roman" pitchFamily="18" charset="0"/>
                <a:ea typeface="SimSun" pitchFamily="2" charset="-122"/>
                <a:cs typeface="Simplified Arabic" pitchFamily="2" charset="-78"/>
              </a:rPr>
              <a:t>توفير </a:t>
            </a:r>
            <a:r>
              <a:rPr lang="ar-SA" altLang="zh-CN" sz="2800" b="1" dirty="0">
                <a:latin typeface="Times New Roman" pitchFamily="18" charset="0"/>
                <a:ea typeface="SimSun" pitchFamily="2" charset="-122"/>
                <a:cs typeface="Simplified Arabic" pitchFamily="2" charset="-78"/>
              </a:rPr>
              <a:t>البيانات و المعلومات اللازمة للتخطيط المالي</a:t>
            </a:r>
            <a:r>
              <a:rPr lang="ar-SA" altLang="zh-CN" sz="2800" b="1" dirty="0" smtClean="0">
                <a:latin typeface="Times New Roman" pitchFamily="18" charset="0"/>
                <a:ea typeface="SimSun" pitchFamily="2" charset="-122"/>
                <a:cs typeface="Simplified Arabic" pitchFamily="2" charset="-78"/>
              </a:rPr>
              <a:t>.</a:t>
            </a:r>
            <a:endParaRPr lang="ar-DZ" altLang="zh-CN" sz="2800" b="1" dirty="0">
              <a:latin typeface="Times New Roman" pitchFamily="18" charset="0"/>
              <a:ea typeface="SimSun" pitchFamily="2" charset="-122"/>
              <a:cs typeface="Simplified Arabic" pitchFamily="2" charset="-78"/>
            </a:endParaRPr>
          </a:p>
          <a:p>
            <a:pPr algn="r" rtl="1">
              <a:buFontTx/>
              <a:buChar char="-"/>
              <a:defRPr/>
            </a:pPr>
            <a:r>
              <a:rPr lang="ar-SA" altLang="zh-CN" sz="2800" b="1" dirty="0">
                <a:latin typeface="Times New Roman" pitchFamily="18" charset="0"/>
                <a:ea typeface="SimSun" pitchFamily="2" charset="-122"/>
                <a:cs typeface="Simplified Arabic" pitchFamily="2" charset="-78"/>
              </a:rPr>
              <a:t>توفير البيانات اللازمة لتحسين أداء و تسيير </a:t>
            </a:r>
            <a:r>
              <a:rPr lang="ar-SA" altLang="zh-CN" sz="2800" b="1" dirty="0" smtClean="0">
                <a:latin typeface="Times New Roman" pitchFamily="18" charset="0"/>
                <a:ea typeface="SimSun" pitchFamily="2" charset="-122"/>
                <a:cs typeface="Simplified Arabic" pitchFamily="2" charset="-78"/>
              </a:rPr>
              <a:t>الهيئات</a:t>
            </a:r>
            <a:r>
              <a:rPr lang="ar-DZ" altLang="zh-CN" sz="2800" b="1" dirty="0" smtClean="0">
                <a:latin typeface="Times New Roman" pitchFamily="18" charset="0"/>
                <a:ea typeface="SimSun" pitchFamily="2" charset="-122"/>
                <a:cs typeface="Simplified Arabic" pitchFamily="2" charset="-78"/>
              </a:rPr>
              <a:t> </a:t>
            </a:r>
            <a:r>
              <a:rPr lang="ar-SA" altLang="zh-CN" sz="2800" b="1" dirty="0" smtClean="0">
                <a:latin typeface="Times New Roman" pitchFamily="18" charset="0"/>
                <a:ea typeface="SimSun" pitchFamily="2" charset="-122"/>
                <a:cs typeface="Simplified Arabic" pitchFamily="2" charset="-78"/>
              </a:rPr>
              <a:t>العمومية </a:t>
            </a:r>
            <a:r>
              <a:rPr lang="ar-SA" altLang="zh-CN" sz="2800" b="1" dirty="0">
                <a:latin typeface="Times New Roman" pitchFamily="18" charset="0"/>
                <a:ea typeface="SimSun" pitchFamily="2" charset="-122"/>
                <a:cs typeface="Simplified Arabic" pitchFamily="2" charset="-78"/>
              </a:rPr>
              <a:t>.</a:t>
            </a:r>
          </a:p>
          <a:p>
            <a:pPr algn="just" rtl="1">
              <a:buFontTx/>
              <a:buChar char="-"/>
              <a:defRPr/>
            </a:pPr>
            <a:endParaRPr lang="ar-SA" altLang="zh-CN" sz="2800" b="1" dirty="0">
              <a:latin typeface="Times New Roman" pitchFamily="18" charset="0"/>
              <a:ea typeface="SimSun" pitchFamily="2" charset="-122"/>
              <a:cs typeface="Simplified Arabic" pitchFamily="2" charset="-78"/>
            </a:endParaRPr>
          </a:p>
          <a:p>
            <a:pPr algn="just" rtl="1">
              <a:buFontTx/>
              <a:buChar char="-"/>
            </a:pPr>
            <a:endParaRPr lang="ar-SA" altLang="zh-CN" sz="2800" b="1" dirty="0">
              <a:latin typeface="Times New Roman" pitchFamily="18" charset="0"/>
              <a:ea typeface="SimSun" pitchFamily="2" charset="-122"/>
              <a:cs typeface="Simplified Arabic" pitchFamily="2" charset="-78"/>
            </a:endParaRPr>
          </a:p>
          <a:p>
            <a:pPr algn="just" rtl="1">
              <a:buNone/>
            </a:pPr>
            <a:endParaRPr lang="ar-SA" altLang="zh-CN" sz="2800" b="1" dirty="0"/>
          </a:p>
          <a:p>
            <a:pPr algn="just" rtl="1">
              <a:buNone/>
            </a:pPr>
            <a:endParaRPr lang="ar-SA" altLang="zh-CN" sz="2800" b="1" dirty="0"/>
          </a:p>
          <a:p>
            <a:pPr marL="0" indent="0" algn="just" rtl="1">
              <a:buNone/>
            </a:pPr>
            <a:endParaRPr lang="ar-DZ" sz="2800" b="1" dirty="0" smtClean="0"/>
          </a:p>
          <a:p>
            <a:pPr marL="0" indent="0" algn="just" rtl="1">
              <a:buNone/>
            </a:pPr>
            <a:endParaRPr lang="fr-FR" sz="2800" b="1" dirty="0"/>
          </a:p>
        </p:txBody>
      </p:sp>
      <p:sp>
        <p:nvSpPr>
          <p:cNvPr id="4" name="Titre 1"/>
          <p:cNvSpPr txBox="1">
            <a:spLocks/>
          </p:cNvSpPr>
          <p:nvPr/>
        </p:nvSpPr>
        <p:spPr>
          <a:xfrm>
            <a:off x="467544" y="260649"/>
            <a:ext cx="8208912" cy="86409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600" b="1" dirty="0" smtClean="0">
                <a:solidFill>
                  <a:srgbClr val="FF0000"/>
                </a:solidFill>
              </a:rPr>
              <a:t>الفصل الأول: </a:t>
            </a:r>
            <a:r>
              <a:rPr lang="ar-DZ" sz="3600" b="1" dirty="0">
                <a:solidFill>
                  <a:srgbClr val="FF0000"/>
                </a:solidFill>
              </a:rPr>
              <a:t>مدخل مفاهيمي للمحاسبة العمومية</a:t>
            </a:r>
            <a:endParaRPr lang="fr-FR" sz="3600" b="1" dirty="0">
              <a:solidFill>
                <a:srgbClr val="FF0000"/>
              </a:solidFill>
            </a:endParaRPr>
          </a:p>
        </p:txBody>
      </p:sp>
    </p:spTree>
    <p:extLst>
      <p:ext uri="{BB962C8B-B14F-4D97-AF65-F5344CB8AC3E}">
        <p14:creationId xmlns:p14="http://schemas.microsoft.com/office/powerpoint/2010/main" val="3749424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marL="0" indent="0" algn="r" rtl="1">
              <a:buNone/>
            </a:pPr>
            <a:r>
              <a:rPr lang="ar-DZ" sz="3600" b="1" dirty="0" smtClean="0"/>
              <a:t>ثالثا: خصائص المحاسبة العمومية</a:t>
            </a:r>
          </a:p>
          <a:p>
            <a:pPr marL="0" indent="0" algn="r" rtl="1">
              <a:buNone/>
            </a:pPr>
            <a:r>
              <a:rPr lang="ar-DZ" sz="3600" b="1" dirty="0" smtClean="0"/>
              <a:t>1-المحاسبة </a:t>
            </a:r>
            <a:r>
              <a:rPr lang="ar-DZ" sz="3600" b="1" dirty="0"/>
              <a:t>العمومية هي عبارة عن إطار محاسبي </a:t>
            </a:r>
            <a:r>
              <a:rPr lang="ar-DZ" sz="3600" b="1" dirty="0" smtClean="0"/>
              <a:t>مميز؛</a:t>
            </a:r>
          </a:p>
          <a:p>
            <a:pPr marL="0" indent="0" algn="r" rtl="1">
              <a:buNone/>
            </a:pPr>
            <a:r>
              <a:rPr lang="ar-DZ" sz="3600" b="1" dirty="0" smtClean="0"/>
              <a:t>2- </a:t>
            </a:r>
            <a:r>
              <a:rPr lang="ar-DZ" sz="3600" b="1" dirty="0"/>
              <a:t>المحاسبة العمومية هي فرع </a:t>
            </a:r>
            <a:r>
              <a:rPr lang="ar-DZ" sz="3600" b="1" dirty="0" smtClean="0"/>
              <a:t>متخصص؛</a:t>
            </a:r>
          </a:p>
          <a:p>
            <a:pPr marL="0" indent="0" algn="r" rtl="1">
              <a:buNone/>
            </a:pPr>
            <a:r>
              <a:rPr lang="ar-DZ" sz="3600" b="1" dirty="0" smtClean="0"/>
              <a:t>3- </a:t>
            </a:r>
            <a:r>
              <a:rPr lang="ar-DZ" sz="3600" b="1" dirty="0"/>
              <a:t>المحاسبة العمومية مزيج من القواعد القانونية و القواعد </a:t>
            </a:r>
            <a:r>
              <a:rPr lang="ar-DZ" sz="3600" b="1" dirty="0" smtClean="0"/>
              <a:t>التقنية؛</a:t>
            </a:r>
          </a:p>
          <a:p>
            <a:pPr marL="0" indent="0" algn="r" rtl="1">
              <a:buNone/>
            </a:pPr>
            <a:r>
              <a:rPr lang="ar-DZ" sz="3600" b="1" dirty="0" smtClean="0"/>
              <a:t>4- يتحدد مجالها في العمليات المالية ونطاقها </a:t>
            </a:r>
            <a:r>
              <a:rPr lang="ar-DZ" sz="3600" b="1" smtClean="0"/>
              <a:t>الدولة ومصالحها.</a:t>
            </a:r>
            <a:endParaRPr lang="fr-FR" sz="3600" b="1" dirty="0"/>
          </a:p>
        </p:txBody>
      </p:sp>
      <p:sp>
        <p:nvSpPr>
          <p:cNvPr id="4" name="Titre 1"/>
          <p:cNvSpPr txBox="1">
            <a:spLocks/>
          </p:cNvSpPr>
          <p:nvPr/>
        </p:nvSpPr>
        <p:spPr>
          <a:xfrm>
            <a:off x="467544" y="260649"/>
            <a:ext cx="8208912" cy="86409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600" b="1" dirty="0" smtClean="0">
                <a:solidFill>
                  <a:srgbClr val="FF0000"/>
                </a:solidFill>
              </a:rPr>
              <a:t>الفصل الأول: </a:t>
            </a:r>
            <a:r>
              <a:rPr lang="ar-DZ" sz="3600" b="1" dirty="0">
                <a:solidFill>
                  <a:srgbClr val="FF0000"/>
                </a:solidFill>
              </a:rPr>
              <a:t>مدخل مفاهيمي للمحاسبة العمومية</a:t>
            </a:r>
            <a:endParaRPr lang="fr-FR" sz="3600" b="1" dirty="0">
              <a:solidFill>
                <a:srgbClr val="FF0000"/>
              </a:solidFill>
            </a:endParaRPr>
          </a:p>
        </p:txBody>
      </p:sp>
    </p:spTree>
    <p:extLst>
      <p:ext uri="{BB962C8B-B14F-4D97-AF65-F5344CB8AC3E}">
        <p14:creationId xmlns:p14="http://schemas.microsoft.com/office/powerpoint/2010/main" val="97525049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379</TotalTime>
  <Words>479</Words>
  <Application>Microsoft Office PowerPoint</Application>
  <PresentationFormat>Affichage à l'écran (4:3)</PresentationFormat>
  <Paragraphs>29</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الفصل الأول: مدخل مفاهيمي للمحاسبة العمومية</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الأول: مدخل مفاهيمي للمحاسبة العمومية</dc:title>
  <dc:creator>kh</dc:creator>
  <cp:lastModifiedBy>kh</cp:lastModifiedBy>
  <cp:revision>19</cp:revision>
  <dcterms:created xsi:type="dcterms:W3CDTF">2023-10-10T04:39:51Z</dcterms:created>
  <dcterms:modified xsi:type="dcterms:W3CDTF">2023-12-03T19:20:07Z</dcterms:modified>
</cp:coreProperties>
</file>