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2"/>
  </p:handoutMasterIdLst>
  <p:sldIdLst>
    <p:sldId id="314" r:id="rId2"/>
    <p:sldId id="307" r:id="rId3"/>
    <p:sldId id="324" r:id="rId4"/>
    <p:sldId id="326" r:id="rId5"/>
    <p:sldId id="325" r:id="rId6"/>
    <p:sldId id="312" r:id="rId7"/>
    <p:sldId id="327" r:id="rId8"/>
    <p:sldId id="328" r:id="rId9"/>
    <p:sldId id="329" r:id="rId10"/>
    <p:sldId id="330" r:id="rId11"/>
    <p:sldId id="338" r:id="rId12"/>
    <p:sldId id="332" r:id="rId13"/>
    <p:sldId id="335" r:id="rId14"/>
    <p:sldId id="343" r:id="rId15"/>
    <p:sldId id="336" r:id="rId16"/>
    <p:sldId id="337" r:id="rId17"/>
    <p:sldId id="348" r:id="rId18"/>
    <p:sldId id="349" r:id="rId19"/>
    <p:sldId id="350" r:id="rId20"/>
    <p:sldId id="351" r:id="rId21"/>
  </p:sldIdLst>
  <p:sldSz cx="9144000" cy="6858000" type="screen4x3"/>
  <p:notesSz cx="7104063" cy="10234613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781" autoAdjust="0"/>
  </p:normalViewPr>
  <p:slideViewPr>
    <p:cSldViewPr>
      <p:cViewPr>
        <p:scale>
          <a:sx n="60" d="100"/>
          <a:sy n="60" d="100"/>
        </p:scale>
        <p:origin x="-1356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1763B9A-F10A-4831-BD6C-8919FA204B9F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7612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971600" y="2132856"/>
            <a:ext cx="7143800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Chapter 4</a:t>
            </a:r>
          </a:p>
          <a:p>
            <a:pPr algn="ctr"/>
            <a:r>
              <a:rPr lang="en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files</a:t>
            </a:r>
          </a:p>
        </p:txBody>
      </p:sp>
    </p:spTree>
    <p:extLst>
      <p:ext uri="{BB962C8B-B14F-4D97-AF65-F5344CB8AC3E}">
        <p14:creationId xmlns:p14="http://schemas.microsoft.com/office/powerpoint/2010/main" val="90395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908720"/>
            <a:ext cx="8286808" cy="5572164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en" sz="2800" dirty="0"/>
              <a:t>To use a physical file </a:t>
            </a:r>
            <a:r>
              <a:rPr lang="en" sz="2800" b="1" dirty="0"/>
              <a:t>F </a:t>
            </a:r>
            <a:r>
              <a:rPr lang="en" sz="2800" dirty="0"/>
              <a:t>in an algorithm, this algorithm had to include a file variable </a:t>
            </a:r>
            <a:r>
              <a:rPr lang="en" sz="2800" b="1" dirty="0" smtClean="0"/>
              <a:t>f</a:t>
            </a:r>
            <a:r>
              <a:rPr lang="en" sz="2800" dirty="0" smtClean="0"/>
              <a:t>.</a:t>
            </a:r>
            <a:endParaRPr lang="fr-FR" sz="2800" dirty="0" smtClean="0"/>
          </a:p>
          <a:p>
            <a:pPr algn="just">
              <a:spcAft>
                <a:spcPts val="1200"/>
              </a:spcAft>
            </a:pPr>
            <a:r>
              <a:rPr lang="en" sz="2800" dirty="0" smtClean="0"/>
              <a:t>The association </a:t>
            </a:r>
            <a:r>
              <a:rPr lang="en" sz="2800" dirty="0"/>
              <a:t>between </a:t>
            </a:r>
            <a:r>
              <a:rPr lang="en" sz="2800" b="1" dirty="0"/>
              <a:t>f </a:t>
            </a:r>
            <a:r>
              <a:rPr lang="en" sz="2800" dirty="0"/>
              <a:t>and </a:t>
            </a:r>
            <a:r>
              <a:rPr lang="en" sz="2800" b="1" dirty="0"/>
              <a:t>F </a:t>
            </a:r>
            <a:r>
              <a:rPr lang="en" sz="2800" dirty="0"/>
              <a:t>will be carried out </a:t>
            </a:r>
            <a:r>
              <a:rPr lang="en" sz="2800" dirty="0" smtClean="0"/>
              <a:t>by </a:t>
            </a:r>
            <a:r>
              <a:rPr lang="en" sz="2800" dirty="0"/>
              <a:t>means of a process called </a:t>
            </a:r>
            <a:r>
              <a:rPr lang="en" sz="2800" b="1" dirty="0" smtClean="0"/>
              <a:t>assignment </a:t>
            </a:r>
            <a:r>
              <a:rPr lang="en" sz="28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" sz="2800" dirty="0" smtClean="0"/>
              <a:t>Changes </a:t>
            </a:r>
            <a:r>
              <a:rPr lang="en" sz="2800" dirty="0"/>
              <a:t>to </a:t>
            </a:r>
            <a:r>
              <a:rPr lang="en" sz="2800" b="1" dirty="0"/>
              <a:t>f </a:t>
            </a:r>
            <a:r>
              <a:rPr lang="en" sz="2800" dirty="0"/>
              <a:t>in the algorithm will directly affect </a:t>
            </a:r>
            <a:r>
              <a:rPr lang="en" sz="2800" b="1" dirty="0"/>
              <a:t>F </a:t>
            </a:r>
            <a:r>
              <a:rPr lang="en" sz="2800" dirty="0"/>
              <a:t>on its support.</a:t>
            </a:r>
            <a:endParaRPr lang="fr-FR" sz="2800" dirty="0" smtClean="0"/>
          </a:p>
          <a:p>
            <a:pPr algn="just">
              <a:spcAft>
                <a:spcPts val="1200"/>
              </a:spcAft>
            </a:pPr>
            <a:r>
              <a:rPr lang="en" sz="2800" b="1" u="sng" dirty="0" smtClean="0"/>
              <a:t>Syntax </a:t>
            </a:r>
            <a:r>
              <a:rPr lang="en" sz="2800" b="1" u="sng" dirty="0"/>
              <a:t>:</a:t>
            </a:r>
            <a:r>
              <a:rPr lang="en" sz="2800" b="1" dirty="0"/>
              <a:t>  </a:t>
            </a:r>
            <a:r>
              <a:rPr lang="en" sz="2800" b="1" dirty="0" smtClean="0"/>
              <a:t>ASSIGN </a:t>
            </a:r>
            <a:r>
              <a:rPr lang="en" sz="2800" dirty="0"/>
              <a:t>( </a:t>
            </a:r>
            <a:r>
              <a:rPr lang="en" sz="2800" b="1" dirty="0"/>
              <a:t>f, ' </a:t>
            </a:r>
            <a:r>
              <a:rPr lang="en" sz="2800" b="1" dirty="0" err="1"/>
              <a:t>access_path_F </a:t>
            </a:r>
            <a:r>
              <a:rPr lang="en" sz="2800" b="1" dirty="0"/>
              <a:t>' </a:t>
            </a:r>
            <a:r>
              <a:rPr lang="en" sz="2800" dirty="0"/>
              <a:t>) </a:t>
            </a:r>
            <a:r>
              <a:rPr lang="en" sz="2800" dirty="0" smtClean="0"/>
              <a:t>;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fr-FR" sz="28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" sz="4000" b="1" dirty="0" smtClean="0">
                <a:solidFill>
                  <a:srgbClr val="0070C0"/>
                </a:solidFill>
              </a:rPr>
              <a:t>Assignment</a:t>
            </a:r>
            <a:r>
              <a:rPr lang="en" sz="4000" b="1" dirty="0">
                <a:solidFill>
                  <a:srgbClr val="0070C0"/>
                </a:solidFill>
              </a:rPr>
              <a:t> </a:t>
            </a:r>
            <a:r>
              <a:rPr lang="en" sz="4000" b="1" dirty="0" smtClean="0">
                <a:solidFill>
                  <a:srgbClr val="0070C0"/>
                </a:solidFill>
              </a:rPr>
              <a:t>of a file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79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908720"/>
            <a:ext cx="8286808" cy="5572164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en" sz="2800" b="1" dirty="0" smtClean="0"/>
              <a:t>Examples:</a:t>
            </a:r>
            <a:r>
              <a:rPr lang="en" sz="2800" dirty="0" smtClean="0"/>
              <a:t> </a:t>
            </a:r>
          </a:p>
          <a:p>
            <a:pPr algn="just">
              <a:spcAft>
                <a:spcPts val="2400"/>
              </a:spcAft>
            </a:pPr>
            <a:r>
              <a:rPr lang="en" sz="2800" b="1" dirty="0" smtClean="0"/>
              <a:t>ASSIGN (f, </a:t>
            </a:r>
            <a:r>
              <a:rPr lang="en" sz="2800" b="1" dirty="0" smtClean="0">
                <a:solidFill>
                  <a:srgbClr val="00B050"/>
                </a:solidFill>
              </a:rPr>
              <a:t>" c:\Example.txt " </a:t>
            </a:r>
            <a:r>
              <a:rPr lang="en" sz="2800" b="1" dirty="0" smtClean="0"/>
              <a:t>) ;</a:t>
            </a:r>
          </a:p>
          <a:p>
            <a:pPr algn="just">
              <a:spcAft>
                <a:spcPts val="2400"/>
              </a:spcAft>
            </a:pPr>
            <a:r>
              <a:rPr lang="en" sz="2800" b="1" dirty="0" smtClean="0"/>
              <a:t>ASSIGN (f1, </a:t>
            </a:r>
            <a:r>
              <a:rPr lang="en" sz="2800" b="1" dirty="0">
                <a:solidFill>
                  <a:srgbClr val="00B050"/>
                </a:solidFill>
              </a:rPr>
              <a:t>"</a:t>
            </a:r>
            <a:r>
              <a:rPr lang="en" sz="2800" b="1" dirty="0" smtClean="0">
                <a:solidFill>
                  <a:srgbClr val="00B050"/>
                </a:solidFill>
              </a:rPr>
              <a:t>Data.dat</a:t>
            </a:r>
            <a:r>
              <a:rPr lang="en" sz="2800" b="1" dirty="0">
                <a:solidFill>
                  <a:srgbClr val="00B050"/>
                </a:solidFill>
              </a:rPr>
              <a:t>" </a:t>
            </a:r>
            <a:r>
              <a:rPr lang="en" sz="2800" b="1" dirty="0" smtClean="0"/>
              <a:t>);</a:t>
            </a:r>
          </a:p>
          <a:p>
            <a:pPr algn="just">
              <a:spcAft>
                <a:spcPts val="2400"/>
              </a:spcAft>
            </a:pPr>
            <a:r>
              <a:rPr lang="en" sz="2800" b="1" dirty="0"/>
              <a:t>ASSIGN ( </a:t>
            </a:r>
            <a:r>
              <a:rPr lang="en" sz="2800" b="1" dirty="0" smtClean="0"/>
              <a:t>file, </a:t>
            </a:r>
            <a:r>
              <a:rPr lang="en" sz="2800" b="1" dirty="0">
                <a:solidFill>
                  <a:srgbClr val="00B050"/>
                </a:solidFill>
              </a:rPr>
              <a:t>"Files\Example.txt </a:t>
            </a:r>
            <a:r>
              <a:rPr lang="en" sz="2800" b="1" dirty="0" smtClean="0">
                <a:solidFill>
                  <a:srgbClr val="00B050"/>
                </a:solidFill>
              </a:rPr>
              <a:t>" </a:t>
            </a:r>
            <a:r>
              <a:rPr lang="en" sz="2800" b="1" dirty="0" smtClean="0"/>
              <a:t>);</a:t>
            </a:r>
            <a:endParaRPr lang="en" sz="2800" b="1" dirty="0"/>
          </a:p>
          <a:p>
            <a:pPr marL="0" indent="0" algn="just">
              <a:spcAft>
                <a:spcPts val="1200"/>
              </a:spcAft>
              <a:buNone/>
            </a:pPr>
            <a:endParaRPr lang="fr-FR" sz="2800" b="1" dirty="0" smtClean="0"/>
          </a:p>
          <a:p>
            <a:pPr marL="0" indent="0" algn="just">
              <a:spcAft>
                <a:spcPts val="1200"/>
              </a:spcAft>
              <a:buNone/>
            </a:pPr>
            <a:endParaRPr lang="fr-FR" sz="28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" sz="4000" b="1" dirty="0" smtClean="0">
                <a:solidFill>
                  <a:srgbClr val="0070C0"/>
                </a:solidFill>
              </a:rPr>
              <a:t>Assignment</a:t>
            </a:r>
            <a:r>
              <a:rPr lang="en" sz="4000" b="1" dirty="0">
                <a:solidFill>
                  <a:srgbClr val="0070C0"/>
                </a:solidFill>
              </a:rPr>
              <a:t> </a:t>
            </a:r>
            <a:r>
              <a:rPr lang="en" sz="4000" b="1" dirty="0" smtClean="0">
                <a:solidFill>
                  <a:srgbClr val="0070C0"/>
                </a:solidFill>
              </a:rPr>
              <a:t>of a file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6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53180"/>
            <a:ext cx="8286808" cy="55721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" sz="2400" dirty="0"/>
              <a:t>After assignment, a file must always be opened to be able to use it; the file open instruction must indicate whether the file will be read, modified or created</a:t>
            </a:r>
            <a:r>
              <a:rPr lang="en" sz="2400" dirty="0" smtClean="0"/>
              <a:t>.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en" sz="2400" b="1" dirty="0"/>
              <a:t>Three main types:</a:t>
            </a:r>
          </a:p>
          <a:p>
            <a:pPr marL="361950" indent="0" algn="just">
              <a:buNone/>
            </a:pPr>
            <a:r>
              <a:rPr lang="en" sz="2300" b="1" u="sng" dirty="0" smtClean="0"/>
              <a:t>OPEN(f) </a:t>
            </a:r>
            <a:r>
              <a:rPr lang="en" sz="2300" b="1" dirty="0" smtClean="0"/>
              <a:t>: </a:t>
            </a:r>
            <a:r>
              <a:rPr lang="en" sz="2300" dirty="0" smtClean="0"/>
              <a:t>Allows you </a:t>
            </a:r>
            <a:r>
              <a:rPr lang="en" sz="2300" dirty="0"/>
              <a:t>to open an </a:t>
            </a:r>
            <a:r>
              <a:rPr lang="en" sz="2300" dirty="0" smtClean="0"/>
              <a:t>existing file </a:t>
            </a:r>
            <a:r>
              <a:rPr lang="en" sz="2300" dirty="0"/>
              <a:t>already on disk (open for reading). </a:t>
            </a:r>
            <a:r>
              <a:rPr lang="en" sz="2300" b="1" dirty="0" smtClean="0"/>
              <a:t>Open </a:t>
            </a:r>
            <a:r>
              <a:rPr lang="en" sz="2300" dirty="0"/>
              <a:t>makes </a:t>
            </a:r>
            <a:r>
              <a:rPr lang="en" sz="2300" b="1" dirty="0"/>
              <a:t>F </a:t>
            </a:r>
            <a:r>
              <a:rPr lang="en" sz="2300" dirty="0"/>
              <a:t>searchable and positions the pointer at the beginning of the file.</a:t>
            </a:r>
          </a:p>
          <a:p>
            <a:pPr algn="just"/>
            <a:endParaRPr lang="fr-FR" sz="2300" b="1" dirty="0" smtClean="0"/>
          </a:p>
          <a:p>
            <a:pPr marL="361950" indent="0" algn="just">
              <a:buNone/>
            </a:pPr>
            <a:r>
              <a:rPr lang="en" sz="2300" b="1" u="sng" dirty="0" smtClean="0"/>
              <a:t>REWRITE(f) </a:t>
            </a:r>
            <a:r>
              <a:rPr lang="en" sz="2300" b="1" dirty="0" smtClean="0"/>
              <a:t>: </a:t>
            </a:r>
            <a:r>
              <a:rPr lang="en" sz="2300" dirty="0" smtClean="0"/>
              <a:t>Allows you to create an </a:t>
            </a:r>
            <a:r>
              <a:rPr lang="en" sz="2300" b="1" dirty="0" smtClean="0"/>
              <a:t>F file </a:t>
            </a:r>
            <a:r>
              <a:rPr lang="en" sz="2300" dirty="0" smtClean="0"/>
              <a:t>which does not yet exist on disk, or which already exists but whose entire contents you want to overwrite (open for writing).</a:t>
            </a:r>
          </a:p>
          <a:p>
            <a:pPr marL="0" indent="0" algn="just">
              <a:buNone/>
            </a:pPr>
            <a:endParaRPr lang="fr-FR" sz="2300" b="1" dirty="0" smtClean="0"/>
          </a:p>
          <a:p>
            <a:pPr marL="361950" indent="0" algn="just">
              <a:buNone/>
            </a:pPr>
            <a:r>
              <a:rPr lang="en" sz="2300" b="1" u="sng" dirty="0" smtClean="0"/>
              <a:t>APPEND(f): </a:t>
            </a:r>
            <a:r>
              <a:rPr lang="en" sz="2300" dirty="0" smtClean="0"/>
              <a:t>if </a:t>
            </a:r>
            <a:r>
              <a:rPr lang="en" sz="2300" dirty="0"/>
              <a:t>you want to open an </a:t>
            </a:r>
            <a:r>
              <a:rPr lang="en" sz="2300" b="1" dirty="0"/>
              <a:t>F file </a:t>
            </a:r>
            <a:r>
              <a:rPr lang="en" sz="2300" dirty="0"/>
              <a:t>and be able to add data to it (only at the end of the file).</a:t>
            </a:r>
          </a:p>
          <a:p>
            <a:pPr marL="0" indent="0" algn="just">
              <a:buNone/>
            </a:pPr>
            <a:r>
              <a:rPr lang="en" sz="2400" dirty="0" smtClean="0"/>
              <a:t>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742950" indent="-742950">
              <a:buFont typeface="+mj-lt"/>
              <a:buAutoNum type="alphaUcPeriod" startAt="2"/>
            </a:pPr>
            <a:r>
              <a:rPr lang="en" sz="4000" b="1" dirty="0">
                <a:solidFill>
                  <a:srgbClr val="0070C0"/>
                </a:solidFill>
              </a:rPr>
              <a:t>Opening </a:t>
            </a:r>
            <a:r>
              <a:rPr lang="en" sz="4000" b="1" dirty="0" smtClean="0">
                <a:solidFill>
                  <a:srgbClr val="0070C0"/>
                </a:solidFill>
              </a:rPr>
              <a:t>and </a:t>
            </a:r>
            <a:r>
              <a:rPr lang="en" sz="4000" b="1" dirty="0">
                <a:solidFill>
                  <a:srgbClr val="0070C0"/>
                </a:solidFill>
              </a:rPr>
              <a:t>creating a file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77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572164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en" sz="2600" dirty="0" smtClean="0"/>
              <a:t>After </a:t>
            </a:r>
            <a:r>
              <a:rPr lang="en" sz="2600" dirty="0"/>
              <a:t>opening the file, several possibilities are </a:t>
            </a:r>
            <a:r>
              <a:rPr lang="en" sz="2600" dirty="0" smtClean="0"/>
              <a:t>offered: read </a:t>
            </a:r>
            <a:r>
              <a:rPr lang="en" sz="2600" dirty="0"/>
              <a:t>the information it contains, modify some of it, delete some of it, or add others.</a:t>
            </a:r>
            <a:endParaRPr lang="fr-FR" sz="2600" dirty="0" smtClean="0"/>
          </a:p>
          <a:p>
            <a:pPr algn="just">
              <a:spcAft>
                <a:spcPts val="1200"/>
              </a:spcAft>
            </a:pPr>
            <a:r>
              <a:rPr lang="en" sz="2600" dirty="0" smtClean="0"/>
              <a:t>Two main operations:</a:t>
            </a:r>
            <a:endParaRPr lang="fr-FR" sz="2600" dirty="0"/>
          </a:p>
          <a:p>
            <a:pPr lvl="1" algn="just">
              <a:spcAft>
                <a:spcPts val="1200"/>
              </a:spcAft>
            </a:pPr>
            <a:r>
              <a:rPr lang="en" sz="2600" b="1" dirty="0" smtClean="0"/>
              <a:t>Read (f, p): </a:t>
            </a:r>
            <a:r>
              <a:rPr lang="en" sz="2600" dirty="0" smtClean="0"/>
              <a:t>to read a record of </a:t>
            </a:r>
            <a:r>
              <a:rPr lang="en" sz="2600" b="1" dirty="0" smtClean="0"/>
              <a:t>F </a:t>
            </a:r>
            <a:r>
              <a:rPr lang="en" sz="2600" dirty="0" smtClean="0"/>
              <a:t>and insert the data it contains into the variable </a:t>
            </a:r>
            <a:r>
              <a:rPr lang="en" sz="2600" b="1" dirty="0" smtClean="0"/>
              <a:t>p </a:t>
            </a:r>
            <a:r>
              <a:rPr lang="en" sz="2600" dirty="0" smtClean="0"/>
              <a:t>(p is of record type).</a:t>
            </a:r>
          </a:p>
          <a:p>
            <a:pPr lvl="1" algn="just">
              <a:spcAft>
                <a:spcPts val="1200"/>
              </a:spcAft>
            </a:pPr>
            <a:r>
              <a:rPr lang="en" sz="2600" b="1" dirty="0" smtClean="0"/>
              <a:t>Write (f, p): </a:t>
            </a:r>
            <a:r>
              <a:rPr lang="en" sz="2600" dirty="0" smtClean="0"/>
              <a:t>to insert into </a:t>
            </a:r>
            <a:r>
              <a:rPr lang="en" sz="2600" b="1" dirty="0" smtClean="0"/>
              <a:t>F </a:t>
            </a:r>
            <a:r>
              <a:rPr lang="en" sz="2600" dirty="0" smtClean="0"/>
              <a:t>a record having the data contained in the variable </a:t>
            </a:r>
            <a:r>
              <a:rPr lang="en" sz="2600" b="1" dirty="0" smtClean="0"/>
              <a:t>p </a:t>
            </a:r>
            <a:r>
              <a:rPr lang="en" sz="2600" dirty="0" smtClean="0"/>
              <a:t>(p is of record type).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742950" indent="-742950">
              <a:buFont typeface="+mj-lt"/>
              <a:buAutoNum type="alphaUcPeriod" startAt="3"/>
            </a:pPr>
            <a:r>
              <a:rPr lang="en" sz="3600" b="1" dirty="0">
                <a:solidFill>
                  <a:srgbClr val="0070C0"/>
                </a:solidFill>
              </a:rPr>
              <a:t>Reading and writing </a:t>
            </a:r>
            <a:r>
              <a:rPr lang="en" sz="3600" b="1" dirty="0" smtClean="0">
                <a:solidFill>
                  <a:srgbClr val="0070C0"/>
                </a:solidFill>
              </a:rPr>
              <a:t>to a </a:t>
            </a:r>
            <a:r>
              <a:rPr lang="en" sz="3600" b="1" dirty="0">
                <a:solidFill>
                  <a:srgbClr val="0070C0"/>
                </a:solidFill>
              </a:rPr>
              <a:t>file</a:t>
            </a:r>
            <a:endParaRPr lang="fr-FR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60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572164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en" sz="2800" b="1" dirty="0" smtClean="0"/>
              <a:t>Noticed </a:t>
            </a:r>
            <a:r>
              <a:rPr lang="en" sz="2800" b="1" dirty="0"/>
              <a:t>:</a:t>
            </a:r>
            <a:endParaRPr lang="fr-FR" sz="2800" b="1" dirty="0" smtClean="0"/>
          </a:p>
          <a:p>
            <a:pPr algn="just">
              <a:spcAft>
                <a:spcPts val="1200"/>
              </a:spcAft>
            </a:pPr>
            <a:r>
              <a:rPr lang="en" sz="2800" dirty="0" smtClean="0"/>
              <a:t>After </a:t>
            </a:r>
            <a:r>
              <a:rPr lang="en" sz="2800" dirty="0"/>
              <a:t>reading/writing a record, the pointer immediately moves to the next record.</a:t>
            </a:r>
            <a:endParaRPr lang="fr-FR" sz="2800" dirty="0" smtClean="0"/>
          </a:p>
          <a:p>
            <a:pPr algn="just">
              <a:spcAft>
                <a:spcPts val="1200"/>
              </a:spcAft>
            </a:pPr>
            <a:r>
              <a:rPr lang="en" sz="2800" dirty="0" smtClean="0"/>
              <a:t>If </a:t>
            </a:r>
            <a:r>
              <a:rPr lang="en" sz="2800" dirty="0"/>
              <a:t>there are no more, the pointer position then becomes the end of file.</a:t>
            </a:r>
            <a:endParaRPr lang="fr-FR" sz="28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Font typeface="+mj-lt"/>
              <a:buAutoNum type="alphaUcPeriod" startAt="3"/>
            </a:pPr>
            <a:r>
              <a:rPr lang="en" sz="3600" b="1" smtClean="0">
                <a:solidFill>
                  <a:srgbClr val="0070C0"/>
                </a:solidFill>
              </a:rPr>
              <a:t>Reading and writing to a file</a:t>
            </a:r>
            <a:endParaRPr lang="fr-FR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5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08720"/>
            <a:ext cx="8286808" cy="5572164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en" sz="2800" dirty="0" smtClean="0"/>
              <a:t>Closing </a:t>
            </a:r>
            <a:r>
              <a:rPr lang="en" sz="2800" dirty="0"/>
              <a:t>is an essential operation in file manipulation.</a:t>
            </a:r>
            <a:endParaRPr lang="fr-FR" sz="2800" dirty="0" smtClean="0"/>
          </a:p>
          <a:p>
            <a:pPr algn="just">
              <a:spcAft>
                <a:spcPts val="1200"/>
              </a:spcAft>
            </a:pPr>
            <a:r>
              <a:rPr lang="en" sz="2800" dirty="0" smtClean="0"/>
              <a:t>A </a:t>
            </a:r>
            <a:r>
              <a:rPr lang="en" sz="2800" dirty="0"/>
              <a:t>good programmer must therefore never neglect it, because it </a:t>
            </a:r>
            <a:r>
              <a:rPr lang="en" sz="2800" dirty="0" smtClean="0"/>
              <a:t>allows:</a:t>
            </a:r>
          </a:p>
          <a:p>
            <a:pPr lvl="1" algn="just">
              <a:spcAft>
                <a:spcPts val="1200"/>
              </a:spcAft>
            </a:pPr>
            <a:r>
              <a:rPr lang="en" sz="2400" dirty="0" smtClean="0"/>
              <a:t>to avoid </a:t>
            </a:r>
            <a:r>
              <a:rPr lang="en" sz="2400" dirty="0"/>
              <a:t>input/output errors,</a:t>
            </a:r>
            <a:endParaRPr lang="fr-FR" sz="2400" dirty="0" smtClean="0"/>
          </a:p>
          <a:p>
            <a:pPr lvl="1" algn="just">
              <a:spcAft>
                <a:spcPts val="1200"/>
              </a:spcAft>
            </a:pPr>
            <a:r>
              <a:rPr lang="en" sz="2400" dirty="0" smtClean="0"/>
              <a:t>to </a:t>
            </a:r>
            <a:r>
              <a:rPr lang="en" sz="2400" dirty="0"/>
              <a:t>preserve the integrity of the data in a file,</a:t>
            </a:r>
            <a:endParaRPr lang="fr-FR" sz="2400" dirty="0" smtClean="0"/>
          </a:p>
          <a:p>
            <a:pPr lvl="1" algn="just">
              <a:spcAft>
                <a:spcPts val="1200"/>
              </a:spcAft>
            </a:pPr>
            <a:r>
              <a:rPr lang="en" sz="2400" dirty="0" smtClean="0"/>
              <a:t>to optimize </a:t>
            </a:r>
            <a:r>
              <a:rPr lang="en" sz="2400" dirty="0"/>
              <a:t>an algorithm using a minimum of internal variables with a maximum of external files.</a:t>
            </a:r>
            <a:endParaRPr lang="fr-FR" sz="2400" dirty="0" smtClean="0"/>
          </a:p>
          <a:p>
            <a:pPr algn="just">
              <a:spcAft>
                <a:spcPts val="1200"/>
              </a:spcAft>
            </a:pPr>
            <a:r>
              <a:rPr lang="en" sz="2800" b="1" dirty="0" smtClean="0"/>
              <a:t>Syntax </a:t>
            </a:r>
            <a:r>
              <a:rPr lang="en" sz="2800" b="1" dirty="0"/>
              <a:t>: CLOSE </a:t>
            </a:r>
            <a:r>
              <a:rPr lang="en" sz="2800" dirty="0"/>
              <a:t>(f);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742950" indent="-742950">
              <a:buFont typeface="+mj-lt"/>
              <a:buAutoNum type="alphaUcPeriod" startAt="4"/>
            </a:pPr>
            <a:r>
              <a:rPr lang="en" sz="4000" b="1" dirty="0">
                <a:solidFill>
                  <a:srgbClr val="0070C0"/>
                </a:solidFill>
              </a:rPr>
              <a:t>Closing a file</a:t>
            </a:r>
            <a:endParaRPr lang="fr-FR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24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7640" y="908720"/>
            <a:ext cx="8286808" cy="583264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" sz="2800" b="1" dirty="0" smtClean="0"/>
              <a:t>Example </a:t>
            </a:r>
            <a:r>
              <a:rPr lang="en" sz="2800" b="1" dirty="0"/>
              <a:t>: </a:t>
            </a:r>
            <a:r>
              <a:rPr lang="en" sz="2800" dirty="0" smtClean="0"/>
              <a:t>Write </a:t>
            </a:r>
            <a:r>
              <a:rPr lang="en" sz="2800" dirty="0"/>
              <a:t>an algorithm that displays all the values contained in an integer file F.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dirty="0"/>
              <a:t>File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dirty="0" smtClean="0"/>
              <a:t>p </a:t>
            </a:r>
            <a:r>
              <a:rPr lang="en" sz="2800" dirty="0"/>
              <a:t>: integer; f: </a:t>
            </a:r>
            <a:r>
              <a:rPr lang="en" sz="2800" dirty="0" smtClean="0"/>
              <a:t>integer file </a:t>
            </a:r>
            <a:r>
              <a:rPr lang="en" sz="2800" dirty="0"/>
              <a:t>;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b="1" dirty="0" smtClean="0"/>
              <a:t>Begin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b="1" dirty="0"/>
              <a:t> </a:t>
            </a:r>
            <a:r>
              <a:rPr lang="en" sz="2800" b="1" dirty="0" smtClean="0"/>
              <a:t>      </a:t>
            </a:r>
            <a:r>
              <a:rPr lang="en" sz="2800" dirty="0" smtClean="0"/>
              <a:t>Assign </a:t>
            </a:r>
            <a:r>
              <a:rPr lang="en" sz="2800" dirty="0"/>
              <a:t>( </a:t>
            </a:r>
            <a:r>
              <a:rPr lang="en" sz="2800" b="1" dirty="0"/>
              <a:t>f </a:t>
            </a:r>
            <a:r>
              <a:rPr lang="en" sz="2800" dirty="0"/>
              <a:t>, ' </a:t>
            </a:r>
            <a:r>
              <a:rPr lang="en" sz="2800" b="1" dirty="0"/>
              <a:t>c:\integers.txt </a:t>
            </a:r>
            <a:r>
              <a:rPr lang="en" sz="2800" dirty="0"/>
              <a:t>');</a:t>
            </a:r>
            <a:endParaRPr lang="fr-FR" sz="2800" dirty="0" smtClean="0"/>
          </a:p>
          <a:p>
            <a:pPr marL="36195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800" dirty="0" smtClean="0"/>
              <a:t>Open( </a:t>
            </a:r>
            <a:r>
              <a:rPr lang="en" sz="2800" b="1" dirty="0" smtClean="0"/>
              <a:t>f </a:t>
            </a:r>
            <a:r>
              <a:rPr lang="en" sz="2800" dirty="0"/>
              <a:t>);</a:t>
            </a:r>
            <a:endParaRPr lang="fr-FR" sz="2800" dirty="0" smtClean="0"/>
          </a:p>
          <a:p>
            <a:pPr marL="36195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800" dirty="0" smtClean="0"/>
              <a:t>While( ! </a:t>
            </a:r>
            <a:r>
              <a:rPr lang="en" sz="2800" dirty="0"/>
              <a:t>( </a:t>
            </a:r>
            <a:r>
              <a:rPr lang="en" sz="2800" b="1" dirty="0" smtClean="0"/>
              <a:t>eof </a:t>
            </a:r>
            <a:r>
              <a:rPr lang="en" sz="2800" b="1" dirty="0"/>
              <a:t>(f) </a:t>
            </a:r>
            <a:r>
              <a:rPr lang="en" sz="2800" dirty="0"/>
              <a:t>) ) </a:t>
            </a:r>
            <a:r>
              <a:rPr lang="en" sz="2800" dirty="0" smtClean="0"/>
              <a:t>do // While not the </a:t>
            </a:r>
            <a:r>
              <a:rPr lang="en" sz="2800" b="1" dirty="0" smtClean="0"/>
              <a:t>e</a:t>
            </a:r>
            <a:r>
              <a:rPr lang="en" sz="2800" dirty="0" smtClean="0"/>
              <a:t>nd </a:t>
            </a:r>
            <a:r>
              <a:rPr lang="en" sz="2800" b="1" dirty="0" smtClean="0"/>
              <a:t>o</a:t>
            </a:r>
            <a:r>
              <a:rPr lang="en" sz="2800" dirty="0" smtClean="0"/>
              <a:t>f </a:t>
            </a:r>
            <a:r>
              <a:rPr lang="en" sz="2800" b="1" dirty="0" smtClean="0"/>
              <a:t>f</a:t>
            </a:r>
            <a:r>
              <a:rPr lang="en" sz="2800" dirty="0" smtClean="0"/>
              <a:t>ile</a:t>
            </a:r>
            <a:endParaRPr lang="fr-FR" sz="2800" dirty="0" smtClean="0"/>
          </a:p>
          <a:p>
            <a:pPr marL="361950" indent="0" algn="just">
              <a:spcAft>
                <a:spcPts val="600"/>
              </a:spcAft>
              <a:buNone/>
            </a:pPr>
            <a:r>
              <a:rPr lang="en" sz="2800" dirty="0" smtClean="0"/>
              <a:t>	Read </a:t>
            </a:r>
            <a:r>
              <a:rPr lang="en" sz="2800" dirty="0"/>
              <a:t>(f, p) </a:t>
            </a:r>
            <a:r>
              <a:rPr lang="en" sz="2800" dirty="0" smtClean="0"/>
              <a:t>;</a:t>
            </a:r>
          </a:p>
          <a:p>
            <a:pPr marL="361950" indent="0" algn="just">
              <a:spcAft>
                <a:spcPts val="600"/>
              </a:spcAft>
              <a:buNone/>
            </a:pPr>
            <a:r>
              <a:rPr lang="en" sz="2800" dirty="0" smtClean="0"/>
              <a:t>	Write </a:t>
            </a:r>
            <a:r>
              <a:rPr lang="en" sz="2800" dirty="0"/>
              <a:t>('We just read the number', p </a:t>
            </a:r>
            <a:r>
              <a:rPr lang="en" sz="2800" dirty="0" smtClean="0"/>
              <a:t>);</a:t>
            </a:r>
          </a:p>
          <a:p>
            <a:pPr marL="361950" indent="0" algn="just">
              <a:spcAft>
                <a:spcPts val="600"/>
              </a:spcAft>
              <a:buNone/>
            </a:pPr>
            <a:r>
              <a:rPr lang="en" sz="2800" dirty="0" smtClean="0"/>
              <a:t>Endwhile</a:t>
            </a:r>
          </a:p>
          <a:p>
            <a:pPr marL="361950" indent="0" algn="just">
              <a:spcAft>
                <a:spcPts val="600"/>
              </a:spcAft>
              <a:buNone/>
            </a:pPr>
            <a:r>
              <a:rPr lang="en" sz="2800" dirty="0" smtClean="0"/>
              <a:t>CLOSE(f </a:t>
            </a:r>
            <a:r>
              <a:rPr lang="en" sz="2800" dirty="0"/>
              <a:t>);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b="1" dirty="0" smtClean="0"/>
              <a:t>END </a:t>
            </a:r>
            <a:r>
              <a:rPr lang="en" sz="2800" dirty="0"/>
              <a:t>.</a:t>
            </a:r>
            <a:endParaRPr lang="fr-FR" sz="28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rgbClr val="00B0F0"/>
                </a:solidFill>
              </a:rPr>
              <a:t>Examples</a:t>
            </a:r>
            <a:endParaRPr lang="fr-FR" sz="4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21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602128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" sz="2800" b="1" dirty="0" smtClean="0"/>
              <a:t>Example 1 </a:t>
            </a:r>
            <a:r>
              <a:rPr lang="en" sz="2800" b="1" dirty="0"/>
              <a:t>: </a:t>
            </a:r>
            <a:r>
              <a:rPr lang="en" sz="2800" dirty="0" smtClean="0"/>
              <a:t>Write </a:t>
            </a:r>
            <a:r>
              <a:rPr lang="en" sz="2800" dirty="0"/>
              <a:t>an algorithm that </a:t>
            </a:r>
            <a:r>
              <a:rPr lang="en" sz="2800" dirty="0" smtClean="0"/>
              <a:t>creates a file of N integers.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GB" sz="2800" dirty="0" smtClean="0"/>
              <a:t>Algorithm</a:t>
            </a:r>
            <a:r>
              <a:rPr lang="fr-FR" sz="2800" dirty="0" smtClean="0"/>
              <a:t> File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dirty="0" smtClean="0"/>
              <a:t>        X, i, N: integer;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dirty="0" smtClean="0"/>
              <a:t>        </a:t>
            </a:r>
            <a:r>
              <a:rPr lang="en" sz="2800" dirty="0"/>
              <a:t>f: </a:t>
            </a:r>
            <a:r>
              <a:rPr lang="en" sz="2800" dirty="0" smtClean="0"/>
              <a:t>file of integers </a:t>
            </a:r>
            <a:r>
              <a:rPr lang="en" sz="2800" dirty="0"/>
              <a:t>;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b="1" smtClean="0"/>
              <a:t>Begin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smtClean="0"/>
              <a:t>Assign </a:t>
            </a:r>
            <a:r>
              <a:rPr lang="en" sz="2800" dirty="0"/>
              <a:t>( </a:t>
            </a:r>
            <a:r>
              <a:rPr lang="en" sz="2800" b="1" dirty="0"/>
              <a:t>f </a:t>
            </a:r>
            <a:r>
              <a:rPr lang="en" sz="2800" dirty="0"/>
              <a:t>, ' </a:t>
            </a:r>
            <a:r>
              <a:rPr lang="en" sz="2800" b="1" dirty="0"/>
              <a:t>c:\ </a:t>
            </a:r>
            <a:r>
              <a:rPr lang="en" sz="2800" b="1" dirty="0" err="1" smtClean="0"/>
              <a:t>integers.bin </a:t>
            </a:r>
            <a:r>
              <a:rPr lang="en" sz="2800" dirty="0" smtClean="0"/>
              <a:t>') </a:t>
            </a:r>
            <a:r>
              <a:rPr lang="en" sz="2800" dirty="0"/>
              <a:t>;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800" dirty="0" smtClean="0"/>
              <a:t>REWRITE( </a:t>
            </a:r>
            <a:r>
              <a:rPr lang="en" sz="2800" b="1" dirty="0" smtClean="0"/>
              <a:t>f </a:t>
            </a:r>
            <a:r>
              <a:rPr lang="en" sz="2800" dirty="0"/>
              <a:t>);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800" dirty="0" smtClean="0"/>
              <a:t>Read (N)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800" dirty="0" smtClean="0"/>
              <a:t>For i </a:t>
            </a:r>
            <a:r>
              <a:rPr lang="en" sz="2800" dirty="0" smtClean="0">
                <a:sym typeface="Wingdings" pitchFamily="2" charset="2"/>
              </a:rPr>
              <a:t> </a:t>
            </a:r>
            <a:r>
              <a:rPr lang="en" sz="2800" dirty="0" smtClean="0"/>
              <a:t>1 to N do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dirty="0" smtClean="0"/>
              <a:t>	Read (X)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dirty="0"/>
              <a:t> </a:t>
            </a:r>
            <a:r>
              <a:rPr lang="en" sz="2800" dirty="0" smtClean="0"/>
              <a:t>	Write </a:t>
            </a:r>
            <a:r>
              <a:rPr lang="en" sz="2800" dirty="0"/>
              <a:t>(f, </a:t>
            </a:r>
            <a:r>
              <a:rPr lang="en" sz="2800" dirty="0" smtClean="0"/>
              <a:t>X);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dirty="0" smtClean="0"/>
              <a:t>Endfor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dirty="0"/>
              <a:t> </a:t>
            </a:r>
            <a:r>
              <a:rPr lang="en" sz="2800" dirty="0" smtClean="0"/>
              <a:t>CLOSE(f </a:t>
            </a:r>
            <a:r>
              <a:rPr lang="en" sz="2800" dirty="0"/>
              <a:t>);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en" sz="2800" b="1" dirty="0" smtClean="0"/>
              <a:t>END </a:t>
            </a:r>
            <a:r>
              <a:rPr lang="en" sz="2800" dirty="0"/>
              <a:t>.</a:t>
            </a:r>
            <a:endParaRPr lang="fr-FR" sz="28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dirty="0"/>
              <a:t>Examples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00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865418"/>
            <a:ext cx="8784976" cy="6021288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" sz="2400" b="1" dirty="0" smtClean="0"/>
              <a:t>Example 1 </a:t>
            </a:r>
            <a:r>
              <a:rPr lang="en" sz="2400" b="1" dirty="0"/>
              <a:t>: </a:t>
            </a:r>
            <a:r>
              <a:rPr lang="en" sz="2400" dirty="0" smtClean="0"/>
              <a:t>Write </a:t>
            </a:r>
            <a:r>
              <a:rPr lang="en" sz="2400" dirty="0"/>
              <a:t>an algorithm that </a:t>
            </a:r>
            <a:r>
              <a:rPr lang="en" sz="2400" dirty="0" smtClean="0"/>
              <a:t>splits a student file into two files, one file contains the admitted students and another file contains the deferred students.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400" dirty="0"/>
              <a:t>File </a:t>
            </a:r>
            <a:endParaRPr lang="fr-FR" sz="2400" dirty="0" smtClean="0"/>
          </a:p>
          <a:p>
            <a:pPr marL="0" indent="0" algn="just">
              <a:buNone/>
            </a:pPr>
            <a:r>
              <a:rPr lang="en" sz="2400" dirty="0"/>
              <a:t>type Structure </a:t>
            </a:r>
            <a:r>
              <a:rPr lang="en" sz="2400" b="1" dirty="0" smtClean="0"/>
              <a:t>Student</a:t>
            </a:r>
          </a:p>
          <a:p>
            <a:pPr marL="0" indent="0" algn="just">
              <a:buNone/>
            </a:pPr>
            <a:r>
              <a:rPr lang="en" sz="2400" dirty="0"/>
              <a:t> </a:t>
            </a:r>
            <a:r>
              <a:rPr lang="en" sz="2400" dirty="0" smtClean="0"/>
              <a:t>. . .</a:t>
            </a:r>
          </a:p>
          <a:p>
            <a:pPr marL="0" indent="0" algn="just">
              <a:buNone/>
            </a:pPr>
            <a:r>
              <a:rPr lang="en" sz="2400" dirty="0"/>
              <a:t> </a:t>
            </a:r>
            <a:r>
              <a:rPr lang="en" sz="2400" dirty="0" smtClean="0"/>
              <a:t>Endstructure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400" dirty="0" smtClean="0"/>
              <a:t>Function  </a:t>
            </a:r>
            <a:r>
              <a:rPr lang="en" sz="2400" b="1" dirty="0" smtClean="0"/>
              <a:t>average </a:t>
            </a:r>
            <a:r>
              <a:rPr lang="en" sz="2400" dirty="0" smtClean="0"/>
              <a:t>(E: Student): real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400" dirty="0"/>
              <a:t> </a:t>
            </a:r>
            <a:r>
              <a:rPr lang="en" sz="2400" dirty="0" smtClean="0"/>
              <a:t>. . </a:t>
            </a:r>
            <a:r>
              <a:rPr lang="en" sz="2400" dirty="0"/>
              <a:t>.</a:t>
            </a:r>
            <a:endParaRPr lang="fr-FR" sz="24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en" sz="2400" dirty="0" smtClean="0"/>
              <a:t>End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" sz="2400" b="1" dirty="0" smtClean="0"/>
              <a:t>F, Admitted, </a:t>
            </a:r>
            <a:r>
              <a:rPr lang="en" sz="2400" b="1" dirty="0"/>
              <a:t>Adjourned : </a:t>
            </a:r>
            <a:r>
              <a:rPr lang="en" sz="2400" b="1" dirty="0" smtClean="0"/>
              <a:t>file of students </a:t>
            </a:r>
            <a:endParaRPr lang="fr-FR" sz="2400" b="1" dirty="0"/>
          </a:p>
          <a:p>
            <a:pPr marL="0" indent="0" algn="just">
              <a:spcAft>
                <a:spcPts val="600"/>
              </a:spcAft>
              <a:buNone/>
            </a:pPr>
            <a:r>
              <a:rPr lang="en" sz="2400" b="1" dirty="0" smtClean="0"/>
              <a:t>X: Student</a:t>
            </a:r>
            <a:r>
              <a:rPr lang="en" sz="2400" dirty="0" smtClean="0"/>
              <a:t>;</a:t>
            </a:r>
            <a:endParaRPr lang="fr-FR" sz="24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dirty="0"/>
              <a:t>Examples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71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865418"/>
            <a:ext cx="8784976" cy="602128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" sz="2600" b="1" dirty="0" smtClean="0"/>
              <a:t>Begin</a:t>
            </a:r>
            <a:endParaRPr lang="fr-FR" sz="2600" dirty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600" dirty="0" smtClean="0"/>
              <a:t>	Assign </a:t>
            </a:r>
            <a:r>
              <a:rPr lang="en" sz="2600" dirty="0"/>
              <a:t>( </a:t>
            </a:r>
            <a:r>
              <a:rPr lang="en" sz="2600" b="1" dirty="0"/>
              <a:t>f </a:t>
            </a:r>
            <a:r>
              <a:rPr lang="en" sz="2600" dirty="0"/>
              <a:t>, </a:t>
            </a:r>
            <a:r>
              <a:rPr lang="en" sz="2600" dirty="0" smtClean="0"/>
              <a:t>“ </a:t>
            </a:r>
            <a:r>
              <a:rPr lang="en" sz="2600" b="1" dirty="0" smtClean="0"/>
              <a:t>student.bin </a:t>
            </a:r>
            <a:r>
              <a:rPr lang="en" sz="2600" dirty="0" smtClean="0"/>
              <a:t>”) </a:t>
            </a:r>
            <a:r>
              <a:rPr lang="en" sz="2600" dirty="0"/>
              <a:t>; </a:t>
            </a:r>
            <a:r>
              <a:rPr lang="en" sz="2600" dirty="0" smtClean="0"/>
              <a:t>Open( </a:t>
            </a:r>
            <a:r>
              <a:rPr lang="en" sz="2600" b="1" dirty="0" smtClean="0"/>
              <a:t>f </a:t>
            </a:r>
            <a:r>
              <a:rPr lang="en" sz="2600" dirty="0"/>
              <a:t>) </a:t>
            </a:r>
            <a:r>
              <a:rPr lang="en" sz="2600" dirty="0" smtClean="0"/>
              <a:t>;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600" dirty="0" smtClean="0"/>
              <a:t>	Assign ( </a:t>
            </a:r>
            <a:r>
              <a:rPr lang="en" sz="2600" b="1" dirty="0" smtClean="0"/>
              <a:t>Admitted </a:t>
            </a:r>
            <a:r>
              <a:rPr lang="en" sz="2600" dirty="0" smtClean="0"/>
              <a:t>, "</a:t>
            </a:r>
            <a:r>
              <a:rPr lang="en" sz="2600" b="1" dirty="0" smtClean="0"/>
              <a:t> Admitted.bin </a:t>
            </a:r>
            <a:r>
              <a:rPr lang="en" sz="2600" dirty="0" smtClean="0"/>
              <a:t>") </a:t>
            </a:r>
            <a:r>
              <a:rPr lang="en" sz="2600" dirty="0"/>
              <a:t>; </a:t>
            </a:r>
            <a:r>
              <a:rPr lang="en" sz="2600" dirty="0" smtClean="0"/>
              <a:t>REWRITE( </a:t>
            </a:r>
            <a:r>
              <a:rPr lang="en" sz="2600" b="1" dirty="0" smtClean="0"/>
              <a:t>Admitted </a:t>
            </a:r>
            <a:r>
              <a:rPr lang="en" sz="2600" dirty="0" smtClean="0"/>
              <a:t>);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600" dirty="0" smtClean="0"/>
              <a:t>	Assign( </a:t>
            </a:r>
            <a:r>
              <a:rPr lang="en" sz="2600" b="1" dirty="0" smtClean="0"/>
              <a:t>Adjourned </a:t>
            </a:r>
            <a:r>
              <a:rPr lang="en" sz="2600" dirty="0" smtClean="0"/>
              <a:t>, " </a:t>
            </a:r>
            <a:r>
              <a:rPr lang="en" sz="2600" b="1" dirty="0" smtClean="0"/>
              <a:t>Adjourned.bin </a:t>
            </a:r>
            <a:r>
              <a:rPr lang="en" sz="2600" dirty="0" smtClean="0"/>
              <a:t>") </a:t>
            </a:r>
            <a:r>
              <a:rPr lang="en" sz="2600" dirty="0"/>
              <a:t>; </a:t>
            </a:r>
            <a:r>
              <a:rPr lang="en" sz="2600" dirty="0" smtClean="0"/>
              <a:t>REWRITE</a:t>
            </a:r>
            <a:r>
              <a:rPr lang="en" sz="2600" smtClean="0"/>
              <a:t>( </a:t>
            </a:r>
            <a:r>
              <a:rPr lang="en" sz="2600" b="1" smtClean="0"/>
              <a:t>Ajourned</a:t>
            </a:r>
            <a:r>
              <a:rPr lang="en" sz="2600" smtClean="0"/>
              <a:t>);</a:t>
            </a:r>
            <a:endParaRPr lang="en" sz="2600" dirty="0" smtClean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600" dirty="0"/>
              <a:t> </a:t>
            </a:r>
            <a:r>
              <a:rPr lang="en" sz="2600" dirty="0" smtClean="0"/>
              <a:t>	</a:t>
            </a:r>
            <a:r>
              <a:rPr lang="en" sz="2600" b="1" dirty="0" smtClean="0"/>
              <a:t>While (! </a:t>
            </a:r>
            <a:r>
              <a:rPr lang="en" sz="2600" b="1" dirty="0" err="1" smtClean="0"/>
              <a:t>Eof </a:t>
            </a:r>
            <a:r>
              <a:rPr lang="en" sz="2600" b="1" dirty="0" smtClean="0"/>
              <a:t>(f)) do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600" dirty="0"/>
              <a:t> </a:t>
            </a:r>
            <a:r>
              <a:rPr lang="en" sz="2600" dirty="0" smtClean="0"/>
              <a:t>		Read (f, X);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600" dirty="0"/>
              <a:t> </a:t>
            </a:r>
            <a:r>
              <a:rPr lang="en" sz="2600" dirty="0" smtClean="0"/>
              <a:t>		</a:t>
            </a:r>
            <a:r>
              <a:rPr lang="en" sz="2600" b="1" dirty="0" smtClean="0">
                <a:solidFill>
                  <a:srgbClr val="0070C0"/>
                </a:solidFill>
              </a:rPr>
              <a:t>If average (X) ≥ 10 then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600" dirty="0"/>
              <a:t> </a:t>
            </a:r>
            <a:r>
              <a:rPr lang="en" sz="2600" dirty="0" smtClean="0"/>
              <a:t>			Write (Admitted, X);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600" dirty="0"/>
              <a:t> </a:t>
            </a:r>
            <a:r>
              <a:rPr lang="en" sz="2600" dirty="0" smtClean="0"/>
              <a:t>		</a:t>
            </a:r>
            <a:r>
              <a:rPr lang="en" sz="2600" b="1" dirty="0" smtClean="0"/>
              <a:t>else</a:t>
            </a:r>
            <a:r>
              <a:rPr lang="en" sz="2600" dirty="0" smtClean="0"/>
              <a:t> 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600" dirty="0" smtClean="0"/>
              <a:t>			Write (</a:t>
            </a:r>
            <a:r>
              <a:rPr lang="en" sz="2600" b="1" dirty="0"/>
              <a:t>Adjourned </a:t>
            </a:r>
            <a:r>
              <a:rPr lang="en" sz="2600" dirty="0" smtClean="0"/>
              <a:t>, X);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600" dirty="0"/>
              <a:t> </a:t>
            </a:r>
            <a:r>
              <a:rPr lang="en" sz="2600" dirty="0" smtClean="0"/>
              <a:t>		</a:t>
            </a:r>
            <a:r>
              <a:rPr lang="en" sz="2600" b="1" dirty="0" smtClean="0">
                <a:solidFill>
                  <a:srgbClr val="0070C0"/>
                </a:solidFill>
              </a:rPr>
              <a:t>End if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600" dirty="0" smtClean="0"/>
              <a:t>	</a:t>
            </a:r>
            <a:r>
              <a:rPr lang="en" sz="2600" b="1" dirty="0" smtClean="0"/>
              <a:t>End while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endParaRPr lang="en" sz="2600" dirty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endParaRPr lang="en" sz="2600" dirty="0" smtClean="0"/>
          </a:p>
          <a:p>
            <a:pPr marL="400050" lvl="1" indent="0" algn="just">
              <a:spcAft>
                <a:spcPts val="600"/>
              </a:spcAft>
              <a:buNone/>
              <a:tabLst>
                <a:tab pos="441325" algn="l"/>
              </a:tabLst>
            </a:pPr>
            <a:endParaRPr lang="en" sz="2200" dirty="0" smtClean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endParaRPr lang="fr-FR" sz="2600" dirty="0" smtClean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endParaRPr lang="fr-FR" sz="26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dirty="0"/>
              <a:t>Examples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51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Introduction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28038"/>
            <a:ext cx="8286808" cy="5929354"/>
          </a:xfrm>
        </p:spPr>
        <p:txBody>
          <a:bodyPr>
            <a:normAutofit/>
          </a:bodyPr>
          <a:lstStyle/>
          <a:p>
            <a:pPr algn="just">
              <a:spcAft>
                <a:spcPts val="1800"/>
              </a:spcAft>
            </a:pPr>
            <a:r>
              <a:rPr lang="en" sz="2600" dirty="0" smtClean="0"/>
              <a:t>All </a:t>
            </a:r>
            <a:r>
              <a:rPr lang="en" sz="2600" dirty="0"/>
              <a:t>data used until now was stored in </a:t>
            </a:r>
            <a:r>
              <a:rPr lang="en" sz="2600" dirty="0" smtClean="0"/>
              <a:t>RAM, the </a:t>
            </a:r>
            <a:r>
              <a:rPr lang="en" sz="2600" dirty="0"/>
              <a:t>volatile area of the </a:t>
            </a:r>
            <a:r>
              <a:rPr lang="en" sz="2600" dirty="0" smtClean="0"/>
              <a:t>machine.</a:t>
            </a:r>
            <a:endParaRPr lang="fr-FR" sz="2600" dirty="0"/>
          </a:p>
          <a:p>
            <a:pPr algn="just">
              <a:spcAft>
                <a:spcPts val="1800"/>
              </a:spcAft>
            </a:pPr>
            <a:r>
              <a:rPr lang="en" sz="2600" dirty="0" smtClean="0"/>
              <a:t>The </a:t>
            </a:r>
            <a:r>
              <a:rPr lang="en" sz="2600" dirty="0"/>
              <a:t>lifetime of the variables and manipulated information was therefore equal to the execution time of the program.</a:t>
            </a:r>
          </a:p>
          <a:p>
            <a:pPr algn="just">
              <a:spcAft>
                <a:spcPts val="1800"/>
              </a:spcAft>
            </a:pPr>
            <a:r>
              <a:rPr lang="en" sz="2600" dirty="0" smtClean="0"/>
              <a:t>In many cases, </a:t>
            </a:r>
            <a:r>
              <a:rPr lang="en" sz="2600" dirty="0"/>
              <a:t>information must have a lifespan longer than the execution of a program.</a:t>
            </a:r>
          </a:p>
          <a:p>
            <a:pPr algn="just">
              <a:spcAft>
                <a:spcPts val="1800"/>
              </a:spcAft>
            </a:pPr>
            <a:r>
              <a:rPr lang="en" sz="2600" b="1" dirty="0" smtClean="0">
                <a:solidFill>
                  <a:srgbClr val="00B050"/>
                </a:solidFill>
                <a:sym typeface="Wingdings" pitchFamily="2" charset="2"/>
              </a:rPr>
              <a:t>Solution: </a:t>
            </a:r>
            <a:r>
              <a:rPr lang="en" sz="2600" dirty="0" smtClean="0">
                <a:sym typeface="Wingdings" pitchFamily="2" charset="2"/>
              </a:rPr>
              <a:t>storage</a:t>
            </a:r>
            <a:r>
              <a:rPr lang="en" sz="2600" dirty="0" smtClean="0"/>
              <a:t> on non-volatile </a:t>
            </a:r>
            <a:r>
              <a:rPr lang="en" sz="2600" dirty="0"/>
              <a:t>media</a:t>
            </a:r>
          </a:p>
          <a:p>
            <a:pPr lvl="1" algn="just">
              <a:spcAft>
                <a:spcPts val="1800"/>
              </a:spcAft>
            </a:pPr>
            <a:r>
              <a:rPr lang="en" sz="2200" dirty="0" smtClean="0"/>
              <a:t>Hard disks , disk drives </a:t>
            </a:r>
            <a:r>
              <a:rPr lang="en" sz="2200" dirty="0"/>
              <a:t>, </a:t>
            </a:r>
            <a:r>
              <a:rPr lang="en" sz="2200" dirty="0" smtClean="0"/>
              <a:t>CDs, etc.</a:t>
            </a:r>
          </a:p>
          <a:p>
            <a:pPr algn="just">
              <a:buNone/>
            </a:pPr>
            <a:endParaRPr lang="fr-FR" sz="2600" b="1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865418"/>
            <a:ext cx="8784976" cy="6021288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" sz="2600" b="1" dirty="0" smtClean="0"/>
              <a:t> </a:t>
            </a:r>
            <a:endParaRPr lang="fr-FR" sz="2600" dirty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600" dirty="0" smtClean="0"/>
              <a:t>	Close ( </a:t>
            </a:r>
            <a:r>
              <a:rPr lang="en" sz="2600" b="1" dirty="0" smtClean="0"/>
              <a:t>f) </a:t>
            </a:r>
            <a:r>
              <a:rPr lang="en" sz="2600" dirty="0" smtClean="0"/>
              <a:t>;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600" dirty="0" smtClean="0"/>
              <a:t>	Close ( </a:t>
            </a:r>
            <a:r>
              <a:rPr lang="en" sz="2600" b="1" dirty="0" smtClean="0"/>
              <a:t>Admitted);</a:t>
            </a:r>
            <a:endParaRPr lang="fr-FR" sz="2600" dirty="0" smtClean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600" dirty="0" smtClean="0"/>
              <a:t>	Close ( </a:t>
            </a:r>
            <a:r>
              <a:rPr lang="en" sz="2600" b="1" dirty="0" smtClean="0"/>
              <a:t>Adjourned </a:t>
            </a:r>
            <a:r>
              <a:rPr lang="en" sz="2600" dirty="0" smtClean="0"/>
              <a:t>);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600" b="1" dirty="0" smtClean="0"/>
              <a:t>END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en" sz="2600" dirty="0"/>
              <a:t> </a:t>
            </a:r>
            <a:endParaRPr lang="fr-FR" sz="2600" dirty="0" smtClean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endParaRPr lang="fr-FR" sz="26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dirty="0"/>
              <a:t>Examples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69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Definition of a file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28038"/>
            <a:ext cx="8286808" cy="5569314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" sz="2600" b="1" dirty="0" smtClean="0"/>
              <a:t>Unit</a:t>
            </a:r>
            <a:r>
              <a:rPr lang="en" sz="2600" b="1" i="1" dirty="0" smtClean="0"/>
              <a:t> </a:t>
            </a:r>
            <a:r>
              <a:rPr lang="en" sz="2600" dirty="0" smtClean="0"/>
              <a:t>of</a:t>
            </a:r>
            <a:r>
              <a:rPr lang="en" sz="2600" b="1" i="1" dirty="0" smtClean="0"/>
              <a:t> </a:t>
            </a:r>
            <a:r>
              <a:rPr lang="en" sz="2600" dirty="0" smtClean="0"/>
              <a:t>information</a:t>
            </a:r>
            <a:r>
              <a:rPr lang="en" sz="2600" b="1" dirty="0"/>
              <a:t>​</a:t>
            </a:r>
            <a:r>
              <a:rPr lang="en" sz="2600" b="1" i="1" dirty="0"/>
              <a:t> </a:t>
            </a:r>
            <a:r>
              <a:rPr lang="en" sz="2600" dirty="0"/>
              <a:t>which can be stored in the computer, it can be a program, a text, a sound, an image, etc.</a:t>
            </a:r>
          </a:p>
          <a:p>
            <a:pPr>
              <a:spcAft>
                <a:spcPts val="600"/>
              </a:spcAft>
            </a:pPr>
            <a:r>
              <a:rPr lang="en" sz="2600" dirty="0" smtClean="0"/>
              <a:t>It </a:t>
            </a:r>
            <a:r>
              <a:rPr lang="en" sz="2600" dirty="0"/>
              <a:t>is characterized by a </a:t>
            </a:r>
            <a:r>
              <a:rPr lang="en" sz="2600" b="1" i="1" dirty="0"/>
              <a:t>name </a:t>
            </a:r>
            <a:r>
              <a:rPr lang="en" sz="2600" dirty="0" smtClean="0"/>
              <a:t>and </a:t>
            </a:r>
            <a:r>
              <a:rPr lang="en" sz="2600" dirty="0"/>
              <a:t>an </a:t>
            </a:r>
            <a:r>
              <a:rPr lang="en" sz="2600" b="1" i="1" dirty="0"/>
              <a:t>extension</a:t>
            </a:r>
            <a:endParaRPr lang="fr-FR" sz="2600" b="1" i="1" dirty="0" smtClean="0"/>
          </a:p>
          <a:p>
            <a:pPr>
              <a:spcAft>
                <a:spcPts val="600"/>
              </a:spcAft>
            </a:pPr>
            <a:endParaRPr lang="fr-FR" sz="2600" b="1" i="1" dirty="0"/>
          </a:p>
          <a:p>
            <a:pPr>
              <a:spcAft>
                <a:spcPts val="600"/>
              </a:spcAft>
            </a:pPr>
            <a:endParaRPr lang="fr-FR" sz="2600" b="1" i="1" dirty="0" smtClean="0"/>
          </a:p>
          <a:p>
            <a:pPr>
              <a:spcAft>
                <a:spcPts val="600"/>
              </a:spcAft>
            </a:pPr>
            <a:endParaRPr lang="fr-FR" sz="2600" dirty="0"/>
          </a:p>
          <a:p>
            <a:pPr>
              <a:spcAft>
                <a:spcPts val="600"/>
              </a:spcAft>
            </a:pPr>
            <a:endParaRPr lang="fr-FR" sz="2600" dirty="0" smtClean="0"/>
          </a:p>
          <a:p>
            <a:pPr>
              <a:spcAft>
                <a:spcPts val="600"/>
              </a:spcAft>
            </a:pPr>
            <a:endParaRPr lang="fr-FR" sz="2600" dirty="0" smtClean="0"/>
          </a:p>
          <a:p>
            <a:pPr>
              <a:spcAft>
                <a:spcPts val="600"/>
              </a:spcAft>
            </a:pPr>
            <a:endParaRPr lang="fr-FR" sz="2600" dirty="0" smtClean="0"/>
          </a:p>
          <a:p>
            <a:pPr>
              <a:spcAft>
                <a:spcPts val="600"/>
              </a:spcAft>
            </a:pPr>
            <a:r>
              <a:rPr lang="en" sz="2600" dirty="0" smtClean="0"/>
              <a:t>The </a:t>
            </a:r>
            <a:r>
              <a:rPr lang="en" sz="2600" b="1" i="1" dirty="0" smtClean="0"/>
              <a:t>extension </a:t>
            </a:r>
            <a:r>
              <a:rPr lang="en" sz="2600" dirty="0"/>
              <a:t>identifies </a:t>
            </a:r>
            <a:r>
              <a:rPr lang="en" sz="2600" dirty="0" smtClean="0"/>
              <a:t>the </a:t>
            </a:r>
            <a:r>
              <a:rPr lang="en" sz="2600" b="1" i="1" dirty="0" smtClean="0"/>
              <a:t>type</a:t>
            </a:r>
            <a:r>
              <a:rPr lang="en" sz="2600" dirty="0"/>
              <a:t> </a:t>
            </a:r>
            <a:r>
              <a:rPr lang="en" sz="2600" dirty="0" smtClean="0"/>
              <a:t>of the file.</a:t>
            </a:r>
            <a:endParaRPr lang="fr-FR" sz="26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312" y="3068960"/>
            <a:ext cx="4359162" cy="237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531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File types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28038"/>
            <a:ext cx="8286808" cy="55693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endParaRPr lang="fr-FR" sz="2600" b="1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778594"/>
              </p:ext>
            </p:extLst>
          </p:nvPr>
        </p:nvGraphicFramePr>
        <p:xfrm>
          <a:off x="395537" y="908720"/>
          <a:ext cx="8496942" cy="5184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9136"/>
                <a:gridCol w="2573920"/>
                <a:gridCol w="3863886"/>
              </a:tblGrid>
              <a:tr h="945247">
                <a:tc>
                  <a:txBody>
                    <a:bodyPr/>
                    <a:lstStyle/>
                    <a:p>
                      <a:r>
                        <a:rPr lang="en" dirty="0" smtClean="0"/>
                        <a:t>Types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Extension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err="1" smtClean="0"/>
                        <a:t>icon</a:t>
                      </a:r>
                      <a:endParaRPr lang="fr-FR" dirty="0"/>
                    </a:p>
                  </a:txBody>
                  <a:tcPr/>
                </a:tc>
              </a:tr>
              <a:tr h="957268">
                <a:tc>
                  <a:txBody>
                    <a:bodyPr/>
                    <a:lstStyle/>
                    <a:p>
                      <a:r>
                        <a:rPr lang="en" dirty="0" smtClean="0"/>
                        <a:t>Executable 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dirty="0" smtClean="0"/>
                        <a:t>.exe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957268">
                <a:tc>
                  <a:txBody>
                    <a:bodyPr/>
                    <a:lstStyle/>
                    <a:p>
                      <a:r>
                        <a:rPr lang="en" dirty="0" smtClean="0"/>
                        <a:t>Image file,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dirty="0" smtClean="0"/>
                        <a:t>. </a:t>
                      </a:r>
                      <a:r>
                        <a:rPr lang="en" dirty="0" err="1" smtClean="0"/>
                        <a:t>gif </a:t>
                      </a:r>
                      <a:r>
                        <a:rPr lang="en" dirty="0" smtClean="0"/>
                        <a:t>, . </a:t>
                      </a:r>
                      <a:r>
                        <a:rPr lang="en" dirty="0" err="1" smtClean="0"/>
                        <a:t>jpg </a:t>
                      </a:r>
                      <a:r>
                        <a:rPr lang="en" dirty="0" smtClean="0"/>
                        <a:t>, . </a:t>
                      </a:r>
                      <a:r>
                        <a:rPr lang="en" dirty="0" err="1" smtClean="0"/>
                        <a:t>png </a:t>
                      </a:r>
                      <a:r>
                        <a:rPr lang="en" dirty="0" smtClean="0"/>
                        <a:t>, . </a:t>
                      </a:r>
                      <a:r>
                        <a:rPr lang="en" dirty="0" err="1" smtClean="0"/>
                        <a:t>bmp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67526">
                <a:tc>
                  <a:txBody>
                    <a:bodyPr/>
                    <a:lstStyle/>
                    <a:p>
                      <a:r>
                        <a:rPr lang="en" dirty="0" smtClean="0"/>
                        <a:t>Text file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dirty="0" smtClean="0"/>
                        <a:t>. txt (notepad file)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dirty="0" smtClean="0"/>
                        <a:t>. </a:t>
                      </a:r>
                      <a:r>
                        <a:rPr lang="en" dirty="0" err="1" smtClean="0"/>
                        <a:t>docx </a:t>
                      </a:r>
                      <a:r>
                        <a:rPr lang="en" dirty="0" smtClean="0"/>
                        <a:t>(Word file)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957268">
                <a:tc>
                  <a:txBody>
                    <a:bodyPr/>
                    <a:lstStyle/>
                    <a:p>
                      <a:r>
                        <a:rPr lang="en" dirty="0" smtClean="0"/>
                        <a:t>Web files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dirty="0" smtClean="0"/>
                        <a:t>.html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44824"/>
            <a:ext cx="7429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841113"/>
            <a:ext cx="67627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572" y="2971798"/>
            <a:ext cx="5905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040" y="4003403"/>
            <a:ext cx="639966" cy="80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610" y="3933056"/>
            <a:ext cx="667819" cy="757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373" y="5120706"/>
            <a:ext cx="786708" cy="786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424" y="5107610"/>
            <a:ext cx="84772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745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Definition of a file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28038"/>
            <a:ext cx="8286808" cy="55693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endParaRPr lang="fr-FR" sz="2600" b="1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261334"/>
              </p:ext>
            </p:extLst>
          </p:nvPr>
        </p:nvGraphicFramePr>
        <p:xfrm>
          <a:off x="395537" y="908720"/>
          <a:ext cx="842493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686"/>
                <a:gridCol w="2552108"/>
                <a:gridCol w="3831141"/>
              </a:tblGrid>
              <a:tr h="805067">
                <a:tc>
                  <a:txBody>
                    <a:bodyPr/>
                    <a:lstStyle/>
                    <a:p>
                      <a:r>
                        <a:rPr lang="en" dirty="0" smtClean="0"/>
                        <a:t>Types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smtClean="0"/>
                        <a:t>Extension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" dirty="0" err="1" smtClean="0"/>
                        <a:t>icon</a:t>
                      </a:r>
                      <a:endParaRPr lang="fr-FR" dirty="0"/>
                    </a:p>
                  </a:txBody>
                  <a:tcPr/>
                </a:tc>
              </a:tr>
              <a:tr h="815305">
                <a:tc>
                  <a:txBody>
                    <a:bodyPr/>
                    <a:lstStyle/>
                    <a:p>
                      <a:r>
                        <a:rPr lang="en" dirty="0" smtClean="0"/>
                        <a:t>Program File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dirty="0" smtClean="0"/>
                        <a:t>. </a:t>
                      </a:r>
                      <a:r>
                        <a:rPr lang="en" dirty="0" err="1" smtClean="0"/>
                        <a:t>cpp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1164722">
                <a:tc>
                  <a:txBody>
                    <a:bodyPr/>
                    <a:lstStyle/>
                    <a:p>
                      <a:r>
                        <a:rPr lang="en" dirty="0" smtClean="0"/>
                        <a:t>Database File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dirty="0" smtClean="0"/>
                        <a:t>. </a:t>
                      </a:r>
                      <a:r>
                        <a:rPr lang="en" dirty="0" err="1" smtClean="0"/>
                        <a:t>accdb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8153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dirty="0" smtClean="0"/>
                        <a:t>Archive File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dirty="0" smtClean="0"/>
                        <a:t>.zip, . </a:t>
                      </a:r>
                      <a:r>
                        <a:rPr lang="en" dirty="0" err="1" smtClean="0"/>
                        <a:t>rare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818642"/>
            <a:ext cx="82809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943" y="3861048"/>
            <a:ext cx="5143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987" y="1916832"/>
            <a:ext cx="905247" cy="452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070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8365" y="980728"/>
            <a:ext cx="8286808" cy="5572164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en" sz="2800" dirty="0" smtClean="0"/>
              <a:t>A </a:t>
            </a:r>
            <a:r>
              <a:rPr lang="en" sz="2800" dirty="0"/>
              <a:t>file is a set of data of the same type, recorded on a permanent storage medium.</a:t>
            </a:r>
            <a:endParaRPr lang="fr-FR" sz="2800" dirty="0" smtClean="0"/>
          </a:p>
          <a:p>
            <a:pPr algn="just">
              <a:spcAft>
                <a:spcPts val="1200"/>
              </a:spcAft>
            </a:pPr>
            <a:r>
              <a:rPr lang="en" sz="2800" dirty="0" smtClean="0"/>
              <a:t>We often use the </a:t>
            </a:r>
            <a:r>
              <a:rPr lang="en" sz="2800" dirty="0"/>
              <a:t>text type or the record type (structure) to store this data.</a:t>
            </a:r>
          </a:p>
          <a:p>
            <a:pPr algn="just">
              <a:spcAft>
                <a:spcPts val="1200"/>
              </a:spcAft>
            </a:pPr>
            <a:r>
              <a:rPr lang="en" sz="2800" dirty="0" smtClean="0"/>
              <a:t>In </a:t>
            </a:r>
            <a:r>
              <a:rPr lang="en" sz="2800" dirty="0"/>
              <a:t>algorithmic terms, there are mainly two types of files:</a:t>
            </a:r>
          </a:p>
          <a:p>
            <a:pPr marL="711200" algn="just">
              <a:spcAft>
                <a:spcPts val="1200"/>
              </a:spcAft>
            </a:pPr>
            <a:r>
              <a:rPr lang="en" sz="2800" b="1" dirty="0" smtClean="0"/>
              <a:t>Text files</a:t>
            </a:r>
            <a:endParaRPr lang="fr-FR" sz="2800" b="1" dirty="0"/>
          </a:p>
          <a:p>
            <a:pPr marL="711200" algn="just">
              <a:spcAft>
                <a:spcPts val="1200"/>
              </a:spcAft>
            </a:pPr>
            <a:r>
              <a:rPr lang="en" sz="2800" b="1" dirty="0" smtClean="0"/>
              <a:t>Binary files</a:t>
            </a:r>
            <a:endParaRPr lang="fr-FR" sz="28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/>
              <a:t>Algorithmic data file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7640" y="1025188"/>
            <a:ext cx="8286808" cy="5572164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" sz="2800" dirty="0" smtClean="0"/>
              <a:t>They </a:t>
            </a:r>
            <a:r>
              <a:rPr lang="en" sz="2800" dirty="0"/>
              <a:t>are made up of a series of characters forming a text </a:t>
            </a:r>
            <a:r>
              <a:rPr lang="en" sz="2800" dirty="0" smtClean="0"/>
              <a:t>(string</a:t>
            </a:r>
            <a:r>
              <a:rPr lang="en" sz="2800" dirty="0"/>
              <a:t>).</a:t>
            </a:r>
            <a:endParaRPr lang="fr-FR" sz="2800" dirty="0" smtClean="0"/>
          </a:p>
          <a:p>
            <a:pPr algn="just">
              <a:spcAft>
                <a:spcPts val="600"/>
              </a:spcAft>
            </a:pPr>
            <a:r>
              <a:rPr lang="en" sz="2800" dirty="0" smtClean="0"/>
              <a:t>They </a:t>
            </a:r>
            <a:r>
              <a:rPr lang="en" sz="2800" dirty="0"/>
              <a:t>are used to record texts but also numerical values with a view to exchanging them with other software.</a:t>
            </a:r>
          </a:p>
          <a:p>
            <a:pPr algn="just">
              <a:spcAft>
                <a:spcPts val="600"/>
              </a:spcAft>
            </a:pPr>
            <a:r>
              <a:rPr lang="en" sz="2800" dirty="0" smtClean="0"/>
              <a:t>They </a:t>
            </a:r>
            <a:r>
              <a:rPr lang="en" sz="2800" dirty="0"/>
              <a:t>are readable by a simple text editor.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/>
              <a:t>Text files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250152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1656" y="785794"/>
            <a:ext cx="8286808" cy="5572164"/>
          </a:xfrm>
        </p:spPr>
        <p:txBody>
          <a:bodyPr>
            <a:normAutofit/>
          </a:bodyPr>
          <a:lstStyle/>
          <a:p>
            <a:pPr algn="just"/>
            <a:endParaRPr lang="fr-FR" sz="2800" dirty="0"/>
          </a:p>
          <a:p>
            <a:pPr algn="just">
              <a:spcAft>
                <a:spcPts val="1200"/>
              </a:spcAft>
            </a:pPr>
            <a:r>
              <a:rPr lang="en" sz="2800" dirty="0" smtClean="0"/>
              <a:t>Containing </a:t>
            </a:r>
            <a:r>
              <a:rPr lang="en" sz="2800" dirty="0"/>
              <a:t>data in the form of bytes which therefore only have meaning for the software that </a:t>
            </a:r>
            <a:r>
              <a:rPr lang="en" sz="2800" dirty="0" smtClean="0"/>
              <a:t>uses them.</a:t>
            </a:r>
          </a:p>
          <a:p>
            <a:pPr algn="just">
              <a:spcAft>
                <a:spcPts val="1200"/>
              </a:spcAft>
            </a:pPr>
            <a:r>
              <a:rPr lang="en" sz="2800" dirty="0" smtClean="0"/>
              <a:t>This </a:t>
            </a:r>
            <a:r>
              <a:rPr lang="en" sz="2800" dirty="0"/>
              <a:t>type of file is unreadable by a text editor </a:t>
            </a:r>
            <a:r>
              <a:rPr lang="en" sz="28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" sz="2800" dirty="0" smtClean="0"/>
              <a:t>Made up </a:t>
            </a:r>
            <a:r>
              <a:rPr lang="en" sz="2800" dirty="0"/>
              <a:t>of a collection </a:t>
            </a:r>
            <a:r>
              <a:rPr lang="en" sz="2800" dirty="0" smtClean="0"/>
              <a:t>of recordings.</a:t>
            </a:r>
          </a:p>
          <a:p>
            <a:pPr algn="just">
              <a:spcAft>
                <a:spcPts val="1200"/>
              </a:spcAft>
            </a:pPr>
            <a:r>
              <a:rPr lang="en" sz="2800" dirty="0" smtClean="0"/>
              <a:t>Each </a:t>
            </a:r>
            <a:r>
              <a:rPr lang="en" sz="2800" dirty="0"/>
              <a:t>record containing a collection of logical units of information also called fields.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/>
              <a:t>Binary files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23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9920" y="1097196"/>
            <a:ext cx="8572560" cy="5572164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en" sz="2800" dirty="0" smtClean="0"/>
              <a:t>Most </a:t>
            </a:r>
            <a:r>
              <a:rPr lang="en" sz="2800" dirty="0"/>
              <a:t>current programming languages have instructions for manipulating files.</a:t>
            </a:r>
            <a:endParaRPr lang="fr-FR" sz="2800" dirty="0" smtClean="0"/>
          </a:p>
          <a:p>
            <a:pPr algn="just">
              <a:spcAft>
                <a:spcPts val="1200"/>
              </a:spcAft>
            </a:pPr>
            <a:r>
              <a:rPr lang="en" sz="2800" dirty="0" smtClean="0"/>
              <a:t>These </a:t>
            </a:r>
            <a:r>
              <a:rPr lang="en" sz="2800" dirty="0"/>
              <a:t>instructions can be classified as follows: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en" sz="2400" dirty="0">
                <a:solidFill>
                  <a:srgbClr val="00B050"/>
                </a:solidFill>
              </a:rPr>
              <a:t>Assigning a file</a:t>
            </a:r>
            <a:endParaRPr lang="fr-FR" sz="2400" dirty="0" smtClean="0">
              <a:solidFill>
                <a:srgbClr val="00B050"/>
              </a:solidFill>
            </a:endParaRP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en" sz="2400" dirty="0" smtClean="0">
                <a:solidFill>
                  <a:srgbClr val="00B050"/>
                </a:solidFill>
              </a:rPr>
              <a:t>Opening </a:t>
            </a:r>
            <a:r>
              <a:rPr lang="en" sz="2400" dirty="0">
                <a:solidFill>
                  <a:srgbClr val="00B050"/>
                </a:solidFill>
              </a:rPr>
              <a:t>and creating a file,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en" sz="2400" dirty="0" smtClean="0">
                <a:solidFill>
                  <a:srgbClr val="00B050"/>
                </a:solidFill>
              </a:rPr>
              <a:t>Closing </a:t>
            </a:r>
            <a:r>
              <a:rPr lang="en" sz="2400" dirty="0">
                <a:solidFill>
                  <a:srgbClr val="00B050"/>
                </a:solidFill>
              </a:rPr>
              <a:t>a file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en" sz="2400" dirty="0" smtClean="0">
                <a:solidFill>
                  <a:srgbClr val="00B050"/>
                </a:solidFill>
              </a:rPr>
              <a:t>Reading </a:t>
            </a:r>
            <a:r>
              <a:rPr lang="en" sz="2400" dirty="0">
                <a:solidFill>
                  <a:srgbClr val="00B050"/>
                </a:solidFill>
              </a:rPr>
              <a:t>and writing records from the file,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en" sz="2400" dirty="0" smtClean="0">
                <a:solidFill>
                  <a:srgbClr val="00B050"/>
                </a:solidFill>
              </a:rPr>
              <a:t>Positioning </a:t>
            </a:r>
            <a:r>
              <a:rPr lang="en" sz="2400" dirty="0">
                <a:solidFill>
                  <a:srgbClr val="00B050"/>
                </a:solidFill>
              </a:rPr>
              <a:t>in the file,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en" sz="2400" dirty="0">
                <a:solidFill>
                  <a:srgbClr val="00B050"/>
                </a:solidFill>
              </a:rPr>
              <a:t>End of file </a:t>
            </a:r>
            <a:r>
              <a:rPr lang="en" sz="2400" dirty="0" smtClean="0">
                <a:solidFill>
                  <a:srgbClr val="00B050"/>
                </a:solidFill>
              </a:rPr>
              <a:t>detection.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4000" b="1" dirty="0" smtClean="0"/>
              <a:t>Manipulating</a:t>
            </a:r>
            <a:r>
              <a:rPr lang="fr-FR" sz="4000" b="1" dirty="0" smtClean="0"/>
              <a:t> </a:t>
            </a:r>
            <a:r>
              <a:rPr lang="en" sz="4000" b="1" dirty="0" smtClean="0"/>
              <a:t>files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75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hème Office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2804</TotalTime>
  <Words>1020</Words>
  <Application>Microsoft Office PowerPoint</Application>
  <PresentationFormat>Affichage à l'écran (4:3)</PresentationFormat>
  <Paragraphs>164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Présentation PowerPoint</vt:lpstr>
      <vt:lpstr>Introduction</vt:lpstr>
      <vt:lpstr>Definition of a file</vt:lpstr>
      <vt:lpstr>File types</vt:lpstr>
      <vt:lpstr>Definition of a file</vt:lpstr>
      <vt:lpstr>Algorithmic data file </vt:lpstr>
      <vt:lpstr>Text files</vt:lpstr>
      <vt:lpstr>Binary files </vt:lpstr>
      <vt:lpstr>Manipulating files</vt:lpstr>
      <vt:lpstr>Assignment of a file</vt:lpstr>
      <vt:lpstr>Assignment of a file</vt:lpstr>
      <vt:lpstr>Opening and creating a file</vt:lpstr>
      <vt:lpstr>Reading and writing to a file</vt:lpstr>
      <vt:lpstr>Présentation PowerPoint</vt:lpstr>
      <vt:lpstr>Closing a file</vt:lpstr>
      <vt:lpstr>Examples</vt:lpstr>
      <vt:lpstr>Examples</vt:lpstr>
      <vt:lpstr>Examples</vt:lpstr>
      <vt:lpstr>Examples</vt:lpstr>
      <vt:lpstr>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994</cp:revision>
  <dcterms:created xsi:type="dcterms:W3CDTF">2012-10-16T09:31:24Z</dcterms:created>
  <dcterms:modified xsi:type="dcterms:W3CDTF">2024-04-15T12:26:17Z</dcterms:modified>
</cp:coreProperties>
</file>